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emf" ContentType="image/x-emf"/>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Java 20.11-->
<p:presentation xmlns:r="http://schemas.openxmlformats.org/officeDocument/2006/relationships" xmlns:a="http://schemas.openxmlformats.org/drawingml/2006/main" xmlns:p="http://schemas.openxmlformats.org/presentationml/2006/main" saveSubsetFonts="1">
  <p:sldMasterIdLst>
    <p:sldMasterId id="2147483651" r:id="rId1"/>
    <p:sldMasterId id="2147483650" r:id="rId2"/>
  </p:sldMasterIdLst>
  <p:sldIdLst>
    <p:sldId id="261" r:id="rId3"/>
    <p:sldId id="294" r:id="rId4"/>
    <p:sldId id="260" r:id="rId5"/>
    <p:sldId id="316" r:id="rId6"/>
    <p:sldId id="263" r:id="rId7"/>
    <p:sldId id="266" r:id="rId8"/>
    <p:sldId id="268" r:id="rId9"/>
    <p:sldId id="277" r:id="rId10"/>
    <p:sldId id="278" r:id="rId11"/>
    <p:sldId id="295" r:id="rId12"/>
    <p:sldId id="297" r:id="rId13"/>
    <p:sldId id="298" r:id="rId14"/>
    <p:sldId id="299" r:id="rId15"/>
    <p:sldId id="302" r:id="rId16"/>
    <p:sldId id="301" r:id="rId17"/>
    <p:sldId id="304" r:id="rId18"/>
    <p:sldId id="303" r:id="rId19"/>
    <p:sldId id="270" r:id="rId20"/>
    <p:sldId id="306" r:id="rId21"/>
  </p:sldIdLst>
  <p:sldSz cx="12192000" cy="6858000"/>
  <p:notesSz cx="6858000" cy="9144000"/>
  <p:custDataLst>
    <p:tags r:id="rId22"/>
  </p:custDataLst>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5" autoAdjust="0"/>
    <p:restoredTop sz="94660" autoAdjust="0"/>
  </p:normalViewPr>
  <p:slideViewPr>
    <p:cSldViewPr>
      <p:cViewPr varScale="1">
        <p:scale>
          <a:sx n="111" d="100"/>
          <a:sy n="111" d="100"/>
        </p:scale>
        <p:origin x="336"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 d="100"/>
          <a:sy n="1" d="100"/>
        </p:scale>
        <p:origin x="0" y="0"/>
      </p:cViewPr>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slideMaster" Target="slideMasters/slideMaster2.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tags" Target="tags/tag1.xml" /><Relationship Id="rId23" Type="http://schemas.openxmlformats.org/officeDocument/2006/relationships/presProps" Target="presProps.xml" /><Relationship Id="rId24" Type="http://schemas.openxmlformats.org/officeDocument/2006/relationships/viewProps" Target="viewProps.xml" /><Relationship Id="rId25" Type="http://schemas.openxmlformats.org/officeDocument/2006/relationships/theme" Target="theme/theme1.xml" /><Relationship Id="rId26"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3.e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20.wmf" /><Relationship Id="rId2" Type="http://schemas.openxmlformats.org/officeDocument/2006/relationships/image" Target="../media/image21.w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22.emf"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a:extLst>
              <a:ext uri="{FF2B5EF4-FFF2-40B4-BE49-F238E27FC236}">
                <a16:creationId xmlns:a16="http://schemas.microsoft.com/office/drawing/2014/main" id="{AD825DE0-2B8F-4FEB-AC43-B464063E1E9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8F5D4B7-D5FA-402C-9D14-F64EF56CAA9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3617762977"/>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标题和竖排文字">
    <p:spTree>
      <p:nvGrpSpPr>
        <p:cNvPr id="1" name=""/>
        <p:cNvGrpSpPr/>
        <p:nvPr/>
      </p:nvGrpSpPr>
      <p:grpSpPr>
        <a:xfrm>
          <a:off x="0" y="0"/>
          <a:ext cx="0" cy="0"/>
        </a:xfrm>
      </p:grpSpPr>
      <p:sp>
        <p:nvSpPr>
          <p:cNvPr id="2" name="标题 1">
            <a:extLst>
              <a:ext uri="{FF2B5EF4-FFF2-40B4-BE49-F238E27FC236}">
                <a16:creationId xmlns:a16="http://schemas.microsoft.com/office/drawing/2014/main" id="{BB05BA50-AF50-4ED1-92B6-0A66F43FDAFB}"/>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69010D8-13E7-4190-8324-C3DD2DD2BF1F}"/>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524860169"/>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竖排标题与文本">
    <p:spTree>
      <p:nvGrpSpPr>
        <p:cNvPr id="1" name=""/>
        <p:cNvGrpSpPr/>
        <p:nvPr/>
      </p:nvGrpSpPr>
      <p:grpSpPr>
        <a:xfrm>
          <a:off x="0" y="0"/>
          <a:ext cx="0" cy="0"/>
        </a:xfrm>
      </p:grpSpPr>
      <p:sp>
        <p:nvSpPr>
          <p:cNvPr id="2" name="竖排标题 1">
            <a:extLst>
              <a:ext uri="{FF2B5EF4-FFF2-40B4-BE49-F238E27FC236}">
                <a16:creationId xmlns:a16="http://schemas.microsoft.com/office/drawing/2014/main" id="{8A2717F3-53AC-4BC6-BE1F-2C3C91FCD907}"/>
              </a:ext>
            </a:extLst>
          </p:cNvPr>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14B59C5-8039-450B-8F03-FEB7DDE1ACAC}"/>
              </a:ext>
            </a:extLst>
          </p:cNvPr>
          <p:cNvSpPr>
            <a:spLocks noGrp="1"/>
          </p:cNvSpPr>
          <p:nvPr>
            <p:ph type="body" orient="vert" idx="1"/>
          </p:nvPr>
        </p:nvSpPr>
        <p:spPr>
          <a:xfrm>
            <a:off x="838201" y="365125"/>
            <a:ext cx="76835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4127620552"/>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a:extLst>
              <a:ext uri="{FF2B5EF4-FFF2-40B4-BE49-F238E27FC236}">
                <a16:creationId xmlns:a16="http://schemas.microsoft.com/office/drawing/2014/main" id="{CA30F882-499C-4794-A6C0-A0AF56C55BD8}"/>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8434B8B-A97F-440C-8C9B-D8AA72FB594A}"/>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06382103"/>
      </p:ext>
    </p:extLst>
  </p:cSld>
  <p:clrMapOvr>
    <a:masterClrMapping/>
  </p:clrMapOvr>
  <p:transition>
    <p:random/>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a:extLst>
              <a:ext uri="{FF2B5EF4-FFF2-40B4-BE49-F238E27FC236}">
                <a16:creationId xmlns:a16="http://schemas.microsoft.com/office/drawing/2014/main" id="{2B6DAE0F-5ABE-48CB-A72A-092469C7D812}"/>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26F580-9050-4008-B492-90B72DF6DC21}"/>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618020999"/>
      </p:ext>
    </p:extLst>
  </p:cSld>
  <p:clrMapOvr>
    <a:masterClrMapping/>
  </p:clrMapOvr>
  <p:transition>
    <p:random/>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a:extLst>
              <a:ext uri="{FF2B5EF4-FFF2-40B4-BE49-F238E27FC236}">
                <a16:creationId xmlns:a16="http://schemas.microsoft.com/office/drawing/2014/main" id="{F03B0F17-245D-4E6C-9949-A4562D648998}"/>
              </a:ext>
            </a:extLst>
          </p:cNvPr>
          <p:cNvSpPr>
            <a:spLocks noGrp="1"/>
          </p:cNvSpPr>
          <p:nvPr>
            <p:ph type="title"/>
          </p:nvPr>
        </p:nvSpPr>
        <p:spPr>
          <a:xfrm>
            <a:off x="831851" y="1709739"/>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B65C425-489C-41A5-9271-6900BCA75274}"/>
              </a:ext>
            </a:extLst>
          </p:cNvPr>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035092046"/>
      </p:ext>
    </p:extLst>
  </p:cSld>
  <p:clrMapOvr>
    <a:masterClrMapping/>
  </p:clrMapOvr>
  <p:transition>
    <p:random/>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a:extLst>
              <a:ext uri="{FF2B5EF4-FFF2-40B4-BE49-F238E27FC236}">
                <a16:creationId xmlns:a16="http://schemas.microsoft.com/office/drawing/2014/main" id="{12DD2956-2D5B-4BC4-8116-6EC947F9ECD1}"/>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E7B185-ADFB-4FF2-AAEF-4DB4FB213B67}"/>
              </a:ext>
            </a:extLst>
          </p:cNvPr>
          <p:cNvSpPr>
            <a:spLocks noGrp="1"/>
          </p:cNvSpPr>
          <p:nvPr>
            <p:ph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644D500-A6C9-4E1D-92A5-89F8FFE0A230}"/>
              </a:ext>
            </a:extLst>
          </p:cNvPr>
          <p:cNvSpPr>
            <a:spLocks noGrp="1"/>
          </p:cNvSpPr>
          <p:nvPr>
            <p:ph sz="half" idx="2"/>
          </p:nvPr>
        </p:nvSpPr>
        <p:spPr>
          <a:xfrm>
            <a:off x="61976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26406079"/>
      </p:ext>
    </p:extLst>
  </p:cSld>
  <p:clrMapOvr>
    <a:masterClrMapping/>
  </p:clrMapOvr>
  <p:transition>
    <p:random/>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a:extLst>
              <a:ext uri="{FF2B5EF4-FFF2-40B4-BE49-F238E27FC236}">
                <a16:creationId xmlns:a16="http://schemas.microsoft.com/office/drawing/2014/main" id="{11F884F4-9DA9-4309-80AE-F70BF034EF7E}"/>
              </a:ext>
            </a:extLst>
          </p:cNvPr>
          <p:cNvSpPr>
            <a:spLocks noGrp="1"/>
          </p:cNvSpPr>
          <p:nvPr>
            <p:ph type="title"/>
          </p:nvPr>
        </p:nvSpPr>
        <p:spPr>
          <a:xfrm>
            <a:off x="840317" y="365126"/>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B49EB6D-A619-4382-9059-3426C73E9F5D}"/>
              </a:ext>
            </a:extLst>
          </p:cNvPr>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075D8AE-C636-4440-993C-11B5CDC9176F}"/>
              </a:ext>
            </a:extLst>
          </p:cNvPr>
          <p:cNvSpPr>
            <a:spLocks noGrp="1"/>
          </p:cNvSpPr>
          <p:nvPr>
            <p:ph sz="half" idx="2"/>
          </p:nvPr>
        </p:nvSpPr>
        <p:spPr>
          <a:xfrm>
            <a:off x="840318" y="2505075"/>
            <a:ext cx="5158316"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366C942-F090-4100-B607-709785A2FCC0}"/>
              </a:ext>
            </a:extLst>
          </p:cNvPr>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954960F-40E8-4018-B4B5-2EA58B4A3EA4}"/>
              </a:ext>
            </a:extLst>
          </p:cNvPr>
          <p:cNvSpPr>
            <a:spLocks noGrp="1"/>
          </p:cNvSpPr>
          <p:nvPr>
            <p:ph sz="quarter" idx="4"/>
          </p:nvPr>
        </p:nvSpPr>
        <p:spPr>
          <a:xfrm>
            <a:off x="6172200" y="2505075"/>
            <a:ext cx="518371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17193601"/>
      </p:ext>
    </p:extLst>
  </p:cSld>
  <p:clrMapOvr>
    <a:masterClrMapping/>
  </p:clrMapOvr>
  <p:transition>
    <p:random/>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a:extLst>
              <a:ext uri="{FF2B5EF4-FFF2-40B4-BE49-F238E27FC236}">
                <a16:creationId xmlns:a16="http://schemas.microsoft.com/office/drawing/2014/main" id="{82FD4B13-822F-41D0-ABBA-307F81BAAF51}"/>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507446242"/>
      </p:ext>
    </p:extLst>
  </p:cSld>
  <p:clrMapOvr>
    <a:masterClrMapping/>
  </p:clrMapOvr>
  <p:transition>
    <p:random/>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Tree>
    <p:extLst>
      <p:ext uri="{BB962C8B-B14F-4D97-AF65-F5344CB8AC3E}">
        <p14:creationId xmlns:p14="http://schemas.microsoft.com/office/powerpoint/2010/main" val="3167346106"/>
      </p:ext>
    </p:extLst>
  </p:cSld>
  <p:clrMapOvr>
    <a:masterClrMapping/>
  </p:clrMapOvr>
  <p:transition>
    <p:random/>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内容与标题">
    <p:spTree>
      <p:nvGrpSpPr>
        <p:cNvPr id="1" name=""/>
        <p:cNvGrpSpPr/>
        <p:nvPr/>
      </p:nvGrpSpPr>
      <p:grpSpPr>
        <a:xfrm>
          <a:off x="0" y="0"/>
          <a:ext cx="0" cy="0"/>
        </a:xfrm>
      </p:grpSpPr>
      <p:sp>
        <p:nvSpPr>
          <p:cNvPr id="2" name="标题 1">
            <a:extLst>
              <a:ext uri="{FF2B5EF4-FFF2-40B4-BE49-F238E27FC236}">
                <a16:creationId xmlns:a16="http://schemas.microsoft.com/office/drawing/2014/main" id="{A9CA82F0-1288-4F5A-B959-0EB175C6CF8D}"/>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AAFE73F-951B-4EB0-9242-E4E364B50C42}"/>
              </a:ext>
            </a:extLst>
          </p:cNvPr>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084F62D-DC7C-42F9-BD01-6D289E633ED0}"/>
              </a:ext>
            </a:extLst>
          </p:cNvPr>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204616964"/>
      </p:ext>
    </p:extLst>
  </p:cSld>
  <p:clrMapOvr>
    <a:masterClrMapping/>
  </p:clrMapOvr>
  <p:transition>
    <p:random/>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a:extLst>
              <a:ext uri="{FF2B5EF4-FFF2-40B4-BE49-F238E27FC236}">
                <a16:creationId xmlns:a16="http://schemas.microsoft.com/office/drawing/2014/main" id="{D5BA863F-1D63-46D6-ADDC-ACF17F33BAFD}"/>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CDA53CB-900A-4946-B54A-751F5ABCD01F}"/>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236227353"/>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图片与标题">
    <p:spTree>
      <p:nvGrpSpPr>
        <p:cNvPr id="1" name=""/>
        <p:cNvGrpSpPr/>
        <p:nvPr/>
      </p:nvGrpSpPr>
      <p:grpSpPr>
        <a:xfrm>
          <a:off x="0" y="0"/>
          <a:ext cx="0" cy="0"/>
        </a:xfrm>
      </p:grpSpPr>
      <p:sp>
        <p:nvSpPr>
          <p:cNvPr id="2" name="标题 1">
            <a:extLst>
              <a:ext uri="{FF2B5EF4-FFF2-40B4-BE49-F238E27FC236}">
                <a16:creationId xmlns:a16="http://schemas.microsoft.com/office/drawing/2014/main" id="{73A649A7-8B0C-4EE1-A839-DE1EB653543E}"/>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463CFEE-0034-42CE-9580-A1B397865FC7}"/>
              </a:ext>
            </a:extLst>
          </p:cNvPr>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F033F6A-2E08-4B6C-B79B-E843F1F8F8B6}"/>
              </a:ext>
            </a:extLst>
          </p:cNvPr>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595149046"/>
      </p:ext>
    </p:extLst>
  </p:cSld>
  <p:clrMapOvr>
    <a:masterClrMapping/>
  </p:clrMapOvr>
  <p:transition>
    <p:random/>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标题和竖排文字">
    <p:spTree>
      <p:nvGrpSpPr>
        <p:cNvPr id="1" name=""/>
        <p:cNvGrpSpPr/>
        <p:nvPr/>
      </p:nvGrpSpPr>
      <p:grpSpPr>
        <a:xfrm>
          <a:off x="0" y="0"/>
          <a:ext cx="0" cy="0"/>
        </a:xfrm>
      </p:grpSpPr>
      <p:sp>
        <p:nvSpPr>
          <p:cNvPr id="2" name="标题 1">
            <a:extLst>
              <a:ext uri="{FF2B5EF4-FFF2-40B4-BE49-F238E27FC236}">
                <a16:creationId xmlns:a16="http://schemas.microsoft.com/office/drawing/2014/main" id="{68D228DA-DD57-4301-99C7-0C5E6268335E}"/>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484F34D-37B0-42FD-BB6D-AC16D0C19F57}"/>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2065176"/>
      </p:ext>
    </p:extLst>
  </p:cSld>
  <p:clrMapOvr>
    <a:masterClrMapping/>
  </p:clrMapOvr>
  <p:transition>
    <p:random/>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竖排标题与文本">
    <p:spTree>
      <p:nvGrpSpPr>
        <p:cNvPr id="1" name=""/>
        <p:cNvGrpSpPr/>
        <p:nvPr/>
      </p:nvGrpSpPr>
      <p:grpSpPr>
        <a:xfrm>
          <a:off x="0" y="0"/>
          <a:ext cx="0" cy="0"/>
        </a:xfrm>
      </p:grpSpPr>
      <p:sp>
        <p:nvSpPr>
          <p:cNvPr id="2" name="竖排标题 1">
            <a:extLst>
              <a:ext uri="{FF2B5EF4-FFF2-40B4-BE49-F238E27FC236}">
                <a16:creationId xmlns:a16="http://schemas.microsoft.com/office/drawing/2014/main" id="{7EB22A7D-D62D-4172-AABC-1C07A76E5C88}"/>
              </a:ext>
            </a:extLst>
          </p:cNvPr>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749F904-34F3-4C78-9208-F20A5C96EAF0}"/>
              </a:ext>
            </a:extLst>
          </p:cNvPr>
          <p:cNvSpPr>
            <a:spLocks noGrp="1"/>
          </p:cNvSpPr>
          <p:nvPr>
            <p:ph type="body" orient="vert" idx="1"/>
          </p:nvPr>
        </p:nvSpPr>
        <p:spPr>
          <a:xfrm>
            <a:off x="838201" y="365125"/>
            <a:ext cx="76835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4291985928"/>
      </p:ext>
    </p:extLst>
  </p:cSld>
  <p:clrMapOvr>
    <a:masterClrMapping/>
  </p:clrMapOvr>
  <p:transition>
    <p:random/>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AndTwoObj" preserve="1">
  <p:cSld name="标题，文本与两项内容">
    <p:spTree>
      <p:nvGrpSpPr>
        <p:cNvPr id="1" name=""/>
        <p:cNvGrpSpPr/>
        <p:nvPr/>
      </p:nvGrpSpPr>
      <p:grpSpPr>
        <a:xfrm>
          <a:off x="0" y="0"/>
          <a:ext cx="0" cy="0"/>
        </a:xfrm>
      </p:grpSpPr>
      <p:sp>
        <p:nvSpPr>
          <p:cNvPr id="2" name="标题 1">
            <a:extLst>
              <a:ext uri="{FF2B5EF4-FFF2-40B4-BE49-F238E27FC236}">
                <a16:creationId xmlns:a16="http://schemas.microsoft.com/office/drawing/2014/main" id="{05C9E73C-36A1-498D-9F61-AA43CC002374}"/>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63824E5-7ED8-4887-8754-34CA5459626B}"/>
              </a:ext>
            </a:extLst>
          </p:cNvPr>
          <p:cNvSpPr>
            <a:spLocks noGrp="1"/>
          </p:cNvSpPr>
          <p:nvPr>
            <p:ph type="body"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CA6947D-103C-4F4A-B805-D0D076BDC1CD}"/>
              </a:ext>
            </a:extLst>
          </p:cNvPr>
          <p:cNvSpPr>
            <a:spLocks noGrp="1"/>
          </p:cNvSpPr>
          <p:nvPr>
            <p:ph sz="quarter" idx="2"/>
          </p:nvPr>
        </p:nvSpPr>
        <p:spPr>
          <a:xfrm>
            <a:off x="6197600" y="1825626"/>
            <a:ext cx="5156200" cy="2098675"/>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a16="http://schemas.microsoft.com/office/drawing/2014/main" id="{3FC9B284-D8DF-4EFD-9C10-616AD1D59017}"/>
              </a:ext>
            </a:extLst>
          </p:cNvPr>
          <p:cNvSpPr>
            <a:spLocks noGrp="1"/>
          </p:cNvSpPr>
          <p:nvPr>
            <p:ph sz="quarter" idx="3"/>
          </p:nvPr>
        </p:nvSpPr>
        <p:spPr>
          <a:xfrm>
            <a:off x="6197600" y="4076701"/>
            <a:ext cx="5156200" cy="2100263"/>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890321292"/>
      </p:ext>
    </p:extLst>
  </p:cSld>
  <p:clrMapOvr>
    <a:masterClrMapping/>
  </p:clrMapOvr>
  <p:transition>
    <p:random/>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fourObj" preserve="1">
  <p:cSld name="标题和四项内容">
    <p:spTree>
      <p:nvGrpSpPr>
        <p:cNvPr id="1" name=""/>
        <p:cNvGrpSpPr/>
        <p:nvPr/>
      </p:nvGrpSpPr>
      <p:grpSpPr>
        <a:xfrm>
          <a:off x="0" y="0"/>
          <a:ext cx="0" cy="0"/>
        </a:xfrm>
      </p:grpSpPr>
      <p:sp>
        <p:nvSpPr>
          <p:cNvPr id="2" name="标题 1">
            <a:extLst>
              <a:ext uri="{FF2B5EF4-FFF2-40B4-BE49-F238E27FC236}">
                <a16:creationId xmlns:a16="http://schemas.microsoft.com/office/drawing/2014/main" id="{3D67E5B8-A980-44B8-A901-F4E5E4B880A8}"/>
              </a:ext>
            </a:extLst>
          </p:cNvPr>
          <p:cNvSpPr>
            <a:spLocks noGrp="1"/>
          </p:cNvSpPr>
          <p:nvPr>
            <p:ph type="title" sz="quarter"/>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D64F3DE-72AD-4DBC-9FC8-058CC79389F3}"/>
              </a:ext>
            </a:extLst>
          </p:cNvPr>
          <p:cNvSpPr>
            <a:spLocks noGrp="1"/>
          </p:cNvSpPr>
          <p:nvPr>
            <p:ph sz="quarter" idx="1"/>
          </p:nvPr>
        </p:nvSpPr>
        <p:spPr>
          <a:xfrm>
            <a:off x="838200" y="1825626"/>
            <a:ext cx="5156200" cy="2098675"/>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6AA89CE-4A80-4464-8AAB-93CE88599E3E}"/>
              </a:ext>
            </a:extLst>
          </p:cNvPr>
          <p:cNvSpPr>
            <a:spLocks noGrp="1"/>
          </p:cNvSpPr>
          <p:nvPr>
            <p:ph sz="quarter" idx="2"/>
          </p:nvPr>
        </p:nvSpPr>
        <p:spPr>
          <a:xfrm>
            <a:off x="6197600" y="1825626"/>
            <a:ext cx="5156200" cy="2098675"/>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a16="http://schemas.microsoft.com/office/drawing/2014/main" id="{E8CFCFF3-35D8-405A-960B-8BE1CD91C7CB}"/>
              </a:ext>
            </a:extLst>
          </p:cNvPr>
          <p:cNvSpPr>
            <a:spLocks noGrp="1"/>
          </p:cNvSpPr>
          <p:nvPr>
            <p:ph sz="quarter" idx="3"/>
          </p:nvPr>
        </p:nvSpPr>
        <p:spPr>
          <a:xfrm>
            <a:off x="838200" y="4076701"/>
            <a:ext cx="5156200" cy="2100263"/>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a:extLst>
              <a:ext uri="{FF2B5EF4-FFF2-40B4-BE49-F238E27FC236}">
                <a16:creationId xmlns:a16="http://schemas.microsoft.com/office/drawing/2014/main" id="{BC4AB608-3116-49B8-87C8-50DA8819D24C}"/>
              </a:ext>
            </a:extLst>
          </p:cNvPr>
          <p:cNvSpPr>
            <a:spLocks noGrp="1"/>
          </p:cNvSpPr>
          <p:nvPr>
            <p:ph sz="quarter" idx="4"/>
          </p:nvPr>
        </p:nvSpPr>
        <p:spPr>
          <a:xfrm>
            <a:off x="6197600" y="4076701"/>
            <a:ext cx="5156200" cy="2100263"/>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225110342"/>
      </p:ext>
    </p:extLst>
  </p:cSld>
  <p:clrMapOvr>
    <a:masterClrMapping/>
  </p:clrMapOvr>
  <p:transition>
    <p:random/>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Only" preserve="1">
  <p:cSld name="内容">
    <p:spTree>
      <p:nvGrpSpPr>
        <p:cNvPr id="1" name=""/>
        <p:cNvGrpSpPr/>
        <p:nvPr/>
      </p:nvGrpSpPr>
      <p:grpSpPr>
        <a:xfrm>
          <a:off x="0" y="0"/>
          <a:ext cx="0" cy="0"/>
        </a:xfrm>
      </p:grpSpPr>
      <p:sp>
        <p:nvSpPr>
          <p:cNvPr id="2" name="内容占位符 1">
            <a:extLst>
              <a:ext uri="{FF2B5EF4-FFF2-40B4-BE49-F238E27FC236}">
                <a16:creationId xmlns:a16="http://schemas.microsoft.com/office/drawing/2014/main" id="{AEE52069-96D6-4669-B107-F6DB444E00CD}"/>
              </a:ext>
            </a:extLst>
          </p:cNvPr>
          <p:cNvSpPr>
            <a:spLocks noGrp="1"/>
          </p:cNvSpPr>
          <p:nvPr>
            <p:ph/>
          </p:nvPr>
        </p:nvSpPr>
        <p:spPr>
          <a:xfrm>
            <a:off x="838200" y="365125"/>
            <a:ext cx="10515600" cy="58118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113876528"/>
      </p:ext>
    </p:extLst>
  </p:cSld>
  <p:clrMapOvr>
    <a:masterClrMapping/>
  </p:clrMapOvr>
  <p:transition>
    <p:random/>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a:extLst>
              <a:ext uri="{FF2B5EF4-FFF2-40B4-BE49-F238E27FC236}">
                <a16:creationId xmlns:a16="http://schemas.microsoft.com/office/drawing/2014/main" id="{9F100BAB-B59A-4629-9535-52850208F0DC}"/>
              </a:ext>
            </a:extLst>
          </p:cNvPr>
          <p:cNvSpPr>
            <a:spLocks noGrp="1"/>
          </p:cNvSpPr>
          <p:nvPr>
            <p:ph type="title"/>
          </p:nvPr>
        </p:nvSpPr>
        <p:spPr>
          <a:xfrm>
            <a:off x="831851" y="1709739"/>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1EC9392-CBBF-49AA-A9A4-C29A585A0DE9}"/>
              </a:ext>
            </a:extLst>
          </p:cNvPr>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457573003"/>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a:extLst>
              <a:ext uri="{FF2B5EF4-FFF2-40B4-BE49-F238E27FC236}">
                <a16:creationId xmlns:a16="http://schemas.microsoft.com/office/drawing/2014/main" id="{3071BA77-C489-4EF0-9A45-75952C4DC180}"/>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BA6F57C-BB62-4DD9-8F60-E7D13FD02FAA}"/>
              </a:ext>
            </a:extLst>
          </p:cNvPr>
          <p:cNvSpPr>
            <a:spLocks noGrp="1"/>
          </p:cNvSpPr>
          <p:nvPr>
            <p:ph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0F34407-BCA3-4A40-89C6-BA2837CD6C11}"/>
              </a:ext>
            </a:extLst>
          </p:cNvPr>
          <p:cNvSpPr>
            <a:spLocks noGrp="1"/>
          </p:cNvSpPr>
          <p:nvPr>
            <p:ph sz="half" idx="2"/>
          </p:nvPr>
        </p:nvSpPr>
        <p:spPr>
          <a:xfrm>
            <a:off x="61976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890279789"/>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a:extLst>
              <a:ext uri="{FF2B5EF4-FFF2-40B4-BE49-F238E27FC236}">
                <a16:creationId xmlns:a16="http://schemas.microsoft.com/office/drawing/2014/main" id="{9D316937-0825-4613-B76B-B03DE20BBD0E}"/>
              </a:ext>
            </a:extLst>
          </p:cNvPr>
          <p:cNvSpPr>
            <a:spLocks noGrp="1"/>
          </p:cNvSpPr>
          <p:nvPr>
            <p:ph type="title"/>
          </p:nvPr>
        </p:nvSpPr>
        <p:spPr>
          <a:xfrm>
            <a:off x="840317" y="365126"/>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0CD0B3F-EE24-41AB-A366-C7E404DCBDCE}"/>
              </a:ext>
            </a:extLst>
          </p:cNvPr>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4360F4C-09A7-40CE-B031-80C550FC306F}"/>
              </a:ext>
            </a:extLst>
          </p:cNvPr>
          <p:cNvSpPr>
            <a:spLocks noGrp="1"/>
          </p:cNvSpPr>
          <p:nvPr>
            <p:ph sz="half" idx="2"/>
          </p:nvPr>
        </p:nvSpPr>
        <p:spPr>
          <a:xfrm>
            <a:off x="840318" y="2505075"/>
            <a:ext cx="5158316"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48D0860-D0D9-432B-A6C0-BDC1BA1738D7}"/>
              </a:ext>
            </a:extLst>
          </p:cNvPr>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8D9FD2D-26E7-4B18-9EC1-03B37535C57A}"/>
              </a:ext>
            </a:extLst>
          </p:cNvPr>
          <p:cNvSpPr>
            <a:spLocks noGrp="1"/>
          </p:cNvSpPr>
          <p:nvPr>
            <p:ph sz="quarter" idx="4"/>
          </p:nvPr>
        </p:nvSpPr>
        <p:spPr>
          <a:xfrm>
            <a:off x="6172200" y="2505075"/>
            <a:ext cx="518371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952583673"/>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a:extLst>
              <a:ext uri="{FF2B5EF4-FFF2-40B4-BE49-F238E27FC236}">
                <a16:creationId xmlns:a16="http://schemas.microsoft.com/office/drawing/2014/main" id="{D11EF1FC-DC91-4462-9023-986870686D9A}"/>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975635650"/>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Tree>
    <p:extLst>
      <p:ext uri="{BB962C8B-B14F-4D97-AF65-F5344CB8AC3E}">
        <p14:creationId xmlns:p14="http://schemas.microsoft.com/office/powerpoint/2010/main" val="1674433778"/>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内容与标题">
    <p:spTree>
      <p:nvGrpSpPr>
        <p:cNvPr id="1" name=""/>
        <p:cNvGrpSpPr/>
        <p:nvPr/>
      </p:nvGrpSpPr>
      <p:grpSpPr>
        <a:xfrm>
          <a:off x="0" y="0"/>
          <a:ext cx="0" cy="0"/>
        </a:xfrm>
      </p:grpSpPr>
      <p:sp>
        <p:nvSpPr>
          <p:cNvPr id="2" name="标题 1">
            <a:extLst>
              <a:ext uri="{FF2B5EF4-FFF2-40B4-BE49-F238E27FC236}">
                <a16:creationId xmlns:a16="http://schemas.microsoft.com/office/drawing/2014/main" id="{B467DF0A-A05C-45EC-8945-E90B36F6367C}"/>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5A92044-3C83-4965-A85D-03D73FCAA075}"/>
              </a:ext>
            </a:extLst>
          </p:cNvPr>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0C123E8-0DDD-4BA0-97A8-8C116A449458}"/>
              </a:ext>
            </a:extLst>
          </p:cNvPr>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691356578"/>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图片与标题">
    <p:spTree>
      <p:nvGrpSpPr>
        <p:cNvPr id="1" name=""/>
        <p:cNvGrpSpPr/>
        <p:nvPr/>
      </p:nvGrpSpPr>
      <p:grpSpPr>
        <a:xfrm>
          <a:off x="0" y="0"/>
          <a:ext cx="0" cy="0"/>
        </a:xfrm>
      </p:grpSpPr>
      <p:sp>
        <p:nvSpPr>
          <p:cNvPr id="2" name="标题 1">
            <a:extLst>
              <a:ext uri="{FF2B5EF4-FFF2-40B4-BE49-F238E27FC236}">
                <a16:creationId xmlns:a16="http://schemas.microsoft.com/office/drawing/2014/main" id="{DF27BCEA-5C01-4515-83F3-6686692AE24E}"/>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5F581D1-9F33-4E99-AA46-BD497CDA4ACE}"/>
              </a:ext>
            </a:extLst>
          </p:cNvPr>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D5B0662-6770-41DA-85E9-7F602EA81741}"/>
              </a:ext>
            </a:extLst>
          </p:cNvPr>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4088769220"/>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image" Target="../media/image1.jpeg" /><Relationship Id="rId13"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slideLayout" Target="../slideLayouts/slideLayout23.xml" /><Relationship Id="rId13" Type="http://schemas.openxmlformats.org/officeDocument/2006/relationships/slideLayout" Target="../slideLayouts/slideLayout24.xml" /><Relationship Id="rId14" Type="http://schemas.openxmlformats.org/officeDocument/2006/relationships/slideLayout" Target="../slideLayouts/slideLayout25.xml" /><Relationship Id="rId15" Type="http://schemas.openxmlformats.org/officeDocument/2006/relationships/image" Target="../media/image2.png" /><Relationship Id="rId16"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0">
          <a:blip r:embed="rId12"/>
          <a:stretch>
            <a:fillRect/>
          </a:stretch>
        </a:blipFill>
        <a:effectLst/>
      </p:bgPr>
    </p:bg>
    <p:spTree>
      <p:nvGrpSpPr>
        <p:cNvPr id="1" name=""/>
        <p:cNvGrpSpPr/>
        <p:nvPr/>
      </p:nvGrpSpPr>
      <p:grpSpPr>
        <a:xfrm>
          <a:off x="0" y="0"/>
          <a: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p:timing/>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0">
          <a:blip r:embed="rId15"/>
          <a:stretch>
            <a:fillRect/>
          </a:stretch>
        </a:blipFill>
        <a:effectLst/>
      </p:bgPr>
    </p:bg>
    <p:spTree>
      <p:nvGrpSpPr>
        <p:cNvPr id="1" name=""/>
        <p:cNvGrpSpPr/>
        <p:nvPr/>
      </p:nvGrpSpPr>
      <p:grpSpPr>
        <a:xfrm>
          <a:off x="0" y="0"/>
          <a:ext cx="0" cy="0"/>
        </a:xfrm>
      </p:grpSpPr>
      <p:sp>
        <p:nvSpPr>
          <p:cNvPr id="16391" name="Text Box 7">
            <a:extLst>
              <a:ext uri="{FF2B5EF4-FFF2-40B4-BE49-F238E27FC236}">
                <a16:creationId xmlns:a16="http://schemas.microsoft.com/office/drawing/2014/main" id="{15B23BEE-7EC3-4D93-8F60-552FDC7A82CC}"/>
              </a:ext>
            </a:extLst>
          </p:cNvPr>
          <p:cNvSpPr txBox="1">
            <a:spLocks noChangeArrowheads="1"/>
          </p:cNvSpPr>
          <p:nvPr userDrawn="1"/>
        </p:nvSpPr>
        <p:spPr bwMode="auto">
          <a:xfrm>
            <a:off x="100741" y="5867400"/>
            <a:ext cx="307777"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kumimoji="0" lang="zh-CN" altLang="en-US" sz="800">
                <a:solidFill>
                  <a:srgbClr val="99CCFF"/>
                </a:solidFill>
                <a:latin typeface="Arial" panose="020b0604020202020204" pitchFamily="34" charset="0"/>
              </a:rPr>
              <a:t>讲课人：邢启强</a:t>
            </a:r>
          </a:p>
        </p:txBody>
      </p:sp>
      <p:sp>
        <p:nvSpPr>
          <p:cNvPr id="16392" name="AutoShape 8">
            <a:hlinkClick action="ppaction://hlinkshowjump?jump=lastslide" highlightClick="1"/>
            <a:extLst>
              <a:ext uri="{FF2B5EF4-FFF2-40B4-BE49-F238E27FC236}">
                <a16:creationId xmlns:a16="http://schemas.microsoft.com/office/drawing/2014/main" id="{602A3934-C50D-44B9-A3FA-085615754278}"/>
              </a:ext>
            </a:extLst>
          </p:cNvPr>
          <p:cNvSpPr>
            <a:spLocks noChangeArrowheads="1"/>
          </p:cNvSpPr>
          <p:nvPr userDrawn="1"/>
        </p:nvSpPr>
        <p:spPr bwMode="auto">
          <a:xfrm>
            <a:off x="1" y="6661150"/>
            <a:ext cx="2832100" cy="196850"/>
          </a:xfrm>
          <a:prstGeom prst="actionButtonEnd">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6393" name="AutoShape 9">
            <a:hlinkClick action="ppaction://hlinkshowjump?jump=nextslide" highlightClick="1"/>
            <a:extLst>
              <a:ext uri="{FF2B5EF4-FFF2-40B4-BE49-F238E27FC236}">
                <a16:creationId xmlns:a16="http://schemas.microsoft.com/office/drawing/2014/main" id="{376189FC-9E8D-4E86-8BC0-2A647FBCA9F9}"/>
              </a:ext>
            </a:extLst>
          </p:cNvPr>
          <p:cNvSpPr>
            <a:spLocks noChangeArrowheads="1"/>
          </p:cNvSpPr>
          <p:nvPr userDrawn="1"/>
        </p:nvSpPr>
        <p:spPr bwMode="auto">
          <a:xfrm>
            <a:off x="2832100" y="6669088"/>
            <a:ext cx="2302933" cy="188912"/>
          </a:xfrm>
          <a:prstGeom prst="actionButtonForwardNex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6394" name="AutoShape 10">
            <a:hlinkClick action="ppaction://hlinkshowjump?jump=previousslide" highlightClick="1"/>
            <a:extLst>
              <a:ext uri="{FF2B5EF4-FFF2-40B4-BE49-F238E27FC236}">
                <a16:creationId xmlns:a16="http://schemas.microsoft.com/office/drawing/2014/main" id="{FCADE47F-602E-453A-9CB1-F4790255D714}"/>
              </a:ext>
            </a:extLst>
          </p:cNvPr>
          <p:cNvSpPr>
            <a:spLocks noChangeArrowheads="1"/>
          </p:cNvSpPr>
          <p:nvPr userDrawn="1"/>
        </p:nvSpPr>
        <p:spPr bwMode="auto">
          <a:xfrm>
            <a:off x="5135034" y="6669088"/>
            <a:ext cx="2400300" cy="188912"/>
          </a:xfrm>
          <a:prstGeom prst="actionButtonBackPrevious">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6395" name="Rectangle 11">
            <a:extLst>
              <a:ext uri="{FF2B5EF4-FFF2-40B4-BE49-F238E27FC236}">
                <a16:creationId xmlns:a16="http://schemas.microsoft.com/office/drawing/2014/main" id="{4A2B74D0-7167-455D-8A02-4CE5382C7987}"/>
              </a:ext>
            </a:extLst>
          </p:cNvPr>
          <p:cNvSpPr>
            <a:spLocks noChangeArrowheads="1"/>
          </p:cNvSpPr>
          <p:nvPr userDrawn="1"/>
        </p:nvSpPr>
        <p:spPr bwMode="auto">
          <a:xfrm>
            <a:off x="10703984" y="6381750"/>
            <a:ext cx="1488016"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fld id="{94F7571B-D6F5-4A15-B738-26DD5D79E267}" type="slidenum">
              <a:rPr kumimoji="0" lang="en-US" altLang="zh-CN" sz="1400">
                <a:latin typeface="Arial" panose="020b0604020202020204" pitchFamily="34" charset="0"/>
              </a:rPr>
              <a:pPr algn="r" eaLnBrk="0" hangingPunct="0"/>
              <a:t>‹#›</a:t>
            </a:fld>
            <a:endParaRPr kumimoji="0" lang="en-US" altLang="zh-CN" sz="1400">
              <a:latin typeface="Arial" panose="020b0604020202020204" pitchFamily="34" charset="0"/>
            </a:endParaRPr>
          </a:p>
        </p:txBody>
      </p:sp>
      <p:sp>
        <p:nvSpPr>
          <p:cNvPr id="16396" name="AutoShape 12">
            <a:hlinkClick action="ppaction://hlinkshowjump?jump=firstslide" highlightClick="1"/>
            <a:extLst>
              <a:ext uri="{FF2B5EF4-FFF2-40B4-BE49-F238E27FC236}">
                <a16:creationId xmlns:a16="http://schemas.microsoft.com/office/drawing/2014/main" id="{4FB5AF1D-7253-4F18-9A3F-0A30936E8EF5}"/>
              </a:ext>
            </a:extLst>
          </p:cNvPr>
          <p:cNvSpPr>
            <a:spLocks noChangeArrowheads="1"/>
          </p:cNvSpPr>
          <p:nvPr userDrawn="1"/>
        </p:nvSpPr>
        <p:spPr bwMode="auto">
          <a:xfrm>
            <a:off x="7535334" y="6669088"/>
            <a:ext cx="2302933" cy="188912"/>
          </a:xfrm>
          <a:prstGeom prst="actionButtonBeginning">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6397" name="AutoShape 13">
            <a:hlinkClick action="ppaction://hlinkshowjump?jump=lastslideviewed" highlightClick="1"/>
            <a:extLst>
              <a:ext uri="{FF2B5EF4-FFF2-40B4-BE49-F238E27FC236}">
                <a16:creationId xmlns:a16="http://schemas.microsoft.com/office/drawing/2014/main" id="{9D34B329-CCB0-4741-ADF0-102A7F5063FA}"/>
              </a:ext>
            </a:extLst>
          </p:cNvPr>
          <p:cNvSpPr>
            <a:spLocks noChangeArrowheads="1"/>
          </p:cNvSpPr>
          <p:nvPr userDrawn="1"/>
        </p:nvSpPr>
        <p:spPr bwMode="auto">
          <a:xfrm>
            <a:off x="9791701" y="6669088"/>
            <a:ext cx="2400300" cy="188912"/>
          </a:xfrm>
          <a:prstGeom prst="actionButtonReturn">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ransition>
    <p:random/>
  </p:transition>
  <p:timing/>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oleObject" Target="../embeddings/oleObject2.bin" TargetMode="Internal" /><Relationship Id="rId3" Type="http://schemas.openxmlformats.org/officeDocument/2006/relationships/image" Target="../media/image20.wmf" /><Relationship Id="rId4" Type="http://schemas.openxmlformats.org/officeDocument/2006/relationships/oleObject" Target="../embeddings/oleObject3.bin" TargetMode="Internal" /><Relationship Id="rId5" Type="http://schemas.openxmlformats.org/officeDocument/2006/relationships/image" Target="../media/image21.wmf" /><Relationship Id="rId6" Type="http://schemas.openxmlformats.org/officeDocument/2006/relationships/vmlDrawing" Target="../drawings/vmlDrawing2.v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oleObject" Target="../embeddings/oleObject4.bin" TargetMode="Internal" /><Relationship Id="rId3" Type="http://schemas.openxmlformats.org/officeDocument/2006/relationships/image" Target="../media/image22.emf" /><Relationship Id="rId4" Type="http://schemas.openxmlformats.org/officeDocument/2006/relationships/vmlDrawing" Target="../drawings/vmlDrawing3.v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image" Target="../media/image23.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oleObject" Target="../embeddings/oleObject1.bin" TargetMode="Internal" /><Relationship Id="rId3" Type="http://schemas.openxmlformats.org/officeDocument/2006/relationships/image" Target="../media/image3.emf" /><Relationship Id="rId4" Type="http://schemas.openxmlformats.org/officeDocument/2006/relationships/vmlDrawing" Target="../drawings/vmlDrawing1.v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4.png" /><Relationship Id="rId3" Type="http://schemas.openxmlformats.org/officeDocument/2006/relationships/image" Target="../media/image5.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image" Target="../media/image6.png" /><Relationship Id="rId3" Type="http://schemas.openxmlformats.org/officeDocument/2006/relationships/image" Target="../media/image7.png" /><Relationship Id="rId4" Type="http://schemas.openxmlformats.org/officeDocument/2006/relationships/image" Target="../media/image8.png" /><Relationship Id="rId5" Type="http://schemas.openxmlformats.org/officeDocument/2006/relationships/image" Target="../media/image9.png" /><Relationship Id="rId6" Type="http://schemas.openxmlformats.org/officeDocument/2006/relationships/image" Target="../media/image10.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1.png" /><Relationship Id="rId3" Type="http://schemas.openxmlformats.org/officeDocument/2006/relationships/image" Target="../media/image12.png" /><Relationship Id="rId4" Type="http://schemas.openxmlformats.org/officeDocument/2006/relationships/image" Target="../media/image13.png" /><Relationship Id="rId5" Type="http://schemas.openxmlformats.org/officeDocument/2006/relationships/image" Target="../media/image14.png" /><Relationship Id="rId6" Type="http://schemas.openxmlformats.org/officeDocument/2006/relationships/image" Target="../media/image15.png" /><Relationship Id="rId7" Type="http://schemas.openxmlformats.org/officeDocument/2006/relationships/image" Target="../media/image16.png" /><Relationship Id="rId8" Type="http://schemas.openxmlformats.org/officeDocument/2006/relationships/audio" Target="../media/audio11.wav"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image" Target="../media/image17.png" /><Relationship Id="rId3" Type="http://schemas.openxmlformats.org/officeDocument/2006/relationships/image" Target="../media/image18.png" /><Relationship Id="rId4" Type="http://schemas.openxmlformats.org/officeDocument/2006/relationships/image" Target="../media/image19.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audio" Target="../media/audio22.wav"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7171" name="WordArt 3">
            <a:extLst>
              <a:ext uri="{FF2B5EF4-FFF2-40B4-BE49-F238E27FC236}">
                <a16:creationId xmlns:a16="http://schemas.microsoft.com/office/drawing/2014/main" id="{5B185DCA-6596-46A4-8008-B878D3B16C24}"/>
              </a:ext>
            </a:extLst>
          </p:cNvPr>
          <p:cNvSpPr>
            <a:spLocks noChangeArrowheads="1" noChangeShapeType="1" noTextEdit="1"/>
          </p:cNvSpPr>
          <p:nvPr/>
        </p:nvSpPr>
        <p:spPr bwMode="auto">
          <a:xfrm>
            <a:off x="983432" y="2060848"/>
            <a:ext cx="10225136" cy="1728192"/>
          </a:xfrm>
          <a:prstGeom prst="rect">
            <a:avLst/>
          </a:prstGeom>
        </p:spPr>
        <p:txBody>
          <a:bodyPr wrap="none" fromWordArt="1">
            <a:prstTxWarp prst="textFadeUp">
              <a:avLst>
                <a:gd name="adj" fmla="val 2227"/>
              </a:avLst>
            </a:prstTxWarp>
          </a:bodyPr>
          <a:lstStyle/>
          <a:p>
            <a:pPr algn="ctr"/>
            <a:r>
              <a:rPr lang="en-US" altLang="zh-CN" sz="3600" b="1" kern="10">
                <a:ln w="12700">
                  <a:solidFill>
                    <a:srgbClr val="B2B2B2"/>
                  </a:solidFill>
                  <a:round/>
                </a:ln>
                <a:solidFill>
                  <a:srgbClr val="FF0000"/>
                </a:solidFill>
                <a:effectLst>
                  <a:outerShdw dist="35921" dir="2700000" sy="50000" rotWithShape="0">
                    <a:srgbClr val="875B0D"/>
                  </a:outerShdw>
                </a:effectLst>
                <a:latin typeface="黑体" panose="02010609060101010101" pitchFamily="49" charset="-122"/>
                <a:ea typeface="黑体" panose="02010609060101010101" pitchFamily="49" charset="-122"/>
              </a:rPr>
              <a:t>7.2</a:t>
            </a:r>
            <a:r>
              <a:rPr lang="zh-CN" altLang="en-US" sz="3600" b="1" kern="10">
                <a:ln w="12700">
                  <a:solidFill>
                    <a:srgbClr val="B2B2B2"/>
                  </a:solidFill>
                  <a:round/>
                </a:ln>
                <a:solidFill>
                  <a:srgbClr val="FF0000"/>
                </a:solidFill>
                <a:effectLst>
                  <a:outerShdw dist="35921" dir="2700000" sy="50000" rotWithShape="0">
                    <a:srgbClr val="875B0D"/>
                  </a:outerShdw>
                </a:effectLst>
                <a:latin typeface="黑体" panose="02010609060101010101" pitchFamily="49" charset="-122"/>
                <a:ea typeface="黑体" panose="02010609060101010101" pitchFamily="49" charset="-122"/>
              </a:rPr>
              <a:t>离散型随机变量及其分布列</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0">
  <p:cSld>
    <p:spTree>
      <p:nvGrpSpPr>
        <p:cNvPr id="1" name=""/>
        <p:cNvGrpSpPr/>
        <p:nvPr/>
      </p:nvGrpSpPr>
      <p:grpSpPr>
        <a:xfrm>
          <a:off x="0" y="0"/>
          <a:ext cx="0" cy="0"/>
        </a:xfrm>
      </p:grpSpPr>
      <p:sp>
        <p:nvSpPr>
          <p:cNvPr id="2" name="内容占位符 1">
            <a:extLst>
              <a:ext uri="{FF2B5EF4-FFF2-40B4-BE49-F238E27FC236}">
                <a16:creationId xmlns:a16="http://schemas.microsoft.com/office/drawing/2014/main" id="{304C84E1-F576-4BA3-9CC8-B6B2733FA1C0}"/>
              </a:ext>
            </a:extLst>
          </p:cNvPr>
          <p:cNvSpPr>
            <a:spLocks noGrp="1"/>
          </p:cNvSpPr>
          <p:nvPr>
            <p:ph sz="quarter" idx="4294967295"/>
          </p:nvPr>
        </p:nvSpPr>
        <p:spPr bwMode="auto">
          <a:xfrm>
            <a:off x="203684" y="620688"/>
            <a:ext cx="11784632" cy="50411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lnSpc>
                <a:spcPct val="120000"/>
              </a:lnSpc>
              <a:buNone/>
            </a:pPr>
            <a:r>
              <a:rPr lang="en-US" altLang="zh-CN" sz="2800" b="1">
                <a:solidFill>
                  <a:srgbClr val="0033CC"/>
                </a:solidFill>
                <a:cs typeface="Times New Roman" panose="02020603050405020304" pitchFamily="18" charset="0"/>
              </a:rPr>
              <a:t>【</a:t>
            </a:r>
            <a:r>
              <a:rPr lang="zh-CN" altLang="en-US" sz="2800" b="1">
                <a:solidFill>
                  <a:srgbClr val="0033CC"/>
                </a:solidFill>
                <a:cs typeface="Times New Roman" panose="02020603050405020304" pitchFamily="18" charset="0"/>
              </a:rPr>
              <a:t>思路点拨</a:t>
            </a:r>
            <a:r>
              <a:rPr lang="en-US" altLang="zh-CN" sz="2800" b="1">
                <a:solidFill>
                  <a:srgbClr val="0033CC"/>
                </a:solidFill>
                <a:cs typeface="Times New Roman" panose="02020603050405020304" pitchFamily="18" charset="0"/>
              </a:rPr>
              <a:t>】</a:t>
            </a:r>
            <a:r>
              <a:rPr lang="zh-CN" altLang="en-US" sz="2800" b="1">
                <a:cs typeface="Times New Roman" panose="02020603050405020304" pitchFamily="18" charset="0"/>
              </a:rPr>
              <a:t>试验及随机变量的实际意义已给出．解答本题可利用随机变量的定义去分析相应实例．</a:t>
            </a:r>
          </a:p>
          <a:p>
            <a:pPr marL="0" indent="0">
              <a:lnSpc>
                <a:spcPct val="120000"/>
              </a:lnSpc>
              <a:buNone/>
            </a:pPr>
            <a:r>
              <a:rPr lang="en-US" altLang="zh-CN" sz="2800" b="1">
                <a:solidFill>
                  <a:srgbClr val="FF0000"/>
                </a:solidFill>
                <a:cs typeface="Times New Roman" panose="02020603050405020304" pitchFamily="18" charset="0"/>
              </a:rPr>
              <a:t>【</a:t>
            </a:r>
            <a:r>
              <a:rPr lang="zh-CN" altLang="en-US" sz="2800" b="1">
                <a:solidFill>
                  <a:srgbClr val="FF0000"/>
                </a:solidFill>
                <a:cs typeface="Times New Roman" panose="02020603050405020304" pitchFamily="18" charset="0"/>
              </a:rPr>
              <a:t>解</a:t>
            </a:r>
            <a:r>
              <a:rPr lang="en-US" altLang="zh-CN" sz="2800" b="1">
                <a:solidFill>
                  <a:srgbClr val="FF0000"/>
                </a:solidFill>
                <a:cs typeface="Times New Roman" panose="02020603050405020304" pitchFamily="18" charset="0"/>
              </a:rPr>
              <a:t>】</a:t>
            </a:r>
            <a:r>
              <a:rPr lang="en-US" altLang="zh-CN" sz="2800" b="1">
                <a:cs typeface="Times New Roman" panose="02020603050405020304" pitchFamily="18" charset="0"/>
              </a:rPr>
              <a:t> (1)</a:t>
            </a:r>
            <a:r>
              <a:rPr lang="zh-CN" altLang="en-US" sz="2800" b="1">
                <a:cs typeface="Times New Roman" panose="02020603050405020304" pitchFamily="18" charset="0"/>
              </a:rPr>
              <a:t>候机室中的旅客数量可能是：</a:t>
            </a:r>
            <a:r>
              <a:rPr lang="en-US" altLang="zh-CN" sz="2800" b="1">
                <a:cs typeface="Times New Roman" panose="02020603050405020304" pitchFamily="18" charset="0"/>
              </a:rPr>
              <a:t>0,1,2</a:t>
            </a:r>
            <a:r>
              <a:rPr lang="zh-CN" altLang="en-US" sz="2800" b="1">
                <a:cs typeface="Times New Roman" panose="02020603050405020304" pitchFamily="18" charset="0"/>
              </a:rPr>
              <a:t>，</a:t>
            </a:r>
            <a:r>
              <a:rPr lang="en-US" altLang="zh-CN" sz="2800" b="1">
                <a:cs typeface="Times New Roman" panose="02020603050405020304" pitchFamily="18" charset="0"/>
              </a:rPr>
              <a:t>…</a:t>
            </a:r>
            <a:r>
              <a:rPr lang="zh-CN" altLang="en-US" sz="2800" b="1">
                <a:cs typeface="Times New Roman" panose="02020603050405020304" pitchFamily="18" charset="0"/>
              </a:rPr>
              <a:t>，出现哪一个结果是随机的，因此是随机变量．</a:t>
            </a:r>
          </a:p>
          <a:p>
            <a:pPr marL="0" indent="0">
              <a:lnSpc>
                <a:spcPct val="120000"/>
              </a:lnSpc>
              <a:buNone/>
            </a:pPr>
            <a:r>
              <a:rPr lang="en-US" altLang="zh-CN" sz="2800" b="1">
                <a:cs typeface="Times New Roman" panose="02020603050405020304" pitchFamily="18" charset="0"/>
              </a:rPr>
              <a:t>(2)D36</a:t>
            </a:r>
            <a:r>
              <a:rPr lang="zh-CN" altLang="en-US" sz="2800" b="1">
                <a:cs typeface="Times New Roman" panose="02020603050405020304" pitchFamily="18" charset="0"/>
              </a:rPr>
              <a:t>次济南至北京的列车，到达终点的时间每次都是随机的，可能提前，可能准时，亦可能晚点，故是随机变量．</a:t>
            </a:r>
            <a:endParaRPr lang="en-US" altLang="zh-CN" sz="2800" b="1">
              <a:cs typeface="Times New Roman" panose="02020603050405020304" pitchFamily="18" charset="0"/>
            </a:endParaRPr>
          </a:p>
          <a:p>
            <a:pPr marL="0" indent="0">
              <a:lnSpc>
                <a:spcPct val="120000"/>
              </a:lnSpc>
              <a:buNone/>
            </a:pPr>
            <a:r>
              <a:rPr lang="en-US" altLang="zh-CN" sz="2800" b="1">
                <a:cs typeface="Times New Roman" panose="02020603050405020304" pitchFamily="18" charset="0"/>
              </a:rPr>
              <a:t>(3)</a:t>
            </a:r>
            <a:r>
              <a:rPr lang="zh-CN" altLang="en-US" sz="2800" b="1">
                <a:cs typeface="Times New Roman" panose="02020603050405020304" pitchFamily="18" charset="0"/>
              </a:rPr>
              <a:t>在</a:t>
            </a:r>
            <a:r>
              <a:rPr lang="en-US" altLang="zh-CN" sz="2800" b="1">
                <a:cs typeface="Times New Roman" panose="02020603050405020304" pitchFamily="18" charset="0"/>
              </a:rPr>
              <a:t>2019</a:t>
            </a:r>
            <a:r>
              <a:rPr lang="zh-CN" altLang="en-US" sz="2800" b="1">
                <a:cs typeface="Times New Roman" panose="02020603050405020304" pitchFamily="18" charset="0"/>
              </a:rPr>
              <a:t>年</a:t>
            </a:r>
            <a:r>
              <a:rPr lang="en-US" altLang="zh-CN" sz="2800" b="1">
                <a:cs typeface="Times New Roman" panose="02020603050405020304" pitchFamily="18" charset="0"/>
              </a:rPr>
              <a:t>5</a:t>
            </a:r>
            <a:r>
              <a:rPr lang="zh-CN" altLang="en-US" sz="2800" b="1">
                <a:cs typeface="Times New Roman" panose="02020603050405020304" pitchFamily="18" charset="0"/>
              </a:rPr>
              <a:t>月</a:t>
            </a:r>
            <a:r>
              <a:rPr lang="en-US" altLang="zh-CN" sz="2800" b="1">
                <a:cs typeface="Times New Roman" panose="02020603050405020304" pitchFamily="18" charset="0"/>
              </a:rPr>
              <a:t>1</a:t>
            </a:r>
            <a:r>
              <a:rPr lang="zh-CN" altLang="en-US" sz="2800" b="1">
                <a:cs typeface="Times New Roman" panose="02020603050405020304" pitchFamily="18" charset="0"/>
              </a:rPr>
              <a:t>日到</a:t>
            </a:r>
            <a:r>
              <a:rPr lang="en-US" altLang="zh-CN" sz="2800" b="1">
                <a:cs typeface="Times New Roman" panose="02020603050405020304" pitchFamily="18" charset="0"/>
              </a:rPr>
              <a:t>10</a:t>
            </a:r>
            <a:r>
              <a:rPr lang="zh-CN" altLang="en-US" sz="2800" b="1">
                <a:cs typeface="Times New Roman" panose="02020603050405020304" pitchFamily="18" charset="0"/>
              </a:rPr>
              <a:t>月</a:t>
            </a:r>
            <a:r>
              <a:rPr lang="en-US" altLang="zh-CN" sz="2800" b="1">
                <a:cs typeface="Times New Roman" panose="02020603050405020304" pitchFamily="18" charset="0"/>
              </a:rPr>
              <a:t>1</a:t>
            </a:r>
            <a:r>
              <a:rPr lang="zh-CN" altLang="en-US" sz="2800" b="1">
                <a:cs typeface="Times New Roman" panose="02020603050405020304" pitchFamily="18" charset="0"/>
              </a:rPr>
              <a:t>日期间，所查酒驾的人数是随机变化的，也可能多，也可能少，因此是随机变量．</a:t>
            </a:r>
          </a:p>
          <a:p>
            <a:pPr marL="0" indent="0">
              <a:lnSpc>
                <a:spcPct val="120000"/>
              </a:lnSpc>
              <a:buNone/>
            </a:pPr>
            <a:r>
              <a:rPr lang="en-US" altLang="zh-CN" sz="2800" b="1">
                <a:cs typeface="Times New Roman" panose="02020603050405020304" pitchFamily="18" charset="0"/>
              </a:rPr>
              <a:t>(4)</a:t>
            </a:r>
            <a:r>
              <a:rPr lang="zh-CN" altLang="en-US" sz="2800" b="1">
                <a:cs typeface="Times New Roman" panose="02020603050405020304" pitchFamily="18" charset="0"/>
              </a:rPr>
              <a:t>体积为</a:t>
            </a:r>
            <a:r>
              <a:rPr lang="en-US" altLang="zh-CN" sz="2800" b="1">
                <a:cs typeface="Times New Roman" panose="02020603050405020304" pitchFamily="18" charset="0"/>
              </a:rPr>
              <a:t>1000 cm</a:t>
            </a:r>
            <a:r>
              <a:rPr lang="en-US" altLang="zh-CN" sz="2800" b="1" baseline="30000">
                <a:cs typeface="Times New Roman" panose="02020603050405020304" pitchFamily="18" charset="0"/>
              </a:rPr>
              <a:t>3</a:t>
            </a:r>
            <a:r>
              <a:rPr lang="zh-CN" altLang="en-US" sz="2800" b="1">
                <a:cs typeface="Times New Roman" panose="02020603050405020304" pitchFamily="18" charset="0"/>
              </a:rPr>
              <a:t>的球的半径长为定值，故不是随机变量．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0418" name="Text Box 2">
            <a:extLst>
              <a:ext uri="{FF2B5EF4-FFF2-40B4-BE49-F238E27FC236}">
                <a16:creationId xmlns:a16="http://schemas.microsoft.com/office/drawing/2014/main" id="{B3CBE5E4-6081-47AA-B5A2-83E28808F76B}"/>
              </a:ext>
            </a:extLst>
          </p:cNvPr>
          <p:cNvSpPr txBox="1">
            <a:spLocks noChangeArrowheads="1"/>
          </p:cNvSpPr>
          <p:nvPr/>
        </p:nvSpPr>
        <p:spPr bwMode="auto">
          <a:xfrm>
            <a:off x="1703512" y="1"/>
            <a:ext cx="102251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a:t>写出下列各随机变量可能的取值，并说明随机变量所取值所表示的随机试验的结果：</a:t>
            </a:r>
          </a:p>
        </p:txBody>
      </p:sp>
      <p:sp>
        <p:nvSpPr>
          <p:cNvPr id="60419" name="Text Box 3">
            <a:extLst>
              <a:ext uri="{FF2B5EF4-FFF2-40B4-BE49-F238E27FC236}">
                <a16:creationId xmlns:a16="http://schemas.microsoft.com/office/drawing/2014/main" id="{88E61B43-9734-4359-837D-98510F04621D}"/>
              </a:ext>
            </a:extLst>
          </p:cNvPr>
          <p:cNvSpPr txBox="1">
            <a:spLocks noChangeArrowheads="1"/>
          </p:cNvSpPr>
          <p:nvPr/>
        </p:nvSpPr>
        <p:spPr bwMode="auto">
          <a:xfrm>
            <a:off x="657605" y="1015881"/>
            <a:ext cx="11090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a:t>（</a:t>
            </a:r>
            <a:r>
              <a:rPr lang="en-US" altLang="zh-CN" b="1"/>
              <a:t>1</a:t>
            </a:r>
            <a:r>
              <a:rPr lang="zh-CN" altLang="en-US" b="1"/>
              <a:t>）从</a:t>
            </a:r>
            <a:r>
              <a:rPr lang="en-US" altLang="zh-CN" b="1"/>
              <a:t>10</a:t>
            </a:r>
            <a:r>
              <a:rPr lang="zh-CN" altLang="en-US" b="1"/>
              <a:t>张已编号的卡片（从</a:t>
            </a:r>
            <a:r>
              <a:rPr lang="en-US" altLang="zh-CN" b="1"/>
              <a:t>1</a:t>
            </a:r>
            <a:r>
              <a:rPr lang="zh-CN" altLang="en-US" b="1"/>
              <a:t>号到</a:t>
            </a:r>
            <a:r>
              <a:rPr lang="en-US" altLang="zh-CN" b="1"/>
              <a:t>10</a:t>
            </a:r>
            <a:r>
              <a:rPr lang="zh-CN" altLang="en-US" b="1"/>
              <a:t>号）中任取</a:t>
            </a:r>
            <a:r>
              <a:rPr lang="en-US" altLang="zh-CN" b="1"/>
              <a:t>1</a:t>
            </a:r>
            <a:r>
              <a:rPr lang="zh-CN" altLang="en-US" b="1"/>
              <a:t>张，被取出的卡片的号数</a:t>
            </a:r>
            <a:r>
              <a:rPr lang="en-US" altLang="zh-CN" b="1" i="1"/>
              <a:t>X</a:t>
            </a:r>
            <a:r>
              <a:rPr lang="en-US" altLang="zh-CN"/>
              <a:t> </a:t>
            </a:r>
            <a:r>
              <a:rPr lang="zh-CN" altLang="en-US"/>
              <a:t>。</a:t>
            </a:r>
            <a:endParaRPr lang="zh-CN" altLang="en-US" sz="2800">
              <a:cs typeface="Times New Roman" panose="02020603050405020304" pitchFamily="18" charset="0"/>
            </a:endParaRPr>
          </a:p>
        </p:txBody>
      </p:sp>
      <p:sp>
        <p:nvSpPr>
          <p:cNvPr id="60420" name="Text Box 4">
            <a:extLst>
              <a:ext uri="{FF2B5EF4-FFF2-40B4-BE49-F238E27FC236}">
                <a16:creationId xmlns:a16="http://schemas.microsoft.com/office/drawing/2014/main" id="{BEF107EA-F56F-4EB1-ADF8-7564B6FD75DF}"/>
              </a:ext>
            </a:extLst>
          </p:cNvPr>
          <p:cNvSpPr txBox="1">
            <a:spLocks noChangeArrowheads="1"/>
          </p:cNvSpPr>
          <p:nvPr/>
        </p:nvSpPr>
        <p:spPr bwMode="auto">
          <a:xfrm>
            <a:off x="729514" y="1978614"/>
            <a:ext cx="107651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a:t>（</a:t>
            </a:r>
            <a:r>
              <a:rPr lang="en-US" altLang="zh-CN" b="1"/>
              <a:t>2</a:t>
            </a:r>
            <a:r>
              <a:rPr lang="zh-CN" altLang="en-US" b="1"/>
              <a:t>）一个袋中装有</a:t>
            </a:r>
            <a:r>
              <a:rPr lang="en-US" altLang="zh-CN" b="1"/>
              <a:t>5</a:t>
            </a:r>
            <a:r>
              <a:rPr lang="zh-CN" altLang="en-US" b="1"/>
              <a:t>个白球和</a:t>
            </a:r>
            <a:r>
              <a:rPr lang="en-US" altLang="zh-CN" b="1"/>
              <a:t>5</a:t>
            </a:r>
            <a:r>
              <a:rPr lang="zh-CN" altLang="en-US" b="1"/>
              <a:t>个黑球，从中任取</a:t>
            </a:r>
            <a:r>
              <a:rPr lang="en-US" altLang="zh-CN" b="1"/>
              <a:t>3</a:t>
            </a:r>
            <a:r>
              <a:rPr lang="zh-CN" altLang="en-US" b="1"/>
              <a:t>个，其中所含白球数</a:t>
            </a:r>
            <a:r>
              <a:rPr lang="en-US" altLang="zh-CN" sz="2000" b="1" i="1"/>
              <a:t>X</a:t>
            </a:r>
            <a:r>
              <a:rPr lang="zh-CN" altLang="en-US" b="1"/>
              <a:t>．</a:t>
            </a:r>
          </a:p>
        </p:txBody>
      </p:sp>
      <p:sp>
        <p:nvSpPr>
          <p:cNvPr id="60421" name="Text Box 5">
            <a:extLst>
              <a:ext uri="{FF2B5EF4-FFF2-40B4-BE49-F238E27FC236}">
                <a16:creationId xmlns:a16="http://schemas.microsoft.com/office/drawing/2014/main" id="{02F4E0EF-8AF6-4B23-9BB3-50177FEEC7DF}"/>
              </a:ext>
            </a:extLst>
          </p:cNvPr>
          <p:cNvSpPr txBox="1">
            <a:spLocks noChangeArrowheads="1"/>
          </p:cNvSpPr>
          <p:nvPr/>
        </p:nvSpPr>
        <p:spPr bwMode="auto">
          <a:xfrm>
            <a:off x="704431" y="2758280"/>
            <a:ext cx="6553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a:t>
            </a:r>
            <a:r>
              <a:rPr lang="en-US" altLang="zh-CN" b="1"/>
              <a:t>3</a:t>
            </a:r>
            <a:r>
              <a:rPr lang="zh-CN" altLang="en-US" b="1"/>
              <a:t>）抛掷两个骰子，所得点数之和</a:t>
            </a:r>
            <a:r>
              <a:rPr lang="en-US" altLang="zh-CN" sz="2000" b="1" i="1"/>
              <a:t>X</a:t>
            </a:r>
            <a:r>
              <a:rPr lang="zh-CN" altLang="en-US"/>
              <a:t>．</a:t>
            </a:r>
          </a:p>
        </p:txBody>
      </p:sp>
      <p:sp>
        <p:nvSpPr>
          <p:cNvPr id="60422" name="Text Box 6">
            <a:extLst>
              <a:ext uri="{FF2B5EF4-FFF2-40B4-BE49-F238E27FC236}">
                <a16:creationId xmlns:a16="http://schemas.microsoft.com/office/drawing/2014/main" id="{4EE4746B-947C-4F27-B003-45D08A6F26FB}"/>
              </a:ext>
            </a:extLst>
          </p:cNvPr>
          <p:cNvSpPr txBox="1">
            <a:spLocks noChangeArrowheads="1"/>
          </p:cNvSpPr>
          <p:nvPr/>
        </p:nvSpPr>
        <p:spPr bwMode="auto">
          <a:xfrm>
            <a:off x="649216" y="3393702"/>
            <a:ext cx="8172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a:t>
            </a:r>
            <a:r>
              <a:rPr lang="en-US" altLang="zh-CN" b="1"/>
              <a:t>4</a:t>
            </a:r>
            <a:r>
              <a:rPr lang="zh-CN" altLang="en-US" b="1"/>
              <a:t>）接连不断地射击，首次命中目标需要的射击次数</a:t>
            </a:r>
            <a:r>
              <a:rPr lang="en-US" altLang="zh-CN" b="1" i="1"/>
              <a:t>X</a:t>
            </a:r>
            <a:r>
              <a:rPr lang="en-US" altLang="zh-CN"/>
              <a:t> </a:t>
            </a:r>
            <a:r>
              <a:rPr lang="zh-CN" altLang="en-US"/>
              <a:t>．　</a:t>
            </a:r>
          </a:p>
        </p:txBody>
      </p:sp>
      <p:sp>
        <p:nvSpPr>
          <p:cNvPr id="60423" name="Text Box 7">
            <a:extLst>
              <a:ext uri="{FF2B5EF4-FFF2-40B4-BE49-F238E27FC236}">
                <a16:creationId xmlns:a16="http://schemas.microsoft.com/office/drawing/2014/main" id="{F69709B1-BA8E-4332-A225-52AE94B00204}"/>
              </a:ext>
            </a:extLst>
          </p:cNvPr>
          <p:cNvSpPr txBox="1">
            <a:spLocks noChangeArrowheads="1"/>
          </p:cNvSpPr>
          <p:nvPr/>
        </p:nvSpPr>
        <p:spPr bwMode="auto">
          <a:xfrm>
            <a:off x="649216" y="4142580"/>
            <a:ext cx="72723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a:t>
            </a:r>
            <a:r>
              <a:rPr lang="en-US" altLang="zh-CN" sz="2800" b="1"/>
              <a:t>5</a:t>
            </a:r>
            <a:r>
              <a:rPr lang="zh-CN" altLang="en-US" sz="2800" b="1"/>
              <a:t>）某一自动装置无故障运转的时间</a:t>
            </a:r>
            <a:r>
              <a:rPr lang="en-US" altLang="zh-CN" b="1" i="1"/>
              <a:t>X</a:t>
            </a:r>
            <a:r>
              <a:rPr lang="zh-CN" altLang="en-US" sz="3200"/>
              <a:t>．</a:t>
            </a:r>
          </a:p>
        </p:txBody>
      </p:sp>
      <p:sp>
        <p:nvSpPr>
          <p:cNvPr id="60424" name="Text Box 8">
            <a:extLst>
              <a:ext uri="{FF2B5EF4-FFF2-40B4-BE49-F238E27FC236}">
                <a16:creationId xmlns:a16="http://schemas.microsoft.com/office/drawing/2014/main" id="{7E1A3269-C5F4-43C1-A8FF-0FBFC0869029}"/>
              </a:ext>
            </a:extLst>
          </p:cNvPr>
          <p:cNvSpPr txBox="1">
            <a:spLocks noChangeArrowheads="1"/>
          </p:cNvSpPr>
          <p:nvPr/>
        </p:nvSpPr>
        <p:spPr bwMode="auto">
          <a:xfrm>
            <a:off x="609668" y="4798218"/>
            <a:ext cx="8783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a:t>
            </a:r>
            <a:r>
              <a:rPr lang="en-US" altLang="zh-CN" sz="2800" b="1"/>
              <a:t>6</a:t>
            </a:r>
            <a:r>
              <a:rPr lang="zh-CN" altLang="en-US" sz="2800" b="1"/>
              <a:t>）某林场树木最高达</a:t>
            </a:r>
            <a:r>
              <a:rPr lang="en-US" altLang="zh-CN" sz="2800" b="1"/>
              <a:t>30</a:t>
            </a:r>
            <a:r>
              <a:rPr lang="zh-CN" altLang="en-US" sz="2800" b="1"/>
              <a:t>米，此林场树木的高度</a:t>
            </a:r>
            <a:r>
              <a:rPr lang="en-US" altLang="zh-CN" b="1" i="1"/>
              <a:t>X</a:t>
            </a:r>
            <a:r>
              <a:rPr lang="en-US" altLang="zh-CN"/>
              <a:t> </a:t>
            </a:r>
            <a:r>
              <a:rPr lang="zh-CN" altLang="en-US" sz="2800"/>
              <a:t>．</a:t>
            </a:r>
          </a:p>
        </p:txBody>
      </p:sp>
      <p:sp>
        <p:nvSpPr>
          <p:cNvPr id="60426" name="Text Box 10">
            <a:extLst>
              <a:ext uri="{FF2B5EF4-FFF2-40B4-BE49-F238E27FC236}">
                <a16:creationId xmlns:a16="http://schemas.microsoft.com/office/drawing/2014/main" id="{E0CF6C8F-6B4D-4511-842B-FD3A1EA6E573}"/>
              </a:ext>
            </a:extLst>
          </p:cNvPr>
          <p:cNvSpPr txBox="1">
            <a:spLocks noChangeArrowheads="1"/>
          </p:cNvSpPr>
          <p:nvPr/>
        </p:nvSpPr>
        <p:spPr bwMode="auto">
          <a:xfrm>
            <a:off x="4780911" y="3729024"/>
            <a:ext cx="365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CC3300"/>
                </a:solidFill>
              </a:rPr>
              <a:t>（</a:t>
            </a:r>
            <a:r>
              <a:rPr lang="en-US" altLang="zh-CN" sz="2000" b="1">
                <a:solidFill>
                  <a:srgbClr val="CC3300"/>
                </a:solidFill>
              </a:rPr>
              <a:t>X</a:t>
            </a:r>
            <a:r>
              <a:rPr lang="zh-CN" altLang="en-US" sz="2000" b="1">
                <a:solidFill>
                  <a:srgbClr val="CC3300"/>
                </a:solidFill>
              </a:rPr>
              <a:t>＝</a:t>
            </a:r>
            <a:r>
              <a:rPr lang="en-US" altLang="zh-CN" sz="2000" b="1">
                <a:solidFill>
                  <a:srgbClr val="CC3300"/>
                </a:solidFill>
              </a:rPr>
              <a:t>1</a:t>
            </a:r>
            <a:r>
              <a:rPr lang="zh-CN" altLang="en-US" sz="2000" b="1">
                <a:solidFill>
                  <a:srgbClr val="CC3300"/>
                </a:solidFill>
              </a:rPr>
              <a:t>、</a:t>
            </a:r>
            <a:r>
              <a:rPr lang="en-US" altLang="zh-CN" sz="2000" b="1">
                <a:solidFill>
                  <a:srgbClr val="CC3300"/>
                </a:solidFill>
              </a:rPr>
              <a:t>2</a:t>
            </a:r>
            <a:r>
              <a:rPr lang="zh-CN" altLang="en-US" sz="2000" b="1">
                <a:solidFill>
                  <a:srgbClr val="CC3300"/>
                </a:solidFill>
              </a:rPr>
              <a:t>、</a:t>
            </a:r>
            <a:r>
              <a:rPr lang="en-US" altLang="zh-CN" sz="2000" b="1">
                <a:solidFill>
                  <a:srgbClr val="CC3300"/>
                </a:solidFill>
              </a:rPr>
              <a:t>3</a:t>
            </a:r>
            <a:r>
              <a:rPr lang="zh-CN" altLang="en-US" sz="2000" b="1">
                <a:solidFill>
                  <a:srgbClr val="CC3300"/>
                </a:solidFill>
              </a:rPr>
              <a:t>、</a:t>
            </a:r>
            <a:r>
              <a:rPr lang="en-US" altLang="zh-CN" sz="2000" b="1">
                <a:solidFill>
                  <a:srgbClr val="CC3300"/>
                </a:solidFill>
              </a:rPr>
              <a:t>···</a:t>
            </a:r>
            <a:r>
              <a:rPr lang="zh-CN" altLang="en-US" sz="2000" b="1">
                <a:solidFill>
                  <a:srgbClr val="CC3300"/>
                </a:solidFill>
              </a:rPr>
              <a:t>、</a:t>
            </a:r>
            <a:r>
              <a:rPr lang="en-US" altLang="zh-CN" sz="2000" b="1">
                <a:solidFill>
                  <a:srgbClr val="CC3300"/>
                </a:solidFill>
              </a:rPr>
              <a:t>n</a:t>
            </a:r>
            <a:r>
              <a:rPr lang="zh-CN" altLang="en-US" sz="2000" b="1">
                <a:solidFill>
                  <a:srgbClr val="CC3300"/>
                </a:solidFill>
              </a:rPr>
              <a:t>、</a:t>
            </a:r>
            <a:r>
              <a:rPr lang="en-US" altLang="zh-CN" sz="2000" b="1">
                <a:solidFill>
                  <a:srgbClr val="CC3300"/>
                </a:solidFill>
              </a:rPr>
              <a:t>···</a:t>
            </a:r>
            <a:r>
              <a:rPr lang="zh-CN" altLang="en-US" sz="2000" b="1">
                <a:solidFill>
                  <a:srgbClr val="CC3300"/>
                </a:solidFill>
              </a:rPr>
              <a:t>）</a:t>
            </a:r>
          </a:p>
        </p:txBody>
      </p:sp>
      <p:sp>
        <p:nvSpPr>
          <p:cNvPr id="60429" name="Text Box 13">
            <a:extLst>
              <a:ext uri="{FF2B5EF4-FFF2-40B4-BE49-F238E27FC236}">
                <a16:creationId xmlns:a16="http://schemas.microsoft.com/office/drawing/2014/main" id="{610748D8-ACE1-48E0-AE8E-127B54BE247B}"/>
              </a:ext>
            </a:extLst>
          </p:cNvPr>
          <p:cNvSpPr txBox="1">
            <a:spLocks noChangeArrowheads="1"/>
          </p:cNvSpPr>
          <p:nvPr/>
        </p:nvSpPr>
        <p:spPr bwMode="auto">
          <a:xfrm>
            <a:off x="5748433" y="2840532"/>
            <a:ext cx="411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CC3300"/>
                </a:solidFill>
              </a:rPr>
              <a:t>（</a:t>
            </a:r>
            <a:r>
              <a:rPr lang="en-US" altLang="zh-CN" sz="2000" b="1">
                <a:solidFill>
                  <a:srgbClr val="CC3300"/>
                </a:solidFill>
              </a:rPr>
              <a:t>X</a:t>
            </a:r>
            <a:r>
              <a:rPr lang="zh-CN" altLang="en-US" sz="2000" b="1">
                <a:solidFill>
                  <a:srgbClr val="CC3300"/>
                </a:solidFill>
              </a:rPr>
              <a:t>＝</a:t>
            </a:r>
            <a:r>
              <a:rPr lang="en-US" altLang="zh-CN" sz="2000" b="1">
                <a:solidFill>
                  <a:srgbClr val="CC3300"/>
                </a:solidFill>
              </a:rPr>
              <a:t>2</a:t>
            </a:r>
            <a:r>
              <a:rPr lang="zh-CN" altLang="en-US" sz="2000" b="1">
                <a:solidFill>
                  <a:srgbClr val="CC3300"/>
                </a:solidFill>
              </a:rPr>
              <a:t>、</a:t>
            </a:r>
            <a:r>
              <a:rPr lang="en-US" altLang="zh-CN" sz="2000" b="1">
                <a:solidFill>
                  <a:srgbClr val="CC3300"/>
                </a:solidFill>
              </a:rPr>
              <a:t>3</a:t>
            </a:r>
            <a:r>
              <a:rPr lang="zh-CN" altLang="en-US" sz="2000" b="1">
                <a:solidFill>
                  <a:srgbClr val="CC3300"/>
                </a:solidFill>
              </a:rPr>
              <a:t>、</a:t>
            </a:r>
            <a:r>
              <a:rPr lang="en-US" altLang="zh-CN" sz="2000" b="1">
                <a:solidFill>
                  <a:srgbClr val="CC3300"/>
                </a:solidFill>
              </a:rPr>
              <a:t>4</a:t>
            </a:r>
            <a:r>
              <a:rPr lang="zh-CN" altLang="en-US" sz="2000" b="1">
                <a:solidFill>
                  <a:srgbClr val="CC3300"/>
                </a:solidFill>
              </a:rPr>
              <a:t>、</a:t>
            </a:r>
            <a:r>
              <a:rPr lang="en-US" altLang="zh-CN" sz="2000" b="1">
                <a:solidFill>
                  <a:srgbClr val="CC3300"/>
                </a:solidFill>
              </a:rPr>
              <a:t>···</a:t>
            </a:r>
            <a:r>
              <a:rPr lang="zh-CN" altLang="en-US" sz="2000" b="1">
                <a:solidFill>
                  <a:srgbClr val="CC3300"/>
                </a:solidFill>
              </a:rPr>
              <a:t>、</a:t>
            </a:r>
            <a:r>
              <a:rPr lang="en-US" altLang="zh-CN" sz="2000" b="1">
                <a:solidFill>
                  <a:srgbClr val="CC3300"/>
                </a:solidFill>
              </a:rPr>
              <a:t>12</a:t>
            </a:r>
            <a:r>
              <a:rPr lang="zh-CN" altLang="en-US" sz="2000" b="1">
                <a:solidFill>
                  <a:srgbClr val="CC3300"/>
                </a:solidFill>
              </a:rPr>
              <a:t>）</a:t>
            </a:r>
          </a:p>
        </p:txBody>
      </p:sp>
      <p:grpSp>
        <p:nvGrpSpPr>
          <p:cNvPr id="60431" name="Group 15">
            <a:extLst>
              <a:ext uri="{FF2B5EF4-FFF2-40B4-BE49-F238E27FC236}">
                <a16:creationId xmlns:a16="http://schemas.microsoft.com/office/drawing/2014/main" id="{3E144868-B50A-4C7A-BE7D-73FDEDEEE6BD}"/>
              </a:ext>
            </a:extLst>
          </p:cNvPr>
          <p:cNvGrpSpPr/>
          <p:nvPr/>
        </p:nvGrpSpPr>
        <p:grpSpPr>
          <a:xfrm>
            <a:off x="6954766" y="4273796"/>
            <a:ext cx="3733800" cy="406400"/>
            <a:chOff x="1152" y="3216"/>
            <a:chExt cx="2352" cy="256"/>
          </a:xfrm>
        </p:grpSpPr>
        <p:sp>
          <p:nvSpPr>
            <p:cNvPr id="60432" name="Text Box 16">
              <a:extLst>
                <a:ext uri="{FF2B5EF4-FFF2-40B4-BE49-F238E27FC236}">
                  <a16:creationId xmlns:a16="http://schemas.microsoft.com/office/drawing/2014/main" id="{A9813267-D08A-4422-AEA1-87EA2704D4BC}"/>
                </a:ext>
              </a:extLst>
            </p:cNvPr>
            <p:cNvSpPr txBox="1">
              <a:spLocks noChangeArrowheads="1"/>
            </p:cNvSpPr>
            <p:nvPr/>
          </p:nvSpPr>
          <p:spPr bwMode="auto">
            <a:xfrm>
              <a:off x="1152" y="3216"/>
              <a:ext cx="23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CC3300"/>
                  </a:solidFill>
                </a:rPr>
                <a:t>（</a:t>
              </a:r>
              <a:r>
                <a:rPr lang="en-US" altLang="zh-CN" sz="2000" b="1">
                  <a:solidFill>
                    <a:srgbClr val="CC3300"/>
                  </a:solidFill>
                </a:rPr>
                <a:t>X</a:t>
              </a:r>
              <a:r>
                <a:rPr lang="zh-CN" altLang="en-US" sz="2000" b="1">
                  <a:solidFill>
                    <a:srgbClr val="CC3300"/>
                  </a:solidFill>
                </a:rPr>
                <a:t>取　　　内的一切值）</a:t>
              </a:r>
            </a:p>
          </p:txBody>
        </p:sp>
        <p:graphicFrame>
          <p:nvGraphicFramePr>
            <p:cNvPr id="60434" name="Object 18">
              <a:extLst>
                <a:ext uri="{FF2B5EF4-FFF2-40B4-BE49-F238E27FC236}">
                  <a16:creationId xmlns:a16="http://schemas.microsoft.com/office/drawing/2014/main" id="{7D71BCB7-17EA-446E-9434-B96ED57E8CC8}"/>
                </a:ext>
              </a:extLst>
            </p:cNvPr>
            <p:cNvGraphicFramePr>
              <a:graphicFrameLocks noChangeAspect="1"/>
            </p:cNvGraphicFramePr>
            <p:nvPr/>
          </p:nvGraphicFramePr>
          <p:xfrm>
            <a:off x="1680" y="3264"/>
            <a:ext cx="512" cy="208"/>
          </p:xfrm>
          <a:graphic>
            <a:graphicData uri="http://schemas.openxmlformats.org/presentationml/2006/ole">
              <mc:AlternateContent>
                <mc:Choice xmlns:v="urn:schemas-microsoft-com:vml" Requires="v">
                  <p:oleObj spid="_x0000_s1039" name="Equation" r:id="rId2" imgW="406080" imgH="203040" progId="Equation.3">
                    <p:embed/>
                  </p:oleObj>
                </mc:Choice>
                <mc:Fallback>
                  <p:oleObj name="Equation" r:id="rId2" imgW="406080" imgH="203040" progId="Equation.3">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1680" y="3264"/>
                          <a:ext cx="512" cy="208"/>
                        </a:xfrm>
                        <a:prstGeom prst="rect">
                          <a:avLst/>
                        </a:prstGeom>
                        <a:noFill/>
                        <a:ln>
                          <a:noFill/>
                        </a:ln>
                        <a:effectLst/>
                      </p:spPr>
                    </p:pic>
                  </p:oleObj>
                </mc:Fallback>
              </mc:AlternateContent>
            </a:graphicData>
          </a:graphic>
        </p:graphicFrame>
      </p:grpSp>
      <p:grpSp>
        <p:nvGrpSpPr>
          <p:cNvPr id="60435" name="Group 19">
            <a:extLst>
              <a:ext uri="{FF2B5EF4-FFF2-40B4-BE49-F238E27FC236}">
                <a16:creationId xmlns:a16="http://schemas.microsoft.com/office/drawing/2014/main" id="{12766B26-4F04-4974-B67E-201FA33C016B}"/>
              </a:ext>
            </a:extLst>
          </p:cNvPr>
          <p:cNvGrpSpPr/>
          <p:nvPr/>
        </p:nvGrpSpPr>
        <p:grpSpPr>
          <a:xfrm>
            <a:off x="8595443" y="4849216"/>
            <a:ext cx="3276600" cy="396875"/>
            <a:chOff x="1104" y="3744"/>
            <a:chExt cx="2064" cy="250"/>
          </a:xfrm>
        </p:grpSpPr>
        <p:sp>
          <p:nvSpPr>
            <p:cNvPr id="60436" name="Text Box 20">
              <a:extLst>
                <a:ext uri="{FF2B5EF4-FFF2-40B4-BE49-F238E27FC236}">
                  <a16:creationId xmlns:a16="http://schemas.microsoft.com/office/drawing/2014/main" id="{0A287CBF-85EB-4CA1-A0A0-D44302D9F181}"/>
                </a:ext>
              </a:extLst>
            </p:cNvPr>
            <p:cNvSpPr txBox="1">
              <a:spLocks noChangeArrowheads="1"/>
            </p:cNvSpPr>
            <p:nvPr/>
          </p:nvSpPr>
          <p:spPr bwMode="auto">
            <a:xfrm>
              <a:off x="1104" y="3744"/>
              <a:ext cx="20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CC3300"/>
                  </a:solidFill>
                </a:rPr>
                <a:t>（</a:t>
              </a:r>
              <a:r>
                <a:rPr lang="en-US" altLang="zh-CN" sz="2000" b="1">
                  <a:solidFill>
                    <a:srgbClr val="CC3300"/>
                  </a:solidFill>
                </a:rPr>
                <a:t>X</a:t>
              </a:r>
              <a:r>
                <a:rPr lang="zh-CN" altLang="en-US" sz="2000" b="1">
                  <a:solidFill>
                    <a:srgbClr val="CC3300"/>
                  </a:solidFill>
                </a:rPr>
                <a:t>取　　　内的一切值）</a:t>
              </a:r>
            </a:p>
          </p:txBody>
        </p:sp>
        <p:graphicFrame>
          <p:nvGraphicFramePr>
            <p:cNvPr id="60437" name="Object 21">
              <a:extLst>
                <a:ext uri="{FF2B5EF4-FFF2-40B4-BE49-F238E27FC236}">
                  <a16:creationId xmlns:a16="http://schemas.microsoft.com/office/drawing/2014/main" id="{8114CAAF-BF24-4809-9D16-F618F9883653}"/>
                </a:ext>
              </a:extLst>
            </p:cNvPr>
            <p:cNvGraphicFramePr>
              <a:graphicFrameLocks noChangeAspect="1"/>
            </p:cNvGraphicFramePr>
            <p:nvPr/>
          </p:nvGraphicFramePr>
          <p:xfrm>
            <a:off x="1632" y="3792"/>
            <a:ext cx="480" cy="197"/>
          </p:xfrm>
          <a:graphic>
            <a:graphicData uri="http://schemas.openxmlformats.org/presentationml/2006/ole">
              <mc:AlternateContent>
                <mc:Choice xmlns:v="urn:schemas-microsoft-com:vml" Requires="v">
                  <p:oleObj spid="_x0000_s1040" name="Equation" r:id="rId4" imgW="355320" imgH="203040" progId="Equation.3">
                    <p:embed/>
                  </p:oleObj>
                </mc:Choice>
                <mc:Fallback>
                  <p:oleObj name="Equation" r:id="rId4" imgW="355320" imgH="203040" progId="Equation.3">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1632" y="3792"/>
                          <a:ext cx="480" cy="197"/>
                        </a:xfrm>
                        <a:prstGeom prst="rect">
                          <a:avLst/>
                        </a:prstGeom>
                        <a:noFill/>
                        <a:ln>
                          <a:noFill/>
                        </a:ln>
                        <a:effectLst/>
                      </p:spPr>
                    </p:pic>
                  </p:oleObj>
                </mc:Fallback>
              </mc:AlternateContent>
            </a:graphicData>
          </a:graphic>
        </p:graphicFrame>
      </p:grpSp>
      <p:sp>
        <p:nvSpPr>
          <p:cNvPr id="60439" name="Text Box 23">
            <a:extLst>
              <a:ext uri="{FF2B5EF4-FFF2-40B4-BE49-F238E27FC236}">
                <a16:creationId xmlns:a16="http://schemas.microsoft.com/office/drawing/2014/main" id="{60658D4B-B08F-4D69-8B4B-7CF9416AAEC1}"/>
              </a:ext>
            </a:extLst>
          </p:cNvPr>
          <p:cNvSpPr txBox="1">
            <a:spLocks noChangeArrowheads="1"/>
          </p:cNvSpPr>
          <p:nvPr/>
        </p:nvSpPr>
        <p:spPr bwMode="auto">
          <a:xfrm>
            <a:off x="8229732" y="1520350"/>
            <a:ext cx="365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3300"/>
                </a:solidFill>
              </a:rPr>
              <a:t>（ </a:t>
            </a:r>
            <a:r>
              <a:rPr lang="en-US" altLang="zh-CN" sz="2000" b="1" i="1">
                <a:solidFill>
                  <a:srgbClr val="FF3300"/>
                </a:solidFill>
              </a:rPr>
              <a:t>X</a:t>
            </a:r>
            <a:r>
              <a:rPr lang="en-US" altLang="zh-CN" sz="2000" b="1">
                <a:solidFill>
                  <a:srgbClr val="FF3300"/>
                </a:solidFill>
              </a:rPr>
              <a:t> </a:t>
            </a:r>
            <a:r>
              <a:rPr lang="zh-CN" altLang="en-US" sz="2000" b="1">
                <a:solidFill>
                  <a:srgbClr val="FF3300"/>
                </a:solidFill>
              </a:rPr>
              <a:t>＝</a:t>
            </a:r>
            <a:r>
              <a:rPr lang="en-US" altLang="zh-CN" sz="2000" b="1">
                <a:solidFill>
                  <a:srgbClr val="FF3300"/>
                </a:solidFill>
              </a:rPr>
              <a:t>1</a:t>
            </a:r>
            <a:r>
              <a:rPr lang="zh-CN" altLang="en-US" sz="2000" b="1">
                <a:solidFill>
                  <a:srgbClr val="FF3300"/>
                </a:solidFill>
              </a:rPr>
              <a:t>、</a:t>
            </a:r>
            <a:r>
              <a:rPr lang="en-US" altLang="zh-CN" sz="2000" b="1">
                <a:solidFill>
                  <a:srgbClr val="FF3300"/>
                </a:solidFill>
              </a:rPr>
              <a:t>2</a:t>
            </a:r>
            <a:r>
              <a:rPr lang="zh-CN" altLang="en-US" sz="2000" b="1">
                <a:solidFill>
                  <a:srgbClr val="FF3300"/>
                </a:solidFill>
              </a:rPr>
              <a:t>、</a:t>
            </a:r>
            <a:r>
              <a:rPr lang="en-US" altLang="zh-CN" sz="2000" b="1">
                <a:solidFill>
                  <a:srgbClr val="FF3300"/>
                </a:solidFill>
              </a:rPr>
              <a:t>3</a:t>
            </a:r>
            <a:r>
              <a:rPr lang="zh-CN" altLang="en-US" sz="2000" b="1">
                <a:solidFill>
                  <a:srgbClr val="FF3300"/>
                </a:solidFill>
              </a:rPr>
              <a:t>、</a:t>
            </a:r>
            <a:r>
              <a:rPr lang="en-US" altLang="zh-CN" sz="2000" b="1">
                <a:solidFill>
                  <a:srgbClr val="FF3300"/>
                </a:solidFill>
              </a:rPr>
              <a:t>···</a:t>
            </a:r>
            <a:r>
              <a:rPr lang="zh-CN" altLang="en-US" sz="2000" b="1">
                <a:solidFill>
                  <a:srgbClr val="FF3300"/>
                </a:solidFill>
              </a:rPr>
              <a:t>、</a:t>
            </a:r>
            <a:r>
              <a:rPr lang="en-US" altLang="zh-CN" sz="2000" b="1">
                <a:solidFill>
                  <a:srgbClr val="FF3300"/>
                </a:solidFill>
              </a:rPr>
              <a:t>10</a:t>
            </a:r>
            <a:r>
              <a:rPr lang="zh-CN" altLang="en-US" sz="2000" b="1">
                <a:solidFill>
                  <a:srgbClr val="FF3300"/>
                </a:solidFill>
              </a:rPr>
              <a:t>）</a:t>
            </a:r>
          </a:p>
        </p:txBody>
      </p:sp>
      <p:sp>
        <p:nvSpPr>
          <p:cNvPr id="60442" name="Text Box 26">
            <a:extLst>
              <a:ext uri="{FF2B5EF4-FFF2-40B4-BE49-F238E27FC236}">
                <a16:creationId xmlns:a16="http://schemas.microsoft.com/office/drawing/2014/main" id="{597AB9D8-B04D-4209-9B0D-B9C1E9CDCE54}"/>
              </a:ext>
            </a:extLst>
          </p:cNvPr>
          <p:cNvSpPr txBox="1">
            <a:spLocks noChangeArrowheads="1"/>
          </p:cNvSpPr>
          <p:nvPr/>
        </p:nvSpPr>
        <p:spPr bwMode="auto">
          <a:xfrm>
            <a:off x="8210970" y="2412526"/>
            <a:ext cx="335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3300"/>
                </a:solidFill>
              </a:rPr>
              <a:t>（</a:t>
            </a:r>
            <a:r>
              <a:rPr lang="en-US" altLang="zh-CN" sz="2000" b="1">
                <a:solidFill>
                  <a:srgbClr val="FF3300"/>
                </a:solidFill>
              </a:rPr>
              <a:t>X</a:t>
            </a:r>
            <a:r>
              <a:rPr lang="zh-CN" altLang="en-US" sz="2000" b="1">
                <a:solidFill>
                  <a:srgbClr val="FF3300"/>
                </a:solidFill>
              </a:rPr>
              <a:t>＝</a:t>
            </a:r>
            <a:r>
              <a:rPr lang="en-US" altLang="zh-CN" sz="2000" b="1">
                <a:solidFill>
                  <a:srgbClr val="FF3300"/>
                </a:solidFill>
              </a:rPr>
              <a:t>0</a:t>
            </a:r>
            <a:r>
              <a:rPr lang="zh-CN" altLang="en-US" sz="2000" b="1">
                <a:solidFill>
                  <a:srgbClr val="FF3300"/>
                </a:solidFill>
              </a:rPr>
              <a:t>、</a:t>
            </a:r>
            <a:r>
              <a:rPr lang="en-US" altLang="zh-CN" sz="2000" b="1">
                <a:solidFill>
                  <a:srgbClr val="FF3300"/>
                </a:solidFill>
              </a:rPr>
              <a:t>1</a:t>
            </a:r>
            <a:r>
              <a:rPr lang="zh-CN" altLang="en-US" sz="2000" b="1">
                <a:solidFill>
                  <a:srgbClr val="FF3300"/>
                </a:solidFill>
              </a:rPr>
              <a:t>、</a:t>
            </a:r>
            <a:r>
              <a:rPr lang="en-US" altLang="zh-CN" sz="2000" b="1">
                <a:solidFill>
                  <a:srgbClr val="FF3300"/>
                </a:solidFill>
              </a:rPr>
              <a:t>2</a:t>
            </a:r>
            <a:r>
              <a:rPr lang="zh-CN" altLang="en-US" sz="2000" b="1">
                <a:solidFill>
                  <a:srgbClr val="FF3300"/>
                </a:solidFill>
              </a:rPr>
              <a:t>、</a:t>
            </a:r>
            <a:r>
              <a:rPr lang="en-US" altLang="zh-CN" sz="2000" b="1">
                <a:solidFill>
                  <a:srgbClr val="FF3300"/>
                </a:solidFill>
              </a:rPr>
              <a:t>3</a:t>
            </a:r>
            <a:r>
              <a:rPr lang="zh-CN" altLang="en-US" sz="2000" b="1">
                <a:solidFill>
                  <a:srgbClr val="FF3300"/>
                </a:solidFill>
              </a:rPr>
              <a:t>）</a:t>
            </a:r>
          </a:p>
        </p:txBody>
      </p:sp>
      <p:sp>
        <p:nvSpPr>
          <p:cNvPr id="60443" name="AutoShape 27">
            <a:extLst>
              <a:ext uri="{FF2B5EF4-FFF2-40B4-BE49-F238E27FC236}">
                <a16:creationId xmlns:a16="http://schemas.microsoft.com/office/drawing/2014/main" id="{6840CAF0-B237-410E-869A-B8FB4003F81A}"/>
              </a:ext>
            </a:extLst>
          </p:cNvPr>
          <p:cNvSpPr/>
          <p:nvPr/>
        </p:nvSpPr>
        <p:spPr bwMode="auto">
          <a:xfrm>
            <a:off x="772071" y="1214785"/>
            <a:ext cx="45719" cy="2423272"/>
          </a:xfrm>
          <a:prstGeom prst="leftBrace">
            <a:avLst>
              <a:gd name="adj1" fmla="val 327780"/>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4" name="AutoShape 28">
            <a:extLst>
              <a:ext uri="{FF2B5EF4-FFF2-40B4-BE49-F238E27FC236}">
                <a16:creationId xmlns:a16="http://schemas.microsoft.com/office/drawing/2014/main" id="{72F188AA-DCBE-44AF-9E5E-D56B9CC86FD7}"/>
              </a:ext>
            </a:extLst>
          </p:cNvPr>
          <p:cNvSpPr/>
          <p:nvPr/>
        </p:nvSpPr>
        <p:spPr bwMode="auto">
          <a:xfrm>
            <a:off x="782071" y="4351182"/>
            <a:ext cx="45719" cy="696472"/>
          </a:xfrm>
          <a:prstGeom prst="leftBrace">
            <a:avLst>
              <a:gd name="adj1" fmla="val 134444"/>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6" name="Text Box 30">
            <a:extLst>
              <a:ext uri="{FF2B5EF4-FFF2-40B4-BE49-F238E27FC236}">
                <a16:creationId xmlns:a16="http://schemas.microsoft.com/office/drawing/2014/main" id="{FE584B84-3610-4583-8AAF-D30C6311BC7F}"/>
              </a:ext>
            </a:extLst>
          </p:cNvPr>
          <p:cNvSpPr txBox="1">
            <a:spLocks noChangeArrowheads="1"/>
          </p:cNvSpPr>
          <p:nvPr/>
        </p:nvSpPr>
        <p:spPr bwMode="auto">
          <a:xfrm>
            <a:off x="257412" y="2062509"/>
            <a:ext cx="553998"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a:solidFill>
                  <a:srgbClr val="6666FF"/>
                </a:solidFill>
                <a:ea typeface="黑体" panose="02010609060101010101" pitchFamily="49" charset="-122"/>
              </a:rPr>
              <a:t>离散型</a:t>
            </a:r>
          </a:p>
        </p:txBody>
      </p:sp>
      <p:sp>
        <p:nvSpPr>
          <p:cNvPr id="60447" name="Text Box 31">
            <a:extLst>
              <a:ext uri="{FF2B5EF4-FFF2-40B4-BE49-F238E27FC236}">
                <a16:creationId xmlns:a16="http://schemas.microsoft.com/office/drawing/2014/main" id="{9C2D2484-F441-4097-9A41-4148C86B3D63}"/>
              </a:ext>
            </a:extLst>
          </p:cNvPr>
          <p:cNvSpPr txBox="1">
            <a:spLocks noChangeArrowheads="1"/>
          </p:cNvSpPr>
          <p:nvPr/>
        </p:nvSpPr>
        <p:spPr bwMode="auto">
          <a:xfrm>
            <a:off x="240932" y="4281039"/>
            <a:ext cx="553998" cy="139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a:solidFill>
                  <a:srgbClr val="6666FF"/>
                </a:solidFill>
                <a:ea typeface="黑体" panose="02010609060101010101" pitchFamily="49" charset="-122"/>
              </a:rPr>
              <a:t>连续型</a:t>
            </a:r>
          </a:p>
        </p:txBody>
      </p:sp>
      <p:sp>
        <p:nvSpPr>
          <p:cNvPr id="60448" name="AutoShape 32">
            <a:extLst>
              <a:ext uri="{FF2B5EF4-FFF2-40B4-BE49-F238E27FC236}">
                <a16:creationId xmlns:a16="http://schemas.microsoft.com/office/drawing/2014/main" id="{800B53E9-4CF4-404E-9B19-659C4EFD6492}"/>
              </a:ext>
            </a:extLst>
          </p:cNvPr>
          <p:cNvSpPr>
            <a:spLocks noChangeArrowheads="1"/>
          </p:cNvSpPr>
          <p:nvPr/>
        </p:nvSpPr>
        <p:spPr bwMode="auto">
          <a:xfrm>
            <a:off x="704431" y="5462268"/>
            <a:ext cx="10940778" cy="797385"/>
          </a:xfrm>
          <a:prstGeom prst="wedgeRoundRectCallout">
            <a:avLst>
              <a:gd name="adj1" fmla="val -8903"/>
              <a:gd name="adj2" fmla="val -63119"/>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离散型随机变量可能取的值为有限个或者说能将它的可取值按一定次序一一列出，而连续型随机变量可取某一区间的一切值，无法对其中的值一一列举．</a:t>
            </a:r>
          </a:p>
        </p:txBody>
      </p:sp>
      <p:sp>
        <p:nvSpPr>
          <p:cNvPr id="60449" name="Text Box 33">
            <a:extLst>
              <a:ext uri="{FF2B5EF4-FFF2-40B4-BE49-F238E27FC236}">
                <a16:creationId xmlns:a16="http://schemas.microsoft.com/office/drawing/2014/main" id="{285FC1CF-0ED9-4B78-98A1-A0061A915D38}"/>
              </a:ext>
            </a:extLst>
          </p:cNvPr>
          <p:cNvSpPr txBox="1">
            <a:spLocks noChangeArrowheads="1"/>
          </p:cNvSpPr>
          <p:nvPr/>
        </p:nvSpPr>
        <p:spPr bwMode="auto">
          <a:xfrm>
            <a:off x="8478"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巩固练习</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39"/>
                                        </p:tgtEl>
                                        <p:attrNameLst>
                                          <p:attrName>style.visibility</p:attrName>
                                        </p:attrNameLst>
                                      </p:cBhvr>
                                      <p:to>
                                        <p:strVal val="visible"/>
                                      </p:to>
                                    </p:set>
                                    <p:animEffect transition="in" filter="wipe(left)">
                                      <p:cBhvr>
                                        <p:cTn id="7" dur="500"/>
                                        <p:tgtEl>
                                          <p:spTgt spid="60439"/>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0431"/>
                                        </p:tgtEl>
                                        <p:attrNameLst>
                                          <p:attrName>style.visibility</p:attrName>
                                        </p:attrNameLst>
                                      </p:cBhvr>
                                      <p:to>
                                        <p:strVal val="visible"/>
                                      </p:to>
                                    </p:set>
                                    <p:animEffect transition="in" filter="dissolve">
                                      <p:cBhvr>
                                        <p:cTn id="12" dur="500"/>
                                        <p:tgtEl>
                                          <p:spTgt spid="60431"/>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0435"/>
                                        </p:tgtEl>
                                        <p:attrNameLst>
                                          <p:attrName>style.visibility</p:attrName>
                                        </p:attrNameLst>
                                      </p:cBhvr>
                                      <p:to>
                                        <p:strVal val="visible"/>
                                      </p:to>
                                    </p:set>
                                    <p:animEffect transition="in" filter="dissolve">
                                      <p:cBhvr>
                                        <p:cTn id="17" dur="500"/>
                                        <p:tgtEl>
                                          <p:spTgt spid="60435"/>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60443"/>
                                        </p:tgtEl>
                                        <p:attrNameLst>
                                          <p:attrName>style.visibility</p:attrName>
                                        </p:attrNameLst>
                                      </p:cBhvr>
                                      <p:to>
                                        <p:strVal val="visible"/>
                                      </p:to>
                                    </p:set>
                                    <p:animEffect transition="in" filter="barn(outHorizontal)">
                                      <p:cBhvr>
                                        <p:cTn id="22" dur="500"/>
                                        <p:tgtEl>
                                          <p:spTgt spid="60443"/>
                                        </p:tgtEl>
                                      </p:cBhvr>
                                    </p:animEffect>
                                  </p:childTnLst>
                                </p:cTn>
                              </p:par>
                            </p:childTnLst>
                          </p:cTn>
                        </p:par>
                        <p:par>
                          <p:cTn id="23" fill="hold" nodeType="afterGroup">
                            <p:stCondLst>
                              <p:cond delay="500"/>
                            </p:stCondLst>
                            <p:childTnLst>
                              <p:par>
                                <p:cTn id="24" presetID="5" presetClass="entr" presetSubtype="5" fill="hold" grpId="0" nodeType="afterEffect">
                                  <p:stCondLst>
                                    <p:cond delay="0"/>
                                  </p:stCondLst>
                                  <p:childTnLst>
                                    <p:set>
                                      <p:cBhvr>
                                        <p:cTn id="25" dur="1" fill="hold">
                                          <p:stCondLst>
                                            <p:cond delay="0"/>
                                          </p:stCondLst>
                                        </p:cTn>
                                        <p:tgtEl>
                                          <p:spTgt spid="60446"/>
                                        </p:tgtEl>
                                        <p:attrNameLst>
                                          <p:attrName>style.visibility</p:attrName>
                                        </p:attrNameLst>
                                      </p:cBhvr>
                                      <p:to>
                                        <p:strVal val="visible"/>
                                      </p:to>
                                    </p:set>
                                    <p:animEffect transition="in" filter="checkerboard(down)">
                                      <p:cBhvr>
                                        <p:cTn id="26" dur="500"/>
                                        <p:tgtEl>
                                          <p:spTgt spid="60446"/>
                                        </p:tgtEl>
                                      </p:cBhvr>
                                    </p:animEffect>
                                  </p:childTnLst>
                                </p:cTn>
                              </p:par>
                            </p:childTnLst>
                          </p:cTn>
                        </p:par>
                      </p:childTnLst>
                    </p:cTn>
                  </p:par>
                  <p:par>
                    <p:cTn id="27" fill="hold" nodeType="clickPar">
                      <p:stCondLst>
                        <p:cond delay="indefinite"/>
                      </p:stCondLst>
                      <p:childTnLst>
                        <p:par>
                          <p:cTn id="28" fill="hold" nodeType="afterGroup">
                            <p:stCondLst>
                              <p:cond delay="0"/>
                            </p:stCondLst>
                            <p:childTnLst>
                              <p:par>
                                <p:cTn id="29" presetID="16" presetClass="entr" presetSubtype="42" fill="hold" nodeType="clickEffect">
                                  <p:stCondLst>
                                    <p:cond delay="0"/>
                                  </p:stCondLst>
                                  <p:childTnLst>
                                    <p:set>
                                      <p:cBhvr>
                                        <p:cTn id="30" dur="1" fill="hold">
                                          <p:stCondLst>
                                            <p:cond delay="0"/>
                                          </p:stCondLst>
                                        </p:cTn>
                                        <p:tgtEl>
                                          <p:spTgt spid="60444"/>
                                        </p:tgtEl>
                                        <p:attrNameLst>
                                          <p:attrName>style.visibility</p:attrName>
                                        </p:attrNameLst>
                                      </p:cBhvr>
                                      <p:to>
                                        <p:strVal val="visible"/>
                                      </p:to>
                                    </p:set>
                                    <p:animEffect transition="in" filter="barn(outHorizontal)">
                                      <p:cBhvr>
                                        <p:cTn id="31" dur="500"/>
                                        <p:tgtEl>
                                          <p:spTgt spid="60444"/>
                                        </p:tgtEl>
                                      </p:cBhvr>
                                    </p:animEffect>
                                  </p:childTnLst>
                                </p:cTn>
                              </p:par>
                            </p:childTnLst>
                          </p:cTn>
                        </p:par>
                        <p:par>
                          <p:cTn id="32" fill="hold" nodeType="afterGroup">
                            <p:stCondLst>
                              <p:cond delay="500"/>
                            </p:stCondLst>
                            <p:childTnLst>
                              <p:par>
                                <p:cTn id="33" presetID="5" presetClass="entr" presetSubtype="5" fill="hold" grpId="0" nodeType="afterEffect">
                                  <p:stCondLst>
                                    <p:cond delay="0"/>
                                  </p:stCondLst>
                                  <p:childTnLst>
                                    <p:set>
                                      <p:cBhvr>
                                        <p:cTn id="34" dur="1" fill="hold">
                                          <p:stCondLst>
                                            <p:cond delay="0"/>
                                          </p:stCondLst>
                                        </p:cTn>
                                        <p:tgtEl>
                                          <p:spTgt spid="60447"/>
                                        </p:tgtEl>
                                        <p:attrNameLst>
                                          <p:attrName>style.visibility</p:attrName>
                                        </p:attrNameLst>
                                      </p:cBhvr>
                                      <p:to>
                                        <p:strVal val="visible"/>
                                      </p:to>
                                    </p:set>
                                    <p:animEffect transition="in" filter="checkerboard(down)">
                                      <p:cBhvr>
                                        <p:cTn id="35" dur="500"/>
                                        <p:tgtEl>
                                          <p:spTgt spid="60447"/>
                                        </p:tgtEl>
                                      </p:cBhvr>
                                    </p:animEffect>
                                  </p:childTnLst>
                                </p:cTn>
                              </p:par>
                            </p:childTnLst>
                          </p:cTn>
                        </p:par>
                      </p:childTnLst>
                    </p:cTn>
                  </p:par>
                  <p:par>
                    <p:cTn id="36" fill="hold" nodeType="clickPar">
                      <p:stCondLst>
                        <p:cond delay="indefinite"/>
                      </p:stCondLst>
                      <p:childTnLst>
                        <p:par>
                          <p:cTn id="37" fill="hold" nodeType="after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60448"/>
                                        </p:tgtEl>
                                        <p:attrNameLst>
                                          <p:attrName>style.visibility</p:attrName>
                                        </p:attrNameLst>
                                      </p:cBhvr>
                                      <p:to>
                                        <p:strVal val="visible"/>
                                      </p:to>
                                    </p:set>
                                    <p:animEffect transition="in" filter="wipe(up)">
                                      <p:cBhvr>
                                        <p:cTn id="40" dur="500"/>
                                        <p:tgtEl>
                                          <p:spTgt spid="60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9" grpId="0"/>
      <p:bldP spid="60446" grpId="0"/>
      <p:bldP spid="60447" grpId="0"/>
      <p:bldP spid="60448" grpId="0"/>
    </p:bld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1442" name="内容占位符 1">
            <a:extLst>
              <a:ext uri="{FF2B5EF4-FFF2-40B4-BE49-F238E27FC236}">
                <a16:creationId xmlns:a16="http://schemas.microsoft.com/office/drawing/2014/main" id="{4D495633-C7D3-4FFA-8493-C5EF069EFA49}"/>
              </a:ext>
            </a:extLst>
          </p:cNvPr>
          <p:cNvSpPr/>
          <p:nvPr/>
        </p:nvSpPr>
        <p:spPr bwMode="auto">
          <a:xfrm>
            <a:off x="335360" y="1"/>
            <a:ext cx="11665296"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6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800" b="1">
                <a:cs typeface="Times New Roman" panose="02020603050405020304" pitchFamily="18" charset="0"/>
              </a:rPr>
              <a:t>                 </a:t>
            </a:r>
            <a:r>
              <a:rPr lang="zh-CN" altLang="en-US" sz="2800" b="1">
                <a:cs typeface="Times New Roman" panose="02020603050405020304" pitchFamily="18" charset="0"/>
              </a:rPr>
              <a:t>下列变量中是离散型随机变量的是</a:t>
            </a:r>
            <a:r>
              <a:rPr lang="en-US" altLang="zh-CN" sz="2800" b="1">
                <a:cs typeface="Times New Roman" panose="02020603050405020304" pitchFamily="18" charset="0"/>
              </a:rPr>
              <a:t>_____</a:t>
            </a:r>
            <a:r>
              <a:rPr lang="zh-CN" altLang="en-US" sz="2800" b="1">
                <a:cs typeface="Times New Roman" panose="02020603050405020304" pitchFamily="18" charset="0"/>
              </a:rPr>
              <a:t>．</a:t>
            </a:r>
          </a:p>
          <a:p>
            <a:pPr>
              <a:spcBef>
                <a:spcPct val="0"/>
              </a:spcBef>
              <a:buFontTx/>
              <a:buNone/>
            </a:pPr>
            <a:r>
              <a:rPr lang="en-US" altLang="zh-CN" sz="2800" b="1">
                <a:cs typeface="Times New Roman" panose="02020603050405020304" pitchFamily="18" charset="0"/>
              </a:rPr>
              <a:t>(1)</a:t>
            </a:r>
            <a:r>
              <a:rPr lang="zh-CN" altLang="en-US" sz="2800" b="1">
                <a:cs typeface="Times New Roman" panose="02020603050405020304" pitchFamily="18" charset="0"/>
              </a:rPr>
              <a:t>下期</a:t>
            </a:r>
            <a:r>
              <a:rPr lang="en-US" altLang="zh-CN" sz="2800" b="1">
                <a:cs typeface="Times New Roman" panose="02020603050405020304" pitchFamily="18" charset="0"/>
              </a:rPr>
              <a:t>《</a:t>
            </a:r>
            <a:r>
              <a:rPr lang="zh-CN" altLang="en-US" sz="2800" b="1">
                <a:cs typeface="Times New Roman" panose="02020603050405020304" pitchFamily="18" charset="0"/>
              </a:rPr>
              <a:t>中华达人</a:t>
            </a:r>
            <a:r>
              <a:rPr lang="en-US" altLang="zh-CN" sz="2800" b="1">
                <a:cs typeface="Times New Roman" panose="02020603050405020304" pitchFamily="18" charset="0"/>
              </a:rPr>
              <a:t>》</a:t>
            </a:r>
            <a:r>
              <a:rPr lang="zh-CN" altLang="en-US" sz="2800" b="1">
                <a:cs typeface="Times New Roman" panose="02020603050405020304" pitchFamily="18" charset="0"/>
              </a:rPr>
              <a:t>节目中过关的人数；</a:t>
            </a:r>
          </a:p>
          <a:p>
            <a:pPr>
              <a:spcBef>
                <a:spcPct val="0"/>
              </a:spcBef>
              <a:buFontTx/>
              <a:buNone/>
            </a:pPr>
            <a:r>
              <a:rPr lang="en-US" altLang="zh-CN" sz="2800" b="1"/>
              <a:t>(2)</a:t>
            </a:r>
            <a:r>
              <a:rPr lang="zh-CN" altLang="en-US" sz="2800" b="1"/>
              <a:t>某加工厂加工的一批某种钢管的外径与规定的外径尺寸之差；</a:t>
            </a:r>
          </a:p>
          <a:p>
            <a:pPr>
              <a:spcBef>
                <a:spcPct val="0"/>
              </a:spcBef>
              <a:buFontTx/>
              <a:buNone/>
            </a:pPr>
            <a:r>
              <a:rPr lang="en-US" altLang="zh-CN" sz="2800" b="1"/>
              <a:t>(3)</a:t>
            </a:r>
            <a:r>
              <a:rPr lang="zh-CN" altLang="en-US" sz="2800" b="1"/>
              <a:t>在郑州至武汉的电气化铁道线上，每隔</a:t>
            </a:r>
            <a:r>
              <a:rPr lang="en-US" altLang="zh-CN" sz="2800" b="1"/>
              <a:t>50 m</a:t>
            </a:r>
            <a:r>
              <a:rPr lang="zh-CN" altLang="en-US" sz="2800" b="1"/>
              <a:t>有一电线铁塔，从郑州至武汉的电气化铁道线上将电线铁塔进行编号，其中某一电线铁塔的编号；</a:t>
            </a:r>
          </a:p>
          <a:p>
            <a:pPr>
              <a:spcBef>
                <a:spcPct val="0"/>
              </a:spcBef>
              <a:buFontTx/>
              <a:buNone/>
            </a:pPr>
            <a:r>
              <a:rPr lang="en-US" altLang="zh-CN" sz="2800" b="1"/>
              <a:t>(4)</a:t>
            </a:r>
            <a:r>
              <a:rPr lang="zh-CN" altLang="en-US" sz="2800" b="1"/>
              <a:t>江西九江市长江水位监测站所测水位在</a:t>
            </a:r>
            <a:r>
              <a:rPr lang="en-US" altLang="zh-CN" sz="2800" b="1"/>
              <a:t>(0,29]</a:t>
            </a:r>
            <a:r>
              <a:rPr lang="zh-CN" altLang="en-US" sz="2800" b="1"/>
              <a:t>这一范围内变化，该水位站所测水位．</a:t>
            </a:r>
            <a:endParaRPr lang="zh-CN" altLang="en-US" sz="2800" b="1">
              <a:cs typeface="Times New Roman" panose="02020603050405020304" pitchFamily="18" charset="0"/>
            </a:endParaRPr>
          </a:p>
        </p:txBody>
      </p:sp>
      <p:sp>
        <p:nvSpPr>
          <p:cNvPr id="61450" name="Rectangle 10">
            <a:extLst>
              <a:ext uri="{FF2B5EF4-FFF2-40B4-BE49-F238E27FC236}">
                <a16:creationId xmlns:a16="http://schemas.microsoft.com/office/drawing/2014/main" id="{E544C5ED-6707-40BF-859B-8DD3ADC46F54}"/>
              </a:ext>
            </a:extLst>
          </p:cNvPr>
          <p:cNvSpPr>
            <a:spLocks noChangeArrowheads="1"/>
          </p:cNvSpPr>
          <p:nvPr/>
        </p:nvSpPr>
        <p:spPr bwMode="auto">
          <a:xfrm>
            <a:off x="7320136" y="0"/>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a:solidFill>
                  <a:srgbClr val="CC3300"/>
                </a:solidFill>
              </a:rPr>
              <a:t>(1)(3)</a:t>
            </a:r>
          </a:p>
        </p:txBody>
      </p:sp>
      <p:sp>
        <p:nvSpPr>
          <p:cNvPr id="61451" name="AutoShape 11">
            <a:extLst>
              <a:ext uri="{FF2B5EF4-FFF2-40B4-BE49-F238E27FC236}">
                <a16:creationId xmlns:a16="http://schemas.microsoft.com/office/drawing/2014/main" id="{DC7FD22F-BE51-448A-B229-302B11779BDB}"/>
              </a:ext>
            </a:extLst>
          </p:cNvPr>
          <p:cNvSpPr>
            <a:spLocks noChangeArrowheads="1"/>
          </p:cNvSpPr>
          <p:nvPr/>
        </p:nvSpPr>
        <p:spPr bwMode="auto">
          <a:xfrm>
            <a:off x="5807968" y="4653136"/>
            <a:ext cx="6192688" cy="1701800"/>
          </a:xfrm>
          <a:prstGeom prst="wedgeRoundRectCallout">
            <a:avLst>
              <a:gd name="adj1" fmla="val -59605"/>
              <a:gd name="adj2" fmla="val -75798"/>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en-US" altLang="zh-CN" b="1">
                <a:solidFill>
                  <a:srgbClr val="0033CC"/>
                </a:solidFill>
              </a:rPr>
              <a:t>【</a:t>
            </a:r>
            <a:r>
              <a:rPr kumimoji="0" lang="zh-CN" altLang="en-US" b="1">
                <a:solidFill>
                  <a:srgbClr val="0033CC"/>
                </a:solidFill>
              </a:rPr>
              <a:t>思维总结</a:t>
            </a:r>
            <a:r>
              <a:rPr kumimoji="0" lang="en-US" altLang="zh-CN" b="1">
                <a:solidFill>
                  <a:srgbClr val="0033CC"/>
                </a:solidFill>
              </a:rPr>
              <a:t>】</a:t>
            </a:r>
            <a:r>
              <a:rPr kumimoji="0" lang="zh-CN" altLang="en-US" b="1"/>
              <a:t>　解答此类问题的关键是掌握离散型随机变量的关键点是可以</a:t>
            </a:r>
            <a:r>
              <a:rPr kumimoji="0" lang="en-US" altLang="zh-CN" b="1"/>
              <a:t>“</a:t>
            </a:r>
            <a:r>
              <a:rPr kumimoji="0" lang="zh-CN" altLang="en-US" b="1"/>
              <a:t>一一列出</a:t>
            </a:r>
            <a:r>
              <a:rPr kumimoji="0" lang="en-US" altLang="zh-CN" b="1"/>
              <a:t>”</a:t>
            </a:r>
            <a:r>
              <a:rPr kumimoji="0" lang="zh-CN" altLang="en-US" b="1"/>
              <a:t>，这就说明试验的结果是有限的，这点是区别于非离散型随机变量的关键．</a:t>
            </a:r>
          </a:p>
        </p:txBody>
      </p:sp>
      <p:sp>
        <p:nvSpPr>
          <p:cNvPr id="61453" name="Text Box 13">
            <a:extLst>
              <a:ext uri="{FF2B5EF4-FFF2-40B4-BE49-F238E27FC236}">
                <a16:creationId xmlns:a16="http://schemas.microsoft.com/office/drawing/2014/main" id="{985B4041-C749-43AD-8AFB-05E6BA966BB4}"/>
              </a:ext>
            </a:extLst>
          </p:cNvPr>
          <p:cNvSpPr txBox="1">
            <a:spLocks noChangeArrowheads="1"/>
          </p:cNvSpPr>
          <p:nvPr/>
        </p:nvSpPr>
        <p:spPr bwMode="auto">
          <a:xfrm>
            <a:off x="2202" y="4466"/>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典型例题</a:t>
            </a:r>
          </a:p>
        </p:txBody>
      </p:sp>
      <p:sp>
        <p:nvSpPr>
          <p:cNvPr id="61454" name="内容占位符 1">
            <a:extLst>
              <a:ext uri="{FF2B5EF4-FFF2-40B4-BE49-F238E27FC236}">
                <a16:creationId xmlns:a16="http://schemas.microsoft.com/office/drawing/2014/main" id="{97FF8AA7-9458-4F6F-A128-736A06756E9D}"/>
              </a:ext>
            </a:extLst>
          </p:cNvPr>
          <p:cNvSpPr/>
          <p:nvPr/>
        </p:nvSpPr>
        <p:spPr bwMode="auto">
          <a:xfrm>
            <a:off x="376729" y="3090702"/>
            <a:ext cx="1126388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6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9pPr>
          </a:lstStyle>
          <a:p>
            <a:pPr>
              <a:lnSpc>
                <a:spcPct val="120000"/>
              </a:lnSpc>
              <a:buFontTx/>
              <a:buNone/>
            </a:pPr>
            <a:r>
              <a:rPr lang="zh-CN" altLang="en-US" sz="2800" b="1">
                <a:solidFill>
                  <a:srgbClr val="0033CC"/>
                </a:solidFill>
                <a:cs typeface="Times New Roman" panose="02020603050405020304" pitchFamily="18" charset="0"/>
              </a:rPr>
              <a:t>互动探究  </a:t>
            </a:r>
            <a:r>
              <a:rPr lang="zh-CN" altLang="en-US" sz="2800" b="1">
                <a:cs typeface="Times New Roman" panose="02020603050405020304" pitchFamily="18" charset="0"/>
              </a:rPr>
              <a:t>将本例的</a:t>
            </a:r>
            <a:r>
              <a:rPr lang="en-US" altLang="zh-CN" sz="2800" b="1">
                <a:cs typeface="Times New Roman" panose="02020603050405020304" pitchFamily="18" charset="0"/>
              </a:rPr>
              <a:t>(4)</a:t>
            </a:r>
            <a:r>
              <a:rPr lang="zh-CN" altLang="en-US" sz="2800" b="1">
                <a:cs typeface="Times New Roman" panose="02020603050405020304" pitchFamily="18" charset="0"/>
              </a:rPr>
              <a:t>改为：监测站所测水位</a:t>
            </a:r>
            <a:r>
              <a:rPr lang="en-US" altLang="zh-CN" sz="2800" b="1" i="1">
                <a:cs typeface="Times New Roman" panose="02020603050405020304" pitchFamily="18" charset="0"/>
              </a:rPr>
              <a:t>X</a:t>
            </a:r>
            <a:r>
              <a:rPr lang="zh-CN" altLang="en-US" sz="2800" b="1">
                <a:cs typeface="Times New Roman" panose="02020603050405020304" pitchFamily="18" charset="0"/>
              </a:rPr>
              <a:t>是否超过警戒水位</a:t>
            </a:r>
            <a:r>
              <a:rPr lang="en-US" altLang="zh-CN" sz="2800" b="1">
                <a:cs typeface="Times New Roman" panose="02020603050405020304" pitchFamily="18" charset="0"/>
              </a:rPr>
              <a:t>(</a:t>
            </a:r>
            <a:r>
              <a:rPr lang="zh-CN" altLang="en-US" sz="2800" b="1">
                <a:cs typeface="Times New Roman" panose="02020603050405020304" pitchFamily="18" charset="0"/>
              </a:rPr>
              <a:t>警戒水位是</a:t>
            </a:r>
            <a:r>
              <a:rPr lang="en-US" altLang="zh-CN" sz="2800" b="1">
                <a:cs typeface="Times New Roman" panose="02020603050405020304" pitchFamily="18" charset="0"/>
              </a:rPr>
              <a:t>29 m)</a:t>
            </a:r>
            <a:r>
              <a:rPr lang="zh-CN" altLang="en-US" sz="2800" b="1">
                <a:cs typeface="Times New Roman" panose="02020603050405020304" pitchFamily="18" charset="0"/>
              </a:rPr>
              <a:t>，</a:t>
            </a:r>
            <a:r>
              <a:rPr lang="en-US" altLang="zh-CN" sz="2800" b="1" i="1">
                <a:cs typeface="Times New Roman" panose="02020603050405020304" pitchFamily="18" charset="0"/>
              </a:rPr>
              <a:t>X</a:t>
            </a:r>
            <a:r>
              <a:rPr lang="zh-CN" altLang="en-US" sz="2800" b="1">
                <a:cs typeface="Times New Roman" panose="02020603050405020304" pitchFamily="18" charset="0"/>
              </a:rPr>
              <a:t>是离散型随机变量吗</a:t>
            </a:r>
            <a:r>
              <a:rPr lang="en-US" altLang="zh-CN" sz="2800" b="1">
                <a:cs typeface="Times New Roman" panose="02020603050405020304" pitchFamily="18" charset="0"/>
              </a:rPr>
              <a:t>?</a:t>
            </a:r>
          </a:p>
        </p:txBody>
      </p:sp>
      <p:graphicFrame>
        <p:nvGraphicFramePr>
          <p:cNvPr id="3" name="Object 2">
            <a:extLst>
              <a:ext uri="{FF2B5EF4-FFF2-40B4-BE49-F238E27FC236}">
                <a16:creationId xmlns:a16="http://schemas.microsoft.com/office/drawing/2014/main" id="{E0BCE0D0-56EA-4EFD-83DB-4EDAA97289C6}"/>
              </a:ext>
            </a:extLst>
          </p:cNvPr>
          <p:cNvGraphicFramePr>
            <a:graphicFrameLocks noChangeAspect="1"/>
          </p:cNvGraphicFramePr>
          <p:nvPr>
            <p:extLst>
              <p:ext uri="{D42A27DB-BD31-4B8C-83A1-F6EECF244321}">
                <p14:modId xmlns:p14="http://schemas.microsoft.com/office/powerpoint/2010/main" val="3280692033"/>
              </p:ext>
            </p:extLst>
          </p:nvPr>
        </p:nvGraphicFramePr>
        <p:xfrm>
          <a:off x="551384" y="4293096"/>
          <a:ext cx="5935295" cy="1701800"/>
        </p:xfrm>
        <a:graphic>
          <a:graphicData uri="http://schemas.openxmlformats.org/presentationml/2006/ole">
            <mc:AlternateContent>
              <mc:Choice xmlns:v="urn:schemas-microsoft-com:vml" Requires="v">
                <p:oleObj spid="_x0000_s1041" name="Document" r:id="rId2" imgW="6079085" imgH="1702384" progId="Word.Document.8">
                  <p:embed/>
                </p:oleObj>
              </mc:Choice>
              <mc:Fallback>
                <p:oleObj name="Document" r:id="rId2" imgW="6079085" imgH="1702384" progId="Word.Document.8">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551384" y="4293096"/>
                        <a:ext cx="5935295" cy="1701800"/>
                      </a:xfrm>
                      <a:prstGeom prst="rect">
                        <a:avLst/>
                      </a:prstGeom>
                      <a:noFill/>
                      <a:ln>
                        <a:noFill/>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1450"/>
                                        </p:tgtEl>
                                        <p:attrNameLst>
                                          <p:attrName>style.visibility</p:attrName>
                                        </p:attrNameLst>
                                      </p:cBhvr>
                                      <p:to>
                                        <p:strVal val="visible"/>
                                      </p:to>
                                    </p:set>
                                    <p:animEffect transition="in" filter="diamond(in)">
                                      <p:cBhvr>
                                        <p:cTn id="7" dur="2000"/>
                                        <p:tgtEl>
                                          <p:spTgt spid="61450"/>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61451"/>
                                        </p:tgtEl>
                                        <p:attrNameLst>
                                          <p:attrName>style.visibility</p:attrName>
                                        </p:attrNameLst>
                                      </p:cBhvr>
                                      <p:to>
                                        <p:strVal val="visible"/>
                                      </p:to>
                                    </p:set>
                                    <p:animEffect transition="in" filter="plus(in)">
                                      <p:cBhvr>
                                        <p:cTn id="12" dur="2000"/>
                                        <p:tgtEl>
                                          <p:spTgt spid="61451"/>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1451"/>
                                        </p:tgtEl>
                                        <p:attrNameLst>
                                          <p:attrName>style.visibility</p:attrName>
                                        </p:attrNameLst>
                                      </p:cBhvr>
                                      <p:to>
                                        <p:strVal val="hidden"/>
                                      </p:to>
                                    </p:set>
                                  </p:childTnLst>
                                </p:cTn>
                              </p:par>
                            </p:childTnLst>
                          </p:cTn>
                        </p:par>
                        <p:par>
                          <p:cTn id="17" fill="hold" nodeType="afterGroup">
                            <p:stCondLst>
                              <p:cond delay="1"/>
                            </p:stCondLst>
                            <p:childTnLst>
                              <p:par>
                                <p:cTn id="18" presetID="1" presetClass="entr" presetSubtype="0" fill="hold" grpId="0" nodeType="afterEffect">
                                  <p:stCondLst>
                                    <p:cond delay="0"/>
                                  </p:stCondLst>
                                  <p:childTnLst>
                                    <p:set>
                                      <p:cBhvr>
                                        <p:cTn id="19" dur="1" fill="hold">
                                          <p:stCondLst>
                                            <p:cond delay="0"/>
                                          </p:stCondLst>
                                        </p:cTn>
                                        <p:tgtEl>
                                          <p:spTgt spid="61454"/>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afterGroup">
                            <p:stCondLst>
                              <p:cond delay="0"/>
                            </p:stCondLst>
                            <p:childTnLst>
                              <p:par>
                                <p:cTn id="22" presetID="1"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0" grpId="0"/>
      <p:bldP spid="61451" grpId="0"/>
      <p:bldP spid="61451" grpId="1"/>
      <p:bldP spid="6145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0">
  <p:cSld>
    <p:spTree>
      <p:nvGrpSpPr>
        <p:cNvPr id="1" name=""/>
        <p:cNvGrpSpPr/>
        <p:nvPr/>
      </p:nvGrpSpPr>
      <p:grpSpPr>
        <a:xfrm>
          <a:off x="0" y="0"/>
          <a:ext cx="0" cy="0"/>
        </a:xfrm>
      </p:grpSpPr>
      <p:sp>
        <p:nvSpPr>
          <p:cNvPr id="62466" name="内容占位符 1">
            <a:extLst>
              <a:ext uri="{FF2B5EF4-FFF2-40B4-BE49-F238E27FC236}">
                <a16:creationId xmlns:a16="http://schemas.microsoft.com/office/drawing/2014/main" id="{94FD08B8-7A76-4639-A58E-E15BAC0A3EAE}"/>
              </a:ext>
            </a:extLst>
          </p:cNvPr>
          <p:cNvSpPr>
            <a:spLocks noGrp="1"/>
          </p:cNvSpPr>
          <p:nvPr>
            <p:ph sz="quarter" idx="4294967295"/>
          </p:nvPr>
        </p:nvSpPr>
        <p:spPr bwMode="auto">
          <a:xfrm>
            <a:off x="300424" y="1700808"/>
            <a:ext cx="11856640" cy="248754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lnSpc>
                <a:spcPct val="120000"/>
              </a:lnSpc>
              <a:buNone/>
            </a:pPr>
            <a:r>
              <a:rPr lang="en-US" altLang="zh-CN" sz="2400" b="1">
                <a:solidFill>
                  <a:srgbClr val="7030A0"/>
                </a:solidFill>
                <a:cs typeface="Times New Roman" panose="02020603050405020304" pitchFamily="18" charset="0"/>
              </a:rPr>
              <a:t>【</a:t>
            </a:r>
            <a:r>
              <a:rPr lang="zh-CN" altLang="en-US" sz="2400" b="1">
                <a:solidFill>
                  <a:srgbClr val="7030A0"/>
                </a:solidFill>
                <a:cs typeface="Times New Roman" panose="02020603050405020304" pitchFamily="18" charset="0"/>
              </a:rPr>
              <a:t>解析</a:t>
            </a:r>
            <a:r>
              <a:rPr lang="en-US" altLang="zh-CN" sz="2400" b="1">
                <a:solidFill>
                  <a:srgbClr val="7030A0"/>
                </a:solidFill>
                <a:cs typeface="Times New Roman" panose="02020603050405020304" pitchFamily="18" charset="0"/>
              </a:rPr>
              <a:t>】</a:t>
            </a:r>
            <a:r>
              <a:rPr lang="zh-CN" altLang="en-US" sz="2400" b="1">
                <a:cs typeface="Times New Roman" panose="02020603050405020304" pitchFamily="18" charset="0"/>
              </a:rPr>
              <a:t>　</a:t>
            </a:r>
            <a:r>
              <a:rPr lang="en-US" altLang="zh-CN" sz="2400" b="1">
                <a:cs typeface="Times New Roman" panose="02020603050405020304" pitchFamily="18" charset="0"/>
              </a:rPr>
              <a:t>(1)</a:t>
            </a:r>
            <a:r>
              <a:rPr lang="zh-CN" altLang="en-US" sz="2400" b="1">
                <a:cs typeface="Times New Roman" panose="02020603050405020304" pitchFamily="18" charset="0"/>
              </a:rPr>
              <a:t>是离散型随机变量．因为过关人数可以一一列出．</a:t>
            </a:r>
          </a:p>
          <a:p>
            <a:pPr marL="0" indent="0">
              <a:lnSpc>
                <a:spcPct val="120000"/>
              </a:lnSpc>
              <a:buNone/>
            </a:pPr>
            <a:r>
              <a:rPr lang="en-US" altLang="zh-CN" sz="2400" b="1">
                <a:cs typeface="Times New Roman" panose="02020603050405020304" pitchFamily="18" charset="0"/>
              </a:rPr>
              <a:t>(2)</a:t>
            </a:r>
            <a:r>
              <a:rPr lang="zh-CN" altLang="en-US" sz="2400" b="1">
                <a:cs typeface="Times New Roman" panose="02020603050405020304" pitchFamily="18" charset="0"/>
              </a:rPr>
              <a:t>不是离散型随机变量．因为实际测量值与规定值之间的差值无法一一列出．</a:t>
            </a:r>
          </a:p>
          <a:p>
            <a:pPr marL="0" indent="0">
              <a:lnSpc>
                <a:spcPct val="120000"/>
              </a:lnSpc>
              <a:buNone/>
            </a:pPr>
            <a:r>
              <a:rPr lang="en-US" altLang="zh-CN" sz="2400" b="1">
                <a:cs typeface="Times New Roman" panose="02020603050405020304" pitchFamily="18" charset="0"/>
              </a:rPr>
              <a:t>(3)</a:t>
            </a:r>
            <a:r>
              <a:rPr lang="zh-CN" altLang="en-US" sz="2400" b="1">
                <a:cs typeface="Times New Roman" panose="02020603050405020304" pitchFamily="18" charset="0"/>
              </a:rPr>
              <a:t>是离散型随机变量．因为电线铁塔为有限个，其编号从</a:t>
            </a:r>
            <a:r>
              <a:rPr lang="en-US" altLang="zh-CN" sz="2400" b="1">
                <a:cs typeface="Times New Roman" panose="02020603050405020304" pitchFamily="18" charset="0"/>
              </a:rPr>
              <a:t>1</a:t>
            </a:r>
            <a:r>
              <a:rPr lang="zh-CN" altLang="en-US" sz="2400" b="1">
                <a:cs typeface="Times New Roman" panose="02020603050405020304" pitchFamily="18" charset="0"/>
              </a:rPr>
              <a:t>开始可一一列出．</a:t>
            </a:r>
          </a:p>
          <a:p>
            <a:pPr marL="0" indent="0">
              <a:lnSpc>
                <a:spcPct val="120000"/>
              </a:lnSpc>
              <a:buNone/>
            </a:pPr>
            <a:r>
              <a:rPr lang="en-US" altLang="zh-CN" sz="2400" b="1">
                <a:cs typeface="Times New Roman" panose="02020603050405020304" pitchFamily="18" charset="0"/>
              </a:rPr>
              <a:t>(4)</a:t>
            </a:r>
            <a:r>
              <a:rPr lang="zh-CN" altLang="en-US" sz="2400" b="1">
                <a:cs typeface="Times New Roman" panose="02020603050405020304" pitchFamily="18" charset="0"/>
              </a:rPr>
              <a:t>不是离散型随机变量．因为水位在</a:t>
            </a:r>
            <a:r>
              <a:rPr lang="en-US" altLang="zh-CN" sz="2400" b="1">
                <a:cs typeface="Times New Roman" panose="02020603050405020304" pitchFamily="18" charset="0"/>
              </a:rPr>
              <a:t>(0,29]</a:t>
            </a:r>
            <a:r>
              <a:rPr lang="zh-CN" altLang="en-US" sz="2400" b="1">
                <a:cs typeface="Times New Roman" panose="02020603050405020304" pitchFamily="18" charset="0"/>
              </a:rPr>
              <a:t>这一范围内变化，对水位值我们不能按一定次序一一列出．</a:t>
            </a:r>
          </a:p>
        </p:txBody>
      </p:sp>
      <p:sp>
        <p:nvSpPr>
          <p:cNvPr id="62467" name="内容占位符 1">
            <a:extLst>
              <a:ext uri="{FF2B5EF4-FFF2-40B4-BE49-F238E27FC236}">
                <a16:creationId xmlns:a16="http://schemas.microsoft.com/office/drawing/2014/main" id="{3B51A76A-0FD1-4AF1-9962-F332DD3A5A98}"/>
              </a:ext>
            </a:extLst>
          </p:cNvPr>
          <p:cNvSpPr/>
          <p:nvPr/>
        </p:nvSpPr>
        <p:spPr bwMode="auto">
          <a:xfrm>
            <a:off x="623392" y="476250"/>
            <a:ext cx="10945216"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6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9pPr>
          </a:lstStyle>
          <a:p>
            <a:pPr>
              <a:lnSpc>
                <a:spcPct val="120000"/>
              </a:lnSpc>
              <a:buFontTx/>
              <a:buNone/>
            </a:pPr>
            <a:r>
              <a:rPr lang="en-US" altLang="zh-CN" sz="2800" b="1">
                <a:solidFill>
                  <a:srgbClr val="0033CC"/>
                </a:solidFill>
                <a:cs typeface="Times New Roman" panose="02020603050405020304" pitchFamily="18" charset="0"/>
              </a:rPr>
              <a:t>【</a:t>
            </a:r>
            <a:r>
              <a:rPr lang="zh-CN" altLang="en-US" sz="2800" b="1">
                <a:solidFill>
                  <a:srgbClr val="0033CC"/>
                </a:solidFill>
                <a:cs typeface="Times New Roman" panose="02020603050405020304" pitchFamily="18" charset="0"/>
              </a:rPr>
              <a:t>思路点拨</a:t>
            </a:r>
            <a:r>
              <a:rPr lang="en-US" altLang="zh-CN" sz="2800" b="1">
                <a:solidFill>
                  <a:srgbClr val="0033CC"/>
                </a:solidFill>
                <a:cs typeface="Times New Roman" panose="02020603050405020304" pitchFamily="18" charset="0"/>
              </a:rPr>
              <a:t>】</a:t>
            </a:r>
            <a:r>
              <a:rPr lang="zh-CN" altLang="en-US" sz="2800" b="1">
                <a:cs typeface="Times New Roman" panose="02020603050405020304" pitchFamily="18" charset="0"/>
              </a:rPr>
              <a:t>　解答本题可先根据离散型随机变量的特点：有限性与确定性去判断．</a:t>
            </a:r>
          </a:p>
        </p:txBody>
      </p:sp>
    </p:spTree>
  </p:cSld>
  <p:clrMapOvr>
    <a:masterClrMapping/>
  </p:clrMapOvr>
  <p:transition>
    <p:random/>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5539" name="Text Box 3">
            <a:extLst>
              <a:ext uri="{FF2B5EF4-FFF2-40B4-BE49-F238E27FC236}">
                <a16:creationId xmlns:a16="http://schemas.microsoft.com/office/drawing/2014/main" id="{AD642818-153C-45C1-8E1C-5D1C5EB6348D}"/>
              </a:ext>
            </a:extLst>
          </p:cNvPr>
          <p:cNvSpPr txBox="1">
            <a:spLocks noChangeArrowheads="1"/>
          </p:cNvSpPr>
          <p:nvPr/>
        </p:nvSpPr>
        <p:spPr bwMode="auto">
          <a:xfrm>
            <a:off x="551384" y="692150"/>
            <a:ext cx="115212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a:t>⑴</a:t>
            </a:r>
            <a:r>
              <a:rPr lang="zh-CN" altLang="en-US" sz="2800" b="1"/>
              <a:t>掷两枚均匀硬币一次，则正面个数与反面个数之差的可能的值有</a:t>
            </a:r>
            <a:r>
              <a:rPr lang="zh-CN" altLang="en-US" sz="2800" b="1" u="sng"/>
              <a:t>　</a:t>
            </a:r>
            <a:r>
              <a:rPr lang="zh-CN" altLang="en-US" sz="2800" b="1"/>
              <a:t>．</a:t>
            </a:r>
          </a:p>
        </p:txBody>
      </p:sp>
      <p:sp>
        <p:nvSpPr>
          <p:cNvPr id="65541" name="Text Box 5">
            <a:extLst>
              <a:ext uri="{FF2B5EF4-FFF2-40B4-BE49-F238E27FC236}">
                <a16:creationId xmlns:a16="http://schemas.microsoft.com/office/drawing/2014/main" id="{1253F25F-219F-47CB-A87E-FD70A3DC4FE5}"/>
              </a:ext>
            </a:extLst>
          </p:cNvPr>
          <p:cNvSpPr txBox="1">
            <a:spLocks noChangeArrowheads="1"/>
          </p:cNvSpPr>
          <p:nvPr/>
        </p:nvSpPr>
        <p:spPr bwMode="auto">
          <a:xfrm>
            <a:off x="371364" y="1502945"/>
            <a:ext cx="11449272"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b="1"/>
              <a:t>⑵</a:t>
            </a:r>
            <a:r>
              <a:rPr lang="zh-CN" altLang="en-US" sz="3200" b="1"/>
              <a:t>袋中有大小相同的</a:t>
            </a:r>
            <a:r>
              <a:rPr lang="en-US" altLang="zh-CN" sz="3200" b="1"/>
              <a:t>5</a:t>
            </a:r>
            <a:r>
              <a:rPr lang="zh-CN" altLang="en-US" sz="3200" b="1"/>
              <a:t>个小球，分别标有</a:t>
            </a:r>
            <a:r>
              <a:rPr lang="en-US" altLang="zh-CN" sz="3200" b="1"/>
              <a:t>1</a:t>
            </a:r>
            <a:r>
              <a:rPr lang="zh-CN" altLang="en-US" sz="3200" b="1"/>
              <a:t>、</a:t>
            </a:r>
            <a:r>
              <a:rPr lang="en-US" altLang="zh-CN" sz="3200" b="1"/>
              <a:t>2</a:t>
            </a:r>
            <a:r>
              <a:rPr lang="zh-CN" altLang="en-US" sz="3200" b="1"/>
              <a:t>、</a:t>
            </a:r>
            <a:r>
              <a:rPr lang="en-US" altLang="zh-CN" sz="3200" b="1"/>
              <a:t>3</a:t>
            </a:r>
            <a:r>
              <a:rPr lang="zh-CN" altLang="en-US" sz="3200" b="1"/>
              <a:t>、</a:t>
            </a:r>
            <a:r>
              <a:rPr lang="en-US" altLang="zh-CN" sz="3200" b="1"/>
              <a:t>4</a:t>
            </a:r>
            <a:r>
              <a:rPr lang="zh-CN" altLang="en-US" sz="3200" b="1"/>
              <a:t>、</a:t>
            </a:r>
            <a:r>
              <a:rPr lang="en-US" altLang="zh-CN" sz="3200" b="1"/>
              <a:t>5</a:t>
            </a:r>
            <a:r>
              <a:rPr lang="zh-CN" altLang="en-US" sz="3200" b="1"/>
              <a:t>五个号码，现在在有放回的条件下取出两个小球，设两个小球号码之和为</a:t>
            </a:r>
            <a:r>
              <a:rPr lang="en-US" altLang="zh-CN" sz="3200" b="1"/>
              <a:t>X</a:t>
            </a:r>
            <a:r>
              <a:rPr lang="zh-CN" altLang="en-US" sz="3200" b="1"/>
              <a:t>，则</a:t>
            </a:r>
            <a:r>
              <a:rPr lang="en-US" altLang="zh-CN" sz="3200" b="1"/>
              <a:t>X</a:t>
            </a:r>
            <a:r>
              <a:rPr lang="zh-CN" altLang="en-US" sz="3200" b="1"/>
              <a:t>所有可能值的个数是</a:t>
            </a:r>
            <a:r>
              <a:rPr lang="zh-CN" altLang="en-US" sz="3200" b="1" u="sng"/>
              <a:t>　　</a:t>
            </a:r>
            <a:r>
              <a:rPr lang="zh-CN" altLang="en-US" sz="3200" b="1"/>
              <a:t>个；“</a:t>
            </a:r>
            <a:r>
              <a:rPr lang="en-US" altLang="zh-CN" sz="3200" b="1"/>
              <a:t>X</a:t>
            </a:r>
            <a:r>
              <a:rPr lang="zh-CN" altLang="en-US" sz="3200" b="1"/>
              <a:t>＝</a:t>
            </a:r>
            <a:r>
              <a:rPr lang="en-US" altLang="zh-CN" sz="3200" b="1"/>
              <a:t>4</a:t>
            </a:r>
            <a:r>
              <a:rPr lang="zh-CN" altLang="en-US" sz="3200" b="1"/>
              <a:t>”表示</a:t>
            </a:r>
            <a:r>
              <a:rPr lang="zh-CN" altLang="en-US" sz="3200" b="1" u="sng"/>
              <a:t>　　　　　　　</a:t>
            </a:r>
            <a:r>
              <a:rPr lang="zh-CN" altLang="en-US" sz="3200" b="1"/>
              <a:t>．</a:t>
            </a:r>
          </a:p>
        </p:txBody>
      </p:sp>
      <p:sp>
        <p:nvSpPr>
          <p:cNvPr id="65545" name="Text Box 9">
            <a:extLst>
              <a:ext uri="{FF2B5EF4-FFF2-40B4-BE49-F238E27FC236}">
                <a16:creationId xmlns:a16="http://schemas.microsoft.com/office/drawing/2014/main" id="{40687571-D29F-40FD-96B3-A7DDCC570504}"/>
              </a:ext>
            </a:extLst>
          </p:cNvPr>
          <p:cNvSpPr txBox="1">
            <a:spLocks noChangeArrowheads="1"/>
          </p:cNvSpPr>
          <p:nvPr/>
        </p:nvSpPr>
        <p:spPr bwMode="auto">
          <a:xfrm>
            <a:off x="9552384" y="200727"/>
            <a:ext cx="29130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b="1">
                <a:solidFill>
                  <a:srgbClr val="CC3300"/>
                </a:solidFill>
              </a:rPr>
              <a:t>－</a:t>
            </a:r>
            <a:r>
              <a:rPr lang="en-US" altLang="zh-CN" sz="3600" b="1">
                <a:solidFill>
                  <a:srgbClr val="CC3300"/>
                </a:solidFill>
              </a:rPr>
              <a:t>2</a:t>
            </a:r>
            <a:r>
              <a:rPr lang="zh-CN" altLang="en-US" sz="3600" b="1">
                <a:solidFill>
                  <a:srgbClr val="CC3300"/>
                </a:solidFill>
              </a:rPr>
              <a:t>、</a:t>
            </a:r>
            <a:r>
              <a:rPr lang="en-US" altLang="zh-CN" sz="3600" b="1">
                <a:solidFill>
                  <a:srgbClr val="CC3300"/>
                </a:solidFill>
              </a:rPr>
              <a:t>0</a:t>
            </a:r>
            <a:r>
              <a:rPr lang="zh-CN" altLang="en-US" sz="3600" b="1">
                <a:solidFill>
                  <a:srgbClr val="CC3300"/>
                </a:solidFill>
              </a:rPr>
              <a:t>、</a:t>
            </a:r>
            <a:r>
              <a:rPr lang="en-US" altLang="zh-CN" sz="3600" b="1">
                <a:solidFill>
                  <a:srgbClr val="CC3300"/>
                </a:solidFill>
              </a:rPr>
              <a:t>2</a:t>
            </a:r>
          </a:p>
        </p:txBody>
      </p:sp>
      <p:sp>
        <p:nvSpPr>
          <p:cNvPr id="65546" name="Text Box 10">
            <a:extLst>
              <a:ext uri="{FF2B5EF4-FFF2-40B4-BE49-F238E27FC236}">
                <a16:creationId xmlns:a16="http://schemas.microsoft.com/office/drawing/2014/main" id="{C9E5468E-7DE4-46D4-BC72-8675B2FEB1FE}"/>
              </a:ext>
            </a:extLst>
          </p:cNvPr>
          <p:cNvSpPr txBox="1">
            <a:spLocks noChangeArrowheads="1"/>
          </p:cNvSpPr>
          <p:nvPr/>
        </p:nvSpPr>
        <p:spPr bwMode="auto">
          <a:xfrm>
            <a:off x="695400" y="3565048"/>
            <a:ext cx="1058517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b="1">
                <a:solidFill>
                  <a:srgbClr val="CC3300"/>
                </a:solidFill>
              </a:rPr>
              <a:t>“</a:t>
            </a:r>
            <a:r>
              <a:rPr lang="zh-CN" altLang="en-US" sz="3200" b="1">
                <a:solidFill>
                  <a:srgbClr val="CC3300"/>
                </a:solidFill>
              </a:rPr>
              <a:t>第一次抽</a:t>
            </a:r>
            <a:r>
              <a:rPr lang="en-US" altLang="zh-CN" sz="3200" b="1">
                <a:solidFill>
                  <a:srgbClr val="CC3300"/>
                </a:solidFill>
              </a:rPr>
              <a:t>1</a:t>
            </a:r>
            <a:r>
              <a:rPr lang="zh-CN" altLang="en-US" sz="3200" b="1">
                <a:solidFill>
                  <a:srgbClr val="CC3300"/>
                </a:solidFill>
              </a:rPr>
              <a:t>号、第二次抽</a:t>
            </a:r>
            <a:r>
              <a:rPr lang="en-US" altLang="zh-CN" sz="3200" b="1">
                <a:solidFill>
                  <a:srgbClr val="CC3300"/>
                </a:solidFill>
              </a:rPr>
              <a:t>3</a:t>
            </a:r>
            <a:r>
              <a:rPr lang="zh-CN" altLang="en-US" sz="3200" b="1">
                <a:solidFill>
                  <a:srgbClr val="CC3300"/>
                </a:solidFill>
              </a:rPr>
              <a:t>号，或者第一次抽</a:t>
            </a:r>
            <a:r>
              <a:rPr lang="en-US" altLang="zh-CN" sz="3200" b="1">
                <a:solidFill>
                  <a:srgbClr val="CC3300"/>
                </a:solidFill>
              </a:rPr>
              <a:t>3</a:t>
            </a:r>
            <a:r>
              <a:rPr lang="zh-CN" altLang="en-US" sz="3200" b="1">
                <a:solidFill>
                  <a:srgbClr val="CC3300"/>
                </a:solidFill>
              </a:rPr>
              <a:t>号、第二次抽</a:t>
            </a:r>
            <a:r>
              <a:rPr lang="en-US" altLang="zh-CN" sz="3200" b="1">
                <a:solidFill>
                  <a:srgbClr val="CC3300"/>
                </a:solidFill>
              </a:rPr>
              <a:t>1</a:t>
            </a:r>
            <a:r>
              <a:rPr lang="zh-CN" altLang="en-US" sz="3200" b="1">
                <a:solidFill>
                  <a:srgbClr val="CC3300"/>
                </a:solidFill>
              </a:rPr>
              <a:t>号，或者第一次、第二次都抽</a:t>
            </a:r>
            <a:r>
              <a:rPr lang="en-US" altLang="zh-CN" sz="3200" b="1">
                <a:solidFill>
                  <a:srgbClr val="CC3300"/>
                </a:solidFill>
              </a:rPr>
              <a:t>2</a:t>
            </a:r>
            <a:r>
              <a:rPr lang="zh-CN" altLang="en-US" sz="3200" b="1">
                <a:solidFill>
                  <a:srgbClr val="CC3300"/>
                </a:solidFill>
              </a:rPr>
              <a:t>号．</a:t>
            </a:r>
          </a:p>
        </p:txBody>
      </p:sp>
      <p:sp>
        <p:nvSpPr>
          <p:cNvPr id="65547" name="Text Box 11">
            <a:extLst>
              <a:ext uri="{FF2B5EF4-FFF2-40B4-BE49-F238E27FC236}">
                <a16:creationId xmlns:a16="http://schemas.microsoft.com/office/drawing/2014/main" id="{FA3DE3DD-362F-4917-AD78-1EEFD4080F67}"/>
              </a:ext>
            </a:extLst>
          </p:cNvPr>
          <p:cNvSpPr txBox="1">
            <a:spLocks noChangeArrowheads="1"/>
          </p:cNvSpPr>
          <p:nvPr/>
        </p:nvSpPr>
        <p:spPr bwMode="auto">
          <a:xfrm>
            <a:off x="6528048" y="2348880"/>
            <a:ext cx="5762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4000" b="1">
                <a:solidFill>
                  <a:srgbClr val="CC3300"/>
                </a:solidFill>
              </a:rPr>
              <a:t>9</a:t>
            </a:r>
          </a:p>
        </p:txBody>
      </p:sp>
      <p:sp>
        <p:nvSpPr>
          <p:cNvPr id="65548" name="Text Box 12">
            <a:extLst>
              <a:ext uri="{FF2B5EF4-FFF2-40B4-BE49-F238E27FC236}">
                <a16:creationId xmlns:a16="http://schemas.microsoft.com/office/drawing/2014/main" id="{2B6B4D44-8CD9-43EE-BE2C-0DB61AFFABD8}"/>
              </a:ext>
            </a:extLst>
          </p:cNvPr>
          <p:cNvSpPr txBox="1">
            <a:spLocks noChangeArrowheads="1"/>
          </p:cNvSpPr>
          <p:nvPr/>
        </p:nvSpPr>
        <p:spPr bwMode="auto">
          <a:xfrm>
            <a:off x="0"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巩固练习</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5545"/>
                                        </p:tgtEl>
                                        <p:attrNameLst>
                                          <p:attrName>style.visibility</p:attrName>
                                        </p:attrNameLst>
                                      </p:cBhvr>
                                      <p:to>
                                        <p:strVal val="visible"/>
                                      </p:to>
                                    </p:set>
                                    <p:animEffect transition="in" filter="box(out)">
                                      <p:cBhvr>
                                        <p:cTn id="7" dur="500"/>
                                        <p:tgtEl>
                                          <p:spTgt spid="65545"/>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65547"/>
                                        </p:tgtEl>
                                        <p:attrNameLst>
                                          <p:attrName>style.visibility</p:attrName>
                                        </p:attrNameLst>
                                      </p:cBhvr>
                                      <p:to>
                                        <p:strVal val="visible"/>
                                      </p:to>
                                    </p:set>
                                    <p:animEffect transition="in" filter="slide(fromTop)">
                                      <p:cBhvr>
                                        <p:cTn id="12" dur="500"/>
                                        <p:tgtEl>
                                          <p:spTgt spid="65547"/>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linds(vertical)">
                                      <p:cBhvr>
                                        <p:cTn id="17" dur="500"/>
                                        <p:tgtEl>
                                          <p:spTgt spid="65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5" grpId="0"/>
      <p:bldP spid="65546" grpId="0"/>
      <p:bldP spid="65547" grpId="0"/>
    </p:bldLs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4514" name="Text Box 2">
            <a:extLst>
              <a:ext uri="{FF2B5EF4-FFF2-40B4-BE49-F238E27FC236}">
                <a16:creationId xmlns:a16="http://schemas.microsoft.com/office/drawing/2014/main" id="{F4A5D8C7-B4A1-4D2C-997F-BA9B6BD5D68F}"/>
              </a:ext>
            </a:extLst>
          </p:cNvPr>
          <p:cNvSpPr txBox="1">
            <a:spLocks noChangeArrowheads="1"/>
          </p:cNvSpPr>
          <p:nvPr/>
        </p:nvSpPr>
        <p:spPr bwMode="auto">
          <a:xfrm>
            <a:off x="551384" y="11849"/>
            <a:ext cx="1033264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a:t>　</a:t>
            </a:r>
            <a:r>
              <a:rPr lang="zh-CN" altLang="en-US" sz="2800">
                <a:solidFill>
                  <a:srgbClr val="FF0066"/>
                </a:solidFill>
              </a:rPr>
              <a:t>         </a:t>
            </a:r>
            <a:r>
              <a:rPr lang="en-US" altLang="zh-CN" sz="2800"/>
              <a:t>1.</a:t>
            </a:r>
            <a:r>
              <a:rPr lang="zh-CN" altLang="en-US" sz="2800"/>
              <a:t>某人去商场为所在公司买玻璃水杯若干只，公司要求至少要买</a:t>
            </a:r>
            <a:r>
              <a:rPr lang="en-US" altLang="zh-CN" sz="2800"/>
              <a:t>50</a:t>
            </a:r>
            <a:r>
              <a:rPr lang="zh-CN" altLang="en-US" sz="2800"/>
              <a:t>只，但不得超过</a:t>
            </a:r>
            <a:r>
              <a:rPr lang="en-US" altLang="zh-CN" sz="2800"/>
              <a:t>80</a:t>
            </a:r>
            <a:r>
              <a:rPr lang="zh-CN" altLang="en-US" sz="2800"/>
              <a:t>只．商场有优惠规定：一次购买这种玻璃水杯小于或等于</a:t>
            </a:r>
            <a:r>
              <a:rPr lang="en-US" altLang="zh-CN" sz="2800"/>
              <a:t>50</a:t>
            </a:r>
            <a:r>
              <a:rPr lang="zh-CN" altLang="en-US" sz="2800"/>
              <a:t>只不优惠，大于</a:t>
            </a:r>
            <a:r>
              <a:rPr lang="en-US" altLang="zh-CN" sz="2800"/>
              <a:t>50</a:t>
            </a:r>
            <a:r>
              <a:rPr lang="zh-CN" altLang="en-US" sz="2800"/>
              <a:t>只的，超出部分按原价的</a:t>
            </a:r>
            <a:r>
              <a:rPr lang="en-US" altLang="zh-CN" sz="2800"/>
              <a:t>7</a:t>
            </a:r>
            <a:r>
              <a:rPr lang="zh-CN" altLang="en-US" sz="2800"/>
              <a:t>折优惠，已知原来的水杯价格是每只</a:t>
            </a:r>
            <a:r>
              <a:rPr lang="en-US" altLang="zh-CN" sz="2800"/>
              <a:t>6</a:t>
            </a:r>
            <a:r>
              <a:rPr lang="zh-CN" altLang="en-US" sz="2800"/>
              <a:t>元．这个人一次购买水杯的只数</a:t>
            </a:r>
            <a:r>
              <a:rPr lang="en-US" altLang="zh-CN" sz="2000" b="1" i="1"/>
              <a:t>X</a:t>
            </a:r>
            <a:r>
              <a:rPr lang="zh-CN" altLang="en-US" sz="2800"/>
              <a:t>是一个随机变量，那么他所付的款额</a:t>
            </a:r>
            <a:r>
              <a:rPr lang="en-US" altLang="zh-CN" sz="2800" i="1"/>
              <a:t>η</a:t>
            </a:r>
            <a:r>
              <a:rPr lang="zh-CN" altLang="en-US" sz="2800"/>
              <a:t>是否也是一个随机变量呢？这两个随机变量有什么关系？</a:t>
            </a:r>
          </a:p>
        </p:txBody>
      </p:sp>
      <p:sp>
        <p:nvSpPr>
          <p:cNvPr id="64518" name="Text Box 6">
            <a:extLst>
              <a:ext uri="{FF2B5EF4-FFF2-40B4-BE49-F238E27FC236}">
                <a16:creationId xmlns:a16="http://schemas.microsoft.com/office/drawing/2014/main" id="{FE279155-2A6A-4714-9CA2-DCF5148706F3}"/>
              </a:ext>
            </a:extLst>
          </p:cNvPr>
          <p:cNvSpPr txBox="1">
            <a:spLocks noChangeArrowheads="1"/>
          </p:cNvSpPr>
          <p:nvPr/>
        </p:nvSpPr>
        <p:spPr bwMode="auto">
          <a:xfrm>
            <a:off x="16822"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巩固练习</a:t>
            </a:r>
          </a:p>
        </p:txBody>
      </p:sp>
      <p:sp>
        <p:nvSpPr>
          <p:cNvPr id="2" name="矩形 1">
            <a:extLst>
              <a:ext uri="{FF2B5EF4-FFF2-40B4-BE49-F238E27FC236}">
                <a16:creationId xmlns:a16="http://schemas.microsoft.com/office/drawing/2014/main" id="{01ADE8B4-FA20-4F2A-9BAC-ECA7E088B151}"/>
              </a:ext>
            </a:extLst>
          </p:cNvPr>
          <p:cNvSpPr/>
          <p:nvPr/>
        </p:nvSpPr>
        <p:spPr>
          <a:xfrm>
            <a:off x="946505" y="2681942"/>
            <a:ext cx="4717958" cy="584775"/>
          </a:xfrm>
          <a:prstGeom prst="rect">
            <a:avLst/>
          </a:prstGeom>
        </p:spPr>
        <p:txBody>
          <a:bodyPr wrap="none">
            <a:spAutoFit/>
          </a:bodyPr>
          <a:lstStyle/>
          <a:p>
            <a:r>
              <a:rPr lang="en-US" altLang="zh-CN" sz="3200"/>
              <a:t>Y=50×6+(X</a:t>
            </a:r>
            <a:r>
              <a:rPr lang="zh-CN" altLang="en-US" sz="3200"/>
              <a:t>−</a:t>
            </a:r>
            <a:r>
              <a:rPr lang="en-US" altLang="zh-CN" sz="3200"/>
              <a:t>50)×6×0.7</a:t>
            </a:r>
          </a:p>
        </p:txBody>
      </p:sp>
      <p:sp>
        <p:nvSpPr>
          <p:cNvPr id="6" name="矩形 5">
            <a:extLst>
              <a:ext uri="{FF2B5EF4-FFF2-40B4-BE49-F238E27FC236}">
                <a16:creationId xmlns:a16="http://schemas.microsoft.com/office/drawing/2014/main" id="{E508A35C-E301-4E04-BBF8-A7C28F296CC8}"/>
              </a:ext>
            </a:extLst>
          </p:cNvPr>
          <p:cNvSpPr/>
          <p:nvPr/>
        </p:nvSpPr>
        <p:spPr>
          <a:xfrm>
            <a:off x="5447928" y="2689505"/>
            <a:ext cx="2885726" cy="584775"/>
          </a:xfrm>
          <a:prstGeom prst="rect">
            <a:avLst/>
          </a:prstGeom>
        </p:spPr>
        <p:txBody>
          <a:bodyPr wrap="none">
            <a:spAutoFit/>
          </a:bodyPr>
          <a:lstStyle/>
          <a:p>
            <a:r>
              <a:rPr lang="en-US" altLang="zh-CN" sz="3200"/>
              <a:t>=300+4.2</a:t>
            </a:r>
            <a:r>
              <a:rPr lang="zh-CN" altLang="en-US" sz="3200"/>
              <a:t>𝑋−</a:t>
            </a:r>
            <a:r>
              <a:rPr lang="en-US" altLang="zh-CN" sz="3200"/>
              <a:t>210</a:t>
            </a:r>
          </a:p>
        </p:txBody>
      </p:sp>
      <p:sp>
        <p:nvSpPr>
          <p:cNvPr id="9" name="矩形 8">
            <a:extLst>
              <a:ext uri="{FF2B5EF4-FFF2-40B4-BE49-F238E27FC236}">
                <a16:creationId xmlns:a16="http://schemas.microsoft.com/office/drawing/2014/main" id="{3A709C41-84DB-46C0-972F-2BD8AC7A10A9}"/>
              </a:ext>
            </a:extLst>
          </p:cNvPr>
          <p:cNvSpPr/>
          <p:nvPr/>
        </p:nvSpPr>
        <p:spPr>
          <a:xfrm>
            <a:off x="8184232" y="2689505"/>
            <a:ext cx="1834156" cy="584775"/>
          </a:xfrm>
          <a:prstGeom prst="rect">
            <a:avLst/>
          </a:prstGeom>
        </p:spPr>
        <p:txBody>
          <a:bodyPr wrap="none">
            <a:spAutoFit/>
          </a:bodyPr>
          <a:lstStyle/>
          <a:p>
            <a:r>
              <a:rPr lang="en-US" altLang="zh-CN" sz="3200"/>
              <a:t>=4.2</a:t>
            </a:r>
            <a:r>
              <a:rPr lang="zh-CN" altLang="en-US" sz="3200"/>
              <a:t>𝑋</a:t>
            </a:r>
            <a:r>
              <a:rPr lang="en-US" altLang="zh-CN" sz="3200"/>
              <a:t>+90</a:t>
            </a:r>
          </a:p>
        </p:txBody>
      </p:sp>
      <p:sp>
        <p:nvSpPr>
          <p:cNvPr id="15" name="Rectangle 3">
            <a:extLst>
              <a:ext uri="{FF2B5EF4-FFF2-40B4-BE49-F238E27FC236}">
                <a16:creationId xmlns:a16="http://schemas.microsoft.com/office/drawing/2014/main" id="{63DBDBCC-C56F-474A-9AEB-E7C1976189C3}"/>
              </a:ext>
            </a:extLst>
          </p:cNvPr>
          <p:cNvSpPr>
            <a:spLocks noChangeArrowheads="1"/>
          </p:cNvSpPr>
          <p:nvPr/>
        </p:nvSpPr>
        <p:spPr bwMode="auto">
          <a:xfrm>
            <a:off x="119336" y="3266717"/>
            <a:ext cx="11521280" cy="559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20000"/>
              </a:spcBef>
            </a:pPr>
            <a:r>
              <a:rPr lang="en-US" altLang="zh-CN" sz="2800">
                <a:latin typeface="+mn-lt"/>
              </a:rPr>
              <a:t>2.</a:t>
            </a:r>
            <a:r>
              <a:rPr lang="zh-CN" altLang="en-US" sz="2800">
                <a:latin typeface="+mn-lt"/>
              </a:rPr>
              <a:t>从标有数字</a:t>
            </a:r>
            <a:r>
              <a:rPr lang="en-US" altLang="zh-CN" sz="2800">
                <a:latin typeface="+mn-lt"/>
              </a:rPr>
              <a:t>1,2,3,4,5,6</a:t>
            </a:r>
            <a:r>
              <a:rPr lang="zh-CN" altLang="en-US" sz="2800">
                <a:latin typeface="+mn-lt"/>
              </a:rPr>
              <a:t>的</a:t>
            </a:r>
            <a:r>
              <a:rPr lang="en-US" altLang="zh-CN" sz="2800">
                <a:latin typeface="+mn-lt"/>
              </a:rPr>
              <a:t>6</a:t>
            </a:r>
            <a:r>
              <a:rPr lang="zh-CN" altLang="en-US" sz="2800">
                <a:latin typeface="+mn-lt"/>
              </a:rPr>
              <a:t>张卡片中任取</a:t>
            </a:r>
            <a:r>
              <a:rPr lang="en-US" altLang="zh-CN" sz="2800">
                <a:latin typeface="+mn-lt"/>
              </a:rPr>
              <a:t>2</a:t>
            </a:r>
            <a:r>
              <a:rPr lang="zh-CN" altLang="en-US" sz="2800">
                <a:latin typeface="+mn-lt"/>
              </a:rPr>
              <a:t>张，所取卡片上的数字之和．</a:t>
            </a:r>
          </a:p>
        </p:txBody>
      </p:sp>
      <p:sp>
        <p:nvSpPr>
          <p:cNvPr id="16" name="内容占位符 1">
            <a:extLst>
              <a:ext uri="{FF2B5EF4-FFF2-40B4-BE49-F238E27FC236}">
                <a16:creationId xmlns:a16="http://schemas.microsoft.com/office/drawing/2014/main" id="{AC8A8230-F484-49A3-9194-2481B6149A70}"/>
              </a:ext>
            </a:extLst>
          </p:cNvPr>
          <p:cNvSpPr txBox="1"/>
          <p:nvPr/>
        </p:nvSpPr>
        <p:spPr bwMode="auto">
          <a:xfrm>
            <a:off x="498192" y="4459220"/>
            <a:ext cx="10332541" cy="181588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FontTx/>
              <a:buNone/>
            </a:pPr>
            <a:r>
              <a:rPr lang="zh-CN" altLang="en-US" sz="2800" b="1">
                <a:solidFill>
                  <a:srgbClr val="0033CC"/>
                </a:solidFill>
                <a:cs typeface="Times New Roman" panose="02020603050405020304" pitchFamily="18" charset="0"/>
              </a:rPr>
              <a:t>互动探究</a:t>
            </a:r>
            <a:r>
              <a:rPr lang="zh-CN" altLang="en-US" sz="2800" b="1">
                <a:cs typeface="Times New Roman" panose="02020603050405020304" pitchFamily="18" charset="0"/>
              </a:rPr>
              <a:t>本题中条件不变，所取卡片上的数字之差的绝对值为随机变量</a:t>
            </a:r>
            <a:r>
              <a:rPr lang="en-US" altLang="zh-CN" sz="2800" b="1" i="1">
                <a:cs typeface="Times New Roman" panose="02020603050405020304" pitchFamily="18" charset="0"/>
              </a:rPr>
              <a:t>X</a:t>
            </a:r>
            <a:r>
              <a:rPr lang="zh-CN" altLang="en-US" sz="2800" b="1">
                <a:cs typeface="Times New Roman" panose="02020603050405020304" pitchFamily="18" charset="0"/>
              </a:rPr>
              <a:t>，请问</a:t>
            </a:r>
            <a:r>
              <a:rPr lang="en-US" altLang="zh-CN" sz="2800" b="1" i="1">
                <a:cs typeface="Times New Roman" panose="02020603050405020304" pitchFamily="18" charset="0"/>
              </a:rPr>
              <a:t>X</a:t>
            </a:r>
            <a:r>
              <a:rPr lang="zh-CN" altLang="en-US" sz="2800" b="1">
                <a:cs typeface="Times New Roman" panose="02020603050405020304" pitchFamily="18" charset="0"/>
              </a:rPr>
              <a:t>有哪些取值？其中</a:t>
            </a:r>
            <a:r>
              <a:rPr lang="en-US" altLang="zh-CN" sz="2800" b="1" i="1">
                <a:cs typeface="Times New Roman" panose="02020603050405020304" pitchFamily="18" charset="0"/>
              </a:rPr>
              <a:t>X</a:t>
            </a:r>
            <a:r>
              <a:rPr lang="zh-CN" altLang="en-US" sz="2800" b="1">
                <a:cs typeface="Times New Roman" panose="02020603050405020304" pitchFamily="18" charset="0"/>
              </a:rPr>
              <a:t>＝</a:t>
            </a:r>
            <a:r>
              <a:rPr lang="en-US" altLang="zh-CN" sz="2800" b="1">
                <a:cs typeface="Times New Roman" panose="02020603050405020304" pitchFamily="18" charset="0"/>
              </a:rPr>
              <a:t>4</a:t>
            </a:r>
            <a:r>
              <a:rPr lang="zh-CN" altLang="en-US" sz="2800" b="1">
                <a:cs typeface="Times New Roman" panose="02020603050405020304" pitchFamily="18" charset="0"/>
              </a:rPr>
              <a:t>表示什么含义？</a:t>
            </a:r>
          </a:p>
          <a:p>
            <a:pPr marL="0" indent="0">
              <a:spcBef>
                <a:spcPct val="0"/>
              </a:spcBef>
              <a:buFontTx/>
              <a:buNone/>
            </a:pPr>
            <a:r>
              <a:rPr lang="zh-CN" altLang="en-US" sz="2800" b="1">
                <a:solidFill>
                  <a:srgbClr val="FF0000"/>
                </a:solidFill>
                <a:cs typeface="Times New Roman" panose="02020603050405020304" pitchFamily="18" charset="0"/>
              </a:rPr>
              <a:t>解：</a:t>
            </a:r>
            <a:r>
              <a:rPr lang="en-US" altLang="zh-CN" sz="2800" b="1" i="1">
                <a:cs typeface="Times New Roman" panose="02020603050405020304" pitchFamily="18" charset="0"/>
              </a:rPr>
              <a:t>X</a:t>
            </a:r>
            <a:r>
              <a:rPr lang="zh-CN" altLang="en-US" sz="2800" b="1">
                <a:cs typeface="Times New Roman" panose="02020603050405020304" pitchFamily="18" charset="0"/>
              </a:rPr>
              <a:t>的所有可能取值有：</a:t>
            </a:r>
            <a:r>
              <a:rPr lang="en-US" altLang="zh-CN" sz="2800" b="1">
                <a:cs typeface="Times New Roman" panose="02020603050405020304" pitchFamily="18" charset="0"/>
              </a:rPr>
              <a:t>1,2,3,4,5</a:t>
            </a:r>
            <a:r>
              <a:rPr lang="zh-CN" altLang="en-US" sz="2800" b="1">
                <a:cs typeface="Times New Roman" panose="02020603050405020304" pitchFamily="18" charset="0"/>
              </a:rPr>
              <a:t>共</a:t>
            </a:r>
            <a:r>
              <a:rPr lang="en-US" altLang="zh-CN" sz="2800" b="1">
                <a:cs typeface="Times New Roman" panose="02020603050405020304" pitchFamily="18" charset="0"/>
              </a:rPr>
              <a:t>5</a:t>
            </a:r>
            <a:r>
              <a:rPr lang="zh-CN" altLang="en-US" sz="2800" b="1">
                <a:cs typeface="Times New Roman" panose="02020603050405020304" pitchFamily="18" charset="0"/>
              </a:rPr>
              <a:t>个．</a:t>
            </a:r>
          </a:p>
          <a:p>
            <a:pPr marL="0" indent="0">
              <a:spcBef>
                <a:spcPct val="0"/>
              </a:spcBef>
              <a:buFontTx/>
              <a:buNone/>
            </a:pPr>
            <a:r>
              <a:rPr lang="zh-CN" altLang="en-US" sz="2800" b="1">
                <a:cs typeface="Times New Roman" panose="02020603050405020304" pitchFamily="18" charset="0"/>
              </a:rPr>
              <a:t>“</a:t>
            </a:r>
            <a:r>
              <a:rPr lang="en-US" altLang="zh-CN" sz="2800" b="1" i="1">
                <a:cs typeface="Times New Roman" panose="02020603050405020304" pitchFamily="18" charset="0"/>
              </a:rPr>
              <a:t>X</a:t>
            </a:r>
            <a:r>
              <a:rPr lang="zh-CN" altLang="en-US" sz="2800" b="1">
                <a:cs typeface="Times New Roman" panose="02020603050405020304" pitchFamily="18" charset="0"/>
              </a:rPr>
              <a:t>＝</a:t>
            </a:r>
            <a:r>
              <a:rPr lang="en-US" altLang="zh-CN" sz="2800" b="1">
                <a:cs typeface="Times New Roman" panose="02020603050405020304" pitchFamily="18" charset="0"/>
              </a:rPr>
              <a:t>4”</a:t>
            </a:r>
            <a:r>
              <a:rPr lang="zh-CN" altLang="en-US" sz="2800" b="1">
                <a:cs typeface="Times New Roman" panose="02020603050405020304" pitchFamily="18" charset="0"/>
              </a:rPr>
              <a:t>表示取到卡片</a:t>
            </a:r>
            <a:r>
              <a:rPr lang="en-US" altLang="zh-CN" sz="2800" b="1">
                <a:cs typeface="Times New Roman" panose="02020603050405020304" pitchFamily="18" charset="0"/>
              </a:rPr>
              <a:t>1</a:t>
            </a:r>
            <a:r>
              <a:rPr lang="zh-CN" altLang="en-US" sz="2800" b="1">
                <a:cs typeface="Times New Roman" panose="02020603050405020304" pitchFamily="18" charset="0"/>
              </a:rPr>
              <a:t>和卡片</a:t>
            </a:r>
            <a:r>
              <a:rPr lang="en-US" altLang="zh-CN" sz="2800" b="1">
                <a:cs typeface="Times New Roman" panose="02020603050405020304" pitchFamily="18" charset="0"/>
              </a:rPr>
              <a:t>5</a:t>
            </a:r>
            <a:r>
              <a:rPr lang="zh-CN" altLang="en-US" sz="2800" b="1">
                <a:cs typeface="Times New Roman" panose="02020603050405020304" pitchFamily="18" charset="0"/>
              </a:rPr>
              <a:t>或卡片</a:t>
            </a:r>
            <a:r>
              <a:rPr lang="en-US" altLang="zh-CN" sz="2800" b="1">
                <a:cs typeface="Times New Roman" panose="02020603050405020304" pitchFamily="18" charset="0"/>
              </a:rPr>
              <a:t>2</a:t>
            </a:r>
            <a:r>
              <a:rPr lang="zh-CN" altLang="en-US" sz="2800" b="1">
                <a:cs typeface="Times New Roman" panose="02020603050405020304" pitchFamily="18" charset="0"/>
              </a:rPr>
              <a:t>和卡片</a:t>
            </a:r>
            <a:r>
              <a:rPr lang="en-US" altLang="zh-CN" sz="2800" b="1">
                <a:cs typeface="Times New Roman" panose="02020603050405020304" pitchFamily="18" charset="0"/>
              </a:rPr>
              <a:t>6</a:t>
            </a:r>
            <a:r>
              <a:rPr lang="zh-CN" altLang="en-US" sz="2800" b="1">
                <a:cs typeface="Times New Roman" panose="02020603050405020304" pitchFamily="18" charset="0"/>
              </a:rPr>
              <a:t>两种结果．</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0">
  <p:cSld>
    <p:spTree>
      <p:nvGrpSpPr>
        <p:cNvPr id="1" name=""/>
        <p:cNvGrpSpPr/>
        <p:nvPr/>
      </p:nvGrpSpPr>
      <p:grpSpPr>
        <a:xfrm>
          <a:off x="0" y="0"/>
          <a:ext cx="0" cy="0"/>
        </a:xfrm>
      </p:grpSpPr>
      <p:sp>
        <p:nvSpPr>
          <p:cNvPr id="67586" name="内容占位符 1">
            <a:extLst>
              <a:ext uri="{FF2B5EF4-FFF2-40B4-BE49-F238E27FC236}">
                <a16:creationId xmlns:a16="http://schemas.microsoft.com/office/drawing/2014/main" id="{DC285E61-C4DC-4DE9-97BB-1ED68BFCAED8}"/>
              </a:ext>
            </a:extLst>
          </p:cNvPr>
          <p:cNvSpPr/>
          <p:nvPr/>
        </p:nvSpPr>
        <p:spPr bwMode="auto">
          <a:xfrm>
            <a:off x="786011" y="1228938"/>
            <a:ext cx="8964612"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6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9pPr>
          </a:lstStyle>
          <a:p>
            <a:pPr>
              <a:lnSpc>
                <a:spcPct val="120000"/>
              </a:lnSpc>
              <a:buFontTx/>
              <a:buNone/>
            </a:pPr>
            <a:r>
              <a:rPr lang="en-US" altLang="zh-CN" b="1">
                <a:cs typeface="Times New Roman" panose="02020603050405020304" pitchFamily="18" charset="0"/>
              </a:rPr>
              <a:t>(2)</a:t>
            </a:r>
            <a:r>
              <a:rPr lang="zh-CN" altLang="en-US" b="1">
                <a:cs typeface="Times New Roman" panose="02020603050405020304" pitchFamily="18" charset="0"/>
              </a:rPr>
              <a:t>设所取卡片上的数字之和为</a:t>
            </a:r>
            <a:r>
              <a:rPr lang="en-US" altLang="zh-CN" b="1" i="1">
                <a:cs typeface="Times New Roman" panose="02020603050405020304" pitchFamily="18" charset="0"/>
              </a:rPr>
              <a:t>X</a:t>
            </a:r>
            <a:r>
              <a:rPr lang="zh-CN" altLang="en-US" b="1">
                <a:cs typeface="Times New Roman" panose="02020603050405020304" pitchFamily="18" charset="0"/>
              </a:rPr>
              <a:t>，则</a:t>
            </a:r>
            <a:r>
              <a:rPr lang="en-US" altLang="zh-CN" b="1" i="1">
                <a:cs typeface="Times New Roman" panose="02020603050405020304" pitchFamily="18" charset="0"/>
              </a:rPr>
              <a:t>X</a:t>
            </a:r>
            <a:r>
              <a:rPr lang="zh-CN" altLang="en-US" b="1">
                <a:cs typeface="Times New Roman" panose="02020603050405020304" pitchFamily="18" charset="0"/>
              </a:rPr>
              <a:t>＝</a:t>
            </a:r>
            <a:r>
              <a:rPr lang="en-US" altLang="zh-CN" b="1">
                <a:cs typeface="Times New Roman" panose="02020603050405020304" pitchFamily="18" charset="0"/>
              </a:rPr>
              <a:t>3,4,5</a:t>
            </a:r>
            <a:r>
              <a:rPr lang="zh-CN" altLang="en-US" b="1">
                <a:cs typeface="Times New Roman" panose="02020603050405020304" pitchFamily="18" charset="0"/>
              </a:rPr>
              <a:t>，</a:t>
            </a:r>
            <a:r>
              <a:rPr lang="en-US" altLang="zh-CN" b="1">
                <a:cs typeface="Times New Roman" panose="02020603050405020304" pitchFamily="18" charset="0"/>
              </a:rPr>
              <a:t>…</a:t>
            </a:r>
            <a:r>
              <a:rPr lang="zh-CN" altLang="en-US" b="1">
                <a:cs typeface="Times New Roman" panose="02020603050405020304" pitchFamily="18" charset="0"/>
              </a:rPr>
              <a:t>，</a:t>
            </a:r>
            <a:r>
              <a:rPr lang="en-US" altLang="zh-CN" b="1">
                <a:cs typeface="Times New Roman" panose="02020603050405020304" pitchFamily="18" charset="0"/>
              </a:rPr>
              <a:t>11.</a:t>
            </a:r>
          </a:p>
          <a:p>
            <a:pPr>
              <a:lnSpc>
                <a:spcPct val="120000"/>
              </a:lnSpc>
              <a:buFontTx/>
              <a:buNone/>
            </a:pPr>
            <a:r>
              <a:rPr lang="en-US" altLang="zh-CN" b="1" i="1">
                <a:cs typeface="Times New Roman" panose="02020603050405020304" pitchFamily="18" charset="0"/>
              </a:rPr>
              <a:t>X</a:t>
            </a:r>
            <a:r>
              <a:rPr lang="zh-CN" altLang="en-US" b="1">
                <a:cs typeface="Times New Roman" panose="02020603050405020304" pitchFamily="18" charset="0"/>
              </a:rPr>
              <a:t>＝</a:t>
            </a:r>
            <a:r>
              <a:rPr lang="en-US" altLang="zh-CN" b="1">
                <a:cs typeface="Times New Roman" panose="02020603050405020304" pitchFamily="18" charset="0"/>
              </a:rPr>
              <a:t>3</a:t>
            </a:r>
            <a:r>
              <a:rPr lang="zh-CN" altLang="en-US" b="1">
                <a:cs typeface="Times New Roman" panose="02020603050405020304" pitchFamily="18" charset="0"/>
              </a:rPr>
              <a:t>，表示取出标有</a:t>
            </a:r>
            <a:r>
              <a:rPr lang="en-US" altLang="zh-CN" b="1">
                <a:cs typeface="Times New Roman" panose="02020603050405020304" pitchFamily="18" charset="0"/>
              </a:rPr>
              <a:t>1,2</a:t>
            </a:r>
            <a:r>
              <a:rPr lang="zh-CN" altLang="en-US" b="1">
                <a:cs typeface="Times New Roman" panose="02020603050405020304" pitchFamily="18" charset="0"/>
              </a:rPr>
              <a:t>的两张卡片；</a:t>
            </a:r>
          </a:p>
          <a:p>
            <a:pPr>
              <a:lnSpc>
                <a:spcPct val="120000"/>
              </a:lnSpc>
              <a:buFontTx/>
              <a:buNone/>
            </a:pPr>
            <a:r>
              <a:rPr lang="en-US" altLang="zh-CN" b="1" i="1">
                <a:cs typeface="Times New Roman" panose="02020603050405020304" pitchFamily="18" charset="0"/>
              </a:rPr>
              <a:t>X</a:t>
            </a:r>
            <a:r>
              <a:rPr lang="zh-CN" altLang="en-US" b="1">
                <a:cs typeface="Times New Roman" panose="02020603050405020304" pitchFamily="18" charset="0"/>
              </a:rPr>
              <a:t>＝</a:t>
            </a:r>
            <a:r>
              <a:rPr lang="en-US" altLang="zh-CN" b="1">
                <a:cs typeface="Times New Roman" panose="02020603050405020304" pitchFamily="18" charset="0"/>
              </a:rPr>
              <a:t>4</a:t>
            </a:r>
            <a:r>
              <a:rPr lang="zh-CN" altLang="en-US" b="1">
                <a:cs typeface="Times New Roman" panose="02020603050405020304" pitchFamily="18" charset="0"/>
              </a:rPr>
              <a:t>，表示取出标有</a:t>
            </a:r>
            <a:r>
              <a:rPr lang="en-US" altLang="zh-CN" b="1">
                <a:cs typeface="Times New Roman" panose="02020603050405020304" pitchFamily="18" charset="0"/>
              </a:rPr>
              <a:t>1,3</a:t>
            </a:r>
            <a:r>
              <a:rPr lang="zh-CN" altLang="en-US" b="1">
                <a:cs typeface="Times New Roman" panose="02020603050405020304" pitchFamily="18" charset="0"/>
              </a:rPr>
              <a:t>的两张卡片；</a:t>
            </a:r>
          </a:p>
          <a:p>
            <a:pPr>
              <a:lnSpc>
                <a:spcPct val="120000"/>
              </a:lnSpc>
              <a:buFontTx/>
              <a:buNone/>
            </a:pPr>
            <a:r>
              <a:rPr lang="en-US" altLang="zh-CN" b="1" i="1">
                <a:cs typeface="Times New Roman" panose="02020603050405020304" pitchFamily="18" charset="0"/>
              </a:rPr>
              <a:t>X</a:t>
            </a:r>
            <a:r>
              <a:rPr lang="zh-CN" altLang="en-US" b="1">
                <a:cs typeface="Times New Roman" panose="02020603050405020304" pitchFamily="18" charset="0"/>
              </a:rPr>
              <a:t>＝</a:t>
            </a:r>
            <a:r>
              <a:rPr lang="en-US" altLang="zh-CN" b="1">
                <a:cs typeface="Times New Roman" panose="02020603050405020304" pitchFamily="18" charset="0"/>
              </a:rPr>
              <a:t>5</a:t>
            </a:r>
            <a:r>
              <a:rPr lang="zh-CN" altLang="en-US" b="1">
                <a:cs typeface="Times New Roman" panose="02020603050405020304" pitchFamily="18" charset="0"/>
              </a:rPr>
              <a:t>，表示取出标有</a:t>
            </a:r>
            <a:r>
              <a:rPr lang="en-US" altLang="zh-CN" b="1">
                <a:cs typeface="Times New Roman" panose="02020603050405020304" pitchFamily="18" charset="0"/>
              </a:rPr>
              <a:t>2,3</a:t>
            </a:r>
            <a:r>
              <a:rPr lang="zh-CN" altLang="en-US" b="1">
                <a:cs typeface="Times New Roman" panose="02020603050405020304" pitchFamily="18" charset="0"/>
              </a:rPr>
              <a:t>或</a:t>
            </a:r>
            <a:r>
              <a:rPr lang="en-US" altLang="zh-CN" b="1">
                <a:cs typeface="Times New Roman" panose="02020603050405020304" pitchFamily="18" charset="0"/>
              </a:rPr>
              <a:t>1,4</a:t>
            </a:r>
            <a:r>
              <a:rPr lang="zh-CN" altLang="en-US" b="1">
                <a:cs typeface="Times New Roman" panose="02020603050405020304" pitchFamily="18" charset="0"/>
              </a:rPr>
              <a:t>的两张卡片；</a:t>
            </a:r>
          </a:p>
          <a:p>
            <a:pPr>
              <a:lnSpc>
                <a:spcPct val="120000"/>
              </a:lnSpc>
              <a:buFontTx/>
              <a:buNone/>
            </a:pPr>
            <a:r>
              <a:rPr lang="en-US" altLang="zh-CN" b="1" i="1">
                <a:cs typeface="Times New Roman" panose="02020603050405020304" pitchFamily="18" charset="0"/>
              </a:rPr>
              <a:t>X</a:t>
            </a:r>
            <a:r>
              <a:rPr lang="zh-CN" altLang="en-US" b="1">
                <a:cs typeface="Times New Roman" panose="02020603050405020304" pitchFamily="18" charset="0"/>
              </a:rPr>
              <a:t>＝</a:t>
            </a:r>
            <a:r>
              <a:rPr lang="en-US" altLang="zh-CN" b="1">
                <a:cs typeface="Times New Roman" panose="02020603050405020304" pitchFamily="18" charset="0"/>
              </a:rPr>
              <a:t>6</a:t>
            </a:r>
            <a:r>
              <a:rPr lang="zh-CN" altLang="en-US" b="1">
                <a:cs typeface="Times New Roman" panose="02020603050405020304" pitchFamily="18" charset="0"/>
              </a:rPr>
              <a:t>，表示取出标有</a:t>
            </a:r>
            <a:r>
              <a:rPr lang="en-US" altLang="zh-CN" b="1">
                <a:cs typeface="Times New Roman" panose="02020603050405020304" pitchFamily="18" charset="0"/>
              </a:rPr>
              <a:t>2,4</a:t>
            </a:r>
            <a:r>
              <a:rPr lang="zh-CN" altLang="en-US" b="1">
                <a:cs typeface="Times New Roman" panose="02020603050405020304" pitchFamily="18" charset="0"/>
              </a:rPr>
              <a:t>或</a:t>
            </a:r>
            <a:r>
              <a:rPr lang="en-US" altLang="zh-CN" b="1">
                <a:cs typeface="Times New Roman" panose="02020603050405020304" pitchFamily="18" charset="0"/>
              </a:rPr>
              <a:t>1,5</a:t>
            </a:r>
            <a:r>
              <a:rPr lang="zh-CN" altLang="en-US" b="1">
                <a:cs typeface="Times New Roman" panose="02020603050405020304" pitchFamily="18" charset="0"/>
              </a:rPr>
              <a:t>的两张卡片；</a:t>
            </a:r>
          </a:p>
          <a:p>
            <a:pPr>
              <a:lnSpc>
                <a:spcPct val="120000"/>
              </a:lnSpc>
              <a:buFontTx/>
              <a:buNone/>
            </a:pPr>
            <a:r>
              <a:rPr lang="en-US" altLang="zh-CN" b="1" i="1">
                <a:cs typeface="Times New Roman" panose="02020603050405020304" pitchFamily="18" charset="0"/>
              </a:rPr>
              <a:t>X</a:t>
            </a:r>
            <a:r>
              <a:rPr lang="zh-CN" altLang="en-US" b="1">
                <a:cs typeface="Times New Roman" panose="02020603050405020304" pitchFamily="18" charset="0"/>
              </a:rPr>
              <a:t>＝</a:t>
            </a:r>
            <a:r>
              <a:rPr lang="en-US" altLang="zh-CN" b="1">
                <a:cs typeface="Times New Roman" panose="02020603050405020304" pitchFamily="18" charset="0"/>
              </a:rPr>
              <a:t>7</a:t>
            </a:r>
            <a:r>
              <a:rPr lang="zh-CN" altLang="en-US" b="1">
                <a:cs typeface="Times New Roman" panose="02020603050405020304" pitchFamily="18" charset="0"/>
              </a:rPr>
              <a:t>，表示取出标有</a:t>
            </a:r>
            <a:r>
              <a:rPr lang="en-US" altLang="zh-CN" b="1">
                <a:cs typeface="Times New Roman" panose="02020603050405020304" pitchFamily="18" charset="0"/>
              </a:rPr>
              <a:t>3,4</a:t>
            </a:r>
            <a:r>
              <a:rPr lang="zh-CN" altLang="en-US" b="1">
                <a:cs typeface="Times New Roman" panose="02020603050405020304" pitchFamily="18" charset="0"/>
              </a:rPr>
              <a:t>或</a:t>
            </a:r>
            <a:r>
              <a:rPr lang="en-US" altLang="zh-CN" b="1">
                <a:cs typeface="Times New Roman" panose="02020603050405020304" pitchFamily="18" charset="0"/>
              </a:rPr>
              <a:t>2,5</a:t>
            </a:r>
            <a:r>
              <a:rPr lang="zh-CN" altLang="en-US" b="1">
                <a:cs typeface="Times New Roman" panose="02020603050405020304" pitchFamily="18" charset="0"/>
              </a:rPr>
              <a:t>或</a:t>
            </a:r>
            <a:r>
              <a:rPr lang="en-US" altLang="zh-CN" b="1">
                <a:cs typeface="Times New Roman" panose="02020603050405020304" pitchFamily="18" charset="0"/>
              </a:rPr>
              <a:t>1,6</a:t>
            </a:r>
            <a:r>
              <a:rPr lang="zh-CN" altLang="en-US" b="1">
                <a:cs typeface="Times New Roman" panose="02020603050405020304" pitchFamily="18" charset="0"/>
              </a:rPr>
              <a:t>的两张卡片；</a:t>
            </a:r>
          </a:p>
          <a:p>
            <a:pPr>
              <a:lnSpc>
                <a:spcPct val="120000"/>
              </a:lnSpc>
              <a:buFontTx/>
              <a:buNone/>
            </a:pPr>
            <a:r>
              <a:rPr lang="en-US" altLang="zh-CN" b="1" i="1">
                <a:cs typeface="Times New Roman" panose="02020603050405020304" pitchFamily="18" charset="0"/>
              </a:rPr>
              <a:t>X</a:t>
            </a:r>
            <a:r>
              <a:rPr lang="zh-CN" altLang="en-US" b="1">
                <a:cs typeface="Times New Roman" panose="02020603050405020304" pitchFamily="18" charset="0"/>
              </a:rPr>
              <a:t>＝</a:t>
            </a:r>
            <a:r>
              <a:rPr lang="en-US" altLang="zh-CN" b="1">
                <a:cs typeface="Times New Roman" panose="02020603050405020304" pitchFamily="18" charset="0"/>
              </a:rPr>
              <a:t>8</a:t>
            </a:r>
            <a:r>
              <a:rPr lang="zh-CN" altLang="en-US" b="1">
                <a:cs typeface="Times New Roman" panose="02020603050405020304" pitchFamily="18" charset="0"/>
              </a:rPr>
              <a:t>，表示取出标有</a:t>
            </a:r>
            <a:r>
              <a:rPr lang="en-US" altLang="zh-CN" b="1">
                <a:cs typeface="Times New Roman" panose="02020603050405020304" pitchFamily="18" charset="0"/>
              </a:rPr>
              <a:t>2,6</a:t>
            </a:r>
            <a:r>
              <a:rPr lang="zh-CN" altLang="en-US" b="1">
                <a:cs typeface="Times New Roman" panose="02020603050405020304" pitchFamily="18" charset="0"/>
              </a:rPr>
              <a:t>或</a:t>
            </a:r>
            <a:r>
              <a:rPr lang="en-US" altLang="zh-CN" b="1">
                <a:cs typeface="Times New Roman" panose="02020603050405020304" pitchFamily="18" charset="0"/>
              </a:rPr>
              <a:t>3,5</a:t>
            </a:r>
            <a:r>
              <a:rPr lang="zh-CN" altLang="en-US" b="1">
                <a:cs typeface="Times New Roman" panose="02020603050405020304" pitchFamily="18" charset="0"/>
              </a:rPr>
              <a:t>的两张卡片；</a:t>
            </a:r>
          </a:p>
          <a:p>
            <a:pPr>
              <a:lnSpc>
                <a:spcPct val="120000"/>
              </a:lnSpc>
              <a:buFontTx/>
              <a:buNone/>
            </a:pPr>
            <a:r>
              <a:rPr lang="en-US" altLang="zh-CN" b="1" i="1">
                <a:cs typeface="Times New Roman" panose="02020603050405020304" pitchFamily="18" charset="0"/>
              </a:rPr>
              <a:t>X</a:t>
            </a:r>
            <a:r>
              <a:rPr lang="zh-CN" altLang="en-US" b="1">
                <a:cs typeface="Times New Roman" panose="02020603050405020304" pitchFamily="18" charset="0"/>
              </a:rPr>
              <a:t>＝</a:t>
            </a:r>
            <a:r>
              <a:rPr lang="en-US" altLang="zh-CN" b="1">
                <a:cs typeface="Times New Roman" panose="02020603050405020304" pitchFamily="18" charset="0"/>
              </a:rPr>
              <a:t>9</a:t>
            </a:r>
            <a:r>
              <a:rPr lang="zh-CN" altLang="en-US" b="1">
                <a:cs typeface="Times New Roman" panose="02020603050405020304" pitchFamily="18" charset="0"/>
              </a:rPr>
              <a:t>，表示取出标有</a:t>
            </a:r>
            <a:r>
              <a:rPr lang="en-US" altLang="zh-CN" b="1">
                <a:cs typeface="Times New Roman" panose="02020603050405020304" pitchFamily="18" charset="0"/>
              </a:rPr>
              <a:t>3,6</a:t>
            </a:r>
            <a:r>
              <a:rPr lang="zh-CN" altLang="en-US" b="1">
                <a:cs typeface="Times New Roman" panose="02020603050405020304" pitchFamily="18" charset="0"/>
              </a:rPr>
              <a:t>或</a:t>
            </a:r>
            <a:r>
              <a:rPr lang="en-US" altLang="zh-CN" b="1">
                <a:cs typeface="Times New Roman" panose="02020603050405020304" pitchFamily="18" charset="0"/>
              </a:rPr>
              <a:t>4,5</a:t>
            </a:r>
            <a:r>
              <a:rPr lang="zh-CN" altLang="en-US" b="1">
                <a:cs typeface="Times New Roman" panose="02020603050405020304" pitchFamily="18" charset="0"/>
              </a:rPr>
              <a:t>的两张卡片；</a:t>
            </a:r>
          </a:p>
          <a:p>
            <a:pPr>
              <a:lnSpc>
                <a:spcPct val="120000"/>
              </a:lnSpc>
              <a:buFontTx/>
              <a:buNone/>
            </a:pPr>
            <a:r>
              <a:rPr lang="en-US" altLang="zh-CN" b="1" i="1">
                <a:cs typeface="Times New Roman" panose="02020603050405020304" pitchFamily="18" charset="0"/>
              </a:rPr>
              <a:t>X</a:t>
            </a:r>
            <a:r>
              <a:rPr lang="zh-CN" altLang="en-US" b="1">
                <a:cs typeface="Times New Roman" panose="02020603050405020304" pitchFamily="18" charset="0"/>
              </a:rPr>
              <a:t>＝</a:t>
            </a:r>
            <a:r>
              <a:rPr lang="en-US" altLang="zh-CN" b="1">
                <a:cs typeface="Times New Roman" panose="02020603050405020304" pitchFamily="18" charset="0"/>
              </a:rPr>
              <a:t>10</a:t>
            </a:r>
            <a:r>
              <a:rPr lang="zh-CN" altLang="en-US" b="1">
                <a:cs typeface="Times New Roman" panose="02020603050405020304" pitchFamily="18" charset="0"/>
              </a:rPr>
              <a:t>，表示取出标有</a:t>
            </a:r>
            <a:r>
              <a:rPr lang="en-US" altLang="zh-CN" b="1">
                <a:cs typeface="Times New Roman" panose="02020603050405020304" pitchFamily="18" charset="0"/>
              </a:rPr>
              <a:t>4,6</a:t>
            </a:r>
            <a:r>
              <a:rPr lang="zh-CN" altLang="en-US" b="1">
                <a:cs typeface="Times New Roman" panose="02020603050405020304" pitchFamily="18" charset="0"/>
              </a:rPr>
              <a:t>的两张卡片；</a:t>
            </a:r>
          </a:p>
          <a:p>
            <a:pPr>
              <a:lnSpc>
                <a:spcPct val="120000"/>
              </a:lnSpc>
              <a:buFontTx/>
              <a:buNone/>
            </a:pPr>
            <a:r>
              <a:rPr lang="en-US" altLang="zh-CN" b="1" i="1">
                <a:cs typeface="Times New Roman" panose="02020603050405020304" pitchFamily="18" charset="0"/>
              </a:rPr>
              <a:t>X</a:t>
            </a:r>
            <a:r>
              <a:rPr lang="zh-CN" altLang="en-US" b="1">
                <a:cs typeface="Times New Roman" panose="02020603050405020304" pitchFamily="18" charset="0"/>
              </a:rPr>
              <a:t>＝</a:t>
            </a:r>
            <a:r>
              <a:rPr lang="en-US" altLang="zh-CN" b="1">
                <a:cs typeface="Times New Roman" panose="02020603050405020304" pitchFamily="18" charset="0"/>
              </a:rPr>
              <a:t>11</a:t>
            </a:r>
            <a:r>
              <a:rPr lang="zh-CN" altLang="en-US" b="1">
                <a:cs typeface="Times New Roman" panose="02020603050405020304" pitchFamily="18" charset="0"/>
              </a:rPr>
              <a:t>，表示取出标有</a:t>
            </a:r>
            <a:r>
              <a:rPr lang="en-US" altLang="zh-CN" b="1">
                <a:cs typeface="Times New Roman" panose="02020603050405020304" pitchFamily="18" charset="0"/>
              </a:rPr>
              <a:t>5,6</a:t>
            </a:r>
            <a:r>
              <a:rPr lang="zh-CN" altLang="en-US" b="1">
                <a:cs typeface="Times New Roman" panose="02020603050405020304" pitchFamily="18" charset="0"/>
              </a:rPr>
              <a:t>的两张卡片．</a:t>
            </a:r>
          </a:p>
        </p:txBody>
      </p:sp>
      <p:sp>
        <p:nvSpPr>
          <p:cNvPr id="67587" name="Rectangle 3">
            <a:extLst>
              <a:ext uri="{FF2B5EF4-FFF2-40B4-BE49-F238E27FC236}">
                <a16:creationId xmlns:a16="http://schemas.microsoft.com/office/drawing/2014/main" id="{95176609-7875-47CA-9A75-36EF2B44CBD6}"/>
              </a:ext>
            </a:extLst>
          </p:cNvPr>
          <p:cNvSpPr>
            <a:spLocks noChangeArrowheads="1"/>
          </p:cNvSpPr>
          <p:nvPr/>
        </p:nvSpPr>
        <p:spPr bwMode="auto">
          <a:xfrm>
            <a:off x="335360" y="0"/>
            <a:ext cx="986591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20000"/>
              </a:spcBef>
            </a:pPr>
            <a:r>
              <a:rPr lang="en-US" altLang="zh-CN" sz="3600" b="1"/>
              <a:t>(2)</a:t>
            </a:r>
            <a:r>
              <a:rPr lang="zh-CN" altLang="en-US" sz="3600" b="1"/>
              <a:t>从标有数字</a:t>
            </a:r>
            <a:r>
              <a:rPr lang="en-US" altLang="zh-CN" sz="3600" b="1"/>
              <a:t>1,2,3,4,5,6</a:t>
            </a:r>
            <a:r>
              <a:rPr lang="zh-CN" altLang="en-US" sz="3600" b="1"/>
              <a:t>的</a:t>
            </a:r>
            <a:r>
              <a:rPr lang="en-US" altLang="zh-CN" sz="3600" b="1"/>
              <a:t>6</a:t>
            </a:r>
            <a:r>
              <a:rPr lang="zh-CN" altLang="en-US" sz="3600" b="1"/>
              <a:t>张卡片中任取</a:t>
            </a:r>
            <a:r>
              <a:rPr lang="en-US" altLang="zh-CN" sz="3600" b="1"/>
              <a:t>2</a:t>
            </a:r>
            <a:r>
              <a:rPr lang="zh-CN" altLang="en-US" sz="3600" b="1"/>
              <a:t>张，所取卡片上的数字之和．</a:t>
            </a:r>
          </a:p>
        </p:txBody>
      </p:sp>
      <p:sp>
        <p:nvSpPr>
          <p:cNvPr id="67588" name="AutoShape 4">
            <a:extLst>
              <a:ext uri="{FF2B5EF4-FFF2-40B4-BE49-F238E27FC236}">
                <a16:creationId xmlns:a16="http://schemas.microsoft.com/office/drawing/2014/main" id="{8A8D28B4-8873-4700-BD64-A92832334603}"/>
              </a:ext>
            </a:extLst>
          </p:cNvPr>
          <p:cNvSpPr>
            <a:spLocks noChangeArrowheads="1"/>
          </p:cNvSpPr>
          <p:nvPr/>
        </p:nvSpPr>
        <p:spPr bwMode="auto">
          <a:xfrm>
            <a:off x="7698396" y="3108482"/>
            <a:ext cx="4248472" cy="3219070"/>
          </a:xfrm>
          <a:prstGeom prst="cloudCallout">
            <a:avLst>
              <a:gd name="adj1" fmla="val -79396"/>
              <a:gd name="adj2" fmla="val -79419"/>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solidFill>
                  <a:srgbClr val="0033CC"/>
                </a:solidFill>
              </a:rPr>
              <a:t>【</a:t>
            </a:r>
            <a:r>
              <a:rPr lang="zh-CN" altLang="en-US" sz="2000" b="1">
                <a:solidFill>
                  <a:srgbClr val="0033CC"/>
                </a:solidFill>
              </a:rPr>
              <a:t>思维总结</a:t>
            </a:r>
            <a:r>
              <a:rPr lang="en-US" altLang="zh-CN" sz="2000" b="1">
                <a:solidFill>
                  <a:srgbClr val="0033CC"/>
                </a:solidFill>
              </a:rPr>
              <a:t>】</a:t>
            </a:r>
            <a:r>
              <a:rPr lang="zh-CN" altLang="en-US" sz="2000" b="1"/>
              <a:t>　</a:t>
            </a:r>
            <a:r>
              <a:rPr lang="zh-CN" altLang="en-US" sz="2000" b="1">
                <a:solidFill>
                  <a:srgbClr val="FF0066"/>
                </a:solidFill>
              </a:rPr>
              <a:t>解决此类问题的关键是理解清楚随机变量所有可能的取值及其取每一个值时对应的意义，不要漏掉或多取值，同时要找好对应关系．</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7586"/>
                                        </p:tgtEl>
                                        <p:attrNameLst>
                                          <p:attrName>style.visibility</p:attrName>
                                        </p:attrNameLst>
                                      </p:cBhvr>
                                      <p:to>
                                        <p:strVal val="visible"/>
                                      </p:to>
                                    </p:set>
                                    <p:animEffect transition="in" filter="wipe(up)">
                                      <p:cBhvr>
                                        <p:cTn id="7" dur="500"/>
                                        <p:tgtEl>
                                          <p:spTgt spid="67586"/>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7588"/>
                                        </p:tgtEl>
                                        <p:attrNameLst>
                                          <p:attrName>style.visibility</p:attrName>
                                        </p:attrNameLst>
                                      </p:cBhvr>
                                      <p:to>
                                        <p:strVal val="visible"/>
                                      </p:to>
                                    </p:set>
                                    <p:animEffect transition="in" filter="wipe(up)">
                                      <p:cBhvr>
                                        <p:cTn id="12" dur="500"/>
                                        <p:tgtEl>
                                          <p:spTgt spid="67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88" grpId="0"/>
    </p:bld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6562" name="内容占位符 1">
            <a:extLst>
              <a:ext uri="{FF2B5EF4-FFF2-40B4-BE49-F238E27FC236}">
                <a16:creationId xmlns:a16="http://schemas.microsoft.com/office/drawing/2014/main" id="{69B7590C-D1EB-4674-BB4C-376F502A114D}"/>
              </a:ext>
            </a:extLst>
          </p:cNvPr>
          <p:cNvSpPr>
            <a:spLocks noGrp="1"/>
          </p:cNvSpPr>
          <p:nvPr>
            <p:ph sz="quarter" idx="4294967295"/>
          </p:nvPr>
        </p:nvSpPr>
        <p:spPr bwMode="auto">
          <a:xfrm>
            <a:off x="0" y="549275"/>
            <a:ext cx="12072664" cy="377834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lnSpc>
                <a:spcPct val="120000"/>
              </a:lnSpc>
              <a:buNone/>
            </a:pPr>
            <a:r>
              <a:rPr lang="zh-CN" altLang="en-US" b="1">
                <a:cs typeface="Times New Roman" panose="02020603050405020304" pitchFamily="18" charset="0"/>
              </a:rPr>
              <a:t>试验的结果不同可用一个随机变量表示，但随机变量的一个取值可以表示多个试验结果．</a:t>
            </a:r>
          </a:p>
          <a:p>
            <a:pPr marL="0" indent="0">
              <a:lnSpc>
                <a:spcPct val="120000"/>
              </a:lnSpc>
              <a:buNone/>
            </a:pPr>
            <a:r>
              <a:rPr lang="zh-CN" altLang="en-US" b="1">
                <a:cs typeface="Times New Roman" panose="02020603050405020304" pitchFamily="18" charset="0"/>
              </a:rPr>
              <a:t>           写出下列随机变量可能取的值，并说明这些值所表示的随机试验的结果．</a:t>
            </a:r>
          </a:p>
          <a:p>
            <a:pPr marL="0" indent="0">
              <a:lnSpc>
                <a:spcPct val="120000"/>
              </a:lnSpc>
              <a:buNone/>
            </a:pPr>
            <a:r>
              <a:rPr lang="en-US" altLang="zh-CN" b="1">
                <a:cs typeface="Times New Roman" panose="02020603050405020304" pitchFamily="18" charset="0"/>
              </a:rPr>
              <a:t>(1)</a:t>
            </a:r>
            <a:r>
              <a:rPr lang="zh-CN" altLang="en-US" b="1">
                <a:cs typeface="Times New Roman" panose="02020603050405020304" pitchFamily="18" charset="0"/>
              </a:rPr>
              <a:t>袋中有大小相同的红球</a:t>
            </a:r>
            <a:r>
              <a:rPr lang="en-US" altLang="zh-CN" b="1">
                <a:cs typeface="Times New Roman" panose="02020603050405020304" pitchFamily="18" charset="0"/>
              </a:rPr>
              <a:t>10</a:t>
            </a:r>
            <a:r>
              <a:rPr lang="zh-CN" altLang="en-US" b="1">
                <a:cs typeface="Times New Roman" panose="02020603050405020304" pitchFamily="18" charset="0"/>
              </a:rPr>
              <a:t>个，白球</a:t>
            </a:r>
            <a:r>
              <a:rPr lang="en-US" altLang="zh-CN" b="1">
                <a:cs typeface="Times New Roman" panose="02020603050405020304" pitchFamily="18" charset="0"/>
              </a:rPr>
              <a:t>5</a:t>
            </a:r>
            <a:r>
              <a:rPr lang="zh-CN" altLang="en-US" b="1">
                <a:cs typeface="Times New Roman" panose="02020603050405020304" pitchFamily="18" charset="0"/>
              </a:rPr>
              <a:t>个，从袋中每次任取</a:t>
            </a:r>
            <a:r>
              <a:rPr lang="en-US" altLang="zh-CN" b="1">
                <a:cs typeface="Times New Roman" panose="02020603050405020304" pitchFamily="18" charset="0"/>
              </a:rPr>
              <a:t>1</a:t>
            </a:r>
            <a:r>
              <a:rPr lang="zh-CN" altLang="en-US" b="1">
                <a:cs typeface="Times New Roman" panose="02020603050405020304" pitchFamily="18" charset="0"/>
              </a:rPr>
              <a:t>个球，取后不放回，直到取出的球是白球为止，所需要的取球次数；</a:t>
            </a:r>
          </a:p>
        </p:txBody>
      </p:sp>
      <p:sp>
        <p:nvSpPr>
          <p:cNvPr id="66563" name="TextBox 7">
            <a:extLst>
              <a:ext uri="{FF2B5EF4-FFF2-40B4-BE49-F238E27FC236}">
                <a16:creationId xmlns:a16="http://schemas.microsoft.com/office/drawing/2014/main" id="{8718EC4D-623D-4BDC-B915-51B9E4E1F5CC}"/>
              </a:ext>
            </a:extLst>
          </p:cNvPr>
          <p:cNvSpPr txBox="1">
            <a:spLocks noChangeArrowheads="1"/>
          </p:cNvSpPr>
          <p:nvPr/>
        </p:nvSpPr>
        <p:spPr bwMode="auto">
          <a:xfrm>
            <a:off x="1775520" y="-55416"/>
            <a:ext cx="3873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2800" b="1">
                <a:solidFill>
                  <a:srgbClr val="CC3300"/>
                </a:solidFill>
                <a:latin typeface="Arial" panose="020b0604020202020204" pitchFamily="34" charset="0"/>
              </a:rPr>
              <a:t>随机变量的应用</a:t>
            </a:r>
            <a:endParaRPr kumimoji="0" lang="zh-CN" altLang="en-US" sz="2800" b="1">
              <a:solidFill>
                <a:srgbClr val="CC3300"/>
              </a:solidFill>
              <a:latin typeface="宋体" panose="02010600030101010101" pitchFamily="2" charset="-122"/>
            </a:endParaRPr>
          </a:p>
        </p:txBody>
      </p:sp>
      <p:sp>
        <p:nvSpPr>
          <p:cNvPr id="66571" name="AutoShape 11">
            <a:extLst>
              <a:ext uri="{FF2B5EF4-FFF2-40B4-BE49-F238E27FC236}">
                <a16:creationId xmlns:a16="http://schemas.microsoft.com/office/drawing/2014/main" id="{FBAEDC1C-790B-4531-8C66-376FD4B2B58C}"/>
              </a:ext>
            </a:extLst>
          </p:cNvPr>
          <p:cNvSpPr>
            <a:spLocks noChangeArrowheads="1"/>
          </p:cNvSpPr>
          <p:nvPr/>
        </p:nvSpPr>
        <p:spPr bwMode="auto">
          <a:xfrm>
            <a:off x="6529114" y="4441918"/>
            <a:ext cx="5543550" cy="2016125"/>
          </a:xfrm>
          <a:prstGeom prst="wedgeRoundRectCallout">
            <a:avLst>
              <a:gd name="adj1" fmla="val -74282"/>
              <a:gd name="adj2" fmla="val -46537"/>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3200" b="1">
                <a:solidFill>
                  <a:srgbClr val="0033CC"/>
                </a:solidFill>
              </a:rPr>
              <a:t>【</a:t>
            </a:r>
            <a:r>
              <a:rPr lang="zh-CN" altLang="en-US" sz="3200" b="1">
                <a:solidFill>
                  <a:srgbClr val="0033CC"/>
                </a:solidFill>
              </a:rPr>
              <a:t>思路点拨</a:t>
            </a:r>
            <a:r>
              <a:rPr lang="en-US" altLang="zh-CN" sz="3200" b="1">
                <a:solidFill>
                  <a:srgbClr val="0033CC"/>
                </a:solidFill>
              </a:rPr>
              <a:t>】</a:t>
            </a:r>
            <a:r>
              <a:rPr lang="zh-CN" altLang="en-US" sz="3200" b="1"/>
              <a:t>　根据题目的实际意义和随机变量的意义去分析所表示的结果．</a:t>
            </a:r>
          </a:p>
        </p:txBody>
      </p:sp>
      <p:sp>
        <p:nvSpPr>
          <p:cNvPr id="2" name="内容占位符 1">
            <a:extLst>
              <a:ext uri="{FF2B5EF4-FFF2-40B4-BE49-F238E27FC236}">
                <a16:creationId xmlns:a16="http://schemas.microsoft.com/office/drawing/2014/main" id="{581BC018-E2EA-491E-BBCC-ACA21B22E955}"/>
              </a:ext>
            </a:extLst>
          </p:cNvPr>
          <p:cNvSpPr/>
          <p:nvPr/>
        </p:nvSpPr>
        <p:spPr bwMode="auto">
          <a:xfrm>
            <a:off x="224604" y="4343422"/>
            <a:ext cx="5904656" cy="211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6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9pPr>
          </a:lstStyle>
          <a:p>
            <a:pPr>
              <a:lnSpc>
                <a:spcPct val="120000"/>
              </a:lnSpc>
              <a:buFontTx/>
              <a:buNone/>
            </a:pPr>
            <a:r>
              <a:rPr lang="en-US" altLang="zh-CN" sz="2800" b="1">
                <a:solidFill>
                  <a:srgbClr val="FF0000"/>
                </a:solidFill>
                <a:cs typeface="Times New Roman" panose="02020603050405020304" pitchFamily="18" charset="0"/>
              </a:rPr>
              <a:t>【</a:t>
            </a:r>
            <a:r>
              <a:rPr lang="zh-CN" altLang="en-US" sz="2800" b="1">
                <a:solidFill>
                  <a:srgbClr val="FF0000"/>
                </a:solidFill>
                <a:cs typeface="Times New Roman" panose="02020603050405020304" pitchFamily="18" charset="0"/>
              </a:rPr>
              <a:t>解</a:t>
            </a:r>
            <a:r>
              <a:rPr lang="en-US" altLang="zh-CN" sz="2800" b="1">
                <a:solidFill>
                  <a:srgbClr val="FF0000"/>
                </a:solidFill>
                <a:cs typeface="Times New Roman" panose="02020603050405020304" pitchFamily="18" charset="0"/>
              </a:rPr>
              <a:t>】</a:t>
            </a:r>
            <a:r>
              <a:rPr lang="zh-CN" altLang="en-US" sz="2800" b="1">
                <a:cs typeface="Times New Roman" panose="02020603050405020304" pitchFamily="18" charset="0"/>
              </a:rPr>
              <a:t>　</a:t>
            </a:r>
            <a:r>
              <a:rPr lang="en-US" altLang="zh-CN" sz="2800" b="1">
                <a:cs typeface="Times New Roman" panose="02020603050405020304" pitchFamily="18" charset="0"/>
              </a:rPr>
              <a:t>(1)</a:t>
            </a:r>
            <a:r>
              <a:rPr lang="zh-CN" altLang="en-US" sz="2800" b="1">
                <a:cs typeface="Times New Roman" panose="02020603050405020304" pitchFamily="18" charset="0"/>
              </a:rPr>
              <a:t>设所需的取球次数为</a:t>
            </a:r>
            <a:r>
              <a:rPr lang="en-US" altLang="zh-CN" sz="2800" b="1" i="1">
                <a:cs typeface="Times New Roman" panose="02020603050405020304" pitchFamily="18" charset="0"/>
              </a:rPr>
              <a:t>X</a:t>
            </a:r>
            <a:r>
              <a:rPr lang="zh-CN" altLang="en-US" sz="2800" b="1">
                <a:cs typeface="Times New Roman" panose="02020603050405020304" pitchFamily="18" charset="0"/>
              </a:rPr>
              <a:t>，则</a:t>
            </a:r>
            <a:r>
              <a:rPr lang="en-US" altLang="zh-CN" sz="2800" b="1" i="1">
                <a:cs typeface="Times New Roman" panose="02020603050405020304" pitchFamily="18" charset="0"/>
              </a:rPr>
              <a:t>X</a:t>
            </a:r>
            <a:r>
              <a:rPr lang="zh-CN" altLang="en-US" sz="2800" b="1">
                <a:cs typeface="Times New Roman" panose="02020603050405020304" pitchFamily="18" charset="0"/>
              </a:rPr>
              <a:t>＝</a:t>
            </a:r>
            <a:r>
              <a:rPr lang="en-US" altLang="zh-CN" sz="2800" b="1">
                <a:cs typeface="Times New Roman" panose="02020603050405020304" pitchFamily="18" charset="0"/>
              </a:rPr>
              <a:t>1,2,3,4</a:t>
            </a:r>
            <a:r>
              <a:rPr lang="zh-CN" altLang="en-US" sz="2800" b="1">
                <a:cs typeface="Times New Roman" panose="02020603050405020304" pitchFamily="18" charset="0"/>
              </a:rPr>
              <a:t>，</a:t>
            </a:r>
            <a:r>
              <a:rPr lang="en-US" altLang="zh-CN" sz="2800" b="1">
                <a:cs typeface="Times New Roman" panose="02020603050405020304" pitchFamily="18" charset="0"/>
              </a:rPr>
              <a:t>…</a:t>
            </a:r>
            <a:r>
              <a:rPr lang="zh-CN" altLang="en-US" sz="2800" b="1">
                <a:cs typeface="Times New Roman" panose="02020603050405020304" pitchFamily="18" charset="0"/>
              </a:rPr>
              <a:t>，</a:t>
            </a:r>
            <a:r>
              <a:rPr lang="en-US" altLang="zh-CN" sz="2800" b="1">
                <a:cs typeface="Times New Roman" panose="02020603050405020304" pitchFamily="18" charset="0"/>
              </a:rPr>
              <a:t>10,11</a:t>
            </a:r>
            <a:r>
              <a:rPr lang="zh-CN" altLang="en-US" sz="2800" b="1">
                <a:cs typeface="Times New Roman" panose="02020603050405020304" pitchFamily="18" charset="0"/>
              </a:rPr>
              <a:t>，</a:t>
            </a:r>
            <a:r>
              <a:rPr lang="en-US" altLang="zh-CN" sz="2800" b="1" i="1">
                <a:cs typeface="Times New Roman" panose="02020603050405020304" pitchFamily="18" charset="0"/>
              </a:rPr>
              <a:t>X</a:t>
            </a:r>
            <a:r>
              <a:rPr lang="zh-CN" altLang="en-US" sz="2800" b="1">
                <a:cs typeface="Times New Roman" panose="02020603050405020304" pitchFamily="18" charset="0"/>
              </a:rPr>
              <a:t>＝</a:t>
            </a:r>
            <a:r>
              <a:rPr lang="en-US" altLang="zh-CN" sz="2800" b="1" i="1" err="1">
                <a:cs typeface="Times New Roman" panose="02020603050405020304" pitchFamily="18" charset="0"/>
              </a:rPr>
              <a:t>i</a:t>
            </a:r>
            <a:r>
              <a:rPr lang="zh-CN" altLang="en-US" sz="2800" b="1">
                <a:cs typeface="Times New Roman" panose="02020603050405020304" pitchFamily="18" charset="0"/>
              </a:rPr>
              <a:t>表示前</a:t>
            </a:r>
            <a:r>
              <a:rPr lang="en-US" altLang="zh-CN" sz="2800" b="1" i="1" err="1">
                <a:cs typeface="Times New Roman" panose="02020603050405020304" pitchFamily="18" charset="0"/>
              </a:rPr>
              <a:t>i</a:t>
            </a:r>
            <a:r>
              <a:rPr lang="zh-CN" altLang="en-US" sz="2800" b="1">
                <a:cs typeface="Times New Roman" panose="02020603050405020304" pitchFamily="18" charset="0"/>
              </a:rPr>
              <a:t>－</a:t>
            </a:r>
            <a:r>
              <a:rPr lang="en-US" altLang="zh-CN" sz="2800" b="1">
                <a:cs typeface="Times New Roman" panose="02020603050405020304" pitchFamily="18" charset="0"/>
              </a:rPr>
              <a:t>1</a:t>
            </a:r>
            <a:r>
              <a:rPr lang="zh-CN" altLang="en-US" sz="2800" b="1">
                <a:cs typeface="Times New Roman" panose="02020603050405020304" pitchFamily="18" charset="0"/>
              </a:rPr>
              <a:t>次取到的均是红球，第</a:t>
            </a:r>
            <a:r>
              <a:rPr lang="en-US" altLang="zh-CN" sz="2800" b="1" i="1" err="1">
                <a:cs typeface="Times New Roman" panose="02020603050405020304" pitchFamily="18" charset="0"/>
              </a:rPr>
              <a:t>i</a:t>
            </a:r>
            <a:r>
              <a:rPr lang="zh-CN" altLang="en-US" sz="2800" b="1">
                <a:cs typeface="Times New Roman" panose="02020603050405020304" pitchFamily="18" charset="0"/>
              </a:rPr>
              <a:t>次取到白球，这里</a:t>
            </a:r>
            <a:r>
              <a:rPr lang="en-US" altLang="zh-CN" sz="2800" b="1" i="1" err="1">
                <a:cs typeface="Times New Roman" panose="02020603050405020304" pitchFamily="18" charset="0"/>
              </a:rPr>
              <a:t>i</a:t>
            </a:r>
            <a:r>
              <a:rPr lang="zh-CN" altLang="en-US" sz="2800" b="1">
                <a:cs typeface="Times New Roman" panose="02020603050405020304" pitchFamily="18" charset="0"/>
              </a:rPr>
              <a:t>＝</a:t>
            </a:r>
            <a:r>
              <a:rPr lang="en-US" altLang="zh-CN" sz="2800" b="1">
                <a:cs typeface="Times New Roman" panose="02020603050405020304" pitchFamily="18" charset="0"/>
              </a:rPr>
              <a:t>1,2,3,4</a:t>
            </a:r>
            <a:r>
              <a:rPr lang="zh-CN" altLang="en-US" sz="2800" b="1">
                <a:cs typeface="Times New Roman" panose="02020603050405020304" pitchFamily="18" charset="0"/>
              </a:rPr>
              <a:t>，</a:t>
            </a:r>
            <a:r>
              <a:rPr lang="en-US" altLang="zh-CN" sz="2800" b="1">
                <a:cs typeface="Times New Roman" panose="02020603050405020304" pitchFamily="18" charset="0"/>
              </a:rPr>
              <a:t>…</a:t>
            </a:r>
            <a:r>
              <a:rPr lang="zh-CN" altLang="en-US" sz="2800" b="1">
                <a:cs typeface="Times New Roman" panose="02020603050405020304" pitchFamily="18" charset="0"/>
              </a:rPr>
              <a:t>，</a:t>
            </a:r>
            <a:r>
              <a:rPr lang="en-US" altLang="zh-CN" sz="2800" b="1">
                <a:cs typeface="Times New Roman" panose="02020603050405020304" pitchFamily="18" charset="0"/>
              </a:rPr>
              <a:t>11.</a:t>
            </a:r>
          </a:p>
        </p:txBody>
      </p:sp>
      <p:sp>
        <p:nvSpPr>
          <p:cNvPr id="66573" name="Text Box 13">
            <a:extLst>
              <a:ext uri="{FF2B5EF4-FFF2-40B4-BE49-F238E27FC236}">
                <a16:creationId xmlns:a16="http://schemas.microsoft.com/office/drawing/2014/main" id="{A14365F3-5E63-4EF9-B7F9-5789C66ABE33}"/>
              </a:ext>
            </a:extLst>
          </p:cNvPr>
          <p:cNvSpPr txBox="1">
            <a:spLocks noChangeArrowheads="1"/>
          </p:cNvSpPr>
          <p:nvPr/>
        </p:nvSpPr>
        <p:spPr bwMode="auto">
          <a:xfrm>
            <a:off x="0" y="-26691"/>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典型例题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71"/>
                                        </p:tgtEl>
                                        <p:attrNameLst>
                                          <p:attrName>style.visibility</p:attrName>
                                        </p:attrNameLst>
                                      </p:cBhvr>
                                      <p:to>
                                        <p:strVal val="visible"/>
                                      </p:to>
                                    </p:set>
                                    <p:animEffect transition="in" filter="wipe(left)">
                                      <p:cBhvr>
                                        <p:cTn id="7" dur="500"/>
                                        <p:tgtEl>
                                          <p:spTgt spid="66571"/>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3" presetClass="exit" presetSubtype="32" fill="hold" grpId="1" nodeType="clickEffect">
                                  <p:stCondLst>
                                    <p:cond delay="0"/>
                                  </p:stCondLst>
                                  <p:childTnLst>
                                    <p:anim calcmode="lin" valueType="num">
                                      <p:cBhvr>
                                        <p:cTn id="11" dur="500"/>
                                        <p:tgtEl>
                                          <p:spTgt spid="66571"/>
                                        </p:tgtEl>
                                        <p:attrNameLst>
                                          <p:attrName>ppt_w</p:attrName>
                                        </p:attrNameLst>
                                      </p:cBhvr>
                                      <p:tavLst>
                                        <p:tav tm="0">
                                          <p:val>
                                            <p:strVal val="ppt_w"/>
                                          </p:val>
                                        </p:tav>
                                        <p:tav tm="100000">
                                          <p:val>
                                            <p:fltVal val="0"/>
                                          </p:val>
                                        </p:tav>
                                      </p:tavLst>
                                    </p:anim>
                                    <p:anim calcmode="lin" valueType="num">
                                      <p:cBhvr>
                                        <p:cTn id="12" dur="500"/>
                                        <p:tgtEl>
                                          <p:spTgt spid="66571"/>
                                        </p:tgtEl>
                                        <p:attrNameLst>
                                          <p:attrName>ppt_h</p:attrName>
                                        </p:attrNameLst>
                                      </p:cBhvr>
                                      <p:tavLst>
                                        <p:tav tm="0">
                                          <p:val>
                                            <p:strVal val="ppt_h"/>
                                          </p:val>
                                        </p:tav>
                                        <p:tav tm="100000">
                                          <p:val>
                                            <p:fltVal val="0"/>
                                          </p:val>
                                        </p:tav>
                                      </p:tavLst>
                                    </p:anim>
                                    <p:set>
                                      <p:cBhvr>
                                        <p:cTn id="13" dur="1" fill="hold">
                                          <p:stCondLst>
                                            <p:cond delay="499"/>
                                          </p:stCondLst>
                                        </p:cTn>
                                        <p:tgtEl>
                                          <p:spTgt spid="66571"/>
                                        </p:tgtEl>
                                        <p:attrNameLst>
                                          <p:attrName>style.visibility</p:attrName>
                                        </p:attrNameLst>
                                      </p:cBhvr>
                                      <p:to>
                                        <p:strVal val="hidden"/>
                                      </p:to>
                                    </p:se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1" grpId="0"/>
      <p:bldP spid="66571" grpId="1"/>
    </p:bldLs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6387" name="矩形 3">
            <a:extLst>
              <a:ext uri="{FF2B5EF4-FFF2-40B4-BE49-F238E27FC236}">
                <a16:creationId xmlns:a16="http://schemas.microsoft.com/office/drawing/2014/main" id="{CC45DF3B-3D96-448F-9902-AFA6EF3DD27D}"/>
              </a:ext>
            </a:extLst>
          </p:cNvPr>
          <p:cNvSpPr/>
          <p:nvPr/>
        </p:nvSpPr>
        <p:spPr>
          <a:xfrm>
            <a:off x="5087888" y="2722424"/>
            <a:ext cx="609600" cy="641350"/>
          </a:xfrm>
          <a:prstGeom prst="rect">
            <a:avLst/>
          </a:prstGeom>
          <a:noFill/>
          <a:ln>
            <a:noFill/>
            <a:miter lim="800000"/>
          </a:ln>
          <a:effectLst/>
        </p:spPr>
        <p:txBody>
          <a:bodyPr>
            <a:spAutoFit/>
          </a:bodyPr>
          <a:lstStyle>
            <a:lvl1pPr eaLnBrk="0" hangingPunct="0">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Tx/>
              <a:buChar char="»"/>
              <a:defRPr sz="2000">
                <a:solidFill>
                  <a:srgbClr val="000000"/>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3600" b="1">
                <a:solidFill>
                  <a:srgbClr val="FF0000"/>
                </a:solidFill>
                <a:latin typeface="Times New Roman" panose="02020603050405020304" pitchFamily="18" charset="0"/>
              </a:rPr>
              <a:t>C</a:t>
            </a:r>
          </a:p>
        </p:txBody>
      </p:sp>
      <p:sp>
        <p:nvSpPr>
          <p:cNvPr id="5" name="Rectangle 2">
            <a:extLst>
              <a:ext uri="{FF2B5EF4-FFF2-40B4-BE49-F238E27FC236}">
                <a16:creationId xmlns:a16="http://schemas.microsoft.com/office/drawing/2014/main" id="{1B3DD823-10C1-4DEE-ACD9-EAA181EA450C}"/>
              </a:ext>
            </a:extLst>
          </p:cNvPr>
          <p:cNvSpPr txBox="1"/>
          <p:nvPr/>
        </p:nvSpPr>
        <p:spPr>
          <a:xfrm>
            <a:off x="551384" y="490127"/>
            <a:ext cx="11017224" cy="3599954"/>
          </a:xfrm>
          <a:prstGeom prst="rect">
            <a:avLst/>
          </a:prstGeom>
          <a:ln cap="flat" algn="ctr">
            <a:miter lim="800000"/>
            <a:headEnd type="none" w="med" len="med"/>
            <a:tailEnd type="none" w="med" len="med"/>
          </a:ln>
        </p:spPr>
        <p:txBody>
          <a:bodyPr>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32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8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algn="just" eaLnBrk="1" hangingPunct="1">
              <a:lnSpc>
                <a:spcPct val="90000"/>
              </a:lnSpc>
              <a:buFontTx/>
              <a:buNone/>
            </a:pPr>
            <a:r>
              <a:rPr lang="zh-CN" altLang="en-US" sz="2800" b="1">
                <a:ln w="9525" cap="flat" cmpd="sng" algn="ctr">
                  <a:noFill/>
                  <a:prstDash val="solid"/>
                  <a:round/>
                  <a:headEnd type="none" w="med" len="med"/>
                  <a:tailEnd type="none" w="med" len="med"/>
                </a:ln>
                <a:ea typeface="宋体" panose="02010600030101010101" pitchFamily="2" charset="-122"/>
                <a:sym typeface="Wingdings"/>
              </a:rPr>
              <a:t> </a:t>
            </a:r>
            <a:r>
              <a:rPr lang="en-US" altLang="zh-CN" sz="2800" b="1">
                <a:ln w="9525" cap="flat" cmpd="sng" algn="ctr">
                  <a:noFill/>
                  <a:prstDash val="solid"/>
                  <a:round/>
                  <a:headEnd type="none" w="med" len="med"/>
                  <a:tailEnd type="none" w="med" len="med"/>
                </a:ln>
                <a:ea typeface="宋体" panose="02010600030101010101" pitchFamily="2" charset="-122"/>
                <a:sym typeface="Wingdings"/>
              </a:rPr>
              <a:t>1.</a:t>
            </a:r>
            <a:r>
              <a:rPr lang="zh-CN" altLang="en-US" sz="2800" b="1">
                <a:ln w="9525" cap="flat" cmpd="sng" algn="ctr">
                  <a:noFill/>
                  <a:prstDash val="solid"/>
                  <a:round/>
                  <a:headEnd type="none" w="med" len="med"/>
                  <a:tailEnd type="none" w="med" len="med"/>
                </a:ln>
                <a:ea typeface="宋体" panose="02010600030101010101" pitchFamily="2" charset="-122"/>
                <a:sym typeface="Wingdings"/>
              </a:rPr>
              <a:t> </a:t>
            </a:r>
            <a:r>
              <a:rPr lang="zh-CN" altLang="en-US" sz="2800">
                <a:ln w="9525" cap="flat" cmpd="sng" algn="ctr">
                  <a:noFill/>
                  <a:prstDash val="solid"/>
                  <a:round/>
                  <a:headEnd type="none" w="med" len="med"/>
                  <a:tailEnd type="none" w="med" len="med"/>
                </a:ln>
                <a:ea typeface="宋体" panose="02010600030101010101" pitchFamily="2" charset="-122"/>
                <a:sym typeface="Wingdings"/>
              </a:rPr>
              <a:t>下面给出四个随机变量：</a:t>
            </a:r>
            <a:endParaRPr lang="en-US" altLang="zh-CN" sz="2800">
              <a:ln w="9525" cap="flat" cmpd="sng" algn="ctr">
                <a:noFill/>
                <a:prstDash val="solid"/>
                <a:round/>
                <a:headEnd type="none" w="med" len="med"/>
                <a:tailEnd type="none" w="med" len="med"/>
              </a:ln>
              <a:ea typeface="宋体" panose="02010600030101010101" pitchFamily="2" charset="-122"/>
              <a:sym typeface="Wingdings"/>
            </a:endParaRPr>
          </a:p>
          <a:p>
            <a:pPr algn="just" eaLnBrk="1" hangingPunct="1">
              <a:lnSpc>
                <a:spcPct val="90000"/>
              </a:lnSpc>
              <a:buFontTx/>
              <a:buNone/>
            </a:pPr>
            <a:r>
              <a:rPr lang="zh-CN" altLang="en-US" sz="2800">
                <a:ln w="9525" cap="flat" cmpd="sng" algn="ctr">
                  <a:noFill/>
                  <a:prstDash val="solid"/>
                  <a:round/>
                  <a:headEnd type="none" w="med" len="med"/>
                  <a:tailEnd type="none" w="med" len="med"/>
                </a:ln>
                <a:ea typeface="宋体" panose="02010600030101010101" pitchFamily="2" charset="-122"/>
                <a:sym typeface="Wingdings"/>
              </a:rPr>
              <a:t>①一高速公路上在</a:t>
            </a:r>
            <a:r>
              <a:rPr lang="en-US" altLang="zh-CN" sz="2800">
                <a:ln w="9525" cap="flat" cmpd="sng" algn="ctr">
                  <a:noFill/>
                  <a:prstDash val="solid"/>
                  <a:round/>
                  <a:headEnd type="none" w="med" len="med"/>
                  <a:tailEnd type="none" w="med" len="med"/>
                </a:ln>
                <a:ea typeface="宋体" panose="02010600030101010101" pitchFamily="2" charset="-122"/>
                <a:sym typeface="Wingdings"/>
              </a:rPr>
              <a:t>1</a:t>
            </a:r>
            <a:r>
              <a:rPr lang="zh-CN" altLang="en-US" sz="2800">
                <a:ln w="9525" cap="flat" cmpd="sng" algn="ctr">
                  <a:noFill/>
                  <a:prstDash val="solid"/>
                  <a:round/>
                  <a:headEnd type="none" w="med" len="med"/>
                  <a:tailEnd type="none" w="med" len="med"/>
                </a:ln>
                <a:ea typeface="宋体" panose="02010600030101010101" pitchFamily="2" charset="-122"/>
                <a:sym typeface="Wingdings"/>
              </a:rPr>
              <a:t>小时内经过某收费站的车辆数</a:t>
            </a:r>
            <a:r>
              <a:rPr lang="en-US" altLang="zh-CN" sz="2800" i="1">
                <a:ln w="9525" cap="flat" cmpd="sng" algn="ctr">
                  <a:noFill/>
                  <a:prstDash val="solid"/>
                  <a:round/>
                  <a:headEnd type="none" w="med" len="med"/>
                  <a:tailEnd type="none" w="med" len="med"/>
                </a:ln>
                <a:ea typeface="宋体" panose="02010600030101010101" pitchFamily="2" charset="-122"/>
                <a:sym typeface="Wingdings"/>
              </a:rPr>
              <a:t>X</a:t>
            </a:r>
            <a:r>
              <a:rPr lang="zh-CN" altLang="en-US" sz="2800">
                <a:ln w="9525" cap="flat" cmpd="sng" algn="ctr">
                  <a:noFill/>
                  <a:prstDash val="solid"/>
                  <a:round/>
                  <a:headEnd type="none" w="med" len="med"/>
                  <a:tailEnd type="none" w="med" len="med"/>
                </a:ln>
                <a:ea typeface="宋体" panose="02010600030101010101" pitchFamily="2" charset="-122"/>
                <a:sym typeface="Wingdings"/>
              </a:rPr>
              <a:t>；</a:t>
            </a:r>
            <a:endParaRPr lang="en-US" altLang="zh-CN" sz="2800">
              <a:ln w="9525" cap="flat" cmpd="sng" algn="ctr">
                <a:noFill/>
                <a:prstDash val="solid"/>
                <a:round/>
                <a:headEnd type="none" w="med" len="med"/>
                <a:tailEnd type="none" w="med" len="med"/>
              </a:ln>
              <a:ea typeface="宋体" panose="02010600030101010101" pitchFamily="2" charset="-122"/>
              <a:sym typeface="Wingdings"/>
            </a:endParaRPr>
          </a:p>
          <a:p>
            <a:pPr algn="just" eaLnBrk="1" hangingPunct="1">
              <a:lnSpc>
                <a:spcPct val="90000"/>
              </a:lnSpc>
              <a:buFontTx/>
              <a:buNone/>
            </a:pPr>
            <a:r>
              <a:rPr lang="zh-CN" altLang="en-US" sz="2800">
                <a:ln w="9525" cap="flat" cmpd="sng" algn="ctr">
                  <a:noFill/>
                  <a:prstDash val="solid"/>
                  <a:round/>
                  <a:headEnd type="none" w="med" len="med"/>
                  <a:tailEnd type="none" w="med" len="med"/>
                </a:ln>
                <a:ea typeface="宋体" panose="02010600030101010101" pitchFamily="2" charset="-122"/>
                <a:sym typeface="Wingdings"/>
              </a:rPr>
              <a:t>②一个沿直线</a:t>
            </a:r>
            <a:r>
              <a:rPr lang="en-US" altLang="zh-CN" sz="2800" i="1">
                <a:ln w="9525" cap="flat" cmpd="sng" algn="ctr">
                  <a:noFill/>
                  <a:prstDash val="solid"/>
                  <a:round/>
                  <a:headEnd type="none" w="med" len="med"/>
                  <a:tailEnd type="none" w="med" len="med"/>
                </a:ln>
                <a:ea typeface="宋体" panose="02010600030101010101" pitchFamily="2" charset="-122"/>
                <a:sym typeface="Wingdings"/>
              </a:rPr>
              <a:t>y</a:t>
            </a:r>
            <a:r>
              <a:rPr lang="zh-CN" altLang="en-US" sz="2800">
                <a:ln w="9525" cap="flat" cmpd="sng" algn="ctr">
                  <a:noFill/>
                  <a:prstDash val="solid"/>
                  <a:round/>
                  <a:headEnd type="none" w="med" len="med"/>
                  <a:tailEnd type="none" w="med" len="med"/>
                </a:ln>
                <a:ea typeface="宋体" panose="02010600030101010101" pitchFamily="2" charset="-122"/>
                <a:sym typeface="Wingdings"/>
              </a:rPr>
              <a:t>＝</a:t>
            </a:r>
            <a:r>
              <a:rPr lang="en-US" altLang="zh-CN" sz="2800" i="1">
                <a:ln w="9525" cap="flat" cmpd="sng" algn="ctr">
                  <a:noFill/>
                  <a:prstDash val="solid"/>
                  <a:round/>
                  <a:headEnd type="none" w="med" len="med"/>
                  <a:tailEnd type="none" w="med" len="med"/>
                </a:ln>
                <a:ea typeface="宋体" panose="02010600030101010101" pitchFamily="2" charset="-122"/>
                <a:sym typeface="Wingdings"/>
              </a:rPr>
              <a:t>x</a:t>
            </a:r>
            <a:r>
              <a:rPr lang="zh-CN" altLang="en-US" sz="2800">
                <a:ln w="9525" cap="flat" cmpd="sng" algn="ctr">
                  <a:noFill/>
                  <a:prstDash val="solid"/>
                  <a:round/>
                  <a:headEnd type="none" w="med" len="med"/>
                  <a:tailEnd type="none" w="med" len="med"/>
                </a:ln>
                <a:ea typeface="宋体" panose="02010600030101010101" pitchFamily="2" charset="-122"/>
                <a:sym typeface="Wingdings"/>
              </a:rPr>
              <a:t>进行随机运动的质点， 它在该直线上的位置</a:t>
            </a:r>
            <a:r>
              <a:rPr lang="en-US" altLang="zh-CN" sz="2800" i="1">
                <a:ln w="9525" cap="flat" cmpd="sng" algn="ctr">
                  <a:noFill/>
                  <a:prstDash val="solid"/>
                  <a:round/>
                  <a:headEnd type="none" w="med" len="med"/>
                  <a:tailEnd type="none" w="med" len="med"/>
                </a:ln>
                <a:ea typeface="宋体" panose="02010600030101010101" pitchFamily="2" charset="-122"/>
                <a:sym typeface="Wingdings"/>
              </a:rPr>
              <a:t>Y</a:t>
            </a:r>
            <a:r>
              <a:rPr lang="zh-CN" altLang="en-US" sz="2800">
                <a:ln w="9525" cap="flat" cmpd="sng" algn="ctr">
                  <a:noFill/>
                  <a:prstDash val="solid"/>
                  <a:round/>
                  <a:headEnd type="none" w="med" len="med"/>
                  <a:tailEnd type="none" w="med" len="med"/>
                </a:ln>
                <a:ea typeface="宋体" panose="02010600030101010101" pitchFamily="2" charset="-122"/>
                <a:sym typeface="Wingdings"/>
              </a:rPr>
              <a:t>；</a:t>
            </a:r>
          </a:p>
          <a:p>
            <a:pPr algn="just" eaLnBrk="1" hangingPunct="1">
              <a:lnSpc>
                <a:spcPct val="90000"/>
              </a:lnSpc>
              <a:buFontTx/>
              <a:buNone/>
            </a:pPr>
            <a:r>
              <a:rPr lang="zh-CN" altLang="en-US" sz="2800">
                <a:ln w="9525" cap="flat" cmpd="sng" algn="ctr">
                  <a:noFill/>
                  <a:prstDash val="solid"/>
                  <a:round/>
                  <a:headEnd type="none" w="med" len="med"/>
                  <a:tailEnd type="none" w="med" len="med"/>
                </a:ln>
                <a:ea typeface="宋体" panose="02010600030101010101" pitchFamily="2" charset="-122"/>
                <a:sym typeface="Wingdings"/>
              </a:rPr>
              <a:t>③某网站</a:t>
            </a:r>
            <a:r>
              <a:rPr lang="en-US" altLang="zh-CN" sz="2800">
                <a:ln w="9525" cap="flat" cmpd="sng" algn="ctr">
                  <a:noFill/>
                  <a:prstDash val="solid"/>
                  <a:round/>
                  <a:headEnd type="none" w="med" len="med"/>
                  <a:tailEnd type="none" w="med" len="med"/>
                </a:ln>
                <a:ea typeface="宋体" panose="02010600030101010101" pitchFamily="2" charset="-122"/>
                <a:sym typeface="Wingdings"/>
              </a:rPr>
              <a:t>1</a:t>
            </a:r>
            <a:r>
              <a:rPr lang="zh-CN" altLang="en-US" sz="2800">
                <a:ln w="9525" cap="flat" cmpd="sng" algn="ctr">
                  <a:noFill/>
                  <a:prstDash val="solid"/>
                  <a:round/>
                  <a:headEnd type="none" w="med" len="med"/>
                  <a:tailEnd type="none" w="med" len="med"/>
                </a:ln>
                <a:ea typeface="宋体" panose="02010600030101010101" pitchFamily="2" charset="-122"/>
                <a:sym typeface="Wingdings"/>
              </a:rPr>
              <a:t>分钟内的访问次数</a:t>
            </a:r>
            <a:r>
              <a:rPr lang="en-US" altLang="zh-CN" sz="2800" i="1">
                <a:ln w="9525" cap="flat" cmpd="sng" algn="ctr">
                  <a:noFill/>
                  <a:prstDash val="solid"/>
                  <a:round/>
                  <a:headEnd type="none" w="med" len="med"/>
                  <a:tailEnd type="none" w="med" len="med"/>
                </a:ln>
                <a:ea typeface="宋体" panose="02010600030101010101" pitchFamily="2" charset="-122"/>
                <a:sym typeface="Wingdings"/>
              </a:rPr>
              <a:t>X</a:t>
            </a:r>
            <a:r>
              <a:rPr lang="zh-CN" altLang="en-US" sz="2800">
                <a:ln w="9525" cap="flat" cmpd="sng" algn="ctr">
                  <a:noFill/>
                  <a:prstDash val="solid"/>
                  <a:round/>
                  <a:headEnd type="none" w="med" len="med"/>
                  <a:tailEnd type="none" w="med" len="med"/>
                </a:ln>
                <a:ea typeface="宋体" panose="02010600030101010101" pitchFamily="2" charset="-122"/>
                <a:sym typeface="Wingdings"/>
              </a:rPr>
              <a:t>；</a:t>
            </a:r>
          </a:p>
          <a:p>
            <a:pPr algn="just" eaLnBrk="1" hangingPunct="1">
              <a:lnSpc>
                <a:spcPct val="90000"/>
              </a:lnSpc>
              <a:buFontTx/>
              <a:buNone/>
            </a:pPr>
            <a:r>
              <a:rPr lang="zh-CN" altLang="en-US" sz="2800">
                <a:ln w="9525" cap="flat" cmpd="sng" algn="ctr">
                  <a:noFill/>
                  <a:prstDash val="solid"/>
                  <a:round/>
                  <a:headEnd type="none" w="med" len="med"/>
                  <a:tailEnd type="none" w="med" len="med"/>
                </a:ln>
                <a:ea typeface="宋体" panose="02010600030101010101" pitchFamily="2" charset="-122"/>
                <a:sym typeface="Wingdings"/>
              </a:rPr>
              <a:t>④</a:t>
            </a:r>
            <a:r>
              <a:rPr lang="en-US" altLang="zh-CN" sz="2800">
                <a:ln w="9525" cap="flat" cmpd="sng" algn="ctr">
                  <a:noFill/>
                  <a:prstDash val="solid"/>
                  <a:round/>
                  <a:headEnd type="none" w="med" len="med"/>
                  <a:tailEnd type="none" w="med" len="med"/>
                </a:ln>
                <a:ea typeface="宋体" panose="02010600030101010101" pitchFamily="2" charset="-122"/>
                <a:sym typeface="Wingdings"/>
              </a:rPr>
              <a:t>1</a:t>
            </a:r>
            <a:r>
              <a:rPr lang="zh-CN" altLang="en-US" sz="2800">
                <a:ln w="9525" cap="flat" cmpd="sng" algn="ctr">
                  <a:noFill/>
                  <a:prstDash val="solid"/>
                  <a:round/>
                  <a:headEnd type="none" w="med" len="med"/>
                  <a:tailEnd type="none" w="med" len="med"/>
                </a:ln>
                <a:ea typeface="宋体" panose="02010600030101010101" pitchFamily="2" charset="-122"/>
                <a:sym typeface="Wingdings"/>
              </a:rPr>
              <a:t>天内的温度</a:t>
            </a:r>
            <a:r>
              <a:rPr lang="en-US" altLang="zh-CN" sz="2800" i="1">
                <a:ln w="9525" cap="flat" cmpd="sng" algn="ctr">
                  <a:noFill/>
                  <a:prstDash val="solid"/>
                  <a:round/>
                  <a:headEnd type="none" w="med" len="med"/>
                  <a:tailEnd type="none" w="med" len="med"/>
                </a:ln>
                <a:ea typeface="宋体" panose="02010600030101010101" pitchFamily="2" charset="-122"/>
                <a:sym typeface="Wingdings"/>
              </a:rPr>
              <a:t>Y</a:t>
            </a:r>
            <a:r>
              <a:rPr lang="en-US" altLang="zh-CN" sz="2800">
                <a:ln w="9525" cap="flat" cmpd="sng" algn="ctr">
                  <a:noFill/>
                  <a:prstDash val="solid"/>
                  <a:round/>
                  <a:headEnd type="none" w="med" len="med"/>
                  <a:tailEnd type="none" w="med" len="med"/>
                </a:ln>
                <a:ea typeface="宋体" panose="02010600030101010101" pitchFamily="2" charset="-122"/>
                <a:sym typeface="Wingdings"/>
              </a:rPr>
              <a:t>.</a:t>
            </a:r>
          </a:p>
          <a:p>
            <a:pPr algn="just" eaLnBrk="1" hangingPunct="1">
              <a:lnSpc>
                <a:spcPct val="90000"/>
              </a:lnSpc>
              <a:buFontTx/>
              <a:buNone/>
            </a:pPr>
            <a:r>
              <a:rPr lang="en-US" altLang="zh-CN" sz="2800">
                <a:ln w="9525" cap="flat" cmpd="sng" algn="ctr">
                  <a:noFill/>
                  <a:prstDash val="solid"/>
                  <a:round/>
                  <a:headEnd type="none" w="med" len="med"/>
                  <a:tailEnd type="none" w="med" len="med"/>
                </a:ln>
                <a:ea typeface="宋体" panose="02010600030101010101" pitchFamily="2" charset="-122"/>
                <a:sym typeface="Wingdings"/>
              </a:rPr>
              <a:t> </a:t>
            </a:r>
            <a:r>
              <a:rPr lang="zh-CN" altLang="en-US" sz="2800">
                <a:ln w="9525" cap="flat" cmpd="sng" algn="ctr">
                  <a:noFill/>
                  <a:prstDash val="solid"/>
                  <a:round/>
                  <a:headEnd type="none" w="med" len="med"/>
                  <a:tailEnd type="none" w="med" len="med"/>
                </a:ln>
                <a:ea typeface="宋体" panose="02010600030101010101" pitchFamily="2" charset="-122"/>
                <a:sym typeface="Wingdings"/>
              </a:rPr>
              <a:t>其中是离散型随机变量的为</a:t>
            </a:r>
            <a:r>
              <a:rPr lang="en-US" altLang="zh-CN" sz="2800">
                <a:ln w="9525" cap="flat" cmpd="sng" algn="ctr">
                  <a:noFill/>
                  <a:prstDash val="solid"/>
                  <a:round/>
                  <a:headEnd type="none" w="med" len="med"/>
                  <a:tailEnd type="none" w="med" len="med"/>
                </a:ln>
                <a:ea typeface="宋体" panose="02010600030101010101" pitchFamily="2" charset="-122"/>
                <a:sym typeface="Wingdings"/>
              </a:rPr>
              <a:t>(</a:t>
            </a:r>
            <a:r>
              <a:rPr lang="zh-CN" altLang="en-US" sz="2800">
                <a:ln w="9525" cap="flat" cmpd="sng" algn="ctr">
                  <a:noFill/>
                  <a:prstDash val="solid"/>
                  <a:round/>
                  <a:headEnd type="none" w="med" len="med"/>
                  <a:tailEnd type="none" w="med" len="med"/>
                </a:ln>
                <a:ea typeface="宋体" panose="02010600030101010101" pitchFamily="2" charset="-122"/>
                <a:sym typeface="Wingdings"/>
              </a:rPr>
              <a:t>　   </a:t>
            </a:r>
            <a:r>
              <a:rPr lang="en-US" altLang="zh-CN" sz="2800">
                <a:ln w="9525" cap="flat" cmpd="sng" algn="ctr">
                  <a:noFill/>
                  <a:prstDash val="solid"/>
                  <a:round/>
                  <a:headEnd type="none" w="med" len="med"/>
                  <a:tailEnd type="none" w="med" len="med"/>
                </a:ln>
                <a:ea typeface="宋体" panose="02010600030101010101" pitchFamily="2" charset="-122"/>
                <a:sym typeface="Wingdings"/>
              </a:rPr>
              <a:t>)</a:t>
            </a:r>
          </a:p>
          <a:p>
            <a:pPr algn="just" eaLnBrk="1" hangingPunct="1">
              <a:lnSpc>
                <a:spcPct val="90000"/>
              </a:lnSpc>
              <a:buFontTx/>
              <a:buNone/>
            </a:pPr>
            <a:r>
              <a:rPr lang="en-US" altLang="zh-CN" sz="2800">
                <a:ln w="9525" cap="flat" cmpd="sng" algn="ctr">
                  <a:noFill/>
                  <a:prstDash val="solid"/>
                  <a:round/>
                  <a:headEnd type="none" w="med" len="med"/>
                  <a:tailEnd type="none" w="med" len="med"/>
                </a:ln>
                <a:ea typeface="宋体" panose="02010600030101010101" pitchFamily="2" charset="-122"/>
                <a:sym typeface="Wingdings"/>
              </a:rPr>
              <a:t>      A.</a:t>
            </a:r>
            <a:r>
              <a:rPr lang="zh-CN" altLang="en-US" sz="2800">
                <a:ln w="9525" cap="flat" cmpd="sng" algn="ctr">
                  <a:noFill/>
                  <a:prstDash val="solid"/>
                  <a:round/>
                  <a:headEnd type="none" w="med" len="med"/>
                  <a:tailEnd type="none" w="med" len="med"/>
                </a:ln>
                <a:ea typeface="宋体" panose="02010600030101010101" pitchFamily="2" charset="-122"/>
                <a:sym typeface="Wingdings"/>
              </a:rPr>
              <a:t>①②     </a:t>
            </a:r>
            <a:r>
              <a:rPr lang="en-US" altLang="zh-CN" sz="2800">
                <a:ln w="9525" cap="flat" cmpd="sng" algn="ctr">
                  <a:noFill/>
                  <a:prstDash val="solid"/>
                  <a:round/>
                  <a:headEnd type="none" w="med" len="med"/>
                  <a:tailEnd type="none" w="med" len="med"/>
                </a:ln>
                <a:ea typeface="宋体" panose="02010600030101010101" pitchFamily="2" charset="-122"/>
                <a:sym typeface="Wingdings"/>
              </a:rPr>
              <a:t>B</a:t>
            </a:r>
            <a:r>
              <a:rPr lang="zh-CN" altLang="en-US" sz="2800">
                <a:ln w="9525" cap="flat" cmpd="sng" algn="ctr">
                  <a:noFill/>
                  <a:prstDash val="solid"/>
                  <a:round/>
                  <a:headEnd type="none" w="med" len="med"/>
                  <a:tailEnd type="none" w="med" len="med"/>
                </a:ln>
                <a:ea typeface="宋体" panose="02010600030101010101" pitchFamily="2" charset="-122"/>
                <a:sym typeface="Wingdings"/>
              </a:rPr>
              <a:t>．③④     </a:t>
            </a:r>
            <a:r>
              <a:rPr lang="en-US" altLang="zh-CN" sz="2800">
                <a:ln w="9525" cap="flat" cmpd="sng" algn="ctr">
                  <a:noFill/>
                  <a:prstDash val="solid"/>
                  <a:round/>
                  <a:headEnd type="none" w="med" len="med"/>
                  <a:tailEnd type="none" w="med" len="med"/>
                </a:ln>
                <a:ea typeface="宋体" panose="02010600030101010101" pitchFamily="2" charset="-122"/>
                <a:sym typeface="Wingdings"/>
              </a:rPr>
              <a:t>C.</a:t>
            </a:r>
            <a:r>
              <a:rPr lang="zh-CN" altLang="en-US" sz="2800">
                <a:ln w="9525" cap="flat" cmpd="sng" algn="ctr">
                  <a:noFill/>
                  <a:prstDash val="solid"/>
                  <a:round/>
                  <a:headEnd type="none" w="med" len="med"/>
                  <a:tailEnd type="none" w="med" len="med"/>
                </a:ln>
                <a:ea typeface="宋体" panose="02010600030101010101" pitchFamily="2" charset="-122"/>
                <a:sym typeface="Wingdings"/>
              </a:rPr>
              <a:t>①③    </a:t>
            </a:r>
            <a:r>
              <a:rPr lang="en-US" altLang="zh-CN" sz="2800">
                <a:ln w="9525" cap="flat" cmpd="sng" algn="ctr">
                  <a:noFill/>
                  <a:prstDash val="solid"/>
                  <a:round/>
                  <a:headEnd type="none" w="med" len="med"/>
                  <a:tailEnd type="none" w="med" len="med"/>
                </a:ln>
                <a:ea typeface="宋体" panose="02010600030101010101" pitchFamily="2" charset="-122"/>
                <a:sym typeface="Wingdings"/>
              </a:rPr>
              <a:t>D</a:t>
            </a:r>
            <a:r>
              <a:rPr lang="zh-CN" altLang="en-US" sz="2800">
                <a:ln w="9525" cap="flat" cmpd="sng" algn="ctr">
                  <a:noFill/>
                  <a:prstDash val="solid"/>
                  <a:round/>
                  <a:headEnd type="none" w="med" len="med"/>
                  <a:tailEnd type="none" w="med" len="med"/>
                </a:ln>
                <a:ea typeface="宋体" panose="02010600030101010101" pitchFamily="2" charset="-122"/>
                <a:sym typeface="Wingdings"/>
              </a:rPr>
              <a:t>．②④</a:t>
            </a:r>
            <a:endParaRPr lang="zh-CN" altLang="en-US" sz="2800">
              <a:ea typeface="宋体" panose="02010600030101010101" pitchFamily="2" charset="-122"/>
            </a:endParaRPr>
          </a:p>
        </p:txBody>
      </p:sp>
      <p:sp>
        <p:nvSpPr>
          <p:cNvPr id="6" name="Text Box 6">
            <a:extLst>
              <a:ext uri="{FF2B5EF4-FFF2-40B4-BE49-F238E27FC236}">
                <a16:creationId xmlns:a16="http://schemas.microsoft.com/office/drawing/2014/main" id="{2C9A1D20-8124-41D9-9346-80D655016595}"/>
              </a:ext>
            </a:extLst>
          </p:cNvPr>
          <p:cNvSpPr txBox="1">
            <a:spLocks noChangeArrowheads="1"/>
          </p:cNvSpPr>
          <p:nvPr/>
        </p:nvSpPr>
        <p:spPr bwMode="auto">
          <a:xfrm>
            <a:off x="16822"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巩固练习</a:t>
            </a:r>
          </a:p>
        </p:txBody>
      </p:sp>
      <p:sp>
        <p:nvSpPr>
          <p:cNvPr id="7" name="Rectangle 2">
            <a:extLst>
              <a:ext uri="{FF2B5EF4-FFF2-40B4-BE49-F238E27FC236}">
                <a16:creationId xmlns:a16="http://schemas.microsoft.com/office/drawing/2014/main" id="{41903E69-A49D-4332-9937-6E33A90D6B99}"/>
              </a:ext>
            </a:extLst>
          </p:cNvPr>
          <p:cNvSpPr txBox="1">
            <a:spLocks noChangeArrowheads="1"/>
          </p:cNvSpPr>
          <p:nvPr/>
        </p:nvSpPr>
        <p:spPr>
          <a:xfrm>
            <a:off x="119336" y="3780039"/>
            <a:ext cx="11683243" cy="822863"/>
          </a:xfrm>
          <a:prstGeom prst="rect">
            <a:avLst/>
          </a:prstGeom>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90000"/>
              </a:lnSpc>
              <a:buFontTx/>
              <a:buNone/>
            </a:pPr>
            <a:r>
              <a:rPr lang="en-US" altLang="zh-CN" sz="2800"/>
              <a:t>  </a:t>
            </a:r>
            <a:r>
              <a:rPr lang="en-US" altLang="zh-CN" sz="2800" b="1"/>
              <a:t>2.</a:t>
            </a:r>
            <a:r>
              <a:rPr lang="zh-CN" altLang="en-US" sz="2800"/>
              <a:t>写出下列随机变量可能取的值</a:t>
            </a:r>
            <a:r>
              <a:rPr lang="en-US" altLang="zh-CN" sz="2800"/>
              <a:t>,</a:t>
            </a:r>
            <a:r>
              <a:rPr lang="zh-CN" altLang="en-US" sz="2800"/>
              <a:t>并说明随机变量所取的值表示的随机试验的结果．</a:t>
            </a:r>
          </a:p>
        </p:txBody>
      </p:sp>
      <p:sp>
        <p:nvSpPr>
          <p:cNvPr id="8" name="Rectangle 3">
            <a:extLst>
              <a:ext uri="{FF2B5EF4-FFF2-40B4-BE49-F238E27FC236}">
                <a16:creationId xmlns:a16="http://schemas.microsoft.com/office/drawing/2014/main" id="{8A9F2EA1-9886-442C-B6EE-EB99E6B6040B}"/>
              </a:ext>
            </a:extLst>
          </p:cNvPr>
          <p:cNvSpPr>
            <a:spLocks noChangeArrowheads="1"/>
          </p:cNvSpPr>
          <p:nvPr/>
        </p:nvSpPr>
        <p:spPr bwMode="auto">
          <a:xfrm>
            <a:off x="290382" y="4581248"/>
            <a:ext cx="1153922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rgbClr val="000000"/>
                </a:solidFill>
                <a:latin typeface="Arial" panose="020b0604020202020204" pitchFamily="34" charset="0"/>
                <a:ea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2800">
                <a:solidFill>
                  <a:schemeClr val="tx1"/>
                </a:solidFill>
                <a:latin typeface="宋体" panose="02010600030101010101" pitchFamily="2" charset="-122"/>
              </a:rPr>
              <a:t>(1).</a:t>
            </a:r>
            <a:r>
              <a:rPr lang="zh-CN" altLang="en-US" sz="2800">
                <a:solidFill>
                  <a:schemeClr val="tx1"/>
                </a:solidFill>
                <a:latin typeface="宋体" panose="02010600030101010101" pitchFamily="2" charset="-122"/>
              </a:rPr>
              <a:t>袋中装有</a:t>
            </a:r>
            <a:r>
              <a:rPr lang="en-US" altLang="zh-CN" sz="2800">
                <a:solidFill>
                  <a:schemeClr val="tx1"/>
                </a:solidFill>
                <a:latin typeface="宋体" panose="02010600030101010101" pitchFamily="2" charset="-122"/>
              </a:rPr>
              <a:t>2</a:t>
            </a:r>
            <a:r>
              <a:rPr lang="zh-CN" altLang="en-US" sz="2800">
                <a:solidFill>
                  <a:schemeClr val="tx1"/>
                </a:solidFill>
                <a:latin typeface="宋体" panose="02010600030101010101" pitchFamily="2" charset="-122"/>
              </a:rPr>
              <a:t>个白球和</a:t>
            </a:r>
            <a:r>
              <a:rPr lang="en-US" altLang="zh-CN" sz="2800">
                <a:solidFill>
                  <a:schemeClr val="tx1"/>
                </a:solidFill>
                <a:latin typeface="宋体" panose="02010600030101010101" pitchFamily="2" charset="-122"/>
              </a:rPr>
              <a:t>5</a:t>
            </a:r>
            <a:r>
              <a:rPr lang="zh-CN" altLang="en-US" sz="2800">
                <a:solidFill>
                  <a:schemeClr val="tx1"/>
                </a:solidFill>
                <a:latin typeface="宋体" panose="02010600030101010101" pitchFamily="2" charset="-122"/>
              </a:rPr>
              <a:t>个黑球</a:t>
            </a:r>
            <a:r>
              <a:rPr lang="en-US" altLang="zh-CN" sz="2800">
                <a:solidFill>
                  <a:schemeClr val="tx1"/>
                </a:solidFill>
                <a:latin typeface="宋体" panose="02010600030101010101" pitchFamily="2" charset="-122"/>
              </a:rPr>
              <a:t>,</a:t>
            </a:r>
            <a:r>
              <a:rPr lang="zh-CN" altLang="en-US" sz="2800">
                <a:solidFill>
                  <a:schemeClr val="tx1"/>
                </a:solidFill>
                <a:latin typeface="宋体" panose="02010600030101010101" pitchFamily="2" charset="-122"/>
              </a:rPr>
              <a:t>从中任取</a:t>
            </a:r>
            <a:r>
              <a:rPr lang="en-US" altLang="zh-CN" sz="2800">
                <a:solidFill>
                  <a:schemeClr val="tx1"/>
                </a:solidFill>
                <a:latin typeface="宋体" panose="02010600030101010101" pitchFamily="2" charset="-122"/>
              </a:rPr>
              <a:t>3</a:t>
            </a:r>
            <a:r>
              <a:rPr lang="zh-CN" altLang="en-US" sz="2800">
                <a:solidFill>
                  <a:schemeClr val="tx1"/>
                </a:solidFill>
                <a:latin typeface="宋体" panose="02010600030101010101" pitchFamily="2" charset="-122"/>
              </a:rPr>
              <a:t>个球</a:t>
            </a:r>
            <a:r>
              <a:rPr lang="en-US" altLang="zh-CN" sz="2800">
                <a:solidFill>
                  <a:schemeClr val="tx1"/>
                </a:solidFill>
                <a:latin typeface="宋体" panose="02010600030101010101" pitchFamily="2" charset="-122"/>
              </a:rPr>
              <a:t>,</a:t>
            </a:r>
            <a:r>
              <a:rPr lang="zh-CN" altLang="en-US" sz="2800">
                <a:solidFill>
                  <a:schemeClr val="tx1"/>
                </a:solidFill>
                <a:latin typeface="宋体" panose="02010600030101010101" pitchFamily="2" charset="-122"/>
              </a:rPr>
              <a:t>其中所含白球的个数</a:t>
            </a:r>
            <a:r>
              <a:rPr lang="en-US" altLang="zh-CN" sz="2800" i="1">
                <a:solidFill>
                  <a:schemeClr val="tx1"/>
                </a:solidFill>
                <a:latin typeface="宋体" panose="02010600030101010101" pitchFamily="2" charset="-122"/>
              </a:rPr>
              <a:t>X</a:t>
            </a:r>
            <a:r>
              <a:rPr lang="en-US" altLang="zh-CN" sz="2800">
                <a:solidFill>
                  <a:schemeClr val="tx1"/>
                </a:solidFill>
                <a:latin typeface="宋体" panose="02010600030101010101" pitchFamily="2" charset="-122"/>
              </a:rPr>
              <a:t>.</a:t>
            </a:r>
          </a:p>
        </p:txBody>
      </p:sp>
      <p:sp>
        <p:nvSpPr>
          <p:cNvPr id="9" name="Rectangle 4">
            <a:extLst>
              <a:ext uri="{FF2B5EF4-FFF2-40B4-BE49-F238E27FC236}">
                <a16:creationId xmlns:a16="http://schemas.microsoft.com/office/drawing/2014/main" id="{31A15B59-E813-473F-B7FD-DB7E31AB85A7}"/>
              </a:ext>
            </a:extLst>
          </p:cNvPr>
          <p:cNvSpPr/>
          <p:nvPr/>
        </p:nvSpPr>
        <p:spPr>
          <a:xfrm>
            <a:off x="309386" y="5229200"/>
            <a:ext cx="11395211" cy="954107"/>
          </a:xfrm>
          <a:prstGeom prst="rect">
            <a:avLst/>
          </a:prstGeom>
          <a:noFill/>
          <a:ln>
            <a:noFill/>
            <a:miter lim="800000"/>
          </a:ln>
          <a:effectLst/>
        </p:spPr>
        <p:txBody>
          <a:bodyPr wrap="square">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stStyle>
          <a:p>
            <a:pPr eaLnBrk="1" hangingPunct="1">
              <a:spcBef>
                <a:spcPct val="20000"/>
              </a:spcBef>
            </a:pPr>
            <a:r>
              <a:rPr lang="en-US" altLang="zh-CN" sz="2800">
                <a:ln w="9525" cap="flat" cmpd="sng" algn="ctr">
                  <a:noFill/>
                  <a:prstDash val="solid"/>
                  <a:round/>
                  <a:headEnd type="none" w="med" len="med"/>
                  <a:tailEnd type="none" w="med" len="med"/>
                </a:ln>
                <a:latin typeface="宋体" panose="02010600030101010101" pitchFamily="2" charset="-122"/>
                <a:sym typeface="Wingdings"/>
              </a:rPr>
              <a:t>(2).</a:t>
            </a:r>
            <a:r>
              <a:rPr sz="2800">
                <a:ln w="9525" cap="flat" cmpd="sng" algn="ctr">
                  <a:noFill/>
                  <a:prstDash val="solid"/>
                  <a:round/>
                  <a:headEnd type="none" w="med" len="med"/>
                  <a:tailEnd type="none" w="med" len="med"/>
                </a:ln>
                <a:latin typeface="宋体" panose="02010600030101010101" pitchFamily="2" charset="-122"/>
                <a:sym typeface="Wingdings"/>
              </a:rPr>
              <a:t>袋中装有</a:t>
            </a:r>
            <a:r>
              <a:rPr lang="en-US" altLang="zh-CN" sz="2800">
                <a:ln w="9525" cap="flat" cmpd="sng" algn="ctr">
                  <a:noFill/>
                  <a:prstDash val="solid"/>
                  <a:round/>
                  <a:headEnd type="none" w="med" len="med"/>
                  <a:tailEnd type="none" w="med" len="med"/>
                </a:ln>
                <a:latin typeface="宋体" panose="02010600030101010101" pitchFamily="2" charset="-122"/>
                <a:sym typeface="Wingdings"/>
              </a:rPr>
              <a:t>5</a:t>
            </a:r>
            <a:r>
              <a:rPr sz="2800">
                <a:ln w="9525" cap="flat" cmpd="sng" algn="ctr">
                  <a:noFill/>
                  <a:prstDash val="solid"/>
                  <a:round/>
                  <a:headEnd type="none" w="med" len="med"/>
                  <a:tailEnd type="none" w="med" len="med"/>
                </a:ln>
                <a:latin typeface="宋体" panose="02010600030101010101" pitchFamily="2" charset="-122"/>
                <a:sym typeface="Wingdings"/>
              </a:rPr>
              <a:t>个同样大小的球</a:t>
            </a:r>
            <a:r>
              <a:rPr lang="en-US" altLang="zh-CN" sz="2800">
                <a:ln w="9525" cap="flat" cmpd="sng" algn="ctr">
                  <a:noFill/>
                  <a:prstDash val="solid"/>
                  <a:round/>
                  <a:headEnd type="none" w="med" len="med"/>
                  <a:tailEnd type="none" w="med" len="med"/>
                </a:ln>
                <a:latin typeface="宋体" panose="02010600030101010101" pitchFamily="2" charset="-122"/>
                <a:sym typeface="Wingdings"/>
              </a:rPr>
              <a:t>,</a:t>
            </a:r>
            <a:r>
              <a:rPr sz="2800">
                <a:ln w="9525" cap="flat" cmpd="sng" algn="ctr">
                  <a:noFill/>
                  <a:prstDash val="solid"/>
                  <a:round/>
                  <a:headEnd type="none" w="med" len="med"/>
                  <a:tailEnd type="none" w="med" len="med"/>
                </a:ln>
                <a:latin typeface="宋体" panose="02010600030101010101" pitchFamily="2" charset="-122"/>
                <a:sym typeface="Wingdings"/>
              </a:rPr>
              <a:t>编号</a:t>
            </a:r>
            <a:r>
              <a:rPr lang="en-US" altLang="zh-CN" sz="2800">
                <a:ln w="9525" cap="flat" cmpd="sng" algn="ctr">
                  <a:noFill/>
                  <a:prstDash val="solid"/>
                  <a:round/>
                  <a:headEnd type="none" w="med" len="med"/>
                  <a:tailEnd type="none" w="med" len="med"/>
                </a:ln>
                <a:latin typeface="宋体" panose="02010600030101010101" pitchFamily="2" charset="-122"/>
                <a:sym typeface="Wingdings"/>
              </a:rPr>
              <a:t>1,2,3,4,5.现从中随机取出3</a:t>
            </a:r>
            <a:r>
              <a:rPr sz="2800">
                <a:ln w="9525" cap="flat" cmpd="sng" algn="ctr">
                  <a:noFill/>
                  <a:prstDash val="solid"/>
                  <a:round/>
                  <a:headEnd type="none" w="med" len="med"/>
                  <a:tailEnd type="none" w="med" len="med"/>
                </a:ln>
                <a:latin typeface="宋体" panose="02010600030101010101" pitchFamily="2" charset="-122"/>
                <a:sym typeface="Wingdings"/>
              </a:rPr>
              <a:t>个球</a:t>
            </a:r>
            <a:r>
              <a:rPr lang="en-US" altLang="zh-CN" sz="2800">
                <a:ln w="9525" cap="flat" cmpd="sng" algn="ctr">
                  <a:noFill/>
                  <a:prstDash val="solid"/>
                  <a:round/>
                  <a:headEnd type="none" w="med" len="med"/>
                  <a:tailEnd type="none" w="med" len="med"/>
                </a:ln>
                <a:latin typeface="宋体" panose="02010600030101010101" pitchFamily="2" charset="-122"/>
                <a:sym typeface="Wingdings"/>
              </a:rPr>
              <a:t>,</a:t>
            </a:r>
            <a:r>
              <a:rPr sz="2800">
                <a:ln w="9525" cap="flat" cmpd="sng" algn="ctr">
                  <a:noFill/>
                  <a:prstDash val="solid"/>
                  <a:round/>
                  <a:headEnd type="none" w="med" len="med"/>
                  <a:tailEnd type="none" w="med" len="med"/>
                </a:ln>
                <a:latin typeface="宋体" panose="02010600030101010101" pitchFamily="2" charset="-122"/>
                <a:sym typeface="Wingdings"/>
              </a:rPr>
              <a:t>被取出的球的最大号码数</a:t>
            </a:r>
            <a:r>
              <a:rPr lang="en-US" altLang="zh-CN" sz="2800" i="1">
                <a:ln w="9525" cap="flat" cmpd="sng" algn="ctr">
                  <a:noFill/>
                  <a:prstDash val="solid"/>
                  <a:round/>
                  <a:headEnd type="none" w="med" len="med"/>
                  <a:tailEnd type="none" w="med" len="med"/>
                </a:ln>
                <a:latin typeface="宋体" panose="02010600030101010101" pitchFamily="2" charset="-122"/>
                <a:sym typeface="Wingdings"/>
              </a:rPr>
              <a:t>Y</a:t>
            </a:r>
            <a:r>
              <a:rPr lang="en-US" altLang="zh-CN" sz="2800">
                <a:ln w="9525" cap="flat" cmpd="sng" algn="ctr">
                  <a:noFill/>
                  <a:prstDash val="solid"/>
                  <a:round/>
                  <a:headEnd type="none" w="med" len="med"/>
                  <a:tailEnd type="none" w="med" len="med"/>
                </a:ln>
                <a:latin typeface="宋体" panose="02010600030101010101" pitchFamily="2" charset="-122"/>
                <a:sym typeface="Wingdings"/>
              </a:rPr>
              <a:t>.</a:t>
            </a:r>
            <a:endParaRPr lang="en-US" altLang="zh-CN" sz="2800">
              <a:latin typeface="宋体" panose="02010600030101010101" pitchFamily="2" charset="-122"/>
            </a:endParaRPr>
          </a:p>
        </p:txBody>
      </p:sp>
      <p:sp>
        <p:nvSpPr>
          <p:cNvPr id="10" name="Rectangle 5">
            <a:extLst>
              <a:ext uri="{FF2B5EF4-FFF2-40B4-BE49-F238E27FC236}">
                <a16:creationId xmlns:a16="http://schemas.microsoft.com/office/drawing/2014/main" id="{86FCD59A-E7CF-42A4-A4CE-AC1014A0F357}"/>
              </a:ext>
            </a:extLst>
          </p:cNvPr>
          <p:cNvSpPr/>
          <p:nvPr/>
        </p:nvSpPr>
        <p:spPr>
          <a:xfrm>
            <a:off x="9813513" y="4118543"/>
            <a:ext cx="2303462" cy="579437"/>
          </a:xfrm>
          <a:prstGeom prst="rect">
            <a:avLst/>
          </a:prstGeom>
          <a:noFill/>
          <a:ln>
            <a:noFill/>
            <a:miter lim="800000"/>
          </a:ln>
          <a:effectLst/>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stStyle>
          <a:p>
            <a:pPr eaLnBrk="1" hangingPunct="1">
              <a:buFont typeface="Arial" panose="020b0604020202020204" pitchFamily="34" charset="0"/>
              <a:buNone/>
            </a:pPr>
            <a:r>
              <a:rPr lang="en-US" altLang="zh-CN" sz="3200" b="1" i="1">
                <a:ln w="9525" cap="flat" cmpd="sng" algn="ctr">
                  <a:noFill/>
                  <a:prstDash val="solid"/>
                  <a:round/>
                  <a:headEnd type="none" w="med" len="med"/>
                  <a:tailEnd type="none" w="med" len="med"/>
                </a:ln>
                <a:solidFill>
                  <a:srgbClr val="FF0000"/>
                </a:solidFill>
                <a:latin typeface="+mn-lt"/>
                <a:ea typeface="+mn-ea"/>
                <a:sym typeface="Wingdings"/>
              </a:rPr>
              <a:t>X</a:t>
            </a:r>
            <a:r>
              <a:rPr sz="3200" b="1">
                <a:ln w="9525" cap="flat" cmpd="sng" algn="ctr">
                  <a:noFill/>
                  <a:prstDash val="solid"/>
                  <a:round/>
                  <a:headEnd type="none" w="med" len="med"/>
                  <a:tailEnd type="none" w="med" len="med"/>
                </a:ln>
                <a:solidFill>
                  <a:srgbClr val="FF0000"/>
                </a:solidFill>
                <a:latin typeface="+mn-lt"/>
                <a:ea typeface="+mn-ea"/>
                <a:sym typeface="Wingdings"/>
              </a:rPr>
              <a:t>＝</a:t>
            </a:r>
            <a:r>
              <a:rPr lang="en-US" altLang="zh-CN" sz="3200" b="1">
                <a:ln w="9525" cap="flat" cmpd="sng" algn="ctr">
                  <a:noFill/>
                  <a:prstDash val="solid"/>
                  <a:round/>
                  <a:headEnd type="none" w="med" len="med"/>
                  <a:tailEnd type="none" w="med" len="med"/>
                </a:ln>
                <a:solidFill>
                  <a:srgbClr val="FF0000"/>
                </a:solidFill>
                <a:latin typeface="+mn-lt"/>
                <a:ea typeface="+mn-ea"/>
                <a:sym typeface="Wingdings"/>
              </a:rPr>
              <a:t>0,1,2</a:t>
            </a:r>
            <a:endParaRPr lang="en-US" altLang="zh-CN" sz="3200" b="1">
              <a:solidFill>
                <a:srgbClr val="FF0000"/>
              </a:solidFill>
              <a:latin typeface="+mn-lt"/>
              <a:ea typeface="+mn-ea"/>
            </a:endParaRPr>
          </a:p>
        </p:txBody>
      </p:sp>
      <p:sp>
        <p:nvSpPr>
          <p:cNvPr id="11" name="Rectangle 6">
            <a:extLst>
              <a:ext uri="{FF2B5EF4-FFF2-40B4-BE49-F238E27FC236}">
                <a16:creationId xmlns:a16="http://schemas.microsoft.com/office/drawing/2014/main" id="{2116E7A9-4B53-4891-A973-4C4C515106A4}"/>
              </a:ext>
            </a:extLst>
          </p:cNvPr>
          <p:cNvSpPr/>
          <p:nvPr/>
        </p:nvSpPr>
        <p:spPr>
          <a:xfrm>
            <a:off x="4952894" y="5612182"/>
            <a:ext cx="2016125" cy="579438"/>
          </a:xfrm>
          <a:prstGeom prst="rect">
            <a:avLst/>
          </a:prstGeom>
          <a:noFill/>
          <a:ln>
            <a:noFill/>
            <a:miter lim="800000"/>
          </a:ln>
          <a:effectLst/>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stStyle>
          <a:p>
            <a:pPr eaLnBrk="1" hangingPunct="1">
              <a:spcBef>
                <a:spcPct val="50000"/>
              </a:spcBef>
              <a:buFont typeface="Arial" panose="020b0604020202020204" pitchFamily="34" charset="0"/>
              <a:buNone/>
            </a:pPr>
            <a:r>
              <a:rPr lang="en-US" altLang="zh-CN" sz="3200" b="1">
                <a:ln w="9525" cap="flat" cmpd="sng" algn="ctr">
                  <a:noFill/>
                  <a:prstDash val="solid"/>
                  <a:round/>
                  <a:headEnd type="none" w="med" len="med"/>
                  <a:tailEnd type="none" w="med" len="med"/>
                </a:ln>
                <a:solidFill>
                  <a:srgbClr val="FF0000"/>
                </a:solidFill>
                <a:sym typeface="Arial" panose="020b0604020202020204" pitchFamily="34" charset="0"/>
              </a:rPr>
              <a:t>Y</a:t>
            </a:r>
            <a:r>
              <a:rPr sz="3200" b="1">
                <a:ln w="9525" cap="flat" cmpd="sng" algn="ctr">
                  <a:noFill/>
                  <a:prstDash val="solid"/>
                  <a:round/>
                  <a:headEnd type="none" w="med" len="med"/>
                  <a:tailEnd type="none" w="med" len="med"/>
                </a:ln>
                <a:solidFill>
                  <a:srgbClr val="FF0000"/>
                </a:solidFill>
                <a:sym typeface="Arial" panose="020b0604020202020204" pitchFamily="34" charset="0"/>
              </a:rPr>
              <a:t>＝</a:t>
            </a:r>
            <a:r>
              <a:rPr lang="en-US" altLang="zh-CN" sz="3200" b="1">
                <a:ln w="9525" cap="flat" cmpd="sng" algn="ctr">
                  <a:noFill/>
                  <a:prstDash val="solid"/>
                  <a:round/>
                  <a:headEnd type="none" w="med" len="med"/>
                  <a:tailEnd type="none" w="med" len="med"/>
                </a:ln>
                <a:solidFill>
                  <a:srgbClr val="FF0000"/>
                </a:solidFill>
                <a:sym typeface="Wingdings"/>
              </a:rPr>
              <a:t>3,4,5</a:t>
            </a:r>
            <a:endParaRPr lang="en-US" altLang="zh-CN" sz="3200" b="1">
              <a:solidFill>
                <a:srgbClr val="FF00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box(in)">
                                      <p:cBhvr>
                                        <p:cTn id="7" dur="500" fill="hold"/>
                                        <p:tgtEl>
                                          <p:spTgt spid="16387"/>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after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after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P spid="9" grpId="0"/>
      <p:bldP spid="10" grpId="0"/>
      <p:bldP spid="11" grpId="0"/>
    </p:bldLs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内容占位符 1">
            <a:extLst>
              <a:ext uri="{FF2B5EF4-FFF2-40B4-BE49-F238E27FC236}">
                <a16:creationId xmlns:a16="http://schemas.microsoft.com/office/drawing/2014/main" id="{3A921393-8795-425E-97FC-1BB4D4E0299C}"/>
              </a:ext>
            </a:extLst>
          </p:cNvPr>
          <p:cNvSpPr>
            <a:spLocks noGrp="1"/>
          </p:cNvSpPr>
          <p:nvPr>
            <p:ph sz="quarter" idx="4294967295"/>
          </p:nvPr>
        </p:nvSpPr>
        <p:spPr>
          <a:xfrm>
            <a:off x="0" y="549275"/>
            <a:ext cx="11784632" cy="954107"/>
          </a:xfrm>
          <a:prstGeom prst="rect">
            <a:avLst/>
          </a:prstGeom>
        </p:spPr>
        <p:txBody>
          <a:bodyPr wrap="square">
            <a:spAutoFit/>
          </a:bodyPr>
          <a:lstStyle/>
          <a:p>
            <a:pPr marL="0" indent="0">
              <a:spcBef>
                <a:spcPct val="0"/>
              </a:spcBef>
              <a:buNone/>
            </a:pPr>
            <a:r>
              <a:rPr lang="en-US" altLang="zh-CN" sz="2800" b="1">
                <a:cs typeface="Times New Roman" panose="02020603050405020304" pitchFamily="18" charset="0"/>
              </a:rPr>
              <a:t>1</a:t>
            </a:r>
            <a:r>
              <a:rPr lang="zh-CN" altLang="en-US" sz="2800" b="1">
                <a:cs typeface="Times New Roman" panose="02020603050405020304" pitchFamily="18" charset="0"/>
              </a:rPr>
              <a:t>．所谓的随机变量就是试验结果和实数之间的一个对应关系，随机变量是将试验的结果数量化，变量的取值对应于随机试验的某一个随机事件．</a:t>
            </a:r>
          </a:p>
        </p:txBody>
      </p:sp>
      <p:sp>
        <p:nvSpPr>
          <p:cNvPr id="3" name="内容占位符 1">
            <a:extLst>
              <a:ext uri="{FF2B5EF4-FFF2-40B4-BE49-F238E27FC236}">
                <a16:creationId xmlns:a16="http://schemas.microsoft.com/office/drawing/2014/main" id="{D1CCC063-5B12-4AA3-9F74-CCECB0AB81CC}"/>
              </a:ext>
            </a:extLst>
          </p:cNvPr>
          <p:cNvSpPr>
            <a:spLocks noGrp="1"/>
          </p:cNvSpPr>
          <p:nvPr>
            <p:ph sz="quarter" idx="4294967295"/>
          </p:nvPr>
        </p:nvSpPr>
        <p:spPr>
          <a:xfrm>
            <a:off x="191344" y="3331281"/>
            <a:ext cx="11640616" cy="2677656"/>
          </a:xfrm>
          <a:prstGeom prst="rect">
            <a:avLst/>
          </a:prstGeom>
        </p:spPr>
        <p:txBody>
          <a:bodyPr wrap="square">
            <a:spAutoFit/>
          </a:bodyPr>
          <a:lstStyle>
            <a:lvl1pPr>
              <a:spcBef>
                <a:spcPct val="20000"/>
              </a:spcBef>
              <a:buChar char="•"/>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6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9pPr>
          </a:lstStyle>
          <a:p>
            <a:pPr marL="0" indent="0">
              <a:spcBef>
                <a:spcPct val="0"/>
              </a:spcBef>
              <a:buNone/>
            </a:pPr>
            <a:r>
              <a:rPr lang="en-US" altLang="zh-CN" sz="2800" b="1">
                <a:cs typeface="Times New Roman" panose="02020603050405020304" pitchFamily="18" charset="0"/>
              </a:rPr>
              <a:t>                 1</a:t>
            </a:r>
            <a:r>
              <a:rPr lang="zh-CN" altLang="en-US" sz="2800" b="1">
                <a:cs typeface="Times New Roman" panose="02020603050405020304" pitchFamily="18" charset="0"/>
              </a:rPr>
              <a:t>．区分随机变量与函数</a:t>
            </a:r>
          </a:p>
          <a:p>
            <a:pPr marL="0" indent="0">
              <a:spcBef>
                <a:spcPct val="0"/>
              </a:spcBef>
              <a:buNone/>
            </a:pPr>
            <a:r>
              <a:rPr lang="zh-CN" altLang="en-US" sz="2800" b="1">
                <a:cs typeface="Times New Roman" panose="02020603050405020304" pitchFamily="18" charset="0"/>
              </a:rPr>
              <a:t>随机变量和函数都是一种映射，随机变量把试验结果映为实数，函数把实数映为实数．在两种映射之间，试验结果的范围相当于函数的定义域，随机变量的取值范围相当于函数的值域，可以把随机变量的取值范围称为随机变量的值域．不同的是函数的自变量是实数，而</a:t>
            </a:r>
            <a:r>
              <a:rPr lang="zh-CN" altLang="en-US" sz="2800" b="1">
                <a:solidFill>
                  <a:srgbClr val="FF0000"/>
                </a:solidFill>
                <a:cs typeface="Times New Roman" panose="02020603050405020304" pitchFamily="18" charset="0"/>
              </a:rPr>
              <a:t>随机变量的自变量是试验结果</a:t>
            </a:r>
            <a:r>
              <a:rPr lang="zh-CN" altLang="en-US" sz="2800" b="1">
                <a:cs typeface="Times New Roman" panose="02020603050405020304" pitchFamily="18" charset="0"/>
              </a:rPr>
              <a:t>．</a:t>
            </a:r>
          </a:p>
        </p:txBody>
      </p:sp>
      <p:sp>
        <p:nvSpPr>
          <p:cNvPr id="69641" name="内容占位符 1">
            <a:extLst>
              <a:ext uri="{FF2B5EF4-FFF2-40B4-BE49-F238E27FC236}">
                <a16:creationId xmlns:a16="http://schemas.microsoft.com/office/drawing/2014/main" id="{73C90147-BC33-4B3D-9309-BAB2A6A03A7A}"/>
              </a:ext>
            </a:extLst>
          </p:cNvPr>
          <p:cNvSpPr/>
          <p:nvPr/>
        </p:nvSpPr>
        <p:spPr bwMode="auto">
          <a:xfrm>
            <a:off x="191344" y="1487897"/>
            <a:ext cx="993589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6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800" b="1">
                <a:cs typeface="Times New Roman" panose="02020603050405020304" pitchFamily="18" charset="0"/>
              </a:rPr>
              <a:t>2</a:t>
            </a:r>
            <a:r>
              <a:rPr lang="zh-CN" altLang="en-US" sz="2800" b="1">
                <a:cs typeface="Times New Roman" panose="02020603050405020304" pitchFamily="18" charset="0"/>
              </a:rPr>
              <a:t>．写随机变量表示的结果，要看三个特征：</a:t>
            </a:r>
          </a:p>
          <a:p>
            <a:pPr>
              <a:spcBef>
                <a:spcPct val="0"/>
              </a:spcBef>
              <a:buFontTx/>
              <a:buNone/>
            </a:pPr>
            <a:r>
              <a:rPr lang="en-US" altLang="zh-CN" sz="2800" b="1">
                <a:cs typeface="Times New Roman" panose="02020603050405020304" pitchFamily="18" charset="0"/>
              </a:rPr>
              <a:t>(1)</a:t>
            </a:r>
            <a:r>
              <a:rPr lang="zh-CN" altLang="en-US" sz="2800" b="1">
                <a:cs typeface="Times New Roman" panose="02020603050405020304" pitchFamily="18" charset="0"/>
              </a:rPr>
              <a:t>可用数来表示；</a:t>
            </a:r>
            <a:r>
              <a:rPr lang="en-US" altLang="zh-CN" sz="2800" b="1">
                <a:cs typeface="Times New Roman" panose="02020603050405020304" pitchFamily="18" charset="0"/>
              </a:rPr>
              <a:t>(2)</a:t>
            </a:r>
            <a:r>
              <a:rPr lang="zh-CN" altLang="en-US" sz="2800" b="1">
                <a:cs typeface="Times New Roman" panose="02020603050405020304" pitchFamily="18" charset="0"/>
              </a:rPr>
              <a:t>试验之前可以判断其可能出现的所有值；</a:t>
            </a:r>
            <a:r>
              <a:rPr lang="en-US" altLang="zh-CN" sz="2800" b="1">
                <a:cs typeface="Times New Roman" panose="02020603050405020304" pitchFamily="18" charset="0"/>
              </a:rPr>
              <a:t>(3)</a:t>
            </a:r>
            <a:r>
              <a:rPr lang="zh-CN" altLang="en-US" sz="2800" b="1">
                <a:cs typeface="Times New Roman" panose="02020603050405020304" pitchFamily="18" charset="0"/>
              </a:rPr>
              <a:t>在试验之前不能确定取值．</a:t>
            </a:r>
          </a:p>
        </p:txBody>
      </p:sp>
      <p:sp>
        <p:nvSpPr>
          <p:cNvPr id="69642" name="Text Box 10">
            <a:extLst>
              <a:ext uri="{FF2B5EF4-FFF2-40B4-BE49-F238E27FC236}">
                <a16:creationId xmlns:a16="http://schemas.microsoft.com/office/drawing/2014/main" id="{041E1C8A-CBB4-446C-AC50-953A1552CB7E}"/>
              </a:ext>
            </a:extLst>
          </p:cNvPr>
          <p:cNvSpPr txBox="1">
            <a:spLocks noChangeArrowheads="1"/>
          </p:cNvSpPr>
          <p:nvPr/>
        </p:nvSpPr>
        <p:spPr bwMode="auto">
          <a:xfrm>
            <a:off x="47328" y="57448"/>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方法总结</a:t>
            </a:r>
          </a:p>
        </p:txBody>
      </p:sp>
      <p:sp>
        <p:nvSpPr>
          <p:cNvPr id="69644" name="内容占位符 1">
            <a:extLst>
              <a:ext uri="{FF2B5EF4-FFF2-40B4-BE49-F238E27FC236}">
                <a16:creationId xmlns:a16="http://schemas.microsoft.com/office/drawing/2014/main" id="{07F233F0-977F-4BA4-B99C-228DB9BEBDB9}"/>
              </a:ext>
            </a:extLst>
          </p:cNvPr>
          <p:cNvSpPr/>
          <p:nvPr/>
        </p:nvSpPr>
        <p:spPr bwMode="auto">
          <a:xfrm>
            <a:off x="1644353" y="5728988"/>
            <a:ext cx="7029450" cy="559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6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9pPr>
          </a:lstStyle>
          <a:p>
            <a:pPr>
              <a:lnSpc>
                <a:spcPct val="120000"/>
              </a:lnSpc>
              <a:buFontTx/>
              <a:buNone/>
            </a:pPr>
            <a:r>
              <a:rPr lang="en-US" altLang="zh-CN" sz="2800" b="1">
                <a:cs typeface="Times New Roman" panose="02020603050405020304" pitchFamily="18" charset="0"/>
              </a:rPr>
              <a:t>2</a:t>
            </a:r>
            <a:r>
              <a:rPr lang="zh-CN" altLang="en-US" sz="2800" b="1">
                <a:cs typeface="Times New Roman" panose="02020603050405020304" pitchFamily="18" charset="0"/>
              </a:rPr>
              <a:t>．连续型变量可转化为离散型随机变量．</a:t>
            </a:r>
          </a:p>
        </p:txBody>
      </p:sp>
      <p:sp>
        <p:nvSpPr>
          <p:cNvPr id="69645" name="Rectangle 13">
            <a:extLst>
              <a:ext uri="{FF2B5EF4-FFF2-40B4-BE49-F238E27FC236}">
                <a16:creationId xmlns:a16="http://schemas.microsoft.com/office/drawing/2014/main" id="{99F5BE5E-B8AD-4C32-824B-AB8F73FA7B48}"/>
              </a:ext>
            </a:extLst>
          </p:cNvPr>
          <p:cNvSpPr>
            <a:spLocks noChangeArrowheads="1"/>
          </p:cNvSpPr>
          <p:nvPr/>
        </p:nvSpPr>
        <p:spPr bwMode="auto">
          <a:xfrm>
            <a:off x="82550" y="2869616"/>
            <a:ext cx="169227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失误防范</a:t>
            </a:r>
          </a:p>
        </p:txBody>
      </p:sp>
      <p:pic>
        <p:nvPicPr>
          <p:cNvPr id="69646" name="New picture"/>
          <p:cNvPicPr/>
          <p:nvPr/>
        </p:nvPicPr>
        <p:blipFill>
          <a:blip r:embed="rId2"/>
          <a:stretch>
            <a:fillRect/>
          </a:stretch>
        </p:blipFill>
        <p:spPr>
          <a:xfrm>
            <a:off x="10198100" y="10375900"/>
            <a:ext cx="304800" cy="228600"/>
          </a:xfrm>
          <a:prstGeom prst="cube">
            <a:avLst/>
          </a:prstGeom>
        </p:spPr>
      </p:pic>
    </p:spTree>
  </p:cSld>
  <p:clrMapOvr>
    <a:masterClrMapping/>
  </p:clrMapOvr>
  <p:transition>
    <p:random/>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7347" name="Rectangle 3">
            <a:extLst>
              <a:ext uri="{FF2B5EF4-FFF2-40B4-BE49-F238E27FC236}">
                <a16:creationId xmlns:a16="http://schemas.microsoft.com/office/drawing/2014/main" id="{C60C696C-1CAA-4A80-A2F9-4228BB9CC01B}"/>
              </a:ext>
            </a:extLst>
          </p:cNvPr>
          <p:cNvSpPr>
            <a:spLocks noGrp="1" noChangeArrowheads="1"/>
          </p:cNvSpPr>
          <p:nvPr>
            <p:ph idx="1"/>
          </p:nvPr>
        </p:nvSpPr>
        <p:spPr bwMode="auto">
          <a:xfrm>
            <a:off x="443372" y="461665"/>
            <a:ext cx="11305256" cy="2592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zh-CN" altLang="en-US" sz="2400"/>
              <a:t>一般地，一个试验如果满足下列条件：</a:t>
            </a:r>
          </a:p>
          <a:p>
            <a:pPr>
              <a:buFontTx/>
              <a:buNone/>
            </a:pPr>
            <a:r>
              <a:rPr lang="zh-CN" altLang="en-US" sz="2400"/>
              <a:t>①试验可以在相同的情形下重复进行；</a:t>
            </a:r>
          </a:p>
          <a:p>
            <a:pPr>
              <a:buFontTx/>
              <a:buNone/>
            </a:pPr>
            <a:r>
              <a:rPr lang="zh-CN" altLang="en-US" sz="2400"/>
              <a:t>②试验的所有可能结果是明确可知的，并且不只一个；</a:t>
            </a:r>
          </a:p>
          <a:p>
            <a:pPr>
              <a:buFontTx/>
              <a:buNone/>
            </a:pPr>
            <a:r>
              <a:rPr lang="zh-CN" altLang="en-US" sz="2400"/>
              <a:t>③每次试验总是恰好出现这些可能结果中的一个，但在一次试验之前却不能肯定这次试验会出现哪一个结果</a:t>
            </a:r>
            <a:r>
              <a:rPr lang="en-US" altLang="zh-CN" sz="2400"/>
              <a:t>;</a:t>
            </a:r>
          </a:p>
          <a:p>
            <a:pPr>
              <a:buFontTx/>
              <a:buNone/>
            </a:pPr>
            <a:r>
              <a:rPr lang="zh-CN" altLang="en-US" sz="2400"/>
              <a:t>这种试验就是一个随机试验，为了方便起见，也简称试验</a:t>
            </a:r>
            <a:r>
              <a:rPr lang="en-US" altLang="zh-CN" sz="2400"/>
              <a:t>.</a:t>
            </a:r>
          </a:p>
        </p:txBody>
      </p:sp>
      <p:sp>
        <p:nvSpPr>
          <p:cNvPr id="57348" name="Text Box 4">
            <a:extLst>
              <a:ext uri="{FF2B5EF4-FFF2-40B4-BE49-F238E27FC236}">
                <a16:creationId xmlns:a16="http://schemas.microsoft.com/office/drawing/2014/main" id="{8C14C0DB-1263-4815-AF9C-E15C2E4C0E68}"/>
              </a:ext>
            </a:extLst>
          </p:cNvPr>
          <p:cNvSpPr txBox="1">
            <a:spLocks noChangeArrowheads="1"/>
          </p:cNvSpPr>
          <p:nvPr/>
        </p:nvSpPr>
        <p:spPr bwMode="auto">
          <a:xfrm>
            <a:off x="6829"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复习引入</a:t>
            </a:r>
          </a:p>
        </p:txBody>
      </p:sp>
      <p:sp>
        <p:nvSpPr>
          <p:cNvPr id="3" name="矩形 2">
            <a:extLst>
              <a:ext uri="{FF2B5EF4-FFF2-40B4-BE49-F238E27FC236}">
                <a16:creationId xmlns:a16="http://schemas.microsoft.com/office/drawing/2014/main" id="{76FD66AF-5743-404D-A302-EA3FC9EE9576}"/>
              </a:ext>
            </a:extLst>
          </p:cNvPr>
          <p:cNvSpPr/>
          <p:nvPr/>
        </p:nvSpPr>
        <p:spPr>
          <a:xfrm>
            <a:off x="1622407" y="0"/>
            <a:ext cx="2813591" cy="461665"/>
          </a:xfrm>
          <a:prstGeom prst="rect">
            <a:avLst/>
          </a:prstGeom>
        </p:spPr>
        <p:txBody>
          <a:bodyPr wrap="none">
            <a:spAutoFit/>
          </a:bodyPr>
          <a:lstStyle/>
          <a:p>
            <a:r>
              <a:rPr lang="en-US" altLang="zh-CN" b="1">
                <a:solidFill>
                  <a:srgbClr val="CC3300"/>
                </a:solidFill>
              </a:rPr>
              <a:t>“</a:t>
            </a:r>
            <a:r>
              <a:rPr lang="zh-CN" altLang="en-US" b="1">
                <a:solidFill>
                  <a:srgbClr val="CC3300"/>
                </a:solidFill>
              </a:rPr>
              <a:t>随机试验”的概念</a:t>
            </a:r>
            <a:endParaRPr lang="zh-CN" altLang="en-US"/>
          </a:p>
        </p:txBody>
      </p:sp>
      <p:sp>
        <p:nvSpPr>
          <p:cNvPr id="4" name="矩形 3">
            <a:extLst>
              <a:ext uri="{FF2B5EF4-FFF2-40B4-BE49-F238E27FC236}">
                <a16:creationId xmlns:a16="http://schemas.microsoft.com/office/drawing/2014/main" id="{B95F949D-08EC-4808-A275-39DB3D0FE85B}"/>
              </a:ext>
            </a:extLst>
          </p:cNvPr>
          <p:cNvSpPr/>
          <p:nvPr/>
        </p:nvSpPr>
        <p:spPr>
          <a:xfrm>
            <a:off x="468592" y="5013176"/>
            <a:ext cx="10873208" cy="1569660"/>
          </a:xfrm>
          <a:prstGeom prst="rect">
            <a:avLst/>
          </a:prstGeom>
        </p:spPr>
        <p:txBody>
          <a:bodyPr wrap="square">
            <a:spAutoFit/>
          </a:bodyPr>
          <a:lstStyle/>
          <a:p>
            <a:r>
              <a:rPr lang="zh-CN" altLang="en-US"/>
              <a:t>求随机事件的概率时,我们往往需要为随机试验建立样本空间,并会涉及样本点和随机事件的表示问题,类似函数在数集与数集之间建立对应关系,如果我们在随机试验的样本空间与实数集之间建立某种对应,将不仅可以为一些随机事件的表示带来方便,而且能更好地利用数学工具研究随机试验.</a:t>
            </a:r>
          </a:p>
        </p:txBody>
      </p:sp>
      <p:sp>
        <p:nvSpPr>
          <p:cNvPr id="8" name="Rectangle 3">
            <a:extLst>
              <a:ext uri="{FF2B5EF4-FFF2-40B4-BE49-F238E27FC236}">
                <a16:creationId xmlns:a16="http://schemas.microsoft.com/office/drawing/2014/main" id="{F8F4B279-F360-4A32-BFF9-F110C2C9141D}"/>
              </a:ext>
            </a:extLst>
          </p:cNvPr>
          <p:cNvSpPr/>
          <p:nvPr/>
        </p:nvSpPr>
        <p:spPr>
          <a:xfrm>
            <a:off x="392944" y="3053952"/>
            <a:ext cx="11460056" cy="1200329"/>
          </a:xfrm>
          <a:prstGeom prst="rect">
            <a:avLst/>
          </a:prstGeom>
          <a:noFill/>
          <a:ln>
            <a:noFill/>
            <a:miter lim="800000"/>
          </a:ln>
          <a:effectLst/>
        </p:spPr>
        <p:txBody>
          <a:bodyPr wrap="square">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stStyle>
          <a:p>
            <a:pPr eaLnBrk="1" hangingPunct="1">
              <a:spcBef>
                <a:spcPct val="50000"/>
              </a:spcBef>
              <a:buFont typeface="Arial" panose="020b0604020202020204" pitchFamily="34" charset="0"/>
              <a:buNone/>
            </a:pPr>
            <a:r>
              <a:rPr kumimoji="1" lang="en-US" altLang="zh-CN" sz="2400" b="1">
                <a:ln w="9525" cap="flat" cmpd="sng" algn="ctr">
                  <a:noFill/>
                  <a:prstDash val="solid"/>
                  <a:round/>
                  <a:headEnd type="none" w="med" len="med"/>
                  <a:tailEnd type="none" w="med" len="med"/>
                </a:ln>
                <a:solidFill>
                  <a:srgbClr val="000000"/>
                </a:solidFill>
                <a:latin typeface="Times New Roman" panose="02020603050405020304" pitchFamily="18" charset="0"/>
                <a:ea typeface="黑体" panose="02010609060101010101" pitchFamily="49" charset="-122"/>
                <a:sym typeface="Wingdings"/>
              </a:rPr>
              <a:t>     </a:t>
            </a:r>
            <a:r>
              <a:rPr kumimoji="1"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一般地</a:t>
            </a:r>
            <a:r>
              <a:rPr kumimoji="1" lang="en-US" altLang="zh-CN"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a:t>
            </a:r>
            <a:r>
              <a:rPr kumimoji="1"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设</a:t>
            </a:r>
            <a:r>
              <a:rPr kumimoji="1" lang="en-US" altLang="zh-CN"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A,B</a:t>
            </a:r>
            <a:r>
              <a:rPr kumimoji="1"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是非空的数集</a:t>
            </a:r>
            <a:r>
              <a:rPr kumimoji="1" lang="en-US" altLang="zh-CN"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a:t>
            </a:r>
            <a:r>
              <a:rPr kumimoji="1"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如果使对于集合  </a:t>
            </a:r>
            <a:r>
              <a:rPr kumimoji="1" lang="en-US" altLang="zh-CN"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A</a:t>
            </a:r>
            <a:r>
              <a:rPr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中的任意一个数</a:t>
            </a:r>
            <a:r>
              <a:rPr lang="en-US" altLang="zh-CN"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x,</a:t>
            </a:r>
            <a:r>
              <a:rPr kumimoji="1"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按照某种确定的对应关系</a:t>
            </a:r>
            <a:r>
              <a:rPr lang="en-US" altLang="zh-CN"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f</a:t>
            </a:r>
            <a:r>
              <a:rPr kumimoji="1" lang="en-US" altLang="zh-CN"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a:t>
            </a:r>
            <a:r>
              <a:rPr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在集合</a:t>
            </a:r>
            <a:r>
              <a:rPr lang="en-US" altLang="zh-CN"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B</a:t>
            </a:r>
            <a:r>
              <a:rPr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中都有唯一确定的数 </a:t>
            </a:r>
            <a:r>
              <a:rPr lang="en-US" altLang="zh-CN"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y</a:t>
            </a:r>
            <a:r>
              <a:rPr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和它对应，那么就</a:t>
            </a:r>
            <a:r>
              <a:rPr kumimoji="1"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称</a:t>
            </a:r>
            <a:r>
              <a:rPr lang="en-US" altLang="zh-CN"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f</a:t>
            </a:r>
            <a:r>
              <a:rPr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a:t>
            </a:r>
            <a:r>
              <a:rPr lang="en-US" altLang="zh-CN"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A→B</a:t>
            </a:r>
            <a:r>
              <a:rPr kumimoji="1"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为从集合</a:t>
            </a:r>
            <a:r>
              <a:rPr lang="en-US" altLang="zh-CN"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A</a:t>
            </a:r>
            <a:r>
              <a:rPr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到集合</a:t>
            </a:r>
            <a:r>
              <a:rPr lang="en-US" altLang="zh-CN"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B</a:t>
            </a:r>
            <a:r>
              <a:rPr kumimoji="1"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的一个函数</a:t>
            </a:r>
            <a:r>
              <a:rPr kumimoji="1" lang="en-US" altLang="zh-CN"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a:t>
            </a:r>
            <a:r>
              <a:rPr kumimoji="1"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记作：                     </a:t>
            </a:r>
            <a:endParaRPr kumimoji="1" sz="2400">
              <a:solidFill>
                <a:srgbClr val="0000FF"/>
              </a:solidFill>
              <a:latin typeface="微软雅黑" panose="020b0503020204020204" pitchFamily="34" charset="-122"/>
              <a:ea typeface="微软雅黑" panose="020b0503020204020204" pitchFamily="34" charset="-122"/>
            </a:endParaRPr>
          </a:p>
        </p:txBody>
      </p:sp>
      <p:graphicFrame>
        <p:nvGraphicFramePr>
          <p:cNvPr id="10" name="Object 5">
            <a:extLst>
              <a:ext uri="{FF2B5EF4-FFF2-40B4-BE49-F238E27FC236}">
                <a16:creationId xmlns:a16="http://schemas.microsoft.com/office/drawing/2014/main" id="{4FE140BA-67BB-433D-885B-611252F2A0E8}"/>
              </a:ext>
            </a:extLst>
          </p:cNvPr>
          <p:cNvGraphicFramePr>
            <a:graphicFrameLocks noChangeAspect="1"/>
          </p:cNvGraphicFramePr>
          <p:nvPr>
            <p:extLst>
              <p:ext uri="{D42A27DB-BD31-4B8C-83A1-F6EECF244321}">
                <p14:modId xmlns:p14="http://schemas.microsoft.com/office/powerpoint/2010/main" val="2639652768"/>
              </p:ext>
            </p:extLst>
          </p:nvPr>
        </p:nvGraphicFramePr>
        <p:xfrm>
          <a:off x="3791744" y="3798546"/>
          <a:ext cx="1799772" cy="492609"/>
        </p:xfrm>
        <a:graphic>
          <a:graphicData uri="http://schemas.openxmlformats.org/presentationml/2006/ole">
            <mc:AlternateContent>
              <mc:Choice xmlns:v="urn:schemas-microsoft-com:vml" Requires="v">
                <p:oleObj spid="_x0000_s1038" name="公式" r:id="rId2" imgW="981266" imgH="190310" progId="Equation.3">
                  <p:embed/>
                </p:oleObj>
              </mc:Choice>
              <mc:Fallback>
                <p:oleObj name="公式" r:id="rId2" imgW="981266" imgH="190310" progId="Equation.3">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3791744" y="3798546"/>
                        <a:ext cx="1799772" cy="492609"/>
                      </a:xfrm>
                      <a:prstGeom prst="rect">
                        <a:avLst/>
                      </a:prstGeom>
                      <a:noFill/>
                      <a:ln>
                        <a:noFill/>
                      </a:ln>
                      <a:effectLst/>
                    </p:spPr>
                  </p:pic>
                </p:oleObj>
              </mc:Fallback>
            </mc:AlternateContent>
          </a:graphicData>
        </a:graphic>
      </p:graphicFrame>
      <p:sp>
        <p:nvSpPr>
          <p:cNvPr id="11" name="Text Box 6">
            <a:extLst>
              <a:ext uri="{FF2B5EF4-FFF2-40B4-BE49-F238E27FC236}">
                <a16:creationId xmlns:a16="http://schemas.microsoft.com/office/drawing/2014/main" id="{47570E61-A1A9-4CC7-A583-CD5FBF8F851C}"/>
              </a:ext>
            </a:extLst>
          </p:cNvPr>
          <p:cNvSpPr/>
          <p:nvPr/>
        </p:nvSpPr>
        <p:spPr>
          <a:xfrm>
            <a:off x="695400" y="4421711"/>
            <a:ext cx="11305256" cy="523220"/>
          </a:xfrm>
          <a:prstGeom prst="rect">
            <a:avLst/>
          </a:prstGeom>
          <a:noFill/>
          <a:ln>
            <a:noFill/>
            <a:miter lim="800000"/>
          </a:ln>
          <a:effectLst/>
        </p:spPr>
        <p:txBody>
          <a:bodyPr wrap="square">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stStyle>
          <a:p>
            <a:pPr eaLnBrk="1" hangingPunct="1">
              <a:spcBef>
                <a:spcPct val="50000"/>
              </a:spcBef>
              <a:buFont typeface="Arial" panose="020b0604020202020204" pitchFamily="34" charset="0"/>
              <a:buNone/>
            </a:pPr>
            <a:r>
              <a:rPr sz="2800">
                <a:ln w="9525" cap="flat" cmpd="sng" algn="ctr">
                  <a:noFill/>
                  <a:prstDash val="solid"/>
                  <a:round/>
                  <a:headEnd type="none" w="med" len="med"/>
                  <a:tailEnd type="none" w="med" len="med"/>
                </a:ln>
                <a:solidFill>
                  <a:srgbClr val="0000FF"/>
                </a:solidFill>
                <a:latin typeface="宋体" panose="02010600030101010101" pitchFamily="2" charset="-122"/>
                <a:sym typeface="Wingdings"/>
              </a:rPr>
              <a:t>随机试验的样本空间与实数集之间能否建立某种对应关系呢？</a:t>
            </a:r>
            <a:endParaRPr sz="2800">
              <a:solidFill>
                <a:srgbClr val="0000FF"/>
              </a:solidFill>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after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146" name="Text Box 2">
            <a:extLst>
              <a:ext uri="{FF2B5EF4-FFF2-40B4-BE49-F238E27FC236}">
                <a16:creationId xmlns:a16="http://schemas.microsoft.com/office/drawing/2014/main" id="{0A8BC905-95A4-46E6-A984-BF3D0BB67F91}"/>
              </a:ext>
            </a:extLst>
          </p:cNvPr>
          <p:cNvSpPr/>
          <p:nvPr/>
        </p:nvSpPr>
        <p:spPr>
          <a:xfrm>
            <a:off x="1524000" y="43710"/>
            <a:ext cx="10044608" cy="461665"/>
          </a:xfrm>
          <a:prstGeom prst="rect">
            <a:avLst/>
          </a:prstGeom>
          <a:noFill/>
          <a:ln>
            <a:noFill/>
            <a:miter lim="800000"/>
          </a:ln>
          <a:effectLst/>
        </p:spPr>
        <p:txBody>
          <a:bodyPr wrap="square">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stStyle>
          <a:p>
            <a:pPr eaLnBrk="1" hangingPunct="1">
              <a:spcBef>
                <a:spcPct val="50000"/>
              </a:spcBef>
            </a:pPr>
            <a:r>
              <a:rPr lang="en-US" altLang="zh-CN" sz="2400" b="1">
                <a:ln w="9525" cap="flat" cmpd="sng" algn="ctr">
                  <a:noFill/>
                  <a:prstDash val="solid"/>
                  <a:round/>
                  <a:headEnd type="none" w="med" len="med"/>
                  <a:tailEnd type="none" w="med" len="med"/>
                </a:ln>
                <a:sym typeface="Wingdings"/>
              </a:rPr>
              <a:t>  </a:t>
            </a:r>
            <a:r>
              <a:rPr sz="2400">
                <a:ln w="9525" cap="flat" cmpd="sng" algn="ctr">
                  <a:noFill/>
                  <a:prstDash val="solid"/>
                  <a:round/>
                  <a:headEnd type="none" w="med" len="med"/>
                  <a:tailEnd type="none" w="med" len="med"/>
                </a:ln>
                <a:latin typeface="微软雅黑" panose="020b0503020204020204" pitchFamily="34" charset="-122"/>
                <a:ea typeface="微软雅黑" panose="020b0503020204020204" pitchFamily="34" charset="-122"/>
                <a:sym typeface="Wingdings"/>
              </a:rPr>
              <a:t>有些随机试验的样本空间与数值有关系</a:t>
            </a:r>
            <a:r>
              <a:rPr lang="en-US" altLang="zh-CN" sz="2400">
                <a:ln w="9525" cap="flat" cmpd="sng" algn="ctr">
                  <a:noFill/>
                  <a:prstDash val="solid"/>
                  <a:round/>
                  <a:headEnd type="none" w="med" len="med"/>
                  <a:tailEnd type="none" w="med" len="med"/>
                </a:ln>
                <a:latin typeface="微软雅黑" panose="020b0503020204020204" pitchFamily="34" charset="-122"/>
                <a:ea typeface="微软雅黑" panose="020b0503020204020204" pitchFamily="34" charset="-122"/>
                <a:sym typeface="Wingdings"/>
              </a:rPr>
              <a:t>,</a:t>
            </a:r>
            <a:r>
              <a:rPr sz="2400">
                <a:ln w="9525" cap="flat" cmpd="sng" algn="ctr">
                  <a:noFill/>
                  <a:prstDash val="solid"/>
                  <a:round/>
                  <a:headEnd type="none" w="med" len="med"/>
                  <a:tailEnd type="none" w="med" len="med"/>
                </a:ln>
                <a:latin typeface="微软雅黑" panose="020b0503020204020204" pitchFamily="34" charset="-122"/>
                <a:ea typeface="微软雅黑" panose="020b0503020204020204" pitchFamily="34" charset="-122"/>
                <a:sym typeface="Wingdings"/>
              </a:rPr>
              <a:t>我们可</a:t>
            </a:r>
            <a:r>
              <a:rPr lang="zh-CN" altLang="en-US" sz="2400">
                <a:ln w="9525" cap="flat" cmpd="sng" algn="ctr">
                  <a:noFill/>
                  <a:prstDash val="solid"/>
                  <a:round/>
                  <a:headEnd type="none" w="med" len="med"/>
                  <a:tailEnd type="none" w="med" len="med"/>
                </a:ln>
                <a:latin typeface="微软雅黑" panose="020b0503020204020204" pitchFamily="34" charset="-122"/>
                <a:ea typeface="微软雅黑" panose="020b0503020204020204" pitchFamily="34" charset="-122"/>
                <a:sym typeface="Wingdings"/>
              </a:rPr>
              <a:t>以直接与实数建立关系</a:t>
            </a:r>
            <a:r>
              <a:rPr lang="en-US" altLang="zh-CN" sz="2400">
                <a:ln w="9525" cap="flat" cmpd="sng" algn="ctr">
                  <a:noFill/>
                  <a:prstDash val="solid"/>
                  <a:round/>
                  <a:headEnd type="none" w="med" len="med"/>
                  <a:tailEnd type="none" w="med" len="med"/>
                </a:ln>
                <a:latin typeface="微软雅黑" panose="020b0503020204020204" pitchFamily="34" charset="-122"/>
                <a:ea typeface="微软雅黑" panose="020b0503020204020204" pitchFamily="34" charset="-122"/>
                <a:sym typeface="Wingdings"/>
              </a:rPr>
              <a:t>.</a:t>
            </a:r>
            <a:endParaRPr lang="zh-CN" altLang="en-US" sz="2400">
              <a:latin typeface="微软雅黑" panose="020b0503020204020204" pitchFamily="34" charset="-122"/>
              <a:ea typeface="微软雅黑" panose="020b0503020204020204" pitchFamily="34" charset="-122"/>
            </a:endParaRPr>
          </a:p>
        </p:txBody>
      </p:sp>
      <p:sp>
        <p:nvSpPr>
          <p:cNvPr id="10" name="Text Box 4">
            <a:extLst>
              <a:ext uri="{FF2B5EF4-FFF2-40B4-BE49-F238E27FC236}">
                <a16:creationId xmlns:a16="http://schemas.microsoft.com/office/drawing/2014/main" id="{60908110-61E8-4960-AF3C-460034E252E1}"/>
              </a:ext>
            </a:extLst>
          </p:cNvPr>
          <p:cNvSpPr txBox="1">
            <a:spLocks noChangeArrowheads="1"/>
          </p:cNvSpPr>
          <p:nvPr/>
        </p:nvSpPr>
        <p:spPr bwMode="auto">
          <a:xfrm>
            <a:off x="6829"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复习引入</a:t>
            </a:r>
          </a:p>
        </p:txBody>
      </p:sp>
      <p:sp>
        <p:nvSpPr>
          <p:cNvPr id="4" name="矩形 3">
            <a:extLst>
              <a:ext uri="{FF2B5EF4-FFF2-40B4-BE49-F238E27FC236}">
                <a16:creationId xmlns:a16="http://schemas.microsoft.com/office/drawing/2014/main" id="{0E7839ED-4EF2-4592-993D-44A09756A55C}"/>
              </a:ext>
            </a:extLst>
          </p:cNvPr>
          <p:cNvSpPr/>
          <p:nvPr/>
        </p:nvSpPr>
        <p:spPr>
          <a:xfrm>
            <a:off x="408560" y="539790"/>
            <a:ext cx="9031640" cy="461665"/>
          </a:xfrm>
          <a:prstGeom prst="rect">
            <a:avLst/>
          </a:prstGeom>
        </p:spPr>
        <p:txBody>
          <a:bodyPr wrap="none">
            <a:spAutoFit/>
          </a:bodyPr>
          <a:lstStyle/>
          <a:p>
            <a:r>
              <a:rPr lang="zh-CN" altLang="en-US"/>
              <a:t>例如</a:t>
            </a:r>
            <a:r>
              <a:rPr lang="en-US" altLang="zh-CN"/>
              <a:t>,1.</a:t>
            </a:r>
            <a:r>
              <a:rPr lang="zh-CN" altLang="en-US"/>
              <a:t>掷一枚骰子用实数𝑚</a:t>
            </a:r>
            <a:r>
              <a:rPr lang="en-US" altLang="zh-CN"/>
              <a:t>(</a:t>
            </a:r>
            <a:r>
              <a:rPr lang="zh-CN" altLang="en-US"/>
              <a:t>𝑚</a:t>
            </a:r>
            <a:r>
              <a:rPr lang="en-US" altLang="zh-CN"/>
              <a:t>=1,2,3,4,5,6)</a:t>
            </a:r>
            <a:r>
              <a:rPr lang="zh-CN" altLang="en-US"/>
              <a:t>表示“掷出的点数为𝑚”</a:t>
            </a:r>
          </a:p>
        </p:txBody>
      </p:sp>
      <p:sp>
        <p:nvSpPr>
          <p:cNvPr id="14" name="矩形 13">
            <a:extLst>
              <a:ext uri="{FF2B5EF4-FFF2-40B4-BE49-F238E27FC236}">
                <a16:creationId xmlns:a16="http://schemas.microsoft.com/office/drawing/2014/main" id="{C3892BB6-4D6C-4BC4-9974-987B0CD05A77}"/>
              </a:ext>
            </a:extLst>
          </p:cNvPr>
          <p:cNvSpPr/>
          <p:nvPr/>
        </p:nvSpPr>
        <p:spPr>
          <a:xfrm>
            <a:off x="915755" y="984879"/>
            <a:ext cx="7024680" cy="461665"/>
          </a:xfrm>
          <a:prstGeom prst="rect">
            <a:avLst/>
          </a:prstGeom>
        </p:spPr>
        <p:txBody>
          <a:bodyPr wrap="none">
            <a:spAutoFit/>
          </a:bodyPr>
          <a:lstStyle/>
          <a:p>
            <a:r>
              <a:rPr lang="zh-CN" altLang="en-US"/>
              <a:t>又如</a:t>
            </a:r>
            <a:r>
              <a:rPr lang="en-US" altLang="zh-CN"/>
              <a:t>,</a:t>
            </a:r>
            <a:r>
              <a:rPr lang="zh-CN" altLang="en-US"/>
              <a:t>掷两枚骰子样本空间为</a:t>
            </a:r>
            <a:r>
              <a:rPr lang="en-US" altLang="zh-CN"/>
              <a:t>Ω={ (</a:t>
            </a:r>
            <a:r>
              <a:rPr lang="zh-CN" altLang="en-US"/>
              <a:t>𝑥</a:t>
            </a:r>
            <a:r>
              <a:rPr lang="en-US" altLang="zh-CN"/>
              <a:t>,</a:t>
            </a:r>
            <a:r>
              <a:rPr lang="zh-CN" altLang="en-US"/>
              <a:t>𝑦</a:t>
            </a:r>
            <a:r>
              <a:rPr lang="en-US" altLang="zh-CN"/>
              <a:t>) |</a:t>
            </a:r>
            <a:r>
              <a:rPr lang="zh-CN" altLang="en-US"/>
              <a:t>𝑥</a:t>
            </a:r>
            <a:r>
              <a:rPr lang="en-US" altLang="zh-CN"/>
              <a:t>,</a:t>
            </a:r>
            <a:r>
              <a:rPr lang="zh-CN" altLang="en-US"/>
              <a:t>𝑦</a:t>
            </a:r>
            <a:r>
              <a:rPr lang="en-US" altLang="zh-CN"/>
              <a:t>=1,2,⋯6},</a:t>
            </a:r>
          </a:p>
        </p:txBody>
      </p:sp>
      <p:sp>
        <p:nvSpPr>
          <p:cNvPr id="23" name="矩形 22">
            <a:extLst>
              <a:ext uri="{FF2B5EF4-FFF2-40B4-BE49-F238E27FC236}">
                <a16:creationId xmlns:a16="http://schemas.microsoft.com/office/drawing/2014/main" id="{6548C624-1ABB-492D-8E44-EBA9C9BFC1A1}"/>
              </a:ext>
            </a:extLst>
          </p:cNvPr>
          <p:cNvSpPr/>
          <p:nvPr/>
        </p:nvSpPr>
        <p:spPr>
          <a:xfrm>
            <a:off x="987763" y="1466292"/>
            <a:ext cx="8973932" cy="461665"/>
          </a:xfrm>
          <a:prstGeom prst="rect">
            <a:avLst/>
          </a:prstGeom>
        </p:spPr>
        <p:txBody>
          <a:bodyPr wrap="none">
            <a:spAutoFit/>
          </a:bodyPr>
          <a:lstStyle/>
          <a:p>
            <a:r>
              <a:rPr lang="zh-CN" altLang="en-US">
                <a:cs typeface="Times New Roman" panose="02020603050405020304" pitchFamily="18" charset="0"/>
              </a:rPr>
              <a:t>用𝑥</a:t>
            </a:r>
            <a:r>
              <a:rPr lang="en-US" altLang="zh-CN">
                <a:cs typeface="Times New Roman" panose="02020603050405020304" pitchFamily="18" charset="0"/>
              </a:rPr>
              <a:t>+</a:t>
            </a:r>
            <a:r>
              <a:rPr lang="zh-CN" altLang="en-US">
                <a:cs typeface="Times New Roman" panose="02020603050405020304" pitchFamily="18" charset="0"/>
              </a:rPr>
              <a:t>𝑦表示“两枚骰子的点数之和”</a:t>
            </a:r>
            <a:r>
              <a:rPr lang="zh-CN" altLang="en-US">
                <a:solidFill>
                  <a:srgbClr val="FF0000"/>
                </a:solidFill>
                <a:cs typeface="Times New Roman" panose="02020603050405020304" pitchFamily="18" charset="0"/>
              </a:rPr>
              <a:t>样本点</a:t>
            </a:r>
            <a:r>
              <a:rPr lang="en-US" altLang="zh-CN">
                <a:solidFill>
                  <a:srgbClr val="FF0000"/>
                </a:solidFill>
                <a:cs typeface="Times New Roman" panose="02020603050405020304" pitchFamily="18" charset="0"/>
              </a:rPr>
              <a:t>(</a:t>
            </a:r>
            <a:r>
              <a:rPr lang="zh-CN" altLang="en-US">
                <a:solidFill>
                  <a:srgbClr val="FF0000"/>
                </a:solidFill>
                <a:cs typeface="Times New Roman" panose="02020603050405020304" pitchFamily="18" charset="0"/>
              </a:rPr>
              <a:t>𝑥</a:t>
            </a:r>
            <a:r>
              <a:rPr lang="en-US" altLang="zh-CN">
                <a:solidFill>
                  <a:srgbClr val="FF0000"/>
                </a:solidFill>
                <a:cs typeface="Times New Roman" panose="02020603050405020304" pitchFamily="18" charset="0"/>
              </a:rPr>
              <a:t>,</a:t>
            </a:r>
            <a:r>
              <a:rPr lang="zh-CN" altLang="en-US">
                <a:solidFill>
                  <a:srgbClr val="FF0000"/>
                </a:solidFill>
                <a:cs typeface="Times New Roman" panose="02020603050405020304" pitchFamily="18" charset="0"/>
              </a:rPr>
              <a:t>𝑦</a:t>
            </a:r>
            <a:r>
              <a:rPr lang="en-US" altLang="zh-CN">
                <a:solidFill>
                  <a:srgbClr val="FF0000"/>
                </a:solidFill>
                <a:cs typeface="Times New Roman" panose="02020603050405020304" pitchFamily="18" charset="0"/>
              </a:rPr>
              <a:t>)</a:t>
            </a:r>
            <a:r>
              <a:rPr lang="zh-CN" altLang="en-US">
                <a:cs typeface="Times New Roman" panose="02020603050405020304" pitchFamily="18" charset="0"/>
              </a:rPr>
              <a:t>就与实数</a:t>
            </a:r>
            <a:r>
              <a:rPr lang="zh-CN" altLang="en-US">
                <a:solidFill>
                  <a:srgbClr val="FF0000"/>
                </a:solidFill>
                <a:cs typeface="Times New Roman" panose="02020603050405020304" pitchFamily="18" charset="0"/>
              </a:rPr>
              <a:t>𝑥</a:t>
            </a:r>
            <a:r>
              <a:rPr lang="en-US" altLang="zh-CN">
                <a:solidFill>
                  <a:srgbClr val="FF0000"/>
                </a:solidFill>
                <a:cs typeface="Times New Roman" panose="02020603050405020304" pitchFamily="18" charset="0"/>
              </a:rPr>
              <a:t>+</a:t>
            </a:r>
            <a:r>
              <a:rPr lang="zh-CN" altLang="en-US">
                <a:solidFill>
                  <a:srgbClr val="FF0000"/>
                </a:solidFill>
                <a:cs typeface="Times New Roman" panose="02020603050405020304" pitchFamily="18" charset="0"/>
              </a:rPr>
              <a:t>𝑦</a:t>
            </a:r>
            <a:r>
              <a:rPr lang="zh-CN" altLang="en-US">
                <a:cs typeface="Times New Roman" panose="02020603050405020304" pitchFamily="18" charset="0"/>
              </a:rPr>
              <a:t>对应</a:t>
            </a:r>
            <a:r>
              <a:rPr lang="en-US" altLang="zh-CN">
                <a:cs typeface="Times New Roman" panose="02020603050405020304" pitchFamily="18" charset="0"/>
              </a:rPr>
              <a:t>.</a:t>
            </a:r>
          </a:p>
        </p:txBody>
      </p:sp>
      <p:sp>
        <p:nvSpPr>
          <p:cNvPr id="34" name="Text Box 4">
            <a:extLst>
              <a:ext uri="{FF2B5EF4-FFF2-40B4-BE49-F238E27FC236}">
                <a16:creationId xmlns:a16="http://schemas.microsoft.com/office/drawing/2014/main" id="{EC15119F-18AD-41A6-A872-40C435CE9587}"/>
              </a:ext>
            </a:extLst>
          </p:cNvPr>
          <p:cNvSpPr txBox="1">
            <a:spLocks noChangeArrowheads="1"/>
          </p:cNvSpPr>
          <p:nvPr/>
        </p:nvSpPr>
        <p:spPr bwMode="auto">
          <a:xfrm>
            <a:off x="183236" y="2069936"/>
            <a:ext cx="112934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a:ea typeface="黑体" panose="02010609060101010101" pitchFamily="49" charset="-122"/>
              </a:rPr>
              <a:t>2.</a:t>
            </a:r>
            <a:r>
              <a:rPr lang="zh-CN" altLang="en-US" b="1">
                <a:ea typeface="黑体" panose="02010609060101010101" pitchFamily="49" charset="-122"/>
              </a:rPr>
              <a:t>某射击运动员在射击训练中，其中某次射击可能出现命中的环数情况有哪些？</a:t>
            </a:r>
            <a:r>
              <a:rPr lang="zh-CN" altLang="en-US"/>
              <a:t> </a:t>
            </a:r>
          </a:p>
        </p:txBody>
      </p:sp>
      <p:sp>
        <p:nvSpPr>
          <p:cNvPr id="35" name="Text Box 6">
            <a:extLst>
              <a:ext uri="{FF2B5EF4-FFF2-40B4-BE49-F238E27FC236}">
                <a16:creationId xmlns:a16="http://schemas.microsoft.com/office/drawing/2014/main" id="{E45B3EB6-B0DD-4157-819E-099A6932DF78}"/>
              </a:ext>
            </a:extLst>
          </p:cNvPr>
          <p:cNvSpPr txBox="1">
            <a:spLocks noChangeArrowheads="1"/>
          </p:cNvSpPr>
          <p:nvPr/>
        </p:nvSpPr>
        <p:spPr bwMode="auto">
          <a:xfrm>
            <a:off x="1271464" y="2426325"/>
            <a:ext cx="783572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a:cs typeface="Times New Roman" panose="02020603050405020304" pitchFamily="18" charset="0"/>
              </a:rPr>
              <a:t>实数𝑚</a:t>
            </a:r>
            <a:r>
              <a:rPr lang="en-US" altLang="zh-CN" sz="2800">
                <a:cs typeface="Times New Roman" panose="02020603050405020304" pitchFamily="18" charset="0"/>
              </a:rPr>
              <a:t>(</a:t>
            </a:r>
            <a:r>
              <a:rPr lang="zh-CN" altLang="en-US" sz="2800">
                <a:cs typeface="Times New Roman" panose="02020603050405020304" pitchFamily="18" charset="0"/>
              </a:rPr>
              <a:t>𝑚</a:t>
            </a:r>
            <a:r>
              <a:rPr lang="en-US" altLang="zh-CN" sz="2800">
                <a:cs typeface="Times New Roman" panose="02020603050405020304" pitchFamily="18" charset="0"/>
              </a:rPr>
              <a:t>=0,1,2,3,4,5,6,</a:t>
            </a:r>
            <a:r>
              <a:rPr lang="en-US" altLang="zh-CN" sz="2800" b="1">
                <a:cs typeface="Times New Roman" panose="02020603050405020304" pitchFamily="18" charset="0"/>
              </a:rPr>
              <a:t>···,10</a:t>
            </a:r>
            <a:r>
              <a:rPr lang="en-US" altLang="zh-CN" sz="2800">
                <a:cs typeface="Times New Roman" panose="02020603050405020304" pitchFamily="18" charset="0"/>
              </a:rPr>
              <a:t>)</a:t>
            </a:r>
            <a:r>
              <a:rPr lang="zh-CN" altLang="en-US" sz="2800">
                <a:cs typeface="Times New Roman" panose="02020603050405020304" pitchFamily="18" charset="0"/>
              </a:rPr>
              <a:t>表示“击中环数𝑚” </a:t>
            </a:r>
            <a:r>
              <a:rPr lang="zh-CN" altLang="en-US" sz="2800" b="1">
                <a:solidFill>
                  <a:srgbClr val="FF3300"/>
                </a:solidFill>
                <a:cs typeface="Times New Roman" panose="02020603050405020304" pitchFamily="18" charset="0"/>
              </a:rPr>
              <a:t>（</a:t>
            </a:r>
            <a:r>
              <a:rPr lang="en-US" altLang="zh-CN" sz="2800" b="1">
                <a:solidFill>
                  <a:srgbClr val="FF3300"/>
                </a:solidFill>
                <a:cs typeface="Times New Roman" panose="02020603050405020304" pitchFamily="18" charset="0"/>
              </a:rPr>
              <a:t>0</a:t>
            </a:r>
            <a:r>
              <a:rPr lang="zh-CN" altLang="en-US" sz="2800" b="1">
                <a:solidFill>
                  <a:srgbClr val="FF3300"/>
                </a:solidFill>
                <a:cs typeface="Times New Roman" panose="02020603050405020304" pitchFamily="18" charset="0"/>
              </a:rPr>
              <a:t>环、</a:t>
            </a:r>
            <a:r>
              <a:rPr lang="en-US" altLang="zh-CN" sz="2800" b="1">
                <a:solidFill>
                  <a:srgbClr val="FF3300"/>
                </a:solidFill>
                <a:cs typeface="Times New Roman" panose="02020603050405020304" pitchFamily="18" charset="0"/>
              </a:rPr>
              <a:t>1</a:t>
            </a:r>
            <a:r>
              <a:rPr lang="zh-CN" altLang="en-US" sz="2800" b="1">
                <a:solidFill>
                  <a:srgbClr val="FF3300"/>
                </a:solidFill>
                <a:cs typeface="Times New Roman" panose="02020603050405020304" pitchFamily="18" charset="0"/>
              </a:rPr>
              <a:t>环、</a:t>
            </a:r>
            <a:r>
              <a:rPr lang="en-US" altLang="zh-CN" sz="2800" b="1">
                <a:solidFill>
                  <a:srgbClr val="FF3300"/>
                </a:solidFill>
                <a:cs typeface="Times New Roman" panose="02020603050405020304" pitchFamily="18" charset="0"/>
              </a:rPr>
              <a:t>2</a:t>
            </a:r>
            <a:r>
              <a:rPr lang="zh-CN" altLang="en-US" sz="2800" b="1">
                <a:solidFill>
                  <a:srgbClr val="FF3300"/>
                </a:solidFill>
                <a:cs typeface="Times New Roman" panose="02020603050405020304" pitchFamily="18" charset="0"/>
              </a:rPr>
              <a:t>环、</a:t>
            </a:r>
            <a:r>
              <a:rPr lang="en-US" altLang="zh-CN" sz="2800" b="1">
                <a:solidFill>
                  <a:srgbClr val="FF3300"/>
                </a:solidFill>
                <a:cs typeface="Times New Roman" panose="02020603050405020304" pitchFamily="18" charset="0"/>
              </a:rPr>
              <a:t>···</a:t>
            </a:r>
            <a:r>
              <a:rPr lang="zh-CN" altLang="en-US" sz="2800" b="1">
                <a:solidFill>
                  <a:srgbClr val="FF3300"/>
                </a:solidFill>
                <a:cs typeface="Times New Roman" panose="02020603050405020304" pitchFamily="18" charset="0"/>
              </a:rPr>
              <a:t>、</a:t>
            </a:r>
            <a:r>
              <a:rPr lang="en-US" altLang="zh-CN" sz="2800" b="1">
                <a:solidFill>
                  <a:srgbClr val="FF3300"/>
                </a:solidFill>
                <a:cs typeface="Times New Roman" panose="02020603050405020304" pitchFamily="18" charset="0"/>
              </a:rPr>
              <a:t>10</a:t>
            </a:r>
            <a:r>
              <a:rPr lang="zh-CN" altLang="en-US" sz="2800" b="1">
                <a:solidFill>
                  <a:srgbClr val="FF3300"/>
                </a:solidFill>
                <a:cs typeface="Times New Roman" panose="02020603050405020304" pitchFamily="18" charset="0"/>
              </a:rPr>
              <a:t>环）共</a:t>
            </a:r>
            <a:r>
              <a:rPr lang="en-US" altLang="zh-CN" sz="2800" b="1">
                <a:solidFill>
                  <a:srgbClr val="FF3300"/>
                </a:solidFill>
                <a:cs typeface="Times New Roman" panose="02020603050405020304" pitchFamily="18" charset="0"/>
              </a:rPr>
              <a:t>11</a:t>
            </a:r>
            <a:r>
              <a:rPr lang="zh-CN" altLang="en-US" sz="2800" b="1">
                <a:solidFill>
                  <a:srgbClr val="FF3300"/>
                </a:solidFill>
                <a:cs typeface="Times New Roman" panose="02020603050405020304" pitchFamily="18" charset="0"/>
              </a:rPr>
              <a:t>种结果</a:t>
            </a:r>
          </a:p>
        </p:txBody>
      </p:sp>
      <p:pic>
        <p:nvPicPr>
          <p:cNvPr id="36" name="Picture 10">
            <a:extLst>
              <a:ext uri="{FF2B5EF4-FFF2-40B4-BE49-F238E27FC236}">
                <a16:creationId xmlns:a16="http://schemas.microsoft.com/office/drawing/2014/main" id="{C6F4E960-3498-4261-92E6-F3108F61C5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135895" y="451943"/>
            <a:ext cx="1597025" cy="1651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ectangle 3">
            <a:extLst>
              <a:ext uri="{FF2B5EF4-FFF2-40B4-BE49-F238E27FC236}">
                <a16:creationId xmlns:a16="http://schemas.microsoft.com/office/drawing/2014/main" id="{AAC621E3-CCA2-4C99-9322-DA24A8DD6F26}"/>
              </a:ext>
            </a:extLst>
          </p:cNvPr>
          <p:cNvSpPr/>
          <p:nvPr/>
        </p:nvSpPr>
        <p:spPr>
          <a:xfrm>
            <a:off x="306763" y="3380915"/>
            <a:ext cx="9640305" cy="830997"/>
          </a:xfrm>
          <a:prstGeom prst="rect">
            <a:avLst/>
          </a:prstGeom>
          <a:noFill/>
          <a:ln>
            <a:noFill/>
            <a:miter lim="800000"/>
          </a:ln>
          <a:effectLst/>
        </p:spPr>
        <p:txBody>
          <a:bodyPr wrap="square">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stStyle>
          <a:p>
            <a:pPr eaLnBrk="1" hangingPunct="1">
              <a:spcBef>
                <a:spcPct val="50000"/>
              </a:spcBef>
            </a:pPr>
            <a:r>
              <a:rPr lang="zh-CN" altLang="en-US" sz="2400">
                <a:ln w="9525" cap="flat" cmpd="sng" algn="ctr">
                  <a:noFill/>
                  <a:prstDash val="solid"/>
                  <a:round/>
                  <a:headEnd type="none" w="med" len="med"/>
                  <a:tailEnd type="none" w="med" len="med"/>
                </a:ln>
                <a:solidFill>
                  <a:srgbClr val="FF0000"/>
                </a:solidFill>
                <a:latin typeface="宋体" panose="02010600030101010101" pitchFamily="2" charset="-122"/>
                <a:sym typeface="Wingdings"/>
              </a:rPr>
              <a:t>有些随机试验的样本空间与数值没有直接关系</a:t>
            </a:r>
            <a:r>
              <a:rPr lang="en-US" altLang="zh-CN" sz="2400">
                <a:ln w="9525" cap="flat" cmpd="sng" algn="ctr">
                  <a:noFill/>
                  <a:prstDash val="solid"/>
                  <a:round/>
                  <a:headEnd type="none" w="med" len="med"/>
                  <a:tailEnd type="none" w="med" len="med"/>
                </a:ln>
                <a:solidFill>
                  <a:srgbClr val="FF0000"/>
                </a:solidFill>
                <a:latin typeface="宋体" panose="02010600030101010101" pitchFamily="2" charset="-122"/>
                <a:sym typeface="Wingdings"/>
              </a:rPr>
              <a:t>,</a:t>
            </a:r>
            <a:r>
              <a:rPr sz="2400">
                <a:ln w="9525" cap="flat" cmpd="sng" algn="ctr">
                  <a:noFill/>
                  <a:prstDash val="solid"/>
                  <a:round/>
                  <a:headEnd type="none" w="med" len="med"/>
                  <a:tailEnd type="none" w="med" len="med"/>
                </a:ln>
                <a:solidFill>
                  <a:srgbClr val="FF0000"/>
                </a:solidFill>
                <a:latin typeface="宋体" panose="02010600030101010101" pitchFamily="2" charset="-122"/>
                <a:sym typeface="Wingdings"/>
              </a:rPr>
              <a:t>可以根据问题的需要为每个样本点指定一个数值</a:t>
            </a:r>
            <a:r>
              <a:rPr lang="en-US" altLang="zh-CN" sz="2400">
                <a:ln w="9525" cap="flat" cmpd="sng" algn="ctr">
                  <a:noFill/>
                  <a:prstDash val="solid"/>
                  <a:round/>
                  <a:headEnd type="none" w="med" len="med"/>
                  <a:tailEnd type="none" w="med" len="med"/>
                </a:ln>
                <a:solidFill>
                  <a:srgbClr val="FF0000"/>
                </a:solidFill>
                <a:latin typeface="宋体" panose="02010600030101010101" pitchFamily="2" charset="-122"/>
                <a:sym typeface="Wingdings"/>
              </a:rPr>
              <a:t>.</a:t>
            </a:r>
            <a:endParaRPr lang="en-US" altLang="zh-CN" sz="2400">
              <a:solidFill>
                <a:srgbClr val="FF0000"/>
              </a:solidFill>
              <a:latin typeface="宋体" panose="02010600030101010101" pitchFamily="2" charset="-122"/>
            </a:endParaRPr>
          </a:p>
        </p:txBody>
      </p:sp>
      <p:sp>
        <p:nvSpPr>
          <p:cNvPr id="38" name="Text Box 5">
            <a:extLst>
              <a:ext uri="{FF2B5EF4-FFF2-40B4-BE49-F238E27FC236}">
                <a16:creationId xmlns:a16="http://schemas.microsoft.com/office/drawing/2014/main" id="{EEB0DEF9-B66A-4BF7-ABD9-6C060D3D3CE5}"/>
              </a:ext>
            </a:extLst>
          </p:cNvPr>
          <p:cNvSpPr/>
          <p:nvPr/>
        </p:nvSpPr>
        <p:spPr>
          <a:xfrm>
            <a:off x="554915" y="4231296"/>
            <a:ext cx="11293424" cy="830997"/>
          </a:xfrm>
          <a:prstGeom prst="rect">
            <a:avLst/>
          </a:prstGeom>
          <a:noFill/>
          <a:ln>
            <a:noFill/>
            <a:miter lim="800000"/>
          </a:ln>
          <a:effectLst/>
        </p:spPr>
        <p:txBody>
          <a:bodyPr wrap="square">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stStyle>
          <a:p>
            <a:pPr eaLnBrk="1" hangingPunct="1">
              <a:spcBef>
                <a:spcPct val="50000"/>
              </a:spcBef>
            </a:pPr>
            <a:r>
              <a:rPr lang="zh-CN" altLang="en-US" sz="2400">
                <a:ln w="9525" cap="flat" cmpd="sng" algn="ctr">
                  <a:noFill/>
                  <a:prstDash val="solid"/>
                  <a:round/>
                  <a:headEnd type="none" w="med" len="med"/>
                  <a:tailEnd type="none" w="med" len="med"/>
                </a:ln>
                <a:latin typeface="微软雅黑" panose="020b0503020204020204" pitchFamily="34" charset="-122"/>
                <a:ea typeface="微软雅黑" panose="020b0503020204020204" pitchFamily="34" charset="-122"/>
                <a:sym typeface="Wingdings"/>
              </a:rPr>
              <a:t>例如</a:t>
            </a:r>
            <a:r>
              <a:rPr lang="en-US" altLang="zh-CN" sz="2400">
                <a:ln w="9525" cap="flat" cmpd="sng" algn="ctr">
                  <a:noFill/>
                  <a:prstDash val="solid"/>
                  <a:round/>
                  <a:headEnd type="none" w="med" len="med"/>
                  <a:tailEnd type="none" w="med" len="med"/>
                </a:ln>
                <a:latin typeface="微软雅黑" panose="020b0503020204020204" pitchFamily="34" charset="-122"/>
                <a:ea typeface="微软雅黑" panose="020b0503020204020204" pitchFamily="34" charset="-122"/>
                <a:sym typeface="Wingdings"/>
              </a:rPr>
              <a:t>,</a:t>
            </a:r>
            <a:r>
              <a:rPr sz="2400">
                <a:ln w="9525" cap="flat" cmpd="sng" algn="ctr">
                  <a:noFill/>
                  <a:prstDash val="solid"/>
                  <a:round/>
                  <a:headEnd type="none" w="med" len="med"/>
                  <a:tailEnd type="none" w="med" len="med"/>
                </a:ln>
                <a:latin typeface="微软雅黑" panose="020b0503020204020204" pitchFamily="34" charset="-122"/>
                <a:ea typeface="微软雅黑" panose="020b0503020204020204" pitchFamily="34" charset="-122"/>
                <a:sym typeface="Wingdings"/>
              </a:rPr>
              <a:t>随机抽取一件产品</a:t>
            </a:r>
            <a:r>
              <a:rPr lang="en-US" altLang="zh-CN" sz="2400">
                <a:ln w="9525" cap="flat" cmpd="sng" algn="ctr">
                  <a:noFill/>
                  <a:prstDash val="solid"/>
                  <a:round/>
                  <a:headEnd type="none" w="med" len="med"/>
                  <a:tailEnd type="none" w="med" len="med"/>
                </a:ln>
                <a:latin typeface="微软雅黑" panose="020b0503020204020204" pitchFamily="34" charset="-122"/>
                <a:ea typeface="微软雅黑" panose="020b0503020204020204" pitchFamily="34" charset="-122"/>
                <a:sym typeface="Wingdings"/>
              </a:rPr>
              <a:t>,</a:t>
            </a:r>
            <a:r>
              <a:rPr sz="2400">
                <a:ln w="9525" cap="flat" cmpd="sng" algn="ctr">
                  <a:noFill/>
                  <a:prstDash val="solid"/>
                  <a:round/>
                  <a:headEnd type="none" w="med" len="med"/>
                  <a:tailEnd type="none" w="med" len="med"/>
                </a:ln>
                <a:latin typeface="微软雅黑" panose="020b0503020204020204" pitchFamily="34" charset="-122"/>
                <a:ea typeface="微软雅黑" panose="020b0503020204020204" pitchFamily="34" charset="-122"/>
                <a:sym typeface="Wingdings"/>
              </a:rPr>
              <a:t>有“抽到次品”和“抽到正品”</a:t>
            </a:r>
            <a:r>
              <a:rPr lang="zh-CN" altLang="en-US" sz="2400">
                <a:ln w="9525" cap="flat" cmpd="sng" algn="ctr">
                  <a:noFill/>
                  <a:prstDash val="solid"/>
                  <a:round/>
                  <a:headEnd type="none" w="med" len="med"/>
                  <a:tailEnd type="none" w="med" len="med"/>
                </a:ln>
                <a:latin typeface="微软雅黑" panose="020b0503020204020204" pitchFamily="34" charset="-122"/>
                <a:ea typeface="微软雅黑" panose="020b0503020204020204" pitchFamily="34" charset="-122"/>
                <a:sym typeface="Wingdings"/>
              </a:rPr>
              <a:t>两种可能结果</a:t>
            </a:r>
            <a:r>
              <a:rPr lang="zh-CN" altLang="en-US" sz="2400">
                <a:ln w="9525" cap="flat" cmpd="sng" algn="ctr">
                  <a:noFill/>
                  <a:prstDash val="solid"/>
                  <a:round/>
                  <a:headEnd type="none" w="med" len="med"/>
                  <a:tailEnd type="none" w="med" len="med"/>
                </a:ln>
                <a:solidFill>
                  <a:srgbClr val="FF0000"/>
                </a:solidFill>
                <a:latin typeface="微软雅黑" panose="020b0503020204020204" pitchFamily="34" charset="-122"/>
                <a:ea typeface="微软雅黑" panose="020b0503020204020204" pitchFamily="34" charset="-122"/>
                <a:sym typeface="Wingdings"/>
              </a:rPr>
              <a:t>它们与数值无关</a:t>
            </a:r>
            <a:r>
              <a:rPr lang="en-US" altLang="zh-CN" sz="2400">
                <a:ln w="9525" cap="flat" cmpd="sng" algn="ctr">
                  <a:noFill/>
                  <a:prstDash val="solid"/>
                  <a:round/>
                  <a:headEnd type="none" w="med" len="med"/>
                  <a:tailEnd type="none" w="med" len="med"/>
                </a:ln>
                <a:solidFill>
                  <a:srgbClr val="FF0000"/>
                </a:solidFill>
                <a:latin typeface="微软雅黑" panose="020b0503020204020204" pitchFamily="34" charset="-122"/>
                <a:ea typeface="微软雅黑" panose="020b0503020204020204" pitchFamily="34" charset="-122"/>
                <a:sym typeface="Wingdings"/>
              </a:rPr>
              <a:t>.</a:t>
            </a:r>
            <a:r>
              <a:rPr lang="zh-CN" altLang="en-US"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如果“抽到次品”用</a:t>
            </a:r>
            <a:r>
              <a:rPr lang="en-US" altLang="zh-CN"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1</a:t>
            </a:r>
            <a:r>
              <a:rPr lang="zh-CN" altLang="en-US"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表示</a:t>
            </a:r>
            <a:r>
              <a:rPr lang="en-US" altLang="zh-CN"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a:t>
            </a:r>
            <a:r>
              <a:rPr lang="zh-CN" altLang="en-US"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抽到正品”用</a:t>
            </a:r>
            <a:r>
              <a:rPr lang="en-US" altLang="zh-CN"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0</a:t>
            </a:r>
            <a:r>
              <a:rPr lang="zh-CN" altLang="en-US"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表示</a:t>
            </a:r>
            <a:r>
              <a:rPr lang="en-US" altLang="zh-CN"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a:t>
            </a:r>
            <a:r>
              <a:rPr lang="zh-CN" altLang="en-US" sz="24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即</a:t>
            </a:r>
            <a:endParaRPr lang="zh-CN" altLang="en-US" sz="2400">
              <a:latin typeface="微软雅黑" panose="020b0503020204020204" pitchFamily="34" charset="-122"/>
              <a:ea typeface="微软雅黑" panose="020b0503020204020204" pitchFamily="34" charset="-122"/>
            </a:endParaRPr>
          </a:p>
        </p:txBody>
      </p:sp>
      <p:sp>
        <p:nvSpPr>
          <p:cNvPr id="39" name="Text Box 9">
            <a:extLst>
              <a:ext uri="{FF2B5EF4-FFF2-40B4-BE49-F238E27FC236}">
                <a16:creationId xmlns:a16="http://schemas.microsoft.com/office/drawing/2014/main" id="{5F2A2416-2F9A-4990-98D2-0DCC8C5A0B2F}"/>
              </a:ext>
            </a:extLst>
          </p:cNvPr>
          <p:cNvSpPr/>
          <p:nvPr/>
        </p:nvSpPr>
        <p:spPr>
          <a:xfrm>
            <a:off x="2279576" y="5218314"/>
            <a:ext cx="1295400" cy="579438"/>
          </a:xfrm>
          <a:prstGeom prst="rect">
            <a:avLst/>
          </a:prstGeom>
          <a:noFill/>
          <a:ln>
            <a:noFill/>
            <a:miter lim="800000"/>
          </a:ln>
          <a:effectLst/>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stStyle>
          <a:p>
            <a:pPr eaLnBrk="1" hangingPunct="1">
              <a:spcBef>
                <a:spcPct val="50000"/>
              </a:spcBef>
              <a:buFont typeface="Arial" panose="020b0604020202020204" pitchFamily="34" charset="0"/>
              <a:buNone/>
            </a:pPr>
            <a:r>
              <a:rPr sz="3200">
                <a:ln w="9525" cap="flat" cmpd="sng" algn="ctr">
                  <a:noFill/>
                  <a:prstDash val="solid"/>
                  <a:round/>
                  <a:headEnd type="none" w="med" len="med"/>
                  <a:tailEnd type="none" w="med" len="med"/>
                </a:ln>
                <a:ea typeface="微软雅黑" panose="020b0503020204020204" pitchFamily="34" charset="-122"/>
                <a:sym typeface="Wingdings"/>
              </a:rPr>
              <a:t>定义</a:t>
            </a:r>
            <a:endParaRPr sz="3200">
              <a:ea typeface="微软雅黑" panose="020b0503020204020204" pitchFamily="34" charset="-122"/>
            </a:endParaRPr>
          </a:p>
        </p:txBody>
      </p:sp>
      <mc:AlternateContent>
        <mc:Choice Requires="a14">
          <p:sp>
            <p:nvSpPr>
              <p:cNvPr id="40" name="Object 10">
                <a:extLst>
                  <a:ext uri="{FF2B5EF4-FFF2-40B4-BE49-F238E27FC236}">
                    <a16:creationId xmlns:a16="http://schemas.microsoft.com/office/drawing/2014/main" id="{C64AA9A3-1AE5-4EA2-B003-F9DD0AEB09D6}"/>
                  </a:ext>
                </a:extLst>
              </p:cNvPr>
              <p:cNvSpPr txBox="1"/>
              <p:nvPr/>
            </p:nvSpPr>
            <p:spPr bwMode="auto">
              <a:xfrm>
                <a:off x="3203748" y="5140544"/>
                <a:ext cx="2448694" cy="830997"/>
              </a:xfrm>
              <a:prstGeom prst="rect">
                <a:avLst/>
              </a:prstGeom>
              <a:noFill/>
              <a:ln>
                <a:noFill/>
              </a:ln>
              <a:effectLst/>
            </p:spPr>
            <p:txBody>
              <a:bodyPr>
                <a:normAutofit fontScale="85000" lnSpcReduction="10000"/>
              </a:bodyPr>
              <a:lstStyle/>
              <a:p>
                <a14:m>
                  <m:oMathPara>
                    <m:oMathParaPr>
                      <m:jc m:val="left"/>
                    </m:oMathParaPr>
                    <m:oMath>
                      <m:r>
                        <a:rPr lang="zh-CN" altLang="en-US" i="1" smtClean="0">
                          <a:solidFill>
                            <a:srgbClr val="FF0000"/>
                          </a:solidFill>
                          <a:latin typeface="Cambria Math" panose="02040503050406030204" pitchFamily="18" charset="0"/>
                        </a:rPr>
                        <m:t>𝑋</m:t>
                      </m:r>
                      <m:r>
                        <a:rPr lang="zh-CN" altLang="en-US" i="1" smtClean="0">
                          <a:solidFill>
                            <a:srgbClr val="FF0000"/>
                          </a:solidFill>
                          <a:latin typeface="Cambria Math" panose="02040503050406030204" pitchFamily="18" charset="0"/>
                        </a:rPr>
                        <m:t>=</m:t>
                      </m:r>
                      <m:d>
                        <m:dPr>
                          <m:begChr m:val="{"/>
                          <m:sepChr m:val="|"/>
                          <m:endChr/>
                          <m:grow m:val="on"/>
                          <m:shp m:val="centered"/>
                          <m:ctrlPr>
                            <a:rPr lang="zh-CN" altLang="en-US" i="1">
                              <a:solidFill>
                                <a:srgbClr val="FF0000"/>
                              </a:solidFill>
                              <a:latin typeface="Cambria Math" panose="02040503050406030204" pitchFamily="18" charset="0"/>
                            </a:rPr>
                          </m:ctrlPr>
                        </m:dPr>
                        <m:e>
                          <m:eqArr>
                            <m:eqArrPr>
                              <m:maxDist m:val="off"/>
                              <m:objDist m:val="off"/>
                              <m:rSpRule m:val="0"/>
                              <m:rSp m:val="0"/>
                              <m:ctrlPr>
                                <a:rPr lang="zh-CN" altLang="en-US" i="1">
                                  <a:solidFill>
                                    <a:srgbClr val="FF0000"/>
                                  </a:solidFill>
                                  <a:latin typeface="Cambria Math" panose="02040503050406030204" pitchFamily="18" charset="0"/>
                                </a:rPr>
                              </m:ctrlPr>
                            </m:eqArrPr>
                            <m:e>
                              <m:r>
                                <a:rPr lang="zh-CN" altLang="en-US" i="1">
                                  <a:solidFill>
                                    <a:srgbClr val="FF0000"/>
                                  </a:solidFill>
                                  <a:latin typeface="Cambria Math" panose="02040503050406030204" pitchFamily="18" charset="0"/>
                                </a:rPr>
                                <m:t>&amp;1,</m:t>
                              </m:r>
                              <m:r>
                                <a:rPr lang="zh-CN" altLang="en-US" i="1">
                                  <a:solidFill>
                                    <a:srgbClr val="FF0000"/>
                                  </a:solidFill>
                                  <a:latin typeface="Cambria Math" panose="02040503050406030204" pitchFamily="18" charset="0"/>
                                </a:rPr>
                                <m:t>抽到次品</m:t>
                              </m:r>
                              <m:r>
                                <a:rPr lang="zh-CN" altLang="en-US" i="1">
                                  <a:solidFill>
                                    <a:srgbClr val="FF0000"/>
                                  </a:solidFill>
                                  <a:latin typeface="Cambria Math" panose="02040503050406030204" pitchFamily="18" charset="0"/>
                                </a:rPr>
                                <m:t>,</m:t>
                              </m:r>
                            </m:e>
                            <m:e>
                              <m:r>
                                <a:rPr lang="zh-CN" altLang="en-US" i="1">
                                  <a:solidFill>
                                    <a:srgbClr val="FF0000"/>
                                  </a:solidFill>
                                  <a:latin typeface="Cambria Math" panose="02040503050406030204" pitchFamily="18" charset="0"/>
                                </a:rPr>
                                <m:t>&amp;0,</m:t>
                              </m:r>
                              <m:r>
                                <a:rPr lang="zh-CN" altLang="en-US" i="1">
                                  <a:solidFill>
                                    <a:srgbClr val="FF0000"/>
                                  </a:solidFill>
                                  <a:latin typeface="Cambria Math" panose="02040503050406030204" pitchFamily="18" charset="0"/>
                                </a:rPr>
                                <m:t>抽到正品</m:t>
                              </m:r>
                              <m:r>
                                <a:rPr lang="zh-CN" altLang="en-US" i="1">
                                  <a:solidFill>
                                    <a:srgbClr val="FF0000"/>
                                  </a:solidFill>
                                  <a:latin typeface="Cambria Math" panose="02040503050406030204" pitchFamily="18" charset="0"/>
                                </a:rPr>
                                <m:t>.</m:t>
                              </m:r>
                            </m:e>
                          </m:eqArr>
                        </m:e>
                      </m:d>
                    </m:oMath>
                  </m:oMathPara>
                </a14:m>
                <a:endParaRPr lang="zh-CN" altLang="en-US">
                  <a:solidFill>
                    <a:srgbClr val="FF0000"/>
                  </a:solidFill>
                  <a:cs typeface="Times New Roman" panose="02020603050405020304" pitchFamily="18" charset="0"/>
                </a:endParaRPr>
              </a:p>
            </p:txBody>
          </p:sp>
        </mc:Choice>
        <mc:Fallback>
          <p:sp>
            <p:nvSpPr>
              <p:cNvPr id="40" name="Object 10">
                <a:extLst>
                  <a:ext uri="{FF2B5EF4-FFF2-40B4-BE49-F238E27FC236}">
                    <a16:creationId xmlns:a16="http://schemas.microsoft.com/office/drawing/2014/main" id="{C64AA9A3-1AE5-4EA2-B003-F9DD0AEB09D6}"/>
                  </a:ext>
                </a:extLst>
              </p:cNvPr>
              <p:cNvSpPr txBox="1">
                <a:spLocks noRot="1" noChangeAspect="1" noMove="1" noResize="1" noEditPoints="1" noAdjustHandles="1" noChangeArrowheads="1" noChangeShapeType="1" noTextEdit="1"/>
              </p:cNvSpPr>
              <p:nvPr/>
            </p:nvSpPr>
            <p:spPr bwMode="auto">
              <a:xfrm>
                <a:off x="3203748" y="5140544"/>
                <a:ext cx="2448694" cy="830997"/>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41" name="Text Box 11">
            <a:extLst>
              <a:ext uri="{FF2B5EF4-FFF2-40B4-BE49-F238E27FC236}">
                <a16:creationId xmlns:a16="http://schemas.microsoft.com/office/drawing/2014/main" id="{3917C3E7-D2E8-40A0-BBEA-CB54F9E008D9}"/>
              </a:ext>
            </a:extLst>
          </p:cNvPr>
          <p:cNvSpPr/>
          <p:nvPr/>
        </p:nvSpPr>
        <p:spPr>
          <a:xfrm>
            <a:off x="5438802" y="5312527"/>
            <a:ext cx="6344881" cy="461665"/>
          </a:xfrm>
          <a:prstGeom prst="rect">
            <a:avLst/>
          </a:prstGeom>
          <a:noFill/>
          <a:ln>
            <a:noFill/>
            <a:miter lim="800000"/>
          </a:ln>
          <a:effectLst/>
        </p:spPr>
        <p:txBody>
          <a:bodyPr wrap="square">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stStyle>
          <a:p>
            <a:pPr eaLnBrk="1" hangingPunct="1">
              <a:spcBef>
                <a:spcPct val="50000"/>
              </a:spcBef>
              <a:buFont typeface="Arial" panose="020b0604020202020204" pitchFamily="34" charset="0"/>
              <a:buNone/>
            </a:pPr>
            <a:r>
              <a:rPr sz="2400">
                <a:ln w="9525" cap="flat" cmpd="sng" algn="ctr">
                  <a:noFill/>
                  <a:prstDash val="solid"/>
                  <a:round/>
                  <a:headEnd type="none" w="med" len="med"/>
                  <a:tailEnd type="none" w="med" len="med"/>
                </a:ln>
                <a:latin typeface="宋体" panose="02010600030101010101" pitchFamily="2" charset="-122"/>
                <a:sym typeface="Wingdings"/>
              </a:rPr>
              <a:t>这个试验的样本点与实数就建立了对应关系</a:t>
            </a:r>
            <a:endParaRPr sz="2400">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checkerboard(across)">
                                      <p:cBhvr>
                                        <p:cTn id="12" dur="500"/>
                                        <p:tgtEl>
                                          <p:spTgt spid="35"/>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7">
                                            <p:txEl>
                                              <p:pRg st="0" end="0"/>
                                            </p:txEl>
                                          </p:spTgt>
                                        </p:tgtEl>
                                        <p:attrNameLst>
                                          <p:attrName>style.visibility</p:attrName>
                                        </p:attrNameLst>
                                      </p:cBhvr>
                                      <p:to>
                                        <p:strVal val="visible"/>
                                      </p:to>
                                    </p:set>
                                    <p:animEffect transition="in" filter="wipe(left)">
                                      <p:cBhvr>
                                        <p:cTn id="17" dur="500"/>
                                        <p:tgtEl>
                                          <p:spTgt spid="37">
                                            <p:txEl>
                                              <p:pRg st="0" end="0"/>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left)">
                                      <p:cBhvr>
                                        <p:cTn id="22" dur="500"/>
                                        <p:tgtEl>
                                          <p:spTgt spid="38"/>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9">
                                            <p:txEl>
                                              <p:pRg st="0" end="0"/>
                                            </p:txEl>
                                          </p:spTgt>
                                        </p:tgtEl>
                                        <p:attrNameLst>
                                          <p:attrName>style.visibility</p:attrName>
                                        </p:attrNameLst>
                                      </p:cBhvr>
                                      <p:to>
                                        <p:strVal val="visible"/>
                                      </p:to>
                                    </p:set>
                                    <p:animEffect transition="in" filter="blinds(horizontal)">
                                      <p:cBhvr>
                                        <p:cTn id="27" dur="500"/>
                                        <p:tgtEl>
                                          <p:spTgt spid="39">
                                            <p:txEl>
                                              <p:pRg st="0" end="0"/>
                                            </p:txEl>
                                          </p:spTgt>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1">
                                            <p:txEl>
                                              <p:pRg st="0" end="0"/>
                                            </p:txEl>
                                          </p:spTgt>
                                        </p:tgtEl>
                                        <p:attrNameLst>
                                          <p:attrName>style.visibility</p:attrName>
                                        </p:attrNameLst>
                                      </p:cBhvr>
                                      <p:to>
                                        <p:strVal val="visible"/>
                                      </p:to>
                                    </p:set>
                                    <p:animEffect transition="in" filter="wipe(left)">
                                      <p:cBhvr>
                                        <p:cTn id="32" dur="5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35" grpId="0"/>
      <p:bldP spid="38" grpId="0"/>
    </p:bldLs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a:extLst>
              <a:ext uri="{FF2B5EF4-FFF2-40B4-BE49-F238E27FC236}">
                <a16:creationId xmlns:a16="http://schemas.microsoft.com/office/drawing/2014/main" id="{EA9474F9-7553-45A2-B72A-0C51E7101B4B}"/>
              </a:ext>
            </a:extLst>
          </p:cNvPr>
          <p:cNvSpPr/>
          <p:nvPr/>
        </p:nvSpPr>
        <p:spPr>
          <a:xfrm>
            <a:off x="335360" y="476672"/>
            <a:ext cx="10945216" cy="3046988"/>
          </a:xfrm>
          <a:prstGeom prst="rect">
            <a:avLst/>
          </a:prstGeom>
        </p:spPr>
        <p:txBody>
          <a:bodyPr wrap="square">
            <a:spAutoFit/>
          </a:bodyPr>
          <a:lstStyle/>
          <a:p>
            <a:r>
              <a:rPr lang="zh-CN" altLang="en-US"/>
              <a:t>类似地</a:t>
            </a:r>
            <a:r>
              <a:rPr lang="en-US" altLang="zh-CN"/>
              <a:t>,</a:t>
            </a:r>
          </a:p>
          <a:p>
            <a:r>
              <a:rPr lang="en-US" altLang="zh-CN"/>
              <a:t>1.</a:t>
            </a:r>
            <a:r>
              <a:rPr lang="zh-CN" altLang="en-US"/>
              <a:t>掷一枚硬币</a:t>
            </a:r>
            <a:r>
              <a:rPr lang="en-US" altLang="zh-CN"/>
              <a:t>,</a:t>
            </a:r>
            <a:r>
              <a:rPr lang="zh-CN" altLang="en-US"/>
              <a:t>可将试验结果“正面朝上”用</a:t>
            </a:r>
            <a:r>
              <a:rPr lang="en-US" altLang="zh-CN"/>
              <a:t>1</a:t>
            </a:r>
            <a:r>
              <a:rPr lang="zh-CN" altLang="en-US"/>
              <a:t>表示</a:t>
            </a:r>
            <a:r>
              <a:rPr lang="en-US" altLang="zh-CN"/>
              <a:t>,“</a:t>
            </a:r>
            <a:r>
              <a:rPr lang="zh-CN" altLang="en-US"/>
              <a:t>反面朝上”用</a:t>
            </a:r>
            <a:r>
              <a:rPr lang="en-US" altLang="zh-CN"/>
              <a:t>0</a:t>
            </a:r>
            <a:r>
              <a:rPr lang="zh-CN" altLang="en-US"/>
              <a:t>表示</a:t>
            </a:r>
            <a:endParaRPr lang="en-US" altLang="zh-CN"/>
          </a:p>
          <a:p>
            <a:r>
              <a:rPr lang="en-US" altLang="zh-CN"/>
              <a:t>2.</a:t>
            </a:r>
            <a:r>
              <a:rPr lang="zh-CN" altLang="en-US"/>
              <a:t>随机调查学生的体育综合测试成绩</a:t>
            </a:r>
            <a:r>
              <a:rPr lang="en-US" altLang="zh-CN"/>
              <a:t>,</a:t>
            </a:r>
            <a:r>
              <a:rPr lang="zh-CN" altLang="en-US"/>
              <a:t>可将等级成绩</a:t>
            </a:r>
            <a:r>
              <a:rPr lang="zh-CN" altLang="en-US">
                <a:solidFill>
                  <a:srgbClr val="FF0000"/>
                </a:solidFill>
              </a:rPr>
              <a:t>优、良、中等、及格、不及格</a:t>
            </a:r>
            <a:r>
              <a:rPr lang="zh-CN" altLang="en-US"/>
              <a:t>分别赋值</a:t>
            </a:r>
            <a:r>
              <a:rPr lang="en-US" altLang="zh-CN">
                <a:solidFill>
                  <a:srgbClr val="FF0000"/>
                </a:solidFill>
              </a:rPr>
              <a:t>5.4.3.2.1</a:t>
            </a:r>
            <a:r>
              <a:rPr lang="en-US" altLang="zh-CN"/>
              <a:t>;</a:t>
            </a:r>
            <a:r>
              <a:rPr lang="zh-CN" altLang="en-US"/>
              <a:t>等等</a:t>
            </a:r>
            <a:r>
              <a:rPr lang="en-US" altLang="zh-CN"/>
              <a:t>,</a:t>
            </a:r>
            <a:r>
              <a:rPr lang="zh-CN" altLang="en-US">
                <a:solidFill>
                  <a:srgbClr val="FF0000"/>
                </a:solidFill>
              </a:rPr>
              <a:t>对于任何一个随机试验</a:t>
            </a:r>
            <a:r>
              <a:rPr lang="en-US" altLang="zh-CN">
                <a:solidFill>
                  <a:srgbClr val="FF0000"/>
                </a:solidFill>
              </a:rPr>
              <a:t>,</a:t>
            </a:r>
            <a:r>
              <a:rPr lang="zh-CN" altLang="en-US">
                <a:solidFill>
                  <a:srgbClr val="FF0000"/>
                </a:solidFill>
              </a:rPr>
              <a:t>总可以把它的每个样本点与一个实数对应</a:t>
            </a:r>
            <a:r>
              <a:rPr lang="zh-CN" altLang="en-US"/>
              <a:t>。</a:t>
            </a:r>
            <a:endParaRPr lang="en-US" altLang="zh-CN"/>
          </a:p>
          <a:p>
            <a:r>
              <a:rPr lang="zh-CN" altLang="en-US"/>
              <a:t>即通过引入一个取值依赖于样本点的变量</a:t>
            </a:r>
            <a:r>
              <a:rPr lang="en-US" altLang="zh-CN"/>
              <a:t>X,</a:t>
            </a:r>
            <a:r>
              <a:rPr lang="zh-CN" altLang="en-US"/>
              <a:t>来刻画样本点和实数的对应关系</a:t>
            </a:r>
            <a:r>
              <a:rPr lang="en-US" altLang="zh-CN"/>
              <a:t>,</a:t>
            </a:r>
            <a:r>
              <a:rPr lang="zh-CN" altLang="en-US"/>
              <a:t>实现样本点的数量化</a:t>
            </a:r>
            <a:r>
              <a:rPr lang="en-US" altLang="zh-CN"/>
              <a:t>.</a:t>
            </a:r>
            <a:r>
              <a:rPr lang="zh-CN" altLang="en-US"/>
              <a:t>因为在随机试验中样本点的出现具有随机性</a:t>
            </a:r>
            <a:r>
              <a:rPr lang="en-US" altLang="zh-CN"/>
              <a:t>,</a:t>
            </a:r>
            <a:r>
              <a:rPr lang="zh-CN" altLang="en-US"/>
              <a:t>所以变量</a:t>
            </a:r>
            <a:r>
              <a:rPr lang="en-US" altLang="zh-CN"/>
              <a:t>X</a:t>
            </a:r>
            <a:r>
              <a:rPr lang="zh-CN" altLang="en-US"/>
              <a:t>的取值也具有随机性。</a:t>
            </a:r>
          </a:p>
        </p:txBody>
      </p:sp>
      <p:sp>
        <p:nvSpPr>
          <p:cNvPr id="3" name="Text Box 4">
            <a:extLst>
              <a:ext uri="{FF2B5EF4-FFF2-40B4-BE49-F238E27FC236}">
                <a16:creationId xmlns:a16="http://schemas.microsoft.com/office/drawing/2014/main" id="{CBC7D9C3-158F-4DC2-AB90-16081D305263}"/>
              </a:ext>
            </a:extLst>
          </p:cNvPr>
          <p:cNvSpPr txBox="1">
            <a:spLocks noChangeArrowheads="1"/>
          </p:cNvSpPr>
          <p:nvPr/>
        </p:nvSpPr>
        <p:spPr bwMode="auto">
          <a:xfrm>
            <a:off x="6829"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学习新知</a:t>
            </a:r>
          </a:p>
        </p:txBody>
      </p:sp>
      <p:sp>
        <p:nvSpPr>
          <p:cNvPr id="4" name="Text Box 3">
            <a:extLst>
              <a:ext uri="{FF2B5EF4-FFF2-40B4-BE49-F238E27FC236}">
                <a16:creationId xmlns:a16="http://schemas.microsoft.com/office/drawing/2014/main" id="{7DB123D7-D2DC-4180-AC03-F6015379E0B3}"/>
              </a:ext>
            </a:extLst>
          </p:cNvPr>
          <p:cNvSpPr>
            <a:spLocks noChangeArrowheads="1"/>
          </p:cNvSpPr>
          <p:nvPr/>
        </p:nvSpPr>
        <p:spPr bwMode="auto">
          <a:xfrm>
            <a:off x="1847528" y="3379461"/>
            <a:ext cx="62203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rgbClr val="000000"/>
                </a:solidFill>
                <a:latin typeface="Arial" panose="020b0604020202020204" pitchFamily="34" charset="0"/>
                <a:ea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b="1">
                <a:solidFill>
                  <a:srgbClr val="FF0000"/>
                </a:solidFill>
                <a:ea typeface="微软雅黑" panose="020b0503020204020204" pitchFamily="34" charset="-122"/>
              </a:rPr>
              <a:t>1.</a:t>
            </a:r>
            <a:r>
              <a:rPr lang="zh-CN" altLang="en-US" sz="2800">
                <a:solidFill>
                  <a:schemeClr val="tx1"/>
                </a:solidFill>
                <a:ea typeface="微软雅黑" panose="020b0503020204020204" pitchFamily="34" charset="-122"/>
              </a:rPr>
              <a:t>考察下列随机试验及其引入的变量：</a:t>
            </a:r>
          </a:p>
        </p:txBody>
      </p:sp>
      <p:sp>
        <p:nvSpPr>
          <p:cNvPr id="5" name="Text Box 4">
            <a:extLst>
              <a:ext uri="{FF2B5EF4-FFF2-40B4-BE49-F238E27FC236}">
                <a16:creationId xmlns:a16="http://schemas.microsoft.com/office/drawing/2014/main" id="{25FC1079-7102-4245-A993-9191285063A3}"/>
              </a:ext>
            </a:extLst>
          </p:cNvPr>
          <p:cNvSpPr>
            <a:spLocks noChangeArrowheads="1"/>
          </p:cNvSpPr>
          <p:nvPr/>
        </p:nvSpPr>
        <p:spPr bwMode="auto">
          <a:xfrm>
            <a:off x="507026" y="4000149"/>
            <a:ext cx="1123324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rgbClr val="000000"/>
                </a:solidFill>
                <a:latin typeface="Arial" panose="020b0604020202020204" pitchFamily="34" charset="0"/>
                <a:ea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800">
                <a:solidFill>
                  <a:srgbClr val="FF0000"/>
                </a:solidFill>
                <a:latin typeface="宋体" panose="02010600030101010101" pitchFamily="2" charset="-122"/>
              </a:rPr>
              <a:t>试验</a:t>
            </a:r>
            <a:r>
              <a:rPr lang="en-US" altLang="zh-CN" sz="2800">
                <a:solidFill>
                  <a:srgbClr val="FF0000"/>
                </a:solidFill>
                <a:latin typeface="宋体" panose="02010600030101010101" pitchFamily="2" charset="-122"/>
              </a:rPr>
              <a:t>1:</a:t>
            </a:r>
            <a:r>
              <a:rPr lang="zh-CN" altLang="en-US" sz="2800">
                <a:solidFill>
                  <a:schemeClr val="tx1"/>
                </a:solidFill>
                <a:latin typeface="Times New Roman" panose="02020603050405020304" pitchFamily="18" charset="0"/>
                <a:cs typeface="Times New Roman" panose="02020603050405020304" pitchFamily="18" charset="0"/>
              </a:rPr>
              <a:t>从</a:t>
            </a:r>
            <a:r>
              <a:rPr lang="en-US" altLang="zh-CN" sz="2800">
                <a:solidFill>
                  <a:schemeClr val="tx1"/>
                </a:solidFill>
                <a:latin typeface="Times New Roman" panose="02020603050405020304" pitchFamily="18" charset="0"/>
                <a:cs typeface="Times New Roman" panose="02020603050405020304" pitchFamily="18" charset="0"/>
              </a:rPr>
              <a:t>100</a:t>
            </a:r>
            <a:r>
              <a:rPr lang="zh-CN" altLang="en-US" sz="2800">
                <a:solidFill>
                  <a:schemeClr val="tx1"/>
                </a:solidFill>
                <a:latin typeface="Times New Roman" panose="02020603050405020304" pitchFamily="18" charset="0"/>
                <a:cs typeface="Times New Roman" panose="02020603050405020304" pitchFamily="18" charset="0"/>
              </a:rPr>
              <a:t>个电子元件</a:t>
            </a:r>
            <a:r>
              <a:rPr lang="en-US" altLang="zh-CN" sz="2800">
                <a:solidFill>
                  <a:schemeClr val="tx1"/>
                </a:solidFill>
                <a:latin typeface="Times New Roman" panose="02020603050405020304" pitchFamily="18" charset="0"/>
                <a:cs typeface="Times New Roman" panose="02020603050405020304" pitchFamily="18" charset="0"/>
              </a:rPr>
              <a:t>(</a:t>
            </a:r>
            <a:r>
              <a:rPr lang="zh-CN" altLang="en-US" sz="2800">
                <a:solidFill>
                  <a:schemeClr val="tx1"/>
                </a:solidFill>
                <a:latin typeface="Times New Roman" panose="02020603050405020304" pitchFamily="18" charset="0"/>
                <a:cs typeface="Times New Roman" panose="02020603050405020304" pitchFamily="18" charset="0"/>
              </a:rPr>
              <a:t>至少含</a:t>
            </a:r>
            <a:r>
              <a:rPr lang="en-US" altLang="zh-CN" sz="2800">
                <a:solidFill>
                  <a:schemeClr val="tx1"/>
                </a:solidFill>
                <a:latin typeface="Times New Roman" panose="02020603050405020304" pitchFamily="18" charset="0"/>
                <a:cs typeface="Times New Roman" panose="02020603050405020304" pitchFamily="18" charset="0"/>
              </a:rPr>
              <a:t>3</a:t>
            </a:r>
            <a:r>
              <a:rPr lang="zh-CN" altLang="en-US" sz="2800">
                <a:solidFill>
                  <a:schemeClr val="tx1"/>
                </a:solidFill>
                <a:latin typeface="Times New Roman" panose="02020603050405020304" pitchFamily="18" charset="0"/>
                <a:cs typeface="Times New Roman" panose="02020603050405020304" pitchFamily="18" charset="0"/>
              </a:rPr>
              <a:t>个以上次品</a:t>
            </a:r>
            <a:r>
              <a:rPr lang="en-US" altLang="zh-CN" sz="2800">
                <a:solidFill>
                  <a:schemeClr val="tx1"/>
                </a:solidFill>
                <a:latin typeface="Times New Roman" panose="02020603050405020304" pitchFamily="18" charset="0"/>
                <a:cs typeface="Times New Roman" panose="02020603050405020304" pitchFamily="18" charset="0"/>
              </a:rPr>
              <a:t>)</a:t>
            </a:r>
            <a:r>
              <a:rPr lang="zh-CN" altLang="en-US" sz="2800">
                <a:solidFill>
                  <a:schemeClr val="tx1"/>
                </a:solidFill>
                <a:latin typeface="Times New Roman" panose="02020603050405020304" pitchFamily="18" charset="0"/>
                <a:cs typeface="Times New Roman" panose="02020603050405020304" pitchFamily="18" charset="0"/>
              </a:rPr>
              <a:t>中随机抽取三个进行试验，变量</a:t>
            </a:r>
            <a:r>
              <a:rPr lang="en-US" altLang="zh-CN" sz="2800" i="1">
                <a:solidFill>
                  <a:schemeClr val="tx1"/>
                </a:solidFill>
                <a:latin typeface="Times New Roman" panose="02020603050405020304" pitchFamily="18" charset="0"/>
                <a:cs typeface="Times New Roman" panose="02020603050405020304" pitchFamily="18" charset="0"/>
              </a:rPr>
              <a:t>X </a:t>
            </a:r>
            <a:r>
              <a:rPr lang="zh-CN" altLang="en-US" sz="2800">
                <a:solidFill>
                  <a:schemeClr val="tx1"/>
                </a:solidFill>
                <a:latin typeface="Times New Roman" panose="02020603050405020304" pitchFamily="18" charset="0"/>
                <a:cs typeface="Times New Roman" panose="02020603050405020304" pitchFamily="18" charset="0"/>
              </a:rPr>
              <a:t>表示三个元件中次品数</a:t>
            </a:r>
            <a:r>
              <a:rPr lang="en-US" altLang="zh-CN" sz="2800">
                <a:solidFill>
                  <a:schemeClr val="tx1"/>
                </a:solidFill>
                <a:latin typeface="Times New Roman" panose="02020603050405020304" pitchFamily="18" charset="0"/>
                <a:cs typeface="Times New Roman" panose="02020603050405020304" pitchFamily="18" charset="0"/>
              </a:rPr>
              <a:t>;</a:t>
            </a:r>
          </a:p>
        </p:txBody>
      </p:sp>
      <p:sp>
        <p:nvSpPr>
          <p:cNvPr id="6" name="Text Box 11">
            <a:extLst>
              <a:ext uri="{FF2B5EF4-FFF2-40B4-BE49-F238E27FC236}">
                <a16:creationId xmlns:a16="http://schemas.microsoft.com/office/drawing/2014/main" id="{B2EF8ECF-440E-4DA2-93C5-16E957653F56}"/>
              </a:ext>
            </a:extLst>
          </p:cNvPr>
          <p:cNvSpPr>
            <a:spLocks noChangeArrowheads="1"/>
          </p:cNvSpPr>
          <p:nvPr/>
        </p:nvSpPr>
        <p:spPr bwMode="auto">
          <a:xfrm>
            <a:off x="435018" y="4936502"/>
            <a:ext cx="113052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rgbClr val="000000"/>
                </a:solidFill>
                <a:latin typeface="Arial" panose="020b0604020202020204" pitchFamily="34" charset="0"/>
                <a:ea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800">
                <a:solidFill>
                  <a:srgbClr val="FF0000"/>
                </a:solidFill>
                <a:latin typeface="Times New Roman" panose="02020603050405020304" pitchFamily="18" charset="0"/>
                <a:cs typeface="Times New Roman" panose="02020603050405020304" pitchFamily="18" charset="0"/>
              </a:rPr>
              <a:t>试验</a:t>
            </a:r>
            <a:r>
              <a:rPr lang="en-US" altLang="zh-CN" sz="2800">
                <a:solidFill>
                  <a:srgbClr val="FF0000"/>
                </a:solidFill>
                <a:latin typeface="Times New Roman" panose="02020603050405020304" pitchFamily="18" charset="0"/>
                <a:cs typeface="Times New Roman" panose="02020603050405020304" pitchFamily="18" charset="0"/>
              </a:rPr>
              <a:t>2:</a:t>
            </a:r>
            <a:r>
              <a:rPr lang="zh-CN" altLang="en-US" sz="2800">
                <a:solidFill>
                  <a:schemeClr val="tx1"/>
                </a:solidFill>
                <a:latin typeface="Times New Roman" panose="02020603050405020304" pitchFamily="18" charset="0"/>
                <a:cs typeface="Times New Roman" panose="02020603050405020304" pitchFamily="18" charset="0"/>
              </a:rPr>
              <a:t>抛掷一枚硬币直到出现正面为止，变量</a:t>
            </a:r>
            <a:r>
              <a:rPr lang="en-US" altLang="zh-CN" sz="2800" i="1">
                <a:solidFill>
                  <a:schemeClr val="tx1"/>
                </a:solidFill>
                <a:latin typeface="Times New Roman" panose="02020603050405020304" pitchFamily="18" charset="0"/>
                <a:cs typeface="Times New Roman" panose="02020603050405020304" pitchFamily="18" charset="0"/>
              </a:rPr>
              <a:t>Y </a:t>
            </a:r>
            <a:r>
              <a:rPr lang="zh-CN" altLang="en-US" sz="2800">
                <a:solidFill>
                  <a:schemeClr val="tx1"/>
                </a:solidFill>
                <a:latin typeface="Times New Roman" panose="02020603050405020304" pitchFamily="18" charset="0"/>
                <a:cs typeface="Times New Roman" panose="02020603050405020304" pitchFamily="18" charset="0"/>
              </a:rPr>
              <a:t>表示需要的抛掷次数</a:t>
            </a:r>
            <a:r>
              <a:rPr lang="en-US" altLang="zh-CN" sz="2800">
                <a:solidFill>
                  <a:schemeClr val="tx1"/>
                </a:solidFill>
                <a:latin typeface="Times New Roman" panose="02020603050405020304" pitchFamily="18" charset="0"/>
                <a:cs typeface="Times New Roman" panose="02020603050405020304" pitchFamily="18" charset="0"/>
              </a:rPr>
              <a:t>.</a:t>
            </a:r>
          </a:p>
        </p:txBody>
      </p:sp>
      <p:sp>
        <p:nvSpPr>
          <p:cNvPr id="7" name="Text Box 12">
            <a:extLst>
              <a:ext uri="{FF2B5EF4-FFF2-40B4-BE49-F238E27FC236}">
                <a16:creationId xmlns:a16="http://schemas.microsoft.com/office/drawing/2014/main" id="{37FB45ED-5F1F-4A48-BF07-E505FE018035}"/>
              </a:ext>
            </a:extLst>
          </p:cNvPr>
          <p:cNvSpPr>
            <a:spLocks noChangeArrowheads="1"/>
          </p:cNvSpPr>
          <p:nvPr/>
        </p:nvSpPr>
        <p:spPr bwMode="auto">
          <a:xfrm>
            <a:off x="687046" y="5459722"/>
            <a:ext cx="1130525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rgbClr val="000000"/>
                </a:solidFill>
                <a:latin typeface="Arial" panose="020b0604020202020204" pitchFamily="34" charset="0"/>
                <a:ea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800">
                <a:solidFill>
                  <a:schemeClr val="tx1"/>
                </a:solidFill>
                <a:latin typeface="Times New Roman" panose="02020603050405020304" pitchFamily="18" charset="0"/>
                <a:cs typeface="Times New Roman" panose="02020603050405020304" pitchFamily="18" charset="0"/>
              </a:rPr>
              <a:t>这两个随机试验的样本空间各是什么</a:t>
            </a:r>
            <a:r>
              <a:rPr lang="en-US" altLang="zh-CN" sz="2800">
                <a:solidFill>
                  <a:schemeClr val="tx1"/>
                </a:solidFill>
                <a:latin typeface="Times New Roman" panose="02020603050405020304" pitchFamily="18" charset="0"/>
                <a:cs typeface="Times New Roman" panose="02020603050405020304" pitchFamily="18" charset="0"/>
              </a:rPr>
              <a:t>?</a:t>
            </a:r>
          </a:p>
          <a:p>
            <a:pPr eaLnBrk="1" hangingPunct="1">
              <a:spcBef>
                <a:spcPct val="0"/>
              </a:spcBef>
              <a:buFont typeface="Arial" panose="020b0604020202020204" pitchFamily="34" charset="0"/>
              <a:buNone/>
            </a:pPr>
            <a:r>
              <a:rPr lang="zh-CN" altLang="en-US" sz="2800">
                <a:solidFill>
                  <a:schemeClr val="tx1"/>
                </a:solidFill>
                <a:latin typeface="Times New Roman" panose="02020603050405020304" pitchFamily="18" charset="0"/>
                <a:cs typeface="Times New Roman" panose="02020603050405020304" pitchFamily="18" charset="0"/>
              </a:rPr>
              <a:t>各个样本点与变量的值是如何对应的</a:t>
            </a:r>
            <a:r>
              <a:rPr lang="en-US" altLang="zh-CN" sz="2800">
                <a:solidFill>
                  <a:schemeClr val="tx1"/>
                </a:solidFill>
                <a:latin typeface="Times New Roman" panose="02020603050405020304" pitchFamily="18" charset="0"/>
                <a:cs typeface="Times New Roman" panose="02020603050405020304" pitchFamily="18" charset="0"/>
              </a:rPr>
              <a:t>?</a:t>
            </a:r>
            <a:r>
              <a:rPr lang="zh-CN" altLang="en-US" sz="2800">
                <a:solidFill>
                  <a:schemeClr val="tx1"/>
                </a:solidFill>
                <a:latin typeface="Times New Roman" panose="02020603050405020304" pitchFamily="18" charset="0"/>
                <a:cs typeface="Times New Roman" panose="02020603050405020304" pitchFamily="18" charset="0"/>
              </a:rPr>
              <a:t>变量</a:t>
            </a:r>
            <a:r>
              <a:rPr lang="en-US" altLang="zh-CN" sz="2800" i="1">
                <a:solidFill>
                  <a:schemeClr val="tx1"/>
                </a:solidFill>
                <a:latin typeface="Times New Roman" panose="02020603050405020304" pitchFamily="18" charset="0"/>
                <a:cs typeface="Times New Roman" panose="02020603050405020304" pitchFamily="18" charset="0"/>
              </a:rPr>
              <a:t>X,Y </a:t>
            </a:r>
            <a:r>
              <a:rPr lang="zh-CN" altLang="en-US" sz="2800">
                <a:solidFill>
                  <a:schemeClr val="tx1"/>
                </a:solidFill>
                <a:latin typeface="Times New Roman" panose="02020603050405020304" pitchFamily="18" charset="0"/>
                <a:cs typeface="Times New Roman" panose="02020603050405020304" pitchFamily="18" charset="0"/>
              </a:rPr>
              <a:t>有哪些共同的特征</a:t>
            </a:r>
            <a:r>
              <a:rPr lang="en-US" altLang="zh-CN" sz="280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54430118"/>
      </p:ext>
    </p:extLst>
  </p:cSld>
  <p:clrMapOvr>
    <a:masterClrMapping/>
  </p:clrMapOvr>
  <p:transition>
    <p:random/>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8197" name="Picture 10">
            <a:extLst>
              <a:ext uri="{FF2B5EF4-FFF2-40B4-BE49-F238E27FC236}">
                <a16:creationId xmlns:a16="http://schemas.microsoft.com/office/drawing/2014/main" id="{F1CE452C-E510-4B55-AF5A-68711B39C8C0}"/>
              </a:ext>
            </a:extLst>
          </p:cNvPr>
          <p:cNvPicPr>
            <a:picLocks noChangeAspect="1" noChangeArrowheads="1"/>
          </p:cNvPicPr>
          <p:nvPr/>
        </p:nvPicPr>
        <p:blipFill>
          <a:blip r:embed="rId2">
            <a:lum contrast="60000"/>
            <a:extLst>
              <a:ext uri="{28A0092B-C50C-407E-A947-70E740481C1C}">
                <a14:useLocalDpi xmlns:a14="http://schemas.microsoft.com/office/drawing/2010/main" val="0"/>
              </a:ext>
            </a:extLst>
          </a:blip>
          <a:stretch>
            <a:fillRect/>
          </a:stretch>
        </p:blipFill>
        <p:spPr bwMode="auto">
          <a:xfrm>
            <a:off x="515636" y="2496027"/>
            <a:ext cx="3816424" cy="2008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8" name="Text Box 11">
            <a:extLst>
              <a:ext uri="{FF2B5EF4-FFF2-40B4-BE49-F238E27FC236}">
                <a16:creationId xmlns:a16="http://schemas.microsoft.com/office/drawing/2014/main" id="{29CA0CE1-037E-44A4-BA69-7E28E4C55AC7}"/>
              </a:ext>
            </a:extLst>
          </p:cNvPr>
          <p:cNvSpPr>
            <a:spLocks noChangeArrowheads="1"/>
          </p:cNvSpPr>
          <p:nvPr/>
        </p:nvSpPr>
        <p:spPr bwMode="auto">
          <a:xfrm>
            <a:off x="340185" y="775316"/>
            <a:ext cx="113052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rgbClr val="000000"/>
                </a:solidFill>
                <a:latin typeface="Arial" panose="020b0604020202020204" pitchFamily="34" charset="0"/>
                <a:ea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a:solidFill>
                  <a:srgbClr val="FF0000"/>
                </a:solidFill>
                <a:latin typeface="Times New Roman" panose="02020603050405020304" pitchFamily="18" charset="0"/>
                <a:cs typeface="Times New Roman" panose="02020603050405020304" pitchFamily="18" charset="0"/>
              </a:rPr>
              <a:t>这个随机试验的样本空间各是什么</a:t>
            </a:r>
            <a:r>
              <a:rPr lang="en-US" altLang="zh-CN">
                <a:solidFill>
                  <a:srgbClr val="FF0000"/>
                </a:solidFill>
                <a:latin typeface="Times New Roman" panose="02020603050405020304" pitchFamily="18" charset="0"/>
                <a:cs typeface="Times New Roman" panose="02020603050405020304" pitchFamily="18" charset="0"/>
              </a:rPr>
              <a:t>?</a:t>
            </a:r>
            <a:r>
              <a:rPr lang="zh-CN" altLang="en-US">
                <a:solidFill>
                  <a:srgbClr val="FF0000"/>
                </a:solidFill>
                <a:latin typeface="Times New Roman" panose="02020603050405020304" pitchFamily="18" charset="0"/>
                <a:cs typeface="Times New Roman" panose="02020603050405020304" pitchFamily="18" charset="0"/>
              </a:rPr>
              <a:t>各个样本点与变量的值是如何对应的</a:t>
            </a:r>
            <a:r>
              <a:rPr lang="en-US" altLang="zh-CN">
                <a:solidFill>
                  <a:srgbClr val="FF0000"/>
                </a:solidFill>
                <a:latin typeface="Times New Roman" panose="02020603050405020304" pitchFamily="18" charset="0"/>
                <a:cs typeface="Times New Roman" panose="02020603050405020304" pitchFamily="18" charset="0"/>
              </a:rPr>
              <a:t>?</a:t>
            </a:r>
          </a:p>
        </p:txBody>
      </p:sp>
      <mc:AlternateContent>
        <mc:Choice Requires="a14">
          <p:sp>
            <p:nvSpPr>
              <p:cNvPr id="8199" name="Object 9">
                <a:extLst>
                  <a:ext uri="{FF2B5EF4-FFF2-40B4-BE49-F238E27FC236}">
                    <a16:creationId xmlns:a16="http://schemas.microsoft.com/office/drawing/2014/main" id="{CB399982-F0C1-407E-A8C0-C9F8A06124D8}"/>
                  </a:ext>
                </a:extLst>
              </p:cNvPr>
              <p:cNvSpPr txBox="1"/>
              <p:nvPr/>
            </p:nvSpPr>
            <p:spPr bwMode="auto">
              <a:xfrm>
                <a:off x="472275" y="2013105"/>
                <a:ext cx="6264696" cy="534987"/>
              </a:xfrm>
              <a:prstGeom prst="rect">
                <a:avLst/>
              </a:prstGeom>
              <a:solidFill>
                <a:srgbClr val="FFFF00"/>
              </a:solidFill>
              <a:ln w="9525" algn="ctr">
                <a:solidFill>
                  <a:srgbClr val="FF00FF"/>
                </a:solidFill>
                <a:miter lim="800000"/>
              </a:ln>
              <a:effectLst/>
            </p:spPr>
            <p:txBody>
              <a:bodyPr>
                <a:noAutofit/>
              </a:bodyPr>
              <a:lstStyle/>
              <a:p>
                <a14:m>
                  <m:oMathPara>
                    <m:oMathParaPr>
                      <m:jc m:val="left"/>
                    </m:oMathParaPr>
                    <m:oMath>
                      <m:r>
                        <a:rPr lang="zh-CN" altLang="en-US" i="1">
                          <a:solidFill>
                            <a:srgbClr val="000000"/>
                          </a:solidFill>
                          <a:latin typeface="Cambria Math" panose="02040503050406030204" pitchFamily="18" charset="0"/>
                        </a:rPr>
                        <m:t>各样本点与变量</m:t>
                      </m:r>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的值的对应关系如下图所示</m:t>
                      </m:r>
                    </m:oMath>
                  </m:oMathPara>
                </a14:m>
                <a:endParaRPr lang="zh-CN" altLang="en-US"/>
              </a:p>
            </p:txBody>
          </p:sp>
        </mc:Choice>
        <mc:Fallback>
          <p:sp>
            <p:nvSpPr>
              <p:cNvPr id="8199" name="Object 9">
                <a:extLst>
                  <a:ext uri="{FF2B5EF4-FFF2-40B4-BE49-F238E27FC236}">
                    <a16:creationId xmlns:a16="http://schemas.microsoft.com/office/drawing/2014/main" id="{CB399982-F0C1-407E-A8C0-C9F8A06124D8}"/>
                  </a:ext>
                </a:extLst>
              </p:cNvPr>
              <p:cNvSpPr txBox="1">
                <a:spLocks noRot="1" noChangeAspect="1" noMove="1" noResize="1" noEditPoints="1" noAdjustHandles="1" noChangeArrowheads="1" noChangeShapeType="1" noTextEdit="1"/>
              </p:cNvSpPr>
              <p:nvPr/>
            </p:nvSpPr>
            <p:spPr bwMode="auto">
              <a:xfrm>
                <a:off x="472275" y="2013105"/>
                <a:ext cx="6264696" cy="534987"/>
              </a:xfrm>
              <a:prstGeom prst="rect">
                <a:avLst/>
              </a:prstGeom>
              <a:blipFill>
                <a:blip r:embed="rId3"/>
                <a:stretch>
                  <a:fillRect l="-777" r="0"/>
                </a:stretch>
              </a:blipFill>
              <a:ln w="9525" algn="ctr">
                <a:solidFill>
                  <a:srgbClr val="FF00FF"/>
                </a:solidFill>
                <a:miter lim="800000"/>
              </a:ln>
              <a:effectLst/>
            </p:spPr>
            <p:txBody>
              <a:bodyPr/>
              <a:lstStyle/>
              <a:p>
                <a:r>
                  <a:rPr lang="zh-CN" altLang="en-US">
                    <a:noFill/>
                  </a:rPr>
                  <a:t> </a:t>
                </a:r>
              </a:p>
            </p:txBody>
          </p:sp>
        </mc:Fallback>
      </mc:AlternateContent>
      <p:sp>
        <p:nvSpPr>
          <p:cNvPr id="8" name="Text Box 4">
            <a:extLst>
              <a:ext uri="{FF2B5EF4-FFF2-40B4-BE49-F238E27FC236}">
                <a16:creationId xmlns:a16="http://schemas.microsoft.com/office/drawing/2014/main" id="{A148284E-35C7-4A39-8595-2354FCC39D87}"/>
              </a:ext>
            </a:extLst>
          </p:cNvPr>
          <p:cNvSpPr txBox="1">
            <a:spLocks noChangeArrowheads="1"/>
          </p:cNvSpPr>
          <p:nvPr/>
        </p:nvSpPr>
        <p:spPr bwMode="auto">
          <a:xfrm>
            <a:off x="6829"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学习新知</a:t>
            </a:r>
          </a:p>
        </p:txBody>
      </p:sp>
      <p:sp>
        <p:nvSpPr>
          <p:cNvPr id="9" name="Text Box 4">
            <a:extLst>
              <a:ext uri="{FF2B5EF4-FFF2-40B4-BE49-F238E27FC236}">
                <a16:creationId xmlns:a16="http://schemas.microsoft.com/office/drawing/2014/main" id="{22D45F77-3B29-407B-B5CC-A44B521BA772}"/>
              </a:ext>
            </a:extLst>
          </p:cNvPr>
          <p:cNvSpPr>
            <a:spLocks noChangeArrowheads="1"/>
          </p:cNvSpPr>
          <p:nvPr/>
        </p:nvSpPr>
        <p:spPr bwMode="auto">
          <a:xfrm>
            <a:off x="1711325" y="48033"/>
            <a:ext cx="1000129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rgbClr val="000000"/>
                </a:solidFill>
                <a:latin typeface="Arial" panose="020b0604020202020204" pitchFamily="34" charset="0"/>
                <a:ea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a:solidFill>
                  <a:srgbClr val="FF0000"/>
                </a:solidFill>
                <a:latin typeface="宋体" panose="02010600030101010101" pitchFamily="2" charset="-122"/>
              </a:rPr>
              <a:t>试验</a:t>
            </a:r>
            <a:r>
              <a:rPr lang="en-US" altLang="zh-CN">
                <a:solidFill>
                  <a:srgbClr val="FF0000"/>
                </a:solidFill>
                <a:latin typeface="宋体" panose="02010600030101010101" pitchFamily="2" charset="-122"/>
              </a:rPr>
              <a:t>1:</a:t>
            </a:r>
            <a:r>
              <a:rPr lang="zh-CN" altLang="en-US">
                <a:solidFill>
                  <a:schemeClr val="tx1"/>
                </a:solidFill>
                <a:latin typeface="Times New Roman" panose="02020603050405020304" pitchFamily="18" charset="0"/>
                <a:cs typeface="Times New Roman" panose="02020603050405020304" pitchFamily="18" charset="0"/>
              </a:rPr>
              <a:t>从</a:t>
            </a:r>
            <a:r>
              <a:rPr lang="en-US" altLang="zh-CN">
                <a:solidFill>
                  <a:schemeClr val="tx1"/>
                </a:solidFill>
                <a:latin typeface="Times New Roman" panose="02020603050405020304" pitchFamily="18" charset="0"/>
                <a:cs typeface="Times New Roman" panose="02020603050405020304" pitchFamily="18" charset="0"/>
              </a:rPr>
              <a:t>100</a:t>
            </a:r>
            <a:r>
              <a:rPr lang="zh-CN" altLang="en-US">
                <a:solidFill>
                  <a:schemeClr val="tx1"/>
                </a:solidFill>
                <a:latin typeface="Times New Roman" panose="02020603050405020304" pitchFamily="18" charset="0"/>
                <a:cs typeface="Times New Roman" panose="02020603050405020304" pitchFamily="18" charset="0"/>
              </a:rPr>
              <a:t>个电子元件</a:t>
            </a:r>
            <a:r>
              <a:rPr lang="en-US" altLang="zh-CN">
                <a:solidFill>
                  <a:schemeClr val="tx1"/>
                </a:solidFill>
                <a:latin typeface="Times New Roman" panose="02020603050405020304" pitchFamily="18" charset="0"/>
                <a:cs typeface="Times New Roman" panose="02020603050405020304" pitchFamily="18" charset="0"/>
              </a:rPr>
              <a:t>(</a:t>
            </a:r>
            <a:r>
              <a:rPr lang="zh-CN" altLang="en-US">
                <a:solidFill>
                  <a:schemeClr val="tx1"/>
                </a:solidFill>
                <a:latin typeface="Times New Roman" panose="02020603050405020304" pitchFamily="18" charset="0"/>
                <a:cs typeface="Times New Roman" panose="02020603050405020304" pitchFamily="18" charset="0"/>
              </a:rPr>
              <a:t>至少含</a:t>
            </a:r>
            <a:r>
              <a:rPr lang="en-US" altLang="zh-CN">
                <a:solidFill>
                  <a:schemeClr val="tx1"/>
                </a:solidFill>
                <a:latin typeface="Times New Roman" panose="02020603050405020304" pitchFamily="18" charset="0"/>
                <a:cs typeface="Times New Roman" panose="02020603050405020304" pitchFamily="18" charset="0"/>
              </a:rPr>
              <a:t>3</a:t>
            </a:r>
            <a:r>
              <a:rPr lang="zh-CN" altLang="en-US">
                <a:solidFill>
                  <a:schemeClr val="tx1"/>
                </a:solidFill>
                <a:latin typeface="Times New Roman" panose="02020603050405020304" pitchFamily="18" charset="0"/>
                <a:cs typeface="Times New Roman" panose="02020603050405020304" pitchFamily="18" charset="0"/>
              </a:rPr>
              <a:t>个以上次品</a:t>
            </a:r>
            <a:r>
              <a:rPr lang="en-US" altLang="zh-CN">
                <a:solidFill>
                  <a:schemeClr val="tx1"/>
                </a:solidFill>
                <a:latin typeface="Times New Roman" panose="02020603050405020304" pitchFamily="18" charset="0"/>
                <a:cs typeface="Times New Roman" panose="02020603050405020304" pitchFamily="18" charset="0"/>
              </a:rPr>
              <a:t>)</a:t>
            </a:r>
            <a:r>
              <a:rPr lang="zh-CN" altLang="en-US">
                <a:solidFill>
                  <a:schemeClr val="tx1"/>
                </a:solidFill>
                <a:latin typeface="Times New Roman" panose="02020603050405020304" pitchFamily="18" charset="0"/>
                <a:cs typeface="Times New Roman" panose="02020603050405020304" pitchFamily="18" charset="0"/>
              </a:rPr>
              <a:t>中随机抽取三个进行试验，变量</a:t>
            </a:r>
            <a:r>
              <a:rPr lang="en-US" altLang="zh-CN" i="1">
                <a:solidFill>
                  <a:schemeClr val="tx1"/>
                </a:solidFill>
                <a:latin typeface="Times New Roman" panose="02020603050405020304" pitchFamily="18" charset="0"/>
                <a:cs typeface="Times New Roman" panose="02020603050405020304" pitchFamily="18" charset="0"/>
              </a:rPr>
              <a:t>X </a:t>
            </a:r>
            <a:r>
              <a:rPr lang="zh-CN" altLang="en-US">
                <a:solidFill>
                  <a:schemeClr val="tx1"/>
                </a:solidFill>
                <a:latin typeface="Times New Roman" panose="02020603050405020304" pitchFamily="18" charset="0"/>
                <a:cs typeface="Times New Roman" panose="02020603050405020304" pitchFamily="18" charset="0"/>
              </a:rPr>
              <a:t>表示三个元件中次品数</a:t>
            </a:r>
            <a:r>
              <a:rPr lang="en-US" altLang="zh-CN">
                <a:solidFill>
                  <a:schemeClr val="tx1"/>
                </a:solidFill>
                <a:latin typeface="Times New Roman" panose="02020603050405020304" pitchFamily="18" charset="0"/>
                <a:cs typeface="Times New Roman" panose="02020603050405020304" pitchFamily="18" charset="0"/>
              </a:rPr>
              <a:t>;</a:t>
            </a:r>
          </a:p>
        </p:txBody>
      </p:sp>
      <p:sp>
        <p:nvSpPr>
          <p:cNvPr id="10" name="矩形 9">
            <a:extLst>
              <a:ext uri="{FF2B5EF4-FFF2-40B4-BE49-F238E27FC236}">
                <a16:creationId xmlns:a16="http://schemas.microsoft.com/office/drawing/2014/main" id="{E765F63F-6B79-4FD8-B411-6EC02628C297}"/>
              </a:ext>
            </a:extLst>
          </p:cNvPr>
          <p:cNvSpPr/>
          <p:nvPr/>
        </p:nvSpPr>
        <p:spPr>
          <a:xfrm>
            <a:off x="592213" y="1164316"/>
            <a:ext cx="10801200" cy="830997"/>
          </a:xfrm>
          <a:prstGeom prst="rect">
            <a:avLst/>
          </a:prstGeom>
        </p:spPr>
        <p:txBody>
          <a:bodyPr wrap="square">
            <a:spAutoFit/>
          </a:bodyPr>
          <a:lstStyle/>
          <a:p>
            <a:r>
              <a:rPr lang="zh-CN" altLang="en-US"/>
              <a:t>用</a:t>
            </a:r>
            <a:r>
              <a:rPr lang="en-US" altLang="zh-CN"/>
              <a:t>0</a:t>
            </a:r>
            <a:r>
              <a:rPr lang="zh-CN" altLang="en-US"/>
              <a:t>表示“元件为合格品”</a:t>
            </a:r>
            <a:r>
              <a:rPr lang="en-US" altLang="zh-CN"/>
              <a:t>,1</a:t>
            </a:r>
            <a:r>
              <a:rPr lang="zh-CN" altLang="en-US"/>
              <a:t>表示“元件为次品”</a:t>
            </a:r>
            <a:r>
              <a:rPr lang="en-US" altLang="zh-CN"/>
              <a:t>,</a:t>
            </a:r>
            <a:r>
              <a:rPr lang="zh-CN" altLang="en-US"/>
              <a:t>用</a:t>
            </a:r>
            <a:r>
              <a:rPr lang="en-US" altLang="zh-CN"/>
              <a:t>0</a:t>
            </a:r>
            <a:r>
              <a:rPr lang="zh-CN" altLang="en-US"/>
              <a:t>和</a:t>
            </a:r>
            <a:r>
              <a:rPr lang="en-US" altLang="zh-CN"/>
              <a:t>1</a:t>
            </a:r>
            <a:r>
              <a:rPr lang="zh-CN" altLang="en-US"/>
              <a:t>构成的长度为</a:t>
            </a:r>
            <a:r>
              <a:rPr lang="en-US" altLang="zh-CN"/>
              <a:t>3</a:t>
            </a:r>
            <a:r>
              <a:rPr lang="zh-CN" altLang="en-US"/>
              <a:t>的字符串表示样本点</a:t>
            </a:r>
            <a:r>
              <a:rPr lang="en-US" altLang="zh-CN"/>
              <a:t>,</a:t>
            </a:r>
            <a:r>
              <a:rPr lang="zh-CN" altLang="en-US"/>
              <a:t>则</a:t>
            </a:r>
          </a:p>
        </p:txBody>
      </p:sp>
      <p:sp>
        <p:nvSpPr>
          <p:cNvPr id="11" name="矩形 10">
            <a:extLst>
              <a:ext uri="{FF2B5EF4-FFF2-40B4-BE49-F238E27FC236}">
                <a16:creationId xmlns:a16="http://schemas.microsoft.com/office/drawing/2014/main" id="{B83EC5DF-344E-4E35-8537-73481D5B02A3}"/>
              </a:ext>
            </a:extLst>
          </p:cNvPr>
          <p:cNvSpPr/>
          <p:nvPr/>
        </p:nvSpPr>
        <p:spPr>
          <a:xfrm>
            <a:off x="2999656" y="1526861"/>
            <a:ext cx="8001000" cy="523220"/>
          </a:xfrm>
          <a:prstGeom prst="rect">
            <a:avLst/>
          </a:prstGeom>
        </p:spPr>
        <p:txBody>
          <a:bodyPr wrap="square">
            <a:spAutoFit/>
          </a:bodyPr>
          <a:lstStyle/>
          <a:p>
            <a:r>
              <a:rPr lang="zh-CN" altLang="en-US" sz="2800">
                <a:solidFill>
                  <a:srgbClr val="FF0000"/>
                </a:solidFill>
              </a:rPr>
              <a:t>样本空间</a:t>
            </a:r>
            <a:r>
              <a:rPr lang="el-GR" altLang="zh-CN" sz="2800"/>
              <a:t>Ω</a:t>
            </a:r>
            <a:r>
              <a:rPr lang="el-GR" altLang="zh-CN" sz="2800" baseline="-25000"/>
              <a:t>1</a:t>
            </a:r>
            <a:r>
              <a:rPr lang="el-GR" altLang="zh-CN" sz="2800"/>
              <a:t>={000,001,010,100,011,101,110,111},</a:t>
            </a:r>
          </a:p>
        </p:txBody>
      </p:sp>
      <p:pic>
        <p:nvPicPr>
          <p:cNvPr id="20" name="Picture 11">
            <a:extLst>
              <a:ext uri="{FF2B5EF4-FFF2-40B4-BE49-F238E27FC236}">
                <a16:creationId xmlns:a16="http://schemas.microsoft.com/office/drawing/2014/main" id="{A148D029-209E-4901-AC1A-55B63843FA61}"/>
              </a:ext>
            </a:extLst>
          </p:cNvPr>
          <p:cNvPicPr>
            <a:picLocks noChangeAspect="1" noChangeArrowheads="1"/>
          </p:cNvPicPr>
          <p:nvPr/>
        </p:nvPicPr>
        <p:blipFill>
          <a:blip r:embed="rId4">
            <a:lum contrast="90000"/>
            <a:extLst>
              <a:ext uri="{28A0092B-C50C-407E-A947-70E740481C1C}">
                <a14:useLocalDpi xmlns:a14="http://schemas.microsoft.com/office/drawing/2010/main" val="0"/>
              </a:ext>
            </a:extLst>
          </a:blip>
          <a:stretch>
            <a:fillRect/>
          </a:stretch>
        </p:blipFill>
        <p:spPr bwMode="auto">
          <a:xfrm>
            <a:off x="8212560" y="2499262"/>
            <a:ext cx="3605386" cy="1669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mc:Choice Requires="a14">
          <p:sp>
            <p:nvSpPr>
              <p:cNvPr id="21" name="Object 7">
                <a:extLst>
                  <a:ext uri="{FF2B5EF4-FFF2-40B4-BE49-F238E27FC236}">
                    <a16:creationId xmlns:a16="http://schemas.microsoft.com/office/drawing/2014/main" id="{B7704C50-9E36-489B-AF7D-5A6BF4631162}"/>
                  </a:ext>
                </a:extLst>
              </p:cNvPr>
              <p:cNvSpPr txBox="1"/>
              <p:nvPr/>
            </p:nvSpPr>
            <p:spPr bwMode="auto">
              <a:xfrm>
                <a:off x="1217645" y="5315947"/>
                <a:ext cx="10225136" cy="577850"/>
              </a:xfrm>
              <a:prstGeom prst="rect">
                <a:avLst/>
              </a:prstGeom>
              <a:noFill/>
              <a:ln>
                <a:noFill/>
              </a:ln>
              <a:effectLst/>
            </p:spPr>
            <p:txBody>
              <a:bodyPr>
                <a:normAutofit/>
              </a:bodyPr>
              <a:lstStyle/>
              <a:p>
                <a14:m>
                  <m:oMathPara>
                    <m:oMathParaPr>
                      <m:jc m:val="left"/>
                    </m:oMathParaPr>
                    <m:oMath>
                      <m:r>
                        <a:rPr lang="zh-CN" altLang="en-US" i="1">
                          <a:solidFill>
                            <a:srgbClr val="000000"/>
                          </a:solidFill>
                          <a:latin typeface="Cambria Math" panose="02040503050406030204" pitchFamily="18" charset="0"/>
                        </a:rPr>
                        <m:t>用</m:t>
                      </m:r>
                      <m:r>
                        <a:rPr lang="zh-CN" altLang="en-US" i="1">
                          <a:solidFill>
                            <a:srgbClr val="FF0000"/>
                          </a:solidFill>
                          <a:latin typeface="Cambria Math" panose="02040503050406030204" pitchFamily="18" charset="0"/>
                        </a:rPr>
                        <m:t>ℎ</m:t>
                      </m:r>
                      <m:r>
                        <a:rPr lang="zh-CN" altLang="en-US" i="1">
                          <a:solidFill>
                            <a:srgbClr val="000000"/>
                          </a:solidFill>
                          <a:latin typeface="Cambria Math" panose="02040503050406030204" pitchFamily="18" charset="0"/>
                        </a:rPr>
                        <m:t>表示</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正面朝上</m:t>
                      </m:r>
                      <m:r>
                        <a:rPr lang="zh-CN" altLang="en-US" i="1">
                          <a:solidFill>
                            <a:srgbClr val="000000"/>
                          </a:solidFill>
                          <a:latin typeface="Cambria Math" panose="02040503050406030204" pitchFamily="18" charset="0"/>
                        </a:rPr>
                        <m:t>”,</m:t>
                      </m:r>
                      <m:r>
                        <a:rPr lang="zh-CN" altLang="en-US" i="1">
                          <a:solidFill>
                            <a:srgbClr val="FF0000"/>
                          </a:solidFill>
                          <a:latin typeface="Cambria Math" panose="02040503050406030204" pitchFamily="18" charset="0"/>
                        </a:rPr>
                        <m:t>𝑡</m:t>
                      </m:r>
                      <m:r>
                        <a:rPr lang="zh-CN" altLang="en-US" i="1">
                          <a:solidFill>
                            <a:srgbClr val="000000"/>
                          </a:solidFill>
                          <a:latin typeface="Cambria Math" panose="02040503050406030204" pitchFamily="18" charset="0"/>
                        </a:rPr>
                        <m:t>表示</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反面朝上</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，则样本空间</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𝛺</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d>
                        <m:dPr>
                          <m:begChr m:val="{"/>
                          <m:sepChr m:val="|"/>
                          <m:endChr m:val="}"/>
                          <m:grow m:val="on"/>
                          <m:shp m:val="centered"/>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ℎ</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𝑡ℎ</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𝑡𝑡ℎ</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𝑡𝑡𝑡ℎ</m:t>
                          </m:r>
                          <m:r>
                            <a:rPr lang="zh-CN" altLang="en-US" i="1">
                              <a:solidFill>
                                <a:srgbClr val="000000"/>
                              </a:solidFill>
                              <a:latin typeface="Cambria Math" panose="02040503050406030204" pitchFamily="18" charset="0"/>
                            </a:rPr>
                            <m:t>,⋯</m:t>
                          </m:r>
                        </m:e>
                      </m:d>
                      <m:r>
                        <a:rPr lang="zh-CN" altLang="en-US" i="1">
                          <a:solidFill>
                            <a:srgbClr val="000000"/>
                          </a:solidFill>
                          <a:latin typeface="Cambria Math" panose="02040503050406030204" pitchFamily="18" charset="0"/>
                        </a:rPr>
                        <m:t>,</m:t>
                      </m:r>
                    </m:oMath>
                  </m:oMathPara>
                </a14:m>
                <a:endParaRPr lang="zh-CN" altLang="en-US"/>
              </a:p>
              <a:p>
                <a:endParaRPr lang="zh-CN" altLang="en-US"/>
              </a:p>
            </p:txBody>
          </p:sp>
        </mc:Choice>
        <mc:Fallback>
          <p:sp>
            <p:nvSpPr>
              <p:cNvPr id="21" name="Object 7">
                <a:extLst>
                  <a:ext uri="{FF2B5EF4-FFF2-40B4-BE49-F238E27FC236}">
                    <a16:creationId xmlns:a16="http://schemas.microsoft.com/office/drawing/2014/main" id="{B7704C50-9E36-489B-AF7D-5A6BF4631162}"/>
                  </a:ext>
                </a:extLst>
              </p:cNvPr>
              <p:cNvSpPr txBox="1">
                <a:spLocks noRot="1" noChangeAspect="1" noMove="1" noResize="1" noEditPoints="1" noAdjustHandles="1" noChangeArrowheads="1" noChangeShapeType="1" noTextEdit="1"/>
              </p:cNvSpPr>
              <p:nvPr/>
            </p:nvSpPr>
            <p:spPr bwMode="auto">
              <a:xfrm>
                <a:off x="1217645" y="5315947"/>
                <a:ext cx="10225136" cy="577850"/>
              </a:xfrm>
              <a:prstGeom prst="rect">
                <a:avLst/>
              </a:prstGeom>
              <a:blipFill>
                <a:blip r:embed="rId5"/>
                <a:stretch>
                  <a:fillRect l="-477" r="0"/>
                </a:stretch>
              </a:blipFill>
              <a:ln>
                <a:noFill/>
              </a:ln>
              <a:effectLst/>
            </p:spPr>
            <p:txBody>
              <a:bodyPr/>
              <a:lstStyle/>
              <a:p>
                <a:r>
                  <a:rPr lang="zh-CN" altLang="en-US">
                    <a:noFill/>
                  </a:rPr>
                  <a:t> </a:t>
                </a:r>
              </a:p>
            </p:txBody>
          </p:sp>
        </mc:Fallback>
      </mc:AlternateContent>
      <mc:AlternateContent>
        <mc:Choice Requires="a14">
          <p:sp>
            <p:nvSpPr>
              <p:cNvPr id="22" name="Object 9">
                <a:extLst>
                  <a:ext uri="{FF2B5EF4-FFF2-40B4-BE49-F238E27FC236}">
                    <a16:creationId xmlns:a16="http://schemas.microsoft.com/office/drawing/2014/main" id="{34A4325A-7E89-4E82-A4A2-083AB59BC8DA}"/>
                  </a:ext>
                </a:extLst>
              </p:cNvPr>
              <p:cNvSpPr txBox="1"/>
              <p:nvPr/>
            </p:nvSpPr>
            <p:spPr bwMode="auto">
              <a:xfrm>
                <a:off x="1380803" y="5756421"/>
                <a:ext cx="9582034" cy="523221"/>
              </a:xfrm>
              <a:prstGeom prst="rect">
                <a:avLst/>
              </a:prstGeom>
              <a:noFill/>
              <a:ln>
                <a:noFill/>
              </a:ln>
              <a:effectLst/>
            </p:spPr>
            <p:txBody>
              <a:bodyPr>
                <a:normAutofit/>
              </a:bodyPr>
              <a:lstStyle/>
              <a:p>
                <a14:m>
                  <m:oMathPara>
                    <m:oMathParaPr>
                      <m:jc m:val="left"/>
                    </m:oMathParaPr>
                    <m:o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𝛺</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包含无穷多个样本点</m:t>
                      </m:r>
                      <m:r>
                        <a:rPr lang="zh-CN" altLang="en-US" i="1">
                          <a:solidFill>
                            <a:srgbClr val="000000"/>
                          </a:solidFill>
                          <a:latin typeface="Cambria Math" panose="02040503050406030204" pitchFamily="18" charset="0"/>
                        </a:rPr>
                        <m:t>.</m:t>
                      </m:r>
                      <m:r>
                        <a:rPr lang="zh-CN" altLang="en-US" i="1" smtClean="0">
                          <a:solidFill>
                            <a:srgbClr val="FF0000"/>
                          </a:solidFill>
                          <a:latin typeface="Cambria Math" panose="02040503050406030204" pitchFamily="18" charset="0"/>
                        </a:rPr>
                        <m:t>各样本点与变量</m:t>
                      </m:r>
                      <m:r>
                        <a:rPr lang="zh-CN" altLang="en-US" i="1" smtClean="0">
                          <a:solidFill>
                            <a:srgbClr val="FF0000"/>
                          </a:solidFill>
                          <a:latin typeface="Cambria Math" panose="02040503050406030204" pitchFamily="18" charset="0"/>
                        </a:rPr>
                        <m:t>𝑌</m:t>
                      </m:r>
                      <m:r>
                        <a:rPr lang="zh-CN" altLang="en-US" i="1" smtClean="0">
                          <a:solidFill>
                            <a:srgbClr val="FF0000"/>
                          </a:solidFill>
                          <a:latin typeface="Cambria Math" panose="02040503050406030204" pitchFamily="18" charset="0"/>
                        </a:rPr>
                        <m:t>的值的对应关系如上图所示</m:t>
                      </m:r>
                    </m:oMath>
                  </m:oMathPara>
                </a14:m>
                <a:endParaRPr lang="zh-CN" altLang="en-US"/>
              </a:p>
            </p:txBody>
          </p:sp>
        </mc:Choice>
        <mc:Fallback>
          <p:sp>
            <p:nvSpPr>
              <p:cNvPr id="22" name="Object 9">
                <a:extLst>
                  <a:ext uri="{FF2B5EF4-FFF2-40B4-BE49-F238E27FC236}">
                    <a16:creationId xmlns:a16="http://schemas.microsoft.com/office/drawing/2014/main" id="{34A4325A-7E89-4E82-A4A2-083AB59BC8DA}"/>
                  </a:ext>
                </a:extLst>
              </p:cNvPr>
              <p:cNvSpPr txBox="1">
                <a:spLocks noRot="1" noChangeAspect="1" noMove="1" noResize="1" noEditPoints="1" noAdjustHandles="1" noChangeArrowheads="1" noChangeShapeType="1" noTextEdit="1"/>
              </p:cNvSpPr>
              <p:nvPr/>
            </p:nvSpPr>
            <p:spPr bwMode="auto">
              <a:xfrm>
                <a:off x="1380803" y="5756421"/>
                <a:ext cx="9582034" cy="523221"/>
              </a:xfrm>
              <a:prstGeom prst="rect">
                <a:avLst/>
              </a:prstGeom>
              <a:blipFill>
                <a:blip r:embed="rId6"/>
                <a:stretch>
                  <a:fillRect l="-191" r="0"/>
                </a:stretch>
              </a:blipFill>
              <a:ln>
                <a:noFill/>
              </a:ln>
              <a:effectLst/>
            </p:spPr>
            <p:txBody>
              <a:bodyPr/>
              <a:lstStyle/>
              <a:p>
                <a:r>
                  <a:rPr lang="zh-CN" altLang="en-US">
                    <a:noFill/>
                  </a:rPr>
                  <a:t> </a:t>
                </a:r>
              </a:p>
            </p:txBody>
          </p:sp>
        </mc:Fallback>
      </mc:AlternateContent>
      <p:sp>
        <p:nvSpPr>
          <p:cNvPr id="23" name="Text Box 12">
            <a:extLst>
              <a:ext uri="{FF2B5EF4-FFF2-40B4-BE49-F238E27FC236}">
                <a16:creationId xmlns:a16="http://schemas.microsoft.com/office/drawing/2014/main" id="{A0B2ED58-AF59-438F-8C6F-A7712F487547}"/>
              </a:ext>
            </a:extLst>
          </p:cNvPr>
          <p:cNvSpPr>
            <a:spLocks noChangeArrowheads="1"/>
          </p:cNvSpPr>
          <p:nvPr/>
        </p:nvSpPr>
        <p:spPr bwMode="auto">
          <a:xfrm>
            <a:off x="232826" y="4480641"/>
            <a:ext cx="103326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rgbClr val="000000"/>
                </a:solidFill>
                <a:latin typeface="Arial" panose="020b0604020202020204" pitchFamily="34" charset="0"/>
                <a:ea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800" b="1">
                <a:solidFill>
                  <a:srgbClr val="FF0000"/>
                </a:solidFill>
                <a:latin typeface="宋体" panose="02010600030101010101" pitchFamily="2" charset="-122"/>
              </a:rPr>
              <a:t>试验</a:t>
            </a:r>
            <a:r>
              <a:rPr lang="en-US" altLang="zh-CN" sz="2800" b="1">
                <a:solidFill>
                  <a:srgbClr val="FF0000"/>
                </a:solidFill>
                <a:latin typeface="宋体" panose="02010600030101010101" pitchFamily="2" charset="-122"/>
              </a:rPr>
              <a:t>2:</a:t>
            </a:r>
            <a:r>
              <a:rPr lang="zh-CN" altLang="en-US">
                <a:solidFill>
                  <a:schemeClr val="tx1"/>
                </a:solidFill>
                <a:latin typeface="宋体" panose="02010600030101010101" pitchFamily="2" charset="-122"/>
              </a:rPr>
              <a:t>抛掷一枚硬币直到出现正面为止，变量</a:t>
            </a:r>
            <a:r>
              <a:rPr lang="en-US" altLang="zh-CN" i="1">
                <a:solidFill>
                  <a:schemeClr val="tx1"/>
                </a:solidFill>
                <a:latin typeface="宋体" panose="02010600030101010101" pitchFamily="2" charset="-122"/>
              </a:rPr>
              <a:t>Y </a:t>
            </a:r>
            <a:r>
              <a:rPr lang="zh-CN" altLang="en-US">
                <a:solidFill>
                  <a:schemeClr val="tx1"/>
                </a:solidFill>
                <a:latin typeface="宋体" panose="02010600030101010101" pitchFamily="2" charset="-122"/>
              </a:rPr>
              <a:t>表示需要的抛掷次数</a:t>
            </a:r>
            <a:r>
              <a:rPr lang="en-US" altLang="zh-CN">
                <a:solidFill>
                  <a:schemeClr val="tx1"/>
                </a:solidFill>
                <a:latin typeface="宋体" panose="02010600030101010101" pitchFamily="2" charset="-122"/>
              </a:rPr>
              <a:t>.</a:t>
            </a:r>
          </a:p>
        </p:txBody>
      </p:sp>
      <p:sp>
        <p:nvSpPr>
          <p:cNvPr id="24" name="矩形 23">
            <a:extLst>
              <a:ext uri="{FF2B5EF4-FFF2-40B4-BE49-F238E27FC236}">
                <a16:creationId xmlns:a16="http://schemas.microsoft.com/office/drawing/2014/main" id="{FFA8864E-0530-44BA-A5CA-F139E7BE793A}"/>
              </a:ext>
            </a:extLst>
          </p:cNvPr>
          <p:cNvSpPr/>
          <p:nvPr/>
        </p:nvSpPr>
        <p:spPr>
          <a:xfrm>
            <a:off x="1199456" y="4907232"/>
            <a:ext cx="10618490" cy="461665"/>
          </a:xfrm>
          <a:prstGeom prst="rect">
            <a:avLst/>
          </a:prstGeom>
        </p:spPr>
        <p:txBody>
          <a:bodyPr wrap="square">
            <a:spAutoFit/>
          </a:bodyPr>
          <a:lstStyle/>
          <a:p>
            <a:pPr eaLnBrk="1" hangingPunct="1"/>
            <a:r>
              <a:rPr lang="zh-CN" altLang="en-US">
                <a:solidFill>
                  <a:srgbClr val="FF0000"/>
                </a:solidFill>
                <a:latin typeface="宋体" panose="02010600030101010101" pitchFamily="2" charset="-122"/>
              </a:rPr>
              <a:t>这个随机试验的样本空间各是什么</a:t>
            </a:r>
            <a:r>
              <a:rPr lang="en-US" altLang="zh-CN">
                <a:solidFill>
                  <a:srgbClr val="FF0000"/>
                </a:solidFill>
                <a:latin typeface="宋体" panose="02010600030101010101" pitchFamily="2" charset="-122"/>
              </a:rPr>
              <a:t>?</a:t>
            </a:r>
            <a:r>
              <a:rPr lang="zh-CN" altLang="en-US">
                <a:solidFill>
                  <a:srgbClr val="FF0000"/>
                </a:solidFill>
                <a:latin typeface="宋体" panose="02010600030101010101" pitchFamily="2" charset="-122"/>
              </a:rPr>
              <a:t>各个样本点与变量的值是如何对应的</a:t>
            </a:r>
            <a:r>
              <a:rPr lang="en-US" altLang="zh-CN">
                <a:solidFill>
                  <a:srgbClr val="FF0000"/>
                </a:solidFill>
                <a:latin typeface="宋体" panose="02010600030101010101" pitchFamily="2" charset="-122"/>
              </a:rPr>
              <a:t>?</a:t>
            </a:r>
          </a:p>
        </p:txBody>
      </p:sp>
      <p:sp>
        <p:nvSpPr>
          <p:cNvPr id="14" name="矩形 13">
            <a:extLst>
              <a:ext uri="{FF2B5EF4-FFF2-40B4-BE49-F238E27FC236}">
                <a16:creationId xmlns:a16="http://schemas.microsoft.com/office/drawing/2014/main" id="{E4D591C6-9B1B-4D66-B6E3-1508724A6C2C}"/>
              </a:ext>
            </a:extLst>
          </p:cNvPr>
          <p:cNvSpPr/>
          <p:nvPr/>
        </p:nvSpPr>
        <p:spPr>
          <a:xfrm>
            <a:off x="4196519" y="2766440"/>
            <a:ext cx="4031873" cy="461665"/>
          </a:xfrm>
          <a:prstGeom prst="rect">
            <a:avLst/>
          </a:prstGeom>
        </p:spPr>
        <p:txBody>
          <a:bodyPr wrap="none">
            <a:spAutoFit/>
          </a:bodyPr>
          <a:lstStyle/>
          <a:p>
            <a:pPr eaLnBrk="1" hangingPunct="1"/>
            <a:r>
              <a:rPr lang="zh-CN" altLang="en-US">
                <a:solidFill>
                  <a:schemeClr val="accent2"/>
                </a:solidFill>
                <a:latin typeface="宋体" panose="02010600030101010101" pitchFamily="2" charset="-122"/>
              </a:rPr>
              <a:t>变量</a:t>
            </a:r>
            <a:r>
              <a:rPr lang="en-US" altLang="zh-CN" i="1">
                <a:solidFill>
                  <a:schemeClr val="accent2"/>
                </a:solidFill>
                <a:latin typeface="宋体" panose="02010600030101010101" pitchFamily="2" charset="-122"/>
              </a:rPr>
              <a:t>X,Y </a:t>
            </a:r>
            <a:r>
              <a:rPr lang="zh-CN" altLang="en-US">
                <a:solidFill>
                  <a:schemeClr val="accent2"/>
                </a:solidFill>
                <a:latin typeface="宋体" panose="02010600030101010101" pitchFamily="2" charset="-122"/>
              </a:rPr>
              <a:t>有哪些共同的特征</a:t>
            </a:r>
            <a:r>
              <a:rPr lang="en-US" altLang="zh-CN">
                <a:solidFill>
                  <a:schemeClr val="accent2"/>
                </a:solidFill>
                <a:latin typeface="宋体" panose="02010600030101010101" pitchFamily="2" charset="-122"/>
              </a:rPr>
              <a:t>?</a:t>
            </a:r>
          </a:p>
        </p:txBody>
      </p:sp>
      <p:sp>
        <p:nvSpPr>
          <p:cNvPr id="26" name="Text Box 16">
            <a:extLst>
              <a:ext uri="{FF2B5EF4-FFF2-40B4-BE49-F238E27FC236}">
                <a16:creationId xmlns:a16="http://schemas.microsoft.com/office/drawing/2014/main" id="{E554EC34-4CD6-4BBF-A25A-C4686A709B76}"/>
              </a:ext>
            </a:extLst>
          </p:cNvPr>
          <p:cNvSpPr/>
          <p:nvPr/>
        </p:nvSpPr>
        <p:spPr>
          <a:xfrm>
            <a:off x="4170287" y="3305444"/>
            <a:ext cx="3941938" cy="519112"/>
          </a:xfrm>
          <a:prstGeom prst="rect">
            <a:avLst/>
          </a:prstGeom>
          <a:noFill/>
          <a:ln>
            <a:noFill/>
            <a:miter lim="800000"/>
          </a:ln>
          <a:effectLst/>
        </p:spPr>
        <p:txBody>
          <a:bodyPr wrap="square">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stStyle>
          <a:p>
            <a:pPr eaLnBrk="1" hangingPunct="1">
              <a:spcBef>
                <a:spcPct val="50000"/>
              </a:spcBef>
              <a:buFont typeface="Arial" panose="020b0604020202020204" pitchFamily="34" charset="0"/>
              <a:buNone/>
            </a:pPr>
            <a:r>
              <a:rPr lang="en-US" altLang="zh-CN" sz="28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(1).</a:t>
            </a:r>
            <a:r>
              <a:rPr sz="28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取值依赖于样本点</a:t>
            </a:r>
            <a:r>
              <a:rPr lang="en-US" altLang="zh-CN" sz="28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a:t>
            </a:r>
            <a:endParaRPr lang="en-US" altLang="zh-CN" sz="2800">
              <a:solidFill>
                <a:srgbClr val="0000FF"/>
              </a:solidFill>
              <a:latin typeface="微软雅黑" panose="020b0503020204020204" pitchFamily="34" charset="-122"/>
              <a:ea typeface="微软雅黑" panose="020b0503020204020204" pitchFamily="34" charset="-122"/>
            </a:endParaRPr>
          </a:p>
        </p:txBody>
      </p:sp>
      <p:sp>
        <p:nvSpPr>
          <p:cNvPr id="27" name="Text Box 17">
            <a:extLst>
              <a:ext uri="{FF2B5EF4-FFF2-40B4-BE49-F238E27FC236}">
                <a16:creationId xmlns:a16="http://schemas.microsoft.com/office/drawing/2014/main" id="{32055E4B-D9F6-48F4-9A77-AFCBA0512656}"/>
              </a:ext>
            </a:extLst>
          </p:cNvPr>
          <p:cNvSpPr/>
          <p:nvPr/>
        </p:nvSpPr>
        <p:spPr>
          <a:xfrm>
            <a:off x="4170287" y="3789259"/>
            <a:ext cx="4518002" cy="519112"/>
          </a:xfrm>
          <a:prstGeom prst="rect">
            <a:avLst/>
          </a:prstGeom>
          <a:noFill/>
          <a:ln>
            <a:noFill/>
            <a:miter lim="800000"/>
          </a:ln>
          <a:effectLst/>
        </p:spPr>
        <p:txBody>
          <a:bodyPr wrap="square">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stStyle>
          <a:p>
            <a:pPr eaLnBrk="1" hangingPunct="1">
              <a:spcBef>
                <a:spcPct val="50000"/>
              </a:spcBef>
              <a:buFont typeface="Arial" panose="020b0604020202020204" pitchFamily="34" charset="0"/>
              <a:buNone/>
            </a:pPr>
            <a:r>
              <a:rPr lang="en-US" altLang="zh-CN" sz="28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(2).</a:t>
            </a:r>
            <a:r>
              <a:rPr sz="28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所有可能取值是明确的</a:t>
            </a:r>
            <a:r>
              <a:rPr lang="en-US" altLang="zh-CN" sz="28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a:t>
            </a:r>
            <a:endParaRPr lang="en-US" altLang="zh-CN" sz="280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animEffect transition="in" filter="blinds(horizontal)">
                                      <p:cBhvr>
                                        <p:cTn id="7" dur="500"/>
                                        <p:tgtEl>
                                          <p:spTgt spid="8197"/>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after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ppt_x"/>
                                          </p:val>
                                        </p:tav>
                                        <p:tav tm="100000">
                                          <p:val>
                                            <p:strVal val="#ppt_x"/>
                                          </p:val>
                                        </p:tav>
                                      </p:tavLst>
                                    </p:anim>
                                    <p:anim calcmode="lin" valueType="num">
                                      <p:cBhvr additive="base">
                                        <p:cTn id="19"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after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additive="base">
                                        <p:cTn id="24" dur="500" fill="hold"/>
                                        <p:tgtEl>
                                          <p:spTgt spid="27"/>
                                        </p:tgtEl>
                                        <p:attrNameLst>
                                          <p:attrName>ppt_x</p:attrName>
                                        </p:attrNameLst>
                                      </p:cBhvr>
                                      <p:tavLst>
                                        <p:tav tm="0">
                                          <p:val>
                                            <p:strVal val="#ppt_x"/>
                                          </p:val>
                                        </p:tav>
                                        <p:tav tm="100000">
                                          <p:val>
                                            <p:strVal val="#ppt_x"/>
                                          </p:val>
                                        </p:tav>
                                      </p:tavLst>
                                    </p:anim>
                                    <p:anim calcmode="lin" valueType="num">
                                      <p:cBhvr additive="base">
                                        <p:cTn id="25"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1266" name="Text Box 2">
            <a:extLst>
              <a:ext uri="{FF2B5EF4-FFF2-40B4-BE49-F238E27FC236}">
                <a16:creationId xmlns:a16="http://schemas.microsoft.com/office/drawing/2014/main" id="{3B3604AF-A74D-47B1-B9F0-C07E78BB9A2A}"/>
              </a:ext>
            </a:extLst>
          </p:cNvPr>
          <p:cNvSpPr>
            <a:spLocks noChangeArrowheads="1"/>
          </p:cNvSpPr>
          <p:nvPr/>
        </p:nvSpPr>
        <p:spPr bwMode="auto">
          <a:xfrm>
            <a:off x="1603854" y="7938"/>
            <a:ext cx="32680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rgbClr val="000000"/>
                </a:solidFill>
                <a:latin typeface="Arial" panose="020b0604020202020204" pitchFamily="34" charset="0"/>
                <a:ea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a:solidFill>
                  <a:srgbClr val="FF0000"/>
                </a:solidFill>
                <a:latin typeface="宋体" panose="02010600030101010101" pitchFamily="2" charset="-122"/>
              </a:rPr>
              <a:t>2.</a:t>
            </a:r>
            <a:r>
              <a:rPr lang="zh-CN" altLang="en-US" sz="2800">
                <a:solidFill>
                  <a:srgbClr val="FF0000"/>
                </a:solidFill>
                <a:latin typeface="宋体" panose="02010600030101010101" pitchFamily="2" charset="-122"/>
              </a:rPr>
              <a:t>随机变量的定义</a:t>
            </a:r>
          </a:p>
        </p:txBody>
      </p:sp>
      <mc:AlternateContent>
        <mc:Choice Requires="a14">
          <p:sp>
            <p:nvSpPr>
              <p:cNvPr id="11267" name="Object 3">
                <a:extLst>
                  <a:ext uri="{FF2B5EF4-FFF2-40B4-BE49-F238E27FC236}">
                    <a16:creationId xmlns:a16="http://schemas.microsoft.com/office/drawing/2014/main" id="{D7724CFF-838D-473A-B7E3-42DEE10B8DC8}"/>
                  </a:ext>
                </a:extLst>
              </p:cNvPr>
              <p:cNvSpPr txBox="1">
                <a:spLocks noGrp="1"/>
              </p:cNvSpPr>
              <p:nvPr>
                <p:ph sz="quarter" idx="1"/>
              </p:nvPr>
            </p:nvSpPr>
            <p:spPr bwMode="auto">
              <a:xfrm>
                <a:off x="1091444" y="614601"/>
                <a:ext cx="10009112" cy="1057152"/>
              </a:xfrm>
              <a:prstGeom prst="rect">
                <a:avLst/>
              </a:prstGeom>
              <a:noFill/>
              <a:ln>
                <a:noFill/>
              </a:ln>
              <a:effectLst/>
            </p:spPr>
            <p:txBody>
              <a:bodyPr>
                <a:noAutofit/>
              </a:bodyPr>
              <a:lstStyle/>
              <a:p>
                <a:pPr marL="0" indent="373063">
                  <a:buNone/>
                </a:pPr>
                <a14:m>
                  <m:oMathPara>
                    <m:oMathParaPr>
                      <m:jc m:val="left"/>
                    </m:oMathParaPr>
                    <m:oMath>
                      <m:r>
                        <a:rPr lang="zh-CN" altLang="en-US" sz="2800" i="1">
                          <a:solidFill>
                            <a:srgbClr val="000000"/>
                          </a:solidFill>
                          <a:latin typeface="Cambria Math" panose="02040503050406030204" pitchFamily="18" charset="0"/>
                        </a:rPr>
                        <m:t>一般地</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对于随机试验样本空间</m:t>
                      </m:r>
                      <m:r>
                        <a:rPr lang="zh-CN" altLang="en-US" sz="2800" i="1">
                          <a:solidFill>
                            <a:srgbClr val="000000"/>
                          </a:solidFill>
                          <a:latin typeface="Cambria Math" panose="02040503050406030204" pitchFamily="18" charset="0"/>
                        </a:rPr>
                        <m:t>𝛺</m:t>
                      </m:r>
                      <m:r>
                        <a:rPr lang="zh-CN" altLang="en-US" sz="2800" i="1">
                          <a:solidFill>
                            <a:srgbClr val="000000"/>
                          </a:solidFill>
                          <a:latin typeface="Cambria Math" panose="02040503050406030204" pitchFamily="18" charset="0"/>
                        </a:rPr>
                        <m:t>中的每个样本点</m:t>
                      </m:r>
                      <m:r>
                        <a:rPr lang="zh-CN" altLang="en-US" sz="2800" i="1">
                          <a:solidFill>
                            <a:srgbClr val="000000"/>
                          </a:solidFill>
                          <a:latin typeface="Cambria Math" panose="02040503050406030204" pitchFamily="18" charset="0"/>
                        </a:rPr>
                        <m:t>𝜔</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都有唯一的实数</m:t>
                      </m:r>
                      <m:r>
                        <a:rPr lang="zh-CN" altLang="en-US" sz="2800" i="1">
                          <a:solidFill>
                            <a:srgbClr val="000000"/>
                          </a:solidFill>
                          <a:latin typeface="Cambria Math" panose="02040503050406030204" pitchFamily="18" charset="0"/>
                        </a:rPr>
                        <m:t>𝑋</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𝜔</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与之对应</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我们称</m:t>
                      </m:r>
                      <m:r>
                        <a:rPr lang="zh-CN" altLang="en-US" sz="2800" i="1" smtClean="0">
                          <a:solidFill>
                            <a:srgbClr val="FF0000"/>
                          </a:solidFill>
                          <a:latin typeface="Cambria Math" panose="02040503050406030204" pitchFamily="18" charset="0"/>
                        </a:rPr>
                        <m:t>𝑋</m:t>
                      </m:r>
                      <m:r>
                        <a:rPr lang="zh-CN" altLang="en-US" sz="2800" i="1" smtClean="0">
                          <a:solidFill>
                            <a:srgbClr val="FF0000"/>
                          </a:solidFill>
                          <a:latin typeface="Cambria Math" panose="02040503050406030204" pitchFamily="18" charset="0"/>
                        </a:rPr>
                        <m:t>为随机变量</m:t>
                      </m:r>
                      <m:r>
                        <a:rPr lang="zh-CN" altLang="en-US" sz="2800" i="1">
                          <a:solidFill>
                            <a:srgbClr val="000000"/>
                          </a:solidFill>
                          <a:latin typeface="Cambria Math" panose="02040503050406030204" pitchFamily="18" charset="0"/>
                        </a:rPr>
                        <m:t>.</m:t>
                      </m:r>
                    </m:oMath>
                  </m:oMathPara>
                </a14:m>
                <a:endParaRPr lang="zh-CN" altLang="en-US" sz="2800">
                  <a:latin typeface="Times New Roman" panose="02020603050405020304" pitchFamily="18" charset="0"/>
                  <a:ea typeface="宋体" panose="02010600030101010101" pitchFamily="2" charset="-122"/>
                  <a:cs typeface="Times New Roman" panose="02020603050405020304" pitchFamily="18" charset="0"/>
                </a:endParaRPr>
              </a:p>
              <a:p>
                <a:pPr>
                  <a:buNone/>
                </a:pPr>
                <a:endParaRPr lang="zh-CN" altLang="en-US" sz="280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1267" name="Object 3">
                <a:extLst>
                  <a:ext uri="{FF2B5EF4-FFF2-40B4-BE49-F238E27FC236}">
                    <a16:creationId xmlns:a16="http://schemas.microsoft.com/office/drawing/2014/main" id="{D7724CFF-838D-473A-B7E3-42DEE10B8DC8}"/>
                  </a:ext>
                </a:extLst>
              </p:cNvPr>
              <p:cNvSpPr txBox="1">
                <a:spLocks noRot="1" noChangeAspect="1" noMove="1" noResize="1" noEditPoints="1" noAdjustHandles="1" noChangeArrowheads="1" noChangeShapeType="1" noTextEdit="1"/>
              </p:cNvSpPr>
              <p:nvPr>
                <p:ph sz="quarter" idx="1"/>
              </p:nvPr>
            </p:nvSpPr>
            <p:spPr bwMode="auto">
              <a:xfrm>
                <a:off x="1091444" y="614601"/>
                <a:ext cx="10009112" cy="1057152"/>
              </a:xfrm>
              <a:prstGeom prst="rect">
                <a:avLst/>
              </a:prstGeom>
              <a:blipFill>
                <a:blip r:embed="rId2"/>
                <a:stretch>
                  <a:fillRect/>
                </a:stretch>
              </a:blipFill>
              <a:ln>
                <a:noFill/>
              </a:ln>
              <a:effectLst/>
            </p:spPr>
            <p:txBody>
              <a:bodyPr/>
              <a:lstStyle/>
              <a:p>
                <a:r>
                  <a:rPr lang="zh-CN" altLang="en-US">
                    <a:noFill/>
                  </a:rPr>
                  <a:t> </a:t>
                </a:r>
              </a:p>
            </p:txBody>
          </p:sp>
        </mc:Fallback>
      </mc:AlternateContent>
      <p:sp>
        <p:nvSpPr>
          <p:cNvPr id="12294" name="Text Box 6">
            <a:extLst>
              <a:ext uri="{FF2B5EF4-FFF2-40B4-BE49-F238E27FC236}">
                <a16:creationId xmlns:a16="http://schemas.microsoft.com/office/drawing/2014/main" id="{40598884-7274-4872-B8ED-C9D211632C27}"/>
              </a:ext>
            </a:extLst>
          </p:cNvPr>
          <p:cNvSpPr/>
          <p:nvPr/>
        </p:nvSpPr>
        <p:spPr>
          <a:xfrm>
            <a:off x="119336" y="1566780"/>
            <a:ext cx="4680520" cy="523220"/>
          </a:xfrm>
          <a:prstGeom prst="rect">
            <a:avLst/>
          </a:prstGeom>
          <a:noFill/>
          <a:ln>
            <a:noFill/>
            <a:miter lim="800000"/>
          </a:ln>
          <a:effectLst/>
        </p:spPr>
        <p:txBody>
          <a:bodyPr wrap="square">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stStyle>
          <a:p>
            <a:pPr eaLnBrk="1" hangingPunct="1">
              <a:spcBef>
                <a:spcPct val="50000"/>
              </a:spcBef>
              <a:buFont typeface="Arial" panose="020b0604020202020204" pitchFamily="34" charset="0"/>
              <a:buNone/>
            </a:pPr>
            <a:r>
              <a:rPr lang="en-US" altLang="zh-CN" sz="2800">
                <a:ln w="9525" cap="flat" cmpd="sng" algn="ctr">
                  <a:noFill/>
                  <a:prstDash val="solid"/>
                  <a:round/>
                  <a:headEnd type="none" w="med" len="med"/>
                  <a:tailEnd type="none" w="med" len="med"/>
                </a:ln>
                <a:solidFill>
                  <a:srgbClr val="FF0000"/>
                </a:solidFill>
                <a:latin typeface="宋体" panose="02010600030101010101" pitchFamily="2" charset="-122"/>
                <a:sym typeface="Wingdings"/>
              </a:rPr>
              <a:t>3.</a:t>
            </a:r>
            <a:r>
              <a:rPr sz="2800">
                <a:ln w="9525" cap="flat" cmpd="sng" algn="ctr">
                  <a:noFill/>
                  <a:prstDash val="solid"/>
                  <a:round/>
                  <a:headEnd type="none" w="med" len="med"/>
                  <a:tailEnd type="none" w="med" len="med"/>
                </a:ln>
                <a:solidFill>
                  <a:srgbClr val="FF0000"/>
                </a:solidFill>
                <a:latin typeface="宋体" panose="02010600030101010101" pitchFamily="2" charset="-122"/>
                <a:sym typeface="Wingdings"/>
              </a:rPr>
              <a:t>离散型随机变量的定义</a:t>
            </a:r>
            <a:endParaRPr sz="2800">
              <a:solidFill>
                <a:srgbClr val="FF0000"/>
              </a:solidFill>
              <a:latin typeface="宋体" panose="02010600030101010101" pitchFamily="2" charset="-122"/>
            </a:endParaRPr>
          </a:p>
        </p:txBody>
      </p:sp>
      <mc:AlternateContent>
        <mc:Choice Requires="a14">
          <p:sp>
            <p:nvSpPr>
              <p:cNvPr id="11271" name="Object 7">
                <a:extLst>
                  <a:ext uri="{FF2B5EF4-FFF2-40B4-BE49-F238E27FC236}">
                    <a16:creationId xmlns:a16="http://schemas.microsoft.com/office/drawing/2014/main" id="{DC60197C-7CF2-4F9E-AB0A-21EE4CF28717}"/>
                  </a:ext>
                </a:extLst>
              </p:cNvPr>
              <p:cNvSpPr txBox="1">
                <a:spLocks noGrp="1"/>
              </p:cNvSpPr>
              <p:nvPr>
                <p:ph sz="quarter" idx="4"/>
              </p:nvPr>
            </p:nvSpPr>
            <p:spPr bwMode="auto">
              <a:xfrm>
                <a:off x="713384" y="2137387"/>
                <a:ext cx="11089232" cy="595540"/>
              </a:xfrm>
              <a:prstGeom prst="rect">
                <a:avLst/>
              </a:prstGeom>
              <a:noFill/>
              <a:ln>
                <a:noFill/>
              </a:ln>
              <a:effectLst/>
            </p:spPr>
            <p:txBody>
              <a:bodyPr>
                <a:normAutofit fontScale="85000" lnSpcReduction="10000"/>
              </a:bodyPr>
              <a:lstStyle/>
              <a:p>
                <a:pPr>
                  <a:buNone/>
                </a:pPr>
                <a14:m>
                  <m:oMathPara>
                    <m:oMathParaPr>
                      <m:jc m:val="left"/>
                    </m:oMathParaPr>
                    <m:oMath>
                      <m:r>
                        <a:rPr lang="zh-CN" altLang="en-US" i="1">
                          <a:solidFill>
                            <a:srgbClr val="000000"/>
                          </a:solidFill>
                          <a:latin typeface="Cambria Math" panose="02040503050406030204" pitchFamily="18" charset="0"/>
                        </a:rPr>
                        <m:t>可能取值为有限个或可以一一列举的随机变量</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我们称为离散型随机变量</m:t>
                      </m:r>
                      <m:r>
                        <a:rPr lang="zh-CN" altLang="en-US" i="1">
                          <a:solidFill>
                            <a:srgbClr val="000000"/>
                          </a:solidFill>
                          <a:latin typeface="Cambria Math" panose="02040503050406030204" pitchFamily="18" charset="0"/>
                        </a:rPr>
                        <m:t>.</m:t>
                      </m:r>
                    </m:oMath>
                  </m:oMathPara>
                </a14:m>
                <a:endParaRPr lang="zh-CN" altLang="en-US"/>
              </a:p>
            </p:txBody>
          </p:sp>
        </mc:Choice>
        <mc:Fallback>
          <p:sp>
            <p:nvSpPr>
              <p:cNvPr id="11271" name="Object 7">
                <a:extLst>
                  <a:ext uri="{FF2B5EF4-FFF2-40B4-BE49-F238E27FC236}">
                    <a16:creationId xmlns:a16="http://schemas.microsoft.com/office/drawing/2014/main" id="{DC60197C-7CF2-4F9E-AB0A-21EE4CF28717}"/>
                  </a:ext>
                </a:extLst>
              </p:cNvPr>
              <p:cNvSpPr txBox="1">
                <a:spLocks noRot="1" noChangeAspect="1" noMove="1" noResize="1" noEditPoints="1" noAdjustHandles="1" noChangeArrowheads="1" noChangeShapeType="1" noTextEdit="1"/>
              </p:cNvSpPr>
              <p:nvPr>
                <p:ph sz="quarter" idx="4"/>
              </p:nvPr>
            </p:nvSpPr>
            <p:spPr bwMode="auto">
              <a:xfrm>
                <a:off x="713384" y="2137387"/>
                <a:ext cx="11089232" cy="595540"/>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mc:Choice Requires="a14">
          <p:sp>
            <p:nvSpPr>
              <p:cNvPr id="11273" name="Object 9">
                <a:extLst>
                  <a:ext uri="{FF2B5EF4-FFF2-40B4-BE49-F238E27FC236}">
                    <a16:creationId xmlns:a16="http://schemas.microsoft.com/office/drawing/2014/main" id="{B75DF0A1-CB88-416F-9F43-FC8BCC032730}"/>
                  </a:ext>
                </a:extLst>
              </p:cNvPr>
              <p:cNvSpPr txBox="1"/>
              <p:nvPr/>
            </p:nvSpPr>
            <p:spPr bwMode="auto">
              <a:xfrm>
                <a:off x="839416" y="2623932"/>
                <a:ext cx="5562600" cy="508000"/>
              </a:xfrm>
              <a:prstGeom prst="rect">
                <a:avLst/>
              </a:prstGeom>
              <a:noFill/>
              <a:ln>
                <a:noFill/>
              </a:ln>
              <a:effectLst/>
            </p:spPr>
            <p:txBody>
              <a:bodyPr>
                <a:normAutofit/>
              </a:bodyPr>
              <a:lstStyle/>
              <a:p>
                <a14:m>
                  <m:oMathPara>
                    <m:oMathParaPr>
                      <m:jc m:val="left"/>
                    </m:oMathParaPr>
                    <m:oMath>
                      <m:r>
                        <a:rPr lang="zh-CN" altLang="en-US" i="1">
                          <a:solidFill>
                            <a:srgbClr val="000000"/>
                          </a:solidFill>
                          <a:latin typeface="Cambria Math" panose="02040503050406030204" pitchFamily="18" charset="0"/>
                        </a:rPr>
                        <m:t>通常用大写英文字母表示随机变量</m:t>
                      </m:r>
                      <m:r>
                        <a:rPr lang="zh-CN" altLang="en-US" i="1">
                          <a:solidFill>
                            <a:srgbClr val="000000"/>
                          </a:solidFill>
                          <a:latin typeface="Cambria Math" panose="02040503050406030204" pitchFamily="18" charset="0"/>
                        </a:rPr>
                        <m:t>,</m:t>
                      </m:r>
                    </m:oMath>
                  </m:oMathPara>
                </a14:m>
                <a:endParaRPr lang="zh-CN" altLang="en-US"/>
              </a:p>
            </p:txBody>
          </p:sp>
        </mc:Choice>
        <mc:Fallback>
          <p:sp>
            <p:nvSpPr>
              <p:cNvPr id="11273" name="Object 9">
                <a:extLst>
                  <a:ext uri="{FF2B5EF4-FFF2-40B4-BE49-F238E27FC236}">
                    <a16:creationId xmlns:a16="http://schemas.microsoft.com/office/drawing/2014/main" id="{B75DF0A1-CB88-416F-9F43-FC8BCC032730}"/>
                  </a:ext>
                </a:extLst>
              </p:cNvPr>
              <p:cNvSpPr txBox="1">
                <a:spLocks noRot="1" noChangeAspect="1" noMove="1" noResize="1" noEditPoints="1" noAdjustHandles="1" noChangeArrowheads="1" noChangeShapeType="1" noTextEdit="1"/>
              </p:cNvSpPr>
              <p:nvPr/>
            </p:nvSpPr>
            <p:spPr bwMode="auto">
              <a:xfrm>
                <a:off x="839416" y="2623932"/>
                <a:ext cx="5562600" cy="508000"/>
              </a:xfrm>
              <a:prstGeom prst="rect">
                <a:avLst/>
              </a:prstGeom>
              <a:blipFill>
                <a:blip r:embed="rId4"/>
                <a:stretch>
                  <a:fillRect l="-1096" r="0" b="-2381"/>
                </a:stretch>
              </a:blipFill>
              <a:ln>
                <a:noFill/>
              </a:ln>
              <a:effectLst/>
            </p:spPr>
            <p:txBody>
              <a:bodyPr/>
              <a:lstStyle/>
              <a:p>
                <a:r>
                  <a:rPr lang="zh-CN" altLang="en-US">
                    <a:noFill/>
                  </a:rPr>
                  <a:t> </a:t>
                </a:r>
              </a:p>
            </p:txBody>
          </p:sp>
        </mc:Fallback>
      </mc:AlternateContent>
      <mc:AlternateContent>
        <mc:Choice Requires="a14">
          <p:sp>
            <p:nvSpPr>
              <p:cNvPr id="11274" name="Object 10">
                <a:extLst>
                  <a:ext uri="{FF2B5EF4-FFF2-40B4-BE49-F238E27FC236}">
                    <a16:creationId xmlns:a16="http://schemas.microsoft.com/office/drawing/2014/main" id="{8A328F7E-81FB-4C97-8458-5D7CBFF29880}"/>
                  </a:ext>
                </a:extLst>
              </p:cNvPr>
              <p:cNvSpPr txBox="1"/>
              <p:nvPr/>
            </p:nvSpPr>
            <p:spPr bwMode="auto">
              <a:xfrm>
                <a:off x="5519936" y="2611677"/>
                <a:ext cx="1981200" cy="466725"/>
              </a:xfrm>
              <a:prstGeom prst="rect">
                <a:avLst/>
              </a:prstGeom>
              <a:noFill/>
              <a:ln>
                <a:noFill/>
              </a:ln>
              <a:effectLst/>
            </p:spPr>
            <p:txBody>
              <a:bodyPr>
                <a:normAutofit/>
              </a:bodyPr>
              <a:lstStyle/>
              <a:p>
                <a14:m>
                  <m:oMathPara>
                    <m:oMathParaPr>
                      <m:jc m:val="left"/>
                    </m:oMathParaPr>
                    <m:oMath>
                      <m:r>
                        <a:rPr lang="zh-CN" altLang="en-US" i="1">
                          <a:solidFill>
                            <a:srgbClr val="000000"/>
                          </a:solidFill>
                          <a:latin typeface="Cambria Math" panose="02040503050406030204" pitchFamily="18" charset="0"/>
                        </a:rPr>
                        <m:t>例如</m:t>
                      </m:r>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𝑍</m:t>
                      </m:r>
                      <m:r>
                        <a:rPr lang="zh-CN" altLang="en-US" i="1">
                          <a:solidFill>
                            <a:srgbClr val="000000"/>
                          </a:solidFill>
                          <a:latin typeface="Cambria Math" panose="02040503050406030204" pitchFamily="18" charset="0"/>
                        </a:rPr>
                        <m:t>;</m:t>
                      </m:r>
                    </m:oMath>
                  </m:oMathPara>
                </a14:m>
                <a:endParaRPr lang="zh-CN" altLang="en-US"/>
              </a:p>
            </p:txBody>
          </p:sp>
        </mc:Choice>
        <mc:Fallback>
          <p:sp>
            <p:nvSpPr>
              <p:cNvPr id="11274" name="Object 10">
                <a:extLst>
                  <a:ext uri="{FF2B5EF4-FFF2-40B4-BE49-F238E27FC236}">
                    <a16:creationId xmlns:a16="http://schemas.microsoft.com/office/drawing/2014/main" id="{8A328F7E-81FB-4C97-8458-5D7CBFF29880}"/>
                  </a:ext>
                </a:extLst>
              </p:cNvPr>
              <p:cNvSpPr txBox="1">
                <a:spLocks noRot="1" noChangeAspect="1" noMove="1" noResize="1" noEditPoints="1" noAdjustHandles="1" noChangeArrowheads="1" noChangeShapeType="1" noTextEdit="1"/>
              </p:cNvSpPr>
              <p:nvPr/>
            </p:nvSpPr>
            <p:spPr bwMode="auto">
              <a:xfrm>
                <a:off x="5519936" y="2611677"/>
                <a:ext cx="1981200" cy="466725"/>
              </a:xfrm>
              <a:prstGeom prst="rect">
                <a:avLst/>
              </a:prstGeom>
              <a:blipFill>
                <a:blip r:embed="rId5"/>
                <a:stretch>
                  <a:fillRect l="-2769" r="0" b="-9091"/>
                </a:stretch>
              </a:blipFill>
              <a:ln>
                <a:noFill/>
              </a:ln>
              <a:effectLst/>
            </p:spPr>
            <p:txBody>
              <a:bodyPr/>
              <a:lstStyle/>
              <a:p>
                <a:r>
                  <a:rPr lang="zh-CN" altLang="en-US">
                    <a:noFill/>
                  </a:rPr>
                  <a:t> </a:t>
                </a:r>
              </a:p>
            </p:txBody>
          </p:sp>
        </mc:Fallback>
      </mc:AlternateContent>
      <mc:AlternateContent>
        <mc:Choice Requires="a14">
          <p:sp>
            <p:nvSpPr>
              <p:cNvPr id="11275" name="Object 11">
                <a:extLst>
                  <a:ext uri="{FF2B5EF4-FFF2-40B4-BE49-F238E27FC236}">
                    <a16:creationId xmlns:a16="http://schemas.microsoft.com/office/drawing/2014/main" id="{BFD01C55-96F9-4EBA-9D24-77F686DD507B}"/>
                  </a:ext>
                </a:extLst>
              </p:cNvPr>
              <p:cNvSpPr txBox="1"/>
              <p:nvPr/>
            </p:nvSpPr>
            <p:spPr bwMode="auto">
              <a:xfrm>
                <a:off x="841636" y="3078017"/>
                <a:ext cx="5616575" cy="482600"/>
              </a:xfrm>
              <a:prstGeom prst="rect">
                <a:avLst/>
              </a:prstGeom>
              <a:noFill/>
              <a:ln>
                <a:noFill/>
              </a:ln>
              <a:effectLst/>
            </p:spPr>
            <p:txBody>
              <a:bodyPr>
                <a:normAutofit/>
              </a:bodyPr>
              <a:lstStyle/>
              <a:p>
                <a14:m>
                  <m:oMathPara>
                    <m:oMathParaPr>
                      <m:jc m:val="left"/>
                    </m:oMathParaPr>
                    <m:oMath>
                      <m:r>
                        <a:rPr lang="zh-CN" altLang="en-US" i="1">
                          <a:solidFill>
                            <a:srgbClr val="000000"/>
                          </a:solidFill>
                          <a:latin typeface="Cambria Math" panose="02040503050406030204" pitchFamily="18" charset="0"/>
                        </a:rPr>
                        <m:t>用小写英文字母表示随机变量的取值</m:t>
                      </m:r>
                      <m:r>
                        <a:rPr lang="zh-CN" altLang="en-US" i="1">
                          <a:solidFill>
                            <a:srgbClr val="000000"/>
                          </a:solidFill>
                          <a:latin typeface="Cambria Math" panose="02040503050406030204" pitchFamily="18" charset="0"/>
                        </a:rPr>
                        <m:t>,</m:t>
                      </m:r>
                    </m:oMath>
                  </m:oMathPara>
                </a14:m>
                <a:endParaRPr lang="zh-CN" altLang="en-US"/>
              </a:p>
            </p:txBody>
          </p:sp>
        </mc:Choice>
        <mc:Fallback>
          <p:sp>
            <p:nvSpPr>
              <p:cNvPr id="11275" name="Object 11">
                <a:extLst>
                  <a:ext uri="{FF2B5EF4-FFF2-40B4-BE49-F238E27FC236}">
                    <a16:creationId xmlns:a16="http://schemas.microsoft.com/office/drawing/2014/main" id="{BFD01C55-96F9-4EBA-9D24-77F686DD507B}"/>
                  </a:ext>
                </a:extLst>
              </p:cNvPr>
              <p:cNvSpPr txBox="1">
                <a:spLocks noRot="1" noChangeAspect="1" noMove="1" noResize="1" noEditPoints="1" noAdjustHandles="1" noChangeArrowheads="1" noChangeShapeType="1" noTextEdit="1"/>
              </p:cNvSpPr>
              <p:nvPr/>
            </p:nvSpPr>
            <p:spPr bwMode="auto">
              <a:xfrm>
                <a:off x="841636" y="3078017"/>
                <a:ext cx="5616575" cy="482600"/>
              </a:xfrm>
              <a:prstGeom prst="rect">
                <a:avLst/>
              </a:prstGeom>
              <a:blipFill>
                <a:blip r:embed="rId6"/>
                <a:stretch>
                  <a:fillRect l="-977" r="0" b="-8861"/>
                </a:stretch>
              </a:blipFill>
              <a:ln>
                <a:noFill/>
              </a:ln>
              <a:effectLst/>
            </p:spPr>
            <p:txBody>
              <a:bodyPr/>
              <a:lstStyle/>
              <a:p>
                <a:r>
                  <a:rPr lang="zh-CN" altLang="en-US">
                    <a:noFill/>
                  </a:rPr>
                  <a:t> </a:t>
                </a:r>
              </a:p>
            </p:txBody>
          </p:sp>
        </mc:Fallback>
      </mc:AlternateContent>
      <mc:AlternateContent>
        <mc:Choice Requires="a14">
          <p:sp>
            <p:nvSpPr>
              <p:cNvPr id="11276" name="Object 12">
                <a:extLst>
                  <a:ext uri="{FF2B5EF4-FFF2-40B4-BE49-F238E27FC236}">
                    <a16:creationId xmlns:a16="http://schemas.microsoft.com/office/drawing/2014/main" id="{FCE9C7A8-FC21-4834-91EA-751BD19CB888}"/>
                  </a:ext>
                </a:extLst>
              </p:cNvPr>
              <p:cNvSpPr txBox="1"/>
              <p:nvPr/>
            </p:nvSpPr>
            <p:spPr bwMode="auto">
              <a:xfrm>
                <a:off x="5771068" y="3059382"/>
                <a:ext cx="1733550" cy="466725"/>
              </a:xfrm>
              <a:prstGeom prst="rect">
                <a:avLst/>
              </a:prstGeom>
              <a:noFill/>
              <a:ln>
                <a:noFill/>
              </a:ln>
              <a:effectLst/>
            </p:spPr>
            <p:txBody>
              <a:bodyPr>
                <a:normAutofit/>
              </a:bodyPr>
              <a:lstStyle/>
              <a:p>
                <a14:m>
                  <m:oMathPara>
                    <m:oMathParaPr>
                      <m:jc m:val="left"/>
                    </m:oMathParaPr>
                    <m:oMath>
                      <m:r>
                        <a:rPr lang="zh-CN" altLang="en-US" i="1">
                          <a:solidFill>
                            <a:srgbClr val="000000"/>
                          </a:solidFill>
                          <a:latin typeface="Cambria Math" panose="02040503050406030204" pitchFamily="18" charset="0"/>
                        </a:rPr>
                        <m:t>例如</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𝑦</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𝑧</m:t>
                      </m:r>
                      <m:r>
                        <a:rPr lang="zh-CN" altLang="en-US" i="1">
                          <a:solidFill>
                            <a:srgbClr val="000000"/>
                          </a:solidFill>
                          <a:latin typeface="Cambria Math" panose="02040503050406030204" pitchFamily="18" charset="0"/>
                        </a:rPr>
                        <m:t>.</m:t>
                      </m:r>
                    </m:oMath>
                  </m:oMathPara>
                </a14:m>
                <a:endParaRPr lang="zh-CN" altLang="en-US"/>
              </a:p>
            </p:txBody>
          </p:sp>
        </mc:Choice>
        <mc:Fallback>
          <p:sp>
            <p:nvSpPr>
              <p:cNvPr id="11276" name="Object 12">
                <a:extLst>
                  <a:ext uri="{FF2B5EF4-FFF2-40B4-BE49-F238E27FC236}">
                    <a16:creationId xmlns:a16="http://schemas.microsoft.com/office/drawing/2014/main" id="{FCE9C7A8-FC21-4834-91EA-751BD19CB888}"/>
                  </a:ext>
                </a:extLst>
              </p:cNvPr>
              <p:cNvSpPr txBox="1">
                <a:spLocks noRot="1" noChangeAspect="1" noMove="1" noResize="1" noEditPoints="1" noAdjustHandles="1" noChangeArrowheads="1" noChangeShapeType="1" noTextEdit="1"/>
              </p:cNvSpPr>
              <p:nvPr/>
            </p:nvSpPr>
            <p:spPr bwMode="auto">
              <a:xfrm>
                <a:off x="5771068" y="3059382"/>
                <a:ext cx="1733550" cy="466725"/>
              </a:xfrm>
              <a:prstGeom prst="rect">
                <a:avLst/>
              </a:prstGeom>
              <a:blipFill>
                <a:blip r:embed="rId7"/>
                <a:stretch>
                  <a:fillRect l="-3169" r="0" b="-10526"/>
                </a:stretch>
              </a:blipFill>
              <a:ln>
                <a:noFill/>
              </a:ln>
              <a:effectLst/>
            </p:spPr>
            <p:txBody>
              <a:bodyPr/>
              <a:lstStyle/>
              <a:p>
                <a:r>
                  <a:rPr lang="zh-CN" altLang="en-US">
                    <a:noFill/>
                  </a:rPr>
                  <a:t> </a:t>
                </a:r>
              </a:p>
            </p:txBody>
          </p:sp>
        </mc:Fallback>
      </mc:AlternateContent>
      <p:sp>
        <p:nvSpPr>
          <p:cNvPr id="13" name="Text Box 4">
            <a:extLst>
              <a:ext uri="{FF2B5EF4-FFF2-40B4-BE49-F238E27FC236}">
                <a16:creationId xmlns:a16="http://schemas.microsoft.com/office/drawing/2014/main" id="{D3183557-49DB-406E-8D9C-0236AA411A0F}"/>
              </a:ext>
            </a:extLst>
          </p:cNvPr>
          <p:cNvSpPr txBox="1">
            <a:spLocks noChangeArrowheads="1"/>
          </p:cNvSpPr>
          <p:nvPr/>
        </p:nvSpPr>
        <p:spPr bwMode="auto">
          <a:xfrm>
            <a:off x="6829"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学习新知</a:t>
            </a:r>
          </a:p>
        </p:txBody>
      </p:sp>
      <p:sp>
        <p:nvSpPr>
          <p:cNvPr id="36" name="Text Box 4">
            <a:extLst>
              <a:ext uri="{FF2B5EF4-FFF2-40B4-BE49-F238E27FC236}">
                <a16:creationId xmlns:a16="http://schemas.microsoft.com/office/drawing/2014/main" id="{91D72484-556E-4799-8F23-3C74DB231022}"/>
              </a:ext>
            </a:extLst>
          </p:cNvPr>
          <p:cNvSpPr>
            <a:spLocks noChangeArrowheads="1"/>
          </p:cNvSpPr>
          <p:nvPr/>
        </p:nvSpPr>
        <p:spPr bwMode="auto">
          <a:xfrm>
            <a:off x="746263" y="4340470"/>
            <a:ext cx="2735262" cy="528638"/>
          </a:xfrm>
          <a:prstGeom prst="rect">
            <a:avLst/>
          </a:prstGeom>
          <a:solidFill>
            <a:srgbClr val="FFFF00"/>
          </a:solidFill>
          <a:ln w="9525" algn="ctr">
            <a:solidFill>
              <a:srgbClr val="FF00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rgbClr val="000000"/>
                </a:solidFill>
                <a:latin typeface="Arial" panose="020b0604020202020204" pitchFamily="34" charset="0"/>
                <a:ea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solidFill>
                  <a:srgbClr val="0000FF"/>
                </a:solidFill>
                <a:ea typeface="微软雅黑" panose="020b0503020204020204" pitchFamily="34" charset="-122"/>
              </a:rPr>
              <a:t>随机变量的特点</a:t>
            </a:r>
          </a:p>
        </p:txBody>
      </p:sp>
      <p:sp>
        <p:nvSpPr>
          <p:cNvPr id="37" name="Text Box 5">
            <a:extLst>
              <a:ext uri="{FF2B5EF4-FFF2-40B4-BE49-F238E27FC236}">
                <a16:creationId xmlns:a16="http://schemas.microsoft.com/office/drawing/2014/main" id="{E65F3D96-78E6-4B84-9A5D-6B11A71F5B10}"/>
              </a:ext>
            </a:extLst>
          </p:cNvPr>
          <p:cNvSpPr/>
          <p:nvPr/>
        </p:nvSpPr>
        <p:spPr>
          <a:xfrm>
            <a:off x="4871864" y="3702961"/>
            <a:ext cx="2735263" cy="528638"/>
          </a:xfrm>
          <a:prstGeom prst="rect">
            <a:avLst/>
          </a:prstGeom>
          <a:solidFill>
            <a:srgbClr val="FFFF00"/>
          </a:solidFill>
          <a:ln>
            <a:solidFill>
              <a:srgbClr val="FF00FF"/>
            </a:solidFill>
            <a:miter lim="800000"/>
          </a:ln>
          <a:effectLst/>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stStyle>
          <a:p>
            <a:pPr eaLnBrk="1" hangingPunct="1">
              <a:spcBef>
                <a:spcPct val="50000"/>
              </a:spcBef>
            </a:pPr>
            <a:r>
              <a:rPr sz="2800">
                <a:ln w="9525" cap="flat" cmpd="sng" algn="ctr">
                  <a:noFill/>
                  <a:prstDash val="solid"/>
                  <a:round/>
                  <a:headEnd type="none" w="med" len="med"/>
                  <a:tailEnd type="none" w="med" len="med"/>
                </a:ln>
                <a:solidFill>
                  <a:srgbClr val="0000FF"/>
                </a:solidFill>
                <a:ea typeface="微软雅黑" panose="020b0503020204020204" pitchFamily="34" charset="-122"/>
                <a:sym typeface="Wingdings"/>
              </a:rPr>
              <a:t>可以用数字表示</a:t>
            </a:r>
            <a:endParaRPr sz="2800">
              <a:solidFill>
                <a:srgbClr val="0000FF"/>
              </a:solidFill>
              <a:ea typeface="微软雅黑" panose="020b0503020204020204" pitchFamily="34" charset="-122"/>
            </a:endParaRPr>
          </a:p>
        </p:txBody>
      </p:sp>
      <p:sp>
        <p:nvSpPr>
          <p:cNvPr id="38" name="Text Box 6">
            <a:extLst>
              <a:ext uri="{FF2B5EF4-FFF2-40B4-BE49-F238E27FC236}">
                <a16:creationId xmlns:a16="http://schemas.microsoft.com/office/drawing/2014/main" id="{5CC875D5-E9A8-46B7-B7E2-26DF06B7A29C}"/>
              </a:ext>
            </a:extLst>
          </p:cNvPr>
          <p:cNvSpPr/>
          <p:nvPr/>
        </p:nvSpPr>
        <p:spPr>
          <a:xfrm>
            <a:off x="4862913" y="4345888"/>
            <a:ext cx="6228557" cy="523220"/>
          </a:xfrm>
          <a:prstGeom prst="rect">
            <a:avLst/>
          </a:prstGeom>
          <a:solidFill>
            <a:srgbClr val="FFFF00"/>
          </a:solidFill>
          <a:ln>
            <a:solidFill>
              <a:srgbClr val="FF00FF"/>
            </a:solidFill>
            <a:miter lim="800000"/>
          </a:ln>
          <a:effectLst/>
        </p:spPr>
        <p:txBody>
          <a:bodyPr wrap="square">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stStyle>
          <a:p>
            <a:pPr algn="ctr" eaLnBrk="1" hangingPunct="1">
              <a:spcBef>
                <a:spcPct val="50000"/>
              </a:spcBef>
            </a:pPr>
            <a:r>
              <a:rPr sz="2800">
                <a:ln w="9525" cap="flat" cmpd="sng" algn="ctr">
                  <a:noFill/>
                  <a:prstDash val="solid"/>
                  <a:round/>
                  <a:headEnd type="none" w="med" len="med"/>
                  <a:tailEnd type="none" w="med" len="med"/>
                </a:ln>
                <a:solidFill>
                  <a:srgbClr val="0000FF"/>
                </a:solidFill>
                <a:ea typeface="微软雅黑" panose="020b0503020204020204" pitchFamily="34" charset="-122"/>
                <a:sym typeface="Wingdings"/>
              </a:rPr>
              <a:t>试验之前可以判断其可能出现的所有值</a:t>
            </a:r>
            <a:endParaRPr sz="2800">
              <a:solidFill>
                <a:srgbClr val="0000FF"/>
              </a:solidFill>
              <a:ea typeface="微软雅黑" panose="020b0503020204020204" pitchFamily="34" charset="-122"/>
            </a:endParaRPr>
          </a:p>
        </p:txBody>
      </p:sp>
      <p:sp>
        <p:nvSpPr>
          <p:cNvPr id="39" name="Text Box 7">
            <a:extLst>
              <a:ext uri="{FF2B5EF4-FFF2-40B4-BE49-F238E27FC236}">
                <a16:creationId xmlns:a16="http://schemas.microsoft.com/office/drawing/2014/main" id="{0CDAB869-B0E0-468C-826D-DAC214B5E880}"/>
              </a:ext>
            </a:extLst>
          </p:cNvPr>
          <p:cNvSpPr/>
          <p:nvPr/>
        </p:nvSpPr>
        <p:spPr>
          <a:xfrm>
            <a:off x="4871864" y="5056444"/>
            <a:ext cx="4897636" cy="523220"/>
          </a:xfrm>
          <a:prstGeom prst="rect">
            <a:avLst/>
          </a:prstGeom>
          <a:solidFill>
            <a:srgbClr val="FFFF00"/>
          </a:solidFill>
          <a:ln>
            <a:solidFill>
              <a:srgbClr val="FF00FF"/>
            </a:solidFill>
            <a:miter lim="800000"/>
          </a:ln>
          <a:effectLst/>
        </p:spPr>
        <p:txBody>
          <a:bodyPr wrap="square">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stStyle>
          <a:p>
            <a:pPr algn="ctr" eaLnBrk="1" hangingPunct="1">
              <a:spcBef>
                <a:spcPct val="50000"/>
              </a:spcBef>
            </a:pPr>
            <a:r>
              <a:rPr sz="2800">
                <a:ln w="9525" cap="flat" cmpd="sng" algn="ctr">
                  <a:noFill/>
                  <a:prstDash val="solid"/>
                  <a:round/>
                  <a:headEnd type="none" w="med" len="med"/>
                  <a:tailEnd type="none" w="med" len="med"/>
                </a:ln>
                <a:solidFill>
                  <a:srgbClr val="0000FF"/>
                </a:solidFill>
                <a:ea typeface="微软雅黑" panose="020b0503020204020204" pitchFamily="34" charset="-122"/>
                <a:sym typeface="Wingdings"/>
              </a:rPr>
              <a:t>在试验之前不可能确定取何值</a:t>
            </a:r>
            <a:endParaRPr sz="2800">
              <a:solidFill>
                <a:srgbClr val="0000FF"/>
              </a:solidFill>
              <a:ea typeface="微软雅黑" panose="020b0503020204020204" pitchFamily="34" charset="-122"/>
            </a:endParaRPr>
          </a:p>
        </p:txBody>
      </p:sp>
      <p:cxnSp>
        <p:nvCxnSpPr>
          <p:cNvPr id="40" name="Line 8">
            <a:extLst>
              <a:ext uri="{FF2B5EF4-FFF2-40B4-BE49-F238E27FC236}">
                <a16:creationId xmlns:a16="http://schemas.microsoft.com/office/drawing/2014/main" id="{2EA11A28-022C-4C34-83E6-640EF5FC86BF}"/>
              </a:ext>
            </a:extLst>
          </p:cNvPr>
          <p:cNvCxnSpPr>
            <a:cxnSpLocks noChangeShapeType="1"/>
            <a:stCxn id="36" idx="3"/>
            <a:endCxn id="38" idx="1"/>
          </p:cNvCxnSpPr>
          <p:nvPr/>
        </p:nvCxnSpPr>
        <p:spPr bwMode="auto">
          <a:xfrm>
            <a:off x="3481525" y="4604789"/>
            <a:ext cx="1381388" cy="2709"/>
          </a:xfrm>
          <a:prstGeom prst="line">
            <a:avLst/>
          </a:prstGeom>
          <a:noFill/>
          <a:ln w="38100" algn="ctr">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 name="Line 9">
            <a:extLst>
              <a:ext uri="{FF2B5EF4-FFF2-40B4-BE49-F238E27FC236}">
                <a16:creationId xmlns:a16="http://schemas.microsoft.com/office/drawing/2014/main" id="{62E51468-16BB-4571-A62E-8EF04F0098A6}"/>
              </a:ext>
            </a:extLst>
          </p:cNvPr>
          <p:cNvCxnSpPr>
            <a:cxnSpLocks noChangeShapeType="1"/>
          </p:cNvCxnSpPr>
          <p:nvPr/>
        </p:nvCxnSpPr>
        <p:spPr bwMode="auto">
          <a:xfrm>
            <a:off x="4001514" y="3964626"/>
            <a:ext cx="37924" cy="1353428"/>
          </a:xfrm>
          <a:prstGeom prst="line">
            <a:avLst/>
          </a:prstGeom>
          <a:noFill/>
          <a:ln w="38100" algn="ctr">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Line 10">
            <a:extLst>
              <a:ext uri="{FF2B5EF4-FFF2-40B4-BE49-F238E27FC236}">
                <a16:creationId xmlns:a16="http://schemas.microsoft.com/office/drawing/2014/main" id="{9C70F580-1608-4558-9716-644FF4831728}"/>
              </a:ext>
            </a:extLst>
          </p:cNvPr>
          <p:cNvCxnSpPr>
            <a:cxnSpLocks noChangeShapeType="1"/>
            <a:endCxn id="37" idx="1"/>
          </p:cNvCxnSpPr>
          <p:nvPr/>
        </p:nvCxnSpPr>
        <p:spPr bwMode="auto">
          <a:xfrm>
            <a:off x="4001514" y="3964626"/>
            <a:ext cx="870350" cy="2654"/>
          </a:xfrm>
          <a:prstGeom prst="line">
            <a:avLst/>
          </a:prstGeom>
          <a:noFill/>
          <a:ln w="38100" algn="ctr">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Line 11">
            <a:extLst>
              <a:ext uri="{FF2B5EF4-FFF2-40B4-BE49-F238E27FC236}">
                <a16:creationId xmlns:a16="http://schemas.microsoft.com/office/drawing/2014/main" id="{4F560C51-1068-4991-A8EC-46C73701637E}"/>
              </a:ext>
            </a:extLst>
          </p:cNvPr>
          <p:cNvCxnSpPr>
            <a:cxnSpLocks noChangeShapeType="1"/>
          </p:cNvCxnSpPr>
          <p:nvPr/>
        </p:nvCxnSpPr>
        <p:spPr bwMode="auto">
          <a:xfrm>
            <a:off x="4039438" y="5318054"/>
            <a:ext cx="823475" cy="0"/>
          </a:xfrm>
          <a:prstGeom prst="line">
            <a:avLst/>
          </a:prstGeom>
          <a:noFill/>
          <a:ln w="38100" algn="ctr">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Text Box 4">
            <a:extLst>
              <a:ext uri="{FF2B5EF4-FFF2-40B4-BE49-F238E27FC236}">
                <a16:creationId xmlns:a16="http://schemas.microsoft.com/office/drawing/2014/main" id="{E6436CD6-3BBD-46DE-8AD7-E8F13AF5A378}"/>
              </a:ext>
            </a:extLst>
          </p:cNvPr>
          <p:cNvSpPr txBox="1">
            <a:spLocks noChangeArrowheads="1"/>
          </p:cNvSpPr>
          <p:nvPr/>
        </p:nvSpPr>
        <p:spPr bwMode="auto">
          <a:xfrm>
            <a:off x="1603854" y="5651557"/>
            <a:ext cx="8064500" cy="608012"/>
          </a:xfrm>
          <a:prstGeom prst="rect">
            <a:avLst/>
          </a:prstGeom>
          <a:noFill/>
          <a:ln w="28575">
            <a:solidFill>
              <a:schemeClr val="tx2"/>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3200" b="1">
                <a:solidFill>
                  <a:schemeClr val="accent2"/>
                </a:solidFill>
                <a:latin typeface="华文行楷" panose="02010800040101010101" pitchFamily="2" charset="-122"/>
                <a:ea typeface="华文行楷" panose="02010800040101010101" pitchFamily="2" charset="-122"/>
              </a:rPr>
              <a:t> </a:t>
            </a:r>
            <a:r>
              <a:rPr lang="zh-CN" altLang="en-US" sz="3200" b="1">
                <a:solidFill>
                  <a:schemeClr val="accent2"/>
                </a:solidFill>
                <a:latin typeface="华文行楷" panose="02010800040101010101" pitchFamily="2" charset="-122"/>
                <a:ea typeface="华文行楷" panose="02010800040101010101" pitchFamily="2" charset="-122"/>
              </a:rPr>
              <a:t>随机变量将随机事件的结果</a:t>
            </a:r>
            <a:r>
              <a:rPr lang="zh-CN" altLang="en-US" sz="3200" b="1">
                <a:solidFill>
                  <a:srgbClr val="FF0000"/>
                </a:solidFill>
                <a:latin typeface="华文行楷" panose="02010800040101010101" pitchFamily="2" charset="-122"/>
                <a:ea typeface="华文行楷" panose="02010800040101010101" pitchFamily="2" charset="-122"/>
              </a:rPr>
              <a:t>数量化</a:t>
            </a:r>
            <a:r>
              <a:rPr lang="zh-CN" altLang="en-US" sz="3200" b="1">
                <a:solidFill>
                  <a:schemeClr val="accent2"/>
                </a:solidFill>
                <a:latin typeface="华文行楷" panose="02010800040101010101" pitchFamily="2" charset="-122"/>
                <a:ea typeface="华文行楷" panose="02010800040101010101" pitchFamily="2"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4"/>
                                        </p:tgtEl>
                                        <p:attrNameLst>
                                          <p:attrName>style.visibility</p:attrName>
                                        </p:attrNameLst>
                                      </p:cBhvr>
                                      <p:to>
                                        <p:strVal val="visible"/>
                                      </p:to>
                                    </p:set>
                                    <p:animEffect transition="in" filter="wipe(left)">
                                      <p:cBhvr>
                                        <p:cTn id="7" dur="500"/>
                                        <p:tgtEl>
                                          <p:spTgt spid="12294"/>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fill="hold"/>
                                        <p:tgtEl>
                                          <p:spTgt spid="37"/>
                                        </p:tgtEl>
                                        <p:attrNameLst>
                                          <p:attrName>ppt_x</p:attrName>
                                        </p:attrNameLst>
                                      </p:cBhvr>
                                      <p:tavLst>
                                        <p:tav tm="0">
                                          <p:val>
                                            <p:strVal val="#ppt_x"/>
                                          </p:val>
                                        </p:tav>
                                        <p:tav tm="100000">
                                          <p:val>
                                            <p:strVal val="#ppt_x"/>
                                          </p:val>
                                        </p:tav>
                                      </p:tavLst>
                                    </p:anim>
                                    <p:anim calcmode="lin" valueType="num">
                                      <p:cBhvr additive="base">
                                        <p:cTn id="13"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after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 calcmode="lin" valueType="num">
                                      <p:cBhvr additive="base">
                                        <p:cTn id="18" dur="500" fill="hold"/>
                                        <p:tgtEl>
                                          <p:spTgt spid="38"/>
                                        </p:tgtEl>
                                        <p:attrNameLst>
                                          <p:attrName>ppt_x</p:attrName>
                                        </p:attrNameLst>
                                      </p:cBhvr>
                                      <p:tavLst>
                                        <p:tav tm="0">
                                          <p:val>
                                            <p:strVal val="#ppt_x"/>
                                          </p:val>
                                        </p:tav>
                                        <p:tav tm="100000">
                                          <p:val>
                                            <p:strVal val="#ppt_x"/>
                                          </p:val>
                                        </p:tav>
                                      </p:tavLst>
                                    </p:anim>
                                    <p:anim calcmode="lin" valueType="num">
                                      <p:cBhvr additive="base">
                                        <p:cTn id="1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after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500" fill="hold"/>
                                        <p:tgtEl>
                                          <p:spTgt spid="39"/>
                                        </p:tgtEl>
                                        <p:attrNameLst>
                                          <p:attrName>ppt_x</p:attrName>
                                        </p:attrNameLst>
                                      </p:cBhvr>
                                      <p:tavLst>
                                        <p:tav tm="0">
                                          <p:val>
                                            <p:strVal val="#ppt_x"/>
                                          </p:val>
                                        </p:tav>
                                        <p:tav tm="100000">
                                          <p:val>
                                            <p:strVal val="#ppt_x"/>
                                          </p:val>
                                        </p:tav>
                                      </p:tavLst>
                                    </p:anim>
                                    <p:anim calcmode="lin" valueType="num">
                                      <p:cBhvr additive="base">
                                        <p:cTn id="25"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afterGroup">
                            <p:stCondLst>
                              <p:cond delay="0"/>
                            </p:stCondLst>
                            <p:childTnLst>
                              <p:par>
                                <p:cTn id="28" presetID="39" presetClass="entr" presetSubtype="0" accel="100000" fill="hold" grpId="0" nodeType="clickEffect">
                                  <p:stCondLst>
                                    <p:cond delay="0"/>
                                  </p:stCondLst>
                                  <p:childTnLst>
                                    <p:set>
                                      <p:cBhvr>
                                        <p:cTn id="29" dur="1" fill="hold">
                                          <p:stCondLst>
                                            <p:cond delay="0"/>
                                          </p:stCondLst>
                                        </p:cTn>
                                        <p:tgtEl>
                                          <p:spTgt spid="51"/>
                                        </p:tgtEl>
                                        <p:attrNameLst>
                                          <p:attrName>style.visibility</p:attrName>
                                        </p:attrNameLst>
                                      </p:cBhvr>
                                      <p:to>
                                        <p:strVal val="visible"/>
                                      </p:to>
                                    </p:set>
                                    <p:anim calcmode="lin" valueType="num">
                                      <p:cBhvr>
                                        <p:cTn id="30" dur="500" fill="hold"/>
                                        <p:tgtEl>
                                          <p:spTgt spid="51"/>
                                        </p:tgtEl>
                                        <p:attrNameLst>
                                          <p:attrName>ppt_h</p:attrName>
                                        </p:attrNameLst>
                                      </p:cBhvr>
                                      <p:tavLst>
                                        <p:tav tm="0">
                                          <p:val>
                                            <p:strVal val="#ppt_h/20"/>
                                          </p:val>
                                        </p:tav>
                                        <p:tav tm="50000">
                                          <p:val>
                                            <p:strVal val="#ppt_h/20"/>
                                          </p:val>
                                        </p:tav>
                                        <p:tav tm="100000">
                                          <p:val>
                                            <p:strVal val="#ppt_h"/>
                                          </p:val>
                                        </p:tav>
                                      </p:tavLst>
                                    </p:anim>
                                    <p:anim calcmode="lin" valueType="num">
                                      <p:cBhvr>
                                        <p:cTn id="31" dur="500" fill="hold"/>
                                        <p:tgtEl>
                                          <p:spTgt spid="51"/>
                                        </p:tgtEl>
                                        <p:attrNameLst>
                                          <p:attrName>ppt_w</p:attrName>
                                        </p:attrNameLst>
                                      </p:cBhvr>
                                      <p:tavLst>
                                        <p:tav tm="0">
                                          <p:val>
                                            <p:strVal val="#ppt_w+.3"/>
                                          </p:val>
                                        </p:tav>
                                        <p:tav tm="50000">
                                          <p:val>
                                            <p:strVal val="#ppt_w+.3"/>
                                          </p:val>
                                        </p:tav>
                                        <p:tav tm="100000">
                                          <p:val>
                                            <p:strVal val="#ppt_w"/>
                                          </p:val>
                                        </p:tav>
                                      </p:tavLst>
                                    </p:anim>
                                    <p:anim calcmode="lin" valueType="num">
                                      <p:cBhvr>
                                        <p:cTn id="32" dur="500" fill="hold"/>
                                        <p:tgtEl>
                                          <p:spTgt spid="51"/>
                                        </p:tgtEl>
                                        <p:attrNameLst>
                                          <p:attrName>ppt_x</p:attrName>
                                        </p:attrNameLst>
                                      </p:cBhvr>
                                      <p:tavLst>
                                        <p:tav tm="0">
                                          <p:val>
                                            <p:strVal val="#ppt_x-.3"/>
                                          </p:val>
                                        </p:tav>
                                        <p:tav tm="50000">
                                          <p:val>
                                            <p:strVal val="#ppt_x"/>
                                          </p:val>
                                        </p:tav>
                                        <p:tav tm="100000">
                                          <p:val>
                                            <p:strVal val="#ppt_x"/>
                                          </p:val>
                                        </p:tav>
                                      </p:tavLst>
                                    </p:anim>
                                    <p:anim calcmode="lin" valueType="num">
                                      <p:cBhvr>
                                        <p:cTn id="33" dur="500" fill="hold"/>
                                        <p:tgtEl>
                                          <p:spTgt spid="5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8"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37" grpId="0"/>
      <p:bldP spid="38" grpId="0"/>
      <p:bldP spid="39" grpId="0"/>
      <p:bldP spid="51" grpId="0"/>
    </p:bld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3314" name="Text Box 2">
            <a:extLst>
              <a:ext uri="{FF2B5EF4-FFF2-40B4-BE49-F238E27FC236}">
                <a16:creationId xmlns:a16="http://schemas.microsoft.com/office/drawing/2014/main" id="{617FFED2-6419-4951-9A73-337EFB9798B4}"/>
              </a:ext>
            </a:extLst>
          </p:cNvPr>
          <p:cNvSpPr>
            <a:spLocks noChangeArrowheads="1"/>
          </p:cNvSpPr>
          <p:nvPr/>
        </p:nvSpPr>
        <p:spPr bwMode="auto">
          <a:xfrm>
            <a:off x="1603854" y="-8319"/>
            <a:ext cx="53054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rgbClr val="000000"/>
                </a:solidFill>
                <a:latin typeface="Arial" panose="020b0604020202020204" pitchFamily="34" charset="0"/>
                <a:ea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3200" b="1">
                <a:solidFill>
                  <a:srgbClr val="FF0000"/>
                </a:solidFill>
                <a:latin typeface="宋体" panose="02010600030101010101" pitchFamily="2" charset="-122"/>
              </a:rPr>
              <a:t>4.随机变量与函数的关系</a:t>
            </a:r>
            <a:endParaRPr lang="en-US" altLang="zh-CN" sz="3200">
              <a:solidFill>
                <a:srgbClr val="FF0000"/>
              </a:solidFill>
              <a:latin typeface="宋体" panose="02010600030101010101" pitchFamily="2" charset="-122"/>
            </a:endParaRPr>
          </a:p>
        </p:txBody>
      </p:sp>
      <mc:AlternateContent>
        <mc:Choice Requires="a14">
          <p:sp>
            <p:nvSpPr>
              <p:cNvPr id="13315" name="Object 3">
                <a:extLst>
                  <a:ext uri="{FF2B5EF4-FFF2-40B4-BE49-F238E27FC236}">
                    <a16:creationId xmlns:a16="http://schemas.microsoft.com/office/drawing/2014/main" id="{711654F8-9158-4E0F-9BD1-1EA559977407}"/>
                  </a:ext>
                </a:extLst>
              </p:cNvPr>
              <p:cNvSpPr txBox="1"/>
              <p:nvPr/>
            </p:nvSpPr>
            <p:spPr bwMode="auto">
              <a:xfrm>
                <a:off x="1991544" y="696994"/>
                <a:ext cx="6086400" cy="878380"/>
              </a:xfrm>
              <a:prstGeom prst="rect">
                <a:avLst/>
              </a:prstGeom>
              <a:noFill/>
              <a:ln>
                <a:noFill/>
              </a:ln>
              <a:effectLst/>
            </p:spPr>
            <p:txBody>
              <a:bodyPr>
                <a:noAutofit/>
              </a:bodyPr>
              <a:lstStyle/>
              <a:p>
                <a14:m>
                  <m:oMathPara>
                    <m:oMathParaPr>
                      <m:jc m:val="left"/>
                    </m:oMathParaPr>
                    <m:oMath>
                      <m:r>
                        <a:rPr lang="zh-CN" altLang="en-US" sz="2800" i="1" smtClean="0">
                          <a:solidFill>
                            <a:schemeClr val="accent2"/>
                          </a:solidFill>
                          <a:latin typeface="Cambria Math" panose="02040503050406030204" pitchFamily="18" charset="0"/>
                        </a:rPr>
                        <m:t>样本点</m:t>
                      </m:r>
                      <m:r>
                        <a:rPr lang="zh-CN" altLang="en-US" sz="2800" i="1" smtClean="0">
                          <a:solidFill>
                            <a:schemeClr val="accent2"/>
                          </a:solidFill>
                          <a:latin typeface="Cambria Math" panose="02040503050406030204" pitchFamily="18" charset="0"/>
                        </a:rPr>
                        <m:t>𝜔</m:t>
                      </m:r>
                      <m:r>
                        <a:rPr lang="zh-CN" altLang="en-US" sz="2800" i="1" smtClean="0">
                          <a:solidFill>
                            <a:schemeClr val="accent2"/>
                          </a:solidFill>
                          <a:latin typeface="Cambria Math" panose="02040503050406030204" pitchFamily="18" charset="0"/>
                        </a:rPr>
                        <m:t>相当于函数定义中的自变量</m:t>
                      </m:r>
                      <m:r>
                        <a:rPr lang="zh-CN" altLang="en-US" sz="2800" i="1" smtClean="0">
                          <a:solidFill>
                            <a:schemeClr val="accent2"/>
                          </a:solidFill>
                          <a:latin typeface="Cambria Math" panose="02040503050406030204" pitchFamily="18" charset="0"/>
                        </a:rPr>
                        <m:t>,</m:t>
                      </m:r>
                    </m:oMath>
                    <m:oMath>
                      <m:r>
                        <a:rPr lang="zh-CN" altLang="en-US" sz="2800" i="1">
                          <a:solidFill>
                            <a:schemeClr val="accent2"/>
                          </a:solidFill>
                          <a:latin typeface="Cambria Math" panose="02040503050406030204" pitchFamily="18" charset="0"/>
                        </a:rPr>
                        <m:t>而样本空间</m:t>
                      </m:r>
                      <m:r>
                        <a:rPr lang="zh-CN" altLang="en-US" sz="2800" i="1">
                          <a:solidFill>
                            <a:schemeClr val="accent2"/>
                          </a:solidFill>
                          <a:latin typeface="Cambria Math" panose="02040503050406030204" pitchFamily="18" charset="0"/>
                        </a:rPr>
                        <m:t>𝛺</m:t>
                      </m:r>
                      <m:r>
                        <a:rPr lang="zh-CN" altLang="en-US" sz="2800" i="1">
                          <a:solidFill>
                            <a:schemeClr val="accent2"/>
                          </a:solidFill>
                          <a:latin typeface="Cambria Math" panose="02040503050406030204" pitchFamily="18" charset="0"/>
                        </a:rPr>
                        <m:t>相当于函数的定义域</m:t>
                      </m:r>
                      <m:r>
                        <a:rPr lang="zh-CN" altLang="en-US" sz="2800" i="1">
                          <a:solidFill>
                            <a:schemeClr val="accent2"/>
                          </a:solidFill>
                          <a:latin typeface="Cambria Math" panose="02040503050406030204" pitchFamily="18" charset="0"/>
                        </a:rPr>
                        <m:t>;</m:t>
                      </m:r>
                    </m:oMath>
                  </m:oMathPara>
                </a14:m>
                <a:endParaRPr lang="zh-CN" altLang="en-US" sz="2800">
                  <a:solidFill>
                    <a:schemeClr val="accent2"/>
                  </a:solidFill>
                </a:endParaRPr>
              </a:p>
            </p:txBody>
          </p:sp>
        </mc:Choice>
        <mc:Fallback>
          <p:sp>
            <p:nvSpPr>
              <p:cNvPr id="13315" name="Object 3">
                <a:extLst>
                  <a:ext uri="{FF2B5EF4-FFF2-40B4-BE49-F238E27FC236}">
                    <a16:creationId xmlns:a16="http://schemas.microsoft.com/office/drawing/2014/main" id="{711654F8-9158-4E0F-9BD1-1EA559977407}"/>
                  </a:ext>
                </a:extLst>
              </p:cNvPr>
              <p:cNvSpPr txBox="1">
                <a:spLocks noRot="1" noChangeAspect="1" noMove="1" noResize="1" noEditPoints="1" noAdjustHandles="1" noChangeArrowheads="1" noChangeShapeType="1" noTextEdit="1"/>
              </p:cNvSpPr>
              <p:nvPr/>
            </p:nvSpPr>
            <p:spPr bwMode="auto">
              <a:xfrm>
                <a:off x="1991544" y="696994"/>
                <a:ext cx="6086400" cy="878380"/>
              </a:xfrm>
              <a:prstGeom prst="rect">
                <a:avLst/>
              </a:prstGeom>
              <a:blipFill>
                <a:blip r:embed="rId2"/>
                <a:stretch>
                  <a:fillRect/>
                </a:stretch>
              </a:blipFill>
              <a:ln>
                <a:noFill/>
              </a:ln>
              <a:effectLst/>
            </p:spPr>
            <p:txBody>
              <a:bodyPr/>
              <a:lstStyle/>
              <a:p>
                <a:r>
                  <a:rPr lang="zh-CN" altLang="en-US">
                    <a:noFill/>
                  </a:rPr>
                  <a:t> </a:t>
                </a:r>
              </a:p>
            </p:txBody>
          </p:sp>
        </mc:Fallback>
      </mc:AlternateContent>
      <p:sp>
        <p:nvSpPr>
          <p:cNvPr id="14340" name="Text Box 5">
            <a:extLst>
              <a:ext uri="{FF2B5EF4-FFF2-40B4-BE49-F238E27FC236}">
                <a16:creationId xmlns:a16="http://schemas.microsoft.com/office/drawing/2014/main" id="{326B5FEC-007B-4E53-915F-3DAA0054C160}"/>
              </a:ext>
            </a:extLst>
          </p:cNvPr>
          <p:cNvSpPr/>
          <p:nvPr/>
        </p:nvSpPr>
        <p:spPr>
          <a:xfrm>
            <a:off x="137511" y="658914"/>
            <a:ext cx="2037662" cy="579437"/>
          </a:xfrm>
          <a:prstGeom prst="rect">
            <a:avLst/>
          </a:prstGeom>
          <a:noFill/>
          <a:ln>
            <a:noFill/>
            <a:miter lim="800000"/>
          </a:ln>
          <a:effectLst/>
        </p:spPr>
        <p:txBody>
          <a:bodyPr wrap="square">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stStyle>
          <a:p>
            <a:pPr eaLnBrk="1" hangingPunct="1">
              <a:spcBef>
                <a:spcPct val="50000"/>
              </a:spcBef>
              <a:buFont typeface="Arial" panose="020b0604020202020204" pitchFamily="34" charset="0"/>
              <a:buNone/>
            </a:pPr>
            <a:r>
              <a:rPr lang="en-US" altLang="zh-CN" sz="3200">
                <a:ln w="9525" cap="flat" cmpd="sng" algn="ctr">
                  <a:noFill/>
                  <a:prstDash val="solid"/>
                  <a:round/>
                  <a:headEnd type="none" w="med" len="med"/>
                  <a:tailEnd type="none" w="med" len="med"/>
                </a:ln>
                <a:solidFill>
                  <a:srgbClr val="FF0000"/>
                </a:solidFill>
                <a:latin typeface="微软雅黑" panose="020b0503020204020204" pitchFamily="34" charset="-122"/>
                <a:ea typeface="微软雅黑" panose="020b0503020204020204" pitchFamily="34" charset="-122"/>
                <a:sym typeface="Wingdings"/>
              </a:rPr>
              <a:t>(1)</a:t>
            </a:r>
            <a:r>
              <a:rPr sz="3200">
                <a:ln w="9525" cap="flat" cmpd="sng" algn="ctr">
                  <a:noFill/>
                  <a:prstDash val="solid"/>
                  <a:round/>
                  <a:headEnd type="none" w="med" len="med"/>
                  <a:tailEnd type="none" w="med" len="med"/>
                </a:ln>
                <a:latin typeface="宋体" panose="02010600030101010101" pitchFamily="2" charset="-122"/>
                <a:sym typeface="Wingdings"/>
              </a:rPr>
              <a:t>相同点</a:t>
            </a:r>
            <a:endParaRPr sz="3200">
              <a:latin typeface="宋体" panose="02010600030101010101" pitchFamily="2" charset="-122"/>
            </a:endParaRPr>
          </a:p>
        </p:txBody>
      </p:sp>
      <p:sp>
        <p:nvSpPr>
          <p:cNvPr id="14341" name="Text Box 6">
            <a:extLst>
              <a:ext uri="{FF2B5EF4-FFF2-40B4-BE49-F238E27FC236}">
                <a16:creationId xmlns:a16="http://schemas.microsoft.com/office/drawing/2014/main" id="{BEB02440-DBF6-44A7-AFC1-F6E1C4875F4E}"/>
              </a:ext>
            </a:extLst>
          </p:cNvPr>
          <p:cNvSpPr/>
          <p:nvPr/>
        </p:nvSpPr>
        <p:spPr>
          <a:xfrm>
            <a:off x="100742" y="1551920"/>
            <a:ext cx="2590800" cy="584775"/>
          </a:xfrm>
          <a:prstGeom prst="rect">
            <a:avLst/>
          </a:prstGeom>
          <a:noFill/>
          <a:ln>
            <a:noFill/>
            <a:miter lim="800000"/>
          </a:ln>
          <a:effectLst/>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stStyle>
          <a:p>
            <a:pPr eaLnBrk="1" hangingPunct="1">
              <a:spcBef>
                <a:spcPct val="50000"/>
              </a:spcBef>
              <a:buFont typeface="Arial" panose="020b0604020202020204" pitchFamily="34" charset="0"/>
              <a:buNone/>
            </a:pPr>
            <a:r>
              <a:rPr lang="en-US" altLang="zh-CN" sz="3200">
                <a:ln w="9525" cap="flat" cmpd="sng" algn="ctr">
                  <a:noFill/>
                  <a:prstDash val="solid"/>
                  <a:round/>
                  <a:headEnd type="none" w="med" len="med"/>
                  <a:tailEnd type="none" w="med" len="med"/>
                </a:ln>
                <a:solidFill>
                  <a:srgbClr val="FF0000"/>
                </a:solidFill>
                <a:latin typeface="微软雅黑" panose="020b0503020204020204" pitchFamily="34" charset="-122"/>
                <a:ea typeface="微软雅黑" panose="020b0503020204020204" pitchFamily="34" charset="-122"/>
                <a:sym typeface="Wingdings"/>
              </a:rPr>
              <a:t>(2)</a:t>
            </a:r>
            <a:r>
              <a:rPr sz="3200">
                <a:ln w="9525" cap="flat" cmpd="sng" algn="ctr">
                  <a:noFill/>
                  <a:prstDash val="solid"/>
                  <a:round/>
                  <a:headEnd type="none" w="med" len="med"/>
                  <a:tailEnd type="none" w="med" len="med"/>
                </a:ln>
                <a:latin typeface="宋体" panose="02010600030101010101" pitchFamily="2" charset="-122"/>
                <a:sym typeface="Wingdings"/>
              </a:rPr>
              <a:t>不相同点</a:t>
            </a:r>
            <a:endParaRPr sz="3200">
              <a:latin typeface="宋体" panose="02010600030101010101" pitchFamily="2" charset="-122"/>
            </a:endParaRPr>
          </a:p>
        </p:txBody>
      </p:sp>
      <mc:AlternateContent>
        <mc:Choice Requires="a14">
          <p:sp>
            <p:nvSpPr>
              <p:cNvPr id="13318" name="Object 7">
                <a:extLst>
                  <a:ext uri="{FF2B5EF4-FFF2-40B4-BE49-F238E27FC236}">
                    <a16:creationId xmlns:a16="http://schemas.microsoft.com/office/drawing/2014/main" id="{021382FA-0586-4201-A150-41C8DBABC519}"/>
                  </a:ext>
                </a:extLst>
              </p:cNvPr>
              <p:cNvSpPr txBox="1"/>
              <p:nvPr/>
            </p:nvSpPr>
            <p:spPr bwMode="auto">
              <a:xfrm>
                <a:off x="2279576" y="1602190"/>
                <a:ext cx="4343400" cy="578192"/>
              </a:xfrm>
              <a:prstGeom prst="rect">
                <a:avLst/>
              </a:prstGeom>
              <a:noFill/>
              <a:ln>
                <a:noFill/>
              </a:ln>
              <a:effectLst/>
            </p:spPr>
            <p:txBody>
              <a:bodyPr>
                <a:noAutofit/>
              </a:bodyPr>
              <a:lstStyle/>
              <a:p>
                <a14:m>
                  <m:oMathPara>
                    <m:oMathParaPr>
                      <m:jc m:val="left"/>
                    </m:oMathParaPr>
                    <m:oMath>
                      <m:r>
                        <a:rPr lang="zh-CN" altLang="en-US" sz="2800" i="1" smtClean="0">
                          <a:solidFill>
                            <a:schemeClr val="accent2"/>
                          </a:solidFill>
                          <a:latin typeface="Cambria Math" panose="02040503050406030204" pitchFamily="18" charset="0"/>
                        </a:rPr>
                        <m:t>样本空间</m:t>
                      </m:r>
                      <m:r>
                        <a:rPr lang="zh-CN" altLang="en-US" sz="2800" i="1" smtClean="0">
                          <a:solidFill>
                            <a:schemeClr val="accent2"/>
                          </a:solidFill>
                          <a:latin typeface="Cambria Math" panose="02040503050406030204" pitchFamily="18" charset="0"/>
                        </a:rPr>
                        <m:t>𝛺</m:t>
                      </m:r>
                      <m:r>
                        <a:rPr lang="zh-CN" altLang="en-US" sz="2800" i="1" smtClean="0">
                          <a:solidFill>
                            <a:schemeClr val="accent2"/>
                          </a:solidFill>
                          <a:latin typeface="Cambria Math" panose="02040503050406030204" pitchFamily="18" charset="0"/>
                        </a:rPr>
                        <m:t>不一定是数集</m:t>
                      </m:r>
                      <m:r>
                        <a:rPr lang="zh-CN" altLang="en-US" sz="2800" i="1" smtClean="0">
                          <a:solidFill>
                            <a:schemeClr val="accent2"/>
                          </a:solidFill>
                          <a:latin typeface="Cambria Math" panose="02040503050406030204" pitchFamily="18" charset="0"/>
                        </a:rPr>
                        <m:t>.</m:t>
                      </m:r>
                    </m:oMath>
                  </m:oMathPara>
                </a14:m>
                <a:endParaRPr lang="zh-CN" altLang="en-US" sz="2800">
                  <a:solidFill>
                    <a:schemeClr val="accent2"/>
                  </a:solidFill>
                </a:endParaRPr>
              </a:p>
            </p:txBody>
          </p:sp>
        </mc:Choice>
        <mc:Fallback>
          <p:sp>
            <p:nvSpPr>
              <p:cNvPr id="13318" name="Object 7">
                <a:extLst>
                  <a:ext uri="{FF2B5EF4-FFF2-40B4-BE49-F238E27FC236}">
                    <a16:creationId xmlns:a16="http://schemas.microsoft.com/office/drawing/2014/main" id="{021382FA-0586-4201-A150-41C8DBABC519}"/>
                  </a:ext>
                </a:extLst>
              </p:cNvPr>
              <p:cNvSpPr txBox="1">
                <a:spLocks noRot="1" noChangeAspect="1" noMove="1" noResize="1" noEditPoints="1" noAdjustHandles="1" noChangeArrowheads="1" noChangeShapeType="1" noTextEdit="1"/>
              </p:cNvSpPr>
              <p:nvPr/>
            </p:nvSpPr>
            <p:spPr bwMode="auto">
              <a:xfrm>
                <a:off x="2279576" y="1602190"/>
                <a:ext cx="4343400" cy="578192"/>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7" name="Text Box 4">
            <a:extLst>
              <a:ext uri="{FF2B5EF4-FFF2-40B4-BE49-F238E27FC236}">
                <a16:creationId xmlns:a16="http://schemas.microsoft.com/office/drawing/2014/main" id="{2B9657DF-DC10-4E88-A1CB-3D4821513494}"/>
              </a:ext>
            </a:extLst>
          </p:cNvPr>
          <p:cNvSpPr txBox="1">
            <a:spLocks noChangeArrowheads="1"/>
          </p:cNvSpPr>
          <p:nvPr/>
        </p:nvSpPr>
        <p:spPr bwMode="auto">
          <a:xfrm>
            <a:off x="6829"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学习新知</a:t>
            </a:r>
          </a:p>
        </p:txBody>
      </p:sp>
      <p:sp>
        <p:nvSpPr>
          <p:cNvPr id="12" name="Text Box 2">
            <a:extLst>
              <a:ext uri="{FF2B5EF4-FFF2-40B4-BE49-F238E27FC236}">
                <a16:creationId xmlns:a16="http://schemas.microsoft.com/office/drawing/2014/main" id="{C2B46E07-508E-4F1A-85D7-12E0C84DFCE0}"/>
              </a:ext>
            </a:extLst>
          </p:cNvPr>
          <p:cNvSpPr>
            <a:spLocks noChangeArrowheads="1"/>
          </p:cNvSpPr>
          <p:nvPr/>
        </p:nvSpPr>
        <p:spPr bwMode="auto">
          <a:xfrm>
            <a:off x="6829" y="2137244"/>
            <a:ext cx="4343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rgbClr val="000000"/>
                </a:solidFill>
                <a:latin typeface="Arial" panose="020b0604020202020204" pitchFamily="34" charset="0"/>
                <a:ea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3200" b="1">
                <a:solidFill>
                  <a:srgbClr val="FF0000"/>
                </a:solidFill>
                <a:latin typeface="宋体" panose="02010600030101010101" pitchFamily="2" charset="-122"/>
              </a:rPr>
              <a:t>5.</a:t>
            </a:r>
            <a:r>
              <a:rPr lang="zh-CN" altLang="en-US" sz="3200" b="1">
                <a:solidFill>
                  <a:srgbClr val="FF0000"/>
                </a:solidFill>
                <a:latin typeface="宋体" panose="02010600030101010101" pitchFamily="2" charset="-122"/>
              </a:rPr>
              <a:t>连续性随机变量</a:t>
            </a:r>
          </a:p>
        </p:txBody>
      </p:sp>
      <p:sp>
        <p:nvSpPr>
          <p:cNvPr id="13" name="Rectangle 3">
            <a:extLst>
              <a:ext uri="{FF2B5EF4-FFF2-40B4-BE49-F238E27FC236}">
                <a16:creationId xmlns:a16="http://schemas.microsoft.com/office/drawing/2014/main" id="{D4DA861D-097D-4A85-9F3E-BFE370AAEDFC}"/>
              </a:ext>
            </a:extLst>
          </p:cNvPr>
          <p:cNvSpPr/>
          <p:nvPr/>
        </p:nvSpPr>
        <p:spPr>
          <a:xfrm>
            <a:off x="695400" y="2640727"/>
            <a:ext cx="10657184" cy="954107"/>
          </a:xfrm>
          <a:prstGeom prst="rect">
            <a:avLst/>
          </a:prstGeom>
          <a:noFill/>
          <a:ln>
            <a:noFill/>
            <a:miter lim="800000"/>
          </a:ln>
          <a:effectLst/>
        </p:spPr>
        <p:txBody>
          <a:bodyPr wrap="square">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stStyle>
          <a:p>
            <a:pPr eaLnBrk="1" hangingPunct="1">
              <a:spcBef>
                <a:spcPct val="0"/>
              </a:spcBef>
              <a:buFont typeface="Arial" panose="020b0604020202020204" pitchFamily="34" charset="0"/>
              <a:buNone/>
            </a:pPr>
            <a:r>
              <a:rPr lang="en-US" altLang="zh-CN" sz="2800" b="1">
                <a:ln w="9525" cap="flat" cmpd="sng" algn="ctr">
                  <a:noFill/>
                  <a:prstDash val="solid"/>
                  <a:round/>
                  <a:headEnd type="none" w="med" len="med"/>
                  <a:tailEnd type="none" w="med" len="med"/>
                </a:ln>
                <a:latin typeface="Times New Roman" panose="02020603050405020304" pitchFamily="18" charset="0"/>
                <a:cs typeface="Times New Roman" panose="02020603050405020304" pitchFamily="18" charset="0"/>
                <a:sym typeface="Wingdings"/>
              </a:rPr>
              <a:t>  </a:t>
            </a:r>
            <a:r>
              <a:rPr sz="2800">
                <a:ln w="9525" cap="flat" cmpd="sng" algn="ctr">
                  <a:noFill/>
                  <a:prstDash val="solid"/>
                  <a:round/>
                  <a:headEnd type="none" w="med" len="med"/>
                  <a:tailEnd type="none" w="med" len="med"/>
                </a:ln>
                <a:latin typeface="Times New Roman" panose="02020603050405020304" pitchFamily="18" charset="0"/>
                <a:cs typeface="Times New Roman" panose="02020603050405020304" pitchFamily="18" charset="0"/>
                <a:sym typeface="Wingdings"/>
              </a:rPr>
              <a:t>连续型随机变量是指可以取某一区间的一切值的随机变量</a:t>
            </a:r>
            <a:r>
              <a:rPr lang="en-US" altLang="zh-CN" sz="2800">
                <a:ln w="9525" cap="flat" cmpd="sng" algn="ctr">
                  <a:noFill/>
                  <a:prstDash val="solid"/>
                  <a:round/>
                  <a:headEnd type="none" w="med" len="med"/>
                  <a:tailEnd type="none" w="med" len="med"/>
                </a:ln>
                <a:latin typeface="Times New Roman" panose="02020603050405020304" pitchFamily="18" charset="0"/>
                <a:cs typeface="Times New Roman" panose="02020603050405020304" pitchFamily="18" charset="0"/>
                <a:sym typeface="Wingdings"/>
              </a:rPr>
              <a:t>,</a:t>
            </a:r>
            <a:r>
              <a:rPr sz="2800">
                <a:ln w="9525" cap="flat" cmpd="sng" algn="ctr">
                  <a:noFill/>
                  <a:prstDash val="solid"/>
                  <a:round/>
                  <a:headEnd type="none" w="med" len="med"/>
                  <a:tailEnd type="none" w="med" len="med"/>
                </a:ln>
                <a:latin typeface="Times New Roman" panose="02020603050405020304" pitchFamily="18" charset="0"/>
                <a:cs typeface="Times New Roman" panose="02020603050405020304" pitchFamily="18" charset="0"/>
                <a:sym typeface="Wingdings"/>
              </a:rPr>
              <a:t>又称作连续型随机变量</a:t>
            </a:r>
            <a:endParaRPr sz="2800">
              <a:latin typeface="Times New Roman" panose="02020603050405020304" pitchFamily="18" charset="0"/>
              <a:cs typeface="Times New Roman" panose="02020603050405020304" pitchFamily="18" charset="0"/>
            </a:endParaRPr>
          </a:p>
        </p:txBody>
      </p:sp>
      <mc:AlternateContent>
        <mc:Choice Requires="a14">
          <p:sp>
            <p:nvSpPr>
              <p:cNvPr id="14" name="Object 4">
                <a:extLst>
                  <a:ext uri="{FF2B5EF4-FFF2-40B4-BE49-F238E27FC236}">
                    <a16:creationId xmlns:a16="http://schemas.microsoft.com/office/drawing/2014/main" id="{1E16277C-B3FB-4023-ACC8-81517A64291D}"/>
                  </a:ext>
                </a:extLst>
              </p:cNvPr>
              <p:cNvSpPr txBox="1"/>
              <p:nvPr/>
            </p:nvSpPr>
            <p:spPr bwMode="auto">
              <a:xfrm>
                <a:off x="839416" y="3492289"/>
                <a:ext cx="9100658" cy="556721"/>
              </a:xfrm>
              <a:prstGeom prst="rect">
                <a:avLst/>
              </a:prstGeom>
              <a:noFill/>
              <a:ln>
                <a:noFill/>
              </a:ln>
              <a:effectLst/>
            </p:spPr>
            <p:txBody>
              <a:bodyPr>
                <a:noAutofit/>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14:m>
                  <m:oMathPara>
                    <m:oMathParaPr>
                      <m:jc m:val="left"/>
                    </m:oMathParaPr>
                    <m:oMath>
                      <m:r>
                        <a:rPr lang="zh-CN" altLang="en-US" sz="2800" i="1" smtClean="0">
                          <a:solidFill>
                            <a:srgbClr val="FF0000"/>
                          </a:solidFill>
                          <a:latin typeface="Cambria Math" panose="02040503050406030204" pitchFamily="18" charset="0"/>
                        </a:rPr>
                        <m:t>种子含水量的测量误差</m:t>
                      </m:r>
                      <m:r>
                        <a:rPr lang="zh-CN" altLang="en-US" sz="2800" i="1" smtClean="0">
                          <a:solidFill>
                            <a:srgbClr val="FF0000"/>
                          </a:solidFill>
                          <a:latin typeface="Cambria Math" panose="02040503050406030204" pitchFamily="18" charset="0"/>
                        </a:rPr>
                        <m:t>𝑋</m:t>
                      </m:r>
                      <m:r>
                        <a:rPr lang="zh-CN" altLang="en-US" sz="2800" i="1" smtClean="0">
                          <a:solidFill>
                            <a:srgbClr val="FF0000"/>
                          </a:solidFill>
                          <a:latin typeface="Cambria Math" panose="02040503050406030204" pitchFamily="18" charset="0"/>
                        </a:rPr>
                        <m:t>；某品牌电视剧的使用寿命</m:t>
                      </m:r>
                      <m:r>
                        <a:rPr lang="zh-CN" altLang="en-US" sz="2800" i="1">
                          <a:solidFill>
                            <a:srgbClr val="FF0000"/>
                          </a:solidFill>
                          <a:latin typeface="Cambria Math" panose="02040503050406030204" pitchFamily="18" charset="0"/>
                        </a:rPr>
                        <m:t>𝑌</m:t>
                      </m:r>
                      <m:r>
                        <a:rPr lang="zh-CN" altLang="en-US" sz="2800" i="1">
                          <a:solidFill>
                            <a:srgbClr val="FF0000"/>
                          </a:solidFill>
                          <a:latin typeface="Cambria Math" panose="02040503050406030204" pitchFamily="18" charset="0"/>
                        </a:rPr>
                        <m:t>.</m:t>
                      </m:r>
                    </m:oMath>
                  </m:oMathPara>
                </a14:m>
                <a:endParaRPr lang="zh-CN" altLang="en-US" sz="2800">
                  <a:solidFill>
                    <a:srgbClr val="FF0000"/>
                  </a:solidFill>
                </a:endParaRPr>
              </a:p>
            </p:txBody>
          </p:sp>
        </mc:Choice>
        <mc:Fallback>
          <p:sp>
            <p:nvSpPr>
              <p:cNvPr id="14" name="Object 4">
                <a:extLst>
                  <a:ext uri="{FF2B5EF4-FFF2-40B4-BE49-F238E27FC236}">
                    <a16:creationId xmlns:a16="http://schemas.microsoft.com/office/drawing/2014/main" id="{1E16277C-B3FB-4023-ACC8-81517A64291D}"/>
                  </a:ext>
                </a:extLst>
              </p:cNvPr>
              <p:cNvSpPr txBox="1">
                <a:spLocks noRot="1" noChangeAspect="1" noMove="1" noResize="1" noEditPoints="1" noAdjustHandles="1" noChangeArrowheads="1" noChangeShapeType="1" noTextEdit="1"/>
              </p:cNvSpPr>
              <p:nvPr/>
            </p:nvSpPr>
            <p:spPr bwMode="auto">
              <a:xfrm>
                <a:off x="839416" y="3492289"/>
                <a:ext cx="9100658" cy="556721"/>
              </a:xfrm>
              <a:prstGeom prst="rect">
                <a:avLst/>
              </a:prstGeom>
              <a:blipFill>
                <a:blip r:embed="rId4"/>
                <a:stretch>
                  <a:fillRect/>
                </a:stretch>
              </a:blipFill>
              <a:ln>
                <a:noFill/>
              </a:ln>
              <a:effectLst/>
            </p:spPr>
            <p:txBody>
              <a:bodyPr/>
              <a:lstStyle/>
              <a:p>
                <a:r>
                  <a:rPr lang="zh-CN" altLang="en-US">
                    <a:noFill/>
                  </a:rPr>
                  <a:t> </a:t>
                </a:r>
              </a:p>
            </p:txBody>
          </p:sp>
        </mc:Fallback>
      </mc:AlternateContent>
      <p:sp>
        <p:nvSpPr>
          <p:cNvPr id="11" name="Text Box 3">
            <a:extLst>
              <a:ext uri="{FF2B5EF4-FFF2-40B4-BE49-F238E27FC236}">
                <a16:creationId xmlns:a16="http://schemas.microsoft.com/office/drawing/2014/main" id="{AAA76DE9-042F-405C-8747-77E265FA0256}"/>
              </a:ext>
            </a:extLst>
          </p:cNvPr>
          <p:cNvSpPr txBox="1">
            <a:spLocks noChangeArrowheads="1"/>
          </p:cNvSpPr>
          <p:nvPr/>
        </p:nvSpPr>
        <p:spPr bwMode="auto">
          <a:xfrm>
            <a:off x="418828" y="4069484"/>
            <a:ext cx="806489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a:solidFill>
                  <a:schemeClr val="tx2"/>
                </a:solidFill>
                <a:latin typeface="黑体" panose="02010609060101010101" pitchFamily="49" charset="-122"/>
                <a:ea typeface="黑体" panose="02010609060101010101" pitchFamily="49" charset="-122"/>
              </a:rPr>
              <a:t>你能总结随机变量</a:t>
            </a:r>
            <a:r>
              <a:rPr lang="en-US" altLang="zh-CN" sz="2800" b="1" i="1"/>
              <a:t>X</a:t>
            </a:r>
            <a:r>
              <a:rPr lang="zh-CN" altLang="en-US" sz="2800" b="1">
                <a:solidFill>
                  <a:schemeClr val="tx2"/>
                </a:solidFill>
                <a:latin typeface="黑体" panose="02010609060101010101" pitchFamily="49" charset="-122"/>
                <a:ea typeface="黑体" panose="02010609060101010101" pitchFamily="49" charset="-122"/>
              </a:rPr>
              <a:t>的特点吗？</a:t>
            </a:r>
          </a:p>
          <a:p>
            <a:r>
              <a:rPr lang="en-US" altLang="zh-CN" sz="2800" b="1">
                <a:solidFill>
                  <a:srgbClr val="FF0000"/>
                </a:solidFill>
                <a:latin typeface="黑体" panose="02010609060101010101" pitchFamily="49" charset="-122"/>
                <a:ea typeface="黑体" panose="02010609060101010101" pitchFamily="49" charset="-122"/>
              </a:rPr>
              <a:t>(1)</a:t>
            </a:r>
            <a:r>
              <a:rPr lang="zh-CN" altLang="en-US" sz="2800" b="1">
                <a:solidFill>
                  <a:srgbClr val="FF0000"/>
                </a:solidFill>
                <a:latin typeface="黑体" panose="02010609060101010101" pitchFamily="49" charset="-122"/>
                <a:ea typeface="黑体" panose="02010609060101010101" pitchFamily="49" charset="-122"/>
              </a:rPr>
              <a:t>可以用数量来表示</a:t>
            </a:r>
            <a:r>
              <a:rPr lang="en-US" altLang="zh-CN" sz="2800" b="1">
                <a:solidFill>
                  <a:srgbClr val="FF0000"/>
                </a:solidFill>
                <a:latin typeface="黑体" panose="02010609060101010101" pitchFamily="49" charset="-122"/>
                <a:ea typeface="黑体" panose="02010609060101010101" pitchFamily="49" charset="-122"/>
              </a:rPr>
              <a:t>;</a:t>
            </a:r>
          </a:p>
          <a:p>
            <a:r>
              <a:rPr lang="en-US" altLang="zh-CN" sz="2800" b="1">
                <a:solidFill>
                  <a:srgbClr val="FF0000"/>
                </a:solidFill>
                <a:latin typeface="黑体" panose="02010609060101010101" pitchFamily="49" charset="-122"/>
                <a:ea typeface="黑体" panose="02010609060101010101" pitchFamily="49" charset="-122"/>
              </a:rPr>
              <a:t>(2)</a:t>
            </a:r>
            <a:r>
              <a:rPr lang="zh-CN" altLang="en-US" sz="2800" b="1">
                <a:solidFill>
                  <a:srgbClr val="FF0000"/>
                </a:solidFill>
                <a:latin typeface="黑体" panose="02010609060101010101" pitchFamily="49" charset="-122"/>
                <a:ea typeface="黑体" panose="02010609060101010101" pitchFamily="49" charset="-122"/>
              </a:rPr>
              <a:t>试验前可以判断其可能出现的所有值</a:t>
            </a:r>
            <a:r>
              <a:rPr lang="en-US" altLang="zh-CN" sz="2800" b="1">
                <a:solidFill>
                  <a:srgbClr val="FF0000"/>
                </a:solidFill>
                <a:latin typeface="黑体" panose="02010609060101010101" pitchFamily="49" charset="-122"/>
                <a:ea typeface="黑体" panose="02010609060101010101" pitchFamily="49" charset="-122"/>
              </a:rPr>
              <a:t>;</a:t>
            </a:r>
          </a:p>
          <a:p>
            <a:r>
              <a:rPr lang="en-US" altLang="zh-CN" sz="2800" b="1">
                <a:solidFill>
                  <a:srgbClr val="FF0000"/>
                </a:solidFill>
                <a:latin typeface="黑体" panose="02010609060101010101" pitchFamily="49" charset="-122"/>
                <a:ea typeface="黑体" panose="02010609060101010101" pitchFamily="49" charset="-122"/>
              </a:rPr>
              <a:t>(3)</a:t>
            </a:r>
            <a:r>
              <a:rPr lang="zh-CN" altLang="en-US" sz="2800" b="1">
                <a:solidFill>
                  <a:srgbClr val="FF0000"/>
                </a:solidFill>
                <a:latin typeface="黑体" panose="02010609060101010101" pitchFamily="49" charset="-122"/>
                <a:ea typeface="黑体" panose="02010609060101010101" pitchFamily="49" charset="-122"/>
              </a:rPr>
              <a:t>在试验前不能确定取何值</a:t>
            </a:r>
            <a:r>
              <a:rPr lang="en-US" altLang="zh-CN" sz="2800" b="1">
                <a:solidFill>
                  <a:srgbClr val="FF0000"/>
                </a:solidFill>
                <a:latin typeface="黑体" panose="02010609060101010101" pitchFamily="49" charset="-122"/>
                <a:ea typeface="黑体" panose="02010609060101010101" pitchFamily="49" charset="-122"/>
              </a:rPr>
              <a:t>.</a:t>
            </a:r>
          </a:p>
        </p:txBody>
      </p:sp>
      <p:sp>
        <p:nvSpPr>
          <p:cNvPr id="15" name="Rectangle 2">
            <a:extLst>
              <a:ext uri="{FF2B5EF4-FFF2-40B4-BE49-F238E27FC236}">
                <a16:creationId xmlns:a16="http://schemas.microsoft.com/office/drawing/2014/main" id="{C2F99A8D-38F4-434B-A425-2834DF536C5A}"/>
              </a:ext>
            </a:extLst>
          </p:cNvPr>
          <p:cNvSpPr txBox="1">
            <a:spLocks noChangeArrowheads="1"/>
          </p:cNvSpPr>
          <p:nvPr/>
        </p:nvSpPr>
        <p:spPr bwMode="auto">
          <a:xfrm>
            <a:off x="7896200" y="95755"/>
            <a:ext cx="4195058" cy="2285191"/>
          </a:xfrm>
          <a:prstGeom prst="rect">
            <a:avLst/>
          </a:prstGeom>
          <a:solidFill>
            <a:srgbClr val="FFFFFF"/>
          </a:solidFill>
          <a:ln>
            <a:solidFill>
              <a:srgbClr val="00CCFF"/>
            </a:solidFill>
            <a:miter lim="800000"/>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9050">
              <a:buFontTx/>
              <a:buNone/>
            </a:pPr>
            <a:r>
              <a:rPr lang="en-US" altLang="zh-CN" sz="1800" b="1"/>
              <a:t>    </a:t>
            </a:r>
            <a:r>
              <a:rPr lang="zh-CN" altLang="en-US" sz="1800" b="1"/>
              <a:t>所谓随机变量，即是随机试验的试验结果和实数之间的一个对应关系，这种对应关系是人为建立起来的，但又是客观存在的这与函数概念的本质是一样的，只不过在函数概念中，函数</a:t>
            </a:r>
            <a:r>
              <a:rPr lang="en-US" altLang="zh-CN" sz="1800" b="1" i="1"/>
              <a:t>f</a:t>
            </a:r>
            <a:r>
              <a:rPr lang="en-US" altLang="zh-CN" sz="1800" b="1"/>
              <a:t>(</a:t>
            </a:r>
            <a:r>
              <a:rPr lang="en-US" altLang="zh-CN" sz="1800" b="1" i="1"/>
              <a:t>x</a:t>
            </a:r>
            <a:r>
              <a:rPr lang="en-US" altLang="zh-CN" sz="1800" b="1"/>
              <a:t>)</a:t>
            </a:r>
            <a:r>
              <a:rPr lang="zh-CN" altLang="en-US" sz="1800" b="1"/>
              <a:t>的自变量</a:t>
            </a:r>
            <a:r>
              <a:rPr lang="en-US" altLang="zh-CN" sz="1800" b="1" i="1"/>
              <a:t>x</a:t>
            </a:r>
            <a:r>
              <a:rPr lang="zh-CN" altLang="en-US" sz="1800" b="1"/>
              <a:t>是实数，而在随机变量的概念中，随机变量</a:t>
            </a:r>
            <a:r>
              <a:rPr lang="en-US" altLang="zh-CN" sz="1800" b="1" i="1"/>
              <a:t>X</a:t>
            </a:r>
            <a:r>
              <a:rPr lang="zh-CN" altLang="en-US" sz="1800" b="1"/>
              <a:t>的自变量是试验结果</a:t>
            </a:r>
            <a:r>
              <a:rPr lang="en-US" altLang="zh-CN" sz="1800" b="1"/>
              <a:t>,</a:t>
            </a:r>
            <a:r>
              <a:rPr lang="zh-CN" altLang="en-US" sz="1800" b="1"/>
              <a:t>不一定是实数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blinds(horizontal)">
                                      <p:cBhvr>
                                        <p:cTn id="7" dur="500"/>
                                        <p:tgtEl>
                                          <p:spTgt spid="14340"/>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41"/>
                                        </p:tgtEl>
                                        <p:attrNameLst>
                                          <p:attrName>style.visibility</p:attrName>
                                        </p:attrNameLst>
                                      </p:cBhvr>
                                      <p:to>
                                        <p:strVal val="visible"/>
                                      </p:to>
                                    </p:set>
                                    <p:animEffect transition="in" filter="blinds(horizontal)">
                                      <p:cBhvr>
                                        <p:cTn id="12" dur="500"/>
                                        <p:tgtEl>
                                          <p:spTgt spid="14341"/>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strips(downRight)">
                                      <p:cBhvr>
                                        <p:cTn id="22" dur="500"/>
                                        <p:tgtEl>
                                          <p:spTgt spid="11">
                                            <p:txEl>
                                              <p:pRg st="0" end="0"/>
                                            </p:txEl>
                                          </p:spTgt>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animEffect transition="in" filter="strips(downRight)">
                                      <p:cBhvr>
                                        <p:cTn id="27" dur="500"/>
                                        <p:tgtEl>
                                          <p:spTgt spid="11">
                                            <p:txEl>
                                              <p:pRg st="1" end="1"/>
                                            </p:txEl>
                                          </p:spTgt>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1">
                                            <p:txEl>
                                              <p:pRg st="2" end="2"/>
                                            </p:txEl>
                                          </p:spTgt>
                                        </p:tgtEl>
                                        <p:attrNameLst>
                                          <p:attrName>style.visibility</p:attrName>
                                        </p:attrNameLst>
                                      </p:cBhvr>
                                      <p:to>
                                        <p:strVal val="visible"/>
                                      </p:to>
                                    </p:set>
                                    <p:animEffect transition="in" filter="strips(downRight)">
                                      <p:cBhvr>
                                        <p:cTn id="32" dur="500"/>
                                        <p:tgtEl>
                                          <p:spTgt spid="11">
                                            <p:txEl>
                                              <p:pRg st="2" end="2"/>
                                            </p:txEl>
                                          </p:spTgt>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animEffect transition="in" filter="strips(downRight)">
                                      <p:cBhvr>
                                        <p:cTn id="3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P spid="14341" grpId="0"/>
      <p:bldP spid="13" grpId="0"/>
      <p:bldP spid="11" grpId="0" uiExpand="1" build="p"/>
    </p:bld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2771" name="Text Box 3">
            <a:extLst>
              <a:ext uri="{FF2B5EF4-FFF2-40B4-BE49-F238E27FC236}">
                <a16:creationId xmlns:a16="http://schemas.microsoft.com/office/drawing/2014/main" id="{3F66DED7-36D7-44B6-968E-BAACA0C17492}"/>
              </a:ext>
            </a:extLst>
          </p:cNvPr>
          <p:cNvSpPr txBox="1">
            <a:spLocks noChangeArrowheads="1"/>
          </p:cNvSpPr>
          <p:nvPr/>
        </p:nvSpPr>
        <p:spPr bwMode="auto">
          <a:xfrm>
            <a:off x="335360" y="1273551"/>
            <a:ext cx="979365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3200" b="1">
                <a:latin typeface="宋体" panose="02010600030101010101" pitchFamily="2" charset="-122"/>
              </a:rPr>
              <a:t>２、随机变量分为</a:t>
            </a:r>
            <a:r>
              <a:rPr lang="zh-CN" altLang="en-US" sz="3200" b="1">
                <a:solidFill>
                  <a:srgbClr val="FF0000"/>
                </a:solidFill>
                <a:latin typeface="宋体" panose="02010600030101010101" pitchFamily="2" charset="-122"/>
              </a:rPr>
              <a:t>离散型随机变量</a:t>
            </a:r>
            <a:r>
              <a:rPr lang="zh-CN" altLang="en-US" sz="3200" b="1">
                <a:latin typeface="宋体" panose="02010600030101010101" pitchFamily="2" charset="-122"/>
              </a:rPr>
              <a:t>和</a:t>
            </a:r>
            <a:r>
              <a:rPr lang="zh-CN" altLang="en-US" sz="3200" b="1">
                <a:solidFill>
                  <a:srgbClr val="FF0000"/>
                </a:solidFill>
                <a:latin typeface="宋体" panose="02010600030101010101" pitchFamily="2" charset="-122"/>
              </a:rPr>
              <a:t>连续型随机变量</a:t>
            </a:r>
            <a:r>
              <a:rPr lang="zh-CN" altLang="en-US" sz="3200" b="1">
                <a:latin typeface="宋体" panose="02010600030101010101" pitchFamily="2" charset="-122"/>
              </a:rPr>
              <a:t>。</a:t>
            </a:r>
          </a:p>
        </p:txBody>
      </p:sp>
      <p:sp>
        <p:nvSpPr>
          <p:cNvPr id="32772" name="Text Box 4">
            <a:extLst>
              <a:ext uri="{FF2B5EF4-FFF2-40B4-BE49-F238E27FC236}">
                <a16:creationId xmlns:a16="http://schemas.microsoft.com/office/drawing/2014/main" id="{D679B661-5020-4678-A8FC-DE8E835DBE82}"/>
              </a:ext>
            </a:extLst>
          </p:cNvPr>
          <p:cNvSpPr txBox="1">
            <a:spLocks noChangeArrowheads="1"/>
          </p:cNvSpPr>
          <p:nvPr/>
        </p:nvSpPr>
        <p:spPr bwMode="auto">
          <a:xfrm>
            <a:off x="263352" y="561866"/>
            <a:ext cx="76017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latin typeface="+mn-ea"/>
                <a:ea typeface="+mn-ea"/>
              </a:rPr>
              <a:t> 1</a:t>
            </a:r>
            <a:r>
              <a:rPr lang="zh-CN" altLang="en-US" sz="3200" b="1">
                <a:latin typeface="+mn-ea"/>
                <a:ea typeface="+mn-ea"/>
              </a:rPr>
              <a:t>、随机变量将随机事件的结果数量化．</a:t>
            </a:r>
          </a:p>
        </p:txBody>
      </p:sp>
      <p:sp>
        <p:nvSpPr>
          <p:cNvPr id="32774" name="Text Box 6">
            <a:extLst>
              <a:ext uri="{FF2B5EF4-FFF2-40B4-BE49-F238E27FC236}">
                <a16:creationId xmlns:a16="http://schemas.microsoft.com/office/drawing/2014/main" id="{2493A9E8-50FA-4D12-9E68-BBD411671725}"/>
              </a:ext>
            </a:extLst>
          </p:cNvPr>
          <p:cNvSpPr txBox="1">
            <a:spLocks noChangeArrowheads="1"/>
          </p:cNvSpPr>
          <p:nvPr/>
        </p:nvSpPr>
        <p:spPr bwMode="auto">
          <a:xfrm>
            <a:off x="1301760" y="1915869"/>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①</a:t>
            </a:r>
            <a:r>
              <a:rPr lang="zh-CN" altLang="en-US" b="1"/>
              <a:t>离散型随机变量：</a:t>
            </a:r>
          </a:p>
        </p:txBody>
      </p:sp>
      <p:sp>
        <p:nvSpPr>
          <p:cNvPr id="32775" name="Text Box 7">
            <a:extLst>
              <a:ext uri="{FF2B5EF4-FFF2-40B4-BE49-F238E27FC236}">
                <a16:creationId xmlns:a16="http://schemas.microsoft.com/office/drawing/2014/main" id="{A1E9978A-9335-4D7B-AB67-6EEE8293595C}"/>
              </a:ext>
            </a:extLst>
          </p:cNvPr>
          <p:cNvSpPr txBox="1">
            <a:spLocks noChangeArrowheads="1"/>
          </p:cNvSpPr>
          <p:nvPr/>
        </p:nvSpPr>
        <p:spPr bwMode="auto">
          <a:xfrm>
            <a:off x="1301760" y="2519119"/>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②</a:t>
            </a:r>
            <a:r>
              <a:rPr lang="zh-CN" altLang="en-US" b="1"/>
              <a:t>连续型随机变量：</a:t>
            </a:r>
          </a:p>
        </p:txBody>
      </p:sp>
      <p:sp>
        <p:nvSpPr>
          <p:cNvPr id="32776" name="Text Box 8">
            <a:extLst>
              <a:ext uri="{FF2B5EF4-FFF2-40B4-BE49-F238E27FC236}">
                <a16:creationId xmlns:a16="http://schemas.microsoft.com/office/drawing/2014/main" id="{7888AB82-1CEA-4997-B59D-9CB3957C64E1}"/>
              </a:ext>
            </a:extLst>
          </p:cNvPr>
          <p:cNvSpPr txBox="1">
            <a:spLocks noChangeArrowheads="1"/>
          </p:cNvSpPr>
          <p:nvPr/>
        </p:nvSpPr>
        <p:spPr bwMode="auto">
          <a:xfrm>
            <a:off x="4007768" y="1904364"/>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t>X</a:t>
            </a:r>
            <a:r>
              <a:rPr lang="zh-CN" altLang="en-US" b="1"/>
              <a:t>的取值可一、一列出</a:t>
            </a:r>
          </a:p>
        </p:txBody>
      </p:sp>
      <p:sp>
        <p:nvSpPr>
          <p:cNvPr id="32777" name="Text Box 9">
            <a:extLst>
              <a:ext uri="{FF2B5EF4-FFF2-40B4-BE49-F238E27FC236}">
                <a16:creationId xmlns:a16="http://schemas.microsoft.com/office/drawing/2014/main" id="{51E90A29-711A-4B3D-9489-35CD4FF50C46}"/>
              </a:ext>
            </a:extLst>
          </p:cNvPr>
          <p:cNvSpPr txBox="1">
            <a:spLocks noChangeArrowheads="1"/>
          </p:cNvSpPr>
          <p:nvPr/>
        </p:nvSpPr>
        <p:spPr bwMode="auto">
          <a:xfrm>
            <a:off x="4110072" y="2500487"/>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t>X</a:t>
            </a:r>
            <a:r>
              <a:rPr lang="zh-CN" altLang="en-US" b="1"/>
              <a:t>可以取某个区间内的一切值</a:t>
            </a:r>
          </a:p>
        </p:txBody>
      </p:sp>
      <p:sp>
        <p:nvSpPr>
          <p:cNvPr id="32780" name="Rectangle 12">
            <a:extLst>
              <a:ext uri="{FF2B5EF4-FFF2-40B4-BE49-F238E27FC236}">
                <a16:creationId xmlns:a16="http://schemas.microsoft.com/office/drawing/2014/main" id="{DEEB3932-EB9C-4CE9-9386-BC51A1E118A1}"/>
              </a:ext>
            </a:extLst>
          </p:cNvPr>
          <p:cNvSpPr>
            <a:spLocks noChangeArrowheads="1"/>
          </p:cNvSpPr>
          <p:nvPr/>
        </p:nvSpPr>
        <p:spPr bwMode="auto">
          <a:xfrm>
            <a:off x="777652" y="3689398"/>
            <a:ext cx="1019403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1">
                <a:latin typeface="宋体" panose="02010600030101010101" pitchFamily="2" charset="-122"/>
              </a:rPr>
              <a:t>对于随机变量可能取的值，我们可以按一定次序一一列出，这样的随机变量叫做</a:t>
            </a:r>
            <a:r>
              <a:rPr lang="zh-CN" altLang="en-US" sz="3200" b="1">
                <a:solidFill>
                  <a:srgbClr val="CC0000"/>
                </a:solidFill>
                <a:latin typeface="宋体" panose="02010600030101010101" pitchFamily="2" charset="-122"/>
              </a:rPr>
              <a:t>离散型随机变量</a:t>
            </a:r>
            <a:r>
              <a:rPr lang="zh-CN" altLang="en-US" sz="3200" b="1">
                <a:latin typeface="宋体" panose="02010600030101010101" pitchFamily="2" charset="-122"/>
              </a:rPr>
              <a:t>． </a:t>
            </a:r>
          </a:p>
        </p:txBody>
      </p:sp>
      <p:sp>
        <p:nvSpPr>
          <p:cNvPr id="32781" name="Text Box 13">
            <a:extLst>
              <a:ext uri="{FF2B5EF4-FFF2-40B4-BE49-F238E27FC236}">
                <a16:creationId xmlns:a16="http://schemas.microsoft.com/office/drawing/2014/main" id="{DDE9D1B1-EDAA-46F8-B5C5-0C5CB0BB8CAA}"/>
              </a:ext>
            </a:extLst>
          </p:cNvPr>
          <p:cNvSpPr txBox="1">
            <a:spLocks noChangeArrowheads="1"/>
          </p:cNvSpPr>
          <p:nvPr/>
        </p:nvSpPr>
        <p:spPr bwMode="auto">
          <a:xfrm>
            <a:off x="229143" y="3070103"/>
            <a:ext cx="46085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CC3300"/>
                </a:solidFill>
                <a:ea typeface="楷体_GB2312" pitchFamily="49" charset="-122"/>
              </a:rPr>
              <a:t>离散型随机变量：</a:t>
            </a:r>
          </a:p>
        </p:txBody>
      </p:sp>
      <p:sp>
        <p:nvSpPr>
          <p:cNvPr id="32770" name="Rectangle 2">
            <a:extLst>
              <a:ext uri="{FF2B5EF4-FFF2-40B4-BE49-F238E27FC236}">
                <a16:creationId xmlns:a16="http://schemas.microsoft.com/office/drawing/2014/main" id="{747B2A57-CAF7-4A87-9BD4-B1551B60405D}"/>
              </a:ext>
            </a:extLst>
          </p:cNvPr>
          <p:cNvSpPr>
            <a:spLocks noChangeArrowheads="1"/>
          </p:cNvSpPr>
          <p:nvPr/>
        </p:nvSpPr>
        <p:spPr bwMode="auto">
          <a:xfrm>
            <a:off x="438381" y="4964534"/>
            <a:ext cx="11315238" cy="584775"/>
          </a:xfrm>
          <a:prstGeom prst="rect">
            <a:avLst/>
          </a:prstGeom>
          <a:solidFill>
            <a:srgbClr val="FFFF00"/>
          </a:solidFill>
          <a:ln w="2857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1">
                <a:solidFill>
                  <a:srgbClr val="CC3300"/>
                </a:solidFill>
                <a:latin typeface="+mn-lt"/>
                <a:ea typeface="+mn-ea"/>
              </a:rPr>
              <a:t>3</a:t>
            </a:r>
            <a:r>
              <a:rPr lang="zh-CN" altLang="en-US" sz="3200" b="1">
                <a:solidFill>
                  <a:srgbClr val="CC3300"/>
                </a:solidFill>
                <a:latin typeface="+mn-lt"/>
                <a:ea typeface="+mn-ea"/>
              </a:rPr>
              <a:t>、</a:t>
            </a:r>
            <a:r>
              <a:rPr lang="zh-CN" altLang="en-US" sz="3200" b="1">
                <a:latin typeface="+mn-lt"/>
                <a:ea typeface="+mn-ea"/>
              </a:rPr>
              <a:t>若</a:t>
            </a:r>
            <a:r>
              <a:rPr lang="en-US" altLang="zh-CN" sz="3200" b="1" i="1">
                <a:latin typeface="+mn-lt"/>
                <a:ea typeface="+mn-ea"/>
              </a:rPr>
              <a:t>X</a:t>
            </a:r>
            <a:r>
              <a:rPr lang="zh-CN" altLang="en-US" sz="3200" b="1">
                <a:latin typeface="+mn-lt"/>
                <a:ea typeface="+mn-ea"/>
              </a:rPr>
              <a:t>是随机变量</a:t>
            </a:r>
            <a:r>
              <a:rPr lang="en-US" altLang="zh-CN" sz="3200" b="1">
                <a:latin typeface="+mn-lt"/>
                <a:ea typeface="+mn-ea"/>
              </a:rPr>
              <a:t>,</a:t>
            </a:r>
            <a:r>
              <a:rPr lang="zh-CN" altLang="en-US" sz="3200" b="1">
                <a:latin typeface="+mn-lt"/>
                <a:ea typeface="+mn-ea"/>
              </a:rPr>
              <a:t>则</a:t>
            </a:r>
            <a:r>
              <a:rPr lang="en-US" altLang="zh-CN" sz="3200" b="1" i="1">
                <a:solidFill>
                  <a:srgbClr val="FF0000"/>
                </a:solidFill>
                <a:latin typeface="+mn-lt"/>
                <a:ea typeface="+mn-ea"/>
              </a:rPr>
              <a:t>Y</a:t>
            </a:r>
            <a:r>
              <a:rPr lang="en-US" altLang="zh-CN" sz="3200" b="1">
                <a:solidFill>
                  <a:srgbClr val="FF0000"/>
                </a:solidFill>
                <a:latin typeface="+mn-lt"/>
                <a:ea typeface="+mn-ea"/>
              </a:rPr>
              <a:t>=</a:t>
            </a:r>
            <a:r>
              <a:rPr lang="en-US" altLang="zh-CN" sz="3200" b="1" i="1" err="1">
                <a:solidFill>
                  <a:srgbClr val="FF0000"/>
                </a:solidFill>
                <a:latin typeface="+mn-lt"/>
                <a:ea typeface="+mn-ea"/>
              </a:rPr>
              <a:t>aX</a:t>
            </a:r>
            <a:r>
              <a:rPr lang="en-US" altLang="zh-CN" sz="3200" b="1" err="1">
                <a:solidFill>
                  <a:srgbClr val="FF0000"/>
                </a:solidFill>
                <a:latin typeface="+mn-lt"/>
                <a:ea typeface="+mn-ea"/>
              </a:rPr>
              <a:t>+</a:t>
            </a:r>
            <a:r>
              <a:rPr lang="en-US" altLang="zh-CN" sz="3200" b="1" i="1" err="1">
                <a:solidFill>
                  <a:srgbClr val="FF0000"/>
                </a:solidFill>
                <a:latin typeface="+mn-lt"/>
                <a:ea typeface="+mn-ea"/>
              </a:rPr>
              <a:t>b</a:t>
            </a:r>
            <a:r>
              <a:rPr lang="en-US" altLang="zh-CN" sz="3200" b="1">
                <a:latin typeface="+mn-lt"/>
                <a:ea typeface="+mn-ea"/>
              </a:rPr>
              <a:t>(</a:t>
            </a:r>
            <a:r>
              <a:rPr lang="zh-CN" altLang="en-US" sz="3200" b="1">
                <a:latin typeface="+mn-lt"/>
                <a:ea typeface="+mn-ea"/>
              </a:rPr>
              <a:t>其中</a:t>
            </a:r>
            <a:r>
              <a:rPr lang="en-US" altLang="zh-CN" sz="3200" b="1" i="1">
                <a:latin typeface="+mn-lt"/>
                <a:ea typeface="+mn-ea"/>
              </a:rPr>
              <a:t>a</a:t>
            </a:r>
            <a:r>
              <a:rPr lang="zh-CN" altLang="en-US" sz="3200" b="1" i="1">
                <a:latin typeface="+mn-lt"/>
                <a:ea typeface="+mn-ea"/>
              </a:rPr>
              <a:t>、</a:t>
            </a:r>
            <a:r>
              <a:rPr lang="en-US" altLang="zh-CN" sz="3200" b="1" i="1">
                <a:latin typeface="+mn-lt"/>
                <a:ea typeface="+mn-ea"/>
              </a:rPr>
              <a:t>b</a:t>
            </a:r>
            <a:r>
              <a:rPr lang="zh-CN" altLang="en-US" sz="3200" b="1">
                <a:latin typeface="+mn-lt"/>
                <a:ea typeface="+mn-ea"/>
              </a:rPr>
              <a:t>是常数</a:t>
            </a:r>
            <a:r>
              <a:rPr lang="en-US" altLang="zh-CN" sz="3200" b="1">
                <a:latin typeface="+mn-lt"/>
                <a:ea typeface="+mn-ea"/>
              </a:rPr>
              <a:t>)</a:t>
            </a:r>
            <a:r>
              <a:rPr lang="zh-CN" altLang="en-US" sz="3200" b="1">
                <a:latin typeface="+mn-lt"/>
                <a:ea typeface="+mn-ea"/>
              </a:rPr>
              <a:t>也是随机变量</a:t>
            </a:r>
            <a:r>
              <a:rPr lang="en-US" altLang="zh-CN" sz="3200" b="1">
                <a:latin typeface="+mn-lt"/>
                <a:ea typeface="+mn-ea"/>
              </a:rPr>
              <a:t>.</a:t>
            </a:r>
            <a:endParaRPr lang="zh-CN" altLang="en-US" sz="3200" b="1">
              <a:latin typeface="+mn-lt"/>
              <a:ea typeface="+mn-ea"/>
            </a:endParaRPr>
          </a:p>
        </p:txBody>
      </p:sp>
      <p:sp>
        <p:nvSpPr>
          <p:cNvPr id="32783" name="Text Box 15">
            <a:extLst>
              <a:ext uri="{FF2B5EF4-FFF2-40B4-BE49-F238E27FC236}">
                <a16:creationId xmlns:a16="http://schemas.microsoft.com/office/drawing/2014/main" id="{11A44C16-3CF4-4356-8301-5CF7ACCC9695}"/>
              </a:ext>
            </a:extLst>
          </p:cNvPr>
          <p:cNvSpPr txBox="1">
            <a:spLocks noChangeArrowheads="1"/>
          </p:cNvSpPr>
          <p:nvPr/>
        </p:nvSpPr>
        <p:spPr bwMode="auto">
          <a:xfrm>
            <a:off x="0"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学习新知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1"/>
                                        </p:tgtEl>
                                        <p:attrNameLst>
                                          <p:attrName>style.visibility</p:attrName>
                                        </p:attrNameLst>
                                      </p:cBhvr>
                                      <p:to>
                                        <p:strVal val="visible"/>
                                      </p:to>
                                    </p:set>
                                    <p:anim calcmode="lin" valueType="num">
                                      <p:cBhvr additive="base">
                                        <p:cTn id="7" dur="500" fill="hold"/>
                                        <p:tgtEl>
                                          <p:spTgt spid="32771"/>
                                        </p:tgtEl>
                                        <p:attrNameLst>
                                          <p:attrName>ppt_x</p:attrName>
                                        </p:attrNameLst>
                                      </p:cBhvr>
                                      <p:tavLst>
                                        <p:tav tm="0">
                                          <p:val>
                                            <p:strVal val="0-#ppt_w/2"/>
                                          </p:val>
                                        </p:tav>
                                        <p:tav tm="100000">
                                          <p:val>
                                            <p:strVal val="#ppt_x"/>
                                          </p:val>
                                        </p:tav>
                                      </p:tavLst>
                                    </p:anim>
                                    <p:anim calcmode="lin" valueType="num">
                                      <p:cBhvr additive="base">
                                        <p:cTn id="8" dur="500" fill="hold"/>
                                        <p:tgtEl>
                                          <p:spTgt spid="327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2774"/>
                                        </p:tgtEl>
                                        <p:attrNameLst>
                                          <p:attrName>style.visibility</p:attrName>
                                        </p:attrNameLst>
                                      </p:cBhvr>
                                      <p:to>
                                        <p:strVal val="visible"/>
                                      </p:to>
                                    </p:set>
                                    <p:animEffect transition="in" filter="wipe(left)">
                                      <p:cBhvr>
                                        <p:cTn id="13" dur="500"/>
                                        <p:tgtEl>
                                          <p:spTgt spid="32774"/>
                                        </p:tgtEl>
                                      </p:cBhvr>
                                    </p:animEffect>
                                  </p:childTnLst>
                                </p:cTn>
                              </p:par>
                            </p:childTnLst>
                          </p:cTn>
                        </p:par>
                        <p:par>
                          <p:cTn id="14" fill="hold" nodeType="afterGroup">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32776"/>
                                        </p:tgtEl>
                                        <p:attrNameLst>
                                          <p:attrName>style.visibility</p:attrName>
                                        </p:attrNameLst>
                                      </p:cBhvr>
                                      <p:to>
                                        <p:strVal val="visible"/>
                                      </p:to>
                                    </p:set>
                                    <p:animEffect transition="in" filter="wipe(left)">
                                      <p:cBhvr>
                                        <p:cTn id="17" dur="500"/>
                                        <p:tgtEl>
                                          <p:spTgt spid="32776"/>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5"/>
                                        </p:tgtEl>
                                        <p:attrNameLst>
                                          <p:attrName>style.visibility</p:attrName>
                                        </p:attrNameLst>
                                      </p:cBhvr>
                                      <p:to>
                                        <p:strVal val="visible"/>
                                      </p:to>
                                    </p:set>
                                    <p:animEffect transition="in" filter="wipe(left)">
                                      <p:cBhvr>
                                        <p:cTn id="22" dur="500"/>
                                        <p:tgtEl>
                                          <p:spTgt spid="32775"/>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32777"/>
                                        </p:tgtEl>
                                        <p:attrNameLst>
                                          <p:attrName>style.visibility</p:attrName>
                                        </p:attrNameLst>
                                      </p:cBhvr>
                                      <p:to>
                                        <p:strVal val="visible"/>
                                      </p:to>
                                    </p:set>
                                    <p:animEffect transition="in" filter="wipe(left)">
                                      <p:cBhvr>
                                        <p:cTn id="26" dur="500"/>
                                        <p:tgtEl>
                                          <p:spTgt spid="32777"/>
                                        </p:tgtEl>
                                      </p:cBhvr>
                                    </p:animEffect>
                                  </p:childTnLst>
                                </p:cTn>
                              </p:par>
                            </p:childTnLst>
                          </p:cTn>
                        </p:par>
                      </p:childTnLst>
                    </p:cTn>
                  </p:par>
                  <p:par>
                    <p:cTn id="27" fill="hold" nodeType="clickPar">
                      <p:stCondLst>
                        <p:cond delay="indefinite"/>
                      </p:stCondLst>
                      <p:childTnLst>
                        <p:par>
                          <p:cTn id="28" fill="hold" nodeType="afterGroup">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32780"/>
                                        </p:tgtEl>
                                        <p:attrNameLst>
                                          <p:attrName>style.visibility</p:attrName>
                                        </p:attrNameLst>
                                      </p:cBhvr>
                                      <p:to>
                                        <p:strVal val="visible"/>
                                      </p:to>
                                    </p:set>
                                    <p:anim calcmode="lin" valueType="num">
                                      <p:cBhvr>
                                        <p:cTn id="31" dur="500" fill="hold"/>
                                        <p:tgtEl>
                                          <p:spTgt spid="32780"/>
                                        </p:tgtEl>
                                        <p:attrNameLst>
                                          <p:attrName>ppt_w</p:attrName>
                                        </p:attrNameLst>
                                      </p:cBhvr>
                                      <p:tavLst>
                                        <p:tav tm="0">
                                          <p:val>
                                            <p:fltVal val="0"/>
                                          </p:val>
                                        </p:tav>
                                        <p:tav tm="100000">
                                          <p:val>
                                            <p:strVal val="#ppt_w"/>
                                          </p:val>
                                        </p:tav>
                                      </p:tavLst>
                                    </p:anim>
                                    <p:anim calcmode="lin" valueType="num">
                                      <p:cBhvr>
                                        <p:cTn id="32" dur="500" fill="hold"/>
                                        <p:tgtEl>
                                          <p:spTgt spid="32780"/>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afterGroup">
                            <p:stCondLst>
                              <p:cond delay="0"/>
                            </p:stCondLst>
                            <p:childTnLst>
                              <p:par>
                                <p:cTn id="35" presetID="51" presetClass="entr" presetSubtype="0" fill="hold" grpId="0" nodeType="clickEffect">
                                  <p:stCondLst>
                                    <p:cond delay="0"/>
                                  </p:stCondLst>
                                  <p:childTnLst>
                                    <p:set>
                                      <p:cBhvr>
                                        <p:cTn id="36" dur="1" fill="hold">
                                          <p:stCondLst>
                                            <p:cond delay="0"/>
                                          </p:stCondLst>
                                        </p:cTn>
                                        <p:tgtEl>
                                          <p:spTgt spid="32770"/>
                                        </p:tgtEl>
                                        <p:attrNameLst>
                                          <p:attrName>style.visibility</p:attrName>
                                        </p:attrNameLst>
                                      </p:cBhvr>
                                      <p:to>
                                        <p:strVal val="visible"/>
                                      </p:to>
                                    </p:set>
                                    <p:animEffect transition="in" filter="fade">
                                      <p:cBhvr>
                                        <p:cTn id="37" dur="770" decel="100000"/>
                                        <p:tgtEl>
                                          <p:spTgt spid="32770"/>
                                        </p:tgtEl>
                                      </p:cBhvr>
                                    </p:animEffect>
                                    <p:animScale>
                                      <p:cBhvr>
                                        <p:cTn id="38" dur="770" decel="100000"/>
                                        <p:tgtEl>
                                          <p:spTgt spid="32770"/>
                                        </p:tgtEl>
                                      </p:cBhvr>
                                      <p:from x="10000" y="10000"/>
                                      <p:to x="200000" y="450000"/>
                                    </p:animScale>
                                    <p:animScale>
                                      <p:cBhvr>
                                        <p:cTn id="39" dur="1230" accel="100000" fill="hold">
                                          <p:stCondLst>
                                            <p:cond delay="770"/>
                                          </p:stCondLst>
                                        </p:cTn>
                                        <p:tgtEl>
                                          <p:spTgt spid="32770"/>
                                        </p:tgtEl>
                                      </p:cBhvr>
                                      <p:from x="200000" y="450000"/>
                                      <p:to x="100000" y="100000"/>
                                    </p:animScale>
                                    <p:set>
                                      <p:cBhvr>
                                        <p:cTn id="40" dur="770" fill="hold"/>
                                        <p:tgtEl>
                                          <p:spTgt spid="32770"/>
                                        </p:tgtEl>
                                        <p:attrNameLst>
                                          <p:attrName>ppt_x</p:attrName>
                                        </p:attrNameLst>
                                      </p:cBhvr>
                                      <p:to>
                                        <p:strVal val="(0.5)"/>
                                      </p:to>
                                    </p:set>
                                    <p:anim from="(0.5)" to="(#ppt_x)" calcmode="lin" valueType="num">
                                      <p:cBhvr>
                                        <p:cTn id="41" dur="1230" accel="100000" fill="hold">
                                          <p:stCondLst>
                                            <p:cond delay="770"/>
                                          </p:stCondLst>
                                        </p:cTn>
                                        <p:tgtEl>
                                          <p:spTgt spid="32770"/>
                                        </p:tgtEl>
                                        <p:attrNameLst>
                                          <p:attrName>ppt_x</p:attrName>
                                        </p:attrNameLst>
                                      </p:cBhvr>
                                    </p:anim>
                                    <p:set>
                                      <p:cBhvr>
                                        <p:cTn id="42" dur="770" fill="hold"/>
                                        <p:tgtEl>
                                          <p:spTgt spid="32770"/>
                                        </p:tgtEl>
                                        <p:attrNameLst>
                                          <p:attrName>ppt_y</p:attrName>
                                        </p:attrNameLst>
                                      </p:cBhvr>
                                      <p:to>
                                        <p:strVal val="(#ppt_y+0.4)"/>
                                      </p:to>
                                    </p:set>
                                    <p:anim from="(#ppt_y+0.4)" to="(#ppt_y)" calcmode="lin" valueType="num">
                                      <p:cBhvr>
                                        <p:cTn id="43" dur="1230" accel="100000" fill="hold">
                                          <p:stCondLst>
                                            <p:cond delay="770"/>
                                          </p:stCondLst>
                                        </p:cTn>
                                        <p:tgtEl>
                                          <p:spTgt spid="32770"/>
                                        </p:tgtEl>
                                        <p:attrNameLst>
                                          <p:attrName>ppt_y</p:attrName>
                                        </p:attrNameLst>
                                      </p:cBhvr>
                                    </p:anim>
                                  </p:childTnLst>
                                  <p:subTnLst>
                                    <p:audio>
                                      <p:cMediaNode>
                                        <p:cTn display="0" masterRel="sameClick">
                                          <p:stCondLst>
                                            <p:cond evt="begin" delay="0">
                                              <p:tn val="3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P spid="32774" grpId="0"/>
      <p:bldP spid="32775" grpId="0"/>
      <p:bldP spid="32776" grpId="0"/>
      <p:bldP spid="32777" grpId="0"/>
      <p:bldP spid="32780" grpId="0"/>
      <p:bldP spid="32770" grpId="0"/>
    </p:bld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3794" name="内容占位符 1">
            <a:extLst>
              <a:ext uri="{FF2B5EF4-FFF2-40B4-BE49-F238E27FC236}">
                <a16:creationId xmlns:a16="http://schemas.microsoft.com/office/drawing/2014/main" id="{2A5FA437-E3DB-4D7E-960C-1DB806C0F6C5}"/>
              </a:ext>
            </a:extLst>
          </p:cNvPr>
          <p:cNvSpPr>
            <a:spLocks noGrp="1"/>
          </p:cNvSpPr>
          <p:nvPr>
            <p:ph sz="quarter" idx="4294967295"/>
          </p:nvPr>
        </p:nvSpPr>
        <p:spPr bwMode="auto">
          <a:xfrm>
            <a:off x="131676" y="0"/>
            <a:ext cx="11928648" cy="397531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lnSpc>
                <a:spcPct val="120000"/>
              </a:lnSpc>
              <a:buNone/>
            </a:pPr>
            <a:r>
              <a:rPr lang="en-US" altLang="zh-CN" b="1">
                <a:cs typeface="Times New Roman" panose="02020603050405020304" pitchFamily="18" charset="0"/>
              </a:rPr>
              <a:t>             </a:t>
            </a:r>
            <a:r>
              <a:rPr lang="zh-CN" altLang="en-US" b="1">
                <a:cs typeface="Times New Roman" panose="02020603050405020304" pitchFamily="18" charset="0"/>
              </a:rPr>
              <a:t>下列变量中，哪些是随机变量，哪些不是随机变量？并说明理由．</a:t>
            </a:r>
          </a:p>
          <a:p>
            <a:pPr marL="0" indent="0">
              <a:lnSpc>
                <a:spcPct val="120000"/>
              </a:lnSpc>
              <a:buNone/>
            </a:pPr>
            <a:r>
              <a:rPr lang="en-US" altLang="zh-CN" b="1">
                <a:cs typeface="Times New Roman" panose="02020603050405020304" pitchFamily="18" charset="0"/>
              </a:rPr>
              <a:t>(1)</a:t>
            </a:r>
            <a:r>
              <a:rPr lang="zh-CN" altLang="en-US" b="1">
                <a:cs typeface="Times New Roman" panose="02020603050405020304" pitchFamily="18" charset="0"/>
              </a:rPr>
              <a:t>上海国际机场候机室中</a:t>
            </a:r>
            <a:r>
              <a:rPr lang="en-US" altLang="zh-CN" b="1">
                <a:cs typeface="Times New Roman" panose="02020603050405020304" pitchFamily="18" charset="0"/>
              </a:rPr>
              <a:t>2018</a:t>
            </a:r>
            <a:r>
              <a:rPr lang="zh-CN" altLang="en-US" b="1">
                <a:cs typeface="Times New Roman" panose="02020603050405020304" pitchFamily="18" charset="0"/>
              </a:rPr>
              <a:t>年</a:t>
            </a:r>
            <a:r>
              <a:rPr lang="en-US" altLang="zh-CN" b="1">
                <a:cs typeface="Times New Roman" panose="02020603050405020304" pitchFamily="18" charset="0"/>
              </a:rPr>
              <a:t>10</a:t>
            </a:r>
            <a:r>
              <a:rPr lang="zh-CN" altLang="en-US" b="1">
                <a:cs typeface="Times New Roman" panose="02020603050405020304" pitchFamily="18" charset="0"/>
              </a:rPr>
              <a:t>月</a:t>
            </a:r>
            <a:r>
              <a:rPr lang="en-US" altLang="zh-CN" b="1">
                <a:cs typeface="Times New Roman" panose="02020603050405020304" pitchFamily="18" charset="0"/>
              </a:rPr>
              <a:t>1</a:t>
            </a:r>
            <a:r>
              <a:rPr lang="zh-CN" altLang="en-US" b="1">
                <a:cs typeface="Times New Roman" panose="02020603050405020304" pitchFamily="18" charset="0"/>
              </a:rPr>
              <a:t>日的旅客数量；</a:t>
            </a:r>
          </a:p>
          <a:p>
            <a:pPr marL="0" indent="0">
              <a:lnSpc>
                <a:spcPct val="120000"/>
              </a:lnSpc>
              <a:buNone/>
            </a:pPr>
            <a:r>
              <a:rPr lang="en-US" altLang="zh-CN" b="1">
                <a:cs typeface="Times New Roman" panose="02020603050405020304" pitchFamily="18" charset="0"/>
              </a:rPr>
              <a:t>(2)2019</a:t>
            </a:r>
            <a:r>
              <a:rPr lang="zh-CN" altLang="en-US" b="1">
                <a:cs typeface="Times New Roman" panose="02020603050405020304" pitchFamily="18" charset="0"/>
              </a:rPr>
              <a:t>年某天济南至北京的</a:t>
            </a:r>
            <a:r>
              <a:rPr lang="en-US" altLang="zh-CN" b="1">
                <a:cs typeface="Times New Roman" panose="02020603050405020304" pitchFamily="18" charset="0"/>
              </a:rPr>
              <a:t>D36</a:t>
            </a:r>
            <a:r>
              <a:rPr lang="zh-CN" altLang="en-US" b="1">
                <a:cs typeface="Times New Roman" panose="02020603050405020304" pitchFamily="18" charset="0"/>
              </a:rPr>
              <a:t>次列车到北京站的时间；</a:t>
            </a:r>
          </a:p>
          <a:p>
            <a:pPr marL="0" indent="0">
              <a:lnSpc>
                <a:spcPct val="120000"/>
              </a:lnSpc>
              <a:buNone/>
            </a:pPr>
            <a:r>
              <a:rPr lang="en-US" altLang="zh-CN" b="1">
                <a:cs typeface="Times New Roman" panose="02020603050405020304" pitchFamily="18" charset="0"/>
              </a:rPr>
              <a:t>(3)2019</a:t>
            </a:r>
            <a:r>
              <a:rPr lang="zh-CN" altLang="en-US" b="1">
                <a:cs typeface="Times New Roman" panose="02020603050405020304" pitchFamily="18" charset="0"/>
              </a:rPr>
              <a:t>年</a:t>
            </a:r>
            <a:r>
              <a:rPr lang="en-US" altLang="zh-CN" b="1">
                <a:cs typeface="Times New Roman" panose="02020603050405020304" pitchFamily="18" charset="0"/>
              </a:rPr>
              <a:t>5</a:t>
            </a:r>
            <a:r>
              <a:rPr lang="zh-CN" altLang="en-US" b="1">
                <a:cs typeface="Times New Roman" panose="02020603050405020304" pitchFamily="18" charset="0"/>
              </a:rPr>
              <a:t>月</a:t>
            </a:r>
            <a:r>
              <a:rPr lang="en-US" altLang="zh-CN" b="1">
                <a:cs typeface="Times New Roman" panose="02020603050405020304" pitchFamily="18" charset="0"/>
              </a:rPr>
              <a:t>1</a:t>
            </a:r>
            <a:r>
              <a:rPr lang="zh-CN" altLang="en-US" b="1">
                <a:cs typeface="Times New Roman" panose="02020603050405020304" pitchFamily="18" charset="0"/>
              </a:rPr>
              <a:t>日到</a:t>
            </a:r>
            <a:r>
              <a:rPr lang="en-US" altLang="zh-CN" b="1">
                <a:cs typeface="Times New Roman" panose="02020603050405020304" pitchFamily="18" charset="0"/>
              </a:rPr>
              <a:t>10</a:t>
            </a:r>
            <a:r>
              <a:rPr lang="zh-CN" altLang="en-US" b="1">
                <a:cs typeface="Times New Roman" panose="02020603050405020304" pitchFamily="18" charset="0"/>
              </a:rPr>
              <a:t>月</a:t>
            </a:r>
            <a:r>
              <a:rPr lang="en-US" altLang="zh-CN" b="1">
                <a:cs typeface="Times New Roman" panose="02020603050405020304" pitchFamily="18" charset="0"/>
              </a:rPr>
              <a:t>1</a:t>
            </a:r>
            <a:r>
              <a:rPr lang="zh-CN" altLang="en-US" b="1">
                <a:cs typeface="Times New Roman" panose="02020603050405020304" pitchFamily="18" charset="0"/>
              </a:rPr>
              <a:t>日期间所查酒驾的人数；</a:t>
            </a:r>
          </a:p>
          <a:p>
            <a:pPr marL="0" indent="0">
              <a:lnSpc>
                <a:spcPct val="120000"/>
              </a:lnSpc>
              <a:buNone/>
            </a:pPr>
            <a:r>
              <a:rPr lang="en-US" altLang="zh-CN" b="1">
                <a:cs typeface="Times New Roman" panose="02020603050405020304" pitchFamily="18" charset="0"/>
              </a:rPr>
              <a:t>(4)</a:t>
            </a:r>
            <a:r>
              <a:rPr lang="zh-CN" altLang="en-US" b="1">
                <a:cs typeface="Times New Roman" panose="02020603050405020304" pitchFamily="18" charset="0"/>
              </a:rPr>
              <a:t>体积为</a:t>
            </a:r>
            <a:r>
              <a:rPr lang="en-US" altLang="zh-CN" b="1">
                <a:cs typeface="Times New Roman" panose="02020603050405020304" pitchFamily="18" charset="0"/>
              </a:rPr>
              <a:t>1000 cm</a:t>
            </a:r>
            <a:r>
              <a:rPr lang="en-US" altLang="zh-CN" b="1" baseline="30000">
                <a:cs typeface="Times New Roman" panose="02020603050405020304" pitchFamily="18" charset="0"/>
              </a:rPr>
              <a:t>3</a:t>
            </a:r>
            <a:r>
              <a:rPr lang="zh-CN" altLang="en-US" b="1">
                <a:cs typeface="Times New Roman" panose="02020603050405020304" pitchFamily="18" charset="0"/>
              </a:rPr>
              <a:t>的球的半径长．</a:t>
            </a:r>
          </a:p>
        </p:txBody>
      </p:sp>
      <p:sp>
        <p:nvSpPr>
          <p:cNvPr id="33802" name="AutoShape 10">
            <a:extLst>
              <a:ext uri="{FF2B5EF4-FFF2-40B4-BE49-F238E27FC236}">
                <a16:creationId xmlns:a16="http://schemas.microsoft.com/office/drawing/2014/main" id="{31FCB480-3CEC-42E2-94C4-10C4BFCAB296}"/>
              </a:ext>
            </a:extLst>
          </p:cNvPr>
          <p:cNvSpPr>
            <a:spLocks noChangeArrowheads="1"/>
          </p:cNvSpPr>
          <p:nvPr/>
        </p:nvSpPr>
        <p:spPr bwMode="auto">
          <a:xfrm>
            <a:off x="623392" y="4725144"/>
            <a:ext cx="11305256" cy="1512168"/>
          </a:xfrm>
          <a:prstGeom prst="wedgeRoundRectCallout">
            <a:avLst>
              <a:gd name="adj1" fmla="val -33856"/>
              <a:gd name="adj2" fmla="val -98333"/>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800" b="1">
                <a:solidFill>
                  <a:srgbClr val="0033CC"/>
                </a:solidFill>
              </a:rPr>
              <a:t>【</a:t>
            </a:r>
            <a:r>
              <a:rPr lang="zh-CN" altLang="en-US" sz="2800" b="1">
                <a:solidFill>
                  <a:srgbClr val="0033CC"/>
                </a:solidFill>
              </a:rPr>
              <a:t>思维总结</a:t>
            </a:r>
            <a:r>
              <a:rPr lang="en-US" altLang="zh-CN" sz="2800" b="1">
                <a:solidFill>
                  <a:srgbClr val="0033CC"/>
                </a:solidFill>
              </a:rPr>
              <a:t>】</a:t>
            </a:r>
            <a:r>
              <a:rPr lang="zh-CN" altLang="en-US" sz="2800" b="1"/>
              <a:t>　随机变量从本质上讲就是以随机试验的每一个可能结果为自变量的一个函数，即随机变量的取值实质上是试验结果对应的数，但这些数是预先知道所有可能的值，而不知道究竟是哪一个值．</a:t>
            </a:r>
          </a:p>
        </p:txBody>
      </p:sp>
      <p:sp>
        <p:nvSpPr>
          <p:cNvPr id="33803" name="Text Box 11">
            <a:extLst>
              <a:ext uri="{FF2B5EF4-FFF2-40B4-BE49-F238E27FC236}">
                <a16:creationId xmlns:a16="http://schemas.microsoft.com/office/drawing/2014/main" id="{3DE4A88B-EDCE-4ED7-896B-D7E74FF15EFB}"/>
              </a:ext>
            </a:extLst>
          </p:cNvPr>
          <p:cNvSpPr txBox="1">
            <a:spLocks noChangeArrowheads="1"/>
          </p:cNvSpPr>
          <p:nvPr/>
        </p:nvSpPr>
        <p:spPr bwMode="auto">
          <a:xfrm>
            <a:off x="0" y="13092"/>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典型例题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2" grpId="0"/>
    </p:bldLst>
  </p:timing>
</p:sld>
</file>

<file path=ppt/tags/tag1.xml><?xml version="1.0" encoding="utf-8"?>
<p:tagLst xmlns:p="http://schemas.openxmlformats.org/presentationml/2006/main">
  <p:tag name="AS_OS" val="Unix 3.10 unknown"/>
  <p:tag name="AS_RELEASE_DATE" val="2020.11.30"/>
  <p:tag name="AS_TITLE" val="Aspose.Slides for Java"/>
  <p:tag name="AS_VERSION" val="20.11"/>
</p:tagLst>
</file>

<file path=ppt/theme/theme1.xml><?xml version="1.0" encoding="utf-8"?>
<a:theme xmlns:r="http://schemas.openxmlformats.org/officeDocument/2006/relationships"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Arial"/>
      </a:majorFont>
      <a:minorFont>
        <a:latin typeface="Arial"/>
        <a:ea typeface="宋体"/>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Arial"/>
      </a:majorFont>
      <a:minorFont>
        <a:latin typeface="Times New Roman"/>
        <a:ea typeface="宋体"/>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学科网</Company>
  <Paragraphs>170</Paragraphs>
  <Slides>19</Slides>
  <Notes>0</Notes>
  <TotalTime>0</TotalTime>
  <HiddenSlides>3</HiddenSlides>
  <MMClips>0</MMClips>
  <ScaleCrop>0</ScaleCrop>
  <HeadingPairs>
    <vt:vector baseType="variant" size="6">
      <vt:variant>
        <vt:lpstr>Fonts used</vt:lpstr>
      </vt:variant>
      <vt:variant>
        <vt:i4>8</vt:i4>
      </vt:variant>
      <vt:variant>
        <vt:lpstr>Theme</vt:lpstr>
      </vt:variant>
      <vt:variant>
        <vt:i4>1</vt:i4>
      </vt:variant>
      <vt:variant>
        <vt:lpstr>Slide Titles</vt:lpstr>
      </vt:variant>
      <vt:variant>
        <vt:i4>19</vt:i4>
      </vt:variant>
    </vt:vector>
  </HeadingPairs>
  <TitlesOfParts>
    <vt:vector baseType="lpstr" size="28">
      <vt:lpstr>Arial</vt:lpstr>
      <vt:lpstr>宋体</vt:lpstr>
      <vt:lpstr>Times New Roman</vt:lpstr>
      <vt:lpstr>黑体</vt:lpstr>
      <vt:lpstr>Wingdings</vt:lpstr>
      <vt:lpstr>微软雅黑</vt:lpstr>
      <vt:lpstr>华文行楷</vt:lpstr>
      <vt:lpstr>楷体_GB2312</vt:lpstr>
      <vt:lpstr>1_自定义设计方案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Java</Application>
  <AppVersion>20.1100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rbm.xkw.com</dc:creator>
  <cp:revision>1</cp:revision>
  <cp:lastPrinted>2021-05-10T10:02:24.136</cp:lastPrinted>
  <dcterms:created xsi:type="dcterms:W3CDTF">2021-05-10T10:02:24Z</dcterms:created>
  <dcterms:modified xsi:type="dcterms:W3CDTF">2021-05-10T02:02:31Z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