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saveSubsetFonts="1">
  <p:sldMasterIdLst>
    <p:sldMasterId id="2147483676" r:id="rId1"/>
    <p:sldMasterId id="2147483677" r:id="rId2"/>
  </p:sldMasterIdLst>
  <p:notesMasterIdLst>
    <p:notesMasterId r:id="rId3"/>
  </p:notesMasterIdLst>
  <p:sldIdLst>
    <p:sldId id="257" r:id="rId4"/>
    <p:sldId id="270" r:id="rId5"/>
    <p:sldId id="273" r:id="rId6"/>
    <p:sldId id="308" r:id="rId7"/>
    <p:sldId id="261" r:id="rId8"/>
    <p:sldId id="272" r:id="rId9"/>
    <p:sldId id="309" r:id="rId10"/>
    <p:sldId id="314" r:id="rId11"/>
    <p:sldId id="310" r:id="rId12"/>
    <p:sldId id="287" r:id="rId13"/>
    <p:sldId id="297" r:id="rId14"/>
    <p:sldId id="278" r:id="rId15"/>
    <p:sldId id="280" r:id="rId16"/>
    <p:sldId id="311" r:id="rId17"/>
    <p:sldId id="292" r:id="rId18"/>
    <p:sldId id="286" r:id="rId19"/>
    <p:sldId id="298" r:id="rId20"/>
    <p:sldId id="458" r:id="rId21"/>
    <p:sldId id="455" r:id="rId22"/>
    <p:sldId id="260" r:id="rId23"/>
    <p:sldId id="307" r:id="rId24"/>
  </p:sldIdLst>
  <p:sldSz cx="12192000" cy="6858000"/>
  <p:notesSz cx="6858000" cy="9144000"/>
  <p:custDataLst>
    <p:tags r:id="rId25"/>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456" y="114"/>
      </p:cViewPr>
      <p:guideLst>
        <p:guide orient="horz" pos="2160"/>
        <p:guide pos="384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tags" Target="tags/tag1.xml" /><Relationship Id="rId26" Type="http://schemas.openxmlformats.org/officeDocument/2006/relationships/presProps" Target="presProps.xml" /><Relationship Id="rId27" Type="http://schemas.openxmlformats.org/officeDocument/2006/relationships/viewProps" Target="viewProps.xml" /><Relationship Id="rId28" Type="http://schemas.openxmlformats.org/officeDocument/2006/relationships/theme" Target="theme/theme1.xml" /><Relationship Id="rId29" Type="http://schemas.openxmlformats.org/officeDocument/2006/relationships/tableStyles" Target="tableStyles.xml" /><Relationship Id="rId3" Type="http://schemas.openxmlformats.org/officeDocument/2006/relationships/notesMaster" Target="notesMasters/notes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4.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74.w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75.wmf" /><Relationship Id="rId2" Type="http://schemas.openxmlformats.org/officeDocument/2006/relationships/image" Target="../media/image80.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81.wmf" /><Relationship Id="rId2" Type="http://schemas.openxmlformats.org/officeDocument/2006/relationships/image" Target="../media/image82.wmf" /><Relationship Id="rId3" Type="http://schemas.openxmlformats.org/officeDocument/2006/relationships/image" Target="../media/image83.wmf" /><Relationship Id="rId4" Type="http://schemas.openxmlformats.org/officeDocument/2006/relationships/image" Target="../media/image84.w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85.wmf" /><Relationship Id="rId10" Type="http://schemas.openxmlformats.org/officeDocument/2006/relationships/image" Target="../media/image96.wmf" /><Relationship Id="rId11" Type="http://schemas.openxmlformats.org/officeDocument/2006/relationships/image" Target="../media/image97.wmf" /><Relationship Id="rId12" Type="http://schemas.openxmlformats.org/officeDocument/2006/relationships/image" Target="../media/image98.wmf" /><Relationship Id="rId13" Type="http://schemas.openxmlformats.org/officeDocument/2006/relationships/image" Target="../media/image99.wmf" /><Relationship Id="rId14" Type="http://schemas.openxmlformats.org/officeDocument/2006/relationships/image" Target="../media/image100.wmf" /><Relationship Id="rId15" Type="http://schemas.openxmlformats.org/officeDocument/2006/relationships/image" Target="../media/image101.wmf" /><Relationship Id="rId16" Type="http://schemas.openxmlformats.org/officeDocument/2006/relationships/image" Target="../media/image103.wmf" /><Relationship Id="rId17" Type="http://schemas.openxmlformats.org/officeDocument/2006/relationships/image" Target="../media/image104.wmf" /><Relationship Id="rId18" Type="http://schemas.openxmlformats.org/officeDocument/2006/relationships/image" Target="../media/image105.wmf" /><Relationship Id="rId19" Type="http://schemas.openxmlformats.org/officeDocument/2006/relationships/image" Target="../media/image106.wmf" /><Relationship Id="rId2" Type="http://schemas.openxmlformats.org/officeDocument/2006/relationships/image" Target="../media/image86.wmf" /><Relationship Id="rId3" Type="http://schemas.openxmlformats.org/officeDocument/2006/relationships/image" Target="../media/image87.wmf" /><Relationship Id="rId4" Type="http://schemas.openxmlformats.org/officeDocument/2006/relationships/image" Target="../media/image88.wmf" /><Relationship Id="rId5" Type="http://schemas.openxmlformats.org/officeDocument/2006/relationships/image" Target="../media/image89.wmf" /><Relationship Id="rId6" Type="http://schemas.openxmlformats.org/officeDocument/2006/relationships/image" Target="../media/image90.wmf" /><Relationship Id="rId7" Type="http://schemas.openxmlformats.org/officeDocument/2006/relationships/image" Target="../media/image93.wmf" /><Relationship Id="rId8" Type="http://schemas.openxmlformats.org/officeDocument/2006/relationships/image" Target="../media/image94.wmf" /><Relationship Id="rId9" Type="http://schemas.openxmlformats.org/officeDocument/2006/relationships/image" Target="../media/image95.w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85.wmf" /><Relationship Id="rId2" Type="http://schemas.openxmlformats.org/officeDocument/2006/relationships/image" Target="../media/image86.wmf" /><Relationship Id="rId3" Type="http://schemas.openxmlformats.org/officeDocument/2006/relationships/image" Target="../media/image87.wmf" /><Relationship Id="rId4" Type="http://schemas.openxmlformats.org/officeDocument/2006/relationships/image" Target="../media/image88.wmf" /><Relationship Id="rId5" Type="http://schemas.openxmlformats.org/officeDocument/2006/relationships/image" Target="../media/image89.wmf" /><Relationship Id="rId6" Type="http://schemas.openxmlformats.org/officeDocument/2006/relationships/image" Target="../media/image90.wmf" /><Relationship Id="rId7" Type="http://schemas.openxmlformats.org/officeDocument/2006/relationships/image" Target="../media/image110.wmf" /><Relationship Id="rId8" Type="http://schemas.openxmlformats.org/officeDocument/2006/relationships/image" Target="../media/image112.w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115.w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30.wmf" /><Relationship Id="rId10" Type="http://schemas.openxmlformats.org/officeDocument/2006/relationships/image" Target="../media/image39.wmf" /><Relationship Id="rId11" Type="http://schemas.openxmlformats.org/officeDocument/2006/relationships/image" Target="../media/image40.wmf" /><Relationship Id="rId12" Type="http://schemas.openxmlformats.org/officeDocument/2006/relationships/image" Target="../media/image117.wmf" /><Relationship Id="rId2" Type="http://schemas.openxmlformats.org/officeDocument/2006/relationships/image" Target="../media/image31.wmf" /><Relationship Id="rId3" Type="http://schemas.openxmlformats.org/officeDocument/2006/relationships/image" Target="../media/image32.wmf" /><Relationship Id="rId4" Type="http://schemas.openxmlformats.org/officeDocument/2006/relationships/image" Target="../media/image33.wmf" /><Relationship Id="rId5" Type="http://schemas.openxmlformats.org/officeDocument/2006/relationships/image" Target="../media/image34.wmf" /><Relationship Id="rId6" Type="http://schemas.openxmlformats.org/officeDocument/2006/relationships/image" Target="../media/image35.wmf" /><Relationship Id="rId7" Type="http://schemas.openxmlformats.org/officeDocument/2006/relationships/image" Target="../media/image36.wmf" /><Relationship Id="rId8" Type="http://schemas.openxmlformats.org/officeDocument/2006/relationships/image" Target="../media/image37.wmf" /><Relationship Id="rId9" Type="http://schemas.openxmlformats.org/officeDocument/2006/relationships/image" Target="../media/image38.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image" Target="../media/image6.emf" /><Relationship Id="rId3" Type="http://schemas.openxmlformats.org/officeDocument/2006/relationships/image" Target="../media/image7.emf" /><Relationship Id="rId4" Type="http://schemas.openxmlformats.org/officeDocument/2006/relationships/image" Target="../media/image8.emf" /><Relationship Id="rId5" Type="http://schemas.openxmlformats.org/officeDocument/2006/relationships/image" Target="../media/image9.emf" /><Relationship Id="rId6" Type="http://schemas.openxmlformats.org/officeDocument/2006/relationships/image" Target="../media/image10.emf" /><Relationship Id="rId7" Type="http://schemas.openxmlformats.org/officeDocument/2006/relationships/image" Target="../media/image11.emf" /><Relationship Id="rId8" Type="http://schemas.openxmlformats.org/officeDocument/2006/relationships/image" Target="../media/image12.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4.wmf" /><Relationship Id="rId2" Type="http://schemas.openxmlformats.org/officeDocument/2006/relationships/image" Target="../media/image15.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6.wmf" /><Relationship Id="rId10" Type="http://schemas.openxmlformats.org/officeDocument/2006/relationships/image" Target="../media/image25.wmf" /><Relationship Id="rId11" Type="http://schemas.openxmlformats.org/officeDocument/2006/relationships/image" Target="../media/image26.wmf" /><Relationship Id="rId2" Type="http://schemas.openxmlformats.org/officeDocument/2006/relationships/image" Target="../media/image17.wmf" /><Relationship Id="rId3" Type="http://schemas.openxmlformats.org/officeDocument/2006/relationships/image" Target="../media/image18.wmf" /><Relationship Id="rId4" Type="http://schemas.openxmlformats.org/officeDocument/2006/relationships/image" Target="../media/image19.wmf" /><Relationship Id="rId5" Type="http://schemas.openxmlformats.org/officeDocument/2006/relationships/image" Target="../media/image20.wmf" /><Relationship Id="rId6" Type="http://schemas.openxmlformats.org/officeDocument/2006/relationships/image" Target="../media/image21.wmf" /><Relationship Id="rId7" Type="http://schemas.openxmlformats.org/officeDocument/2006/relationships/image" Target="../media/image22.wmf" /><Relationship Id="rId8" Type="http://schemas.openxmlformats.org/officeDocument/2006/relationships/image" Target="../media/image23.wmf" /><Relationship Id="rId9" Type="http://schemas.openxmlformats.org/officeDocument/2006/relationships/image" Target="../media/image24.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30.wmf" /><Relationship Id="rId10" Type="http://schemas.openxmlformats.org/officeDocument/2006/relationships/image" Target="../media/image39.wmf" /><Relationship Id="rId11" Type="http://schemas.openxmlformats.org/officeDocument/2006/relationships/image" Target="../media/image40.wmf" /><Relationship Id="rId12" Type="http://schemas.openxmlformats.org/officeDocument/2006/relationships/image" Target="../media/image16.wmf" /><Relationship Id="rId13" Type="http://schemas.openxmlformats.org/officeDocument/2006/relationships/image" Target="../media/image17.wmf" /><Relationship Id="rId14" Type="http://schemas.openxmlformats.org/officeDocument/2006/relationships/image" Target="../media/image18.wmf" /><Relationship Id="rId15" Type="http://schemas.openxmlformats.org/officeDocument/2006/relationships/image" Target="../media/image19.wmf" /><Relationship Id="rId16" Type="http://schemas.openxmlformats.org/officeDocument/2006/relationships/image" Target="../media/image20.wmf" /><Relationship Id="rId17" Type="http://schemas.openxmlformats.org/officeDocument/2006/relationships/image" Target="../media/image21.wmf" /><Relationship Id="rId18" Type="http://schemas.openxmlformats.org/officeDocument/2006/relationships/image" Target="../media/image22.wmf" /><Relationship Id="rId19" Type="http://schemas.openxmlformats.org/officeDocument/2006/relationships/image" Target="../media/image23.wmf" /><Relationship Id="rId2" Type="http://schemas.openxmlformats.org/officeDocument/2006/relationships/image" Target="../media/image31.wmf" /><Relationship Id="rId20" Type="http://schemas.openxmlformats.org/officeDocument/2006/relationships/image" Target="../media/image24.wmf" /><Relationship Id="rId21" Type="http://schemas.openxmlformats.org/officeDocument/2006/relationships/image" Target="../media/image25.wmf" /><Relationship Id="rId22" Type="http://schemas.openxmlformats.org/officeDocument/2006/relationships/image" Target="../media/image26.wmf" /><Relationship Id="rId3" Type="http://schemas.openxmlformats.org/officeDocument/2006/relationships/image" Target="../media/image32.wmf" /><Relationship Id="rId4" Type="http://schemas.openxmlformats.org/officeDocument/2006/relationships/image" Target="../media/image33.wmf" /><Relationship Id="rId5" Type="http://schemas.openxmlformats.org/officeDocument/2006/relationships/image" Target="../media/image34.wmf" /><Relationship Id="rId6" Type="http://schemas.openxmlformats.org/officeDocument/2006/relationships/image" Target="../media/image35.wmf" /><Relationship Id="rId7" Type="http://schemas.openxmlformats.org/officeDocument/2006/relationships/image" Target="../media/image36.wmf" /><Relationship Id="rId8" Type="http://schemas.openxmlformats.org/officeDocument/2006/relationships/image" Target="../media/image37.wmf" /><Relationship Id="rId9" Type="http://schemas.openxmlformats.org/officeDocument/2006/relationships/image" Target="../media/image38.w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41.emf" /><Relationship Id="rId2" Type="http://schemas.openxmlformats.org/officeDocument/2006/relationships/image" Target="../media/image42.emf" /><Relationship Id="rId3" Type="http://schemas.openxmlformats.org/officeDocument/2006/relationships/image" Target="../media/image4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44.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55.emf" /><Relationship Id="rId2" Type="http://schemas.openxmlformats.org/officeDocument/2006/relationships/image" Target="../media/image56.emf" /><Relationship Id="rId3" Type="http://schemas.openxmlformats.org/officeDocument/2006/relationships/image" Target="../media/image57.emf" /><Relationship Id="rId4" Type="http://schemas.openxmlformats.org/officeDocument/2006/relationships/image" Target="../media/image58.emf" /><Relationship Id="rId5" Type="http://schemas.openxmlformats.org/officeDocument/2006/relationships/image" Target="../media/image59.emf" /><Relationship Id="rId6" Type="http://schemas.openxmlformats.org/officeDocument/2006/relationships/image" Target="../media/image60.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62.emf" /><Relationship Id="rId10" Type="http://schemas.openxmlformats.org/officeDocument/2006/relationships/image" Target="../media/image72.emf" /><Relationship Id="rId11" Type="http://schemas.openxmlformats.org/officeDocument/2006/relationships/image" Target="../media/image73.emf" /><Relationship Id="rId2" Type="http://schemas.openxmlformats.org/officeDocument/2006/relationships/image" Target="../media/image63.emf" /><Relationship Id="rId3" Type="http://schemas.openxmlformats.org/officeDocument/2006/relationships/image" Target="../media/image64.emf" /><Relationship Id="rId4" Type="http://schemas.openxmlformats.org/officeDocument/2006/relationships/image" Target="../media/image66.emf" /><Relationship Id="rId5" Type="http://schemas.openxmlformats.org/officeDocument/2006/relationships/image" Target="../media/image67.emf" /><Relationship Id="rId6" Type="http://schemas.openxmlformats.org/officeDocument/2006/relationships/image" Target="../media/image68.emf" /><Relationship Id="rId7" Type="http://schemas.openxmlformats.org/officeDocument/2006/relationships/image" Target="../media/image69.emf" /><Relationship Id="rId8" Type="http://schemas.openxmlformats.org/officeDocument/2006/relationships/image" Target="../media/image70.emf" /><Relationship Id="rId9" Type="http://schemas.openxmlformats.org/officeDocument/2006/relationships/image" Target="../media/image71.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23554" name="Rectangle 2">
            <a:extLst>
              <a:ext uri="{FF2B5EF4-FFF2-40B4-BE49-F238E27FC236}">
                <a16:creationId xmlns:a16="http://schemas.microsoft.com/office/drawing/2014/main" id="{69CC5334-16F6-4B44-B8AD-8F90FC509BB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a:defRPr>
            </a:lvl1pPr>
          </a:lstStyle>
          <a:p>
            <a:pPr>
              <a:defRPr/>
            </a:pPr>
            <a:endParaRPr lang="en-US" altLang="zh-CN"/>
          </a:p>
        </p:txBody>
      </p:sp>
      <p:sp>
        <p:nvSpPr>
          <p:cNvPr id="23555" name="Rectangle 3">
            <a:extLst>
              <a:ext uri="{FF2B5EF4-FFF2-40B4-BE49-F238E27FC236}">
                <a16:creationId xmlns:a16="http://schemas.microsoft.com/office/drawing/2014/main" id="{1D30C425-11EA-4172-936A-DA17212B448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a:defRPr>
            </a:lvl1pPr>
          </a:lstStyle>
          <a:p>
            <a:pPr>
              <a:defRPr/>
            </a:pPr>
            <a:endParaRPr lang="en-US" altLang="zh-CN"/>
          </a:p>
        </p:txBody>
      </p:sp>
      <p:sp>
        <p:nvSpPr>
          <p:cNvPr id="20484" name="Rectangle 4">
            <a:extLst>
              <a:ext uri="{FF2B5EF4-FFF2-40B4-BE49-F238E27FC236}">
                <a16:creationId xmlns:a16="http://schemas.microsoft.com/office/drawing/2014/main" id="{8EBB9365-7FC1-42F6-AB69-E5D5CDE4B6DF}"/>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a:extLst>
              <a:ext uri="{FF2B5EF4-FFF2-40B4-BE49-F238E27FC236}">
                <a16:creationId xmlns:a16="http://schemas.microsoft.com/office/drawing/2014/main" id="{CB09CB55-1A4A-4B57-9C1E-6F82B115207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a:extLst>
              <a:ext uri="{FF2B5EF4-FFF2-40B4-BE49-F238E27FC236}">
                <a16:creationId xmlns:a16="http://schemas.microsoft.com/office/drawing/2014/main" id="{81B471BD-75C6-4E24-B616-12F33F8EA4A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a:defRPr>
            </a:lvl1pPr>
          </a:lstStyle>
          <a:p>
            <a:pPr>
              <a:defRPr/>
            </a:pPr>
            <a:endParaRPr lang="en-US" altLang="zh-CN"/>
          </a:p>
        </p:txBody>
      </p:sp>
      <p:sp>
        <p:nvSpPr>
          <p:cNvPr id="23559" name="Rectangle 7">
            <a:extLst>
              <a:ext uri="{FF2B5EF4-FFF2-40B4-BE49-F238E27FC236}">
                <a16:creationId xmlns:a16="http://schemas.microsoft.com/office/drawing/2014/main" id="{1E17B15D-C1C4-4794-B4AF-F430BA8DE73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F3965F7-32D0-473B-8370-D6387D58F139}"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 Id="rId3" Type="http://schemas.openxmlformats.org/officeDocument/2006/relationships/themeOverride" Target="../theme/themeOverride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1506" name="Rectangle 7">
            <a:extLst>
              <a:ext uri="{FF2B5EF4-FFF2-40B4-BE49-F238E27FC236}">
                <a16:creationId xmlns:a16="http://schemas.microsoft.com/office/drawing/2014/main" id="{2BBA0439-E828-44A5-8EF7-31EF88B943B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7A327D-3FEA-4957-89B6-7C51D7B9536A}" type="slidenum">
              <a:rPr lang="en-US" altLang="zh-CN"/>
              <a:pPr eaLnBrk="1" hangingPunct="1"/>
              <a:t>1</a:t>
            </a:fld>
            <a:endParaRPr lang="en-US" altLang="zh-CN"/>
          </a:p>
        </p:txBody>
      </p:sp>
      <p:sp>
        <p:nvSpPr>
          <p:cNvPr id="21507" name="Rectangle 2">
            <a:extLst>
              <a:ext uri="{FF2B5EF4-FFF2-40B4-BE49-F238E27FC236}">
                <a16:creationId xmlns:a16="http://schemas.microsoft.com/office/drawing/2014/main" id="{6F696AD4-F9CD-4FB4-8B67-340ECEBC3FA7}"/>
              </a:ext>
            </a:extLst>
          </p:cNvPr>
          <p:cNvSpPr>
            <a:spLocks noGrp="1" noRot="1" noChangeAspect="1" noChangeArrowheads="1" noTextEdit="1"/>
          </p:cNvSpPr>
          <p:nvPr>
            <p:ph type="sldImg"/>
          </p:nvPr>
        </p:nvSpPr>
        <p:spPr>
          <a:xfrm>
            <a:off x="381000" y="685800"/>
            <a:ext cx="6096000" cy="3429000"/>
          </a:xfrm>
        </p:spPr>
      </p:sp>
      <p:sp>
        <p:nvSpPr>
          <p:cNvPr id="21508" name="Rectangle 3">
            <a:extLst>
              <a:ext uri="{FF2B5EF4-FFF2-40B4-BE49-F238E27FC236}">
                <a16:creationId xmlns:a16="http://schemas.microsoft.com/office/drawing/2014/main" id="{56F3ED7C-EE10-4947-AE96-DB787C739AB2}"/>
              </a:ext>
            </a:extLst>
          </p:cNvPr>
          <p:cNvSpPr>
            <a:spLocks noGrp="1" noChangeArrowheads="1"/>
          </p:cNvSpPr>
          <p:nvPr>
            <p:ph type="body" idx="1"/>
          </p:nvPr>
        </p:nvSpPr>
        <p:spPr>
          <a:noFill/>
        </p:spPr>
        <p:txBody>
          <a:bodyPr/>
          <a:lstStyle/>
          <a:p>
            <a:pPr eaLnBrk="1" hangingPunct="1"/>
            <a:endParaRPr lang="zh-CN" altLang="en-US" b="1">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39938" name="Rectangle 2">
            <a:extLst>
              <a:ext uri="{FF2B5EF4-FFF2-40B4-BE49-F238E27FC236}">
                <a16:creationId xmlns:a16="http://schemas.microsoft.com/office/drawing/2014/main" id="{CBBC289B-1274-4AAB-97E2-06F17DD7AB88}"/>
              </a:ext>
            </a:extLst>
          </p:cNvPr>
          <p:cNvSpPr>
            <a:spLocks noGrp="1" noRot="1" noChangeAspect="1" noChangeArrowheads="1" noTextEdit="1"/>
          </p:cNvSpPr>
          <p:nvPr>
            <p:ph type="sldImg"/>
          </p:nvPr>
        </p:nvSpPr>
        <p:spPr>
          <a:xfrm>
            <a:off x="377825" y="682625"/>
            <a:ext cx="6096000" cy="3429000"/>
          </a:xfrm>
          <a:ln cap="flat">
            <a:headEnd type="none" w="med" len="med"/>
            <a:tailEnd type="none" w="med" len="med"/>
          </a:ln>
        </p:spPr>
      </p:sp>
      <p:sp>
        <p:nvSpPr>
          <p:cNvPr id="39939" name="Rectangle 3">
            <a:extLst>
              <a:ext uri="{FF2B5EF4-FFF2-40B4-BE49-F238E27FC236}">
                <a16:creationId xmlns:a16="http://schemas.microsoft.com/office/drawing/2014/main" id="{87AF5385-A59D-4443-9E7F-787B6D2EFE1A}"/>
              </a:ext>
            </a:extLst>
          </p:cNvPr>
          <p:cNvSpPr>
            <a:spLocks noGrp="1" noRot="1" noChangeArrowheads="1"/>
          </p:cNvSpPr>
          <p:nvPr>
            <p:ph type="body" idx="1"/>
          </p:nvPr>
        </p:nvSpPr>
        <p:spPr>
          <a:xfrm>
            <a:off x="682625" y="4340225"/>
            <a:ext cx="5486400" cy="4114800"/>
          </a:xfrm>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pPr defTabSz="914400"/>
            <a:r>
              <a:rPr lang="zh-CN" altLang="en-US" sz="1600" b="1">
                <a:solidFill>
                  <a:srgbClr val="000000"/>
                </a:solidFill>
                <a:latin typeface="Arial" panose="020b0604020202020204" pitchFamily="34" charset="0"/>
                <a:ea typeface="华文行楷" panose="02010800040101010101" pitchFamily="2" charset="-122"/>
              </a:rPr>
              <a:t>本资料来自于资源最齐全的２１世纪教育网</a:t>
            </a:r>
            <a:r>
              <a:rPr lang="en-US" altLang="zh-CN" sz="1600" b="1">
                <a:solidFill>
                  <a:srgbClr val="000000"/>
                </a:solidFill>
                <a:ea typeface="华文行楷" panose="02010800040101010101" pitchFamily="2" charset="-122"/>
              </a:rPr>
              <a:t>www.21cnjy.com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4578" name="幻灯片图像占位符 1">
            <a:extLst>
              <a:ext uri="{FF2B5EF4-FFF2-40B4-BE49-F238E27FC236}">
                <a16:creationId xmlns:a16="http://schemas.microsoft.com/office/drawing/2014/main" id="{618CB84F-4285-44D8-B589-D333ED19FD9E}"/>
              </a:ext>
            </a:extLst>
          </p:cNvPr>
          <p:cNvSpPr>
            <a:spLocks noGrp="1" noRot="1" noChangeAspect="1" noTextEdit="1"/>
          </p:cNvSpPr>
          <p:nvPr>
            <p:ph type="sldImg"/>
          </p:nvPr>
        </p:nvSpPr>
        <p:spPr>
          <a:xfrm>
            <a:off x="381000" y="685800"/>
            <a:ext cx="6096000" cy="3429000"/>
          </a:xfrm>
        </p:spPr>
      </p:sp>
      <p:sp>
        <p:nvSpPr>
          <p:cNvPr id="24579" name="备注占位符 2">
            <a:extLst>
              <a:ext uri="{FF2B5EF4-FFF2-40B4-BE49-F238E27FC236}">
                <a16:creationId xmlns:a16="http://schemas.microsoft.com/office/drawing/2014/main" id="{9987A32F-1C1A-4300-BBA1-B7B44E0016A5}"/>
              </a:ext>
            </a:extLst>
          </p:cNvPr>
          <p:cNvSpPr>
            <a:spLocks noGrp="1"/>
          </p:cNvSpPr>
          <p:nvPr>
            <p:ph type="body" idx="1"/>
          </p:nvPr>
        </p:nvSpPr>
        <p:spPr>
          <a:noFill/>
        </p:spPr>
        <p:txBody>
          <a:bodyPr/>
          <a:lstStyle/>
          <a:p>
            <a:pPr eaLnBrk="1" hangingPunct="1"/>
            <a:endParaRPr lang="zh-CN" altLang="en-US">
              <a:latin typeface="Arial" panose="020b0604020202020204" pitchFamily="34" charset="0"/>
            </a:endParaRPr>
          </a:p>
        </p:txBody>
      </p:sp>
      <p:sp>
        <p:nvSpPr>
          <p:cNvPr id="24580" name="灯片编号占位符 3">
            <a:extLst>
              <a:ext uri="{FF2B5EF4-FFF2-40B4-BE49-F238E27FC236}">
                <a16:creationId xmlns:a16="http://schemas.microsoft.com/office/drawing/2014/main" id="{D9284603-3514-4905-A0C9-4A6290BF855E}"/>
              </a:ext>
            </a:extLst>
          </p:cNvPr>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FDC73-BDC8-407E-95CC-A0A8BBDCDE74}" type="slidenum">
              <a:rPr lang="en-US" altLang="zh-CN"/>
              <a:pPr eaLnBrk="1" hangingPunct="1"/>
              <a:t>16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77826" name="Rectangle 7">
            <a:extLst>
              <a:ext uri="{FF2B5EF4-FFF2-40B4-BE49-F238E27FC236}">
                <a16:creationId xmlns:a16="http://schemas.microsoft.com/office/drawing/2014/main" id="{890B29EB-02C7-4592-849E-7BF5AB8D99CC}"/>
              </a:ext>
            </a:extLst>
          </p:cNvPr>
          <p:cNvSpPr>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p>
            <a:pPr algn="r">
              <a:lnSpc>
                <a:spcPct val="100000"/>
              </a:lnSpc>
              <a:buFontTx/>
              <a:buNone/>
            </a:pPr>
            <a:fld id="{DEB2ACF6-B1E0-417E-9636-8AF08B5719D0}" type="slidenum">
              <a:rPr lang="en-US" altLang="zh-CN" sz="1200">
                <a:latin typeface="Times New Roman" panose="02020603050405020304" pitchFamily="18" charset="0"/>
              </a:rPr>
              <a:pPr algn="r">
                <a:lnSpc>
                  <a:spcPct val="100000"/>
                </a:lnSpc>
                <a:buFontTx/>
                <a:buNone/>
              </a:pPr>
              <a:t>19</a:t>
            </a:fld>
            <a:endParaRPr lang="en-US" altLang="zh-CN" sz="1200">
              <a:latin typeface="Times New Roman" panose="02020603050405020304" pitchFamily="18" charset="0"/>
            </a:endParaRPr>
          </a:p>
        </p:txBody>
      </p:sp>
      <p:sp>
        <p:nvSpPr>
          <p:cNvPr id="77827" name="Rectangle 2">
            <a:extLst>
              <a:ext uri="{FF2B5EF4-FFF2-40B4-BE49-F238E27FC236}">
                <a16:creationId xmlns:a16="http://schemas.microsoft.com/office/drawing/2014/main" id="{C622F11B-C949-489E-891E-B1A04209D48D}"/>
              </a:ext>
            </a:extLst>
          </p:cNvPr>
          <p:cNvSpPr>
            <a:spLocks noGrp="1" noRot="1" noChangeAspect="1" noChangeArrowheads="1" noTextEdit="1"/>
          </p:cNvSpPr>
          <p:nvPr>
            <p:ph type="sldImg"/>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sp>
      <p:sp>
        <p:nvSpPr>
          <p:cNvPr id="77828" name="Rectangle 3">
            <a:extLst>
              <a:ext uri="{FF2B5EF4-FFF2-40B4-BE49-F238E27FC236}">
                <a16:creationId xmlns:a16="http://schemas.microsoft.com/office/drawing/2014/main" id="{3C0F6302-9495-4FF3-8A7E-2F70932688C6}"/>
              </a:ext>
            </a:extLst>
          </p:cNvPr>
          <p:cNvSpPr>
            <a:spLocks noGrp="1" noChangeArrowheads="1"/>
          </p:cNvSpPr>
          <p:nvPr>
            <p:ph type="body" idx="1"/>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nchor="t"/>
          <a:lstStyle/>
          <a:p>
            <a:pPr defTabSz="914400"/>
            <a:endParaRPr lang="zh-CN" altLang="zh-CN">
              <a:solidFill>
                <a:srgbClr val="000000"/>
              </a:solidFill>
              <a:latin typeface="Times New Roman" panose="02020603050405020304" pitchFamily="18" charset="0"/>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8DD60DA3-1C89-4360-968B-8D3C9A246C8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BF0AB8-0522-4641-A9BD-A778CB23707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9653879"/>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70383F4F-7492-44EA-8C38-63D0B4715EA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9D1241-C53D-46E9-8C3A-1AF866A4C72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5156606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C103ABB2-C04D-4D92-B960-EEA41A7A82FE}"/>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542B1A-FF90-47FF-B55D-2C1F1E42BC32}"/>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425770344"/>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92642D88-460E-4928-B47B-2D333732F7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3B7FBD-0B6E-4648-B8A8-F3673243582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621577667"/>
      </p:ext>
    </p:extLst>
  </p:cSld>
  <p:clrMapOvr>
    <a:masterClrMapping/>
  </p:clrMapOvr>
  <p:transition>
    <p:random/>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E2095C4E-1ADF-4EAC-A0D7-DD84C3FF44F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063523-15C4-4413-A96F-D888982F51C8}"/>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972746714"/>
      </p:ext>
    </p:extLst>
  </p:cSld>
  <p:clrMapOvr>
    <a:masterClrMapping/>
  </p:clrMapOvr>
  <p:transition>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201D9481-3321-4D22-855A-62D078776499}"/>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23D0F3C-E3AF-4D88-AC54-AC781360E56B}"/>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884899789"/>
      </p:ext>
    </p:extLst>
  </p:cSld>
  <p:clrMapOvr>
    <a:masterClrMapping/>
  </p:clrMapOvr>
  <p:transition>
    <p:random/>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0D242388-6555-4E57-A0B9-C20CDD85FA60}"/>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B002FD-3E84-43A1-9FE2-B774D896D3BF}"/>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67A71F-AB18-42B6-A628-D12D2E73D172}"/>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117965827"/>
      </p:ext>
    </p:extLst>
  </p:cSld>
  <p:clrMapOvr>
    <a:masterClrMapping/>
  </p:clrMapOvr>
  <p:transition>
    <p:random/>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AA3389D6-337E-40E0-91B2-26CFF4B70DDF}"/>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7548A0-00CE-46B2-9896-64DB1C9693D8}"/>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26E3CA6-6FF2-486B-AA00-2BF89482D909}"/>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E8B0B9-3D67-41BC-850D-C6E22F1B022A}"/>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C2A257-5E22-40F2-B13C-66752914E3E0}"/>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26898654"/>
      </p:ext>
    </p:extLst>
  </p:cSld>
  <p:clrMapOvr>
    <a:masterClrMapping/>
  </p:clrMapOvr>
  <p:transition>
    <p:random/>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045C9D08-12DA-441B-BFFA-DCD7FD4EFD25}"/>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65576115"/>
      </p:ext>
    </p:extLst>
  </p:cSld>
  <p:clrMapOvr>
    <a:masterClrMapping/>
  </p:clrMapOvr>
  <p:transition>
    <p:random/>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152357119"/>
      </p:ext>
    </p:extLst>
  </p:cSld>
  <p:clrMapOvr>
    <a:masterClrMapping/>
  </p:clrMapOvr>
  <p:transition>
    <p:random/>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016E6F48-4BEC-4710-BFDF-95053A18ACF6}"/>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BA95CC-47DE-4A75-A3AE-9E1039E8E3AA}"/>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AA415E1-0D0E-46D0-8390-BEDD6035975D}"/>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673078986"/>
      </p:ext>
    </p:extLst>
  </p:cSld>
  <p:clrMapOvr>
    <a:masterClrMapping/>
  </p:clrMapOvr>
  <p:transition>
    <p:random/>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315DE268-2E37-4CD2-A6ED-45F8FA23014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16B291-8859-49E4-B8ED-74BFCD0D12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49991315"/>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EA3ED5D8-7B99-444B-9FBD-7EF1ADA07CBF}"/>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E64AE3-6C66-48F8-BAA3-43D9D05A7A79}"/>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99766C-4326-40E4-B35E-3BA0469B3138}"/>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257674896"/>
      </p:ext>
    </p:extLst>
  </p:cSld>
  <p:clrMapOvr>
    <a:masterClrMapping/>
  </p:clrMapOvr>
  <p:transition>
    <p:random/>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2844A11E-A47E-4F3C-A82E-4254BE88EC1F}"/>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21371D-5342-4E8F-AAF5-FBE2A5703F9C}"/>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30210212"/>
      </p:ext>
    </p:extLst>
  </p:cSld>
  <p:clrMapOvr>
    <a:masterClrMapping/>
  </p:clrMapOvr>
  <p:transition>
    <p:random/>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7A6A7F72-FC0C-4C5B-B97A-09B76EDAC172}"/>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0313EC-EF05-429F-8BED-5EF47271442F}"/>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0209295"/>
      </p:ext>
    </p:extLst>
  </p:cSld>
  <p:clrMapOvr>
    <a:masterClrMapping/>
  </p:clrMapOvr>
  <p:transition>
    <p:random/>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cSld name="标题，文本与两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05C9E73C-36A1-498D-9F61-AA43CC00237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3824E5-7ED8-4887-8754-34CA5459626B}"/>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A6947D-103C-4F4A-B805-D0D076BDC1CD}"/>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3FC9B284-D8DF-4EFD-9C10-616AD1D59017}"/>
              </a:ext>
            </a:extLst>
          </p:cNvPr>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37680299"/>
      </p:ext>
    </p:extLst>
  </p:cSld>
  <p:clrMapOvr>
    <a:masterClrMapping/>
  </p:clrMapOvr>
  <p:transition>
    <p:random/>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fourObj">
  <p:cSld name="标题和四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3D67E5B8-A980-44B8-A901-F4E5E4B880A8}"/>
              </a:ext>
            </a:extLst>
          </p:cNvPr>
          <p:cNvSpPr>
            <a:spLocks noGrp="1"/>
          </p:cNvSpPr>
          <p:nvPr>
            <p:ph type="title" sz="quarter"/>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4F3DE-72AD-4DBC-9FC8-058CC79389F3}"/>
              </a:ext>
            </a:extLst>
          </p:cNvPr>
          <p:cNvSpPr>
            <a:spLocks noGrp="1"/>
          </p:cNvSpPr>
          <p:nvPr>
            <p:ph sz="quarter" idx="1"/>
          </p:nvPr>
        </p:nvSpPr>
        <p:spPr>
          <a:xfrm>
            <a:off x="8382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AA89CE-4A80-4464-8AAB-93CE88599E3E}"/>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E8CFCFF3-35D8-405A-960B-8BE1CD91C7CB}"/>
              </a:ext>
            </a:extLst>
          </p:cNvPr>
          <p:cNvSpPr>
            <a:spLocks noGrp="1"/>
          </p:cNvSpPr>
          <p:nvPr>
            <p:ph sz="quarter" idx="3"/>
          </p:nvPr>
        </p:nvSpPr>
        <p:spPr>
          <a:xfrm>
            <a:off x="8382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BC4AB608-3116-49B8-87C8-50DA8819D24C}"/>
              </a:ext>
            </a:extLst>
          </p:cNvPr>
          <p:cNvSpPr>
            <a:spLocks noGrp="1"/>
          </p:cNvSpPr>
          <p:nvPr>
            <p:ph sz="quarter" idx="4"/>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31694936"/>
      </p:ext>
    </p:extLst>
  </p:cSld>
  <p:clrMapOvr>
    <a:masterClrMapping/>
  </p:clrMapOvr>
  <p:transition>
    <p:random/>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cSld name="内容">
    <p:spTree>
      <p:nvGrpSpPr>
        <p:cNvPr id="1" name=""/>
        <p:cNvGrpSpPr/>
        <p:nvPr/>
      </p:nvGrpSpPr>
      <p:grpSpPr>
        <a:xfrm>
          <a:off x="0" y="0"/>
          <a:ext cx="0" cy="0"/>
        </a:xfrm>
      </p:grpSpPr>
      <p:sp>
        <p:nvSpPr>
          <p:cNvPr id="2" name="内容占位符 1">
            <a:extLst>
              <a:ext uri="{FF2B5EF4-FFF2-40B4-BE49-F238E27FC236}">
                <a16:creationId xmlns:a16="http://schemas.microsoft.com/office/drawing/2014/main" id="{AEE52069-96D6-4669-B107-F6DB444E00CD}"/>
              </a:ext>
            </a:extLst>
          </p:cNvPr>
          <p:cNvSpPr>
            <a:spLocks noGrp="1"/>
          </p:cNvSpPr>
          <p:nvPr>
            <p:ph/>
          </p:nvPr>
        </p:nvSpPr>
        <p:spPr>
          <a:xfrm>
            <a:off x="838200" y="365125"/>
            <a:ext cx="10515600" cy="58118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64857798"/>
      </p:ext>
    </p:extLst>
  </p:cSld>
  <p:clrMapOvr>
    <a:masterClrMapping/>
  </p:clrMapOvr>
  <p:transition>
    <p:random/>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EDD34B1D-288D-4B20-BEE2-B845A05CE8DB}"/>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6CEC53-21BC-4565-A1B7-F1A969CC6B93}"/>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107861542"/>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1AB4FFFD-627A-461C-912F-B0813E6E3DD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B12836-9BF8-4DC4-AAA6-61107159E207}"/>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296560-BE91-43FF-AE71-45CA5C244E9C}"/>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55937072"/>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4273C080-94D6-4990-80F0-6EE9AE457C32}"/>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2344C0-159D-4B6A-84E5-6D3A3C7023B5}"/>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5ADAC4-C040-4E9C-AEEA-AAC14AD5A24B}"/>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17D8BC-CAC2-49AF-92D8-9A939DF28871}"/>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4C93CA-3643-4EB6-B8C1-AD6B11066A88}"/>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42400098"/>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4FBF38BC-F785-4ED1-AFEF-B3025C886E6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6081273"/>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1018883546"/>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AE4FC52D-DDA3-4DDC-8B6B-5DB4D38CD556}"/>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25182-82CA-4E36-9FE2-E96BA10B7376}"/>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CA7820-9D12-4890-8D75-CECA8B357F84}"/>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1646820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9927F8F5-2D25-4CE3-AC53-3C5AC4877D21}"/>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4FACB8-A7C4-4650-9B0F-2FEDD999369B}"/>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ED0FE4-CAC4-4389-A2C7-7C44788E3594}"/>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595938109"/>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image" Target="../media/image2.png" /><Relationship Id="rId16"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12"/>
          <a:stretch>
            <a:fillRect/>
          </a:stretch>
        </a:blipFill>
        <a:effectLst/>
      </p:bgPr>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15"/>
          <a:stretch>
            <a:fillRect/>
          </a:stretch>
        </a:blipFill>
        <a:effectLst/>
      </p:bgPr>
    </p:bg>
    <p:spTree>
      <p:nvGrpSpPr>
        <p:cNvPr id="1" name=""/>
        <p:cNvGrpSpPr/>
        <p:nvPr/>
      </p:nvGrpSpPr>
      <p:grpSpPr>
        <a:xfrm>
          <a:off x="0" y="0"/>
          <a:ext cx="0" cy="0"/>
        </a:xfrm>
      </p:grpSpPr>
      <p:sp>
        <p:nvSpPr>
          <p:cNvPr id="39943" name="Text Box 7">
            <a:extLst>
              <a:ext uri="{FF2B5EF4-FFF2-40B4-BE49-F238E27FC236}">
                <a16:creationId xmlns:a16="http://schemas.microsoft.com/office/drawing/2014/main" id="{8FE62821-9FE7-443C-A5F5-787A89B0BD42}"/>
              </a:ext>
            </a:extLst>
          </p:cNvPr>
          <p:cNvSpPr txBox="1">
            <a:spLocks noChangeArrowheads="1"/>
          </p:cNvSpPr>
          <p:nvPr userDrawn="1"/>
        </p:nvSpPr>
        <p:spPr bwMode="auto">
          <a:xfrm>
            <a:off x="100741"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800">
                <a:solidFill>
                  <a:srgbClr val="99CCFF"/>
                </a:solidFill>
              </a:rPr>
              <a:t>讲课人：邢启强</a:t>
            </a:r>
          </a:p>
        </p:txBody>
      </p:sp>
      <p:sp>
        <p:nvSpPr>
          <p:cNvPr id="39944" name="AutoShape 8">
            <a:hlinkClick action="ppaction://hlinkshowjump?jump=lastslide" highlightClick="1"/>
            <a:extLst>
              <a:ext uri="{FF2B5EF4-FFF2-40B4-BE49-F238E27FC236}">
                <a16:creationId xmlns:a16="http://schemas.microsoft.com/office/drawing/2014/main" id="{4D8B4B4D-2268-4F40-818D-305001C0A0D6}"/>
              </a:ext>
            </a:extLst>
          </p:cNvPr>
          <p:cNvSpPr>
            <a:spLocks noChangeArrowheads="1"/>
          </p:cNvSpPr>
          <p:nvPr userDrawn="1"/>
        </p:nvSpPr>
        <p:spPr bwMode="auto">
          <a:xfrm>
            <a:off x="1" y="6661150"/>
            <a:ext cx="2832100"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AutoShape 9">
            <a:hlinkClick action="ppaction://hlinkshowjump?jump=nextslide" highlightClick="1"/>
            <a:extLst>
              <a:ext uri="{FF2B5EF4-FFF2-40B4-BE49-F238E27FC236}">
                <a16:creationId xmlns:a16="http://schemas.microsoft.com/office/drawing/2014/main" id="{BD5044D9-013B-46FC-B5D9-A48D6C20460F}"/>
              </a:ext>
            </a:extLst>
          </p:cNvPr>
          <p:cNvSpPr>
            <a:spLocks noChangeArrowheads="1"/>
          </p:cNvSpPr>
          <p:nvPr userDrawn="1"/>
        </p:nvSpPr>
        <p:spPr bwMode="auto">
          <a:xfrm>
            <a:off x="2832100" y="6669088"/>
            <a:ext cx="2302933"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6" name="AutoShape 10">
            <a:hlinkClick action="ppaction://hlinkshowjump?jump=previousslide" highlightClick="1"/>
            <a:extLst>
              <a:ext uri="{FF2B5EF4-FFF2-40B4-BE49-F238E27FC236}">
                <a16:creationId xmlns:a16="http://schemas.microsoft.com/office/drawing/2014/main" id="{326D5DE1-2404-40A0-9A5A-B23116777EEE}"/>
              </a:ext>
            </a:extLst>
          </p:cNvPr>
          <p:cNvSpPr>
            <a:spLocks noChangeArrowheads="1"/>
          </p:cNvSpPr>
          <p:nvPr userDrawn="1"/>
        </p:nvSpPr>
        <p:spPr bwMode="auto">
          <a:xfrm>
            <a:off x="5135034" y="6669088"/>
            <a:ext cx="2400300"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7" name="Rectangle 11">
            <a:extLst>
              <a:ext uri="{FF2B5EF4-FFF2-40B4-BE49-F238E27FC236}">
                <a16:creationId xmlns:a16="http://schemas.microsoft.com/office/drawing/2014/main" id="{CCFA2B36-5018-4A42-9729-E58E33D9B6DE}"/>
              </a:ext>
            </a:extLst>
          </p:cNvPr>
          <p:cNvSpPr>
            <a:spLocks noChangeArrowheads="1"/>
          </p:cNvSpPr>
          <p:nvPr userDrawn="1"/>
        </p:nvSpPr>
        <p:spPr bwMode="auto">
          <a:xfrm>
            <a:off x="10703984" y="6381750"/>
            <a:ext cx="14880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A0B329C3-1968-4867-9826-FE3B95F75E71}" type="slidenum">
              <a:rPr lang="zh-CN" altLang="en-US" sz="1400"/>
              <a:pPr algn="r" eaLnBrk="0" hangingPunct="0"/>
              <a:t>‹#›</a:t>
            </a:fld>
            <a:endParaRPr lang="en-US" altLang="zh-CN" sz="1400"/>
          </a:p>
        </p:txBody>
      </p:sp>
      <p:sp>
        <p:nvSpPr>
          <p:cNvPr id="39948" name="AutoShape 12">
            <a:hlinkClick action="ppaction://hlinkshowjump?jump=firstslide" highlightClick="1"/>
            <a:extLst>
              <a:ext uri="{FF2B5EF4-FFF2-40B4-BE49-F238E27FC236}">
                <a16:creationId xmlns:a16="http://schemas.microsoft.com/office/drawing/2014/main" id="{CE9552A3-5D18-4AF0-95C3-BCF1A140CB5A}"/>
              </a:ext>
            </a:extLst>
          </p:cNvPr>
          <p:cNvSpPr>
            <a:spLocks noChangeArrowheads="1"/>
          </p:cNvSpPr>
          <p:nvPr userDrawn="1"/>
        </p:nvSpPr>
        <p:spPr bwMode="auto">
          <a:xfrm>
            <a:off x="7535334" y="6669088"/>
            <a:ext cx="2302933"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9" name="AutoShape 13">
            <a:hlinkClick action="ppaction://hlinkshowjump?jump=lastslideviewed" highlightClick="1"/>
            <a:extLst>
              <a:ext uri="{FF2B5EF4-FFF2-40B4-BE49-F238E27FC236}">
                <a16:creationId xmlns:a16="http://schemas.microsoft.com/office/drawing/2014/main" id="{F997FEE0-76DA-4172-9251-E98D085728E1}"/>
              </a:ext>
            </a:extLst>
          </p:cNvPr>
          <p:cNvSpPr>
            <a:spLocks noChangeArrowheads="1"/>
          </p:cNvSpPr>
          <p:nvPr userDrawn="1"/>
        </p:nvSpPr>
        <p:spPr bwMode="auto">
          <a:xfrm>
            <a:off x="9791701" y="6669088"/>
            <a:ext cx="24003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transition>
    <p:random/>
  </p:transition>
  <p:timing/>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3.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oleObject" Target="../embeddings/oleObject51.bin" TargetMode="Internal" /><Relationship Id="rId3" Type="http://schemas.openxmlformats.org/officeDocument/2006/relationships/image" Target="../media/image44.wmf" /><Relationship Id="rId4" Type="http://schemas.openxmlformats.org/officeDocument/2006/relationships/image" Target="../media/image45.png" /><Relationship Id="rId5" Type="http://schemas.openxmlformats.org/officeDocument/2006/relationships/image" Target="../media/image46.png" /><Relationship Id="rId6" Type="http://schemas.openxmlformats.org/officeDocument/2006/relationships/image" Target="../media/image47.png" /><Relationship Id="rId7" Type="http://schemas.openxmlformats.org/officeDocument/2006/relationships/image" Target="../media/image48.png" /><Relationship Id="rId8" Type="http://schemas.openxmlformats.org/officeDocument/2006/relationships/image" Target="../media/image49.png" /><Relationship Id="rId9" Type="http://schemas.openxmlformats.org/officeDocument/2006/relationships/vmlDrawing" Target="../drawings/vmlDrawing7.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50.png" /><Relationship Id="rId3" Type="http://schemas.openxmlformats.org/officeDocument/2006/relationships/image" Target="../media/image51.png" /><Relationship Id="rId4" Type="http://schemas.openxmlformats.org/officeDocument/2006/relationships/image" Target="../media/image52.png" /><Relationship Id="rId5" Type="http://schemas.openxmlformats.org/officeDocument/2006/relationships/image" Target="../media/image53.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image" Target="../media/image58.emf" /><Relationship Id="rId11" Type="http://schemas.openxmlformats.org/officeDocument/2006/relationships/oleObject" Target="../embeddings/oleObject56.bin" TargetMode="Internal" /><Relationship Id="rId12" Type="http://schemas.openxmlformats.org/officeDocument/2006/relationships/image" Target="../media/image59.emf" /><Relationship Id="rId13" Type="http://schemas.openxmlformats.org/officeDocument/2006/relationships/oleObject" Target="../embeddings/oleObject57.bin" TargetMode="Internal" /><Relationship Id="rId14" Type="http://schemas.openxmlformats.org/officeDocument/2006/relationships/image" Target="../media/image60.emf" /><Relationship Id="rId15" Type="http://schemas.openxmlformats.org/officeDocument/2006/relationships/image" Target="../media/image61.png" /><Relationship Id="rId16" Type="http://schemas.openxmlformats.org/officeDocument/2006/relationships/vmlDrawing" Target="../drawings/vmlDrawing8.vml" /><Relationship Id="rId2" Type="http://schemas.openxmlformats.org/officeDocument/2006/relationships/image" Target="../media/image54.png" /><Relationship Id="rId3" Type="http://schemas.openxmlformats.org/officeDocument/2006/relationships/oleObject" Target="../embeddings/oleObject52.bin" TargetMode="Internal" /><Relationship Id="rId4" Type="http://schemas.openxmlformats.org/officeDocument/2006/relationships/image" Target="../media/image55.emf" /><Relationship Id="rId5" Type="http://schemas.openxmlformats.org/officeDocument/2006/relationships/oleObject" Target="../embeddings/oleObject53.bin" TargetMode="Internal" /><Relationship Id="rId6" Type="http://schemas.openxmlformats.org/officeDocument/2006/relationships/image" Target="../media/image56.emf" /><Relationship Id="rId7" Type="http://schemas.openxmlformats.org/officeDocument/2006/relationships/oleObject" Target="../embeddings/oleObject54.bin" TargetMode="Internal" /><Relationship Id="rId8" Type="http://schemas.openxmlformats.org/officeDocument/2006/relationships/image" Target="../media/image57.emf" /><Relationship Id="rId9" Type="http://schemas.openxmlformats.org/officeDocument/2006/relationships/oleObject" Target="../embeddings/oleObject55.bin" TargetMode="In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image" Target="../media/image66.emf" /><Relationship Id="rId11" Type="http://schemas.openxmlformats.org/officeDocument/2006/relationships/oleObject" Target="../embeddings/oleObject62.bin" TargetMode="Internal" /><Relationship Id="rId12" Type="http://schemas.openxmlformats.org/officeDocument/2006/relationships/image" Target="../media/image67.emf" /><Relationship Id="rId13" Type="http://schemas.openxmlformats.org/officeDocument/2006/relationships/oleObject" Target="../embeddings/oleObject63.bin" TargetMode="Internal" /><Relationship Id="rId14" Type="http://schemas.openxmlformats.org/officeDocument/2006/relationships/image" Target="../media/image68.emf" /><Relationship Id="rId15" Type="http://schemas.openxmlformats.org/officeDocument/2006/relationships/oleObject" Target="../embeddings/oleObject64.bin" TargetMode="Internal" /><Relationship Id="rId16" Type="http://schemas.openxmlformats.org/officeDocument/2006/relationships/image" Target="../media/image69.emf" /><Relationship Id="rId17" Type="http://schemas.openxmlformats.org/officeDocument/2006/relationships/oleObject" Target="../embeddings/oleObject65.bin" TargetMode="Internal" /><Relationship Id="rId18" Type="http://schemas.openxmlformats.org/officeDocument/2006/relationships/image" Target="../media/image70.emf" /><Relationship Id="rId19" Type="http://schemas.openxmlformats.org/officeDocument/2006/relationships/oleObject" Target="../embeddings/oleObject66.bin" TargetMode="Internal" /><Relationship Id="rId2" Type="http://schemas.openxmlformats.org/officeDocument/2006/relationships/oleObject" Target="../embeddings/oleObject58.bin" TargetMode="Internal" /><Relationship Id="rId20" Type="http://schemas.openxmlformats.org/officeDocument/2006/relationships/image" Target="../media/image71.emf" /><Relationship Id="rId21" Type="http://schemas.openxmlformats.org/officeDocument/2006/relationships/oleObject" Target="../embeddings/oleObject67.bin" TargetMode="Internal" /><Relationship Id="rId22" Type="http://schemas.openxmlformats.org/officeDocument/2006/relationships/image" Target="../media/image72.emf" /><Relationship Id="rId23" Type="http://schemas.openxmlformats.org/officeDocument/2006/relationships/oleObject" Target="../embeddings/oleObject68.bin" TargetMode="Internal" /><Relationship Id="rId24" Type="http://schemas.openxmlformats.org/officeDocument/2006/relationships/image" Target="../media/image73.emf" /><Relationship Id="rId25" Type="http://schemas.openxmlformats.org/officeDocument/2006/relationships/vmlDrawing" Target="../drawings/vmlDrawing9.vml" /><Relationship Id="rId3" Type="http://schemas.openxmlformats.org/officeDocument/2006/relationships/image" Target="../media/image62.emf" /><Relationship Id="rId4" Type="http://schemas.openxmlformats.org/officeDocument/2006/relationships/oleObject" Target="../embeddings/oleObject59.bin" TargetMode="Internal" /><Relationship Id="rId5" Type="http://schemas.openxmlformats.org/officeDocument/2006/relationships/image" Target="../media/image63.emf" /><Relationship Id="rId6" Type="http://schemas.openxmlformats.org/officeDocument/2006/relationships/oleObject" Target="../embeddings/oleObject60.bin" TargetMode="Internal" /><Relationship Id="rId7" Type="http://schemas.openxmlformats.org/officeDocument/2006/relationships/image" Target="../media/image64.emf" /><Relationship Id="rId8" Type="http://schemas.openxmlformats.org/officeDocument/2006/relationships/image" Target="../media/image65.png" /><Relationship Id="rId9" Type="http://schemas.openxmlformats.org/officeDocument/2006/relationships/oleObject" Target="../embeddings/oleObject61.bin" TargetMode="In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oleObject" Target="../embeddings/oleObject69.bin" TargetMode="Internal" /><Relationship Id="rId3" Type="http://schemas.openxmlformats.org/officeDocument/2006/relationships/image" Target="../media/image74.wmf" /><Relationship Id="rId4" Type="http://schemas.openxmlformats.org/officeDocument/2006/relationships/vmlDrawing" Target="../drawings/vmlDrawing10.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vmlDrawing" Target="../drawings/vmlDrawing11.vml" /><Relationship Id="rId2" Type="http://schemas.openxmlformats.org/officeDocument/2006/relationships/oleObject" Target="../embeddings/oleObject70.bin" TargetMode="Internal" /><Relationship Id="rId3" Type="http://schemas.openxmlformats.org/officeDocument/2006/relationships/image" Target="../media/image75.wmf" /><Relationship Id="rId4" Type="http://schemas.openxmlformats.org/officeDocument/2006/relationships/image" Target="../media/image76.png" /><Relationship Id="rId5" Type="http://schemas.openxmlformats.org/officeDocument/2006/relationships/image" Target="../media/image77.png" /><Relationship Id="rId6" Type="http://schemas.openxmlformats.org/officeDocument/2006/relationships/image" Target="../media/image78.png" /><Relationship Id="rId7" Type="http://schemas.openxmlformats.org/officeDocument/2006/relationships/image" Target="../media/image79.png" /><Relationship Id="rId8" Type="http://schemas.openxmlformats.org/officeDocument/2006/relationships/oleObject" Target="../embeddings/oleObject71.bin" TargetMode="Internal" /><Relationship Id="rId9" Type="http://schemas.openxmlformats.org/officeDocument/2006/relationships/image" Target="../media/image80.e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84.wmf" /><Relationship Id="rId11" Type="http://schemas.openxmlformats.org/officeDocument/2006/relationships/vmlDrawing" Target="../drawings/vmlDrawing12.vml" /><Relationship Id="rId2" Type="http://schemas.openxmlformats.org/officeDocument/2006/relationships/notesSlide" Target="../notesSlides/notesSlide3.xml" /><Relationship Id="rId3" Type="http://schemas.openxmlformats.org/officeDocument/2006/relationships/oleObject" Target="../embeddings/oleObject72.bin" TargetMode="Internal" /><Relationship Id="rId4" Type="http://schemas.openxmlformats.org/officeDocument/2006/relationships/image" Target="../media/image81.wmf" /><Relationship Id="rId5" Type="http://schemas.openxmlformats.org/officeDocument/2006/relationships/oleObject" Target="../embeddings/oleObject73.bin" TargetMode="Internal" /><Relationship Id="rId6" Type="http://schemas.openxmlformats.org/officeDocument/2006/relationships/image" Target="../media/image82.wmf" /><Relationship Id="rId7" Type="http://schemas.openxmlformats.org/officeDocument/2006/relationships/oleObject" Target="../embeddings/oleObject74.bin" TargetMode="Internal" /><Relationship Id="rId8" Type="http://schemas.openxmlformats.org/officeDocument/2006/relationships/image" Target="../media/image83.wmf" /><Relationship Id="rId9" Type="http://schemas.openxmlformats.org/officeDocument/2006/relationships/oleObject" Target="../embeddings/oleObject75.bin" TargetMode="In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oleObject" Target="../embeddings/oleObject80.bin" TargetMode="Internal" /><Relationship Id="rId11" Type="http://schemas.openxmlformats.org/officeDocument/2006/relationships/image" Target="../media/image89.wmf" /><Relationship Id="rId12" Type="http://schemas.openxmlformats.org/officeDocument/2006/relationships/oleObject" Target="../embeddings/oleObject81.bin" TargetMode="Internal" /><Relationship Id="rId13" Type="http://schemas.openxmlformats.org/officeDocument/2006/relationships/image" Target="../media/image90.wmf" /><Relationship Id="rId14" Type="http://schemas.openxmlformats.org/officeDocument/2006/relationships/oleObject" Target="../embeddings/oleObject82.bin" TargetMode="Internal" /><Relationship Id="rId15" Type="http://schemas.openxmlformats.org/officeDocument/2006/relationships/image" Target="../media/image91.png" /><Relationship Id="rId16" Type="http://schemas.openxmlformats.org/officeDocument/2006/relationships/image" Target="../media/image92.png" /><Relationship Id="rId17" Type="http://schemas.openxmlformats.org/officeDocument/2006/relationships/oleObject" Target="../embeddings/oleObject83.bin" TargetMode="Internal" /><Relationship Id="rId18" Type="http://schemas.openxmlformats.org/officeDocument/2006/relationships/image" Target="../media/image93.wmf" /><Relationship Id="rId19" Type="http://schemas.openxmlformats.org/officeDocument/2006/relationships/oleObject" Target="../embeddings/oleObject84.bin" TargetMode="Internal" /><Relationship Id="rId2" Type="http://schemas.openxmlformats.org/officeDocument/2006/relationships/oleObject" Target="../embeddings/oleObject76.bin" TargetMode="Internal" /><Relationship Id="rId20" Type="http://schemas.openxmlformats.org/officeDocument/2006/relationships/image" Target="../media/image94.wmf" /><Relationship Id="rId21" Type="http://schemas.openxmlformats.org/officeDocument/2006/relationships/oleObject" Target="../embeddings/oleObject85.bin" TargetMode="Internal" /><Relationship Id="rId22" Type="http://schemas.openxmlformats.org/officeDocument/2006/relationships/image" Target="../media/image95.wmf" /><Relationship Id="rId23" Type="http://schemas.openxmlformats.org/officeDocument/2006/relationships/oleObject" Target="../embeddings/oleObject86.bin" TargetMode="Internal" /><Relationship Id="rId24" Type="http://schemas.openxmlformats.org/officeDocument/2006/relationships/image" Target="../media/image96.wmf" /><Relationship Id="rId25" Type="http://schemas.openxmlformats.org/officeDocument/2006/relationships/oleObject" Target="../embeddings/oleObject87.bin" TargetMode="Internal" /><Relationship Id="rId26" Type="http://schemas.openxmlformats.org/officeDocument/2006/relationships/image" Target="../media/image97.wmf" /><Relationship Id="rId27" Type="http://schemas.openxmlformats.org/officeDocument/2006/relationships/oleObject" Target="../embeddings/oleObject88.bin" TargetMode="Internal" /><Relationship Id="rId28" Type="http://schemas.openxmlformats.org/officeDocument/2006/relationships/image" Target="../media/image98.wmf" /><Relationship Id="rId29" Type="http://schemas.openxmlformats.org/officeDocument/2006/relationships/oleObject" Target="../embeddings/oleObject89.bin" TargetMode="Internal" /><Relationship Id="rId3" Type="http://schemas.openxmlformats.org/officeDocument/2006/relationships/image" Target="../media/image85.wmf" /><Relationship Id="rId30" Type="http://schemas.openxmlformats.org/officeDocument/2006/relationships/image" Target="../media/image99.wmf" /><Relationship Id="rId31" Type="http://schemas.openxmlformats.org/officeDocument/2006/relationships/oleObject" Target="../embeddings/oleObject90.bin" TargetMode="Internal" /><Relationship Id="rId32" Type="http://schemas.openxmlformats.org/officeDocument/2006/relationships/image" Target="../media/image100.wmf" /><Relationship Id="rId33" Type="http://schemas.openxmlformats.org/officeDocument/2006/relationships/oleObject" Target="../embeddings/oleObject91.bin" TargetMode="Internal" /><Relationship Id="rId34" Type="http://schemas.openxmlformats.org/officeDocument/2006/relationships/image" Target="../media/image101.wmf" /><Relationship Id="rId35" Type="http://schemas.openxmlformats.org/officeDocument/2006/relationships/image" Target="../media/image102.png" /><Relationship Id="rId36" Type="http://schemas.openxmlformats.org/officeDocument/2006/relationships/oleObject" Target="../embeddings/oleObject92.bin" TargetMode="Internal" /><Relationship Id="rId37" Type="http://schemas.openxmlformats.org/officeDocument/2006/relationships/image" Target="../media/image103.wmf" /><Relationship Id="rId38" Type="http://schemas.openxmlformats.org/officeDocument/2006/relationships/oleObject" Target="../embeddings/oleObject93.bin" TargetMode="Internal" /><Relationship Id="rId39" Type="http://schemas.openxmlformats.org/officeDocument/2006/relationships/image" Target="../media/image104.wmf" /><Relationship Id="rId4" Type="http://schemas.openxmlformats.org/officeDocument/2006/relationships/oleObject" Target="../embeddings/oleObject77.bin" TargetMode="Internal" /><Relationship Id="rId40" Type="http://schemas.openxmlformats.org/officeDocument/2006/relationships/oleObject" Target="../embeddings/oleObject94.bin" TargetMode="Internal" /><Relationship Id="rId41" Type="http://schemas.openxmlformats.org/officeDocument/2006/relationships/image" Target="../media/image105.wmf" /><Relationship Id="rId42" Type="http://schemas.openxmlformats.org/officeDocument/2006/relationships/oleObject" Target="../embeddings/oleObject95.bin" TargetMode="Internal" /><Relationship Id="rId43" Type="http://schemas.openxmlformats.org/officeDocument/2006/relationships/image" Target="../media/image106.wmf" /><Relationship Id="rId44" Type="http://schemas.openxmlformats.org/officeDocument/2006/relationships/vmlDrawing" Target="../drawings/vmlDrawing13.vml" /><Relationship Id="rId5" Type="http://schemas.openxmlformats.org/officeDocument/2006/relationships/image" Target="../media/image86.wmf" /><Relationship Id="rId6" Type="http://schemas.openxmlformats.org/officeDocument/2006/relationships/oleObject" Target="../embeddings/oleObject78.bin" TargetMode="Internal" /><Relationship Id="rId7" Type="http://schemas.openxmlformats.org/officeDocument/2006/relationships/image" Target="../media/image87.wmf" /><Relationship Id="rId8" Type="http://schemas.openxmlformats.org/officeDocument/2006/relationships/oleObject" Target="../embeddings/oleObject79.bin" TargetMode="Internal" /><Relationship Id="rId9" Type="http://schemas.openxmlformats.org/officeDocument/2006/relationships/image" Target="../media/image88.wmf"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oleObject" Target="../embeddings/oleObject100.bin" TargetMode="Internal" /><Relationship Id="rId11" Type="http://schemas.openxmlformats.org/officeDocument/2006/relationships/image" Target="../media/image89.wmf" /><Relationship Id="rId12" Type="http://schemas.openxmlformats.org/officeDocument/2006/relationships/oleObject" Target="../embeddings/oleObject101.bin" TargetMode="Internal" /><Relationship Id="rId13" Type="http://schemas.openxmlformats.org/officeDocument/2006/relationships/image" Target="../media/image90.wmf" /><Relationship Id="rId14" Type="http://schemas.openxmlformats.org/officeDocument/2006/relationships/oleObject" Target="../embeddings/oleObject102.bin" TargetMode="Internal" /><Relationship Id="rId15" Type="http://schemas.openxmlformats.org/officeDocument/2006/relationships/image" Target="../media/image91.png" /><Relationship Id="rId16" Type="http://schemas.openxmlformats.org/officeDocument/2006/relationships/image" Target="../media/image92.png" /><Relationship Id="rId17" Type="http://schemas.openxmlformats.org/officeDocument/2006/relationships/image" Target="../media/image107.png" /><Relationship Id="rId18" Type="http://schemas.openxmlformats.org/officeDocument/2006/relationships/image" Target="../media/image108.png" /><Relationship Id="rId19" Type="http://schemas.openxmlformats.org/officeDocument/2006/relationships/image" Target="../media/image109.png" /><Relationship Id="rId2" Type="http://schemas.openxmlformats.org/officeDocument/2006/relationships/oleObject" Target="../embeddings/oleObject96.bin" TargetMode="Internal" /><Relationship Id="rId20" Type="http://schemas.openxmlformats.org/officeDocument/2006/relationships/oleObject" Target="../embeddings/oleObject103.bin" TargetMode="Internal" /><Relationship Id="rId21" Type="http://schemas.openxmlformats.org/officeDocument/2006/relationships/oleObject" Target="../embeddings/oleObject104.bin" TargetMode="Internal" /><Relationship Id="rId22" Type="http://schemas.openxmlformats.org/officeDocument/2006/relationships/image" Target="../media/image110.wmf" /><Relationship Id="rId23" Type="http://schemas.openxmlformats.org/officeDocument/2006/relationships/oleObject" Target="../embeddings/oleObject105.bin" TargetMode="Internal" /><Relationship Id="rId24" Type="http://schemas.openxmlformats.org/officeDocument/2006/relationships/image" Target="../media/image111.png" /><Relationship Id="rId25" Type="http://schemas.openxmlformats.org/officeDocument/2006/relationships/oleObject" Target="../embeddings/oleObject106.bin" TargetMode="Internal" /><Relationship Id="rId26" Type="http://schemas.openxmlformats.org/officeDocument/2006/relationships/image" Target="../media/image112.wmf" /><Relationship Id="rId27" Type="http://schemas.openxmlformats.org/officeDocument/2006/relationships/oleObject" Target="../embeddings/oleObject107.bin" TargetMode="Internal" /><Relationship Id="rId28" Type="http://schemas.openxmlformats.org/officeDocument/2006/relationships/image" Target="../media/image113.png" /><Relationship Id="rId29" Type="http://schemas.openxmlformats.org/officeDocument/2006/relationships/oleObject" Target="../embeddings/oleObject108.bin" TargetMode="Internal" /><Relationship Id="rId3" Type="http://schemas.openxmlformats.org/officeDocument/2006/relationships/image" Target="../media/image85.wmf" /><Relationship Id="rId30" Type="http://schemas.openxmlformats.org/officeDocument/2006/relationships/oleObject" Target="../embeddings/oleObject109.bin" TargetMode="Internal" /><Relationship Id="rId31" Type="http://schemas.openxmlformats.org/officeDocument/2006/relationships/oleObject" Target="../embeddings/oleObject110.bin" TargetMode="Internal" /><Relationship Id="rId32" Type="http://schemas.openxmlformats.org/officeDocument/2006/relationships/oleObject" Target="../embeddings/oleObject111.bin" TargetMode="Internal" /><Relationship Id="rId33" Type="http://schemas.openxmlformats.org/officeDocument/2006/relationships/oleObject" Target="../embeddings/oleObject112.bin" TargetMode="Internal" /><Relationship Id="rId34" Type="http://schemas.openxmlformats.org/officeDocument/2006/relationships/oleObject" Target="../embeddings/oleObject113.bin" TargetMode="Internal" /><Relationship Id="rId35" Type="http://schemas.openxmlformats.org/officeDocument/2006/relationships/image" Target="../media/image114.png" /><Relationship Id="rId36" Type="http://schemas.openxmlformats.org/officeDocument/2006/relationships/vmlDrawing" Target="../drawings/vmlDrawing14.vml" /><Relationship Id="rId4" Type="http://schemas.openxmlformats.org/officeDocument/2006/relationships/oleObject" Target="../embeddings/oleObject97.bin" TargetMode="Internal" /><Relationship Id="rId5" Type="http://schemas.openxmlformats.org/officeDocument/2006/relationships/image" Target="../media/image86.wmf" /><Relationship Id="rId6" Type="http://schemas.openxmlformats.org/officeDocument/2006/relationships/oleObject" Target="../embeddings/oleObject98.bin" TargetMode="Internal" /><Relationship Id="rId7" Type="http://schemas.openxmlformats.org/officeDocument/2006/relationships/image" Target="../media/image87.wmf" /><Relationship Id="rId8" Type="http://schemas.openxmlformats.org/officeDocument/2006/relationships/oleObject" Target="../embeddings/oleObject99.bin" TargetMode="Internal" /><Relationship Id="rId9" Type="http://schemas.openxmlformats.org/officeDocument/2006/relationships/image" Target="../media/image88.wmf"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4.xml" /><Relationship Id="rId3" Type="http://schemas.openxmlformats.org/officeDocument/2006/relationships/oleObject" Target="../embeddings/oleObject114.bin" TargetMode="Internal" /><Relationship Id="rId4" Type="http://schemas.openxmlformats.org/officeDocument/2006/relationships/image" Target="../media/image115.wmf" /><Relationship Id="rId5" Type="http://schemas.openxmlformats.org/officeDocument/2006/relationships/vmlDrawing" Target="../drawings/vmlDrawing15.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oleObject" Target="../embeddings/oleObject1.bin" TargetMode="Internal" /><Relationship Id="rId3" Type="http://schemas.openxmlformats.org/officeDocument/2006/relationships/image" Target="../media/image4.emf" /><Relationship Id="rId4" Type="http://schemas.openxmlformats.org/officeDocument/2006/relationships/vmlDrawing" Target="../drawings/vmlDrawing1.v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33.wmf" /><Relationship Id="rId11" Type="http://schemas.openxmlformats.org/officeDocument/2006/relationships/oleObject" Target="../embeddings/oleObject119.bin" TargetMode="Internal" /><Relationship Id="rId12" Type="http://schemas.openxmlformats.org/officeDocument/2006/relationships/image" Target="../media/image34.wmf" /><Relationship Id="rId13" Type="http://schemas.openxmlformats.org/officeDocument/2006/relationships/oleObject" Target="../embeddings/oleObject120.bin" TargetMode="Internal" /><Relationship Id="rId14" Type="http://schemas.openxmlformats.org/officeDocument/2006/relationships/oleObject" Target="../embeddings/oleObject121.bin" TargetMode="Internal" /><Relationship Id="rId15" Type="http://schemas.openxmlformats.org/officeDocument/2006/relationships/oleObject" Target="../embeddings/oleObject122.bin" TargetMode="Internal" /><Relationship Id="rId16" Type="http://schemas.openxmlformats.org/officeDocument/2006/relationships/oleObject" Target="../embeddings/oleObject123.bin" TargetMode="Internal" /><Relationship Id="rId17" Type="http://schemas.openxmlformats.org/officeDocument/2006/relationships/image" Target="../media/image35.wmf" /><Relationship Id="rId18" Type="http://schemas.openxmlformats.org/officeDocument/2006/relationships/oleObject" Target="../embeddings/oleObject124.bin" TargetMode="Internal" /><Relationship Id="rId19" Type="http://schemas.openxmlformats.org/officeDocument/2006/relationships/image" Target="../media/image36.wmf" /><Relationship Id="rId2" Type="http://schemas.openxmlformats.org/officeDocument/2006/relationships/image" Target="../media/image116.png" /><Relationship Id="rId20" Type="http://schemas.openxmlformats.org/officeDocument/2006/relationships/oleObject" Target="../embeddings/oleObject125.bin" TargetMode="Internal" /><Relationship Id="rId21" Type="http://schemas.openxmlformats.org/officeDocument/2006/relationships/image" Target="../media/image37.wmf" /><Relationship Id="rId22" Type="http://schemas.openxmlformats.org/officeDocument/2006/relationships/oleObject" Target="../embeddings/oleObject126.bin" TargetMode="Internal" /><Relationship Id="rId23" Type="http://schemas.openxmlformats.org/officeDocument/2006/relationships/image" Target="../media/image38.wmf" /><Relationship Id="rId24" Type="http://schemas.openxmlformats.org/officeDocument/2006/relationships/oleObject" Target="../embeddings/oleObject127.bin" TargetMode="Internal" /><Relationship Id="rId25" Type="http://schemas.openxmlformats.org/officeDocument/2006/relationships/image" Target="../media/image39.wmf" /><Relationship Id="rId26" Type="http://schemas.openxmlformats.org/officeDocument/2006/relationships/oleObject" Target="../embeddings/oleObject128.bin" TargetMode="Internal" /><Relationship Id="rId27" Type="http://schemas.openxmlformats.org/officeDocument/2006/relationships/image" Target="../media/image40.wmf" /><Relationship Id="rId28" Type="http://schemas.openxmlformats.org/officeDocument/2006/relationships/oleObject" Target="../embeddings/oleObject129.bin" TargetMode="Internal" /><Relationship Id="rId29" Type="http://schemas.openxmlformats.org/officeDocument/2006/relationships/image" Target="../media/image117.wmf" /><Relationship Id="rId3" Type="http://schemas.openxmlformats.org/officeDocument/2006/relationships/oleObject" Target="../embeddings/oleObject115.bin" TargetMode="Internal" /><Relationship Id="rId30" Type="http://schemas.openxmlformats.org/officeDocument/2006/relationships/vmlDrawing" Target="../drawings/vmlDrawing16.vml" /><Relationship Id="rId4" Type="http://schemas.openxmlformats.org/officeDocument/2006/relationships/image" Target="../media/image30.wmf" /><Relationship Id="rId5" Type="http://schemas.openxmlformats.org/officeDocument/2006/relationships/oleObject" Target="../embeddings/oleObject116.bin" TargetMode="Internal" /><Relationship Id="rId6" Type="http://schemas.openxmlformats.org/officeDocument/2006/relationships/image" Target="../media/image31.wmf" /><Relationship Id="rId7" Type="http://schemas.openxmlformats.org/officeDocument/2006/relationships/oleObject" Target="../embeddings/oleObject117.bin" TargetMode="Internal" /><Relationship Id="rId8" Type="http://schemas.openxmlformats.org/officeDocument/2006/relationships/image" Target="../media/image32.wmf" /><Relationship Id="rId9" Type="http://schemas.openxmlformats.org/officeDocument/2006/relationships/oleObject" Target="../embeddings/oleObject118.bin" TargetMode="In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11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8.emf" /><Relationship Id="rId11" Type="http://schemas.openxmlformats.org/officeDocument/2006/relationships/oleObject" Target="../embeddings/oleObject6.bin" TargetMode="Internal" /><Relationship Id="rId12" Type="http://schemas.openxmlformats.org/officeDocument/2006/relationships/image" Target="../media/image9.emf" /><Relationship Id="rId13" Type="http://schemas.openxmlformats.org/officeDocument/2006/relationships/oleObject" Target="../embeddings/oleObject7.bin" TargetMode="Internal" /><Relationship Id="rId14" Type="http://schemas.openxmlformats.org/officeDocument/2006/relationships/image" Target="../media/image10.emf" /><Relationship Id="rId15" Type="http://schemas.openxmlformats.org/officeDocument/2006/relationships/oleObject" Target="../embeddings/oleObject8.bin" TargetMode="Internal" /><Relationship Id="rId16" Type="http://schemas.openxmlformats.org/officeDocument/2006/relationships/image" Target="../media/image11.emf" /><Relationship Id="rId17" Type="http://schemas.openxmlformats.org/officeDocument/2006/relationships/oleObject" Target="../embeddings/oleObject9.bin" TargetMode="Internal" /><Relationship Id="rId18" Type="http://schemas.openxmlformats.org/officeDocument/2006/relationships/image" Target="../media/image12.emf" /><Relationship Id="rId19" Type="http://schemas.openxmlformats.org/officeDocument/2006/relationships/vmlDrawing" Target="../drawings/vmlDrawing2.vml" /><Relationship Id="rId2" Type="http://schemas.openxmlformats.org/officeDocument/2006/relationships/notesSlide" Target="../notesSlides/notesSlide2.xml" /><Relationship Id="rId3" Type="http://schemas.openxmlformats.org/officeDocument/2006/relationships/oleObject" Target="../embeddings/oleObject2.bin" TargetMode="Internal" /><Relationship Id="rId4" Type="http://schemas.openxmlformats.org/officeDocument/2006/relationships/image" Target="../media/image5.emf" /><Relationship Id="rId5" Type="http://schemas.openxmlformats.org/officeDocument/2006/relationships/oleObject" Target="../embeddings/oleObject3.bin" TargetMode="Internal" /><Relationship Id="rId6" Type="http://schemas.openxmlformats.org/officeDocument/2006/relationships/image" Target="../media/image6.emf" /><Relationship Id="rId7" Type="http://schemas.openxmlformats.org/officeDocument/2006/relationships/oleObject" Target="../embeddings/oleObject4.bin" TargetMode="Internal" /><Relationship Id="rId8" Type="http://schemas.openxmlformats.org/officeDocument/2006/relationships/image" Target="../media/image7.emf" /><Relationship Id="rId9" Type="http://schemas.openxmlformats.org/officeDocument/2006/relationships/oleObject" Target="../embeddings/oleObject5.bin"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3.png" /><Relationship Id="rId3" Type="http://schemas.openxmlformats.org/officeDocument/2006/relationships/oleObject" Target="../embeddings/oleObject10.bin" TargetMode="Internal" /><Relationship Id="rId4" Type="http://schemas.openxmlformats.org/officeDocument/2006/relationships/image" Target="../media/image14.wmf" /><Relationship Id="rId5" Type="http://schemas.openxmlformats.org/officeDocument/2006/relationships/oleObject" Target="../embeddings/oleObject11.bin" TargetMode="Internal" /><Relationship Id="rId6" Type="http://schemas.openxmlformats.org/officeDocument/2006/relationships/image" Target="../media/image15.wmf" /><Relationship Id="rId7" Type="http://schemas.openxmlformats.org/officeDocument/2006/relationships/vmlDrawing" Target="../drawings/vmlDrawing3.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oleObject" Target="../embeddings/oleObject16.bin" TargetMode="Internal" /><Relationship Id="rId11" Type="http://schemas.openxmlformats.org/officeDocument/2006/relationships/image" Target="../media/image20.wmf" /><Relationship Id="rId12" Type="http://schemas.openxmlformats.org/officeDocument/2006/relationships/oleObject" Target="../embeddings/oleObject17.bin" TargetMode="Internal" /><Relationship Id="rId13" Type="http://schemas.openxmlformats.org/officeDocument/2006/relationships/image" Target="../media/image21.wmf" /><Relationship Id="rId14" Type="http://schemas.openxmlformats.org/officeDocument/2006/relationships/oleObject" Target="../embeddings/oleObject18.bin" TargetMode="Internal" /><Relationship Id="rId15" Type="http://schemas.openxmlformats.org/officeDocument/2006/relationships/image" Target="../media/image22.wmf" /><Relationship Id="rId16" Type="http://schemas.openxmlformats.org/officeDocument/2006/relationships/oleObject" Target="../embeddings/oleObject19.bin" TargetMode="Internal" /><Relationship Id="rId17" Type="http://schemas.openxmlformats.org/officeDocument/2006/relationships/image" Target="../media/image23.wmf" /><Relationship Id="rId18" Type="http://schemas.openxmlformats.org/officeDocument/2006/relationships/oleObject" Target="../embeddings/oleObject20.bin" TargetMode="Internal" /><Relationship Id="rId19" Type="http://schemas.openxmlformats.org/officeDocument/2006/relationships/image" Target="../media/image24.wmf" /><Relationship Id="rId2" Type="http://schemas.openxmlformats.org/officeDocument/2006/relationships/oleObject" Target="../embeddings/oleObject12.bin" TargetMode="Internal" /><Relationship Id="rId20" Type="http://schemas.openxmlformats.org/officeDocument/2006/relationships/oleObject" Target="../embeddings/oleObject21.bin" TargetMode="Internal" /><Relationship Id="rId21" Type="http://schemas.openxmlformats.org/officeDocument/2006/relationships/image" Target="../media/image25.wmf" /><Relationship Id="rId22" Type="http://schemas.openxmlformats.org/officeDocument/2006/relationships/oleObject" Target="../embeddings/oleObject22.bin" TargetMode="Internal" /><Relationship Id="rId23" Type="http://schemas.openxmlformats.org/officeDocument/2006/relationships/image" Target="../media/image26.wmf" /><Relationship Id="rId24" Type="http://schemas.openxmlformats.org/officeDocument/2006/relationships/image" Target="../media/image27.png" /><Relationship Id="rId25" Type="http://schemas.openxmlformats.org/officeDocument/2006/relationships/image" Target="../media/image28.png" /><Relationship Id="rId26" Type="http://schemas.openxmlformats.org/officeDocument/2006/relationships/vmlDrawing" Target="../drawings/vmlDrawing4.vml" /><Relationship Id="rId3" Type="http://schemas.openxmlformats.org/officeDocument/2006/relationships/image" Target="../media/image16.wmf" /><Relationship Id="rId4" Type="http://schemas.openxmlformats.org/officeDocument/2006/relationships/oleObject" Target="../embeddings/oleObject13.bin" TargetMode="Internal" /><Relationship Id="rId5" Type="http://schemas.openxmlformats.org/officeDocument/2006/relationships/image" Target="../media/image17.wmf" /><Relationship Id="rId6" Type="http://schemas.openxmlformats.org/officeDocument/2006/relationships/oleObject" Target="../embeddings/oleObject14.bin" TargetMode="Internal" /><Relationship Id="rId7" Type="http://schemas.openxmlformats.org/officeDocument/2006/relationships/image" Target="../media/image18.wmf" /><Relationship Id="rId8" Type="http://schemas.openxmlformats.org/officeDocument/2006/relationships/oleObject" Target="../embeddings/oleObject15.bin" TargetMode="Internal" /><Relationship Id="rId9" Type="http://schemas.openxmlformats.org/officeDocument/2006/relationships/image" Target="../media/image19.wm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33.wmf" /><Relationship Id="rId11" Type="http://schemas.openxmlformats.org/officeDocument/2006/relationships/oleObject" Target="../embeddings/oleObject27.bin" TargetMode="Internal" /><Relationship Id="rId12" Type="http://schemas.openxmlformats.org/officeDocument/2006/relationships/image" Target="../media/image34.wmf" /><Relationship Id="rId13" Type="http://schemas.openxmlformats.org/officeDocument/2006/relationships/oleObject" Target="../embeddings/oleObject28.bin" TargetMode="Internal" /><Relationship Id="rId14" Type="http://schemas.openxmlformats.org/officeDocument/2006/relationships/oleObject" Target="../embeddings/oleObject29.bin" TargetMode="Internal" /><Relationship Id="rId15" Type="http://schemas.openxmlformats.org/officeDocument/2006/relationships/oleObject" Target="../embeddings/oleObject30.bin" TargetMode="Internal" /><Relationship Id="rId16" Type="http://schemas.openxmlformats.org/officeDocument/2006/relationships/oleObject" Target="../embeddings/oleObject31.bin" TargetMode="Internal" /><Relationship Id="rId17" Type="http://schemas.openxmlformats.org/officeDocument/2006/relationships/image" Target="../media/image35.wmf" /><Relationship Id="rId18" Type="http://schemas.openxmlformats.org/officeDocument/2006/relationships/oleObject" Target="../embeddings/oleObject32.bin" TargetMode="Internal" /><Relationship Id="rId19" Type="http://schemas.openxmlformats.org/officeDocument/2006/relationships/image" Target="../media/image36.wmf" /><Relationship Id="rId2" Type="http://schemas.openxmlformats.org/officeDocument/2006/relationships/image" Target="../media/image29.jpeg" /><Relationship Id="rId20" Type="http://schemas.openxmlformats.org/officeDocument/2006/relationships/oleObject" Target="../embeddings/oleObject33.bin" TargetMode="Internal" /><Relationship Id="rId21" Type="http://schemas.openxmlformats.org/officeDocument/2006/relationships/image" Target="../media/image37.wmf" /><Relationship Id="rId22" Type="http://schemas.openxmlformats.org/officeDocument/2006/relationships/oleObject" Target="../embeddings/oleObject34.bin" TargetMode="Internal" /><Relationship Id="rId23" Type="http://schemas.openxmlformats.org/officeDocument/2006/relationships/image" Target="../media/image38.wmf" /><Relationship Id="rId24" Type="http://schemas.openxmlformats.org/officeDocument/2006/relationships/oleObject" Target="../embeddings/oleObject35.bin" TargetMode="Internal" /><Relationship Id="rId25" Type="http://schemas.openxmlformats.org/officeDocument/2006/relationships/image" Target="../media/image39.wmf" /><Relationship Id="rId26" Type="http://schemas.openxmlformats.org/officeDocument/2006/relationships/oleObject" Target="../embeddings/oleObject36.bin" TargetMode="Internal" /><Relationship Id="rId27" Type="http://schemas.openxmlformats.org/officeDocument/2006/relationships/image" Target="../media/image40.wmf" /><Relationship Id="rId28" Type="http://schemas.openxmlformats.org/officeDocument/2006/relationships/oleObject" Target="../embeddings/oleObject37.bin" TargetMode="Internal" /><Relationship Id="rId29" Type="http://schemas.openxmlformats.org/officeDocument/2006/relationships/image" Target="../media/image16.wmf" /><Relationship Id="rId3" Type="http://schemas.openxmlformats.org/officeDocument/2006/relationships/oleObject" Target="../embeddings/oleObject23.bin" TargetMode="Internal" /><Relationship Id="rId30" Type="http://schemas.openxmlformats.org/officeDocument/2006/relationships/oleObject" Target="../embeddings/oleObject38.bin" TargetMode="Internal" /><Relationship Id="rId31" Type="http://schemas.openxmlformats.org/officeDocument/2006/relationships/image" Target="../media/image17.wmf" /><Relationship Id="rId32" Type="http://schemas.openxmlformats.org/officeDocument/2006/relationships/oleObject" Target="../embeddings/oleObject39.bin" TargetMode="Internal" /><Relationship Id="rId33" Type="http://schemas.openxmlformats.org/officeDocument/2006/relationships/image" Target="../media/image18.wmf" /><Relationship Id="rId34" Type="http://schemas.openxmlformats.org/officeDocument/2006/relationships/oleObject" Target="../embeddings/oleObject40.bin" TargetMode="Internal" /><Relationship Id="rId35" Type="http://schemas.openxmlformats.org/officeDocument/2006/relationships/image" Target="../media/image19.wmf" /><Relationship Id="rId36" Type="http://schemas.openxmlformats.org/officeDocument/2006/relationships/oleObject" Target="../embeddings/oleObject41.bin" TargetMode="Internal" /><Relationship Id="rId37" Type="http://schemas.openxmlformats.org/officeDocument/2006/relationships/image" Target="../media/image20.wmf" /><Relationship Id="rId38" Type="http://schemas.openxmlformats.org/officeDocument/2006/relationships/oleObject" Target="../embeddings/oleObject42.bin" TargetMode="Internal" /><Relationship Id="rId39" Type="http://schemas.openxmlformats.org/officeDocument/2006/relationships/image" Target="../media/image21.wmf" /><Relationship Id="rId4" Type="http://schemas.openxmlformats.org/officeDocument/2006/relationships/image" Target="../media/image30.wmf" /><Relationship Id="rId40" Type="http://schemas.openxmlformats.org/officeDocument/2006/relationships/oleObject" Target="../embeddings/oleObject43.bin" TargetMode="Internal" /><Relationship Id="rId41" Type="http://schemas.openxmlformats.org/officeDocument/2006/relationships/image" Target="../media/image22.wmf" /><Relationship Id="rId42" Type="http://schemas.openxmlformats.org/officeDocument/2006/relationships/oleObject" Target="../embeddings/oleObject44.bin" TargetMode="Internal" /><Relationship Id="rId43" Type="http://schemas.openxmlformats.org/officeDocument/2006/relationships/image" Target="../media/image23.wmf" /><Relationship Id="rId44" Type="http://schemas.openxmlformats.org/officeDocument/2006/relationships/oleObject" Target="../embeddings/oleObject45.bin" TargetMode="Internal" /><Relationship Id="rId45" Type="http://schemas.openxmlformats.org/officeDocument/2006/relationships/image" Target="../media/image24.wmf" /><Relationship Id="rId46" Type="http://schemas.openxmlformats.org/officeDocument/2006/relationships/oleObject" Target="../embeddings/oleObject46.bin" TargetMode="Internal" /><Relationship Id="rId47" Type="http://schemas.openxmlformats.org/officeDocument/2006/relationships/image" Target="../media/image25.wmf" /><Relationship Id="rId48" Type="http://schemas.openxmlformats.org/officeDocument/2006/relationships/oleObject" Target="../embeddings/oleObject47.bin" TargetMode="Internal" /><Relationship Id="rId49" Type="http://schemas.openxmlformats.org/officeDocument/2006/relationships/image" Target="../media/image26.wmf" /><Relationship Id="rId5" Type="http://schemas.openxmlformats.org/officeDocument/2006/relationships/oleObject" Target="../embeddings/oleObject24.bin" TargetMode="Internal" /><Relationship Id="rId50" Type="http://schemas.openxmlformats.org/officeDocument/2006/relationships/vmlDrawing" Target="../drawings/vmlDrawing5.vml" /><Relationship Id="rId6" Type="http://schemas.openxmlformats.org/officeDocument/2006/relationships/image" Target="../media/image31.wmf" /><Relationship Id="rId7" Type="http://schemas.openxmlformats.org/officeDocument/2006/relationships/oleObject" Target="../embeddings/oleObject25.bin" TargetMode="Internal" /><Relationship Id="rId8" Type="http://schemas.openxmlformats.org/officeDocument/2006/relationships/image" Target="../media/image32.wmf" /><Relationship Id="rId9" Type="http://schemas.openxmlformats.org/officeDocument/2006/relationships/oleObject" Target="../embeddings/oleObject26.bin"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48.bin" TargetMode="Internal" /><Relationship Id="rId3" Type="http://schemas.openxmlformats.org/officeDocument/2006/relationships/image" Target="../media/image41.emf" /><Relationship Id="rId4" Type="http://schemas.openxmlformats.org/officeDocument/2006/relationships/oleObject" Target="../embeddings/oleObject49.bin" TargetMode="Internal" /><Relationship Id="rId5" Type="http://schemas.openxmlformats.org/officeDocument/2006/relationships/image" Target="../media/image42.emf" /><Relationship Id="rId6" Type="http://schemas.openxmlformats.org/officeDocument/2006/relationships/oleObject" Target="../embeddings/oleObject50.bin" TargetMode="Internal" /><Relationship Id="rId7" Type="http://schemas.openxmlformats.org/officeDocument/2006/relationships/image" Target="../media/image43.emf" /><Relationship Id="rId8" Type="http://schemas.openxmlformats.org/officeDocument/2006/relationships/vmlDrawing" Target="../drawings/vmlDrawing6.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3"/>
          <a:stretch>
            <a:fillRect/>
          </a:stretch>
        </a:blipFill>
        <a:effectLst/>
      </p:bgPr>
    </p:bg>
    <p:spTree>
      <p:nvGrpSpPr>
        <p:cNvPr id="1" name=""/>
        <p:cNvGrpSpPr/>
        <p:nvPr/>
      </p:nvGrpSpPr>
      <p:grpSpPr>
        <a:xfrm>
          <a:off x="0" y="0"/>
          <a:ext cx="0" cy="0"/>
        </a:xfrm>
      </p:grpSpPr>
      <p:sp>
        <p:nvSpPr>
          <p:cNvPr id="3075" name="Rectangle 6">
            <a:extLst>
              <a:ext uri="{FF2B5EF4-FFF2-40B4-BE49-F238E27FC236}">
                <a16:creationId xmlns:a16="http://schemas.microsoft.com/office/drawing/2014/main" id="{C1DC5D15-06AD-4480-A72F-EE3105D5B1A3}"/>
              </a:ext>
            </a:extLst>
          </p:cNvPr>
          <p:cNvSpPr>
            <a:spLocks noChangeArrowheads="1"/>
          </p:cNvSpPr>
          <p:nvPr/>
        </p:nvSpPr>
        <p:spPr bwMode="auto">
          <a:xfrm>
            <a:off x="4114800" y="3733801"/>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800">
              <a:solidFill>
                <a:srgbClr val="FF3300"/>
              </a:solidFill>
            </a:endParaRPr>
          </a:p>
        </p:txBody>
      </p:sp>
      <p:sp>
        <p:nvSpPr>
          <p:cNvPr id="3077" name="Rectangle 5">
            <a:extLst>
              <a:ext uri="{FF2B5EF4-FFF2-40B4-BE49-F238E27FC236}">
                <a16:creationId xmlns:a16="http://schemas.microsoft.com/office/drawing/2014/main" id="{6381AB40-1135-481B-B8F5-C434725D951C}"/>
              </a:ext>
            </a:extLst>
          </p:cNvPr>
          <p:cNvSpPr>
            <a:spLocks noChangeArrowheads="1"/>
          </p:cNvSpPr>
          <p:nvPr/>
        </p:nvSpPr>
        <p:spPr bwMode="auto">
          <a:xfrm>
            <a:off x="2743201" y="3200401"/>
            <a:ext cx="69246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t>离散型随机变量的分布列</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81" name="Text Box 3">
            <a:extLst>
              <a:ext uri="{FF2B5EF4-FFF2-40B4-BE49-F238E27FC236}">
                <a16:creationId xmlns:a16="http://schemas.microsoft.com/office/drawing/2014/main" id="{FC338689-2BE6-4013-B999-27BE6083F835}"/>
              </a:ext>
            </a:extLst>
          </p:cNvPr>
          <p:cNvSpPr txBox="1">
            <a:spLocks noChangeArrowheads="1"/>
          </p:cNvSpPr>
          <p:nvPr/>
        </p:nvSpPr>
        <p:spPr bwMode="auto">
          <a:xfrm>
            <a:off x="533401" y="440309"/>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例</a:t>
            </a:r>
            <a:r>
              <a:rPr kumimoji="1" lang="en-US" altLang="zh-CN" sz="2800">
                <a:latin typeface="Times New Roman" panose="02020603050405020304" pitchFamily="18" charset="0"/>
              </a:rPr>
              <a:t>3.</a:t>
            </a:r>
            <a:r>
              <a:rPr kumimoji="1" lang="zh-CN" altLang="en-US" sz="2800">
                <a:latin typeface="Times New Roman" panose="02020603050405020304" pitchFamily="18" charset="0"/>
              </a:rPr>
              <a:t>在掷一枚图钉的随机试验中,令</a:t>
            </a:r>
          </a:p>
        </p:txBody>
      </p:sp>
      <p:graphicFrame>
        <p:nvGraphicFramePr>
          <p:cNvPr id="15382" name="Object 4">
            <a:extLst>
              <a:ext uri="{FF2B5EF4-FFF2-40B4-BE49-F238E27FC236}">
                <a16:creationId xmlns:a16="http://schemas.microsoft.com/office/drawing/2014/main" id="{47C859C8-2802-4EDF-A431-6371B0BAEE3B}"/>
              </a:ext>
            </a:extLst>
          </p:cNvPr>
          <p:cNvGraphicFramePr>
            <a:graphicFrameLocks noChangeAspect="1"/>
          </p:cNvGraphicFramePr>
          <p:nvPr>
            <p:extLst>
              <p:ext uri="{D42A27DB-BD31-4B8C-83A1-F6EECF244321}">
                <p14:modId xmlns:p14="http://schemas.microsoft.com/office/powerpoint/2010/main" val="3925402724"/>
              </p:ext>
            </p:extLst>
          </p:nvPr>
        </p:nvGraphicFramePr>
        <p:xfrm>
          <a:off x="6443686" y="157669"/>
          <a:ext cx="2895600" cy="1135063"/>
        </p:xfrm>
        <a:graphic>
          <a:graphicData uri="http://schemas.openxmlformats.org/presentationml/2006/ole">
            <mc:AlternateContent>
              <mc:Choice xmlns:v="urn:schemas-microsoft-com:vml" Requires="v">
                <p:oleObj spid="_x0000_s1088" name="Equation" r:id="rId2" imgW="1168400" imgH="457200" progId="Equation.DSMT4">
                  <p:embed/>
                </p:oleObj>
              </mc:Choice>
              <mc:Fallback>
                <p:oleObj name="Equation" r:id="rId2" imgW="1168400" imgH="457200" progId="Equation.DSMT4">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6443686" y="157669"/>
                        <a:ext cx="2895600" cy="1135063"/>
                      </a:xfrm>
                      <a:prstGeom prst="rect">
                        <a:avLst/>
                      </a:prstGeom>
                      <a:noFill/>
                      <a:ln>
                        <a:noFill/>
                      </a:ln>
                      <a:effectLst/>
                    </p:spPr>
                  </p:pic>
                </p:oleObj>
              </mc:Fallback>
            </mc:AlternateContent>
          </a:graphicData>
        </a:graphic>
      </p:graphicFrame>
      <p:sp>
        <p:nvSpPr>
          <p:cNvPr id="15383" name="Text Box 5">
            <a:extLst>
              <a:ext uri="{FF2B5EF4-FFF2-40B4-BE49-F238E27FC236}">
                <a16:creationId xmlns:a16="http://schemas.microsoft.com/office/drawing/2014/main" id="{8F9B7B1D-7208-43A0-B9E1-08137740A248}"/>
              </a:ext>
            </a:extLst>
          </p:cNvPr>
          <p:cNvSpPr txBox="1">
            <a:spLocks noChangeArrowheads="1"/>
          </p:cNvSpPr>
          <p:nvPr/>
        </p:nvSpPr>
        <p:spPr bwMode="auto">
          <a:xfrm>
            <a:off x="414853" y="1023883"/>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如果尖向上的概率为</a:t>
            </a:r>
            <a:r>
              <a:rPr kumimoji="1" lang="en-US" altLang="zh-CN" sz="2400">
                <a:latin typeface="Times New Roman" panose="02020603050405020304" pitchFamily="18" charset="0"/>
              </a:rPr>
              <a:t>p,</a:t>
            </a:r>
            <a:r>
              <a:rPr kumimoji="1" lang="zh-CN" altLang="en-US" sz="2400">
                <a:latin typeface="Times New Roman" panose="02020603050405020304" pitchFamily="18" charset="0"/>
              </a:rPr>
              <a:t>试写出随机变量</a:t>
            </a:r>
            <a:r>
              <a:rPr kumimoji="1" lang="en-US" altLang="zh-CN" sz="2400">
                <a:latin typeface="Times New Roman" panose="02020603050405020304" pitchFamily="18" charset="0"/>
              </a:rPr>
              <a:t>X</a:t>
            </a:r>
            <a:r>
              <a:rPr kumimoji="1" lang="zh-CN" altLang="en-US" sz="2400">
                <a:latin typeface="Times New Roman" panose="02020603050405020304" pitchFamily="18" charset="0"/>
              </a:rPr>
              <a:t>的分布列</a:t>
            </a:r>
          </a:p>
        </p:txBody>
      </p:sp>
      <p:sp>
        <p:nvSpPr>
          <p:cNvPr id="109574" name="Text Box 6">
            <a:extLst>
              <a:ext uri="{FF2B5EF4-FFF2-40B4-BE49-F238E27FC236}">
                <a16:creationId xmlns:a16="http://schemas.microsoft.com/office/drawing/2014/main" id="{FE129DF5-F5B4-4265-9D99-7B5F75CBF71A}"/>
              </a:ext>
            </a:extLst>
          </p:cNvPr>
          <p:cNvSpPr txBox="1">
            <a:spLocks noChangeArrowheads="1"/>
          </p:cNvSpPr>
          <p:nvPr/>
        </p:nvSpPr>
        <p:spPr bwMode="auto">
          <a:xfrm>
            <a:off x="533401" y="1464296"/>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解:根据分布列的性质,针尖向下的概率是(1—</a:t>
            </a:r>
            <a:r>
              <a:rPr kumimoji="1" lang="en-US" altLang="zh-CN" sz="2400">
                <a:latin typeface="Times New Roman" panose="02020603050405020304" pitchFamily="18" charset="0"/>
              </a:rPr>
              <a:t>p)，</a:t>
            </a:r>
            <a:r>
              <a:rPr kumimoji="1" lang="zh-CN" altLang="en-US" sz="2400">
                <a:latin typeface="Times New Roman" panose="02020603050405020304" pitchFamily="18" charset="0"/>
              </a:rPr>
              <a:t>于是，随机变量</a:t>
            </a:r>
            <a:r>
              <a:rPr kumimoji="1" lang="en-US" altLang="zh-CN" sz="2400">
                <a:latin typeface="Times New Roman" panose="02020603050405020304" pitchFamily="18" charset="0"/>
              </a:rPr>
              <a:t>X</a:t>
            </a:r>
            <a:r>
              <a:rPr kumimoji="1" lang="zh-CN" altLang="en-US" sz="2400">
                <a:latin typeface="Times New Roman" panose="02020603050405020304" pitchFamily="18" charset="0"/>
              </a:rPr>
              <a:t>的分布列是：</a:t>
            </a:r>
          </a:p>
        </p:txBody>
      </p:sp>
      <p:graphicFrame>
        <p:nvGraphicFramePr>
          <p:cNvPr id="15385" name="Group 25">
            <a:extLst>
              <a:ext uri="{FF2B5EF4-FFF2-40B4-BE49-F238E27FC236}">
                <a16:creationId xmlns:a16="http://schemas.microsoft.com/office/drawing/2014/main" id="{204ADD7D-BD0D-4658-9503-709D7D40F982}"/>
              </a:ext>
            </a:extLst>
          </p:cNvPr>
          <p:cNvGraphicFramePr>
            <a:graphicFrameLocks noGrp="1"/>
          </p:cNvGraphicFramePr>
          <p:nvPr>
            <p:extLst>
              <p:ext uri="{D42A27DB-BD31-4B8C-83A1-F6EECF244321}">
                <p14:modId xmlns:p14="http://schemas.microsoft.com/office/powerpoint/2010/main" val="493010820"/>
              </p:ext>
            </p:extLst>
          </p:nvPr>
        </p:nvGraphicFramePr>
        <p:xfrm>
          <a:off x="2971799" y="1986315"/>
          <a:ext cx="4632325" cy="1038226"/>
        </p:xfrm>
        <a:graphic>
          <a:graphicData uri="http://schemas.openxmlformats.org/drawingml/2006/table">
            <a:tbl>
              <a:tblPr/>
              <a:tblGrid>
                <a:gridCol w="1535113">
                  <a:extLst>
                    <a:ext uri="{9D8B030D-6E8A-4147-A177-3AD203B41FA5}">
                      <a16:colId xmlns:a16="http://schemas.microsoft.com/office/drawing/2014/main" val="1873892663"/>
                    </a:ext>
                  </a:extLst>
                </a:gridCol>
                <a:gridCol w="1552575">
                  <a:extLst>
                    <a:ext uri="{9D8B030D-6E8A-4147-A177-3AD203B41FA5}">
                      <a16:colId xmlns:a16="http://schemas.microsoft.com/office/drawing/2014/main" val="3999646868"/>
                    </a:ext>
                  </a:extLst>
                </a:gridCol>
                <a:gridCol w="1544637">
                  <a:extLst>
                    <a:ext uri="{9D8B030D-6E8A-4147-A177-3AD203B41FA5}">
                      <a16:colId xmlns:a16="http://schemas.microsoft.com/office/drawing/2014/main" val="679640123"/>
                    </a:ext>
                  </a:extLst>
                </a:gridCol>
              </a:tblGrid>
              <a:tr h="5191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200598"/>
                  </a:ext>
                </a:extLst>
              </a:tr>
              <a:tr h="5191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92745"/>
                  </a:ext>
                </a:extLst>
              </a:tr>
            </a:tbl>
          </a:graphicData>
        </a:graphic>
      </p:graphicFrame>
      <p:sp>
        <p:nvSpPr>
          <p:cNvPr id="15386" name="Text Box 26">
            <a:extLst>
              <a:ext uri="{FF2B5EF4-FFF2-40B4-BE49-F238E27FC236}">
                <a16:creationId xmlns:a16="http://schemas.microsoft.com/office/drawing/2014/main" id="{1F73A9BB-B572-4B65-A4C5-CC7386F4FC8F}"/>
              </a:ext>
            </a:extLst>
          </p:cNvPr>
          <p:cNvSpPr txBox="1">
            <a:spLocks noChangeArrowheads="1"/>
          </p:cNvSpPr>
          <p:nvPr/>
        </p:nvSpPr>
        <p:spPr bwMode="auto">
          <a:xfrm>
            <a:off x="0" y="-223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例题讲评</a:t>
            </a:r>
          </a:p>
        </p:txBody>
      </p:sp>
      <mc:AlternateContent>
        <mc:Choice Requires="a14">
          <p:sp>
            <p:nvSpPr>
              <p:cNvPr id="11" name="Object 5">
                <a:extLst>
                  <a:ext uri="{FF2B5EF4-FFF2-40B4-BE49-F238E27FC236}">
                    <a16:creationId xmlns:a16="http://schemas.microsoft.com/office/drawing/2014/main" id="{98CD8A56-98C1-4251-AD27-98EFA3F4E8F8}"/>
                  </a:ext>
                </a:extLst>
              </p:cNvPr>
              <p:cNvSpPr txBox="1"/>
              <p:nvPr/>
            </p:nvSpPr>
            <p:spPr bwMode="auto">
              <a:xfrm>
                <a:off x="1905000" y="3475550"/>
                <a:ext cx="3241675" cy="1008062"/>
              </a:xfrm>
              <a:prstGeom prst="rect">
                <a:avLst/>
              </a:prstGeom>
              <a:noFill/>
              <a:ln>
                <a:noFill/>
              </a:ln>
              <a:effectLst/>
            </p:spPr>
            <p:txBody>
              <a:bodyPr>
                <a:no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m:oMathParaPr>
                      <m:jc m:val="left"/>
                    </m:oMathParaPr>
                    <m:oMath>
                      <m:r>
                        <a:rPr lang="zh-CN" altLang="en-US" sz="2800" i="1" smtClean="0">
                          <a:solidFill>
                            <a:srgbClr val="000000"/>
                          </a:solidFill>
                          <a:latin typeface="Cambria Math" panose="02040503050406030204" pitchFamily="18" charset="0"/>
                        </a:rPr>
                        <m:t>𝑋</m:t>
                      </m:r>
                      <m:r>
                        <a:rPr lang="zh-CN" altLang="en-US" sz="2800" i="1" smtClean="0">
                          <a:solidFill>
                            <a:srgbClr val="000000"/>
                          </a:solidFill>
                          <a:latin typeface="Cambria Math" panose="02040503050406030204" pitchFamily="18" charset="0"/>
                        </a:rPr>
                        <m:t>=</m:t>
                      </m:r>
                      <m:d>
                        <m:dPr>
                          <m:begChr m:val="{"/>
                          <m:sepChr m:val="|"/>
                          <m:endChr/>
                          <m:grow m:val="on"/>
                          <m:shp m:val="centered"/>
                          <m:ctrlPr>
                            <a:rPr lang="zh-CN" altLang="en-US" sz="2800" i="1">
                              <a:solidFill>
                                <a:srgbClr val="000000"/>
                              </a:solidFill>
                              <a:latin typeface="Cambria Math" panose="02040503050406030204" pitchFamily="18" charset="0"/>
                            </a:rPr>
                          </m:ctrlPr>
                        </m:dPr>
                        <m:e>
                          <m:eqArr>
                            <m:eqArrPr>
                              <m:maxDist m:val="off"/>
                              <m:objDist m:val="off"/>
                              <m:rSpRule m:val="0"/>
                              <m:rSp m:val="0"/>
                              <m:ctrlPr>
                                <a:rPr lang="zh-CN" altLang="en-US" sz="2800" i="1">
                                  <a:solidFill>
                                    <a:srgbClr val="000000"/>
                                  </a:solidFill>
                                  <a:latin typeface="Cambria Math" panose="02040503050406030204" pitchFamily="18" charset="0"/>
                                </a:rPr>
                              </m:ctrlPr>
                            </m:eqArrPr>
                            <m:e>
                              <m:r>
                                <a:rPr lang="zh-CN" altLang="en-US" sz="2800" i="1">
                                  <a:solidFill>
                                    <a:srgbClr val="000000"/>
                                  </a:solidFill>
                                  <a:latin typeface="Cambria Math" panose="02040503050406030204" pitchFamily="18" charset="0"/>
                                </a:rPr>
                                <m:t>&amp;1,</m:t>
                              </m:r>
                              <m:r>
                                <a:rPr lang="zh-CN" altLang="en-US" sz="2800" i="1">
                                  <a:solidFill>
                                    <a:srgbClr val="000000"/>
                                  </a:solidFill>
                                  <a:latin typeface="Cambria Math" panose="02040503050406030204" pitchFamily="18" charset="0"/>
                                </a:rPr>
                                <m:t>抽到次品，</m:t>
                              </m:r>
                            </m:e>
                            <m:e>
                              <m:r>
                                <a:rPr lang="zh-CN" altLang="en-US" sz="2800" i="1">
                                  <a:solidFill>
                                    <a:srgbClr val="000000"/>
                                  </a:solidFill>
                                  <a:latin typeface="Cambria Math" panose="02040503050406030204" pitchFamily="18" charset="0"/>
                                </a:rPr>
                                <m:t>&amp;0,</m:t>
                              </m:r>
                              <m:r>
                                <a:rPr lang="zh-CN" altLang="en-US" sz="2800" i="1">
                                  <a:solidFill>
                                    <a:srgbClr val="000000"/>
                                  </a:solidFill>
                                  <a:latin typeface="Cambria Math" panose="02040503050406030204" pitchFamily="18" charset="0"/>
                                </a:rPr>
                                <m:t>抽到正品</m:t>
                              </m:r>
                              <m:r>
                                <a:rPr lang="zh-CN" altLang="en-US" sz="2800" i="1">
                                  <a:solidFill>
                                    <a:srgbClr val="000000"/>
                                  </a:solidFill>
                                  <a:latin typeface="Cambria Math" panose="02040503050406030204" pitchFamily="18" charset="0"/>
                                </a:rPr>
                                <m:t>.</m:t>
                              </m:r>
                            </m:e>
                          </m:eqArr>
                        </m:e>
                      </m:d>
                    </m:oMath>
                  </m:oMathPara>
                </a14:m>
                <a:endParaRPr lang="zh-CN" altLang="en-US" sz="2800"/>
              </a:p>
            </p:txBody>
          </p:sp>
        </mc:Choice>
        <mc:Fallback>
          <p:sp>
            <p:nvSpPr>
              <p:cNvPr id="11" name="Object 5">
                <a:extLst>
                  <a:ext uri="{FF2B5EF4-FFF2-40B4-BE49-F238E27FC236}">
                    <a16:creationId xmlns:a16="http://schemas.microsoft.com/office/drawing/2014/main" id="{98CD8A56-98C1-4251-AD27-98EFA3F4E8F8}"/>
                  </a:ext>
                </a:extLst>
              </p:cNvPr>
              <p:cNvSpPr txBox="1">
                <a:spLocks noRot="1" noChangeAspect="1" noMove="1" noResize="1" noEditPoints="1" noAdjustHandles="1" noChangeArrowheads="1" noChangeShapeType="1" noTextEdit="1"/>
              </p:cNvSpPr>
              <p:nvPr/>
            </p:nvSpPr>
            <p:spPr bwMode="auto">
              <a:xfrm>
                <a:off x="1905000" y="3475550"/>
                <a:ext cx="3241675" cy="1008062"/>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mc:Choice Requires="a14">
          <p:sp>
            <p:nvSpPr>
              <p:cNvPr id="12" name="Object 6">
                <a:extLst>
                  <a:ext uri="{FF2B5EF4-FFF2-40B4-BE49-F238E27FC236}">
                    <a16:creationId xmlns:a16="http://schemas.microsoft.com/office/drawing/2014/main" id="{E8A89678-04BA-4667-8F3D-A5B87B4F5C5E}"/>
                  </a:ext>
                </a:extLst>
              </p:cNvPr>
              <p:cNvSpPr txBox="1"/>
              <p:nvPr/>
            </p:nvSpPr>
            <p:spPr bwMode="auto">
              <a:xfrm>
                <a:off x="4799012" y="3667853"/>
                <a:ext cx="2593976" cy="623456"/>
              </a:xfrm>
              <a:prstGeom prst="rect">
                <a:avLst/>
              </a:prstGeom>
              <a:noFill/>
              <a:ln>
                <a:noFill/>
              </a:ln>
              <a:effectLst/>
            </p:spPr>
            <p:txBody>
              <a:bodyPr>
                <a:norm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m:oMathParaPr>
                      <m:jc m:val="left"/>
                    </m:oMathParaPr>
                    <m:oMath>
                      <m:r>
                        <a:rPr lang="zh-CN" altLang="en-US" i="1" smtClean="0">
                          <a:solidFill>
                            <a:srgbClr val="000000"/>
                          </a:solidFill>
                          <a:latin typeface="Cambria Math" panose="02040503050406030204" pitchFamily="18" charset="0"/>
                        </a:rPr>
                        <m:t>求</m:t>
                      </m:r>
                      <m:r>
                        <a:rPr lang="zh-CN" altLang="en-US" i="1" smtClean="0">
                          <a:solidFill>
                            <a:srgbClr val="000000"/>
                          </a:solidFill>
                          <a:latin typeface="Cambria Math" panose="02040503050406030204" pitchFamily="18" charset="0"/>
                        </a:rPr>
                        <m:t>𝑋</m:t>
                      </m:r>
                      <m:r>
                        <a:rPr lang="zh-CN" altLang="en-US" i="1" smtClean="0">
                          <a:solidFill>
                            <a:srgbClr val="000000"/>
                          </a:solidFill>
                          <a:latin typeface="Cambria Math" panose="02040503050406030204" pitchFamily="18" charset="0"/>
                        </a:rPr>
                        <m:t>的分布列</m:t>
                      </m:r>
                      <m:r>
                        <a:rPr lang="zh-CN" altLang="en-US" i="1" smtClean="0">
                          <a:solidFill>
                            <a:srgbClr val="000000"/>
                          </a:solidFill>
                          <a:latin typeface="Cambria Math" panose="02040503050406030204" pitchFamily="18" charset="0"/>
                        </a:rPr>
                        <m:t>.</m:t>
                      </m:r>
                    </m:oMath>
                  </m:oMathPara>
                </a14:m>
                <a:endParaRPr lang="zh-CN" altLang="en-US" sz="2800"/>
              </a:p>
            </p:txBody>
          </p:sp>
        </mc:Choice>
        <mc:Fallback>
          <p:sp>
            <p:nvSpPr>
              <p:cNvPr id="12" name="Object 6">
                <a:extLst>
                  <a:ext uri="{FF2B5EF4-FFF2-40B4-BE49-F238E27FC236}">
                    <a16:creationId xmlns:a16="http://schemas.microsoft.com/office/drawing/2014/main" id="{E8A89678-04BA-4667-8F3D-A5B87B4F5C5E}"/>
                  </a:ext>
                </a:extLst>
              </p:cNvPr>
              <p:cNvSpPr txBox="1">
                <a:spLocks noRot="1" noChangeAspect="1" noMove="1" noResize="1" noEditPoints="1" noAdjustHandles="1" noChangeArrowheads="1" noChangeShapeType="1" noTextEdit="1"/>
              </p:cNvSpPr>
              <p:nvPr/>
            </p:nvSpPr>
            <p:spPr bwMode="auto">
              <a:xfrm>
                <a:off x="4799012" y="3667853"/>
                <a:ext cx="2593976" cy="623456"/>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3" name="Text Box 7">
            <a:extLst>
              <a:ext uri="{FF2B5EF4-FFF2-40B4-BE49-F238E27FC236}">
                <a16:creationId xmlns:a16="http://schemas.microsoft.com/office/drawing/2014/main" id="{B085D672-B73B-4786-8934-3EBDD7936347}"/>
              </a:ext>
            </a:extLst>
          </p:cNvPr>
          <p:cNvSpPr/>
          <p:nvPr/>
        </p:nvSpPr>
        <p:spPr>
          <a:xfrm>
            <a:off x="547256" y="4325945"/>
            <a:ext cx="990600" cy="584775"/>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sz="3200" b="1">
                <a:ln w="9525" cap="flat" cmpd="sng" algn="ctr">
                  <a:noFill/>
                  <a:prstDash val="solid"/>
                  <a:round/>
                  <a:headEnd type="none" w="med" len="med"/>
                  <a:tailEnd type="none" w="med" len="med"/>
                </a:ln>
                <a:solidFill>
                  <a:srgbClr val="FF0000"/>
                </a:solidFill>
                <a:latin typeface="宋体" panose="02010600030101010101" pitchFamily="2" charset="-122"/>
                <a:sym typeface="Wingdings"/>
              </a:rPr>
              <a:t>解</a:t>
            </a:r>
            <a:r>
              <a:rPr lang="en-US" altLang="zh-CN" sz="3200" b="1">
                <a:ln w="9525" cap="flat" cmpd="sng" algn="ctr">
                  <a:noFill/>
                  <a:prstDash val="solid"/>
                  <a:round/>
                  <a:headEnd type="none" w="med" len="med"/>
                  <a:tailEnd type="none" w="med" len="med"/>
                </a:ln>
                <a:solidFill>
                  <a:srgbClr val="FF0000"/>
                </a:solidFill>
                <a:latin typeface="宋体" panose="02010600030101010101" pitchFamily="2" charset="-122"/>
                <a:sym typeface="Wingdings"/>
              </a:rPr>
              <a:t>:</a:t>
            </a:r>
            <a:endParaRPr lang="en-US" altLang="zh-CN" sz="3200" b="1">
              <a:solidFill>
                <a:srgbClr val="FF0000"/>
              </a:solidFill>
              <a:latin typeface="宋体" panose="02010600030101010101" pitchFamily="2" charset="-122"/>
            </a:endParaRPr>
          </a:p>
        </p:txBody>
      </p:sp>
      <mc:AlternateContent>
        <mc:Choice Requires="a14">
          <p:sp>
            <p:nvSpPr>
              <p:cNvPr id="14" name="Object 8">
                <a:extLst>
                  <a:ext uri="{FF2B5EF4-FFF2-40B4-BE49-F238E27FC236}">
                    <a16:creationId xmlns:a16="http://schemas.microsoft.com/office/drawing/2014/main" id="{BDFACDC7-7442-47A1-A8DF-4006EE3398E9}"/>
                  </a:ext>
                </a:extLst>
              </p:cNvPr>
              <p:cNvSpPr txBox="1"/>
              <p:nvPr/>
            </p:nvSpPr>
            <p:spPr bwMode="auto">
              <a:xfrm>
                <a:off x="1232006" y="4396939"/>
                <a:ext cx="2416175" cy="603250"/>
              </a:xfrm>
              <a:prstGeom prst="rect">
                <a:avLst/>
              </a:prstGeom>
              <a:noFill/>
              <a:ln>
                <a:noFill/>
              </a:ln>
              <a:effectLst/>
            </p:spPr>
            <p:txBody>
              <a:bodyPr>
                <a:norm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m:oMathParaPr>
                      <m:jc m:val="left"/>
                    </m:oMathParaPr>
                    <m:oMath>
                      <m:r>
                        <a:rPr lang="zh-CN" altLang="en-US" sz="3000" i="1" smtClean="0">
                          <a:solidFill>
                            <a:srgbClr val="000000"/>
                          </a:solidFill>
                          <a:latin typeface="Cambria Math" panose="02040503050406030204" pitchFamily="18" charset="0"/>
                        </a:rPr>
                        <m:t>𝑋</m:t>
                      </m:r>
                      <m:r>
                        <a:rPr lang="zh-CN" altLang="en-US" sz="3000" i="1" smtClean="0">
                          <a:solidFill>
                            <a:srgbClr val="000000"/>
                          </a:solidFill>
                          <a:latin typeface="Cambria Math" panose="02040503050406030204" pitchFamily="18" charset="0"/>
                        </a:rPr>
                        <m:t>的分布列为</m:t>
                      </m:r>
                    </m:oMath>
                  </m:oMathPara>
                </a14:m>
                <a:endParaRPr lang="zh-CN" altLang="en-US"/>
              </a:p>
            </p:txBody>
          </p:sp>
        </mc:Choice>
        <mc:Fallback>
          <p:sp>
            <p:nvSpPr>
              <p:cNvPr id="14" name="Object 8">
                <a:extLst>
                  <a:ext uri="{FF2B5EF4-FFF2-40B4-BE49-F238E27FC236}">
                    <a16:creationId xmlns:a16="http://schemas.microsoft.com/office/drawing/2014/main" id="{BDFACDC7-7442-47A1-A8DF-4006EE3398E9}"/>
                  </a:ext>
                </a:extLst>
              </p:cNvPr>
              <p:cNvSpPr txBox="1">
                <a:spLocks noRot="1" noChangeAspect="1" noMove="1" noResize="1" noEditPoints="1" noAdjustHandles="1" noChangeArrowheads="1" noChangeShapeType="1" noTextEdit="1"/>
              </p:cNvSpPr>
              <p:nvPr/>
            </p:nvSpPr>
            <p:spPr bwMode="auto">
              <a:xfrm>
                <a:off x="1232006" y="4396939"/>
                <a:ext cx="2416175" cy="60325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mc:Choice Requires="a14">
          <p:sp>
            <p:nvSpPr>
              <p:cNvPr id="15" name="Object 9">
                <a:extLst>
                  <a:ext uri="{FF2B5EF4-FFF2-40B4-BE49-F238E27FC236}">
                    <a16:creationId xmlns:a16="http://schemas.microsoft.com/office/drawing/2014/main" id="{95839A7B-862A-4996-9DE7-47C769F903FA}"/>
                  </a:ext>
                </a:extLst>
              </p:cNvPr>
              <p:cNvSpPr txBox="1"/>
              <p:nvPr/>
            </p:nvSpPr>
            <p:spPr bwMode="auto">
              <a:xfrm>
                <a:off x="3427968" y="4402271"/>
                <a:ext cx="3241675" cy="615950"/>
              </a:xfrm>
              <a:prstGeom prst="rect">
                <a:avLst/>
              </a:prstGeom>
              <a:noFill/>
              <a:ln>
                <a:noFill/>
              </a:ln>
              <a:effectLst/>
            </p:spPr>
            <p:txBody>
              <a:bodyPr>
                <a:normAutofit/>
              </a:bodyPr>
              <a:lstStyle/>
              <a:p>
                <a14:m>
                  <m:oMathPara>
                    <m:oMathParaPr>
                      <m:jc m:val="left"/>
                    </m:oMathParaPr>
                    <m:oMath>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𝑋</m:t>
                      </m:r>
                      <m:r>
                        <a:rPr lang="zh-CN" altLang="en-US" sz="3200" i="1">
                          <a:solidFill>
                            <a:srgbClr val="000000"/>
                          </a:solidFill>
                          <a:latin typeface="Cambria Math" panose="02040503050406030204" pitchFamily="18" charset="0"/>
                        </a:rPr>
                        <m:t>=0)=0.95,</m:t>
                      </m:r>
                    </m:oMath>
                  </m:oMathPara>
                </a14:m>
                <a:endParaRPr lang="zh-CN" altLang="en-US"/>
              </a:p>
            </p:txBody>
          </p:sp>
        </mc:Choice>
        <mc:Fallback>
          <p:sp>
            <p:nvSpPr>
              <p:cNvPr id="15" name="Object 9">
                <a:extLst>
                  <a:ext uri="{FF2B5EF4-FFF2-40B4-BE49-F238E27FC236}">
                    <a16:creationId xmlns:a16="http://schemas.microsoft.com/office/drawing/2014/main" id="{95839A7B-862A-4996-9DE7-47C769F903FA}"/>
                  </a:ext>
                </a:extLst>
              </p:cNvPr>
              <p:cNvSpPr txBox="1">
                <a:spLocks noRot="1" noChangeAspect="1" noMove="1" noResize="1" noEditPoints="1" noAdjustHandles="1" noChangeArrowheads="1" noChangeShapeType="1" noTextEdit="1"/>
              </p:cNvSpPr>
              <p:nvPr/>
            </p:nvSpPr>
            <p:spPr bwMode="auto">
              <a:xfrm>
                <a:off x="3427968" y="4402271"/>
                <a:ext cx="3241675" cy="61595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mc:Choice Requires="a14">
          <p:sp>
            <p:nvSpPr>
              <p:cNvPr id="16" name="Object 10">
                <a:extLst>
                  <a:ext uri="{FF2B5EF4-FFF2-40B4-BE49-F238E27FC236}">
                    <a16:creationId xmlns:a16="http://schemas.microsoft.com/office/drawing/2014/main" id="{7CB06408-FFD1-427B-A9BF-EA0603DAB9A4}"/>
                  </a:ext>
                </a:extLst>
              </p:cNvPr>
              <p:cNvSpPr txBox="1"/>
              <p:nvPr/>
            </p:nvSpPr>
            <p:spPr bwMode="auto">
              <a:xfrm>
                <a:off x="6496605" y="4396939"/>
                <a:ext cx="3241675" cy="633413"/>
              </a:xfrm>
              <a:prstGeom prst="rect">
                <a:avLst/>
              </a:prstGeom>
              <a:noFill/>
              <a:ln>
                <a:noFill/>
              </a:ln>
              <a:effectLst/>
            </p:spPr>
            <p:txBody>
              <a:bodyPr>
                <a:normAutofit/>
              </a:bodyPr>
              <a:lstStyle/>
              <a:p>
                <a14:m>
                  <m:oMathPara>
                    <m:oMathParaPr>
                      <m:jc m:val="left"/>
                    </m:oMathParaPr>
                    <m:oMath>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𝑋</m:t>
                      </m:r>
                      <m:r>
                        <a:rPr lang="zh-CN" altLang="en-US" sz="3200" i="1">
                          <a:solidFill>
                            <a:srgbClr val="000000"/>
                          </a:solidFill>
                          <a:latin typeface="Cambria Math" panose="02040503050406030204" pitchFamily="18" charset="0"/>
                        </a:rPr>
                        <m:t>=1)=0.05.</m:t>
                      </m:r>
                    </m:oMath>
                  </m:oMathPara>
                </a14:m>
                <a:endParaRPr lang="zh-CN" altLang="en-US"/>
              </a:p>
            </p:txBody>
          </p:sp>
        </mc:Choice>
        <mc:Fallback>
          <p:sp>
            <p:nvSpPr>
              <p:cNvPr id="16" name="Object 10">
                <a:extLst>
                  <a:ext uri="{FF2B5EF4-FFF2-40B4-BE49-F238E27FC236}">
                    <a16:creationId xmlns:a16="http://schemas.microsoft.com/office/drawing/2014/main" id="{7CB06408-FFD1-427B-A9BF-EA0603DAB9A4}"/>
                  </a:ext>
                </a:extLst>
              </p:cNvPr>
              <p:cNvSpPr txBox="1">
                <a:spLocks noRot="1" noChangeAspect="1" noMove="1" noResize="1" noEditPoints="1" noAdjustHandles="1" noChangeArrowheads="1" noChangeShapeType="1" noTextEdit="1"/>
              </p:cNvSpPr>
              <p:nvPr/>
            </p:nvSpPr>
            <p:spPr bwMode="auto">
              <a:xfrm>
                <a:off x="6496605" y="4396939"/>
                <a:ext cx="3241675" cy="633413"/>
              </a:xfrm>
              <a:prstGeom prst="rect">
                <a:avLst/>
              </a:prstGeom>
              <a:blipFill>
                <a:blip r:embed="rId8"/>
                <a:stretch>
                  <a:fillRect/>
                </a:stretch>
              </a:blipFill>
              <a:ln>
                <a:noFill/>
              </a:ln>
              <a:effectLst/>
            </p:spPr>
            <p:txBody>
              <a:bodyPr/>
              <a:lstStyle/>
              <a:p>
                <a:r>
                  <a:rPr lang="zh-CN" altLang="en-US">
                    <a:noFill/>
                  </a:rPr>
                  <a:t> </a:t>
                </a:r>
              </a:p>
            </p:txBody>
          </p:sp>
        </mc:Fallback>
      </mc:AlternateContent>
      <p:graphicFrame>
        <p:nvGraphicFramePr>
          <p:cNvPr id="17" name="Group 11">
            <a:extLst>
              <a:ext uri="{FF2B5EF4-FFF2-40B4-BE49-F238E27FC236}">
                <a16:creationId xmlns:a16="http://schemas.microsoft.com/office/drawing/2014/main" id="{E85E8FF2-1732-41F7-AAA0-3F82FD3044A8}"/>
              </a:ext>
            </a:extLst>
          </p:cNvPr>
          <p:cNvGraphicFramePr>
            <a:graphicFrameLocks noGrp="1"/>
          </p:cNvGraphicFramePr>
          <p:nvPr>
            <p:extLst>
              <p:ext uri="{D42A27DB-BD31-4B8C-83A1-F6EECF244321}">
                <p14:modId xmlns:p14="http://schemas.microsoft.com/office/powerpoint/2010/main" val="1865532549"/>
              </p:ext>
            </p:extLst>
          </p:nvPr>
        </p:nvGraphicFramePr>
        <p:xfrm>
          <a:off x="1923473" y="4970171"/>
          <a:ext cx="6019800" cy="998538"/>
        </p:xfrm>
        <a:graphic>
          <a:graphicData uri="http://schemas.openxmlformats.org/drawingml/2006/table">
            <a:tbl>
              <a:tblPr/>
              <a:tblGrid>
                <a:gridCol w="1649413">
                  <a:extLst>
                    <a:ext uri="{9D8B030D-6E8A-4147-A177-3AD203B41FA5}">
                      <a16:colId xmlns:a16="http://schemas.microsoft.com/office/drawing/2014/main" val="1188707686"/>
                    </a:ext>
                  </a:extLst>
                </a:gridCol>
                <a:gridCol w="2025650">
                  <a:extLst>
                    <a:ext uri="{9D8B030D-6E8A-4147-A177-3AD203B41FA5}">
                      <a16:colId xmlns:a16="http://schemas.microsoft.com/office/drawing/2014/main" val="1129129382"/>
                    </a:ext>
                  </a:extLst>
                </a:gridCol>
                <a:gridCol w="2344737">
                  <a:extLst>
                    <a:ext uri="{9D8B030D-6E8A-4147-A177-3AD203B41FA5}">
                      <a16:colId xmlns:a16="http://schemas.microsoft.com/office/drawing/2014/main" val="336400224"/>
                    </a:ext>
                  </a:extLst>
                </a:gridCol>
              </a:tblGrid>
              <a:tr h="493713">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X</a:t>
                      </a:r>
                      <a:endParaRPr kumimoji="0"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7801314"/>
                  </a:ext>
                </a:extLst>
              </a:tr>
              <a:tr h="504825">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P</a:t>
                      </a:r>
                      <a:endPar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0.95</a:t>
                      </a:r>
                      <a:endPar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0.05</a:t>
                      </a:r>
                      <a:endPar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292374"/>
                  </a:ext>
                </a:extLst>
              </a:tr>
            </a:tbl>
          </a:graphicData>
        </a:graphic>
      </p:graphicFrame>
      <p:sp>
        <p:nvSpPr>
          <p:cNvPr id="18" name="矩形 17">
            <a:extLst>
              <a:ext uri="{FF2B5EF4-FFF2-40B4-BE49-F238E27FC236}">
                <a16:creationId xmlns:a16="http://schemas.microsoft.com/office/drawing/2014/main" id="{B8E4EE56-1A5F-4F02-81DF-C320E9359C17}"/>
              </a:ext>
            </a:extLst>
          </p:cNvPr>
          <p:cNvSpPr/>
          <p:nvPr/>
        </p:nvSpPr>
        <p:spPr>
          <a:xfrm>
            <a:off x="414853" y="3083002"/>
            <a:ext cx="6481261" cy="461665"/>
          </a:xfrm>
          <a:prstGeom prst="rect">
            <a:avLst/>
          </a:prstGeom>
        </p:spPr>
        <p:txBody>
          <a:bodyPr wrap="none">
            <a:spAutoFit/>
          </a:bodyPr>
          <a:lstStyle/>
          <a:p>
            <a:r>
              <a:rPr lang="zh-CN" altLang="en-US" sz="2400" b="1">
                <a:solidFill>
                  <a:srgbClr val="FF0000"/>
                </a:solidFill>
                <a:latin typeface="微软雅黑" panose="020b0503020204020204" pitchFamily="34" charset="-122"/>
                <a:ea typeface="微软雅黑" panose="020b0503020204020204" pitchFamily="34" charset="-122"/>
              </a:rPr>
              <a:t>例</a:t>
            </a:r>
            <a:r>
              <a:rPr lang="en-US" altLang="zh-CN" sz="2400" b="1">
                <a:solidFill>
                  <a:srgbClr val="FF0000"/>
                </a:solidFill>
                <a:latin typeface="微软雅黑" panose="020b0503020204020204" pitchFamily="34" charset="-122"/>
                <a:ea typeface="微软雅黑" panose="020b0503020204020204" pitchFamily="34" charset="-122"/>
              </a:rPr>
              <a:t>4.</a:t>
            </a:r>
            <a:r>
              <a:rPr lang="zh-CN" altLang="en-US" sz="2400"/>
              <a:t>一批产品中次品率为</a:t>
            </a:r>
            <a:r>
              <a:rPr lang="en-US" altLang="zh-CN" sz="2400"/>
              <a:t>5%,</a:t>
            </a:r>
            <a:r>
              <a:rPr lang="zh-CN" altLang="en-US" sz="2400"/>
              <a:t>随机抽取</a:t>
            </a:r>
            <a:r>
              <a:rPr lang="en-US" altLang="zh-CN" sz="2400"/>
              <a:t>1</a:t>
            </a:r>
            <a:r>
              <a:rPr lang="zh-CN" altLang="en-US" sz="2400"/>
              <a:t>件</a:t>
            </a:r>
            <a:r>
              <a:rPr lang="en-US" altLang="zh-CN" sz="2400"/>
              <a:t>,</a:t>
            </a:r>
            <a:r>
              <a:rPr lang="zh-CN" altLang="en-US" sz="2400"/>
              <a:t>定义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3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linds(horizontal)">
                                      <p:cBhvr>
                                        <p:cTn id="15" dur="500"/>
                                        <p:tgtEl>
                                          <p:spTgt spid="13">
                                            <p:txEl>
                                              <p:pRg st="0" end="0"/>
                                            </p:txEl>
                                          </p:spTgt>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1506" name="Group 23">
            <a:extLst>
              <a:ext uri="{FF2B5EF4-FFF2-40B4-BE49-F238E27FC236}">
                <a16:creationId xmlns:a16="http://schemas.microsoft.com/office/drawing/2014/main" id="{BFE10A86-30C8-4DD6-9651-FEE316F7C3F8}"/>
              </a:ext>
            </a:extLst>
          </p:cNvPr>
          <p:cNvGraphicFramePr>
            <a:graphicFrameLocks noGrp="1"/>
          </p:cNvGraphicFramePr>
          <p:nvPr>
            <p:extLst>
              <p:ext uri="{D42A27DB-BD31-4B8C-83A1-F6EECF244321}">
                <p14:modId xmlns:p14="http://schemas.microsoft.com/office/powerpoint/2010/main" val="2894528900"/>
              </p:ext>
            </p:extLst>
          </p:nvPr>
        </p:nvGraphicFramePr>
        <p:xfrm>
          <a:off x="2362200" y="2665152"/>
          <a:ext cx="6019800" cy="1158240"/>
        </p:xfrm>
        <a:graphic>
          <a:graphicData uri="http://schemas.openxmlformats.org/drawingml/2006/table">
            <a:tbl>
              <a:tblPr/>
              <a:tblGrid>
                <a:gridCol w="1649413">
                  <a:extLst>
                    <a:ext uri="{9D8B030D-6E8A-4147-A177-3AD203B41FA5}">
                      <a16:colId xmlns:a16="http://schemas.microsoft.com/office/drawing/2014/main" val="814525800"/>
                    </a:ext>
                  </a:extLst>
                </a:gridCol>
                <a:gridCol w="2025650">
                  <a:extLst>
                    <a:ext uri="{9D8B030D-6E8A-4147-A177-3AD203B41FA5}">
                      <a16:colId xmlns:a16="http://schemas.microsoft.com/office/drawing/2014/main" val="1133100619"/>
                    </a:ext>
                  </a:extLst>
                </a:gridCol>
                <a:gridCol w="2344737">
                  <a:extLst>
                    <a:ext uri="{9D8B030D-6E8A-4147-A177-3AD203B41FA5}">
                      <a16:colId xmlns:a16="http://schemas.microsoft.com/office/drawing/2014/main" val="1200314540"/>
                    </a:ext>
                  </a:extLst>
                </a:gridCol>
              </a:tblGrid>
              <a:tr h="293688">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X</a:t>
                      </a:r>
                      <a:endParaRPr kumimoji="0" lang="en-US"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endParaRPr kumimoji="0" lang="en-US"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2453717"/>
                  </a:ext>
                </a:extLst>
              </a:tr>
              <a:tr h="504825">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P</a:t>
                      </a:r>
                      <a:endParaRPr kumimoji="0" lang="en-US" altLang="zh-CN" sz="3200" b="1" i="1"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a:t>
                      </a:r>
                      <a:r>
                        <a:rPr kumimoji="0" lang="zh-CN" altLang="en-US"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t>
                      </a:r>
                      <a:r>
                        <a:rPr kumimoji="0"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a:t>
                      </a:r>
                      <a:endParaRPr kumimoji="0" lang="en-US" altLang="zh-CN" sz="32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a:t>
                      </a:r>
                      <a:endParaRPr kumimoji="0" lang="en-US" altLang="zh-CN" sz="32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5083195"/>
                  </a:ext>
                </a:extLst>
              </a:tr>
            </a:tbl>
          </a:graphicData>
        </a:graphic>
      </p:graphicFrame>
      <p:sp>
        <p:nvSpPr>
          <p:cNvPr id="21520" name="Text Box 16">
            <a:extLst>
              <a:ext uri="{FF2B5EF4-FFF2-40B4-BE49-F238E27FC236}">
                <a16:creationId xmlns:a16="http://schemas.microsoft.com/office/drawing/2014/main" id="{D8DD37FD-718C-4E5F-8ED5-4B14962584D4}"/>
              </a:ext>
            </a:extLst>
          </p:cNvPr>
          <p:cNvSpPr>
            <a:spLocks noChangeArrowheads="1"/>
          </p:cNvSpPr>
          <p:nvPr/>
        </p:nvSpPr>
        <p:spPr bwMode="auto">
          <a:xfrm>
            <a:off x="1570490" y="-74395"/>
            <a:ext cx="4016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err="1">
                <a:solidFill>
                  <a:srgbClr val="FF0000"/>
                </a:solidFill>
                <a:latin typeface="微软雅黑" panose="020b0503020204020204" pitchFamily="34" charset="-122"/>
                <a:ea typeface="微软雅黑" panose="020b0503020204020204" pitchFamily="34" charset="-122"/>
              </a:rPr>
              <a:t>两点分布列</a:t>
            </a:r>
            <a:endParaRPr lang="en-US" altLang="zh-CN" sz="3600" b="1">
              <a:solidFill>
                <a:srgbClr val="FF0000"/>
              </a:solidFill>
              <a:latin typeface="微软雅黑" panose="020b0503020204020204" pitchFamily="34" charset="-122"/>
              <a:ea typeface="微软雅黑" panose="020b0503020204020204" pitchFamily="34" charset="-122"/>
            </a:endParaRPr>
          </a:p>
        </p:txBody>
      </p:sp>
      <mc:AlternateContent>
        <mc:Choice Requires="a14">
          <p:sp>
            <p:nvSpPr>
              <p:cNvPr id="21522" name="Object 19">
                <a:extLst>
                  <a:ext uri="{FF2B5EF4-FFF2-40B4-BE49-F238E27FC236}">
                    <a16:creationId xmlns:a16="http://schemas.microsoft.com/office/drawing/2014/main" id="{136BE6F9-72B3-45ED-ABB7-7C93FAC37921}"/>
                  </a:ext>
                </a:extLst>
              </p:cNvPr>
              <p:cNvSpPr txBox="1"/>
              <p:nvPr/>
            </p:nvSpPr>
            <p:spPr bwMode="auto">
              <a:xfrm>
                <a:off x="4062705" y="1090699"/>
                <a:ext cx="2363787" cy="1085215"/>
              </a:xfrm>
              <a:prstGeom prst="rect">
                <a:avLst/>
              </a:prstGeom>
              <a:noFill/>
              <a:ln>
                <a:noFill/>
              </a:ln>
              <a:effectLst/>
            </p:spPr>
            <p:txBody>
              <a:bodyPr>
                <a:normAutofit fontScale="85000" lnSpcReduction="10000"/>
              </a:bodyPr>
              <a:lstStyle/>
              <a:p>
                <a14:m>
                  <m:oMathPara>
                    <m:oMathParaPr>
                      <m:jc m:val="left"/>
                    </m:oMathParaPr>
                    <m:oMath>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m:t>
                      </m:r>
                      <m:d>
                        <m:dPr>
                          <m:begChr m:val="{"/>
                          <m:sepChr m:val="|"/>
                          <m:endChr/>
                          <m:grow m:val="on"/>
                          <m:shp m:val="centered"/>
                          <m:ctrlPr>
                            <a:rPr lang="zh-CN" altLang="en-US" sz="2800" i="1">
                              <a:solidFill>
                                <a:srgbClr val="000000"/>
                              </a:solidFill>
                              <a:latin typeface="Cambria Math" panose="02040503050406030204" pitchFamily="18" charset="0"/>
                            </a:rPr>
                          </m:ctrlPr>
                        </m:dPr>
                        <m:e>
                          <m:eqArr>
                            <m:eqArrPr>
                              <m:maxDist m:val="off"/>
                              <m:objDist m:val="off"/>
                              <m:rSpRule m:val="0"/>
                              <m:rSp m:val="0"/>
                              <m:ctrlPr>
                                <a:rPr lang="zh-CN" altLang="en-US" sz="2800" i="1">
                                  <a:solidFill>
                                    <a:srgbClr val="000000"/>
                                  </a:solidFill>
                                  <a:latin typeface="Cambria Math" panose="02040503050406030204" pitchFamily="18" charset="0"/>
                                </a:rPr>
                              </m:ctrlPr>
                            </m:eqArrPr>
                            <m:e>
                              <m:r>
                                <a:rPr lang="zh-CN" altLang="en-US" sz="2800" i="1">
                                  <a:solidFill>
                                    <a:srgbClr val="000000"/>
                                  </a:solidFill>
                                  <a:latin typeface="Cambria Math" panose="02040503050406030204" pitchFamily="18" charset="0"/>
                                </a:rPr>
                                <m:t>&amp;1,</m:t>
                              </m:r>
                              <m:r>
                                <a:rPr lang="zh-CN" altLang="en-US" sz="2800" i="1">
                                  <a:solidFill>
                                    <a:srgbClr val="000000"/>
                                  </a:solidFill>
                                  <a:latin typeface="Cambria Math" panose="02040503050406030204" pitchFamily="18" charset="0"/>
                                </a:rPr>
                                <m:t>𝐴</m:t>
                              </m:r>
                              <m:r>
                                <a:rPr lang="zh-CN" altLang="en-US" sz="2800" i="1">
                                  <a:solidFill>
                                    <a:srgbClr val="000000"/>
                                  </a:solidFill>
                                  <a:latin typeface="Cambria Math" panose="02040503050406030204" pitchFamily="18" charset="0"/>
                                </a:rPr>
                                <m:t>发生，</m:t>
                              </m:r>
                            </m:e>
                            <m:e>
                              <m:r>
                                <a:rPr lang="zh-CN" altLang="en-US" sz="2800" i="1">
                                  <a:solidFill>
                                    <a:srgbClr val="000000"/>
                                  </a:solidFill>
                                  <a:latin typeface="Cambria Math" panose="02040503050406030204" pitchFamily="18" charset="0"/>
                                </a:rPr>
                                <m:t>&amp;0,</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𝐴</m:t>
                                  </m:r>
                                </m:e>
                              </m:bar>
                              <m:r>
                                <a:rPr lang="zh-CN" altLang="en-US" sz="2800" i="1">
                                  <a:solidFill>
                                    <a:srgbClr val="000000"/>
                                  </a:solidFill>
                                  <a:latin typeface="Cambria Math" panose="02040503050406030204" pitchFamily="18" charset="0"/>
                                </a:rPr>
                                <m:t>发生</m:t>
                              </m:r>
                              <m:r>
                                <a:rPr lang="zh-CN" altLang="en-US" sz="2800" i="1">
                                  <a:solidFill>
                                    <a:srgbClr val="000000"/>
                                  </a:solidFill>
                                  <a:latin typeface="Cambria Math" panose="02040503050406030204" pitchFamily="18" charset="0"/>
                                </a:rPr>
                                <m:t>.</m:t>
                              </m:r>
                            </m:e>
                          </m:eqArr>
                        </m:e>
                      </m:d>
                    </m:oMath>
                  </m:oMathPara>
                </a14:m>
                <a:endParaRPr lang="zh-CN" altLang="en-US"/>
              </a:p>
            </p:txBody>
          </p:sp>
        </mc:Choice>
        <mc:Fallback>
          <p:sp>
            <p:nvSpPr>
              <p:cNvPr id="21522" name="Object 19">
                <a:extLst>
                  <a:ext uri="{FF2B5EF4-FFF2-40B4-BE49-F238E27FC236}">
                    <a16:creationId xmlns:a16="http://schemas.microsoft.com/office/drawing/2014/main" id="{136BE6F9-72B3-45ED-ABB7-7C93FAC37921}"/>
                  </a:ext>
                </a:extLst>
              </p:cNvPr>
              <p:cNvSpPr txBox="1">
                <a:spLocks noRot="1" noChangeAspect="1" noMove="1" noResize="1" noEditPoints="1" noAdjustHandles="1" noChangeArrowheads="1" noChangeShapeType="1" noTextEdit="1"/>
              </p:cNvSpPr>
              <p:nvPr/>
            </p:nvSpPr>
            <p:spPr bwMode="auto">
              <a:xfrm>
                <a:off x="4062705" y="1090699"/>
                <a:ext cx="2363787" cy="1085215"/>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mc:Choice Requires="a14">
          <p:sp>
            <p:nvSpPr>
              <p:cNvPr id="21523" name="Object 20">
                <a:extLst>
                  <a:ext uri="{FF2B5EF4-FFF2-40B4-BE49-F238E27FC236}">
                    <a16:creationId xmlns:a16="http://schemas.microsoft.com/office/drawing/2014/main" id="{8683687F-AAF9-438F-8933-65B6158CF1C6}"/>
                  </a:ext>
                </a:extLst>
              </p:cNvPr>
              <p:cNvSpPr txBox="1"/>
              <p:nvPr/>
            </p:nvSpPr>
            <p:spPr bwMode="auto">
              <a:xfrm>
                <a:off x="792075" y="2047239"/>
                <a:ext cx="9589579" cy="581025"/>
              </a:xfrm>
              <a:prstGeom prst="rect">
                <a:avLst/>
              </a:prstGeom>
              <a:noFill/>
              <a:ln>
                <a:noFill/>
              </a:ln>
              <a:effectLst/>
            </p:spPr>
            <p:txBody>
              <a:bodyPr>
                <a:noAutofit/>
              </a:bodyPr>
              <a:lstStyle/>
              <a:p>
                <a14:m>
                  <m:oMathPara>
                    <m:oMathParaPr>
                      <m:jc m:val="left"/>
                    </m:oMathParaPr>
                    <m:oMath>
                      <m:r>
                        <a:rPr lang="zh-CN" altLang="en-US" sz="2800" i="1" smtClean="0">
                          <a:solidFill>
                            <a:srgbClr val="000000"/>
                          </a:solidFill>
                          <a:latin typeface="Cambria Math" panose="02040503050406030204" pitchFamily="18" charset="0"/>
                        </a:rPr>
                        <m:t>如果</m:t>
                      </m:r>
                      <m:r>
                        <a:rPr lang="zh-CN" altLang="en-US" sz="2800" i="1" smtClean="0">
                          <a:solidFill>
                            <a:srgbClr val="000000"/>
                          </a:solidFill>
                          <a:latin typeface="Cambria Math" panose="02040503050406030204" pitchFamily="18" charset="0"/>
                        </a:rPr>
                        <m:t>𝑃</m:t>
                      </m:r>
                      <m:d>
                        <m:dPr>
                          <m:begChr m:val="("/>
                          <m:sepChr m:val="|"/>
                          <m:endChr m:val=")"/>
                          <m:grow m:val="on"/>
                          <m:shp m:val="centered"/>
                          <m:ctrlPr>
                            <a:rPr lang="zh-CN" altLang="en-US" sz="2800" i="1" smtClean="0">
                              <a:solidFill>
                                <a:srgbClr val="000000"/>
                              </a:solidFill>
                              <a:latin typeface="Cambria Math" panose="02040503050406030204" pitchFamily="18" charset="0"/>
                            </a:rPr>
                          </m:ctrlPr>
                        </m:dPr>
                        <m:e>
                          <m:r>
                            <a:rPr lang="zh-CN" altLang="en-US" sz="2800" i="1" smtClean="0">
                              <a:solidFill>
                                <a:srgbClr val="000000"/>
                              </a:solidFill>
                              <a:latin typeface="Cambria Math" panose="02040503050406030204" pitchFamily="18" charset="0"/>
                            </a:rPr>
                            <m:t>𝐴</m:t>
                          </m:r>
                        </m:e>
                      </m:d>
                      <m:r>
                        <a:rPr lang="zh-CN" altLang="en-US" sz="2800" i="1" smtClean="0">
                          <a:solidFill>
                            <a:srgbClr val="000000"/>
                          </a:solidFill>
                          <a:latin typeface="Cambria Math" panose="02040503050406030204" pitchFamily="18" charset="0"/>
                        </a:rPr>
                        <m:t>=</m:t>
                      </m:r>
                      <m:r>
                        <a:rPr lang="zh-CN" altLang="en-US" sz="2800" i="1" smtClean="0">
                          <a:solidFill>
                            <a:srgbClr val="000000"/>
                          </a:solidFill>
                          <a:latin typeface="Cambria Math" panose="02040503050406030204" pitchFamily="18" charset="0"/>
                        </a:rPr>
                        <m:t>𝑝</m:t>
                      </m:r>
                      <m:r>
                        <a:rPr lang="zh-CN" altLang="en-US" sz="2800" i="1" smtClean="0">
                          <a:solidFill>
                            <a:srgbClr val="000000"/>
                          </a:solidFill>
                          <a:latin typeface="Cambria Math" panose="02040503050406030204" pitchFamily="18" charset="0"/>
                        </a:rPr>
                        <m:t>,</m:t>
                      </m:r>
                      <m:r>
                        <a:rPr lang="zh-CN" altLang="en-US" sz="2800" i="1" smtClean="0">
                          <a:solidFill>
                            <a:srgbClr val="000000"/>
                          </a:solidFill>
                          <a:latin typeface="Cambria Math" panose="02040503050406030204" pitchFamily="18" charset="0"/>
                        </a:rPr>
                        <m:t>则</m:t>
                      </m:r>
                      <m:r>
                        <a:rPr lang="zh-CN" altLang="en-US" sz="2800" i="1" smtClean="0">
                          <a:solidFill>
                            <a:srgbClr val="000000"/>
                          </a:solidFill>
                          <a:latin typeface="Cambria Math" panose="02040503050406030204" pitchFamily="18" charset="0"/>
                        </a:rPr>
                        <m:t>𝑃</m:t>
                      </m:r>
                      <m:d>
                        <m:dPr>
                          <m:begChr m:val="("/>
                          <m:sepChr m:val="|"/>
                          <m:endChr m:val=")"/>
                          <m:grow m:val="on"/>
                          <m:shp m:val="centered"/>
                          <m:ctrlPr>
                            <a:rPr lang="zh-CN" altLang="en-US" sz="2800" i="1" smtClean="0">
                              <a:solidFill>
                                <a:srgbClr val="000000"/>
                              </a:solidFill>
                              <a:latin typeface="Cambria Math" panose="02040503050406030204" pitchFamily="18" charset="0"/>
                            </a:rPr>
                          </m:ctrlPr>
                        </m:dPr>
                        <m:e>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𝐴</m:t>
                              </m:r>
                            </m:e>
                          </m:bar>
                        </m:e>
                      </m:d>
                      <m:r>
                        <a:rPr lang="zh-CN" altLang="en-US"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𝑝</m:t>
                      </m:r>
                      <m:r>
                        <a:rPr lang="zh-CN" altLang="en-US" sz="2800" i="1">
                          <a:solidFill>
                            <a:srgbClr val="000000"/>
                          </a:solidFill>
                          <a:latin typeface="Cambria Math" panose="02040503050406030204" pitchFamily="18" charset="0"/>
                        </a:rPr>
                        <m:t>，那么</m:t>
                      </m:r>
                      <m:r>
                        <a:rPr lang="en-US" altLang="zh-CN" sz="2800" b="0" i="1" smtClean="0">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的分布列如下表所示</m:t>
                      </m:r>
                      <m:r>
                        <a:rPr lang="zh-CN" altLang="en-US" sz="2800" i="1">
                          <a:solidFill>
                            <a:srgbClr val="000000"/>
                          </a:solidFill>
                          <a:latin typeface="Cambria Math" panose="02040503050406030204" pitchFamily="18" charset="0"/>
                        </a:rPr>
                        <m:t>.</m:t>
                      </m:r>
                    </m:oMath>
                  </m:oMathPara>
                </a14:m>
                <a:endParaRPr lang="zh-CN" altLang="en-US" sz="2800"/>
              </a:p>
            </p:txBody>
          </p:sp>
        </mc:Choice>
        <mc:Fallback>
          <p:sp>
            <p:nvSpPr>
              <p:cNvPr id="21523" name="Object 20">
                <a:extLst>
                  <a:ext uri="{FF2B5EF4-FFF2-40B4-BE49-F238E27FC236}">
                    <a16:creationId xmlns:a16="http://schemas.microsoft.com/office/drawing/2014/main" id="{8683687F-AAF9-438F-8933-65B6158CF1C6}"/>
                  </a:ext>
                </a:extLst>
              </p:cNvPr>
              <p:cNvSpPr txBox="1">
                <a:spLocks noRot="1" noChangeAspect="1" noMove="1" noResize="1" noEditPoints="1" noAdjustHandles="1" noChangeArrowheads="1" noChangeShapeType="1" noTextEdit="1"/>
              </p:cNvSpPr>
              <p:nvPr/>
            </p:nvSpPr>
            <p:spPr bwMode="auto">
              <a:xfrm>
                <a:off x="792075" y="2047239"/>
                <a:ext cx="9589579" cy="58102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mc:Choice Requires="a14">
          <p:sp>
            <p:nvSpPr>
              <p:cNvPr id="21524" name="Object 21">
                <a:extLst>
                  <a:ext uri="{FF2B5EF4-FFF2-40B4-BE49-F238E27FC236}">
                    <a16:creationId xmlns:a16="http://schemas.microsoft.com/office/drawing/2014/main" id="{217375FB-3D8F-4C40-B1F1-2CF585DA56F3}"/>
                  </a:ext>
                </a:extLst>
              </p:cNvPr>
              <p:cNvSpPr txBox="1"/>
              <p:nvPr/>
            </p:nvSpPr>
            <p:spPr bwMode="auto">
              <a:xfrm>
                <a:off x="914400" y="3812643"/>
                <a:ext cx="6019800" cy="572574"/>
              </a:xfrm>
              <a:prstGeom prst="rect">
                <a:avLst/>
              </a:prstGeom>
              <a:noFill/>
              <a:ln>
                <a:noFill/>
              </a:ln>
              <a:effectLst/>
            </p:spPr>
            <p:txBody>
              <a:bodyPr>
                <a:noAutofit/>
              </a:bodyPr>
              <a:lstStyle/>
              <a:p>
                <a14:m>
                  <m:oMathPara>
                    <m:oMathParaPr>
                      <m:jc m:val="left"/>
                    </m:oMathParaPr>
                    <m:oMath>
                      <m:r>
                        <a:rPr lang="zh-CN" altLang="en-US" sz="2800" i="1">
                          <a:solidFill>
                            <a:srgbClr val="000000"/>
                          </a:solidFill>
                          <a:latin typeface="Cambria Math" panose="02040503050406030204" pitchFamily="18" charset="0"/>
                        </a:rPr>
                        <m:t>我们称</m:t>
                      </m:r>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服从两点分布或</m:t>
                      </m:r>
                      <m:r>
                        <a:rPr lang="zh-CN" altLang="en-US" sz="2800" i="1">
                          <a:solidFill>
                            <a:srgbClr val="FF0000"/>
                          </a:solidFill>
                          <a:latin typeface="Cambria Math" panose="02040503050406030204" pitchFamily="18" charset="0"/>
                        </a:rPr>
                        <m:t>0−1</m:t>
                      </m:r>
                      <m:r>
                        <a:rPr lang="zh-CN" altLang="en-US" sz="2800" i="1">
                          <a:solidFill>
                            <a:srgbClr val="FF0000"/>
                          </a:solidFill>
                          <a:latin typeface="Cambria Math" panose="02040503050406030204" pitchFamily="18" charset="0"/>
                        </a:rPr>
                        <m:t>分布</m:t>
                      </m:r>
                      <m:r>
                        <a:rPr lang="zh-CN" altLang="en-US" sz="2800" i="1">
                          <a:solidFill>
                            <a:srgbClr val="000000"/>
                          </a:solidFill>
                          <a:latin typeface="Cambria Math" panose="02040503050406030204" pitchFamily="18" charset="0"/>
                        </a:rPr>
                        <m:t>.</m:t>
                      </m:r>
                    </m:oMath>
                  </m:oMathPara>
                </a14:m>
                <a:endParaRPr lang="zh-CN" altLang="en-US" sz="2800"/>
              </a:p>
            </p:txBody>
          </p:sp>
        </mc:Choice>
        <mc:Fallback>
          <p:sp>
            <p:nvSpPr>
              <p:cNvPr id="21524" name="Object 21">
                <a:extLst>
                  <a:ext uri="{FF2B5EF4-FFF2-40B4-BE49-F238E27FC236}">
                    <a16:creationId xmlns:a16="http://schemas.microsoft.com/office/drawing/2014/main" id="{217375FB-3D8F-4C40-B1F1-2CF585DA56F3}"/>
                  </a:ext>
                </a:extLst>
              </p:cNvPr>
              <p:cNvSpPr txBox="1">
                <a:spLocks noRot="1" noChangeAspect="1" noMove="1" noResize="1" noEditPoints="1" noAdjustHandles="1" noChangeArrowheads="1" noChangeShapeType="1" noTextEdit="1"/>
              </p:cNvSpPr>
              <p:nvPr/>
            </p:nvSpPr>
            <p:spPr bwMode="auto">
              <a:xfrm>
                <a:off x="914400" y="3812643"/>
                <a:ext cx="6019800" cy="572574"/>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8" name="Text Box 37">
            <a:extLst>
              <a:ext uri="{FF2B5EF4-FFF2-40B4-BE49-F238E27FC236}">
                <a16:creationId xmlns:a16="http://schemas.microsoft.com/office/drawing/2014/main" id="{45E99C02-3E7C-4556-9889-71B5FB1D22C6}"/>
              </a:ext>
            </a:extLst>
          </p:cNvPr>
          <p:cNvSpPr txBox="1">
            <a:spLocks noChangeArrowheads="1"/>
          </p:cNvSpPr>
          <p:nvPr/>
        </p:nvSpPr>
        <p:spPr bwMode="auto">
          <a:xfrm>
            <a:off x="0" y="0"/>
            <a:ext cx="1558945" cy="369332"/>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学习新知</a:t>
            </a:r>
          </a:p>
        </p:txBody>
      </p:sp>
      <mc:AlternateContent>
        <mc:Choice Requires="a14">
          <p:sp>
            <p:nvSpPr>
              <p:cNvPr id="5" name="矩形 4">
                <a:extLst>
                  <a:ext uri="{FF2B5EF4-FFF2-40B4-BE49-F238E27FC236}">
                    <a16:creationId xmlns:a16="http://schemas.microsoft.com/office/drawing/2014/main" id="{0E6D913E-183C-4881-B989-1ACF57198ACF}"/>
                  </a:ext>
                </a:extLst>
              </p:cNvPr>
              <p:cNvSpPr/>
              <p:nvPr/>
            </p:nvSpPr>
            <p:spPr>
              <a:xfrm>
                <a:off x="779472" y="507266"/>
                <a:ext cx="8930255" cy="1385892"/>
              </a:xfrm>
              <a:prstGeom prst="rect">
                <a:avLst/>
              </a:prstGeom>
            </p:spPr>
            <p:txBody>
              <a:bodyPr wrap="square">
                <a:spAutoFit/>
              </a:bodyPr>
              <a:lstStyle/>
              <a:p>
                <a:r>
                  <a:rPr lang="zh-CN" altLang="en-US" sz="2800"/>
                  <a:t>对于只有两个可能结果的随机试验</a:t>
                </a:r>
                <a:r>
                  <a:rPr lang="en-US" altLang="zh-CN" sz="2800"/>
                  <a:t>,</a:t>
                </a:r>
                <a:r>
                  <a:rPr lang="zh-CN" altLang="en-US" sz="2800"/>
                  <a:t>用𝐴表示“成功”</a:t>
                </a:r>
                <a:r>
                  <a:rPr lang="en-US" altLang="zh-CN" sz="2800"/>
                  <a:t>,</a:t>
                </a:r>
              </a:p>
              <a:p>
                <a:br>
                  <a:rPr lang="en-US" altLang="zh-CN" sz="2800"/>
                </a:br>
                <a14:m>
                  <m:oMathPara>
                    <m:oMathParaPr>
                      <m:jc/>
                    </m:oMathParaPr>
                    <m:o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𝐴</m:t>
                          </m:r>
                        </m:e>
                      </m:acc>
                    </m:oMath>
                  </m:oMathPara>
                </a14:m>
                <a:r>
                  <a:rPr lang="zh-CN" altLang="en-US" sz="2800"/>
                  <a:t>表示“失败”</a:t>
                </a:r>
                <a:r>
                  <a:rPr lang="en-US" altLang="zh-CN" sz="2800"/>
                  <a:t>,</a:t>
                </a:r>
                <a:r>
                  <a:rPr lang="zh-CN" altLang="en-US" sz="2800"/>
                  <a:t>定义</a:t>
                </a:r>
              </a:p>
            </p:txBody>
          </p:sp>
        </mc:Choice>
        <mc:Fallback>
          <p:sp>
            <p:nvSpPr>
              <p:cNvPr id="5" name="矩形 4">
                <a:extLst>
                  <a:ext uri="{FF2B5EF4-FFF2-40B4-BE49-F238E27FC236}">
                    <a16:creationId xmlns:a16="http://schemas.microsoft.com/office/drawing/2014/main" id="{0E6D913E-183C-4881-B989-1ACF57198ACF}"/>
                  </a:ext>
                </a:extLst>
              </p:cNvPr>
              <p:cNvSpPr>
                <a:spLocks noRot="1" noChangeAspect="1" noMove="1" noResize="1" noEditPoints="1" noAdjustHandles="1" noChangeArrowheads="1" noChangeShapeType="1" noTextEdit="1"/>
              </p:cNvSpPr>
              <p:nvPr/>
            </p:nvSpPr>
            <p:spPr>
              <a:xfrm>
                <a:off x="779472" y="507266"/>
                <a:ext cx="8930255" cy="1385892"/>
              </a:xfrm>
              <a:prstGeom prst="rect">
                <a:avLst/>
              </a:prstGeom>
              <a:blipFill>
                <a:blip r:embed="rId5"/>
                <a:stretch>
                  <a:fillRect l="-1433" t="-5702" r="0" b="-10965"/>
                </a:stretch>
              </a:blipFill>
            </p:spPr>
            <p:txBody>
              <a:bodyPr/>
              <a:lstStyle/>
              <a:p>
                <a:r>
                  <a:rPr lang="zh-CN" altLang="en-US">
                    <a:noFill/>
                  </a:rPr>
                  <a:t> </a:t>
                </a:r>
              </a:p>
            </p:txBody>
          </p:sp>
        </mc:Fallback>
      </mc:AlternateContent>
      <p:graphicFrame>
        <p:nvGraphicFramePr>
          <p:cNvPr id="9" name="Group 20">
            <a:extLst>
              <a:ext uri="{FF2B5EF4-FFF2-40B4-BE49-F238E27FC236}">
                <a16:creationId xmlns:a16="http://schemas.microsoft.com/office/drawing/2014/main" id="{AB3896CD-1461-452E-B0CB-7BF689C250BE}"/>
              </a:ext>
            </a:extLst>
          </p:cNvPr>
          <p:cNvGraphicFramePr>
            <a:graphicFrameLocks noGrp="1"/>
          </p:cNvGraphicFramePr>
          <p:nvPr>
            <p:extLst>
              <p:ext uri="{D42A27DB-BD31-4B8C-83A1-F6EECF244321}">
                <p14:modId xmlns:p14="http://schemas.microsoft.com/office/powerpoint/2010/main" val="3585069211"/>
              </p:ext>
            </p:extLst>
          </p:nvPr>
        </p:nvGraphicFramePr>
        <p:xfrm>
          <a:off x="1368425" y="4949781"/>
          <a:ext cx="4632325" cy="1038226"/>
        </p:xfrm>
        <a:graphic>
          <a:graphicData uri="http://schemas.openxmlformats.org/drawingml/2006/table">
            <a:tbl>
              <a:tblPr/>
              <a:tblGrid>
                <a:gridCol w="1535113">
                  <a:extLst>
                    <a:ext uri="{9D8B030D-6E8A-4147-A177-3AD203B41FA5}">
                      <a16:colId xmlns:a16="http://schemas.microsoft.com/office/drawing/2014/main" val="1205399047"/>
                    </a:ext>
                  </a:extLst>
                </a:gridCol>
                <a:gridCol w="1552575">
                  <a:extLst>
                    <a:ext uri="{9D8B030D-6E8A-4147-A177-3AD203B41FA5}">
                      <a16:colId xmlns:a16="http://schemas.microsoft.com/office/drawing/2014/main" val="1666982038"/>
                    </a:ext>
                  </a:extLst>
                </a:gridCol>
                <a:gridCol w="1544637">
                  <a:extLst>
                    <a:ext uri="{9D8B030D-6E8A-4147-A177-3AD203B41FA5}">
                      <a16:colId xmlns:a16="http://schemas.microsoft.com/office/drawing/2014/main" val="1211654360"/>
                    </a:ext>
                  </a:extLst>
                </a:gridCol>
              </a:tblGrid>
              <a:tr h="5191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5891819"/>
                  </a:ext>
                </a:extLst>
              </a:tr>
              <a:tr h="5191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2354862"/>
                  </a:ext>
                </a:extLst>
              </a:tr>
            </a:tbl>
          </a:graphicData>
        </a:graphic>
      </p:graphicFrame>
      <p:sp>
        <p:nvSpPr>
          <p:cNvPr id="10" name="Text Box 8">
            <a:extLst>
              <a:ext uri="{FF2B5EF4-FFF2-40B4-BE49-F238E27FC236}">
                <a16:creationId xmlns:a16="http://schemas.microsoft.com/office/drawing/2014/main" id="{69201D76-F692-4DAB-8391-680535DE5AEA}"/>
              </a:ext>
            </a:extLst>
          </p:cNvPr>
          <p:cNvSpPr txBox="1">
            <a:spLocks noChangeArrowheads="1"/>
          </p:cNvSpPr>
          <p:nvPr/>
        </p:nvSpPr>
        <p:spPr bwMode="auto">
          <a:xfrm>
            <a:off x="457200" y="4385217"/>
            <a:ext cx="1051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0000"/>
                </a:solidFill>
                <a:latin typeface="Times New Roman" panose="02020603050405020304" pitchFamily="18" charset="0"/>
              </a:rPr>
              <a:t>思考</a:t>
            </a:r>
            <a:r>
              <a:rPr kumimoji="1" lang="zh-CN" altLang="en-US" sz="2400" b="1">
                <a:solidFill>
                  <a:srgbClr val="000000"/>
                </a:solidFill>
                <a:latin typeface="Times New Roman" panose="02020603050405020304" pitchFamily="18" charset="0"/>
              </a:rPr>
              <a:t>：随机变量</a:t>
            </a:r>
            <a:r>
              <a:rPr kumimoji="1" lang="en-US" altLang="zh-CN" sz="2400" b="1">
                <a:solidFill>
                  <a:srgbClr val="000000"/>
                </a:solidFill>
                <a:latin typeface="Times New Roman" panose="02020603050405020304" pitchFamily="18" charset="0"/>
              </a:rPr>
              <a:t>X</a:t>
            </a:r>
            <a:r>
              <a:rPr kumimoji="1" lang="zh-CN" altLang="en-US" sz="2400" b="1">
                <a:solidFill>
                  <a:srgbClr val="000000"/>
                </a:solidFill>
                <a:latin typeface="Times New Roman" panose="02020603050405020304" pitchFamily="18" charset="0"/>
              </a:rPr>
              <a:t>的分布列由下表给出</a:t>
            </a:r>
            <a:r>
              <a:rPr kumimoji="1" lang="en-US" altLang="zh-CN" sz="2400" b="1">
                <a:solidFill>
                  <a:srgbClr val="000000"/>
                </a:solidFill>
                <a:latin typeface="Times New Roman" panose="02020603050405020304" pitchFamily="18" charset="0"/>
              </a:rPr>
              <a:t>,</a:t>
            </a:r>
            <a:r>
              <a:rPr kumimoji="1" lang="zh-CN" altLang="en-US" sz="2400" b="1">
                <a:solidFill>
                  <a:srgbClr val="000000"/>
                </a:solidFill>
                <a:latin typeface="Times New Roman" panose="02020603050405020304" pitchFamily="18" charset="0"/>
              </a:rPr>
              <a:t>它服从两点分布吗</a:t>
            </a:r>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Times New Roman" panose="02020603050405020304" pitchFamily="18" charset="0"/>
            </a:endParaRPr>
          </a:p>
        </p:txBody>
      </p:sp>
      <p:sp>
        <p:nvSpPr>
          <p:cNvPr id="11" name="TextBox 5">
            <a:extLst>
              <a:ext uri="{FF2B5EF4-FFF2-40B4-BE49-F238E27FC236}">
                <a16:creationId xmlns:a16="http://schemas.microsoft.com/office/drawing/2014/main" id="{B53D78E6-9503-4D61-A9A7-BCD401EC7B78}"/>
              </a:ext>
            </a:extLst>
          </p:cNvPr>
          <p:cNvSpPr txBox="1">
            <a:spLocks noChangeArrowheads="1"/>
          </p:cNvSpPr>
          <p:nvPr/>
        </p:nvSpPr>
        <p:spPr bwMode="auto">
          <a:xfrm>
            <a:off x="1030797" y="6091535"/>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0000"/>
                </a:solidFill>
              </a:rPr>
              <a:t>注</a:t>
            </a:r>
            <a:r>
              <a:rPr lang="en-US" altLang="zh-CN" sz="2400" b="1">
                <a:solidFill>
                  <a:srgbClr val="FF0000"/>
                </a:solidFill>
              </a:rPr>
              <a:t>:  </a:t>
            </a:r>
            <a:r>
              <a:rPr lang="zh-CN" altLang="en-US" sz="2400" b="1">
                <a:solidFill>
                  <a:srgbClr val="FF0000"/>
                </a:solidFill>
              </a:rPr>
              <a:t>只取两个不同值的随机变量并不一定服从两点分布</a:t>
            </a:r>
          </a:p>
        </p:txBody>
      </p:sp>
      <p:sp>
        <p:nvSpPr>
          <p:cNvPr id="12" name="TextBox 6">
            <a:extLst>
              <a:ext uri="{FF2B5EF4-FFF2-40B4-BE49-F238E27FC236}">
                <a16:creationId xmlns:a16="http://schemas.microsoft.com/office/drawing/2014/main" id="{283511F1-5E63-488A-9918-703F5B4E48CC}"/>
              </a:ext>
            </a:extLst>
          </p:cNvPr>
          <p:cNvSpPr txBox="1">
            <a:spLocks noChangeArrowheads="1"/>
          </p:cNvSpPr>
          <p:nvPr/>
        </p:nvSpPr>
        <p:spPr bwMode="auto">
          <a:xfrm>
            <a:off x="6096000" y="5264041"/>
            <a:ext cx="548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不服从两点分布</a:t>
            </a:r>
            <a:r>
              <a:rPr lang="en-US" altLang="zh-CN" sz="2400">
                <a:latin typeface="Times New Roman" panose="02020603050405020304" pitchFamily="18" charset="0"/>
              </a:rPr>
              <a:t>,</a:t>
            </a:r>
            <a:r>
              <a:rPr lang="zh-CN" altLang="en-US" sz="2400">
                <a:latin typeface="Times New Roman" panose="02020603050405020304" pitchFamily="18" charset="0"/>
              </a:rPr>
              <a:t>因为</a:t>
            </a:r>
            <a:r>
              <a:rPr lang="en-US" altLang="zh-CN" sz="2400" i="1">
                <a:latin typeface="Times New Roman" panose="02020603050405020304" pitchFamily="18" charset="0"/>
              </a:rPr>
              <a:t>X</a:t>
            </a:r>
            <a:r>
              <a:rPr lang="zh-CN" altLang="en-US" sz="2400">
                <a:latin typeface="Times New Roman" panose="02020603050405020304" pitchFamily="18" charset="0"/>
              </a:rPr>
              <a:t>的取值不是</a:t>
            </a:r>
            <a:r>
              <a:rPr lang="en-US" altLang="zh-CN" sz="2400">
                <a:solidFill>
                  <a:srgbClr val="FF0000"/>
                </a:solidFill>
                <a:latin typeface="Times New Roman" panose="02020603050405020304" pitchFamily="18" charset="0"/>
              </a:rPr>
              <a:t>0</a:t>
            </a:r>
            <a:r>
              <a:rPr lang="zh-CN" altLang="en-US" sz="2400">
                <a:solidFill>
                  <a:srgbClr val="FF0000"/>
                </a:solidFill>
                <a:latin typeface="Times New Roman" panose="02020603050405020304" pitchFamily="18" charset="0"/>
              </a:rPr>
              <a:t>或</a:t>
            </a:r>
            <a:r>
              <a:rPr lang="en-US" altLang="zh-CN" sz="2400">
                <a:solidFill>
                  <a:srgbClr val="FF0000"/>
                </a:solidFill>
                <a:latin typeface="Times New Roman" panose="02020603050405020304" pitchFamily="18" charset="0"/>
              </a:rPr>
              <a:t>1</a:t>
            </a:r>
            <a:endParaRPr lang="zh-CN" altLang="en-US" sz="240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5346949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Text Box 3">
            <a:extLst>
              <a:ext uri="{FF2B5EF4-FFF2-40B4-BE49-F238E27FC236}">
                <a16:creationId xmlns:a16="http://schemas.microsoft.com/office/drawing/2014/main" id="{D1EF8F2B-8233-4617-B273-53A8130706D2}"/>
              </a:ext>
            </a:extLst>
          </p:cNvPr>
          <p:cNvSpPr>
            <a:spLocks noChangeArrowheads="1"/>
          </p:cNvSpPr>
          <p:nvPr/>
        </p:nvSpPr>
        <p:spPr bwMode="auto">
          <a:xfrm>
            <a:off x="1774824" y="47624"/>
            <a:ext cx="90475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5.</a:t>
            </a:r>
            <a:r>
              <a:rPr lang="zh-CN" altLang="en-US" sz="2600">
                <a:solidFill>
                  <a:schemeClr val="tx1"/>
                </a:solidFill>
                <a:latin typeface="宋体" panose="02010600030101010101" pitchFamily="2" charset="-122"/>
              </a:rPr>
              <a:t>某学校高二年级有</a:t>
            </a:r>
            <a:r>
              <a:rPr lang="en-US" altLang="zh-CN" sz="2600">
                <a:solidFill>
                  <a:schemeClr val="tx1"/>
                </a:solidFill>
                <a:latin typeface="宋体" panose="02010600030101010101" pitchFamily="2" charset="-122"/>
              </a:rPr>
              <a:t>200</a:t>
            </a:r>
            <a:r>
              <a:rPr lang="zh-CN" altLang="en-US" sz="2600">
                <a:solidFill>
                  <a:schemeClr val="tx1"/>
                </a:solidFill>
                <a:latin typeface="宋体" panose="02010600030101010101" pitchFamily="2" charset="-122"/>
              </a:rPr>
              <a:t>名学生</a:t>
            </a:r>
            <a:r>
              <a:rPr lang="en-US" altLang="zh-CN" sz="2600">
                <a:solidFill>
                  <a:schemeClr val="tx1"/>
                </a:solidFill>
                <a:latin typeface="宋体" panose="02010600030101010101" pitchFamily="2" charset="-122"/>
              </a:rPr>
              <a:t>,</a:t>
            </a:r>
            <a:r>
              <a:rPr lang="zh-CN" altLang="en-US" sz="2600">
                <a:solidFill>
                  <a:schemeClr val="tx1"/>
                </a:solidFill>
                <a:latin typeface="宋体" panose="02010600030101010101" pitchFamily="2" charset="-122"/>
              </a:rPr>
              <a:t>他们的体育综合测试成绩分</a:t>
            </a:r>
            <a:r>
              <a:rPr lang="en-US" altLang="zh-CN" sz="2600">
                <a:solidFill>
                  <a:schemeClr val="tx1"/>
                </a:solidFill>
                <a:latin typeface="宋体" panose="02010600030101010101" pitchFamily="2" charset="-122"/>
              </a:rPr>
              <a:t>5</a:t>
            </a:r>
            <a:r>
              <a:rPr lang="zh-CN" altLang="en-US" sz="2600">
                <a:solidFill>
                  <a:schemeClr val="tx1"/>
                </a:solidFill>
                <a:latin typeface="宋体" panose="02010600030101010101" pitchFamily="2" charset="-122"/>
              </a:rPr>
              <a:t>个等级</a:t>
            </a:r>
            <a:r>
              <a:rPr lang="en-US" altLang="zh-CN" sz="2600">
                <a:solidFill>
                  <a:schemeClr val="tx1"/>
                </a:solidFill>
                <a:latin typeface="宋体" panose="02010600030101010101" pitchFamily="2" charset="-122"/>
              </a:rPr>
              <a:t>,</a:t>
            </a:r>
            <a:r>
              <a:rPr lang="zh-CN" altLang="en-US" sz="2600">
                <a:solidFill>
                  <a:schemeClr val="tx1"/>
                </a:solidFill>
                <a:latin typeface="宋体" panose="02010600030101010101" pitchFamily="2" charset="-122"/>
              </a:rPr>
              <a:t>每个等级对应的分数和人数如下表所示</a:t>
            </a:r>
            <a:r>
              <a:rPr lang="en-US" altLang="zh-CN" sz="2600">
                <a:solidFill>
                  <a:schemeClr val="tx1"/>
                </a:solidFill>
                <a:latin typeface="宋体" panose="02010600030101010101" pitchFamily="2" charset="-122"/>
              </a:rPr>
              <a:t>.</a:t>
            </a:r>
          </a:p>
        </p:txBody>
      </p:sp>
      <p:graphicFrame>
        <p:nvGraphicFramePr>
          <p:cNvPr id="22532" name="Group 81">
            <a:extLst>
              <a:ext uri="{FF2B5EF4-FFF2-40B4-BE49-F238E27FC236}">
                <a16:creationId xmlns:a16="http://schemas.microsoft.com/office/drawing/2014/main" id="{8CBB4ED2-E497-479C-81E5-086E27B2BB95}"/>
              </a:ext>
            </a:extLst>
          </p:cNvPr>
          <p:cNvGraphicFramePr>
            <a:graphicFrameLocks noGrp="1"/>
          </p:cNvGraphicFramePr>
          <p:nvPr>
            <p:extLst>
              <p:ext uri="{D42A27DB-BD31-4B8C-83A1-F6EECF244321}">
                <p14:modId xmlns:p14="http://schemas.microsoft.com/office/powerpoint/2010/main" val="4099909920"/>
              </p:ext>
            </p:extLst>
          </p:nvPr>
        </p:nvGraphicFramePr>
        <p:xfrm>
          <a:off x="2495551" y="1052513"/>
          <a:ext cx="7921625" cy="1463040"/>
        </p:xfrm>
        <a:graphic>
          <a:graphicData uri="http://schemas.openxmlformats.org/drawingml/2006/table">
            <a:tbl>
              <a:tblPr/>
              <a:tblGrid>
                <a:gridCol w="1320800">
                  <a:extLst>
                    <a:ext uri="{9D8B030D-6E8A-4147-A177-3AD203B41FA5}">
                      <a16:colId xmlns:a16="http://schemas.microsoft.com/office/drawing/2014/main" val="3406155312"/>
                    </a:ext>
                  </a:extLst>
                </a:gridCol>
                <a:gridCol w="1319213">
                  <a:extLst>
                    <a:ext uri="{9D8B030D-6E8A-4147-A177-3AD203B41FA5}">
                      <a16:colId xmlns:a16="http://schemas.microsoft.com/office/drawing/2014/main" val="2556668710"/>
                    </a:ext>
                  </a:extLst>
                </a:gridCol>
                <a:gridCol w="1320800">
                  <a:extLst>
                    <a:ext uri="{9D8B030D-6E8A-4147-A177-3AD203B41FA5}">
                      <a16:colId xmlns:a16="http://schemas.microsoft.com/office/drawing/2014/main" val="368937053"/>
                    </a:ext>
                  </a:extLst>
                </a:gridCol>
                <a:gridCol w="1295400">
                  <a:extLst>
                    <a:ext uri="{9D8B030D-6E8A-4147-A177-3AD203B41FA5}">
                      <a16:colId xmlns:a16="http://schemas.microsoft.com/office/drawing/2014/main" val="4100484922"/>
                    </a:ext>
                  </a:extLst>
                </a:gridCol>
                <a:gridCol w="1344612">
                  <a:extLst>
                    <a:ext uri="{9D8B030D-6E8A-4147-A177-3AD203B41FA5}">
                      <a16:colId xmlns:a16="http://schemas.microsoft.com/office/drawing/2014/main" val="3433919881"/>
                    </a:ext>
                  </a:extLst>
                </a:gridCol>
                <a:gridCol w="1320800">
                  <a:extLst>
                    <a:ext uri="{9D8B030D-6E8A-4147-A177-3AD203B41FA5}">
                      <a16:colId xmlns:a16="http://schemas.microsoft.com/office/drawing/2014/main" val="874914022"/>
                    </a:ext>
                  </a:extLst>
                </a:gridCol>
              </a:tblGrid>
              <a:tr h="355600">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等级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不及格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及格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中等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良好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优秀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6167115"/>
                  </a:ext>
                </a:extLst>
              </a:tr>
              <a:tr h="355600">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分数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2798079"/>
                  </a:ext>
                </a:extLst>
              </a:tr>
              <a:tr h="355600">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人数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0159576"/>
                  </a:ext>
                </a:extLst>
              </a:tr>
            </a:tbl>
          </a:graphicData>
        </a:graphic>
      </p:graphicFrame>
      <p:sp>
        <p:nvSpPr>
          <p:cNvPr id="24612" name="Text Box 38">
            <a:extLst>
              <a:ext uri="{FF2B5EF4-FFF2-40B4-BE49-F238E27FC236}">
                <a16:creationId xmlns:a16="http://schemas.microsoft.com/office/drawing/2014/main" id="{5C5D564D-307A-4198-8A35-5B67303FBDC8}"/>
              </a:ext>
            </a:extLst>
          </p:cNvPr>
          <p:cNvSpPr/>
          <p:nvPr/>
        </p:nvSpPr>
        <p:spPr>
          <a:xfrm>
            <a:off x="533400" y="2985040"/>
            <a:ext cx="990600" cy="461665"/>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 </a:t>
            </a:r>
            <a:r>
              <a:rPr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解</a:t>
            </a:r>
            <a:r>
              <a:rPr lang="en-US" altLang="zh-CN"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a:t>
            </a:r>
            <a:endParaRPr lang="en-US" altLang="zh-CN" sz="2400">
              <a:solidFill>
                <a:srgbClr val="FF0000"/>
              </a:solidFill>
              <a:latin typeface="宋体" panose="02010600030101010101" pitchFamily="2" charset="-122"/>
            </a:endParaRPr>
          </a:p>
        </p:txBody>
      </p:sp>
      <mc:AlternateContent>
        <mc:Choice Requires="a14">
          <p:sp>
            <p:nvSpPr>
              <p:cNvPr id="22565" name="Object 39">
                <a:extLst>
                  <a:ext uri="{FF2B5EF4-FFF2-40B4-BE49-F238E27FC236}">
                    <a16:creationId xmlns:a16="http://schemas.microsoft.com/office/drawing/2014/main" id="{FE3A912F-03AC-40B0-8213-FB6309B8BDF0}"/>
                  </a:ext>
                </a:extLst>
              </p:cNvPr>
              <p:cNvSpPr txBox="1">
                <a:spLocks noGrp="1"/>
              </p:cNvSpPr>
              <p:nvPr>
                <p:ph sz="quarter" idx="4"/>
              </p:nvPr>
            </p:nvSpPr>
            <p:spPr bwMode="auto">
              <a:xfrm>
                <a:off x="4318885" y="3416513"/>
                <a:ext cx="6713358" cy="483607"/>
              </a:xfrm>
              <a:prstGeom prst="rect">
                <a:avLst/>
              </a:prstGeom>
              <a:noFill/>
              <a:ln>
                <a:noFill/>
              </a:ln>
              <a:effectLst/>
            </p:spPr>
            <p:txBody>
              <a:bodyPr>
                <a:noAutofit/>
              </a:bodyPr>
              <a:lstStyle/>
              <a:p>
                <a:pPr>
                  <a:buNone/>
                </a:pPr>
                <a14:m>
                  <m:oMathPara>
                    <m:oMathParaPr>
                      <m:jc m:val="left"/>
                    </m:oMathParaPr>
                    <m:oMath>
                      <m:d>
                        <m:dPr>
                          <m:begChr m:val="{"/>
                          <m:sepChr m:val="|"/>
                          <m:endChr m:val="}"/>
                          <m:grow m:val="on"/>
                          <m:shp m:val="centered"/>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=3</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中等</m:t>
                      </m:r>
                      <m:r>
                        <a:rPr lang="zh-CN" altLang="en-US" sz="2400" i="1">
                          <a:solidFill>
                            <a:srgbClr val="000000"/>
                          </a:solidFill>
                          <a:latin typeface="Cambria Math" panose="02040503050406030204" pitchFamily="18" charset="0"/>
                        </a:rPr>
                        <m:t>”,</m:t>
                      </m:r>
                      <m:d>
                        <m:dPr>
                          <m:begChr m:val="{"/>
                          <m:sepChr m:val="|"/>
                          <m:endChr m:val="}"/>
                          <m:grow m:val="on"/>
                          <m:shp m:val="centered"/>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=4</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良</m:t>
                      </m:r>
                      <m:r>
                        <a:rPr lang="zh-CN" altLang="en-US" sz="2400" i="1">
                          <a:solidFill>
                            <a:srgbClr val="000000"/>
                          </a:solidFill>
                          <a:latin typeface="Cambria Math" panose="02040503050406030204" pitchFamily="18" charset="0"/>
                        </a:rPr>
                        <m:t>”,</m:t>
                      </m:r>
                      <m:d>
                        <m:dPr>
                          <m:begChr m:val="{"/>
                          <m:sepChr m:val="|"/>
                          <m:endChr m:val="}"/>
                          <m:grow m:val="on"/>
                          <m:shp m:val="centered"/>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=5</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优</m:t>
                      </m:r>
                      <m:r>
                        <a:rPr lang="zh-CN" altLang="en-US" sz="2400" i="1">
                          <a:solidFill>
                            <a:srgbClr val="000000"/>
                          </a:solidFill>
                          <a:latin typeface="Cambria Math" panose="02040503050406030204" pitchFamily="18" charset="0"/>
                        </a:rPr>
                        <m:t>”.</m:t>
                      </m:r>
                    </m:oMath>
                  </m:oMathPara>
                </a14:m>
                <a:endParaRPr lang="zh-CN" altLang="en-US" sz="2400"/>
              </a:p>
            </p:txBody>
          </p:sp>
        </mc:Choice>
        <mc:Fallback>
          <p:sp>
            <p:nvSpPr>
              <p:cNvPr id="22565" name="Object 39">
                <a:extLst>
                  <a:ext uri="{FF2B5EF4-FFF2-40B4-BE49-F238E27FC236}">
                    <a16:creationId xmlns:a16="http://schemas.microsoft.com/office/drawing/2014/main" id="{FE3A912F-03AC-40B0-8213-FB6309B8BDF0}"/>
                  </a:ext>
                </a:extLst>
              </p:cNvPr>
              <p:cNvSpPr txBox="1">
                <a:spLocks noRot="1" noChangeAspect="1" noMove="1" noResize="1" noEditPoints="1" noAdjustHandles="1" noChangeArrowheads="1" noChangeShapeType="1" noTextEdit="1"/>
              </p:cNvSpPr>
              <p:nvPr>
                <p:ph sz="quarter" idx="4"/>
              </p:nvPr>
            </p:nvSpPr>
            <p:spPr bwMode="auto">
              <a:xfrm>
                <a:off x="4318885" y="3416513"/>
                <a:ext cx="6713358" cy="483607"/>
              </a:xfrm>
              <a:prstGeom prst="rect">
                <a:avLst/>
              </a:prstGeom>
              <a:blipFill>
                <a:blip r:embed="rId2"/>
                <a:stretch>
                  <a:fillRect b="-6250"/>
                </a:stretch>
              </a:blipFill>
              <a:ln>
                <a:noFill/>
              </a:ln>
              <a:effectLst/>
            </p:spPr>
            <p:txBody>
              <a:bodyPr/>
              <a:lstStyle/>
              <a:p>
                <a:r>
                  <a:rPr lang="zh-CN" altLang="en-US">
                    <a:noFill/>
                  </a:rPr>
                  <a:t> </a:t>
                </a:r>
              </a:p>
            </p:txBody>
          </p:sp>
        </mc:Fallback>
      </mc:AlternateContent>
      <p:graphicFrame>
        <p:nvGraphicFramePr>
          <p:cNvPr id="22567" name="Group 42">
            <a:extLst>
              <a:ext uri="{FF2B5EF4-FFF2-40B4-BE49-F238E27FC236}">
                <a16:creationId xmlns:a16="http://schemas.microsoft.com/office/drawing/2014/main" id="{1868D0C5-4B1A-4BD4-B21F-04CCFA136F14}"/>
              </a:ext>
            </a:extLst>
          </p:cNvPr>
          <p:cNvGraphicFramePr>
            <a:graphicFrameLocks noGrp="1"/>
          </p:cNvGraphicFramePr>
          <p:nvPr>
            <p:extLst>
              <p:ext uri="{D42A27DB-BD31-4B8C-83A1-F6EECF244321}">
                <p14:modId xmlns:p14="http://schemas.microsoft.com/office/powerpoint/2010/main" val="3089023164"/>
              </p:ext>
            </p:extLst>
          </p:nvPr>
        </p:nvGraphicFramePr>
        <p:xfrm>
          <a:off x="2133600" y="4288198"/>
          <a:ext cx="7086600" cy="1056301"/>
        </p:xfrm>
        <a:graphic>
          <a:graphicData uri="http://schemas.openxmlformats.org/drawingml/2006/table">
            <a:tbl>
              <a:tblPr/>
              <a:tblGrid>
                <a:gridCol w="1181100">
                  <a:extLst>
                    <a:ext uri="{9D8B030D-6E8A-4147-A177-3AD203B41FA5}">
                      <a16:colId xmlns:a16="http://schemas.microsoft.com/office/drawing/2014/main" val="1968414503"/>
                    </a:ext>
                  </a:extLst>
                </a:gridCol>
                <a:gridCol w="1181100">
                  <a:extLst>
                    <a:ext uri="{9D8B030D-6E8A-4147-A177-3AD203B41FA5}">
                      <a16:colId xmlns:a16="http://schemas.microsoft.com/office/drawing/2014/main" val="1196456304"/>
                    </a:ext>
                  </a:extLst>
                </a:gridCol>
                <a:gridCol w="1181100">
                  <a:extLst>
                    <a:ext uri="{9D8B030D-6E8A-4147-A177-3AD203B41FA5}">
                      <a16:colId xmlns:a16="http://schemas.microsoft.com/office/drawing/2014/main" val="3020694871"/>
                    </a:ext>
                  </a:extLst>
                </a:gridCol>
                <a:gridCol w="1181100">
                  <a:extLst>
                    <a:ext uri="{9D8B030D-6E8A-4147-A177-3AD203B41FA5}">
                      <a16:colId xmlns:a16="http://schemas.microsoft.com/office/drawing/2014/main" val="2163246468"/>
                    </a:ext>
                  </a:extLst>
                </a:gridCol>
                <a:gridCol w="1181100">
                  <a:extLst>
                    <a:ext uri="{9D8B030D-6E8A-4147-A177-3AD203B41FA5}">
                      <a16:colId xmlns:a16="http://schemas.microsoft.com/office/drawing/2014/main" val="3002652447"/>
                    </a:ext>
                  </a:extLst>
                </a:gridCol>
                <a:gridCol w="1181100">
                  <a:extLst>
                    <a:ext uri="{9D8B030D-6E8A-4147-A177-3AD203B41FA5}">
                      <a16:colId xmlns:a16="http://schemas.microsoft.com/office/drawing/2014/main" val="107267300"/>
                    </a:ext>
                  </a:extLst>
                </a:gridCol>
              </a:tblGrid>
              <a:tr h="436202">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X</a:t>
                      </a:r>
                      <a:endPar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7743883"/>
                  </a:ext>
                </a:extLst>
              </a:tr>
              <a:tr h="599101">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1435143"/>
                  </a:ext>
                </a:extLst>
              </a:tr>
            </a:tbl>
          </a:graphicData>
        </a:graphic>
      </p:graphicFrame>
      <p:graphicFrame>
        <p:nvGraphicFramePr>
          <p:cNvPr id="22591" name="Object 66">
            <a:extLst>
              <a:ext uri="{FF2B5EF4-FFF2-40B4-BE49-F238E27FC236}">
                <a16:creationId xmlns:a16="http://schemas.microsoft.com/office/drawing/2014/main" id="{04EE9D92-E90A-4B05-968A-F2DC0401CB8B}"/>
              </a:ext>
            </a:extLst>
          </p:cNvPr>
          <p:cNvGraphicFramePr>
            <a:graphicFrameLocks noChangeAspect="1"/>
          </p:cNvGraphicFramePr>
          <p:nvPr>
            <p:extLst>
              <p:ext uri="{D42A27DB-BD31-4B8C-83A1-F6EECF244321}">
                <p14:modId xmlns:p14="http://schemas.microsoft.com/office/powerpoint/2010/main" val="388360286"/>
              </p:ext>
            </p:extLst>
          </p:nvPr>
        </p:nvGraphicFramePr>
        <p:xfrm>
          <a:off x="2487614" y="4861287"/>
          <a:ext cx="427037" cy="463550"/>
        </p:xfrm>
        <a:graphic>
          <a:graphicData uri="http://schemas.openxmlformats.org/presentationml/2006/ole">
            <mc:AlternateContent>
              <mc:Choice xmlns:v="urn:schemas-microsoft-com:vml" Requires="v">
                <p:oleObj spid="_x0000_s1089" name="公式" r:id="rId3" imgW="142875" imgH="152590" progId="Equation.3">
                  <p:embed/>
                </p:oleObj>
              </mc:Choice>
              <mc:Fallback>
                <p:oleObj name="公式" r:id="rId3" imgW="142875" imgH="152590" progId="Equation.3">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2487614" y="4861287"/>
                        <a:ext cx="427037" cy="463550"/>
                      </a:xfrm>
                      <a:prstGeom prst="rect">
                        <a:avLst/>
                      </a:prstGeom>
                      <a:noFill/>
                      <a:ln>
                        <a:noFill/>
                      </a:ln>
                      <a:effectLst/>
                    </p:spPr>
                  </p:pic>
                </p:oleObj>
              </mc:Fallback>
            </mc:AlternateContent>
          </a:graphicData>
        </a:graphic>
      </p:graphicFrame>
      <p:graphicFrame>
        <p:nvGraphicFramePr>
          <p:cNvPr id="22597" name="Object 72">
            <a:extLst>
              <a:ext uri="{FF2B5EF4-FFF2-40B4-BE49-F238E27FC236}">
                <a16:creationId xmlns:a16="http://schemas.microsoft.com/office/drawing/2014/main" id="{2D9C5BB3-603C-46E3-8A1D-131407763325}"/>
              </a:ext>
            </a:extLst>
          </p:cNvPr>
          <p:cNvGraphicFramePr>
            <a:graphicFrameLocks noChangeAspect="1"/>
          </p:cNvGraphicFramePr>
          <p:nvPr>
            <p:extLst>
              <p:ext uri="{D42A27DB-BD31-4B8C-83A1-F6EECF244321}">
                <p14:modId xmlns:p14="http://schemas.microsoft.com/office/powerpoint/2010/main" val="2906268704"/>
              </p:ext>
            </p:extLst>
          </p:nvPr>
        </p:nvGraphicFramePr>
        <p:xfrm>
          <a:off x="3657600" y="4724400"/>
          <a:ext cx="338138" cy="654050"/>
        </p:xfrm>
        <a:graphic>
          <a:graphicData uri="http://schemas.openxmlformats.org/presentationml/2006/ole">
            <mc:AlternateContent>
              <mc:Choice xmlns:v="urn:schemas-microsoft-com:vml" Requires="v">
                <p:oleObj spid="_x0000_s1090" name="公式" r:id="rId5" imgW="190310" imgH="381048" progId="Equation.3">
                  <p:embed/>
                </p:oleObj>
              </mc:Choice>
              <mc:Fallback>
                <p:oleObj name="公式" r:id="rId5" imgW="190310" imgH="381048"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657600" y="4724400"/>
                        <a:ext cx="338138" cy="654050"/>
                      </a:xfrm>
                      <a:prstGeom prst="rect">
                        <a:avLst/>
                      </a:prstGeom>
                      <a:noFill/>
                      <a:ln>
                        <a:noFill/>
                      </a:ln>
                      <a:effectLst/>
                    </p:spPr>
                  </p:pic>
                </p:oleObj>
              </mc:Fallback>
            </mc:AlternateContent>
          </a:graphicData>
        </a:graphic>
      </p:graphicFrame>
      <p:graphicFrame>
        <p:nvGraphicFramePr>
          <p:cNvPr id="22598" name="Object 73">
            <a:extLst>
              <a:ext uri="{FF2B5EF4-FFF2-40B4-BE49-F238E27FC236}">
                <a16:creationId xmlns:a16="http://schemas.microsoft.com/office/drawing/2014/main" id="{CD204A47-7F6A-4034-8320-85EB98541020}"/>
              </a:ext>
            </a:extLst>
          </p:cNvPr>
          <p:cNvGraphicFramePr>
            <a:graphicFrameLocks noChangeAspect="1"/>
          </p:cNvGraphicFramePr>
          <p:nvPr>
            <p:extLst>
              <p:ext uri="{D42A27DB-BD31-4B8C-83A1-F6EECF244321}">
                <p14:modId xmlns:p14="http://schemas.microsoft.com/office/powerpoint/2010/main" val="2827326691"/>
              </p:ext>
            </p:extLst>
          </p:nvPr>
        </p:nvGraphicFramePr>
        <p:xfrm>
          <a:off x="4918075" y="4724400"/>
          <a:ext cx="254000" cy="654050"/>
        </p:xfrm>
        <a:graphic>
          <a:graphicData uri="http://schemas.openxmlformats.org/presentationml/2006/ole">
            <mc:AlternateContent>
              <mc:Choice xmlns:v="urn:schemas-microsoft-com:vml" Requires="v">
                <p:oleObj spid="_x0000_s1091" name="公式" r:id="rId7" imgW="142875" imgH="381048" progId="Equation.3">
                  <p:embed/>
                </p:oleObj>
              </mc:Choice>
              <mc:Fallback>
                <p:oleObj name="公式" r:id="rId7" imgW="142875" imgH="381048"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4918075" y="4724400"/>
                        <a:ext cx="254000" cy="654050"/>
                      </a:xfrm>
                      <a:prstGeom prst="rect">
                        <a:avLst/>
                      </a:prstGeom>
                      <a:noFill/>
                      <a:ln>
                        <a:noFill/>
                      </a:ln>
                      <a:effectLst/>
                    </p:spPr>
                  </p:pic>
                </p:oleObj>
              </mc:Fallback>
            </mc:AlternateContent>
          </a:graphicData>
        </a:graphic>
      </p:graphicFrame>
      <p:graphicFrame>
        <p:nvGraphicFramePr>
          <p:cNvPr id="22599" name="Object 74">
            <a:extLst>
              <a:ext uri="{FF2B5EF4-FFF2-40B4-BE49-F238E27FC236}">
                <a16:creationId xmlns:a16="http://schemas.microsoft.com/office/drawing/2014/main" id="{8B9BD39A-1E52-426F-B4CB-4E679AA49357}"/>
              </a:ext>
            </a:extLst>
          </p:cNvPr>
          <p:cNvGraphicFramePr>
            <a:graphicFrameLocks noChangeAspect="1"/>
          </p:cNvGraphicFramePr>
          <p:nvPr>
            <p:extLst>
              <p:ext uri="{D42A27DB-BD31-4B8C-83A1-F6EECF244321}">
                <p14:modId xmlns:p14="http://schemas.microsoft.com/office/powerpoint/2010/main" val="1808145804"/>
              </p:ext>
            </p:extLst>
          </p:nvPr>
        </p:nvGraphicFramePr>
        <p:xfrm>
          <a:off x="6096000" y="4724400"/>
          <a:ext cx="338138" cy="654050"/>
        </p:xfrm>
        <a:graphic>
          <a:graphicData uri="http://schemas.openxmlformats.org/presentationml/2006/ole">
            <mc:AlternateContent>
              <mc:Choice xmlns:v="urn:schemas-microsoft-com:vml" Requires="v">
                <p:oleObj spid="_x0000_s1092" name="公式" r:id="rId9" imgW="190310" imgH="381048" progId="Equation.3">
                  <p:embed/>
                </p:oleObj>
              </mc:Choice>
              <mc:Fallback>
                <p:oleObj name="公式" r:id="rId9" imgW="190310" imgH="381048"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6096000" y="4724400"/>
                        <a:ext cx="338138" cy="654050"/>
                      </a:xfrm>
                      <a:prstGeom prst="rect">
                        <a:avLst/>
                      </a:prstGeom>
                      <a:noFill/>
                      <a:ln>
                        <a:noFill/>
                      </a:ln>
                      <a:effectLst/>
                    </p:spPr>
                  </p:pic>
                </p:oleObj>
              </mc:Fallback>
            </mc:AlternateContent>
          </a:graphicData>
        </a:graphic>
      </p:graphicFrame>
      <p:graphicFrame>
        <p:nvGraphicFramePr>
          <p:cNvPr id="22600" name="Object 75">
            <a:extLst>
              <a:ext uri="{FF2B5EF4-FFF2-40B4-BE49-F238E27FC236}">
                <a16:creationId xmlns:a16="http://schemas.microsoft.com/office/drawing/2014/main" id="{F6FA3B83-3B7D-46C6-921C-1D2345FD0B77}"/>
              </a:ext>
            </a:extLst>
          </p:cNvPr>
          <p:cNvGraphicFramePr>
            <a:graphicFrameLocks noChangeAspect="1"/>
          </p:cNvGraphicFramePr>
          <p:nvPr>
            <p:extLst>
              <p:ext uri="{D42A27DB-BD31-4B8C-83A1-F6EECF244321}">
                <p14:modId xmlns:p14="http://schemas.microsoft.com/office/powerpoint/2010/main" val="2951878015"/>
              </p:ext>
            </p:extLst>
          </p:nvPr>
        </p:nvGraphicFramePr>
        <p:xfrm>
          <a:off x="7291389" y="4724400"/>
          <a:ext cx="231775" cy="654050"/>
        </p:xfrm>
        <a:graphic>
          <a:graphicData uri="http://schemas.openxmlformats.org/presentationml/2006/ole">
            <mc:AlternateContent>
              <mc:Choice xmlns:v="urn:schemas-microsoft-com:vml" Requires="v">
                <p:oleObj spid="_x0000_s1093" name="公式" r:id="rId11" imgW="133159" imgH="381048" progId="Equation.3">
                  <p:embed/>
                </p:oleObj>
              </mc:Choice>
              <mc:Fallback>
                <p:oleObj name="公式" r:id="rId11" imgW="133159" imgH="381048"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7291389" y="4724400"/>
                        <a:ext cx="231775" cy="654050"/>
                      </a:xfrm>
                      <a:prstGeom prst="rect">
                        <a:avLst/>
                      </a:prstGeom>
                      <a:noFill/>
                      <a:ln>
                        <a:noFill/>
                      </a:ln>
                      <a:effectLst/>
                    </p:spPr>
                  </p:pic>
                </p:oleObj>
              </mc:Fallback>
            </mc:AlternateContent>
          </a:graphicData>
        </a:graphic>
      </p:graphicFrame>
      <p:graphicFrame>
        <p:nvGraphicFramePr>
          <p:cNvPr id="22601" name="Object 76">
            <a:extLst>
              <a:ext uri="{FF2B5EF4-FFF2-40B4-BE49-F238E27FC236}">
                <a16:creationId xmlns:a16="http://schemas.microsoft.com/office/drawing/2014/main" id="{37520E7C-06B4-49A1-BB07-234270E957A4}"/>
              </a:ext>
            </a:extLst>
          </p:cNvPr>
          <p:cNvGraphicFramePr>
            <a:graphicFrameLocks noChangeAspect="1"/>
          </p:cNvGraphicFramePr>
          <p:nvPr>
            <p:extLst>
              <p:ext uri="{D42A27DB-BD31-4B8C-83A1-F6EECF244321}">
                <p14:modId xmlns:p14="http://schemas.microsoft.com/office/powerpoint/2010/main" val="1885638646"/>
              </p:ext>
            </p:extLst>
          </p:nvPr>
        </p:nvGraphicFramePr>
        <p:xfrm>
          <a:off x="8437563" y="4724400"/>
          <a:ext cx="381000" cy="654050"/>
        </p:xfrm>
        <a:graphic>
          <a:graphicData uri="http://schemas.openxmlformats.org/presentationml/2006/ole">
            <mc:AlternateContent>
              <mc:Choice xmlns:v="urn:schemas-microsoft-com:vml" Requires="v">
                <p:oleObj spid="_x0000_s1094" name="公式" r:id="rId13" imgW="218884" imgH="381048" progId="Equation.3">
                  <p:embed/>
                </p:oleObj>
              </mc:Choice>
              <mc:Fallback>
                <p:oleObj name="公式" r:id="rId13" imgW="218884" imgH="381048"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8437563" y="4724400"/>
                        <a:ext cx="381000" cy="654050"/>
                      </a:xfrm>
                      <a:prstGeom prst="rect">
                        <a:avLst/>
                      </a:prstGeom>
                      <a:noFill/>
                      <a:ln>
                        <a:noFill/>
                      </a:ln>
                      <a:effectLst/>
                    </p:spPr>
                  </p:pic>
                </p:oleObj>
              </mc:Fallback>
            </mc:AlternateContent>
          </a:graphicData>
        </a:graphic>
      </p:graphicFrame>
      <mc:AlternateContent>
        <mc:Choice Requires="a14">
          <p:sp>
            <p:nvSpPr>
              <p:cNvPr id="22602" name="Object 77">
                <a:extLst>
                  <a:ext uri="{FF2B5EF4-FFF2-40B4-BE49-F238E27FC236}">
                    <a16:creationId xmlns:a16="http://schemas.microsoft.com/office/drawing/2014/main" id="{A89F477D-6735-482E-91B0-79BB0455BC95}"/>
                  </a:ext>
                </a:extLst>
              </p:cNvPr>
              <p:cNvSpPr txBox="1"/>
              <p:nvPr/>
            </p:nvSpPr>
            <p:spPr bwMode="auto">
              <a:xfrm>
                <a:off x="2209800" y="5344499"/>
                <a:ext cx="6784975" cy="788987"/>
              </a:xfrm>
              <a:prstGeom prst="rect">
                <a:avLst/>
              </a:prstGeom>
              <a:noFill/>
              <a:ln>
                <a:noFill/>
              </a:ln>
              <a:effectLst/>
            </p:spPr>
            <p:txBody>
              <a:bodyPr>
                <a:normAutofit/>
              </a:bodyPr>
              <a:lstStyle/>
              <a:p>
                <a14:m>
                  <m:oMathPara>
                    <m:oMathParaPr>
                      <m:jc m:val="left"/>
                    </m:oMathParaPr>
                    <m:oMath>
                      <m:r>
                        <a:rPr lang="zh-CN" altLang="en-US" sz="2400" i="1" smtClean="0">
                          <a:solidFill>
                            <a:schemeClr val="tx1"/>
                          </a:solidFill>
                          <a:latin typeface="Cambria Math" panose="02040503050406030204" pitchFamily="18" charset="0"/>
                        </a:rPr>
                        <m:t>𝑃</m:t>
                      </m:r>
                      <m:r>
                        <a:rPr lang="zh-CN" altLang="en-US" sz="2400" i="1" smtClean="0">
                          <a:solidFill>
                            <a:schemeClr val="tx1"/>
                          </a:solidFill>
                          <a:latin typeface="Cambria Math" panose="02040503050406030204" pitchFamily="18" charset="0"/>
                        </a:rPr>
                        <m:t>(</m:t>
                      </m:r>
                      <m:r>
                        <a:rPr lang="zh-CN" altLang="en-US" sz="2400" i="1" smtClean="0">
                          <a:solidFill>
                            <a:schemeClr val="tx1"/>
                          </a:solidFill>
                          <a:latin typeface="Cambria Math" panose="02040503050406030204" pitchFamily="18" charset="0"/>
                        </a:rPr>
                        <m:t>𝑋</m:t>
                      </m:r>
                      <m:r>
                        <a:rPr lang="zh-CN" altLang="en-US" sz="2400" i="1" smtClean="0">
                          <a:solidFill>
                            <a:schemeClr val="tx1"/>
                          </a:solidFill>
                          <a:latin typeface="Cambria Math" panose="02040503050406030204" pitchFamily="18" charset="0"/>
                        </a:rPr>
                        <m:t>≥4)=</m:t>
                      </m:r>
                      <m:r>
                        <a:rPr lang="zh-CN" altLang="en-US" sz="2400" i="1" smtClean="0">
                          <a:solidFill>
                            <a:schemeClr val="tx1"/>
                          </a:solidFill>
                          <a:latin typeface="Cambria Math" panose="02040503050406030204" pitchFamily="18" charset="0"/>
                        </a:rPr>
                        <m:t>𝑃</m:t>
                      </m:r>
                      <m:r>
                        <a:rPr lang="zh-CN" altLang="en-US" sz="2400" i="1" smtClean="0">
                          <a:solidFill>
                            <a:schemeClr val="tx1"/>
                          </a:solidFill>
                          <a:latin typeface="Cambria Math" panose="02040503050406030204" pitchFamily="18" charset="0"/>
                        </a:rPr>
                        <m:t>(</m:t>
                      </m:r>
                      <m:r>
                        <a:rPr lang="zh-CN" altLang="en-US" sz="2400" i="1" smtClean="0">
                          <a:solidFill>
                            <a:schemeClr val="tx1"/>
                          </a:solidFill>
                          <a:latin typeface="Cambria Math" panose="02040503050406030204" pitchFamily="18" charset="0"/>
                        </a:rPr>
                        <m:t>𝑋</m:t>
                      </m:r>
                      <m:r>
                        <a:rPr lang="zh-CN" altLang="en-US" sz="2400" i="1" smtClean="0">
                          <a:solidFill>
                            <a:schemeClr val="tx1"/>
                          </a:solidFill>
                          <a:latin typeface="Cambria Math" panose="02040503050406030204" pitchFamily="18" charset="0"/>
                        </a:rPr>
                        <m:t>=4)+</m:t>
                      </m:r>
                      <m:r>
                        <a:rPr lang="zh-CN" altLang="en-US" sz="2400" i="1" smtClean="0">
                          <a:solidFill>
                            <a:schemeClr val="tx1"/>
                          </a:solidFill>
                          <a:latin typeface="Cambria Math" panose="02040503050406030204" pitchFamily="18" charset="0"/>
                        </a:rPr>
                        <m:t>𝑃</m:t>
                      </m:r>
                      <m:r>
                        <a:rPr lang="zh-CN" altLang="en-US" sz="2400" i="1" smtClean="0">
                          <a:solidFill>
                            <a:schemeClr val="tx1"/>
                          </a:solidFill>
                          <a:latin typeface="Cambria Math" panose="02040503050406030204" pitchFamily="18" charset="0"/>
                        </a:rPr>
                        <m:t>(</m:t>
                      </m:r>
                      <m:r>
                        <a:rPr lang="zh-CN" altLang="en-US" sz="2400" i="1" smtClean="0">
                          <a:solidFill>
                            <a:schemeClr val="tx1"/>
                          </a:solidFill>
                          <a:latin typeface="Cambria Math" panose="02040503050406030204" pitchFamily="18" charset="0"/>
                        </a:rPr>
                        <m:t>𝑋</m:t>
                      </m:r>
                      <m:r>
                        <a:rPr lang="zh-CN" altLang="en-US" sz="2400" i="1" smtClean="0">
                          <a:solidFill>
                            <a:schemeClr val="tx1"/>
                          </a:solidFill>
                          <a:latin typeface="Cambria Math" panose="02040503050406030204" pitchFamily="18" charset="0"/>
                        </a:rPr>
                        <m:t>=5)=</m:t>
                      </m:r>
                      <m:f>
                        <m:fPr>
                          <m:type m:val="bar"/>
                          <m:ctrlPr>
                            <a:rPr lang="zh-CN" altLang="en-US" sz="2400" i="1">
                              <a:solidFill>
                                <a:schemeClr val="tx1"/>
                              </a:solidFill>
                              <a:latin typeface="Cambria Math" panose="02040503050406030204" pitchFamily="18" charset="0"/>
                            </a:rPr>
                          </m:ctrlPr>
                        </m:fPr>
                        <m:num>
                          <m:r>
                            <a:rPr lang="zh-CN" altLang="en-US" sz="2400" i="1">
                              <a:solidFill>
                                <a:schemeClr val="tx1"/>
                              </a:solidFill>
                              <a:latin typeface="Cambria Math" panose="02040503050406030204" pitchFamily="18" charset="0"/>
                            </a:rPr>
                            <m:t>1</m:t>
                          </m:r>
                        </m:num>
                        <m:den>
                          <m:r>
                            <a:rPr lang="zh-CN" altLang="en-US" sz="2400" i="1">
                              <a:solidFill>
                                <a:schemeClr val="tx1"/>
                              </a:solidFill>
                              <a:latin typeface="Cambria Math" panose="02040503050406030204" pitchFamily="18" charset="0"/>
                            </a:rPr>
                            <m:t>5</m:t>
                          </m:r>
                        </m:den>
                      </m:f>
                      <m:r>
                        <a:rPr lang="zh-CN" altLang="en-US" sz="2400" i="1">
                          <a:solidFill>
                            <a:schemeClr val="tx1"/>
                          </a:solidFill>
                          <a:latin typeface="Cambria Math" panose="02040503050406030204" pitchFamily="18" charset="0"/>
                        </a:rPr>
                        <m:t>+</m:t>
                      </m:r>
                      <m:f>
                        <m:fPr>
                          <m:type m:val="bar"/>
                          <m:ctrlPr>
                            <a:rPr lang="zh-CN" altLang="en-US" sz="2400" i="1">
                              <a:solidFill>
                                <a:schemeClr val="tx1"/>
                              </a:solidFill>
                              <a:latin typeface="Cambria Math" panose="02040503050406030204" pitchFamily="18" charset="0"/>
                            </a:rPr>
                          </m:ctrlPr>
                        </m:fPr>
                        <m:num>
                          <m:r>
                            <a:rPr lang="zh-CN" altLang="en-US" sz="2400" i="1">
                              <a:solidFill>
                                <a:schemeClr val="tx1"/>
                              </a:solidFill>
                              <a:latin typeface="Cambria Math" panose="02040503050406030204" pitchFamily="18" charset="0"/>
                            </a:rPr>
                            <m:t>3</m:t>
                          </m:r>
                        </m:num>
                        <m:den>
                          <m:r>
                            <a:rPr lang="zh-CN" altLang="en-US" sz="2400" i="1">
                              <a:solidFill>
                                <a:schemeClr val="tx1"/>
                              </a:solidFill>
                              <a:latin typeface="Cambria Math" panose="02040503050406030204" pitchFamily="18" charset="0"/>
                            </a:rPr>
                            <m:t>20</m:t>
                          </m:r>
                        </m:den>
                      </m:f>
                      <m:r>
                        <a:rPr lang="zh-CN" altLang="en-US" sz="2400" i="1">
                          <a:solidFill>
                            <a:schemeClr val="tx1"/>
                          </a:solidFill>
                          <a:latin typeface="Cambria Math" panose="02040503050406030204" pitchFamily="18" charset="0"/>
                        </a:rPr>
                        <m:t>=</m:t>
                      </m:r>
                      <m:f>
                        <m:fPr>
                          <m:type m:val="bar"/>
                          <m:ctrlPr>
                            <a:rPr lang="zh-CN" altLang="en-US" sz="2400" i="1">
                              <a:solidFill>
                                <a:schemeClr val="tx1"/>
                              </a:solidFill>
                              <a:latin typeface="Cambria Math" panose="02040503050406030204" pitchFamily="18" charset="0"/>
                            </a:rPr>
                          </m:ctrlPr>
                        </m:fPr>
                        <m:num>
                          <m:r>
                            <a:rPr lang="zh-CN" altLang="en-US" sz="2400" i="1">
                              <a:solidFill>
                                <a:schemeClr val="tx1"/>
                              </a:solidFill>
                              <a:latin typeface="Cambria Math" panose="02040503050406030204" pitchFamily="18" charset="0"/>
                            </a:rPr>
                            <m:t>7</m:t>
                          </m:r>
                        </m:num>
                        <m:den>
                          <m:r>
                            <a:rPr lang="zh-CN" altLang="en-US" sz="2400" i="1">
                              <a:solidFill>
                                <a:schemeClr val="tx1"/>
                              </a:solidFill>
                              <a:latin typeface="Cambria Math" panose="02040503050406030204" pitchFamily="18" charset="0"/>
                            </a:rPr>
                            <m:t>20</m:t>
                          </m:r>
                        </m:den>
                      </m:f>
                    </m:oMath>
                  </m:oMathPara>
                </a14:m>
                <a:endParaRPr lang="zh-CN" altLang="en-US" sz="2400"/>
              </a:p>
            </p:txBody>
          </p:sp>
        </mc:Choice>
        <mc:Fallback>
          <p:sp>
            <p:nvSpPr>
              <p:cNvPr id="22602" name="Object 77">
                <a:extLst>
                  <a:ext uri="{FF2B5EF4-FFF2-40B4-BE49-F238E27FC236}">
                    <a16:creationId xmlns:a16="http://schemas.microsoft.com/office/drawing/2014/main" id="{A89F477D-6735-482E-91B0-79BB0455BC95}"/>
                  </a:ext>
                </a:extLst>
              </p:cNvPr>
              <p:cNvSpPr txBox="1">
                <a:spLocks noRot="1" noChangeAspect="1" noMove="1" noResize="1" noEditPoints="1" noAdjustHandles="1" noChangeArrowheads="1" noChangeShapeType="1" noTextEdit="1"/>
              </p:cNvSpPr>
              <p:nvPr/>
            </p:nvSpPr>
            <p:spPr bwMode="auto">
              <a:xfrm>
                <a:off x="2209800" y="5344499"/>
                <a:ext cx="6784975" cy="788987"/>
              </a:xfrm>
              <a:prstGeom prst="rect">
                <a:avLst/>
              </a:prstGeom>
              <a:blipFill>
                <a:blip r:embed="rId15"/>
                <a:stretch>
                  <a:fillRect/>
                </a:stretch>
              </a:blipFill>
              <a:ln>
                <a:noFill/>
              </a:ln>
              <a:effectLst/>
            </p:spPr>
            <p:txBody>
              <a:bodyPr/>
              <a:lstStyle/>
              <a:p>
                <a:r>
                  <a:rPr lang="zh-CN" altLang="en-US">
                    <a:noFill/>
                  </a:rPr>
                  <a:t> </a:t>
                </a:r>
              </a:p>
            </p:txBody>
          </p:sp>
        </mc:Fallback>
      </mc:AlternateContent>
      <p:sp>
        <p:nvSpPr>
          <p:cNvPr id="24" name="Text Box 26">
            <a:extLst>
              <a:ext uri="{FF2B5EF4-FFF2-40B4-BE49-F238E27FC236}">
                <a16:creationId xmlns:a16="http://schemas.microsoft.com/office/drawing/2014/main" id="{B0D99FC2-D66B-420D-A572-02E52F7842AE}"/>
              </a:ext>
            </a:extLst>
          </p:cNvPr>
          <p:cNvSpPr txBox="1">
            <a:spLocks noChangeArrowheads="1"/>
          </p:cNvSpPr>
          <p:nvPr/>
        </p:nvSpPr>
        <p:spPr bwMode="auto">
          <a:xfrm>
            <a:off x="0" y="-223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例题讲评</a:t>
            </a:r>
          </a:p>
        </p:txBody>
      </p:sp>
      <p:sp>
        <p:nvSpPr>
          <p:cNvPr id="4" name="矩形 3">
            <a:extLst>
              <a:ext uri="{FF2B5EF4-FFF2-40B4-BE49-F238E27FC236}">
                <a16:creationId xmlns:a16="http://schemas.microsoft.com/office/drawing/2014/main" id="{293167B8-0807-4B58-B2D5-34532BDFA3C4}"/>
              </a:ext>
            </a:extLst>
          </p:cNvPr>
          <p:cNvSpPr/>
          <p:nvPr/>
        </p:nvSpPr>
        <p:spPr>
          <a:xfrm>
            <a:off x="457200" y="2544828"/>
            <a:ext cx="11353800" cy="523220"/>
          </a:xfrm>
          <a:prstGeom prst="rect">
            <a:avLst/>
          </a:prstGeom>
        </p:spPr>
        <p:txBody>
          <a:bodyPr wrap="square">
            <a:spAutoFit/>
          </a:bodyPr>
          <a:lstStyle/>
          <a:p>
            <a:r>
              <a:rPr lang="zh-CN" altLang="en-US" sz="2800"/>
              <a:t>从这</a:t>
            </a:r>
            <a:r>
              <a:rPr lang="en-US" altLang="zh-CN" sz="2800"/>
              <a:t>200</a:t>
            </a:r>
            <a:r>
              <a:rPr lang="zh-CN" altLang="en-US" sz="2800"/>
              <a:t>名学生中任意选取</a:t>
            </a:r>
            <a:r>
              <a:rPr lang="en-US" altLang="zh-CN" sz="2800"/>
              <a:t>1</a:t>
            </a:r>
            <a:r>
              <a:rPr lang="zh-CN" altLang="en-US" sz="2800"/>
              <a:t>人</a:t>
            </a:r>
            <a:r>
              <a:rPr lang="en-US" altLang="zh-CN" sz="2800"/>
              <a:t>,</a:t>
            </a:r>
            <a:r>
              <a:rPr lang="zh-CN" altLang="en-US" sz="2800"/>
              <a:t>求所选同学分数𝑋的分布列以及𝑃</a:t>
            </a:r>
            <a:r>
              <a:rPr lang="en-US" altLang="zh-CN" sz="2800"/>
              <a:t>(</a:t>
            </a:r>
            <a:r>
              <a:rPr lang="zh-CN" altLang="en-US" sz="2800"/>
              <a:t>𝑋≥</a:t>
            </a:r>
            <a:r>
              <a:rPr lang="en-US" altLang="zh-CN" sz="2800"/>
              <a:t>4).</a:t>
            </a:r>
          </a:p>
        </p:txBody>
      </p:sp>
      <p:sp>
        <p:nvSpPr>
          <p:cNvPr id="9" name="矩形 8">
            <a:extLst>
              <a:ext uri="{FF2B5EF4-FFF2-40B4-BE49-F238E27FC236}">
                <a16:creationId xmlns:a16="http://schemas.microsoft.com/office/drawing/2014/main" id="{CC94A3F1-FB73-40AF-B163-F7BD50B5AE75}"/>
              </a:ext>
            </a:extLst>
          </p:cNvPr>
          <p:cNvSpPr/>
          <p:nvPr/>
        </p:nvSpPr>
        <p:spPr>
          <a:xfrm>
            <a:off x="1125537" y="3001015"/>
            <a:ext cx="10245726" cy="830997"/>
          </a:xfrm>
          <a:prstGeom prst="rect">
            <a:avLst/>
          </a:prstGeom>
        </p:spPr>
        <p:txBody>
          <a:bodyPr wrap="square">
            <a:spAutoFit/>
          </a:bodyPr>
          <a:lstStyle/>
          <a:p>
            <a:r>
              <a:rPr lang="zh-CN" altLang="en-US" sz="2400"/>
              <a:t>由题意知，𝑋是一个离散型随机变量，其可能取值为</a:t>
            </a:r>
            <a:r>
              <a:rPr lang="en-US" altLang="zh-CN" sz="2400"/>
              <a:t>1,2,3,4,5,</a:t>
            </a:r>
            <a:r>
              <a:rPr lang="zh-CN" altLang="en-US" sz="2400"/>
              <a:t>且</a:t>
            </a:r>
            <a:r>
              <a:rPr lang="en-US" altLang="zh-CN" sz="2400"/>
              <a:t>{</a:t>
            </a:r>
            <a:r>
              <a:rPr lang="zh-CN" altLang="en-US" sz="2400"/>
              <a:t>𝑋</a:t>
            </a:r>
            <a:r>
              <a:rPr lang="en-US" altLang="zh-CN" sz="2400"/>
              <a:t>=1}=“</a:t>
            </a:r>
            <a:r>
              <a:rPr lang="zh-CN" altLang="en-US" sz="2400"/>
              <a:t>不及格”</a:t>
            </a:r>
            <a:r>
              <a:rPr lang="en-US" altLang="zh-CN" sz="2400"/>
              <a:t>,{</a:t>
            </a:r>
            <a:r>
              <a:rPr lang="zh-CN" altLang="en-US" sz="2400"/>
              <a:t>𝑋</a:t>
            </a:r>
            <a:r>
              <a:rPr lang="en-US" altLang="zh-CN" sz="2400"/>
              <a:t>=2}=“</a:t>
            </a:r>
            <a:r>
              <a:rPr lang="zh-CN" altLang="en-US" sz="2400"/>
              <a:t>及格”</a:t>
            </a:r>
            <a:r>
              <a:rPr lang="en-US" altLang="zh-CN" sz="2400"/>
              <a:t>,</a:t>
            </a:r>
          </a:p>
        </p:txBody>
      </p:sp>
      <p:sp>
        <p:nvSpPr>
          <p:cNvPr id="16" name="矩形 15">
            <a:extLst>
              <a:ext uri="{FF2B5EF4-FFF2-40B4-BE49-F238E27FC236}">
                <a16:creationId xmlns:a16="http://schemas.microsoft.com/office/drawing/2014/main" id="{FC0B40D3-1EFF-4F3A-9681-E91001379028}"/>
              </a:ext>
            </a:extLst>
          </p:cNvPr>
          <p:cNvSpPr/>
          <p:nvPr/>
        </p:nvSpPr>
        <p:spPr>
          <a:xfrm>
            <a:off x="1142749" y="3869497"/>
            <a:ext cx="5307863" cy="461665"/>
          </a:xfrm>
          <a:prstGeom prst="rect">
            <a:avLst/>
          </a:prstGeom>
        </p:spPr>
        <p:txBody>
          <a:bodyPr wrap="none">
            <a:spAutoFit/>
          </a:bodyPr>
          <a:lstStyle/>
          <a:p>
            <a:r>
              <a:rPr lang="zh-CN" altLang="en-US" sz="2400"/>
              <a:t>根据古典概型的知识，可得𝑋的分布列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12">
                                            <p:txEl>
                                              <p:pRg st="0" end="0"/>
                                            </p:txEl>
                                          </p:spTgt>
                                        </p:tgtEl>
                                        <p:attrNameLst>
                                          <p:attrName>style.visibility</p:attrName>
                                        </p:attrNameLst>
                                      </p:cBhvr>
                                      <p:to>
                                        <p:strVal val="visible"/>
                                      </p:to>
                                    </p:set>
                                    <p:animEffect transition="in" filter="blinds(horizontal)">
                                      <p:cBhvr>
                                        <p:cTn id="7" dur="500"/>
                                        <p:tgtEl>
                                          <p:spTgt spid="24612">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67"/>
                                        </p:tgtEl>
                                        <p:attrNameLst>
                                          <p:attrName>style.visibility</p:attrName>
                                        </p:attrNameLst>
                                      </p:cBhvr>
                                      <p:to>
                                        <p:strVal val="visible"/>
                                      </p:to>
                                    </p:set>
                                    <p:animEffect transition="in" filter="blinds(horizontal)">
                                      <p:cBhvr>
                                        <p:cTn id="12" dur="500"/>
                                        <p:tgtEl>
                                          <p:spTgt spid="22567"/>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91"/>
                                        </p:tgtEl>
                                        <p:attrNameLst>
                                          <p:attrName>style.visibility</p:attrName>
                                        </p:attrNameLst>
                                      </p:cBhvr>
                                      <p:to>
                                        <p:strVal val="visible"/>
                                      </p:to>
                                    </p:set>
                                    <p:animEffect transition="in" filter="blinds(horizontal)">
                                      <p:cBhvr>
                                        <p:cTn id="17" dur="500"/>
                                        <p:tgtEl>
                                          <p:spTgt spid="22591"/>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97"/>
                                        </p:tgtEl>
                                        <p:attrNameLst>
                                          <p:attrName>style.visibility</p:attrName>
                                        </p:attrNameLst>
                                      </p:cBhvr>
                                      <p:to>
                                        <p:strVal val="visible"/>
                                      </p:to>
                                    </p:set>
                                    <p:animEffect transition="in" filter="wipe(left)">
                                      <p:cBhvr>
                                        <p:cTn id="22" dur="500"/>
                                        <p:tgtEl>
                                          <p:spTgt spid="22597"/>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98"/>
                                        </p:tgtEl>
                                        <p:attrNameLst>
                                          <p:attrName>style.visibility</p:attrName>
                                        </p:attrNameLst>
                                      </p:cBhvr>
                                      <p:to>
                                        <p:strVal val="visible"/>
                                      </p:to>
                                    </p:set>
                                    <p:animEffect transition="in" filter="wipe(left)">
                                      <p:cBhvr>
                                        <p:cTn id="27" dur="500"/>
                                        <p:tgtEl>
                                          <p:spTgt spid="22598"/>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99"/>
                                        </p:tgtEl>
                                        <p:attrNameLst>
                                          <p:attrName>style.visibility</p:attrName>
                                        </p:attrNameLst>
                                      </p:cBhvr>
                                      <p:to>
                                        <p:strVal val="visible"/>
                                      </p:to>
                                    </p:set>
                                    <p:animEffect transition="in" filter="wipe(left)">
                                      <p:cBhvr>
                                        <p:cTn id="32" dur="500"/>
                                        <p:tgtEl>
                                          <p:spTgt spid="22599"/>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600"/>
                                        </p:tgtEl>
                                        <p:attrNameLst>
                                          <p:attrName>style.visibility</p:attrName>
                                        </p:attrNameLst>
                                      </p:cBhvr>
                                      <p:to>
                                        <p:strVal val="visible"/>
                                      </p:to>
                                    </p:set>
                                    <p:animEffect transition="in" filter="wipe(left)">
                                      <p:cBhvr>
                                        <p:cTn id="37" dur="500"/>
                                        <p:tgtEl>
                                          <p:spTgt spid="22600"/>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601"/>
                                        </p:tgtEl>
                                        <p:attrNameLst>
                                          <p:attrName>style.visibility</p:attrName>
                                        </p:attrNameLst>
                                      </p:cBhvr>
                                      <p:to>
                                        <p:strVal val="visible"/>
                                      </p:to>
                                    </p:set>
                                    <p:animEffect transition="in" filter="wipe(left)">
                                      <p:cBhvr>
                                        <p:cTn id="42" dur="500"/>
                                        <p:tgtEl>
                                          <p:spTgt spid="22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4579" name="Text Box 3">
            <a:extLst>
              <a:ext uri="{FF2B5EF4-FFF2-40B4-BE49-F238E27FC236}">
                <a16:creationId xmlns:a16="http://schemas.microsoft.com/office/drawing/2014/main" id="{A1245D8E-99CF-409A-8E0A-511ED74A5824}"/>
              </a:ext>
            </a:extLst>
          </p:cNvPr>
          <p:cNvSpPr>
            <a:spLocks noChangeArrowheads="1"/>
          </p:cNvSpPr>
          <p:nvPr/>
        </p:nvSpPr>
        <p:spPr bwMode="auto">
          <a:xfrm>
            <a:off x="285750" y="438131"/>
            <a:ext cx="11201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800">
                <a:solidFill>
                  <a:schemeClr val="tx1"/>
                </a:solidFill>
                <a:latin typeface="+mn-lt"/>
              </a:rPr>
              <a:t>  </a:t>
            </a:r>
            <a:r>
              <a:rPr lang="zh-CN" altLang="en-US" sz="2800">
                <a:solidFill>
                  <a:schemeClr val="tx1"/>
                </a:solidFill>
                <a:latin typeface="+mn-lt"/>
              </a:rPr>
              <a:t>例</a:t>
            </a:r>
            <a:r>
              <a:rPr lang="en-US" altLang="zh-CN" sz="2800">
                <a:solidFill>
                  <a:schemeClr val="tx1"/>
                </a:solidFill>
                <a:latin typeface="+mn-lt"/>
              </a:rPr>
              <a:t>6   </a:t>
            </a:r>
            <a:r>
              <a:rPr lang="zh-CN" altLang="en-US" sz="2800">
                <a:solidFill>
                  <a:schemeClr val="tx1"/>
                </a:solidFill>
                <a:latin typeface="+mn-lt"/>
              </a:rPr>
              <a:t>一批笔记本电脑共有</a:t>
            </a:r>
            <a:r>
              <a:rPr lang="en-US" altLang="zh-CN" sz="2800">
                <a:solidFill>
                  <a:schemeClr val="tx1"/>
                </a:solidFill>
                <a:latin typeface="+mn-lt"/>
              </a:rPr>
              <a:t>10</a:t>
            </a:r>
            <a:r>
              <a:rPr lang="zh-CN" altLang="en-US" sz="2800">
                <a:solidFill>
                  <a:schemeClr val="tx1"/>
                </a:solidFill>
                <a:latin typeface="+mn-lt"/>
              </a:rPr>
              <a:t>台，其中</a:t>
            </a:r>
            <a:r>
              <a:rPr lang="en-US" altLang="zh-CN" sz="2800">
                <a:solidFill>
                  <a:schemeClr val="tx1"/>
                </a:solidFill>
                <a:latin typeface="+mn-lt"/>
              </a:rPr>
              <a:t>A</a:t>
            </a:r>
            <a:r>
              <a:rPr lang="zh-CN" altLang="en-US" sz="2800">
                <a:solidFill>
                  <a:schemeClr val="tx1"/>
                </a:solidFill>
                <a:latin typeface="+mn-lt"/>
              </a:rPr>
              <a:t>品牌</a:t>
            </a:r>
            <a:r>
              <a:rPr lang="en-US" altLang="zh-CN" sz="2800">
                <a:solidFill>
                  <a:schemeClr val="tx1"/>
                </a:solidFill>
                <a:latin typeface="+mn-lt"/>
              </a:rPr>
              <a:t>3</a:t>
            </a:r>
            <a:r>
              <a:rPr lang="zh-CN" altLang="en-US" sz="2800">
                <a:solidFill>
                  <a:schemeClr val="tx1"/>
                </a:solidFill>
                <a:latin typeface="+mn-lt"/>
              </a:rPr>
              <a:t>台 </a:t>
            </a:r>
            <a:r>
              <a:rPr lang="en-US" altLang="zh-CN" sz="2800">
                <a:solidFill>
                  <a:schemeClr val="tx1"/>
                </a:solidFill>
                <a:latin typeface="+mn-lt"/>
              </a:rPr>
              <a:t>,B</a:t>
            </a:r>
            <a:r>
              <a:rPr lang="zh-CN" altLang="en-US" sz="2800">
                <a:solidFill>
                  <a:schemeClr val="tx1"/>
                </a:solidFill>
                <a:latin typeface="+mn-lt"/>
              </a:rPr>
              <a:t>品牌</a:t>
            </a:r>
            <a:r>
              <a:rPr lang="en-US" altLang="zh-CN" sz="2800">
                <a:solidFill>
                  <a:schemeClr val="tx1"/>
                </a:solidFill>
                <a:latin typeface="+mn-lt"/>
              </a:rPr>
              <a:t>7</a:t>
            </a:r>
            <a:r>
              <a:rPr lang="zh-CN" altLang="en-US" sz="2800">
                <a:solidFill>
                  <a:schemeClr val="tx1"/>
                </a:solidFill>
                <a:latin typeface="+mn-lt"/>
              </a:rPr>
              <a:t>台</a:t>
            </a:r>
            <a:r>
              <a:rPr lang="en-US" altLang="zh-CN" sz="2800">
                <a:solidFill>
                  <a:schemeClr val="tx1"/>
                </a:solidFill>
                <a:latin typeface="+mn-lt"/>
              </a:rPr>
              <a:t>.</a:t>
            </a:r>
            <a:r>
              <a:rPr lang="zh-CN" altLang="en-US" sz="2800">
                <a:solidFill>
                  <a:schemeClr val="tx1"/>
                </a:solidFill>
                <a:latin typeface="+mn-lt"/>
              </a:rPr>
              <a:t>如果从中随机挑选</a:t>
            </a:r>
            <a:r>
              <a:rPr lang="en-US" altLang="zh-CN" sz="2800">
                <a:solidFill>
                  <a:schemeClr val="tx1"/>
                </a:solidFill>
                <a:latin typeface="+mn-lt"/>
              </a:rPr>
              <a:t>2</a:t>
            </a:r>
            <a:r>
              <a:rPr lang="zh-CN" altLang="en-US" sz="2800">
                <a:solidFill>
                  <a:schemeClr val="tx1"/>
                </a:solidFill>
                <a:latin typeface="+mn-lt"/>
              </a:rPr>
              <a:t>台，求这</a:t>
            </a:r>
            <a:r>
              <a:rPr lang="en-US" altLang="zh-CN" sz="2800">
                <a:solidFill>
                  <a:schemeClr val="tx1"/>
                </a:solidFill>
                <a:latin typeface="+mn-lt"/>
              </a:rPr>
              <a:t>2</a:t>
            </a:r>
            <a:r>
              <a:rPr lang="zh-CN" altLang="en-US" sz="2800">
                <a:solidFill>
                  <a:schemeClr val="tx1"/>
                </a:solidFill>
                <a:latin typeface="+mn-lt"/>
              </a:rPr>
              <a:t>台电脑中</a:t>
            </a:r>
            <a:r>
              <a:rPr lang="en-US" altLang="zh-CN" sz="2800">
                <a:solidFill>
                  <a:schemeClr val="tx1"/>
                </a:solidFill>
                <a:latin typeface="+mn-lt"/>
              </a:rPr>
              <a:t>A</a:t>
            </a:r>
            <a:r>
              <a:rPr lang="zh-CN" altLang="en-US" sz="2800">
                <a:solidFill>
                  <a:schemeClr val="tx1"/>
                </a:solidFill>
                <a:latin typeface="+mn-lt"/>
              </a:rPr>
              <a:t>品牌台数的分布列</a:t>
            </a:r>
            <a:r>
              <a:rPr lang="en-US" altLang="zh-CN" sz="2800">
                <a:solidFill>
                  <a:schemeClr val="tx1"/>
                </a:solidFill>
                <a:latin typeface="+mn-lt"/>
              </a:rPr>
              <a:t>.</a:t>
            </a:r>
          </a:p>
        </p:txBody>
      </p:sp>
      <p:graphicFrame>
        <p:nvGraphicFramePr>
          <p:cNvPr id="24585" name="Object 10">
            <a:extLst>
              <a:ext uri="{FF2B5EF4-FFF2-40B4-BE49-F238E27FC236}">
                <a16:creationId xmlns:a16="http://schemas.microsoft.com/office/drawing/2014/main" id="{A007F387-EBB9-4A68-9642-009AB185255B}"/>
              </a:ext>
            </a:extLst>
          </p:cNvPr>
          <p:cNvGraphicFramePr>
            <a:graphicFrameLocks noChangeAspect="1"/>
          </p:cNvGraphicFramePr>
          <p:nvPr>
            <p:extLst>
              <p:ext uri="{D42A27DB-BD31-4B8C-83A1-F6EECF244321}">
                <p14:modId xmlns:p14="http://schemas.microsoft.com/office/powerpoint/2010/main" val="2900982807"/>
              </p:ext>
            </p:extLst>
          </p:nvPr>
        </p:nvGraphicFramePr>
        <p:xfrm>
          <a:off x="1144588" y="2398475"/>
          <a:ext cx="2827338" cy="906462"/>
        </p:xfrm>
        <a:graphic>
          <a:graphicData uri="http://schemas.openxmlformats.org/presentationml/2006/ole">
            <mc:AlternateContent>
              <mc:Choice xmlns:v="urn:schemas-microsoft-com:vml" Requires="v">
                <p:oleObj spid="_x0000_s1095" name="公式" r:id="rId2" imgW="1485900" imgH="447484" progId="Equation.3">
                  <p:embed/>
                </p:oleObj>
              </mc:Choice>
              <mc:Fallback>
                <p:oleObj name="公式" r:id="rId2" imgW="1485900" imgH="447484"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144588" y="2398475"/>
                        <a:ext cx="2827338" cy="906462"/>
                      </a:xfrm>
                      <a:prstGeom prst="rect">
                        <a:avLst/>
                      </a:prstGeom>
                      <a:noFill/>
                      <a:ln>
                        <a:noFill/>
                      </a:ln>
                      <a:effectLst/>
                    </p:spPr>
                  </p:pic>
                </p:oleObj>
              </mc:Fallback>
            </mc:AlternateContent>
          </a:graphicData>
        </a:graphic>
      </p:graphicFrame>
      <p:graphicFrame>
        <p:nvGraphicFramePr>
          <p:cNvPr id="24586" name="Object 11">
            <a:extLst>
              <a:ext uri="{FF2B5EF4-FFF2-40B4-BE49-F238E27FC236}">
                <a16:creationId xmlns:a16="http://schemas.microsoft.com/office/drawing/2014/main" id="{73C9E6BD-B507-4EF5-8D69-AC7890B309C5}"/>
              </a:ext>
            </a:extLst>
          </p:cNvPr>
          <p:cNvGraphicFramePr>
            <a:graphicFrameLocks noChangeAspect="1"/>
          </p:cNvGraphicFramePr>
          <p:nvPr>
            <p:extLst>
              <p:ext uri="{D42A27DB-BD31-4B8C-83A1-F6EECF244321}">
                <p14:modId xmlns:p14="http://schemas.microsoft.com/office/powerpoint/2010/main" val="2653315441"/>
              </p:ext>
            </p:extLst>
          </p:nvPr>
        </p:nvGraphicFramePr>
        <p:xfrm>
          <a:off x="4470999" y="2398475"/>
          <a:ext cx="2627313" cy="906462"/>
        </p:xfrm>
        <a:graphic>
          <a:graphicData uri="http://schemas.openxmlformats.org/presentationml/2006/ole">
            <mc:AlternateContent>
              <mc:Choice xmlns:v="urn:schemas-microsoft-com:vml" Requires="v">
                <p:oleObj spid="_x0000_s1096" name="公式" r:id="rId4" imgW="1428750" imgH="447484" progId="Equation.3">
                  <p:embed/>
                </p:oleObj>
              </mc:Choice>
              <mc:Fallback>
                <p:oleObj name="公式" r:id="rId4" imgW="1428750" imgH="447484"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4470999" y="2398475"/>
                        <a:ext cx="2627313" cy="906462"/>
                      </a:xfrm>
                      <a:prstGeom prst="rect">
                        <a:avLst/>
                      </a:prstGeom>
                      <a:noFill/>
                      <a:ln>
                        <a:noFill/>
                      </a:ln>
                      <a:effectLst/>
                    </p:spPr>
                  </p:pic>
                </p:oleObj>
              </mc:Fallback>
            </mc:AlternateContent>
          </a:graphicData>
        </a:graphic>
      </p:graphicFrame>
      <p:graphicFrame>
        <p:nvGraphicFramePr>
          <p:cNvPr id="24587" name="Object 12">
            <a:extLst>
              <a:ext uri="{FF2B5EF4-FFF2-40B4-BE49-F238E27FC236}">
                <a16:creationId xmlns:a16="http://schemas.microsoft.com/office/drawing/2014/main" id="{DACEC66E-AAD4-4C3F-B858-405F634EC2D2}"/>
              </a:ext>
            </a:extLst>
          </p:cNvPr>
          <p:cNvGraphicFramePr>
            <a:graphicFrameLocks noChangeAspect="1"/>
          </p:cNvGraphicFramePr>
          <p:nvPr>
            <p:extLst>
              <p:ext uri="{D42A27DB-BD31-4B8C-83A1-F6EECF244321}">
                <p14:modId xmlns:p14="http://schemas.microsoft.com/office/powerpoint/2010/main" val="3941040323"/>
              </p:ext>
            </p:extLst>
          </p:nvPr>
        </p:nvGraphicFramePr>
        <p:xfrm>
          <a:off x="7515105" y="2398475"/>
          <a:ext cx="2728912" cy="906462"/>
        </p:xfrm>
        <a:graphic>
          <a:graphicData uri="http://schemas.openxmlformats.org/presentationml/2006/ole">
            <mc:AlternateContent>
              <mc:Choice xmlns:v="urn:schemas-microsoft-com:vml" Requires="v">
                <p:oleObj spid="_x0000_s1097" name="公式" r:id="rId6" imgW="1476184" imgH="447484" progId="Equation.3">
                  <p:embed/>
                </p:oleObj>
              </mc:Choice>
              <mc:Fallback>
                <p:oleObj name="公式" r:id="rId6" imgW="1476184" imgH="447484"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7515105" y="2398475"/>
                        <a:ext cx="2728912" cy="906462"/>
                      </a:xfrm>
                      <a:prstGeom prst="rect">
                        <a:avLst/>
                      </a:prstGeom>
                      <a:noFill/>
                      <a:ln>
                        <a:noFill/>
                      </a:ln>
                      <a:effectLst/>
                    </p:spPr>
                  </p:pic>
                </p:oleObj>
              </mc:Fallback>
            </mc:AlternateContent>
          </a:graphicData>
        </a:graphic>
      </p:graphicFrame>
      <mc:AlternateContent>
        <mc:Choice Requires="a14">
          <p:sp>
            <p:nvSpPr>
              <p:cNvPr id="24588" name="Object 13">
                <a:extLst>
                  <a:ext uri="{FF2B5EF4-FFF2-40B4-BE49-F238E27FC236}">
                    <a16:creationId xmlns:a16="http://schemas.microsoft.com/office/drawing/2014/main" id="{2D7E2852-13B6-4B1A-BF98-8AFDF58A0CB0}"/>
                  </a:ext>
                </a:extLst>
              </p:cNvPr>
              <p:cNvSpPr txBox="1"/>
              <p:nvPr/>
            </p:nvSpPr>
            <p:spPr bwMode="auto">
              <a:xfrm>
                <a:off x="1295400" y="3500237"/>
                <a:ext cx="4343400" cy="538364"/>
              </a:xfrm>
              <a:prstGeom prst="rect">
                <a:avLst/>
              </a:prstGeom>
              <a:noFill/>
              <a:ln>
                <a:noFill/>
              </a:ln>
              <a:effectLst/>
            </p:spPr>
            <p:txBody>
              <a:bodyPr>
                <a:noAutofit/>
              </a:bodyPr>
              <a:lstStyle/>
              <a:p>
                <a14:m>
                  <m:oMathPara>
                    <m:oMathParaPr>
                      <m:jc m:val="left"/>
                    </m:oMathParaPr>
                    <m:oMath>
                      <m:r>
                        <a:rPr lang="zh-CN" altLang="en-US" sz="2800" i="1">
                          <a:solidFill>
                            <a:srgbClr val="000000"/>
                          </a:solidFill>
                          <a:latin typeface="Cambria Math" panose="02040503050406030204" pitchFamily="18" charset="0"/>
                        </a:rPr>
                        <m:t>用表格表示</m:t>
                      </m:r>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的分布列为，</m:t>
                      </m:r>
                    </m:oMath>
                  </m:oMathPara>
                </a14:m>
                <a:endParaRPr lang="zh-CN" altLang="en-US" sz="2800"/>
              </a:p>
            </p:txBody>
          </p:sp>
        </mc:Choice>
        <mc:Fallback>
          <p:sp>
            <p:nvSpPr>
              <p:cNvPr id="24588" name="Object 13">
                <a:extLst>
                  <a:ext uri="{FF2B5EF4-FFF2-40B4-BE49-F238E27FC236}">
                    <a16:creationId xmlns:a16="http://schemas.microsoft.com/office/drawing/2014/main" id="{2D7E2852-13B6-4B1A-BF98-8AFDF58A0CB0}"/>
                  </a:ext>
                </a:extLst>
              </p:cNvPr>
              <p:cNvSpPr txBox="1">
                <a:spLocks noRot="1" noChangeAspect="1" noMove="1" noResize="1" noEditPoints="1" noAdjustHandles="1" noChangeArrowheads="1" noChangeShapeType="1" noTextEdit="1"/>
              </p:cNvSpPr>
              <p:nvPr/>
            </p:nvSpPr>
            <p:spPr bwMode="auto">
              <a:xfrm>
                <a:off x="1295400" y="3500237"/>
                <a:ext cx="4343400" cy="538364"/>
              </a:xfrm>
              <a:prstGeom prst="rect">
                <a:avLst/>
              </a:prstGeom>
              <a:blipFill>
                <a:blip r:embed="rId8"/>
                <a:stretch>
                  <a:fillRect/>
                </a:stretch>
              </a:blipFill>
              <a:ln>
                <a:noFill/>
              </a:ln>
              <a:effectLst/>
            </p:spPr>
            <p:txBody>
              <a:bodyPr/>
              <a:lstStyle/>
              <a:p>
                <a:r>
                  <a:rPr lang="zh-CN" altLang="en-US">
                    <a:noFill/>
                  </a:rPr>
                  <a:t> </a:t>
                </a:r>
              </a:p>
            </p:txBody>
          </p:sp>
        </mc:Fallback>
      </mc:AlternateContent>
      <p:graphicFrame>
        <p:nvGraphicFramePr>
          <p:cNvPr id="24589" name="Group 14">
            <a:extLst>
              <a:ext uri="{FF2B5EF4-FFF2-40B4-BE49-F238E27FC236}">
                <a16:creationId xmlns:a16="http://schemas.microsoft.com/office/drawing/2014/main" id="{6F36E77A-DCE1-4405-BF89-69FBEF547C6C}"/>
              </a:ext>
            </a:extLst>
          </p:cNvPr>
          <p:cNvGraphicFramePr>
            <a:graphicFrameLocks noGrp="1"/>
          </p:cNvGraphicFramePr>
          <p:nvPr>
            <p:extLst>
              <p:ext uri="{D42A27DB-BD31-4B8C-83A1-F6EECF244321}">
                <p14:modId xmlns:p14="http://schemas.microsoft.com/office/powerpoint/2010/main" val="3256081470"/>
              </p:ext>
            </p:extLst>
          </p:nvPr>
        </p:nvGraphicFramePr>
        <p:xfrm>
          <a:off x="2590800" y="4094165"/>
          <a:ext cx="6781800" cy="1219835"/>
        </p:xfrm>
        <a:graphic>
          <a:graphicData uri="http://schemas.openxmlformats.org/drawingml/2006/table">
            <a:tbl>
              <a:tblPr/>
              <a:tblGrid>
                <a:gridCol w="1695450">
                  <a:extLst>
                    <a:ext uri="{9D8B030D-6E8A-4147-A177-3AD203B41FA5}">
                      <a16:colId xmlns:a16="http://schemas.microsoft.com/office/drawing/2014/main" val="1359445414"/>
                    </a:ext>
                  </a:extLst>
                </a:gridCol>
                <a:gridCol w="1695450">
                  <a:extLst>
                    <a:ext uri="{9D8B030D-6E8A-4147-A177-3AD203B41FA5}">
                      <a16:colId xmlns:a16="http://schemas.microsoft.com/office/drawing/2014/main" val="1810727707"/>
                    </a:ext>
                  </a:extLst>
                </a:gridCol>
                <a:gridCol w="1695450">
                  <a:extLst>
                    <a:ext uri="{9D8B030D-6E8A-4147-A177-3AD203B41FA5}">
                      <a16:colId xmlns:a16="http://schemas.microsoft.com/office/drawing/2014/main" val="1214975420"/>
                    </a:ext>
                  </a:extLst>
                </a:gridCol>
                <a:gridCol w="1695450">
                  <a:extLst>
                    <a:ext uri="{9D8B030D-6E8A-4147-A177-3AD203B41FA5}">
                      <a16:colId xmlns:a16="http://schemas.microsoft.com/office/drawing/2014/main" val="3484887398"/>
                    </a:ext>
                  </a:extLst>
                </a:gridCol>
              </a:tblGrid>
              <a:tr h="381000">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5022681"/>
                  </a:ext>
                </a:extLst>
              </a:tr>
              <a:tr h="701675">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eaLnBrk="0" hangingPunct="0">
                        <a:spcBef>
                          <a:spcPct val="20000"/>
                        </a:spcBef>
                        <a:defRPr sz="2800">
                          <a:solidFill>
                            <a:srgbClr val="000000"/>
                          </a:solidFill>
                          <a:latin typeface="Arial" panose="020b0604020202020204" pitchFamily="34" charset="0"/>
                          <a:ea typeface="宋体" panose="02010600030101010101" pitchFamily="2" charset="-122"/>
                        </a:defRPr>
                      </a:lvl1pPr>
                      <a:lvl2pPr eaLnBrk="0" hangingPunct="0">
                        <a:spcBef>
                          <a:spcPct val="20000"/>
                        </a:spcBef>
                        <a:defRPr sz="2400">
                          <a:solidFill>
                            <a:srgbClr val="000000"/>
                          </a:solidFill>
                          <a:latin typeface="Arial" panose="020b0604020202020204" pitchFamily="34" charset="0"/>
                          <a:ea typeface="宋体" panose="02010600030101010101" pitchFamily="2" charset="-122"/>
                        </a:defRPr>
                      </a:lvl2pPr>
                      <a:lvl3pPr eaLnBrk="0" hangingPunct="0">
                        <a:spcBef>
                          <a:spcPct val="20000"/>
                        </a:spcBef>
                        <a:defRPr sz="2000">
                          <a:solidFill>
                            <a:srgbClr val="000000"/>
                          </a:solidFill>
                          <a:latin typeface="Arial" panose="020b0604020202020204" pitchFamily="34" charset="0"/>
                          <a:ea typeface="宋体" panose="02010600030101010101" pitchFamily="2" charset="-122"/>
                        </a:defRPr>
                      </a:lvl3pPr>
                      <a:lvl4pPr eaLnBrk="0" hangingPunct="0">
                        <a:spcBef>
                          <a:spcPct val="20000"/>
                        </a:spcBef>
                        <a:defRPr>
                          <a:solidFill>
                            <a:srgbClr val="000000"/>
                          </a:solidFill>
                          <a:latin typeface="Arial" panose="020b0604020202020204" pitchFamily="34" charset="0"/>
                          <a:ea typeface="宋体" panose="02010600030101010101" pitchFamily="2" charset="-122"/>
                        </a:defRPr>
                      </a:lvl4pPr>
                      <a:lvl5pPr eaLnBrk="0" hangingPunct="0">
                        <a:spcBef>
                          <a:spcPct val="20000"/>
                        </a:spcBef>
                        <a:defRPr>
                          <a:solidFill>
                            <a:srgbClr val="000000"/>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SzTx/>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2631911"/>
                  </a:ext>
                </a:extLst>
              </a:tr>
            </a:tbl>
          </a:graphicData>
        </a:graphic>
      </p:graphicFrame>
      <p:graphicFrame>
        <p:nvGraphicFramePr>
          <p:cNvPr id="24606" name="Object 31">
            <a:extLst>
              <a:ext uri="{FF2B5EF4-FFF2-40B4-BE49-F238E27FC236}">
                <a16:creationId xmlns:a16="http://schemas.microsoft.com/office/drawing/2014/main" id="{FEA67C68-5A3D-41D2-97D4-85F9189DC497}"/>
              </a:ext>
            </a:extLst>
          </p:cNvPr>
          <p:cNvGraphicFramePr>
            <a:graphicFrameLocks noChangeAspect="1"/>
          </p:cNvGraphicFramePr>
          <p:nvPr>
            <p:extLst>
              <p:ext uri="{D42A27DB-BD31-4B8C-83A1-F6EECF244321}">
                <p14:modId xmlns:p14="http://schemas.microsoft.com/office/powerpoint/2010/main" val="2048300964"/>
              </p:ext>
            </p:extLst>
          </p:nvPr>
        </p:nvGraphicFramePr>
        <p:xfrm>
          <a:off x="3167063" y="4167190"/>
          <a:ext cx="457200" cy="423862"/>
        </p:xfrm>
        <a:graphic>
          <a:graphicData uri="http://schemas.openxmlformats.org/presentationml/2006/ole">
            <mc:AlternateContent>
              <mc:Choice xmlns:v="urn:schemas-microsoft-com:vml" Requires="v">
                <p:oleObj spid="_x0000_s1098" name="公式" r:id="rId9" imgW="171450" imgH="152590" progId="Equation.3">
                  <p:embed/>
                </p:oleObj>
              </mc:Choice>
              <mc:Fallback>
                <p:oleObj name="公式" r:id="rId9" imgW="171450" imgH="15259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167063" y="4167190"/>
                        <a:ext cx="457200" cy="423862"/>
                      </a:xfrm>
                      <a:prstGeom prst="rect">
                        <a:avLst/>
                      </a:prstGeom>
                      <a:noFill/>
                      <a:ln>
                        <a:noFill/>
                      </a:ln>
                      <a:effectLst/>
                    </p:spPr>
                  </p:pic>
                </p:oleObj>
              </mc:Fallback>
            </mc:AlternateContent>
          </a:graphicData>
        </a:graphic>
      </p:graphicFrame>
      <p:graphicFrame>
        <p:nvGraphicFramePr>
          <p:cNvPr id="24607" name="Object 32">
            <a:extLst>
              <a:ext uri="{FF2B5EF4-FFF2-40B4-BE49-F238E27FC236}">
                <a16:creationId xmlns:a16="http://schemas.microsoft.com/office/drawing/2014/main" id="{626F6795-53B8-4B81-B5E0-0AE1B749E303}"/>
              </a:ext>
            </a:extLst>
          </p:cNvPr>
          <p:cNvGraphicFramePr>
            <a:graphicFrameLocks noChangeAspect="1"/>
          </p:cNvGraphicFramePr>
          <p:nvPr>
            <p:extLst>
              <p:ext uri="{D42A27DB-BD31-4B8C-83A1-F6EECF244321}">
                <p14:modId xmlns:p14="http://schemas.microsoft.com/office/powerpoint/2010/main" val="1792342596"/>
              </p:ext>
            </p:extLst>
          </p:nvPr>
        </p:nvGraphicFramePr>
        <p:xfrm>
          <a:off x="3238501" y="4741865"/>
          <a:ext cx="392113" cy="423862"/>
        </p:xfrm>
        <a:graphic>
          <a:graphicData uri="http://schemas.openxmlformats.org/presentationml/2006/ole">
            <mc:AlternateContent>
              <mc:Choice xmlns:v="urn:schemas-microsoft-com:vml" Requires="v">
                <p:oleObj spid="_x0000_s1099" name="公式" r:id="rId11" imgW="142875" imgH="152590" progId="Equation.3">
                  <p:embed/>
                </p:oleObj>
              </mc:Choice>
              <mc:Fallback>
                <p:oleObj name="公式" r:id="rId11" imgW="142875" imgH="15259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238501" y="4741865"/>
                        <a:ext cx="392113" cy="423862"/>
                      </a:xfrm>
                      <a:prstGeom prst="rect">
                        <a:avLst/>
                      </a:prstGeom>
                      <a:noFill/>
                      <a:ln>
                        <a:noFill/>
                      </a:ln>
                      <a:effectLst/>
                    </p:spPr>
                  </p:pic>
                </p:oleObj>
              </mc:Fallback>
            </mc:AlternateContent>
          </a:graphicData>
        </a:graphic>
      </p:graphicFrame>
      <p:graphicFrame>
        <p:nvGraphicFramePr>
          <p:cNvPr id="24608" name="Object 33">
            <a:extLst>
              <a:ext uri="{FF2B5EF4-FFF2-40B4-BE49-F238E27FC236}">
                <a16:creationId xmlns:a16="http://schemas.microsoft.com/office/drawing/2014/main" id="{9F2975BB-6A61-4113-9ACE-DD833EC45522}"/>
              </a:ext>
            </a:extLst>
          </p:cNvPr>
          <p:cNvGraphicFramePr>
            <a:graphicFrameLocks noChangeAspect="1"/>
          </p:cNvGraphicFramePr>
          <p:nvPr>
            <p:extLst>
              <p:ext uri="{D42A27DB-BD31-4B8C-83A1-F6EECF244321}">
                <p14:modId xmlns:p14="http://schemas.microsoft.com/office/powerpoint/2010/main" val="2731481411"/>
              </p:ext>
            </p:extLst>
          </p:nvPr>
        </p:nvGraphicFramePr>
        <p:xfrm>
          <a:off x="4751388" y="4094165"/>
          <a:ext cx="334962" cy="469900"/>
        </p:xfrm>
        <a:graphic>
          <a:graphicData uri="http://schemas.openxmlformats.org/presentationml/2006/ole">
            <mc:AlternateContent>
              <mc:Choice xmlns:v="urn:schemas-microsoft-com:vml" Requires="v">
                <p:oleObj spid="_x0000_s1100" name="公式" r:id="rId13" imgW="114300" imgH="171450" progId="Equation.3">
                  <p:embed/>
                </p:oleObj>
              </mc:Choice>
              <mc:Fallback>
                <p:oleObj name="公式" r:id="rId13" imgW="114300" imgH="17145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4751388" y="4094165"/>
                        <a:ext cx="334962" cy="469900"/>
                      </a:xfrm>
                      <a:prstGeom prst="rect">
                        <a:avLst/>
                      </a:prstGeom>
                      <a:noFill/>
                      <a:ln>
                        <a:noFill/>
                      </a:ln>
                      <a:effectLst/>
                    </p:spPr>
                  </p:pic>
                </p:oleObj>
              </mc:Fallback>
            </mc:AlternateContent>
          </a:graphicData>
        </a:graphic>
      </p:graphicFrame>
      <p:graphicFrame>
        <p:nvGraphicFramePr>
          <p:cNvPr id="24609" name="Object 34">
            <a:extLst>
              <a:ext uri="{FF2B5EF4-FFF2-40B4-BE49-F238E27FC236}">
                <a16:creationId xmlns:a16="http://schemas.microsoft.com/office/drawing/2014/main" id="{0A040F72-0D45-4076-BD0E-F87866B12444}"/>
              </a:ext>
            </a:extLst>
          </p:cNvPr>
          <p:cNvGraphicFramePr>
            <a:graphicFrameLocks noChangeAspect="1"/>
          </p:cNvGraphicFramePr>
          <p:nvPr>
            <p:extLst>
              <p:ext uri="{D42A27DB-BD31-4B8C-83A1-F6EECF244321}">
                <p14:modId xmlns:p14="http://schemas.microsoft.com/office/powerpoint/2010/main" val="2724096261"/>
              </p:ext>
            </p:extLst>
          </p:nvPr>
        </p:nvGraphicFramePr>
        <p:xfrm>
          <a:off x="6551613" y="4167190"/>
          <a:ext cx="234950" cy="436562"/>
        </p:xfrm>
        <a:graphic>
          <a:graphicData uri="http://schemas.openxmlformats.org/presentationml/2006/ole">
            <mc:AlternateContent>
              <mc:Choice xmlns:v="urn:schemas-microsoft-com:vml" Requires="v">
                <p:oleObj spid="_x0000_s1101" name="公式" r:id="rId15" imgW="76010" imgH="152590" progId="Equation.3">
                  <p:embed/>
                </p:oleObj>
              </mc:Choice>
              <mc:Fallback>
                <p:oleObj name="公式" r:id="rId15" imgW="76010" imgH="15259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6551613" y="4167190"/>
                        <a:ext cx="234950" cy="436562"/>
                      </a:xfrm>
                      <a:prstGeom prst="rect">
                        <a:avLst/>
                      </a:prstGeom>
                      <a:noFill/>
                      <a:ln>
                        <a:noFill/>
                      </a:ln>
                      <a:effectLst/>
                    </p:spPr>
                  </p:pic>
                </p:oleObj>
              </mc:Fallback>
            </mc:AlternateContent>
          </a:graphicData>
        </a:graphic>
      </p:graphicFrame>
      <p:graphicFrame>
        <p:nvGraphicFramePr>
          <p:cNvPr id="24610" name="Object 35">
            <a:extLst>
              <a:ext uri="{FF2B5EF4-FFF2-40B4-BE49-F238E27FC236}">
                <a16:creationId xmlns:a16="http://schemas.microsoft.com/office/drawing/2014/main" id="{CB2FC8C4-B6F1-4F91-995E-C9DA38249078}"/>
              </a:ext>
            </a:extLst>
          </p:cNvPr>
          <p:cNvGraphicFramePr>
            <a:graphicFrameLocks noChangeAspect="1"/>
          </p:cNvGraphicFramePr>
          <p:nvPr>
            <p:extLst>
              <p:ext uri="{D42A27DB-BD31-4B8C-83A1-F6EECF244321}">
                <p14:modId xmlns:p14="http://schemas.microsoft.com/office/powerpoint/2010/main" val="1312601271"/>
              </p:ext>
            </p:extLst>
          </p:nvPr>
        </p:nvGraphicFramePr>
        <p:xfrm>
          <a:off x="8278813" y="4167190"/>
          <a:ext cx="334962" cy="436562"/>
        </p:xfrm>
        <a:graphic>
          <a:graphicData uri="http://schemas.openxmlformats.org/presentationml/2006/ole">
            <mc:AlternateContent>
              <mc:Choice xmlns:v="urn:schemas-microsoft-com:vml" Requires="v">
                <p:oleObj spid="_x0000_s1102" name="公式" r:id="rId17" imgW="114300" imgH="152590" progId="Equation.3">
                  <p:embed/>
                </p:oleObj>
              </mc:Choice>
              <mc:Fallback>
                <p:oleObj name="公式" r:id="rId17" imgW="114300" imgH="15259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8278813" y="4167190"/>
                        <a:ext cx="334962" cy="436562"/>
                      </a:xfrm>
                      <a:prstGeom prst="rect">
                        <a:avLst/>
                      </a:prstGeom>
                      <a:noFill/>
                      <a:ln>
                        <a:noFill/>
                      </a:ln>
                      <a:effectLst/>
                    </p:spPr>
                  </p:pic>
                </p:oleObj>
              </mc:Fallback>
            </mc:AlternateContent>
          </a:graphicData>
        </a:graphic>
      </p:graphicFrame>
      <p:graphicFrame>
        <p:nvGraphicFramePr>
          <p:cNvPr id="24611" name="Object 36">
            <a:extLst>
              <a:ext uri="{FF2B5EF4-FFF2-40B4-BE49-F238E27FC236}">
                <a16:creationId xmlns:a16="http://schemas.microsoft.com/office/drawing/2014/main" id="{FD1583EC-2C8C-4116-80CD-D6C0B5EDFEFC}"/>
              </a:ext>
            </a:extLst>
          </p:cNvPr>
          <p:cNvGraphicFramePr>
            <a:graphicFrameLocks noChangeAspect="1"/>
          </p:cNvGraphicFramePr>
          <p:nvPr>
            <p:extLst>
              <p:ext uri="{D42A27DB-BD31-4B8C-83A1-F6EECF244321}">
                <p14:modId xmlns:p14="http://schemas.microsoft.com/office/powerpoint/2010/main" val="3624720689"/>
              </p:ext>
            </p:extLst>
          </p:nvPr>
        </p:nvGraphicFramePr>
        <p:xfrm>
          <a:off x="4751389" y="4598990"/>
          <a:ext cx="376237" cy="730250"/>
        </p:xfrm>
        <a:graphic>
          <a:graphicData uri="http://schemas.openxmlformats.org/presentationml/2006/ole">
            <mc:AlternateContent>
              <mc:Choice xmlns:v="urn:schemas-microsoft-com:vml" Requires="v">
                <p:oleObj spid="_x0000_s1103" name="公式" r:id="rId19" imgW="190310" imgH="381048" progId="Equation.3">
                  <p:embed/>
                </p:oleObj>
              </mc:Choice>
              <mc:Fallback>
                <p:oleObj name="公式" r:id="rId19" imgW="190310" imgH="381048" progId="Equation.3">
                  <p:embed/>
                  <p:pic>
                    <p:nvPicPr>
                      <p:cNvPr id="0" name="OLE substitute image"/>
                      <p:cNvPicPr/>
                      <p:nvPr/>
                    </p:nvPicPr>
                    <p:blipFill>
                      <a:blip r:embed="rId20">
                        <a:extLst>
                          <a:ext uri="{28A0092B-C50C-407E-A947-70E740481C1C}">
                            <a14:useLocalDpi xmlns:a14="http://schemas.microsoft.com/office/drawing/2010/main" val="0"/>
                          </a:ext>
                        </a:extLst>
                      </a:blip>
                      <a:stretch>
                        <a:fillRect/>
                      </a:stretch>
                    </p:blipFill>
                    <p:spPr>
                      <a:xfrm>
                        <a:off x="4751389" y="4598990"/>
                        <a:ext cx="376237" cy="730250"/>
                      </a:xfrm>
                      <a:prstGeom prst="rect">
                        <a:avLst/>
                      </a:prstGeom>
                      <a:noFill/>
                      <a:ln>
                        <a:noFill/>
                      </a:ln>
                      <a:effectLst/>
                    </p:spPr>
                  </p:pic>
                </p:oleObj>
              </mc:Fallback>
            </mc:AlternateContent>
          </a:graphicData>
        </a:graphic>
      </p:graphicFrame>
      <p:graphicFrame>
        <p:nvGraphicFramePr>
          <p:cNvPr id="24612" name="Object 37">
            <a:extLst>
              <a:ext uri="{FF2B5EF4-FFF2-40B4-BE49-F238E27FC236}">
                <a16:creationId xmlns:a16="http://schemas.microsoft.com/office/drawing/2014/main" id="{639BC4F5-B6E3-428A-B3B7-CFB935994EF0}"/>
              </a:ext>
            </a:extLst>
          </p:cNvPr>
          <p:cNvGraphicFramePr>
            <a:graphicFrameLocks noChangeAspect="1"/>
          </p:cNvGraphicFramePr>
          <p:nvPr>
            <p:extLst>
              <p:ext uri="{D42A27DB-BD31-4B8C-83A1-F6EECF244321}">
                <p14:modId xmlns:p14="http://schemas.microsoft.com/office/powerpoint/2010/main" val="646862404"/>
              </p:ext>
            </p:extLst>
          </p:nvPr>
        </p:nvGraphicFramePr>
        <p:xfrm>
          <a:off x="6478589" y="4598990"/>
          <a:ext cx="376237" cy="730250"/>
        </p:xfrm>
        <a:graphic>
          <a:graphicData uri="http://schemas.openxmlformats.org/presentationml/2006/ole">
            <mc:AlternateContent>
              <mc:Choice xmlns:v="urn:schemas-microsoft-com:vml" Requires="v">
                <p:oleObj spid="_x0000_s1104" name="公式" r:id="rId21" imgW="190310" imgH="381048" progId="Equation.3">
                  <p:embed/>
                </p:oleObj>
              </mc:Choice>
              <mc:Fallback>
                <p:oleObj name="公式" r:id="rId21" imgW="190310" imgH="381048" progId="Equation.3">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6478589" y="4598990"/>
                        <a:ext cx="376237" cy="730250"/>
                      </a:xfrm>
                      <a:prstGeom prst="rect">
                        <a:avLst/>
                      </a:prstGeom>
                      <a:noFill/>
                      <a:ln>
                        <a:noFill/>
                      </a:ln>
                      <a:effectLst/>
                    </p:spPr>
                  </p:pic>
                </p:oleObj>
              </mc:Fallback>
            </mc:AlternateContent>
          </a:graphicData>
        </a:graphic>
      </p:graphicFrame>
      <p:graphicFrame>
        <p:nvGraphicFramePr>
          <p:cNvPr id="24613" name="Object 38">
            <a:extLst>
              <a:ext uri="{FF2B5EF4-FFF2-40B4-BE49-F238E27FC236}">
                <a16:creationId xmlns:a16="http://schemas.microsoft.com/office/drawing/2014/main" id="{E9B28968-A626-4E70-AF31-BF80B6BED4A5}"/>
              </a:ext>
            </a:extLst>
          </p:cNvPr>
          <p:cNvGraphicFramePr>
            <a:graphicFrameLocks noChangeAspect="1"/>
          </p:cNvGraphicFramePr>
          <p:nvPr>
            <p:extLst>
              <p:ext uri="{D42A27DB-BD31-4B8C-83A1-F6EECF244321}">
                <p14:modId xmlns:p14="http://schemas.microsoft.com/office/powerpoint/2010/main" val="193754694"/>
              </p:ext>
            </p:extLst>
          </p:nvPr>
        </p:nvGraphicFramePr>
        <p:xfrm>
          <a:off x="8207375" y="4525965"/>
          <a:ext cx="376238" cy="730250"/>
        </p:xfrm>
        <a:graphic>
          <a:graphicData uri="http://schemas.openxmlformats.org/presentationml/2006/ole">
            <mc:AlternateContent>
              <mc:Choice xmlns:v="urn:schemas-microsoft-com:vml" Requires="v">
                <p:oleObj spid="_x0000_s1105" name="公式" r:id="rId23" imgW="190310" imgH="381048" progId="Equation.3">
                  <p:embed/>
                </p:oleObj>
              </mc:Choice>
              <mc:Fallback>
                <p:oleObj name="公式" r:id="rId23" imgW="190310" imgH="381048" progId="Equation.3">
                  <p:embed/>
                  <p:pic>
                    <p:nvPicPr>
                      <p:cNvPr id="0" name="OLE substitute image"/>
                      <p:cNvPicPr/>
                      <p:nvPr/>
                    </p:nvPicPr>
                    <p:blipFill>
                      <a:blip r:embed="rId24">
                        <a:extLst>
                          <a:ext uri="{28A0092B-C50C-407E-A947-70E740481C1C}">
                            <a14:useLocalDpi xmlns:a14="http://schemas.microsoft.com/office/drawing/2010/main" val="0"/>
                          </a:ext>
                        </a:extLst>
                      </a:blip>
                      <a:stretch>
                        <a:fillRect/>
                      </a:stretch>
                    </p:blipFill>
                    <p:spPr>
                      <a:xfrm>
                        <a:off x="8207375" y="4525965"/>
                        <a:ext cx="376238" cy="730250"/>
                      </a:xfrm>
                      <a:prstGeom prst="rect">
                        <a:avLst/>
                      </a:prstGeom>
                      <a:noFill/>
                      <a:ln>
                        <a:noFill/>
                      </a:ln>
                      <a:effectLst/>
                    </p:spPr>
                  </p:pic>
                </p:oleObj>
              </mc:Fallback>
            </mc:AlternateContent>
          </a:graphicData>
        </a:graphic>
      </p:graphicFrame>
      <p:sp>
        <p:nvSpPr>
          <p:cNvPr id="22" name="Text Box 26">
            <a:extLst>
              <a:ext uri="{FF2B5EF4-FFF2-40B4-BE49-F238E27FC236}">
                <a16:creationId xmlns:a16="http://schemas.microsoft.com/office/drawing/2014/main" id="{E020394E-B771-438E-BC9C-0065752743E5}"/>
              </a:ext>
            </a:extLst>
          </p:cNvPr>
          <p:cNvSpPr txBox="1">
            <a:spLocks noChangeArrowheads="1"/>
          </p:cNvSpPr>
          <p:nvPr/>
        </p:nvSpPr>
        <p:spPr bwMode="auto">
          <a:xfrm>
            <a:off x="0" y="-223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例题讲评</a:t>
            </a:r>
          </a:p>
        </p:txBody>
      </p:sp>
      <p:sp>
        <p:nvSpPr>
          <p:cNvPr id="8" name="矩形 7">
            <a:extLst>
              <a:ext uri="{FF2B5EF4-FFF2-40B4-BE49-F238E27FC236}">
                <a16:creationId xmlns:a16="http://schemas.microsoft.com/office/drawing/2014/main" id="{51868970-443C-4869-9DAA-F7A15E2D68AA}"/>
              </a:ext>
            </a:extLst>
          </p:cNvPr>
          <p:cNvSpPr/>
          <p:nvPr/>
        </p:nvSpPr>
        <p:spPr>
          <a:xfrm>
            <a:off x="931555" y="1402139"/>
            <a:ext cx="8822045" cy="1200329"/>
          </a:xfrm>
          <a:prstGeom prst="rect">
            <a:avLst/>
          </a:prstGeom>
        </p:spPr>
        <p:txBody>
          <a:bodyPr wrap="square">
            <a:spAutoFit/>
          </a:bodyPr>
          <a:lstStyle/>
          <a:p>
            <a:r>
              <a:rPr lang="zh-CN" altLang="en-US" sz="2400"/>
              <a:t>解：设挑选的</a:t>
            </a:r>
            <a:r>
              <a:rPr lang="en-US" altLang="zh-CN" sz="2400"/>
              <a:t>2</a:t>
            </a:r>
            <a:r>
              <a:rPr lang="zh-CN" altLang="en-US" sz="2400"/>
              <a:t>台电脑中𝐴品牌的台数为𝑋</a:t>
            </a:r>
            <a:r>
              <a:rPr lang="en-US" altLang="zh-CN" sz="2400"/>
              <a:t>,</a:t>
            </a:r>
            <a:r>
              <a:rPr lang="zh-CN" altLang="en-US" sz="2400"/>
              <a:t>则𝑋的可能取值为</a:t>
            </a:r>
            <a:r>
              <a:rPr lang="en-US" altLang="zh-CN" sz="2400"/>
              <a:t>0,1,2.</a:t>
            </a:r>
            <a:r>
              <a:rPr lang="zh-CN" altLang="en-US" sz="2400"/>
              <a:t>根据古典概型的知识，可得𝑋的分布列</a:t>
            </a:r>
          </a:p>
          <a:p>
            <a:endParaRPr lang="zh-CN"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5"/>
                                        </p:tgtEl>
                                        <p:attrNameLst>
                                          <p:attrName>style.visibility</p:attrName>
                                        </p:attrNameLst>
                                      </p:cBhvr>
                                      <p:to>
                                        <p:strVal val="visible"/>
                                      </p:to>
                                    </p:set>
                                    <p:anim calcmode="lin" valueType="num">
                                      <p:cBhvr additive="base">
                                        <p:cTn id="7" dur="500" fill="hold"/>
                                        <p:tgtEl>
                                          <p:spTgt spid="24585"/>
                                        </p:tgtEl>
                                        <p:attrNameLst>
                                          <p:attrName>ppt_x</p:attrName>
                                        </p:attrNameLst>
                                      </p:cBhvr>
                                      <p:tavLst>
                                        <p:tav tm="0">
                                          <p:val>
                                            <p:strVal val="#ppt_x"/>
                                          </p:val>
                                        </p:tav>
                                        <p:tav tm="100000">
                                          <p:val>
                                            <p:strVal val="#ppt_x"/>
                                          </p:val>
                                        </p:tav>
                                      </p:tavLst>
                                    </p:anim>
                                    <p:anim calcmode="lin" valueType="num">
                                      <p:cBhvr additive="base">
                                        <p:cTn id="8" dur="500" fill="hold"/>
                                        <p:tgtEl>
                                          <p:spTgt spid="245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86"/>
                                        </p:tgtEl>
                                        <p:attrNameLst>
                                          <p:attrName>style.visibility</p:attrName>
                                        </p:attrNameLst>
                                      </p:cBhvr>
                                      <p:to>
                                        <p:strVal val="visible"/>
                                      </p:to>
                                    </p:set>
                                    <p:anim calcmode="lin" valueType="num">
                                      <p:cBhvr additive="base">
                                        <p:cTn id="13" dur="500" fill="hold"/>
                                        <p:tgtEl>
                                          <p:spTgt spid="24586"/>
                                        </p:tgtEl>
                                        <p:attrNameLst>
                                          <p:attrName>ppt_x</p:attrName>
                                        </p:attrNameLst>
                                      </p:cBhvr>
                                      <p:tavLst>
                                        <p:tav tm="0">
                                          <p:val>
                                            <p:strVal val="#ppt_x"/>
                                          </p:val>
                                        </p:tav>
                                        <p:tav tm="100000">
                                          <p:val>
                                            <p:strVal val="#ppt_x"/>
                                          </p:val>
                                        </p:tav>
                                      </p:tavLst>
                                    </p:anim>
                                    <p:anim calcmode="lin" valueType="num">
                                      <p:cBhvr additive="base">
                                        <p:cTn id="14" dur="500" fill="hold"/>
                                        <p:tgtEl>
                                          <p:spTgt spid="245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87"/>
                                        </p:tgtEl>
                                        <p:attrNameLst>
                                          <p:attrName>style.visibility</p:attrName>
                                        </p:attrNameLst>
                                      </p:cBhvr>
                                      <p:to>
                                        <p:strVal val="visible"/>
                                      </p:to>
                                    </p:set>
                                    <p:anim calcmode="lin" valueType="num">
                                      <p:cBhvr additive="base">
                                        <p:cTn id="19" dur="500" fill="hold"/>
                                        <p:tgtEl>
                                          <p:spTgt spid="24587"/>
                                        </p:tgtEl>
                                        <p:attrNameLst>
                                          <p:attrName>ppt_x</p:attrName>
                                        </p:attrNameLst>
                                      </p:cBhvr>
                                      <p:tavLst>
                                        <p:tav tm="0">
                                          <p:val>
                                            <p:strVal val="#ppt_x"/>
                                          </p:val>
                                        </p:tav>
                                        <p:tav tm="100000">
                                          <p:val>
                                            <p:strVal val="#ppt_x"/>
                                          </p:val>
                                        </p:tav>
                                      </p:tavLst>
                                    </p:anim>
                                    <p:anim calcmode="lin" valueType="num">
                                      <p:cBhvr additive="base">
                                        <p:cTn id="20" dur="500" fill="hold"/>
                                        <p:tgtEl>
                                          <p:spTgt spid="245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589"/>
                                        </p:tgtEl>
                                        <p:attrNameLst>
                                          <p:attrName>style.visibility</p:attrName>
                                        </p:attrNameLst>
                                      </p:cBhvr>
                                      <p:to>
                                        <p:strVal val="visible"/>
                                      </p:to>
                                    </p:set>
                                    <p:animEffect transition="in" filter="blinds(horizontal)">
                                      <p:cBhvr>
                                        <p:cTn id="25" dur="500"/>
                                        <p:tgtEl>
                                          <p:spTgt spid="24589"/>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4606"/>
                                        </p:tgtEl>
                                        <p:attrNameLst>
                                          <p:attrName>style.visibility</p:attrName>
                                        </p:attrNameLst>
                                      </p:cBhvr>
                                      <p:to>
                                        <p:strVal val="visible"/>
                                      </p:to>
                                    </p:set>
                                    <p:animEffect transition="in" filter="blinds(horizontal)">
                                      <p:cBhvr>
                                        <p:cTn id="30" dur="500"/>
                                        <p:tgtEl>
                                          <p:spTgt spid="24606"/>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4607"/>
                                        </p:tgtEl>
                                        <p:attrNameLst>
                                          <p:attrName>style.visibility</p:attrName>
                                        </p:attrNameLst>
                                      </p:cBhvr>
                                      <p:to>
                                        <p:strVal val="visible"/>
                                      </p:to>
                                    </p:set>
                                    <p:animEffect transition="in" filter="blinds(horizontal)">
                                      <p:cBhvr>
                                        <p:cTn id="35" dur="500"/>
                                        <p:tgtEl>
                                          <p:spTgt spid="24607"/>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4608"/>
                                        </p:tgtEl>
                                        <p:attrNameLst>
                                          <p:attrName>style.visibility</p:attrName>
                                        </p:attrNameLst>
                                      </p:cBhvr>
                                      <p:to>
                                        <p:strVal val="visible"/>
                                      </p:to>
                                    </p:set>
                                    <p:animEffect transition="in" filter="blinds(horizontal)">
                                      <p:cBhvr>
                                        <p:cTn id="40" dur="500"/>
                                        <p:tgtEl>
                                          <p:spTgt spid="24608"/>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4609"/>
                                        </p:tgtEl>
                                        <p:attrNameLst>
                                          <p:attrName>style.visibility</p:attrName>
                                        </p:attrNameLst>
                                      </p:cBhvr>
                                      <p:to>
                                        <p:strVal val="visible"/>
                                      </p:to>
                                    </p:set>
                                    <p:animEffect transition="in" filter="blinds(horizontal)">
                                      <p:cBhvr>
                                        <p:cTn id="45" dur="500"/>
                                        <p:tgtEl>
                                          <p:spTgt spid="24609"/>
                                        </p:tgtEl>
                                      </p:cBhvr>
                                    </p:animEffect>
                                  </p:childTnLst>
                                </p:cTn>
                              </p:par>
                            </p:childTnLst>
                          </p:cTn>
                        </p:par>
                      </p:childTnLst>
                    </p:cTn>
                  </p:par>
                  <p:par>
                    <p:cTn id="46" fill="hold" nodeType="clickPar">
                      <p:stCondLst>
                        <p:cond delay="indefinite"/>
                      </p:stCondLst>
                      <p:childTnLst>
                        <p:par>
                          <p:cTn id="47" fill="hold" nodeType="after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4610"/>
                                        </p:tgtEl>
                                        <p:attrNameLst>
                                          <p:attrName>style.visibility</p:attrName>
                                        </p:attrNameLst>
                                      </p:cBhvr>
                                      <p:to>
                                        <p:strVal val="visible"/>
                                      </p:to>
                                    </p:set>
                                    <p:animEffect transition="in" filter="blinds(horizontal)">
                                      <p:cBhvr>
                                        <p:cTn id="50" dur="500"/>
                                        <p:tgtEl>
                                          <p:spTgt spid="24610"/>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4611"/>
                                        </p:tgtEl>
                                        <p:attrNameLst>
                                          <p:attrName>style.visibility</p:attrName>
                                        </p:attrNameLst>
                                      </p:cBhvr>
                                      <p:to>
                                        <p:strVal val="visible"/>
                                      </p:to>
                                    </p:set>
                                    <p:animEffect transition="in" filter="wipe(left)">
                                      <p:cBhvr>
                                        <p:cTn id="55" dur="500"/>
                                        <p:tgtEl>
                                          <p:spTgt spid="24611"/>
                                        </p:tgtEl>
                                      </p:cBhvr>
                                    </p:animEffect>
                                  </p:childTnLst>
                                </p:cTn>
                              </p:par>
                            </p:childTnLst>
                          </p:cTn>
                        </p:par>
                      </p:childTnLst>
                    </p:cTn>
                  </p:par>
                  <p:par>
                    <p:cTn id="56" fill="hold" nodeType="clickPar">
                      <p:stCondLst>
                        <p:cond delay="indefinite"/>
                      </p:stCondLst>
                      <p:childTnLst>
                        <p:par>
                          <p:cTn id="57" fill="hold" nodeType="after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4612"/>
                                        </p:tgtEl>
                                        <p:attrNameLst>
                                          <p:attrName>style.visibility</p:attrName>
                                        </p:attrNameLst>
                                      </p:cBhvr>
                                      <p:to>
                                        <p:strVal val="visible"/>
                                      </p:to>
                                    </p:set>
                                    <p:animEffect transition="in" filter="wipe(left)">
                                      <p:cBhvr>
                                        <p:cTn id="60" dur="500"/>
                                        <p:tgtEl>
                                          <p:spTgt spid="24612"/>
                                        </p:tgtEl>
                                      </p:cBhvr>
                                    </p:animEffect>
                                  </p:childTnLst>
                                </p:cTn>
                              </p:par>
                            </p:childTnLst>
                          </p:cTn>
                        </p:par>
                      </p:childTnLst>
                    </p:cTn>
                  </p:par>
                  <p:par>
                    <p:cTn id="61" fill="hold" nodeType="clickPar">
                      <p:stCondLst>
                        <p:cond delay="indefinite"/>
                      </p:stCondLst>
                      <p:childTnLst>
                        <p:par>
                          <p:cTn id="62" fill="hold" nodeType="after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4613"/>
                                        </p:tgtEl>
                                        <p:attrNameLst>
                                          <p:attrName>style.visibility</p:attrName>
                                        </p:attrNameLst>
                                      </p:cBhvr>
                                      <p:to>
                                        <p:strVal val="visible"/>
                                      </p:to>
                                    </p:set>
                                    <p:animEffect transition="in" filter="wipe(left)">
                                      <p:cBhvr>
                                        <p:cTn id="65" dur="500"/>
                                        <p:tgtEl>
                                          <p:spTgt spid="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4754" name="Text Box 2">
            <a:extLst>
              <a:ext uri="{FF2B5EF4-FFF2-40B4-BE49-F238E27FC236}">
                <a16:creationId xmlns:a16="http://schemas.microsoft.com/office/drawing/2014/main" id="{D68B77BC-D5B7-4CE8-ABC9-58C670F72F80}"/>
              </a:ext>
            </a:extLst>
          </p:cNvPr>
          <p:cNvSpPr txBox="1">
            <a:spLocks noChangeArrowheads="1"/>
          </p:cNvSpPr>
          <p:nvPr/>
        </p:nvSpPr>
        <p:spPr bwMode="auto">
          <a:xfrm>
            <a:off x="11556" y="0"/>
            <a:ext cx="1177307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a:t>                  </a:t>
            </a:r>
            <a:r>
              <a:rPr lang="zh-CN" altLang="en-US" sz="3200" b="1"/>
              <a:t>一个口袋里有</a:t>
            </a:r>
            <a:r>
              <a:rPr lang="en-US" altLang="zh-CN" sz="3200" b="1"/>
              <a:t>5</a:t>
            </a:r>
            <a:r>
              <a:rPr lang="zh-CN" altLang="en-US" sz="3200" b="1"/>
              <a:t>只球</a:t>
            </a:r>
            <a:r>
              <a:rPr lang="en-US" altLang="zh-CN" sz="3200" b="1"/>
              <a:t>,</a:t>
            </a:r>
            <a:r>
              <a:rPr lang="zh-CN" altLang="en-US" sz="3200" b="1"/>
              <a:t>编号为</a:t>
            </a:r>
            <a:r>
              <a:rPr lang="en-US" altLang="zh-CN" sz="3200" b="1"/>
              <a:t>1,2,3,4,5,</a:t>
            </a:r>
            <a:r>
              <a:rPr lang="zh-CN" altLang="en-US" sz="3200" b="1"/>
              <a:t>在袋中同时取出</a:t>
            </a:r>
            <a:r>
              <a:rPr lang="en-US" altLang="zh-CN" sz="3200" b="1"/>
              <a:t>3</a:t>
            </a:r>
            <a:r>
              <a:rPr lang="zh-CN" altLang="en-US" sz="3200" b="1"/>
              <a:t>只</a:t>
            </a:r>
            <a:r>
              <a:rPr lang="en-US" altLang="zh-CN" sz="3200" b="1"/>
              <a:t>,</a:t>
            </a:r>
            <a:r>
              <a:rPr lang="zh-CN" altLang="en-US" sz="3200" b="1"/>
              <a:t>以</a:t>
            </a:r>
            <a:r>
              <a:rPr lang="en-US" altLang="zh-CN" sz="3200" b="1" i="1"/>
              <a:t>X</a:t>
            </a:r>
            <a:r>
              <a:rPr lang="zh-CN" altLang="en-US" sz="3200" b="1"/>
              <a:t>表示取出的</a:t>
            </a:r>
            <a:r>
              <a:rPr lang="en-US" altLang="zh-CN" sz="3200" b="1"/>
              <a:t>3</a:t>
            </a:r>
            <a:r>
              <a:rPr lang="zh-CN" altLang="en-US" sz="3200" b="1"/>
              <a:t>个球中的最小号码</a:t>
            </a:r>
            <a:r>
              <a:rPr lang="en-US" altLang="zh-CN" sz="3200" b="1"/>
              <a:t>,</a:t>
            </a:r>
            <a:r>
              <a:rPr lang="zh-CN" altLang="en-US" sz="3200" b="1"/>
              <a:t>试写出</a:t>
            </a:r>
            <a:r>
              <a:rPr lang="en-US" altLang="zh-CN" sz="3200" b="1"/>
              <a:t>X</a:t>
            </a:r>
            <a:r>
              <a:rPr lang="zh-CN" altLang="en-US" sz="3200" b="1"/>
              <a:t>的分布列</a:t>
            </a:r>
            <a:r>
              <a:rPr lang="en-US" altLang="zh-CN" sz="3200" b="1"/>
              <a:t>. </a:t>
            </a:r>
          </a:p>
        </p:txBody>
      </p:sp>
      <p:sp>
        <p:nvSpPr>
          <p:cNvPr id="74755" name="Text Box 3">
            <a:extLst>
              <a:ext uri="{FF2B5EF4-FFF2-40B4-BE49-F238E27FC236}">
                <a16:creationId xmlns:a16="http://schemas.microsoft.com/office/drawing/2014/main" id="{A8DA8A15-7FC1-4621-AF2E-ECEEE955BA3D}"/>
              </a:ext>
            </a:extLst>
          </p:cNvPr>
          <p:cNvSpPr txBox="1">
            <a:spLocks noChangeArrowheads="1"/>
          </p:cNvSpPr>
          <p:nvPr/>
        </p:nvSpPr>
        <p:spPr bwMode="auto">
          <a:xfrm>
            <a:off x="910432" y="1378302"/>
            <a:ext cx="5761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黑体" panose="02010609060101010101" pitchFamily="49" charset="-122"/>
                <a:ea typeface="黑体" panose="02010609060101010101" pitchFamily="49" charset="-122"/>
              </a:rPr>
              <a:t>解</a:t>
            </a: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随机变量</a:t>
            </a:r>
            <a:r>
              <a:rPr lang="en-US" altLang="zh-CN" sz="2800" b="1" i="1">
                <a:latin typeface="黑体" panose="02010609060101010101" pitchFamily="49" charset="-122"/>
                <a:ea typeface="黑体" panose="02010609060101010101" pitchFamily="49" charset="-122"/>
              </a:rPr>
              <a:t>X</a:t>
            </a:r>
            <a:r>
              <a:rPr lang="zh-CN" altLang="en-US" sz="2800" b="1">
                <a:latin typeface="黑体" panose="02010609060101010101" pitchFamily="49" charset="-122"/>
                <a:ea typeface="黑体" panose="02010609060101010101" pitchFamily="49" charset="-122"/>
              </a:rPr>
              <a:t>的可取值为 </a:t>
            </a:r>
            <a:r>
              <a:rPr lang="en-US" altLang="zh-CN" sz="2800" b="1">
                <a:latin typeface="黑体" panose="02010609060101010101" pitchFamily="49" charset="-122"/>
                <a:ea typeface="黑体" panose="02010609060101010101" pitchFamily="49" charset="-122"/>
              </a:rPr>
              <a:t>1,2,3.</a:t>
            </a:r>
          </a:p>
        </p:txBody>
      </p:sp>
      <p:grpSp>
        <p:nvGrpSpPr>
          <p:cNvPr id="74756" name="Group 4">
            <a:extLst>
              <a:ext uri="{FF2B5EF4-FFF2-40B4-BE49-F238E27FC236}">
                <a16:creationId xmlns:a16="http://schemas.microsoft.com/office/drawing/2014/main" id="{3DBB87FA-0AA1-4950-9834-9187615A490A}"/>
              </a:ext>
            </a:extLst>
          </p:cNvPr>
          <p:cNvGrpSpPr/>
          <p:nvPr/>
        </p:nvGrpSpPr>
        <p:grpSpPr>
          <a:xfrm>
            <a:off x="1608581" y="2019570"/>
            <a:ext cx="8424863" cy="1443037"/>
            <a:chOff x="340" y="1525"/>
            <a:chExt cx="5307" cy="909"/>
          </a:xfrm>
        </p:grpSpPr>
        <p:sp>
          <p:nvSpPr>
            <p:cNvPr id="74757" name="Text Box 5">
              <a:extLst>
                <a:ext uri="{FF2B5EF4-FFF2-40B4-BE49-F238E27FC236}">
                  <a16:creationId xmlns:a16="http://schemas.microsoft.com/office/drawing/2014/main" id="{CD6D82D6-8AAD-4798-9B9A-BE28E49EAEB0}"/>
                </a:ext>
              </a:extLst>
            </p:cNvPr>
            <p:cNvSpPr txBox="1">
              <a:spLocks noChangeArrowheads="1"/>
            </p:cNvSpPr>
            <p:nvPr/>
          </p:nvSpPr>
          <p:spPr bwMode="auto">
            <a:xfrm>
              <a:off x="340" y="1525"/>
              <a:ext cx="5307"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黑体" panose="02010609060101010101" pitchFamily="49" charset="-122"/>
                  <a:ea typeface="黑体" panose="02010609060101010101" pitchFamily="49" charset="-122"/>
                </a:rPr>
                <a:t>当</a:t>
              </a:r>
              <a:r>
                <a:rPr lang="en-US" altLang="zh-CN" sz="2800" b="1">
                  <a:latin typeface="黑体" panose="02010609060101010101" pitchFamily="49" charset="-122"/>
                  <a:ea typeface="黑体" panose="02010609060101010101" pitchFamily="49" charset="-122"/>
                </a:rPr>
                <a:t>X=1</a:t>
              </a:r>
              <a:r>
                <a:rPr lang="zh-CN" altLang="en-US" sz="2800" b="1">
                  <a:latin typeface="黑体" panose="02010609060101010101" pitchFamily="49" charset="-122"/>
                  <a:ea typeface="黑体" panose="02010609060101010101" pitchFamily="49" charset="-122"/>
                </a:rPr>
                <a:t>时</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即取出的三只球中的最小号码为</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则其它两只球只能在编号为</a:t>
              </a:r>
              <a:r>
                <a:rPr lang="en-US" altLang="zh-CN" sz="2800" b="1">
                  <a:latin typeface="黑体" panose="02010609060101010101" pitchFamily="49" charset="-122"/>
                  <a:ea typeface="黑体" panose="02010609060101010101" pitchFamily="49" charset="-122"/>
                </a:rPr>
                <a:t>2,3,4,5</a:t>
              </a:r>
              <a:r>
                <a:rPr lang="zh-CN" altLang="en-US" sz="2800" b="1">
                  <a:latin typeface="黑体" panose="02010609060101010101" pitchFamily="49" charset="-122"/>
                  <a:ea typeface="黑体" panose="02010609060101010101" pitchFamily="49" charset="-122"/>
                </a:rPr>
                <a:t>的四只球中任取两只</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故有</a:t>
              </a:r>
              <a:r>
                <a:rPr lang="en-US" altLang="zh-CN" sz="2800" b="1">
                  <a:latin typeface="黑体" panose="02010609060101010101" pitchFamily="49" charset="-122"/>
                  <a:ea typeface="黑体" panose="02010609060101010101" pitchFamily="49" charset="-122"/>
                </a:rPr>
                <a:t>P(X=1)=       =3/5;</a:t>
              </a:r>
            </a:p>
          </p:txBody>
        </p:sp>
        <p:graphicFrame>
          <p:nvGraphicFramePr>
            <p:cNvPr id="74758" name="Object 6">
              <a:extLst>
                <a:ext uri="{FF2B5EF4-FFF2-40B4-BE49-F238E27FC236}">
                  <a16:creationId xmlns:a16="http://schemas.microsoft.com/office/drawing/2014/main" id="{4BF53EFF-8DDB-42AC-8975-E06A75FB6AC8}"/>
                </a:ext>
              </a:extLst>
            </p:cNvPr>
            <p:cNvGraphicFramePr>
              <a:graphicFrameLocks noChangeAspect="1"/>
            </p:cNvGraphicFramePr>
            <p:nvPr/>
          </p:nvGraphicFramePr>
          <p:xfrm>
            <a:off x="1292" y="2071"/>
            <a:ext cx="725" cy="363"/>
          </p:xfrm>
          <a:graphic>
            <a:graphicData uri="http://schemas.openxmlformats.org/presentationml/2006/ole">
              <mc:AlternateContent>
                <mc:Choice xmlns:v="urn:schemas-microsoft-com:vml" Requires="v">
                  <p:oleObj spid="_x0000_s1106" name="公式" r:id="rId2" imgW="482400" imgH="241200" progId="Equation.3">
                    <p:embed/>
                  </p:oleObj>
                </mc:Choice>
                <mc:Fallback>
                  <p:oleObj name="公式" r:id="rId2" imgW="482400" imgH="2412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292" y="2071"/>
                          <a:ext cx="725" cy="363"/>
                        </a:xfrm>
                        <a:prstGeom prst="rect">
                          <a:avLst/>
                        </a:prstGeom>
                        <a:noFill/>
                        <a:ln>
                          <a:noFill/>
                        </a:ln>
                        <a:effectLst/>
                      </p:spPr>
                    </p:pic>
                  </p:oleObj>
                </mc:Fallback>
              </mc:AlternateContent>
            </a:graphicData>
          </a:graphic>
        </p:graphicFrame>
      </p:grpSp>
      <p:sp>
        <p:nvSpPr>
          <p:cNvPr id="74759" name="Text Box 7">
            <a:extLst>
              <a:ext uri="{FF2B5EF4-FFF2-40B4-BE49-F238E27FC236}">
                <a16:creationId xmlns:a16="http://schemas.microsoft.com/office/drawing/2014/main" id="{A2F992BE-DA31-4AAB-B5EB-85E133B3EC83}"/>
              </a:ext>
            </a:extLst>
          </p:cNvPr>
          <p:cNvSpPr txBox="1">
            <a:spLocks noChangeArrowheads="1"/>
          </p:cNvSpPr>
          <p:nvPr/>
        </p:nvSpPr>
        <p:spPr bwMode="auto">
          <a:xfrm>
            <a:off x="1625040" y="3486569"/>
            <a:ext cx="59747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黑体" panose="02010609060101010101" pitchFamily="49" charset="-122"/>
                <a:ea typeface="黑体" panose="02010609060101010101" pitchFamily="49" charset="-122"/>
              </a:rPr>
              <a:t>同理可得</a:t>
            </a:r>
            <a:r>
              <a:rPr lang="en-US" altLang="zh-CN" sz="2800" b="1">
                <a:latin typeface="黑体" panose="02010609060101010101" pitchFamily="49" charset="-122"/>
                <a:ea typeface="黑体" panose="02010609060101010101" pitchFamily="49" charset="-122"/>
              </a:rPr>
              <a:t>P(</a:t>
            </a:r>
            <a:r>
              <a:rPr lang="en-US" altLang="zh-CN" sz="2800" b="1" i="1">
                <a:latin typeface="黑体" panose="02010609060101010101" pitchFamily="49" charset="-122"/>
                <a:ea typeface="黑体" panose="02010609060101010101" pitchFamily="49" charset="-122"/>
              </a:rPr>
              <a:t>X</a:t>
            </a:r>
            <a:r>
              <a:rPr lang="en-US" altLang="zh-CN" sz="2800" b="1">
                <a:latin typeface="黑体" panose="02010609060101010101" pitchFamily="49" charset="-122"/>
                <a:ea typeface="黑体" panose="02010609060101010101" pitchFamily="49" charset="-122"/>
              </a:rPr>
              <a:t>=2)=3/10;P(X=3)=1/10.</a:t>
            </a:r>
          </a:p>
        </p:txBody>
      </p:sp>
      <p:sp>
        <p:nvSpPr>
          <p:cNvPr id="74760" name="Rectangle 8">
            <a:extLst>
              <a:ext uri="{FF2B5EF4-FFF2-40B4-BE49-F238E27FC236}">
                <a16:creationId xmlns:a16="http://schemas.microsoft.com/office/drawing/2014/main" id="{90573024-2AEF-459D-8D25-F468A8017B9C}"/>
              </a:ext>
            </a:extLst>
          </p:cNvPr>
          <p:cNvSpPr>
            <a:spLocks noChangeArrowheads="1"/>
          </p:cNvSpPr>
          <p:nvPr/>
        </p:nvSpPr>
        <p:spPr bwMode="auto">
          <a:xfrm>
            <a:off x="1415480" y="4033751"/>
            <a:ext cx="50403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因此</a:t>
            </a:r>
            <a:r>
              <a:rPr lang="en-US" altLang="zh-CN" sz="2800" b="1">
                <a:latin typeface="黑体" panose="02010609060101010101" pitchFamily="49" charset="-122"/>
                <a:ea typeface="黑体" panose="02010609060101010101" pitchFamily="49" charset="-122"/>
              </a:rPr>
              <a:t>,</a:t>
            </a:r>
            <a:r>
              <a:rPr lang="en-US" altLang="zh-CN" sz="2800" b="1" i="1">
                <a:latin typeface="黑体" panose="02010609060101010101" pitchFamily="49" charset="-122"/>
                <a:ea typeface="黑体" panose="02010609060101010101" pitchFamily="49" charset="-122"/>
              </a:rPr>
              <a:t>X</a:t>
            </a:r>
            <a:r>
              <a:rPr lang="zh-CN" altLang="en-US" sz="2800" b="1">
                <a:latin typeface="黑体" panose="02010609060101010101" pitchFamily="49" charset="-122"/>
                <a:ea typeface="黑体" panose="02010609060101010101" pitchFamily="49" charset="-122"/>
              </a:rPr>
              <a:t>的分布列如下表所示</a:t>
            </a:r>
          </a:p>
        </p:txBody>
      </p:sp>
      <p:graphicFrame>
        <p:nvGraphicFramePr>
          <p:cNvPr id="74761" name="Group 9">
            <a:extLst>
              <a:ext uri="{FF2B5EF4-FFF2-40B4-BE49-F238E27FC236}">
                <a16:creationId xmlns:a16="http://schemas.microsoft.com/office/drawing/2014/main" id="{857753BA-770D-441B-82F5-D4CBC330FF90}"/>
              </a:ext>
            </a:extLst>
          </p:cNvPr>
          <p:cNvGraphicFramePr>
            <a:graphicFrameLocks noGrp="1"/>
          </p:cNvGraphicFramePr>
          <p:nvPr>
            <p:ph/>
          </p:nvPr>
        </p:nvGraphicFramePr>
        <p:xfrm>
          <a:off x="3503836" y="4623863"/>
          <a:ext cx="5903912" cy="1038860"/>
        </p:xfrm>
        <a:graphic>
          <a:graphicData uri="http://schemas.openxmlformats.org/drawingml/2006/table">
            <a:tbl>
              <a:tblPr/>
              <a:tblGrid>
                <a:gridCol w="1476375">
                  <a:extLst>
                    <a:ext uri="{9D8B030D-6E8A-4147-A177-3AD203B41FA5}">
                      <a16:colId xmlns:a16="http://schemas.microsoft.com/office/drawing/2014/main" val="522443957"/>
                    </a:ext>
                  </a:extLst>
                </a:gridCol>
                <a:gridCol w="1477962">
                  <a:extLst>
                    <a:ext uri="{9D8B030D-6E8A-4147-A177-3AD203B41FA5}">
                      <a16:colId xmlns:a16="http://schemas.microsoft.com/office/drawing/2014/main" val="1044631163"/>
                    </a:ext>
                  </a:extLst>
                </a:gridCol>
                <a:gridCol w="1474788">
                  <a:extLst>
                    <a:ext uri="{9D8B030D-6E8A-4147-A177-3AD203B41FA5}">
                      <a16:colId xmlns:a16="http://schemas.microsoft.com/office/drawing/2014/main" val="4294863209"/>
                    </a:ext>
                  </a:extLst>
                </a:gridCol>
                <a:gridCol w="1474787">
                  <a:extLst>
                    <a:ext uri="{9D8B030D-6E8A-4147-A177-3AD203B41FA5}">
                      <a16:colId xmlns:a16="http://schemas.microsoft.com/office/drawing/2014/main" val="2405222777"/>
                    </a:ext>
                  </a:extLst>
                </a:gridCol>
              </a:tblGrid>
              <a:tr h="48736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1" lang="en-US" altLang="zh-CN" sz="2800" b="1" i="1" u="none" strike="noStrike" cap="none" normalizeH="0" baseline="0">
                          <a:ln>
                            <a:noFill/>
                          </a:ln>
                          <a:solidFill>
                            <a:schemeClr val="tx1"/>
                          </a:solidFill>
                          <a:effectLst/>
                          <a:latin typeface="黑体" panose="02010609060101010101" pitchFamily="49" charset="-122"/>
                          <a:ea typeface="黑体" panose="02010609060101010101" pitchFamily="49" charset="-122"/>
                        </a:rPr>
                        <a:t>X</a:t>
                      </a:r>
                      <a:endParaRPr kumimoji="1" lang="el-GR" altLang="zh-CN" sz="2800" b="1" i="1"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4662215"/>
                  </a:ext>
                </a:extLst>
              </a:tr>
              <a:tr h="5207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5655125"/>
                  </a:ext>
                </a:extLst>
              </a:tr>
            </a:tbl>
          </a:graphicData>
        </a:graphic>
      </p:graphicFrame>
      <p:sp>
        <p:nvSpPr>
          <p:cNvPr id="74778" name="Text Box 26">
            <a:extLst>
              <a:ext uri="{FF2B5EF4-FFF2-40B4-BE49-F238E27FC236}">
                <a16:creationId xmlns:a16="http://schemas.microsoft.com/office/drawing/2014/main" id="{EF1799C2-273E-47E1-82F8-3810A570C521}"/>
              </a:ext>
            </a:extLst>
          </p:cNvPr>
          <p:cNvSpPr txBox="1">
            <a:spLocks noChangeArrowheads="1"/>
          </p:cNvSpPr>
          <p:nvPr/>
        </p:nvSpPr>
        <p:spPr bwMode="auto">
          <a:xfrm>
            <a:off x="11556"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ppt_x"/>
                                          </p:val>
                                        </p:tav>
                                        <p:tav tm="100000">
                                          <p:val>
                                            <p:strVal val="#ppt_x"/>
                                          </p:val>
                                        </p:tav>
                                      </p:tavLst>
                                    </p:anim>
                                    <p:anim calcmode="lin" valueType="num">
                                      <p:cBhvr additive="base">
                                        <p:cTn id="8"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9" presetClass="entr" presetSubtype="0" fill="hold"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4759"/>
                                        </p:tgtEl>
                                        <p:attrNameLst>
                                          <p:attrName>style.visibility</p:attrName>
                                        </p:attrNameLst>
                                      </p:cBhvr>
                                      <p:to>
                                        <p:strVal val="visible"/>
                                      </p:to>
                                    </p:set>
                                    <p:animEffect transition="in" filter="blinds(horizontal)">
                                      <p:cBhvr>
                                        <p:cTn id="18" dur="500"/>
                                        <p:tgtEl>
                                          <p:spTgt spid="74759"/>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74760">
                                            <p:txEl>
                                              <p:pRg st="0" end="0"/>
                                            </p:txEl>
                                          </p:spTgt>
                                        </p:tgtEl>
                                        <p:attrNameLst>
                                          <p:attrName>style.visibility</p:attrName>
                                        </p:attrNameLst>
                                      </p:cBhvr>
                                      <p:to>
                                        <p:strVal val="visible"/>
                                      </p:to>
                                    </p:set>
                                    <p:anim calcmode="lin" valueType="num">
                                      <p:cBhvr>
                                        <p:cTn id="23" dur="500" decel="50000" fill="hold">
                                          <p:stCondLst>
                                            <p:cond delay="0"/>
                                          </p:stCondLst>
                                        </p:cTn>
                                        <p:tgtEl>
                                          <p:spTgt spid="74760">
                                            <p:txEl>
                                              <p:pRg st="0" end="0"/>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74760">
                                            <p:txEl>
                                              <p:pRg st="0" end="0"/>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74760">
                                            <p:txEl>
                                              <p:pRg st="0" end="0"/>
                                            </p:txEl>
                                          </p:spTgt>
                                        </p:tgtEl>
                                        <p:attrNameLst>
                                          <p:attrName>ppt_w</p:attrName>
                                        </p:attrNameLst>
                                      </p:cBhvr>
                                      <p:tavLst>
                                        <p:tav tm="0">
                                          <p:val>
                                            <p:strVal val="#ppt_w*.05"/>
                                          </p:val>
                                        </p:tav>
                                        <p:tav tm="100000">
                                          <p:val>
                                            <p:strVal val="#ppt_w"/>
                                          </p:val>
                                        </p:tav>
                                      </p:tavLst>
                                    </p:anim>
                                    <p:anim calcmode="lin" valueType="num">
                                      <p:cBhvr>
                                        <p:cTn id="26" dur="1000" fill="hold"/>
                                        <p:tgtEl>
                                          <p:spTgt spid="74760">
                                            <p:txEl>
                                              <p:pRg st="0" end="0"/>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74760">
                                            <p:txEl>
                                              <p:pRg st="0" end="0"/>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74760">
                                            <p:txEl>
                                              <p:pRg st="0" end="0"/>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74760">
                                            <p:txEl>
                                              <p:pRg st="0" end="0"/>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74760">
                                            <p:txEl>
                                              <p:pRg st="0" end="0"/>
                                            </p:txEl>
                                          </p:spTgt>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74761"/>
                                        </p:tgtEl>
                                        <p:attrNameLst>
                                          <p:attrName>style.visibility</p:attrName>
                                        </p:attrNameLst>
                                      </p:cBhvr>
                                      <p:to>
                                        <p:strVal val="visible"/>
                                      </p:to>
                                    </p:set>
                                    <p:animEffect transition="in" filter="diamond(in)">
                                      <p:cBhvr>
                                        <p:cTn id="35" dur="2000"/>
                                        <p:tgtEl>
                                          <p:spTgt spid="74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9" grpId="0"/>
      <p:bldP spid="74760" grpId="0" build="p"/>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0243" name="Object 10">
            <a:extLst>
              <a:ext uri="{FF2B5EF4-FFF2-40B4-BE49-F238E27FC236}">
                <a16:creationId xmlns:a16="http://schemas.microsoft.com/office/drawing/2014/main" id="{353A3851-A0C0-45F6-8843-7A6CED7AC846}"/>
              </a:ext>
            </a:extLst>
          </p:cNvPr>
          <p:cNvGraphicFramePr>
            <a:graphicFrameLocks noChangeAspect="1"/>
          </p:cNvGraphicFramePr>
          <p:nvPr/>
        </p:nvGraphicFramePr>
        <p:xfrm>
          <a:off x="6343650" y="3098800"/>
          <a:ext cx="114300" cy="203200"/>
        </p:xfrm>
        <a:graphic>
          <a:graphicData uri="http://schemas.openxmlformats.org/presentationml/2006/ole">
            <mc:AlternateContent>
              <mc:Choice xmlns:v="urn:schemas-microsoft-com:vml" Requires="v">
                <p:oleObj spid="_x0000_s1107" name="Equation" r:id="rId2" imgW="114201" imgH="203024" progId="Equation.3">
                  <p:embed/>
                </p:oleObj>
              </mc:Choice>
              <mc:Fallback>
                <p:oleObj name="Equation" r:id="rId2" imgW="114201" imgH="203024"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6343650" y="3098800"/>
                        <a:ext cx="114300" cy="203200"/>
                      </a:xfrm>
                      <a:prstGeom prst="rect">
                        <a:avLst/>
                      </a:prstGeom>
                      <a:noFill/>
                      <a:ln>
                        <a:noFill/>
                      </a:ln>
                      <a:effectLst/>
                    </p:spPr>
                  </p:pic>
                </p:oleObj>
              </mc:Fallback>
            </mc:AlternateContent>
          </a:graphicData>
        </a:graphic>
      </p:graphicFrame>
      <p:sp>
        <p:nvSpPr>
          <p:cNvPr id="10244" name="Text Box 12">
            <a:extLst>
              <a:ext uri="{FF2B5EF4-FFF2-40B4-BE49-F238E27FC236}">
                <a16:creationId xmlns:a16="http://schemas.microsoft.com/office/drawing/2014/main" id="{D2891D24-B0DA-42B5-B018-38AF5B2890C6}"/>
              </a:ext>
            </a:extLst>
          </p:cNvPr>
          <p:cNvSpPr txBox="1">
            <a:spLocks noChangeArrowheads="1"/>
          </p:cNvSpPr>
          <p:nvPr/>
        </p:nvSpPr>
        <p:spPr bwMode="auto">
          <a:xfrm>
            <a:off x="304800" y="533400"/>
            <a:ext cx="1181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、下列</a:t>
            </a:r>
            <a:r>
              <a:rPr kumimoji="1" lang="en-US" altLang="zh-CN" sz="2800" b="1">
                <a:solidFill>
                  <a:srgbClr val="000000"/>
                </a:solidFill>
                <a:latin typeface="Times New Roman" panose="02020603050405020304" pitchFamily="18" charset="0"/>
              </a:rPr>
              <a:t>A</a:t>
            </a:r>
            <a:r>
              <a:rPr kumimoji="1" lang="zh-CN" altLang="en-US"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rPr>
              <a:t>B</a:t>
            </a:r>
            <a:r>
              <a:rPr kumimoji="1" lang="zh-CN" altLang="en-US"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rPr>
              <a:t>C</a:t>
            </a:r>
            <a:r>
              <a:rPr kumimoji="1" lang="zh-CN" altLang="en-US"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rPr>
              <a:t>D</a:t>
            </a:r>
            <a:r>
              <a:rPr kumimoji="1" lang="zh-CN" altLang="en-US" sz="2800" b="1">
                <a:solidFill>
                  <a:srgbClr val="000000"/>
                </a:solidFill>
                <a:latin typeface="Times New Roman" panose="02020603050405020304" pitchFamily="18" charset="0"/>
              </a:rPr>
              <a:t>四个表，其中能成为随机变量</a:t>
            </a:r>
            <a:r>
              <a:rPr kumimoji="1" lang="en-US" altLang="zh-CN" sz="2800" b="1" i="1">
                <a:solidFill>
                  <a:srgbClr val="000000"/>
                </a:solidFill>
                <a:latin typeface="Times New Roman" panose="02020603050405020304" pitchFamily="18" charset="0"/>
              </a:rPr>
              <a:t>X</a:t>
            </a:r>
            <a:r>
              <a:rPr kumimoji="1" lang="zh-CN" altLang="en-US" sz="2800" b="1">
                <a:solidFill>
                  <a:srgbClr val="000000"/>
                </a:solidFill>
                <a:latin typeface="Times New Roman" panose="02020603050405020304" pitchFamily="18" charset="0"/>
              </a:rPr>
              <a:t>的分布列的是（       ）</a:t>
            </a:r>
          </a:p>
        </p:txBody>
      </p:sp>
      <p:sp>
        <p:nvSpPr>
          <p:cNvPr id="10246" name="Text Box 14">
            <a:extLst>
              <a:ext uri="{FF2B5EF4-FFF2-40B4-BE49-F238E27FC236}">
                <a16:creationId xmlns:a16="http://schemas.microsoft.com/office/drawing/2014/main" id="{C9E0137F-5F97-4010-A4ED-0DDCF8D62C29}"/>
              </a:ext>
            </a:extLst>
          </p:cNvPr>
          <p:cNvSpPr txBox="1">
            <a:spLocks noChangeArrowheads="1"/>
          </p:cNvSpPr>
          <p:nvPr/>
        </p:nvSpPr>
        <p:spPr bwMode="auto">
          <a:xfrm>
            <a:off x="1357096" y="1432997"/>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rgbClr val="000000"/>
                </a:solidFill>
                <a:latin typeface="Times New Roman" panose="02020603050405020304" pitchFamily="18" charset="0"/>
              </a:rPr>
              <a:t>A</a:t>
            </a:r>
          </a:p>
        </p:txBody>
      </p:sp>
      <p:graphicFrame>
        <p:nvGraphicFramePr>
          <p:cNvPr id="10339" name="Group 99">
            <a:extLst>
              <a:ext uri="{FF2B5EF4-FFF2-40B4-BE49-F238E27FC236}">
                <a16:creationId xmlns:a16="http://schemas.microsoft.com/office/drawing/2014/main" id="{F80843B9-7DCD-40C5-B687-3480118DDB55}"/>
              </a:ext>
            </a:extLst>
          </p:cNvPr>
          <p:cNvGraphicFramePr>
            <a:graphicFrameLocks noGrp="1"/>
          </p:cNvGraphicFramePr>
          <p:nvPr>
            <p:extLst>
              <p:ext uri="{D42A27DB-BD31-4B8C-83A1-F6EECF244321}">
                <p14:modId xmlns:p14="http://schemas.microsoft.com/office/powerpoint/2010/main" val="3527698013"/>
              </p:ext>
            </p:extLst>
          </p:nvPr>
        </p:nvGraphicFramePr>
        <p:xfrm>
          <a:off x="1797302" y="1247828"/>
          <a:ext cx="1881188" cy="890755"/>
        </p:xfrm>
        <a:graphic>
          <a:graphicData uri="http://schemas.openxmlformats.org/drawingml/2006/table">
            <a:tbl>
              <a:tblPr/>
              <a:tblGrid>
                <a:gridCol w="423863">
                  <a:extLst>
                    <a:ext uri="{9D8B030D-6E8A-4147-A177-3AD203B41FA5}">
                      <a16:colId xmlns:a16="http://schemas.microsoft.com/office/drawing/2014/main" val="427002474"/>
                    </a:ext>
                  </a:extLst>
                </a:gridCol>
                <a:gridCol w="728662">
                  <a:extLst>
                    <a:ext uri="{9D8B030D-6E8A-4147-A177-3AD203B41FA5}">
                      <a16:colId xmlns:a16="http://schemas.microsoft.com/office/drawing/2014/main" val="303094667"/>
                    </a:ext>
                  </a:extLst>
                </a:gridCol>
                <a:gridCol w="728663">
                  <a:extLst>
                    <a:ext uri="{9D8B030D-6E8A-4147-A177-3AD203B41FA5}">
                      <a16:colId xmlns:a16="http://schemas.microsoft.com/office/drawing/2014/main" val="1573010152"/>
                    </a:ext>
                  </a:extLst>
                </a:gridCol>
              </a:tblGrid>
              <a:tr h="55562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endParaRPr kumimoji="1" lang="zh-CN"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1395" marR="91395"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1395" marR="91395"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395" marR="91395"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458664"/>
                  </a:ext>
                </a:extLst>
              </a:tr>
              <a:tr h="33496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L="91395" marR="91395"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0.6</a:t>
                      </a:r>
                    </a:p>
                  </a:txBody>
                  <a:tcPr marL="91395" marR="91395"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0.3</a:t>
                      </a:r>
                    </a:p>
                  </a:txBody>
                  <a:tcPr marL="91395" marR="91395"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471193"/>
                  </a:ext>
                </a:extLst>
              </a:tr>
            </a:tbl>
          </a:graphicData>
        </a:graphic>
      </p:graphicFrame>
      <p:sp>
        <p:nvSpPr>
          <p:cNvPr id="10264" name="Text Box 32">
            <a:extLst>
              <a:ext uri="{FF2B5EF4-FFF2-40B4-BE49-F238E27FC236}">
                <a16:creationId xmlns:a16="http://schemas.microsoft.com/office/drawing/2014/main" id="{58A417F6-CA42-4462-982A-E5206390D9B6}"/>
              </a:ext>
            </a:extLst>
          </p:cNvPr>
          <p:cNvSpPr txBox="1">
            <a:spLocks noChangeArrowheads="1"/>
          </p:cNvSpPr>
          <p:nvPr/>
        </p:nvSpPr>
        <p:spPr bwMode="auto">
          <a:xfrm>
            <a:off x="6172200" y="1447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rgbClr val="000000"/>
                </a:solidFill>
                <a:latin typeface="Times New Roman" panose="02020603050405020304" pitchFamily="18" charset="0"/>
              </a:rPr>
              <a:t>B</a:t>
            </a:r>
          </a:p>
        </p:txBody>
      </p:sp>
      <p:graphicFrame>
        <p:nvGraphicFramePr>
          <p:cNvPr id="10334" name="Group 94">
            <a:extLst>
              <a:ext uri="{FF2B5EF4-FFF2-40B4-BE49-F238E27FC236}">
                <a16:creationId xmlns:a16="http://schemas.microsoft.com/office/drawing/2014/main" id="{8EA1F66F-B01A-4087-B1B6-F9C3667C25FD}"/>
              </a:ext>
            </a:extLst>
          </p:cNvPr>
          <p:cNvGraphicFramePr>
            <a:graphicFrameLocks noGrp="1"/>
          </p:cNvGraphicFramePr>
          <p:nvPr>
            <p:extLst>
              <p:ext uri="{D42A27DB-BD31-4B8C-83A1-F6EECF244321}">
                <p14:modId xmlns:p14="http://schemas.microsoft.com/office/powerpoint/2010/main" val="1656930147"/>
              </p:ext>
            </p:extLst>
          </p:nvPr>
        </p:nvGraphicFramePr>
        <p:xfrm>
          <a:off x="6705601" y="1219200"/>
          <a:ext cx="3000375" cy="884795"/>
        </p:xfrm>
        <a:graphic>
          <a:graphicData uri="http://schemas.openxmlformats.org/drawingml/2006/table">
            <a:tbl>
              <a:tblPr/>
              <a:tblGrid>
                <a:gridCol w="522288">
                  <a:extLst>
                    <a:ext uri="{9D8B030D-6E8A-4147-A177-3AD203B41FA5}">
                      <a16:colId xmlns:a16="http://schemas.microsoft.com/office/drawing/2014/main" val="3282702995"/>
                    </a:ext>
                  </a:extLst>
                </a:gridCol>
                <a:gridCol w="825500">
                  <a:extLst>
                    <a:ext uri="{9D8B030D-6E8A-4147-A177-3AD203B41FA5}">
                      <a16:colId xmlns:a16="http://schemas.microsoft.com/office/drawing/2014/main" val="2552761121"/>
                    </a:ext>
                  </a:extLst>
                </a:gridCol>
                <a:gridCol w="827087">
                  <a:extLst>
                    <a:ext uri="{9D8B030D-6E8A-4147-A177-3AD203B41FA5}">
                      <a16:colId xmlns:a16="http://schemas.microsoft.com/office/drawing/2014/main" val="770068751"/>
                    </a:ext>
                  </a:extLst>
                </a:gridCol>
                <a:gridCol w="825500">
                  <a:extLst>
                    <a:ext uri="{9D8B030D-6E8A-4147-A177-3AD203B41FA5}">
                      <a16:colId xmlns:a16="http://schemas.microsoft.com/office/drawing/2014/main" val="1196886468"/>
                    </a:ext>
                  </a:extLst>
                </a:gridCol>
              </a:tblGrid>
              <a:tr h="3667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endParaRPr kumimoji="1" lang="zh-CN"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1427" marR="91427"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1427" marR="91427"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27" marR="91427"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7" marR="91427"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6442576"/>
                  </a:ext>
                </a:extLst>
              </a:tr>
              <a:tr h="3667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L="91427" marR="91427"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1427" marR="91427"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0.8</a:t>
                      </a:r>
                    </a:p>
                  </a:txBody>
                  <a:tcPr marL="91427" marR="91427"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0.2</a:t>
                      </a:r>
                    </a:p>
                  </a:txBody>
                  <a:tcPr marL="91427" marR="91427"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6319717"/>
                  </a:ext>
                </a:extLst>
              </a:tr>
            </a:tbl>
          </a:graphicData>
        </a:graphic>
      </p:graphicFrame>
      <p:sp>
        <p:nvSpPr>
          <p:cNvPr id="10283" name="Text Box 51">
            <a:extLst>
              <a:ext uri="{FF2B5EF4-FFF2-40B4-BE49-F238E27FC236}">
                <a16:creationId xmlns:a16="http://schemas.microsoft.com/office/drawing/2014/main" id="{25058398-B0F6-4B4F-85A7-D385F5B679A5}"/>
              </a:ext>
            </a:extLst>
          </p:cNvPr>
          <p:cNvSpPr txBox="1">
            <a:spLocks noChangeArrowheads="1"/>
          </p:cNvSpPr>
          <p:nvPr/>
        </p:nvSpPr>
        <p:spPr bwMode="auto">
          <a:xfrm>
            <a:off x="1314018" y="2304372"/>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rgbClr val="000000"/>
                </a:solidFill>
                <a:latin typeface="Times New Roman" panose="02020603050405020304" pitchFamily="18" charset="0"/>
              </a:rPr>
              <a:t>C</a:t>
            </a:r>
          </a:p>
        </p:txBody>
      </p:sp>
      <p:sp>
        <p:nvSpPr>
          <p:cNvPr id="10285" name="Text Box 80">
            <a:extLst>
              <a:ext uri="{FF2B5EF4-FFF2-40B4-BE49-F238E27FC236}">
                <a16:creationId xmlns:a16="http://schemas.microsoft.com/office/drawing/2014/main" id="{BA9B399B-2FC7-40B7-9E8A-30F24B2EDEA0}"/>
              </a:ext>
            </a:extLst>
          </p:cNvPr>
          <p:cNvSpPr txBox="1">
            <a:spLocks noChangeArrowheads="1"/>
          </p:cNvSpPr>
          <p:nvPr/>
        </p:nvSpPr>
        <p:spPr bwMode="auto">
          <a:xfrm>
            <a:off x="6010276" y="25955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rgbClr val="000000"/>
                </a:solidFill>
                <a:latin typeface="Times New Roman" panose="02020603050405020304" pitchFamily="18" charset="0"/>
              </a:rPr>
              <a:t>D</a:t>
            </a:r>
          </a:p>
        </p:txBody>
      </p:sp>
      <p:sp>
        <p:nvSpPr>
          <p:cNvPr id="103533" name="Text Box 109">
            <a:extLst>
              <a:ext uri="{FF2B5EF4-FFF2-40B4-BE49-F238E27FC236}">
                <a16:creationId xmlns:a16="http://schemas.microsoft.com/office/drawing/2014/main" id="{1BAB32EE-5A96-467F-B220-CCBC8981A7C8}"/>
              </a:ext>
            </a:extLst>
          </p:cNvPr>
          <p:cNvSpPr txBox="1">
            <a:spLocks noChangeArrowheads="1"/>
          </p:cNvSpPr>
          <p:nvPr/>
        </p:nvSpPr>
        <p:spPr bwMode="auto">
          <a:xfrm>
            <a:off x="11125200" y="461665"/>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i="1">
                <a:solidFill>
                  <a:srgbClr val="FF0000"/>
                </a:solidFill>
                <a:latin typeface="Times New Roman" panose="02020603050405020304" pitchFamily="18" charset="0"/>
              </a:rPr>
              <a:t>B</a:t>
            </a:r>
          </a:p>
        </p:txBody>
      </p:sp>
      <p:graphicFrame>
        <p:nvGraphicFramePr>
          <p:cNvPr id="10335" name="Group 95">
            <a:extLst>
              <a:ext uri="{FF2B5EF4-FFF2-40B4-BE49-F238E27FC236}">
                <a16:creationId xmlns:a16="http://schemas.microsoft.com/office/drawing/2014/main" id="{9201837A-3C6E-4313-8632-29A7B6040EF0}"/>
              </a:ext>
            </a:extLst>
          </p:cNvPr>
          <p:cNvGraphicFramePr>
            <a:graphicFrameLocks noGrp="1"/>
          </p:cNvGraphicFramePr>
          <p:nvPr>
            <p:extLst>
              <p:ext uri="{D42A27DB-BD31-4B8C-83A1-F6EECF244321}">
                <p14:modId xmlns:p14="http://schemas.microsoft.com/office/powerpoint/2010/main" val="1125576918"/>
              </p:ext>
            </p:extLst>
          </p:nvPr>
        </p:nvGraphicFramePr>
        <p:xfrm>
          <a:off x="6629400" y="2514601"/>
          <a:ext cx="3352800" cy="899276"/>
        </p:xfrm>
        <a:graphic>
          <a:graphicData uri="http://schemas.openxmlformats.org/drawingml/2006/table">
            <a:tbl>
              <a:tblPr/>
              <a:tblGrid>
                <a:gridCol w="666750">
                  <a:extLst>
                    <a:ext uri="{9D8B030D-6E8A-4147-A177-3AD203B41FA5}">
                      <a16:colId xmlns:a16="http://schemas.microsoft.com/office/drawing/2014/main" val="4091120634"/>
                    </a:ext>
                  </a:extLst>
                </a:gridCol>
                <a:gridCol w="895350">
                  <a:extLst>
                    <a:ext uri="{9D8B030D-6E8A-4147-A177-3AD203B41FA5}">
                      <a16:colId xmlns:a16="http://schemas.microsoft.com/office/drawing/2014/main" val="277270717"/>
                    </a:ext>
                  </a:extLst>
                </a:gridCol>
                <a:gridCol w="895350">
                  <a:extLst>
                    <a:ext uri="{9D8B030D-6E8A-4147-A177-3AD203B41FA5}">
                      <a16:colId xmlns:a16="http://schemas.microsoft.com/office/drawing/2014/main" val="1705896281"/>
                    </a:ext>
                  </a:extLst>
                </a:gridCol>
                <a:gridCol w="895350">
                  <a:extLst>
                    <a:ext uri="{9D8B030D-6E8A-4147-A177-3AD203B41FA5}">
                      <a16:colId xmlns:a16="http://schemas.microsoft.com/office/drawing/2014/main" val="3833150850"/>
                    </a:ext>
                  </a:extLst>
                </a:gridCol>
              </a:tblGrid>
              <a:tr h="3667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endParaRPr kumimoji="1" lang="zh-CN"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78" marB="45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78" marB="45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T="45778" marB="45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45778" marB="45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872529"/>
                  </a:ext>
                </a:extLst>
              </a:tr>
              <a:tr h="3810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T="45778" marB="45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0.5</a:t>
                      </a:r>
                    </a:p>
                  </a:txBody>
                  <a:tcPr marT="45778" marB="45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0.4</a:t>
                      </a:r>
                    </a:p>
                  </a:txBody>
                  <a:tcPr marT="45778" marB="45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0.2</a:t>
                      </a:r>
                    </a:p>
                  </a:txBody>
                  <a:tcPr marT="45778" marB="45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2165649"/>
                  </a:ext>
                </a:extLst>
              </a:tr>
            </a:tbl>
          </a:graphicData>
        </a:graphic>
      </p:graphicFrame>
      <p:graphicFrame>
        <p:nvGraphicFramePr>
          <p:cNvPr id="10336" name="Group 96">
            <a:extLst>
              <a:ext uri="{FF2B5EF4-FFF2-40B4-BE49-F238E27FC236}">
                <a16:creationId xmlns:a16="http://schemas.microsoft.com/office/drawing/2014/main" id="{009B826E-0CDD-457B-8045-714888516F56}"/>
              </a:ext>
            </a:extLst>
          </p:cNvPr>
          <p:cNvGraphicFramePr>
            <a:graphicFrameLocks noGrp="1"/>
          </p:cNvGraphicFramePr>
          <p:nvPr>
            <p:extLst>
              <p:ext uri="{D42A27DB-BD31-4B8C-83A1-F6EECF244321}">
                <p14:modId xmlns:p14="http://schemas.microsoft.com/office/powerpoint/2010/main" val="639423175"/>
              </p:ext>
            </p:extLst>
          </p:nvPr>
        </p:nvGraphicFramePr>
        <p:xfrm>
          <a:off x="1709305" y="2375811"/>
          <a:ext cx="2935288" cy="884913"/>
        </p:xfrm>
        <a:graphic>
          <a:graphicData uri="http://schemas.openxmlformats.org/drawingml/2006/table">
            <a:tbl>
              <a:tblPr/>
              <a:tblGrid>
                <a:gridCol w="512763">
                  <a:extLst>
                    <a:ext uri="{9D8B030D-6E8A-4147-A177-3AD203B41FA5}">
                      <a16:colId xmlns:a16="http://schemas.microsoft.com/office/drawing/2014/main" val="1725365449"/>
                    </a:ext>
                  </a:extLst>
                </a:gridCol>
                <a:gridCol w="844550">
                  <a:extLst>
                    <a:ext uri="{9D8B030D-6E8A-4147-A177-3AD203B41FA5}">
                      <a16:colId xmlns:a16="http://schemas.microsoft.com/office/drawing/2014/main" val="521639109"/>
                    </a:ext>
                  </a:extLst>
                </a:gridCol>
                <a:gridCol w="846137">
                  <a:extLst>
                    <a:ext uri="{9D8B030D-6E8A-4147-A177-3AD203B41FA5}">
                      <a16:colId xmlns:a16="http://schemas.microsoft.com/office/drawing/2014/main" val="4135543638"/>
                    </a:ext>
                  </a:extLst>
                </a:gridCol>
                <a:gridCol w="731838">
                  <a:extLst>
                    <a:ext uri="{9D8B030D-6E8A-4147-A177-3AD203B41FA5}">
                      <a16:colId xmlns:a16="http://schemas.microsoft.com/office/drawing/2014/main" val="526405754"/>
                    </a:ext>
                  </a:extLst>
                </a:gridCol>
              </a:tblGrid>
              <a:tr h="3667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endParaRPr kumimoji="1" lang="zh-CN" altLang="zh-CN" sz="2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1461" marR="91461"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61" marR="91461"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61" marR="91461"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61" marR="91461"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8823329"/>
                  </a:ext>
                </a:extLst>
              </a:tr>
              <a:tr h="3667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L="91461" marR="91461"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0.5</a:t>
                      </a:r>
                    </a:p>
                  </a:txBody>
                  <a:tcPr marL="91461" marR="91461"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0.8</a:t>
                      </a:r>
                    </a:p>
                  </a:txBody>
                  <a:tcPr marL="91461" marR="91461"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-0.3</a:t>
                      </a:r>
                    </a:p>
                  </a:txBody>
                  <a:tcPr marL="91461" marR="91461"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3555017"/>
                  </a:ext>
                </a:extLst>
              </a:tr>
            </a:tbl>
          </a:graphicData>
        </a:graphic>
      </p:graphicFrame>
      <p:pic>
        <p:nvPicPr>
          <p:cNvPr id="51210" name="Picture 10" descr="d:\users\zdt\desktop\图片1.png">
            <a:extLst>
              <a:ext uri="{FF2B5EF4-FFF2-40B4-BE49-F238E27FC236}">
                <a16:creationId xmlns:a16="http://schemas.microsoft.com/office/drawing/2014/main" id="{3E1D9B17-16D6-453C-83E7-4ED2CCA9A72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74580" y="3962401"/>
            <a:ext cx="526573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a:extLst>
              <a:ext uri="{FF2B5EF4-FFF2-40B4-BE49-F238E27FC236}">
                <a16:creationId xmlns:a16="http://schemas.microsoft.com/office/drawing/2014/main" id="{F92A68DF-80DC-4E58-B323-4769F4626CA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733800" y="4937126"/>
            <a:ext cx="5524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8">
            <a:extLst>
              <a:ext uri="{FF2B5EF4-FFF2-40B4-BE49-F238E27FC236}">
                <a16:creationId xmlns:a16="http://schemas.microsoft.com/office/drawing/2014/main" id="{627D1546-CBC3-4AED-8911-7E093C67E67D}"/>
              </a:ext>
            </a:extLst>
          </p:cNvPr>
          <p:cNvSpPr txBox="1">
            <a:spLocks noChangeArrowheads="1"/>
          </p:cNvSpPr>
          <p:nvPr/>
        </p:nvSpPr>
        <p:spPr bwMode="auto">
          <a:xfrm>
            <a:off x="322515" y="3425823"/>
            <a:ext cx="6711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0000"/>
                </a:solidFill>
                <a:latin typeface="Times New Roman" panose="02020603050405020304" pitchFamily="18" charset="0"/>
              </a:rPr>
              <a:t>2.</a:t>
            </a:r>
            <a:r>
              <a:rPr kumimoji="1" lang="zh-CN" altLang="en-US" sz="2400" b="1">
                <a:solidFill>
                  <a:srgbClr val="000000"/>
                </a:solidFill>
                <a:latin typeface="Times New Roman" panose="02020603050405020304" pitchFamily="18" charset="0"/>
              </a:rPr>
              <a:t>设随机变量</a:t>
            </a:r>
            <a:r>
              <a:rPr kumimoji="1" lang="en-US" altLang="zh-CN" sz="2400" b="1">
                <a:solidFill>
                  <a:srgbClr val="000000"/>
                </a:solidFill>
                <a:latin typeface="Times New Roman" panose="02020603050405020304" pitchFamily="18" charset="0"/>
              </a:rPr>
              <a:t>ξ</a:t>
            </a:r>
            <a:r>
              <a:rPr kumimoji="1" lang="zh-CN" altLang="en-US" sz="2400" b="1">
                <a:solidFill>
                  <a:srgbClr val="000000"/>
                </a:solidFill>
                <a:latin typeface="Times New Roman" panose="02020603050405020304" pitchFamily="18" charset="0"/>
              </a:rPr>
              <a:t>的分布列如下</a:t>
            </a:r>
            <a:r>
              <a:rPr kumimoji="1" lang="zh-CN" altLang="en-US" sz="3200" b="1">
                <a:solidFill>
                  <a:srgbClr val="000000"/>
                </a:solidFill>
                <a:latin typeface="Times New Roman" panose="02020603050405020304" pitchFamily="18" charset="0"/>
              </a:rPr>
              <a:t>：</a:t>
            </a:r>
            <a:endParaRPr kumimoji="1" lang="zh-CN" altLang="en-US" sz="3600" b="1">
              <a:solidFill>
                <a:srgbClr val="000000"/>
              </a:solidFill>
              <a:latin typeface="Times New Roman" panose="02020603050405020304" pitchFamily="18" charset="0"/>
            </a:endParaRPr>
          </a:p>
        </p:txBody>
      </p:sp>
      <p:pic>
        <p:nvPicPr>
          <p:cNvPr id="51218" name="Picture 18">
            <a:extLst>
              <a:ext uri="{FF2B5EF4-FFF2-40B4-BE49-F238E27FC236}">
                <a16:creationId xmlns:a16="http://schemas.microsoft.com/office/drawing/2014/main" id="{6D6F4984-2E7D-4CC6-BC77-128F9BE8010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041522" y="5442817"/>
            <a:ext cx="23336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9" name="Picture 19">
            <a:extLst>
              <a:ext uri="{FF2B5EF4-FFF2-40B4-BE49-F238E27FC236}">
                <a16:creationId xmlns:a16="http://schemas.microsoft.com/office/drawing/2014/main" id="{482FC277-EBD0-4F27-B38D-44AE7BAC60C2}"/>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272465" y="5676976"/>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 Box 15">
            <a:extLst>
              <a:ext uri="{FF2B5EF4-FFF2-40B4-BE49-F238E27FC236}">
                <a16:creationId xmlns:a16="http://schemas.microsoft.com/office/drawing/2014/main" id="{9D5157E3-B7B8-4F6A-A462-14B1DDBB2D69}"/>
              </a:ext>
            </a:extLst>
          </p:cNvPr>
          <p:cNvSpPr txBox="1">
            <a:spLocks noChangeArrowheads="1"/>
          </p:cNvSpPr>
          <p:nvPr/>
        </p:nvSpPr>
        <p:spPr bwMode="auto">
          <a:xfrm>
            <a:off x="7859314" y="5645223"/>
            <a:ext cx="4027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000000"/>
                </a:solidFill>
                <a:latin typeface="Times New Roman" panose="02020603050405020304" pitchFamily="18" charset="0"/>
                <a:ea typeface="黑体" panose="02010609060101010101" pitchFamily="49" charset="-122"/>
              </a:rPr>
              <a:t>则</a:t>
            </a:r>
            <a:r>
              <a:rPr kumimoji="1" lang="en-US" altLang="zh-CN" sz="2400" b="1">
                <a:solidFill>
                  <a:srgbClr val="000000"/>
                </a:solidFill>
                <a:latin typeface="Times New Roman" panose="02020603050405020304" pitchFamily="18" charset="0"/>
                <a:ea typeface="黑体" panose="02010609060101010101" pitchFamily="49" charset="-122"/>
              </a:rPr>
              <a:t>a</a:t>
            </a:r>
            <a:r>
              <a:rPr kumimoji="1" lang="zh-CN" altLang="en-US" sz="2400" b="1">
                <a:solidFill>
                  <a:srgbClr val="000000"/>
                </a:solidFill>
                <a:latin typeface="Times New Roman" panose="02020603050405020304" pitchFamily="18" charset="0"/>
                <a:ea typeface="黑体" panose="02010609060101010101" pitchFamily="49" charset="-122"/>
              </a:rPr>
              <a:t>的值为</a:t>
            </a:r>
            <a:r>
              <a:rPr kumimoji="1" lang="zh-CN" altLang="en-US" sz="2800" b="1" u="sng">
                <a:solidFill>
                  <a:srgbClr val="000000"/>
                </a:solidFill>
                <a:latin typeface="Times New Roman" panose="02020603050405020304" pitchFamily="18" charset="0"/>
                <a:ea typeface="黑体" panose="02010609060101010101" pitchFamily="49" charset="-122"/>
              </a:rPr>
              <a:t>　　　　　</a:t>
            </a:r>
            <a:r>
              <a:rPr kumimoji="1" lang="zh-CN" altLang="en-US" sz="2800" b="1">
                <a:solidFill>
                  <a:srgbClr val="000000"/>
                </a:solidFill>
                <a:latin typeface="Times New Roman" panose="02020603050405020304" pitchFamily="18" charset="0"/>
                <a:ea typeface="黑体" panose="02010609060101010101" pitchFamily="49" charset="-122"/>
              </a:rPr>
              <a:t>．</a:t>
            </a:r>
          </a:p>
        </p:txBody>
      </p:sp>
      <p:graphicFrame>
        <p:nvGraphicFramePr>
          <p:cNvPr id="4" name="对象 3">
            <a:extLst>
              <a:ext uri="{FF2B5EF4-FFF2-40B4-BE49-F238E27FC236}">
                <a16:creationId xmlns:a16="http://schemas.microsoft.com/office/drawing/2014/main" id="{E00A913A-0904-473E-8274-DA71A96ED820}"/>
              </a:ext>
            </a:extLst>
          </p:cNvPr>
          <p:cNvGraphicFramePr>
            <a:graphicFrameLocks noChangeAspect="1"/>
          </p:cNvGraphicFramePr>
          <p:nvPr>
            <p:extLst>
              <p:ext uri="{D42A27DB-BD31-4B8C-83A1-F6EECF244321}">
                <p14:modId xmlns:p14="http://schemas.microsoft.com/office/powerpoint/2010/main" val="3391267859"/>
              </p:ext>
            </p:extLst>
          </p:nvPr>
        </p:nvGraphicFramePr>
        <p:xfrm>
          <a:off x="10134600" y="5469370"/>
          <a:ext cx="490538" cy="838200"/>
        </p:xfrm>
        <a:graphic>
          <a:graphicData uri="http://schemas.openxmlformats.org/presentationml/2006/ole">
            <mc:AlternateContent>
              <mc:Choice xmlns:v="urn:schemas-microsoft-com:vml" Requires="v">
                <p:oleObj spid="_x0000_s1108" name="Equation" r:id="rId8" imgW="152400" imgH="304800" progId="Equation.3">
                  <p:embed/>
                </p:oleObj>
              </mc:Choice>
              <mc:Fallback>
                <p:oleObj name="Equation" r:id="rId8" imgW="152400" imgH="30480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10134600" y="5469370"/>
                        <a:ext cx="490538" cy="838200"/>
                      </a:xfrm>
                      <a:prstGeom prst="rect">
                        <a:avLst/>
                      </a:prstGeom>
                      <a:noFill/>
                      <a:ln>
                        <a:noFill/>
                      </a:ln>
                      <a:effectLst/>
                    </p:spPr>
                  </p:pic>
                </p:oleObj>
              </mc:Fallback>
            </mc:AlternateContent>
          </a:graphicData>
        </a:graphic>
      </p:graphicFrame>
      <p:sp>
        <p:nvSpPr>
          <p:cNvPr id="41" name="Text Box 8">
            <a:extLst>
              <a:ext uri="{FF2B5EF4-FFF2-40B4-BE49-F238E27FC236}">
                <a16:creationId xmlns:a16="http://schemas.microsoft.com/office/drawing/2014/main" id="{159A834C-3B67-458D-B863-BF301CD72079}"/>
              </a:ext>
            </a:extLst>
          </p:cNvPr>
          <p:cNvSpPr txBox="1">
            <a:spLocks noChangeArrowheads="1"/>
          </p:cNvSpPr>
          <p:nvPr/>
        </p:nvSpPr>
        <p:spPr bwMode="auto">
          <a:xfrm>
            <a:off x="447676" y="5542830"/>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0000"/>
                </a:solidFill>
                <a:latin typeface="Times New Roman" panose="02020603050405020304" pitchFamily="18" charset="0"/>
              </a:rPr>
              <a:t>3.</a:t>
            </a:r>
            <a:r>
              <a:rPr kumimoji="1" lang="zh-CN" altLang="en-US" sz="2400" b="1">
                <a:solidFill>
                  <a:srgbClr val="000000"/>
                </a:solidFill>
                <a:latin typeface="Times New Roman" panose="02020603050405020304" pitchFamily="18" charset="0"/>
              </a:rPr>
              <a:t>设随机变量</a:t>
            </a:r>
            <a:r>
              <a:rPr kumimoji="1" lang="en-US" altLang="zh-CN" sz="2400" b="1">
                <a:solidFill>
                  <a:srgbClr val="000000"/>
                </a:solidFill>
                <a:latin typeface="Times New Roman" panose="02020603050405020304" pitchFamily="18" charset="0"/>
              </a:rPr>
              <a:t>ξ</a:t>
            </a:r>
            <a:r>
              <a:rPr kumimoji="1" lang="zh-CN" altLang="en-US" sz="2400" b="1">
                <a:solidFill>
                  <a:srgbClr val="000000"/>
                </a:solidFill>
                <a:latin typeface="Times New Roman" panose="02020603050405020304" pitchFamily="18" charset="0"/>
              </a:rPr>
              <a:t>的分布列</a:t>
            </a:r>
            <a:r>
              <a:rPr kumimoji="1" lang="zh-CN" altLang="en-US" sz="3200" b="1">
                <a:solidFill>
                  <a:srgbClr val="000000"/>
                </a:solidFill>
                <a:latin typeface="Times New Roman" panose="02020603050405020304" pitchFamily="18" charset="0"/>
              </a:rPr>
              <a:t>：</a:t>
            </a:r>
            <a:endParaRPr kumimoji="1" lang="zh-CN" altLang="en-US" sz="3600" b="1">
              <a:solidFill>
                <a:srgbClr val="000000"/>
              </a:solidFill>
              <a:latin typeface="Times New Roman" panose="02020603050405020304" pitchFamily="18" charset="0"/>
            </a:endParaRPr>
          </a:p>
        </p:txBody>
      </p:sp>
      <p:sp>
        <p:nvSpPr>
          <p:cNvPr id="10338" name="Text Box 98">
            <a:extLst>
              <a:ext uri="{FF2B5EF4-FFF2-40B4-BE49-F238E27FC236}">
                <a16:creationId xmlns:a16="http://schemas.microsoft.com/office/drawing/2014/main" id="{5043BCFB-A9C3-4CB1-A77C-29381B228336}"/>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533"/>
                                        </p:tgtEl>
                                        <p:attrNameLst>
                                          <p:attrName>style.visibility</p:attrName>
                                        </p:attrNameLst>
                                      </p:cBhvr>
                                      <p:to>
                                        <p:strVal val="visible"/>
                                      </p:to>
                                    </p:set>
                                    <p:animEffect transition="in" filter="blinds(horizontal)">
                                      <p:cBhvr>
                                        <p:cTn id="7" dur="500"/>
                                        <p:tgtEl>
                                          <p:spTgt spid="10353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2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19"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0" fill="hold"/>
                                        <p:tgtEl>
                                          <p:spTgt spid="4"/>
                                        </p:tgtEl>
                                        <p:attrNameLst>
                                          <p:attrName>ppt_w</p:attrName>
                                        </p:attrNameLst>
                                      </p:cBhvr>
                                      <p:tavLst>
                                        <p:tav tm="0" fmla="#ppt_w*sin(2.5*pi*$)">
                                          <p:val>
                                            <p:fltVal val="0"/>
                                          </p:val>
                                        </p:tav>
                                        <p:tav tm="100000">
                                          <p:val>
                                            <p:fltVal val="1"/>
                                          </p:val>
                                        </p:tav>
                                      </p:tavLst>
                                    </p:anim>
                                    <p:anim calcmode="lin" valueType="num">
                                      <p:cBhvr>
                                        <p:cTn id="17"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33"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11" name="Text Box 3">
            <a:extLst>
              <a:ext uri="{FF2B5EF4-FFF2-40B4-BE49-F238E27FC236}">
                <a16:creationId xmlns:a16="http://schemas.microsoft.com/office/drawing/2014/main" id="{C6041474-EFE3-411A-B338-50DDFB8E2F9D}"/>
              </a:ext>
            </a:extLst>
          </p:cNvPr>
          <p:cNvSpPr txBox="1">
            <a:spLocks noChangeArrowheads="1"/>
          </p:cNvSpPr>
          <p:nvPr/>
        </p:nvSpPr>
        <p:spPr bwMode="auto">
          <a:xfrm>
            <a:off x="838200" y="609601"/>
            <a:ext cx="91440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00"/>
                </a:solidFill>
                <a:latin typeface="Verdana" panose="020b0604030504040204" pitchFamily="34" charset="0"/>
              </a:rPr>
              <a:t>1、在射击的随机试验中，令</a:t>
            </a:r>
            <a:r>
              <a:rPr lang="en-US" altLang="zh-CN" sz="2800" b="1">
                <a:solidFill>
                  <a:srgbClr val="000000"/>
                </a:solidFill>
                <a:latin typeface="Verdana" panose="020b0604030504040204" pitchFamily="34" charset="0"/>
              </a:rPr>
              <a:t>X=                 </a:t>
            </a:r>
            <a:r>
              <a:rPr lang="zh-CN" altLang="en-US" sz="2800" b="1">
                <a:solidFill>
                  <a:srgbClr val="000000"/>
                </a:solidFill>
                <a:latin typeface="Verdana" panose="020b0604030504040204" pitchFamily="34" charset="0"/>
              </a:rPr>
              <a:t>如</a:t>
            </a:r>
          </a:p>
          <a:p>
            <a:pPr eaLnBrk="1" hangingPunct="1">
              <a:spcBef>
                <a:spcPct val="50000"/>
              </a:spcBef>
            </a:pPr>
            <a:endParaRPr lang="zh-CN" altLang="en-US" sz="2800" b="1">
              <a:solidFill>
                <a:srgbClr val="000000"/>
              </a:solidFill>
              <a:latin typeface="Verdana" panose="020b0604030504040204" pitchFamily="34" charset="0"/>
            </a:endParaRPr>
          </a:p>
          <a:p>
            <a:pPr eaLnBrk="1" hangingPunct="1">
              <a:spcBef>
                <a:spcPct val="50000"/>
              </a:spcBef>
            </a:pPr>
            <a:r>
              <a:rPr lang="zh-CN" altLang="en-US" sz="2800" b="1">
                <a:solidFill>
                  <a:srgbClr val="000000"/>
                </a:solidFill>
                <a:latin typeface="Verdana" panose="020b0604030504040204" pitchFamily="34" charset="0"/>
              </a:rPr>
              <a:t>果射中的概率为0.8，求随机变量</a:t>
            </a:r>
            <a:r>
              <a:rPr lang="en-US" altLang="zh-CN" sz="2800" b="1">
                <a:solidFill>
                  <a:srgbClr val="000000"/>
                </a:solidFill>
                <a:latin typeface="Verdana" panose="020b0604030504040204" pitchFamily="34" charset="0"/>
              </a:rPr>
              <a:t>X</a:t>
            </a:r>
            <a:r>
              <a:rPr lang="zh-CN" altLang="en-US" sz="2800" b="1">
                <a:solidFill>
                  <a:srgbClr val="000000"/>
                </a:solidFill>
                <a:latin typeface="Verdana" panose="020b0604030504040204" pitchFamily="34" charset="0"/>
              </a:rPr>
              <a:t>的分布列</a:t>
            </a:r>
            <a:r>
              <a:rPr lang="en-US" altLang="zh-CN" sz="2800" b="1">
                <a:solidFill>
                  <a:srgbClr val="000000"/>
                </a:solidFill>
                <a:latin typeface="Verdana" panose="020b0604030504040204" pitchFamily="34" charset="0"/>
              </a:rPr>
              <a:t>.</a:t>
            </a:r>
          </a:p>
        </p:txBody>
      </p:sp>
      <p:graphicFrame>
        <p:nvGraphicFramePr>
          <p:cNvPr id="17412" name="Object 5">
            <a:extLst>
              <a:ext uri="{FF2B5EF4-FFF2-40B4-BE49-F238E27FC236}">
                <a16:creationId xmlns:a16="http://schemas.microsoft.com/office/drawing/2014/main" id="{384DB661-E207-4866-A097-D0CA1E005519}"/>
              </a:ext>
            </a:extLst>
          </p:cNvPr>
          <p:cNvGraphicFramePr>
            <a:graphicFrameLocks noChangeAspect="1"/>
          </p:cNvGraphicFramePr>
          <p:nvPr>
            <p:extLst>
              <p:ext uri="{D42A27DB-BD31-4B8C-83A1-F6EECF244321}">
                <p14:modId xmlns:p14="http://schemas.microsoft.com/office/powerpoint/2010/main" val="1408031147"/>
              </p:ext>
            </p:extLst>
          </p:nvPr>
        </p:nvGraphicFramePr>
        <p:xfrm>
          <a:off x="6029037" y="46832"/>
          <a:ext cx="568325" cy="1676400"/>
        </p:xfrm>
        <a:graphic>
          <a:graphicData uri="http://schemas.openxmlformats.org/presentationml/2006/ole">
            <mc:AlternateContent>
              <mc:Choice xmlns:v="urn:schemas-microsoft-com:vml" Requires="v">
                <p:oleObj spid="_x0000_s1109" name="Equation" r:id="rId3" imgW="177569" imgH="253670" progId="Equation.DSMT4">
                  <p:embed/>
                </p:oleObj>
              </mc:Choice>
              <mc:Fallback>
                <p:oleObj name="Equation" r:id="rId3" imgW="177569" imgH="253670" progId="Equation.DSMT4">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6029037" y="46832"/>
                        <a:ext cx="568325" cy="1676400"/>
                      </a:xfrm>
                      <a:prstGeom prst="rect">
                        <a:avLst/>
                      </a:prstGeom>
                      <a:noFill/>
                      <a:ln>
                        <a:noFill/>
                      </a:ln>
                      <a:effectLst/>
                    </p:spPr>
                  </p:pic>
                </p:oleObj>
              </mc:Fallback>
            </mc:AlternateContent>
          </a:graphicData>
        </a:graphic>
      </p:graphicFrame>
      <p:sp>
        <p:nvSpPr>
          <p:cNvPr id="17413" name="Text Box 6">
            <a:extLst>
              <a:ext uri="{FF2B5EF4-FFF2-40B4-BE49-F238E27FC236}">
                <a16:creationId xmlns:a16="http://schemas.microsoft.com/office/drawing/2014/main" id="{2746541F-5E12-424B-A2DF-B5093EA57C3D}"/>
              </a:ext>
            </a:extLst>
          </p:cNvPr>
          <p:cNvSpPr txBox="1">
            <a:spLocks noChangeArrowheads="1"/>
          </p:cNvSpPr>
          <p:nvPr/>
        </p:nvSpPr>
        <p:spPr bwMode="auto">
          <a:xfrm>
            <a:off x="6248400" y="260136"/>
            <a:ext cx="214947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00"/>
                </a:solidFill>
                <a:latin typeface="Verdana" panose="020b0604030504040204" pitchFamily="34" charset="0"/>
              </a:rPr>
              <a:t>0，射中，</a:t>
            </a:r>
          </a:p>
          <a:p>
            <a:pPr eaLnBrk="1" hangingPunct="1">
              <a:spcBef>
                <a:spcPct val="50000"/>
              </a:spcBef>
            </a:pPr>
            <a:r>
              <a:rPr lang="zh-CN" altLang="en-US" sz="2800" b="1">
                <a:solidFill>
                  <a:srgbClr val="000000"/>
                </a:solidFill>
                <a:latin typeface="Verdana" panose="020b0604030504040204" pitchFamily="34" charset="0"/>
              </a:rPr>
              <a:t>1，未射中</a:t>
            </a:r>
          </a:p>
        </p:txBody>
      </p:sp>
      <p:grpSp>
        <p:nvGrpSpPr>
          <p:cNvPr id="114701" name="Group 13">
            <a:extLst>
              <a:ext uri="{FF2B5EF4-FFF2-40B4-BE49-F238E27FC236}">
                <a16:creationId xmlns:a16="http://schemas.microsoft.com/office/drawing/2014/main" id="{C3318B3D-F58A-4F18-9718-1E0D08417A67}"/>
              </a:ext>
            </a:extLst>
          </p:cNvPr>
          <p:cNvGrpSpPr/>
          <p:nvPr/>
        </p:nvGrpSpPr>
        <p:grpSpPr>
          <a:xfrm>
            <a:off x="457200" y="3890965"/>
            <a:ext cx="11353800" cy="1911350"/>
            <a:chOff x="-672" y="2096"/>
            <a:chExt cx="7152" cy="1204"/>
          </a:xfrm>
        </p:grpSpPr>
        <p:sp>
          <p:nvSpPr>
            <p:cNvPr id="17418" name="Text Box 7">
              <a:extLst>
                <a:ext uri="{FF2B5EF4-FFF2-40B4-BE49-F238E27FC236}">
                  <a16:creationId xmlns:a16="http://schemas.microsoft.com/office/drawing/2014/main" id="{584D25CE-BC59-4572-B4E0-D371FC9BF167}"/>
                </a:ext>
              </a:extLst>
            </p:cNvPr>
            <p:cNvSpPr txBox="1">
              <a:spLocks noChangeArrowheads="1"/>
            </p:cNvSpPr>
            <p:nvPr/>
          </p:nvSpPr>
          <p:spPr bwMode="auto">
            <a:xfrm>
              <a:off x="-672" y="2096"/>
              <a:ext cx="715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00"/>
                  </a:solidFill>
                  <a:latin typeface="宋体" panose="02010600030101010101" pitchFamily="2" charset="-122"/>
                </a:rPr>
                <a:t>2、设某项试验的成功率是失败率的2倍，用随机变量</a:t>
              </a:r>
              <a:r>
                <a:rPr lang="en-US" altLang="zh-CN" sz="2800" b="1">
                  <a:solidFill>
                    <a:srgbClr val="000000"/>
                  </a:solidFill>
                  <a:latin typeface="宋体" panose="02010600030101010101" pitchFamily="2" charset="-122"/>
                </a:rPr>
                <a:t>X</a:t>
              </a:r>
              <a:r>
                <a:rPr lang="zh-CN" altLang="en-US" sz="2800" b="1">
                  <a:solidFill>
                    <a:srgbClr val="000000"/>
                  </a:solidFill>
                  <a:latin typeface="宋体" panose="02010600030101010101" pitchFamily="2" charset="-122"/>
                </a:rPr>
                <a:t>去描述1次试验的成功次数，则失败率</a:t>
              </a:r>
              <a:r>
                <a:rPr lang="en-US" altLang="zh-CN" sz="2800" b="1">
                  <a:solidFill>
                    <a:srgbClr val="000000"/>
                  </a:solidFill>
                  <a:latin typeface="宋体" panose="02010600030101010101" pitchFamily="2" charset="-122"/>
                </a:rPr>
                <a:t>p</a:t>
              </a:r>
              <a:r>
                <a:rPr lang="zh-CN" altLang="en-US" sz="2800" b="1">
                  <a:solidFill>
                    <a:srgbClr val="000000"/>
                  </a:solidFill>
                  <a:latin typeface="宋体" panose="02010600030101010101" pitchFamily="2" charset="-122"/>
                </a:rPr>
                <a:t>等于（    ）</a:t>
              </a:r>
            </a:p>
            <a:p>
              <a:pPr eaLnBrk="1" hangingPunct="1">
                <a:spcBef>
                  <a:spcPct val="50000"/>
                </a:spcBef>
              </a:pPr>
              <a:r>
                <a:rPr lang="en-US" altLang="zh-CN" sz="2800" b="1">
                  <a:solidFill>
                    <a:srgbClr val="000000"/>
                  </a:solidFill>
                  <a:latin typeface="Verdana" panose="020b0604030504040204" pitchFamily="34" charset="0"/>
                </a:rPr>
                <a:t>  </a:t>
              </a:r>
              <a:r>
                <a:rPr lang="en-US" altLang="zh-CN" sz="2800" b="1">
                  <a:solidFill>
                    <a:srgbClr val="000000"/>
                  </a:solidFill>
                  <a:latin typeface="Times New Roman" panose="02020603050405020304" pitchFamily="18" charset="0"/>
                </a:rPr>
                <a:t>A.0               B.                C.             D.</a:t>
              </a:r>
            </a:p>
          </p:txBody>
        </p:sp>
        <p:graphicFrame>
          <p:nvGraphicFramePr>
            <p:cNvPr id="17420" name="Object 9">
              <a:extLst>
                <a:ext uri="{FF2B5EF4-FFF2-40B4-BE49-F238E27FC236}">
                  <a16:creationId xmlns:a16="http://schemas.microsoft.com/office/drawing/2014/main" id="{19934F8C-77B1-4083-AC80-44F1980A5C75}"/>
                </a:ext>
              </a:extLst>
            </p:cNvPr>
            <p:cNvGraphicFramePr>
              <a:graphicFrameLocks noChangeAspect="1"/>
            </p:cNvGraphicFramePr>
            <p:nvPr>
              <p:extLst>
                <p:ext uri="{D42A27DB-BD31-4B8C-83A1-F6EECF244321}">
                  <p14:modId xmlns:p14="http://schemas.microsoft.com/office/powerpoint/2010/main" val="3530004060"/>
                </p:ext>
              </p:extLst>
            </p:nvPr>
          </p:nvGraphicFramePr>
          <p:xfrm>
            <a:off x="905" y="2600"/>
            <a:ext cx="271" cy="700"/>
          </p:xfrm>
          <a:graphic>
            <a:graphicData uri="http://schemas.openxmlformats.org/presentationml/2006/ole">
              <mc:AlternateContent>
                <mc:Choice xmlns:v="urn:schemas-microsoft-com:vml" Requires="v">
                  <p:oleObj spid="_x0000_s1110" name="Equation" r:id="rId5" imgW="152334" imgH="393529" progId="Equation.DSMT4">
                    <p:embed/>
                  </p:oleObj>
                </mc:Choice>
                <mc:Fallback>
                  <p:oleObj name="Equation" r:id="rId5" imgW="152334" imgH="393529" progId="Equation.DSMT4">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905" y="2600"/>
                          <a:ext cx="271" cy="700"/>
                        </a:xfrm>
                        <a:prstGeom prst="rect">
                          <a:avLst/>
                        </a:prstGeom>
                        <a:noFill/>
                        <a:ln>
                          <a:noFill/>
                        </a:ln>
                        <a:effectLst/>
                      </p:spPr>
                    </p:pic>
                  </p:oleObj>
                </mc:Fallback>
              </mc:AlternateContent>
            </a:graphicData>
          </a:graphic>
        </p:graphicFrame>
        <p:graphicFrame>
          <p:nvGraphicFramePr>
            <p:cNvPr id="17421" name="Object 10">
              <a:extLst>
                <a:ext uri="{FF2B5EF4-FFF2-40B4-BE49-F238E27FC236}">
                  <a16:creationId xmlns:a16="http://schemas.microsoft.com/office/drawing/2014/main" id="{E5CCA6CE-73F7-4F83-BBE8-8B5078868453}"/>
                </a:ext>
              </a:extLst>
            </p:cNvPr>
            <p:cNvGraphicFramePr>
              <a:graphicFrameLocks noChangeAspect="1"/>
            </p:cNvGraphicFramePr>
            <p:nvPr>
              <p:extLst>
                <p:ext uri="{D42A27DB-BD31-4B8C-83A1-F6EECF244321}">
                  <p14:modId xmlns:p14="http://schemas.microsoft.com/office/powerpoint/2010/main" val="3147249108"/>
                </p:ext>
              </p:extLst>
            </p:nvPr>
          </p:nvGraphicFramePr>
          <p:xfrm>
            <a:off x="2016" y="2600"/>
            <a:ext cx="248" cy="700"/>
          </p:xfrm>
          <a:graphic>
            <a:graphicData uri="http://schemas.openxmlformats.org/presentationml/2006/ole">
              <mc:AlternateContent>
                <mc:Choice xmlns:v="urn:schemas-microsoft-com:vml" Requires="v">
                  <p:oleObj spid="_x0000_s1111" name="Equation" r:id="rId7" imgW="139639" imgH="393529" progId="Equation.DSMT4">
                    <p:embed/>
                  </p:oleObj>
                </mc:Choice>
                <mc:Fallback>
                  <p:oleObj name="Equation" r:id="rId7" imgW="139639" imgH="393529" progId="Equation.DSMT4">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2016" y="2600"/>
                          <a:ext cx="248" cy="700"/>
                        </a:xfrm>
                        <a:prstGeom prst="rect">
                          <a:avLst/>
                        </a:prstGeom>
                        <a:noFill/>
                        <a:ln>
                          <a:noFill/>
                        </a:ln>
                        <a:effectLst/>
                      </p:spPr>
                    </p:pic>
                  </p:oleObj>
                </mc:Fallback>
              </mc:AlternateContent>
            </a:graphicData>
          </a:graphic>
        </p:graphicFrame>
        <p:graphicFrame>
          <p:nvGraphicFramePr>
            <p:cNvPr id="17422" name="Object 11">
              <a:extLst>
                <a:ext uri="{FF2B5EF4-FFF2-40B4-BE49-F238E27FC236}">
                  <a16:creationId xmlns:a16="http://schemas.microsoft.com/office/drawing/2014/main" id="{5BBAA586-7DF5-4209-A6B1-DEA4E10004EB}"/>
                </a:ext>
              </a:extLst>
            </p:cNvPr>
            <p:cNvGraphicFramePr>
              <a:graphicFrameLocks noChangeAspect="1"/>
            </p:cNvGraphicFramePr>
            <p:nvPr>
              <p:extLst>
                <p:ext uri="{D42A27DB-BD31-4B8C-83A1-F6EECF244321}">
                  <p14:modId xmlns:p14="http://schemas.microsoft.com/office/powerpoint/2010/main" val="4167862432"/>
                </p:ext>
              </p:extLst>
            </p:nvPr>
          </p:nvGraphicFramePr>
          <p:xfrm>
            <a:off x="2959" y="2552"/>
            <a:ext cx="290" cy="748"/>
          </p:xfrm>
          <a:graphic>
            <a:graphicData uri="http://schemas.openxmlformats.org/presentationml/2006/ole">
              <mc:AlternateContent>
                <mc:Choice xmlns:v="urn:schemas-microsoft-com:vml" Requires="v">
                  <p:oleObj spid="_x0000_s1112" name="Equation" r:id="rId9" imgW="152334" imgH="393529" progId="Equation.DSMT4">
                    <p:embed/>
                  </p:oleObj>
                </mc:Choice>
                <mc:Fallback>
                  <p:oleObj name="Equation" r:id="rId9" imgW="152334" imgH="393529" progId="Equation.DSMT4">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959" y="2552"/>
                          <a:ext cx="290" cy="748"/>
                        </a:xfrm>
                        <a:prstGeom prst="rect">
                          <a:avLst/>
                        </a:prstGeom>
                        <a:noFill/>
                        <a:ln>
                          <a:noFill/>
                        </a:ln>
                        <a:effectLst/>
                      </p:spPr>
                    </p:pic>
                  </p:oleObj>
                </mc:Fallback>
              </mc:AlternateContent>
            </a:graphicData>
          </a:graphic>
        </p:graphicFrame>
      </p:grpSp>
      <p:sp>
        <p:nvSpPr>
          <p:cNvPr id="114700" name="Text Box 12">
            <a:extLst>
              <a:ext uri="{FF2B5EF4-FFF2-40B4-BE49-F238E27FC236}">
                <a16:creationId xmlns:a16="http://schemas.microsoft.com/office/drawing/2014/main" id="{C2D3542A-690A-4254-9994-C658811AA95B}"/>
              </a:ext>
            </a:extLst>
          </p:cNvPr>
          <p:cNvSpPr txBox="1">
            <a:spLocks noChangeArrowheads="1"/>
          </p:cNvSpPr>
          <p:nvPr/>
        </p:nvSpPr>
        <p:spPr bwMode="auto">
          <a:xfrm>
            <a:off x="5191125" y="429101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solidFill>
                  <a:srgbClr val="FF3300"/>
                </a:solidFill>
                <a:latin typeface="Verdana" panose="020b0604030504040204" pitchFamily="34" charset="0"/>
              </a:rPr>
              <a:t>C</a:t>
            </a:r>
          </a:p>
        </p:txBody>
      </p:sp>
      <p:sp>
        <p:nvSpPr>
          <p:cNvPr id="17424" name="Text Box 16">
            <a:extLst>
              <a:ext uri="{FF2B5EF4-FFF2-40B4-BE49-F238E27FC236}">
                <a16:creationId xmlns:a16="http://schemas.microsoft.com/office/drawing/2014/main" id="{3E7BE68B-2470-44DD-82B1-C97AA7B8BB06}"/>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巩固练习</a:t>
            </a:r>
          </a:p>
        </p:txBody>
      </p:sp>
      <p:graphicFrame>
        <p:nvGraphicFramePr>
          <p:cNvPr id="17425" name="Group 17">
            <a:extLst>
              <a:ext uri="{FF2B5EF4-FFF2-40B4-BE49-F238E27FC236}">
                <a16:creationId xmlns:a16="http://schemas.microsoft.com/office/drawing/2014/main" id="{B38A2CAF-8EC3-4497-9D5B-D2EFFDEDD5D9}"/>
              </a:ext>
            </a:extLst>
          </p:cNvPr>
          <p:cNvGraphicFramePr>
            <a:graphicFrameLocks noGrp="1"/>
          </p:cNvGraphicFramePr>
          <p:nvPr/>
        </p:nvGraphicFramePr>
        <p:xfrm>
          <a:off x="3352801" y="2819401"/>
          <a:ext cx="4632325" cy="1038226"/>
        </p:xfrm>
        <a:graphic>
          <a:graphicData uri="http://schemas.openxmlformats.org/drawingml/2006/table">
            <a:tbl>
              <a:tblPr/>
              <a:tblGrid>
                <a:gridCol w="1535113">
                  <a:extLst>
                    <a:ext uri="{9D8B030D-6E8A-4147-A177-3AD203B41FA5}">
                      <a16:colId xmlns:a16="http://schemas.microsoft.com/office/drawing/2014/main" val="27480028"/>
                    </a:ext>
                  </a:extLst>
                </a:gridCol>
                <a:gridCol w="1552575">
                  <a:extLst>
                    <a:ext uri="{9D8B030D-6E8A-4147-A177-3AD203B41FA5}">
                      <a16:colId xmlns:a16="http://schemas.microsoft.com/office/drawing/2014/main" val="1145832556"/>
                    </a:ext>
                  </a:extLst>
                </a:gridCol>
                <a:gridCol w="1544637">
                  <a:extLst>
                    <a:ext uri="{9D8B030D-6E8A-4147-A177-3AD203B41FA5}">
                      <a16:colId xmlns:a16="http://schemas.microsoft.com/office/drawing/2014/main" val="1355564423"/>
                    </a:ext>
                  </a:extLst>
                </a:gridCol>
              </a:tblGrid>
              <a:tr h="5191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9568326"/>
                  </a:ext>
                </a:extLst>
              </a:tr>
              <a:tr h="5191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788891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0"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990" name="Rectangle 6">
            <a:extLst>
              <a:ext uri="{FF2B5EF4-FFF2-40B4-BE49-F238E27FC236}">
                <a16:creationId xmlns:a16="http://schemas.microsoft.com/office/drawing/2014/main" id="{143D1BA5-CB68-4CB1-A728-CEA436FA3B2E}"/>
              </a:ext>
            </a:extLst>
          </p:cNvPr>
          <p:cNvSpPr>
            <a:spLocks noChangeArrowheads="1"/>
          </p:cNvSpPr>
          <p:nvPr/>
        </p:nvSpPr>
        <p:spPr bwMode="auto">
          <a:xfrm>
            <a:off x="1597025" y="-28725"/>
            <a:ext cx="5742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rPr>
              <a:t>例</a:t>
            </a:r>
            <a:r>
              <a:rPr kumimoji="1" lang="en-US" altLang="zh-CN" sz="2800" b="1">
                <a:latin typeface="Times New Roman" panose="02020603050405020304" pitchFamily="18" charset="0"/>
              </a:rPr>
              <a:t>6.</a:t>
            </a:r>
            <a:r>
              <a:rPr kumimoji="1" lang="zh-CN" altLang="en-US" sz="2800" b="1">
                <a:latin typeface="Times New Roman" panose="02020603050405020304" pitchFamily="18" charset="0"/>
              </a:rPr>
              <a:t>已知随机变量</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的分布列如下：</a:t>
            </a:r>
          </a:p>
        </p:txBody>
      </p:sp>
      <p:graphicFrame>
        <p:nvGraphicFramePr>
          <p:cNvPr id="41991" name="Group 7">
            <a:extLst>
              <a:ext uri="{FF2B5EF4-FFF2-40B4-BE49-F238E27FC236}">
                <a16:creationId xmlns:a16="http://schemas.microsoft.com/office/drawing/2014/main" id="{AA741EEF-166D-408D-9DFD-3338D31B9F49}"/>
              </a:ext>
            </a:extLst>
          </p:cNvPr>
          <p:cNvGraphicFramePr>
            <a:graphicFrameLocks noGrp="1"/>
          </p:cNvGraphicFramePr>
          <p:nvPr>
            <p:extLst>
              <p:ext uri="{D42A27DB-BD31-4B8C-83A1-F6EECF244321}">
                <p14:modId xmlns:p14="http://schemas.microsoft.com/office/powerpoint/2010/main" val="1490131850"/>
              </p:ext>
            </p:extLst>
          </p:nvPr>
        </p:nvGraphicFramePr>
        <p:xfrm>
          <a:off x="3048000" y="685800"/>
          <a:ext cx="6096000" cy="1143635"/>
        </p:xfrm>
        <a:graphic>
          <a:graphicData uri="http://schemas.openxmlformats.org/drawingml/2006/table">
            <a:tbl>
              <a:tblPr/>
              <a:tblGrid>
                <a:gridCol w="871538">
                  <a:extLst>
                    <a:ext uri="{9D8B030D-6E8A-4147-A177-3AD203B41FA5}">
                      <a16:colId xmlns:a16="http://schemas.microsoft.com/office/drawing/2014/main" val="1049985652"/>
                    </a:ext>
                  </a:extLst>
                </a:gridCol>
                <a:gridCol w="869950">
                  <a:extLst>
                    <a:ext uri="{9D8B030D-6E8A-4147-A177-3AD203B41FA5}">
                      <a16:colId xmlns:a16="http://schemas.microsoft.com/office/drawing/2014/main" val="2364383621"/>
                    </a:ext>
                  </a:extLst>
                </a:gridCol>
                <a:gridCol w="871537">
                  <a:extLst>
                    <a:ext uri="{9D8B030D-6E8A-4147-A177-3AD203B41FA5}">
                      <a16:colId xmlns:a16="http://schemas.microsoft.com/office/drawing/2014/main" val="2092987798"/>
                    </a:ext>
                  </a:extLst>
                </a:gridCol>
                <a:gridCol w="869950">
                  <a:extLst>
                    <a:ext uri="{9D8B030D-6E8A-4147-A177-3AD203B41FA5}">
                      <a16:colId xmlns:a16="http://schemas.microsoft.com/office/drawing/2014/main" val="1790896558"/>
                    </a:ext>
                  </a:extLst>
                </a:gridCol>
                <a:gridCol w="871538">
                  <a:extLst>
                    <a:ext uri="{9D8B030D-6E8A-4147-A177-3AD203B41FA5}">
                      <a16:colId xmlns:a16="http://schemas.microsoft.com/office/drawing/2014/main" val="2014221488"/>
                    </a:ext>
                  </a:extLst>
                </a:gridCol>
                <a:gridCol w="869950">
                  <a:extLst>
                    <a:ext uri="{9D8B030D-6E8A-4147-A177-3AD203B41FA5}">
                      <a16:colId xmlns:a16="http://schemas.microsoft.com/office/drawing/2014/main" val="1090733765"/>
                    </a:ext>
                  </a:extLst>
                </a:gridCol>
                <a:gridCol w="871537">
                  <a:extLst>
                    <a:ext uri="{9D8B030D-6E8A-4147-A177-3AD203B41FA5}">
                      <a16:colId xmlns:a16="http://schemas.microsoft.com/office/drawing/2014/main" val="1755068707"/>
                    </a:ext>
                  </a:extLst>
                </a:gridCol>
              </a:tblGrid>
              <a:tr h="3810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endParaRPr kumimoji="1" lang="zh-CN" altLang="en-US"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2069387"/>
                  </a:ext>
                </a:extLst>
              </a:tr>
              <a:tr h="62547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6497082"/>
                  </a:ext>
                </a:extLst>
              </a:tr>
            </a:tbl>
          </a:graphicData>
        </a:graphic>
      </p:graphicFrame>
      <p:graphicFrame>
        <p:nvGraphicFramePr>
          <p:cNvPr id="42018" name="Object 34">
            <a:extLst>
              <a:ext uri="{FF2B5EF4-FFF2-40B4-BE49-F238E27FC236}">
                <a16:creationId xmlns:a16="http://schemas.microsoft.com/office/drawing/2014/main" id="{DBB90695-4786-4074-B22A-92FA2CA678F9}"/>
              </a:ext>
            </a:extLst>
          </p:cNvPr>
          <p:cNvGraphicFramePr>
            <a:graphicFrameLocks noChangeAspect="1"/>
          </p:cNvGraphicFramePr>
          <p:nvPr/>
        </p:nvGraphicFramePr>
        <p:xfrm>
          <a:off x="3352800" y="1295400"/>
          <a:ext cx="279400" cy="304800"/>
        </p:xfrm>
        <a:graphic>
          <a:graphicData uri="http://schemas.openxmlformats.org/presentationml/2006/ole">
            <mc:AlternateContent>
              <mc:Choice xmlns:v="urn:schemas-microsoft-com:vml" Requires="v">
                <p:oleObj spid="_x0000_s1113" name="Equation" r:id="rId2" imgW="139680" imgH="152280" progId="Equation.3">
                  <p:embed/>
                </p:oleObj>
              </mc:Choice>
              <mc:Fallback>
                <p:oleObj name="Equation" r:id="rId2" imgW="139680" imgH="15228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352800" y="1295400"/>
                        <a:ext cx="279400" cy="304800"/>
                      </a:xfrm>
                      <a:prstGeom prst="rect">
                        <a:avLst/>
                      </a:prstGeom>
                      <a:noFill/>
                      <a:ln>
                        <a:noFill/>
                      </a:ln>
                      <a:effectLst/>
                    </p:spPr>
                  </p:pic>
                </p:oleObj>
              </mc:Fallback>
            </mc:AlternateContent>
          </a:graphicData>
        </a:graphic>
      </p:graphicFrame>
      <p:sp>
        <p:nvSpPr>
          <p:cNvPr id="42019" name="Text Box 35">
            <a:extLst>
              <a:ext uri="{FF2B5EF4-FFF2-40B4-BE49-F238E27FC236}">
                <a16:creationId xmlns:a16="http://schemas.microsoft.com/office/drawing/2014/main" id="{E9224A76-A592-4615-98C5-8E855CD5B4E0}"/>
              </a:ext>
            </a:extLst>
          </p:cNvPr>
          <p:cNvSpPr txBox="1">
            <a:spLocks noChangeArrowheads="1"/>
          </p:cNvSpPr>
          <p:nvPr/>
        </p:nvSpPr>
        <p:spPr bwMode="auto">
          <a:xfrm>
            <a:off x="3962400" y="685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p>
        </p:txBody>
      </p:sp>
      <p:sp>
        <p:nvSpPr>
          <p:cNvPr id="42020" name="Text Box 36">
            <a:extLst>
              <a:ext uri="{FF2B5EF4-FFF2-40B4-BE49-F238E27FC236}">
                <a16:creationId xmlns:a16="http://schemas.microsoft.com/office/drawing/2014/main" id="{CB5F0203-9EB1-4B38-AF26-C6B51341A5A7}"/>
              </a:ext>
            </a:extLst>
          </p:cNvPr>
          <p:cNvSpPr txBox="1">
            <a:spLocks noChangeArrowheads="1"/>
          </p:cNvSpPr>
          <p:nvPr/>
        </p:nvSpPr>
        <p:spPr bwMode="auto">
          <a:xfrm>
            <a:off x="4800600" y="685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1</a:t>
            </a:r>
          </a:p>
        </p:txBody>
      </p:sp>
      <p:sp>
        <p:nvSpPr>
          <p:cNvPr id="42021" name="Text Box 37">
            <a:extLst>
              <a:ext uri="{FF2B5EF4-FFF2-40B4-BE49-F238E27FC236}">
                <a16:creationId xmlns:a16="http://schemas.microsoft.com/office/drawing/2014/main" id="{C9DA2670-F3C8-4D92-A0D3-1A35A32A9DBD}"/>
              </a:ext>
            </a:extLst>
          </p:cNvPr>
          <p:cNvSpPr txBox="1">
            <a:spLocks noChangeArrowheads="1"/>
          </p:cNvSpPr>
          <p:nvPr/>
        </p:nvSpPr>
        <p:spPr bwMode="auto">
          <a:xfrm>
            <a:off x="85344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3</a:t>
            </a:r>
          </a:p>
        </p:txBody>
      </p:sp>
      <p:sp>
        <p:nvSpPr>
          <p:cNvPr id="42022" name="Text Box 38">
            <a:extLst>
              <a:ext uri="{FF2B5EF4-FFF2-40B4-BE49-F238E27FC236}">
                <a16:creationId xmlns:a16="http://schemas.microsoft.com/office/drawing/2014/main" id="{C08D6BB0-91C1-40E2-A012-E8F40FCA9FA1}"/>
              </a:ext>
            </a:extLst>
          </p:cNvPr>
          <p:cNvSpPr txBox="1">
            <a:spLocks noChangeArrowheads="1"/>
          </p:cNvSpPr>
          <p:nvPr/>
        </p:nvSpPr>
        <p:spPr bwMode="auto">
          <a:xfrm>
            <a:off x="76962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2</a:t>
            </a:r>
          </a:p>
        </p:txBody>
      </p:sp>
      <p:sp>
        <p:nvSpPr>
          <p:cNvPr id="42023" name="Text Box 39">
            <a:extLst>
              <a:ext uri="{FF2B5EF4-FFF2-40B4-BE49-F238E27FC236}">
                <a16:creationId xmlns:a16="http://schemas.microsoft.com/office/drawing/2014/main" id="{E5D86D6A-74D4-4DE1-A1FA-F8777BC196E9}"/>
              </a:ext>
            </a:extLst>
          </p:cNvPr>
          <p:cNvSpPr txBox="1">
            <a:spLocks noChangeArrowheads="1"/>
          </p:cNvSpPr>
          <p:nvPr/>
        </p:nvSpPr>
        <p:spPr bwMode="auto">
          <a:xfrm>
            <a:off x="67818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1</a:t>
            </a:r>
          </a:p>
        </p:txBody>
      </p:sp>
      <p:sp>
        <p:nvSpPr>
          <p:cNvPr id="42024" name="Text Box 40">
            <a:extLst>
              <a:ext uri="{FF2B5EF4-FFF2-40B4-BE49-F238E27FC236}">
                <a16:creationId xmlns:a16="http://schemas.microsoft.com/office/drawing/2014/main" id="{9024AA9B-0C63-4317-84E8-4D22F9164C73}"/>
              </a:ext>
            </a:extLst>
          </p:cNvPr>
          <p:cNvSpPr txBox="1">
            <a:spLocks noChangeArrowheads="1"/>
          </p:cNvSpPr>
          <p:nvPr/>
        </p:nvSpPr>
        <p:spPr bwMode="auto">
          <a:xfrm>
            <a:off x="59436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0</a:t>
            </a:r>
          </a:p>
        </p:txBody>
      </p:sp>
      <p:graphicFrame>
        <p:nvGraphicFramePr>
          <p:cNvPr id="42025" name="Object 41">
            <a:extLst>
              <a:ext uri="{FF2B5EF4-FFF2-40B4-BE49-F238E27FC236}">
                <a16:creationId xmlns:a16="http://schemas.microsoft.com/office/drawing/2014/main" id="{3D0D4F07-732C-47CC-8E30-663A4E7D4DB9}"/>
              </a:ext>
            </a:extLst>
          </p:cNvPr>
          <p:cNvGraphicFramePr>
            <a:graphicFrameLocks noChangeAspect="1"/>
          </p:cNvGraphicFramePr>
          <p:nvPr/>
        </p:nvGraphicFramePr>
        <p:xfrm>
          <a:off x="8558213" y="1143000"/>
          <a:ext cx="336550" cy="609600"/>
        </p:xfrm>
        <a:graphic>
          <a:graphicData uri="http://schemas.openxmlformats.org/presentationml/2006/ole">
            <mc:AlternateContent>
              <mc:Choice xmlns:v="urn:schemas-microsoft-com:vml" Requires="v">
                <p:oleObj spid="_x0000_s1114" name="Equation" r:id="rId4" imgW="203040" imgH="368280" progId="Equation.3">
                  <p:embed/>
                </p:oleObj>
              </mc:Choice>
              <mc:Fallback>
                <p:oleObj name="Equation" r:id="rId4" imgW="203040" imgH="36828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8558213" y="1143000"/>
                        <a:ext cx="336550" cy="609600"/>
                      </a:xfrm>
                      <a:prstGeom prst="rect">
                        <a:avLst/>
                      </a:prstGeom>
                      <a:noFill/>
                      <a:ln>
                        <a:noFill/>
                      </a:ln>
                      <a:effectLst/>
                    </p:spPr>
                  </p:pic>
                </p:oleObj>
              </mc:Fallback>
            </mc:AlternateContent>
          </a:graphicData>
        </a:graphic>
      </p:graphicFrame>
      <p:graphicFrame>
        <p:nvGraphicFramePr>
          <p:cNvPr id="42026" name="Object 42">
            <a:extLst>
              <a:ext uri="{FF2B5EF4-FFF2-40B4-BE49-F238E27FC236}">
                <a16:creationId xmlns:a16="http://schemas.microsoft.com/office/drawing/2014/main" id="{DF4AE9F7-76CC-4712-A6D6-9E367616A6E2}"/>
              </a:ext>
            </a:extLst>
          </p:cNvPr>
          <p:cNvGraphicFramePr>
            <a:graphicFrameLocks noChangeAspect="1"/>
          </p:cNvGraphicFramePr>
          <p:nvPr/>
        </p:nvGraphicFramePr>
        <p:xfrm>
          <a:off x="7696201" y="1143000"/>
          <a:ext cx="231775" cy="609600"/>
        </p:xfrm>
        <a:graphic>
          <a:graphicData uri="http://schemas.openxmlformats.org/presentationml/2006/ole">
            <mc:AlternateContent>
              <mc:Choice xmlns:v="urn:schemas-microsoft-com:vml" Requires="v">
                <p:oleObj spid="_x0000_s1115" name="Equation" r:id="rId6" imgW="139680" imgH="368280" progId="Equation.3">
                  <p:embed/>
                </p:oleObj>
              </mc:Choice>
              <mc:Fallback>
                <p:oleObj name="Equation" r:id="rId6" imgW="139680" imgH="3682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7696201" y="1143000"/>
                        <a:ext cx="231775" cy="609600"/>
                      </a:xfrm>
                      <a:prstGeom prst="rect">
                        <a:avLst/>
                      </a:prstGeom>
                      <a:noFill/>
                      <a:ln>
                        <a:noFill/>
                      </a:ln>
                      <a:effectLst/>
                    </p:spPr>
                  </p:pic>
                </p:oleObj>
              </mc:Fallback>
            </mc:AlternateContent>
          </a:graphicData>
        </a:graphic>
      </p:graphicFrame>
      <p:graphicFrame>
        <p:nvGraphicFramePr>
          <p:cNvPr id="42027" name="Object 43">
            <a:extLst>
              <a:ext uri="{FF2B5EF4-FFF2-40B4-BE49-F238E27FC236}">
                <a16:creationId xmlns:a16="http://schemas.microsoft.com/office/drawing/2014/main" id="{083A5BC6-7492-4816-8B95-F9C65BB91202}"/>
              </a:ext>
            </a:extLst>
          </p:cNvPr>
          <p:cNvGraphicFramePr>
            <a:graphicFrameLocks noChangeAspect="1"/>
          </p:cNvGraphicFramePr>
          <p:nvPr/>
        </p:nvGraphicFramePr>
        <p:xfrm>
          <a:off x="6805613" y="1143000"/>
          <a:ext cx="336550" cy="609600"/>
        </p:xfrm>
        <a:graphic>
          <a:graphicData uri="http://schemas.openxmlformats.org/presentationml/2006/ole">
            <mc:AlternateContent>
              <mc:Choice xmlns:v="urn:schemas-microsoft-com:vml" Requires="v">
                <p:oleObj spid="_x0000_s1116" name="Equation" r:id="rId8" imgW="203040" imgH="368280" progId="Equation.3">
                  <p:embed/>
                </p:oleObj>
              </mc:Choice>
              <mc:Fallback>
                <p:oleObj name="Equation" r:id="rId8" imgW="203040" imgH="36828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6805613" y="1143000"/>
                        <a:ext cx="336550" cy="609600"/>
                      </a:xfrm>
                      <a:prstGeom prst="rect">
                        <a:avLst/>
                      </a:prstGeom>
                      <a:noFill/>
                      <a:ln>
                        <a:noFill/>
                      </a:ln>
                      <a:effectLst/>
                    </p:spPr>
                  </p:pic>
                </p:oleObj>
              </mc:Fallback>
            </mc:AlternateContent>
          </a:graphicData>
        </a:graphic>
      </p:graphicFrame>
      <p:graphicFrame>
        <p:nvGraphicFramePr>
          <p:cNvPr id="42028" name="Object 44">
            <a:extLst>
              <a:ext uri="{FF2B5EF4-FFF2-40B4-BE49-F238E27FC236}">
                <a16:creationId xmlns:a16="http://schemas.microsoft.com/office/drawing/2014/main" id="{EF72CFF8-A763-4BF2-ACFA-1DE7CED66E0D}"/>
              </a:ext>
            </a:extLst>
          </p:cNvPr>
          <p:cNvGraphicFramePr>
            <a:graphicFrameLocks noChangeAspect="1"/>
          </p:cNvGraphicFramePr>
          <p:nvPr/>
        </p:nvGraphicFramePr>
        <p:xfrm>
          <a:off x="5943601" y="1143000"/>
          <a:ext cx="231775" cy="609600"/>
        </p:xfrm>
        <a:graphic>
          <a:graphicData uri="http://schemas.openxmlformats.org/presentationml/2006/ole">
            <mc:AlternateContent>
              <mc:Choice xmlns:v="urn:schemas-microsoft-com:vml" Requires="v">
                <p:oleObj spid="_x0000_s1117" name="Equation" r:id="rId10" imgW="139680" imgH="368280" progId="Equation.3">
                  <p:embed/>
                </p:oleObj>
              </mc:Choice>
              <mc:Fallback>
                <p:oleObj name="Equation" r:id="rId10" imgW="139680" imgH="3682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5943601" y="1143000"/>
                        <a:ext cx="231775" cy="609600"/>
                      </a:xfrm>
                      <a:prstGeom prst="rect">
                        <a:avLst/>
                      </a:prstGeom>
                      <a:noFill/>
                      <a:ln>
                        <a:noFill/>
                      </a:ln>
                      <a:effectLst/>
                    </p:spPr>
                  </p:pic>
                </p:oleObj>
              </mc:Fallback>
            </mc:AlternateContent>
          </a:graphicData>
        </a:graphic>
      </p:graphicFrame>
      <p:graphicFrame>
        <p:nvGraphicFramePr>
          <p:cNvPr id="42029" name="Object 45">
            <a:extLst>
              <a:ext uri="{FF2B5EF4-FFF2-40B4-BE49-F238E27FC236}">
                <a16:creationId xmlns:a16="http://schemas.microsoft.com/office/drawing/2014/main" id="{8E6D9D66-4A58-4536-926D-81FFE574A495}"/>
              </a:ext>
            </a:extLst>
          </p:cNvPr>
          <p:cNvGraphicFramePr>
            <a:graphicFrameLocks noChangeAspect="1"/>
          </p:cNvGraphicFramePr>
          <p:nvPr/>
        </p:nvGraphicFramePr>
        <p:xfrm>
          <a:off x="5105401" y="1143000"/>
          <a:ext cx="231775" cy="609600"/>
        </p:xfrm>
        <a:graphic>
          <a:graphicData uri="http://schemas.openxmlformats.org/presentationml/2006/ole">
            <mc:AlternateContent>
              <mc:Choice xmlns:v="urn:schemas-microsoft-com:vml" Requires="v">
                <p:oleObj spid="_x0000_s1118" name="Equation" r:id="rId12" imgW="139680" imgH="368280" progId="Equation.3">
                  <p:embed/>
                </p:oleObj>
              </mc:Choice>
              <mc:Fallback>
                <p:oleObj name="Equation" r:id="rId12" imgW="139680" imgH="36828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5105401" y="1143000"/>
                        <a:ext cx="231775" cy="609600"/>
                      </a:xfrm>
                      <a:prstGeom prst="rect">
                        <a:avLst/>
                      </a:prstGeom>
                      <a:noFill/>
                      <a:ln>
                        <a:noFill/>
                      </a:ln>
                      <a:effectLst/>
                    </p:spPr>
                  </p:pic>
                </p:oleObj>
              </mc:Fallback>
            </mc:AlternateContent>
          </a:graphicData>
        </a:graphic>
      </p:graphicFrame>
      <p:graphicFrame>
        <p:nvGraphicFramePr>
          <p:cNvPr id="42030" name="Object 46">
            <a:extLst>
              <a:ext uri="{FF2B5EF4-FFF2-40B4-BE49-F238E27FC236}">
                <a16:creationId xmlns:a16="http://schemas.microsoft.com/office/drawing/2014/main" id="{E6B4E70D-871E-44D6-89B2-746DDD38B5F7}"/>
              </a:ext>
            </a:extLst>
          </p:cNvPr>
          <p:cNvGraphicFramePr>
            <a:graphicFrameLocks noChangeAspect="1"/>
          </p:cNvGraphicFramePr>
          <p:nvPr/>
        </p:nvGraphicFramePr>
        <p:xfrm>
          <a:off x="4138613" y="1143000"/>
          <a:ext cx="336550" cy="609600"/>
        </p:xfrm>
        <a:graphic>
          <a:graphicData uri="http://schemas.openxmlformats.org/presentationml/2006/ole">
            <mc:AlternateContent>
              <mc:Choice xmlns:v="urn:schemas-microsoft-com:vml" Requires="v">
                <p:oleObj spid="_x0000_s1119" name="Equation" r:id="rId14" imgW="203040" imgH="368280" progId="Equation.3">
                  <p:embed/>
                </p:oleObj>
              </mc:Choice>
              <mc:Fallback>
                <p:oleObj name="Equation" r:id="rId14" imgW="203040" imgH="36828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138613" y="1143000"/>
                        <a:ext cx="336550" cy="609600"/>
                      </a:xfrm>
                      <a:prstGeom prst="rect">
                        <a:avLst/>
                      </a:prstGeom>
                      <a:noFill/>
                      <a:ln>
                        <a:noFill/>
                      </a:ln>
                      <a:effectLst/>
                    </p:spPr>
                  </p:pic>
                </p:oleObj>
              </mc:Fallback>
            </mc:AlternateContent>
          </a:graphicData>
        </a:graphic>
      </p:graphicFrame>
      <mc:AlternateContent>
        <mc:Choice Requires="a14">
          <p:sp>
            <p:nvSpPr>
              <p:cNvPr id="42031" name="Text Box 47">
                <a:extLst>
                  <a:ext uri="{FF2B5EF4-FFF2-40B4-BE49-F238E27FC236}">
                    <a16:creationId xmlns:a16="http://schemas.microsoft.com/office/drawing/2014/main" id="{D8B5574D-2DEF-423B-8DE8-567F8F95D3C2}"/>
                  </a:ext>
                </a:extLst>
              </p:cNvPr>
              <p:cNvSpPr txBox="1">
                <a:spLocks noChangeArrowheads="1"/>
              </p:cNvSpPr>
              <p:nvPr/>
            </p:nvSpPr>
            <p:spPr bwMode="auto">
              <a:xfrm>
                <a:off x="375517" y="1905970"/>
                <a:ext cx="4727575" cy="7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a:latin typeface="Times New Roman" panose="02020603050405020304" pitchFamily="18" charset="0"/>
                  </a:rPr>
                  <a:t>分别求出随机变量⑴</a:t>
                </a:r>
                <a:r>
                  <a:rPr kumimoji="1" lang="en-US" altLang="zh-CN" sz="2800" b="1">
                    <a:latin typeface="Times New Roman" panose="02020603050405020304" pitchFamily="18" charset="0"/>
                  </a:rPr>
                  <a:t>Y</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a:t>
                </a:r>
                <a:r>
                  <a:rPr lang="zh-CN" altLang="en-US" sz="2800">
                    <a:solidFill>
                      <a:srgbClr val="000000"/>
                    </a:solidFill>
                  </a:rPr>
                  <a:t> </a:t>
                </a:r>
                <a14:m>
                  <m:oMathPara>
                    <m:oMathParaPr>
                      <m:jc/>
                    </m:oMathParaPr>
                    <m:oMath>
                      <m:f>
                        <m:fPr>
                          <m:type m:val="ba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oMath>
                  </m:oMathPara>
                </a14:m>
                <a:r>
                  <a:rPr kumimoji="1" lang="en-US" altLang="zh-CN" sz="2800" b="1">
                    <a:latin typeface="Times New Roman" panose="02020603050405020304" pitchFamily="18" charset="0"/>
                  </a:rPr>
                  <a:t>X</a:t>
                </a:r>
                <a:endParaRPr kumimoji="1" lang="zh-CN" altLang="en-US" sz="2800" b="1">
                  <a:latin typeface="Times New Roman" panose="02020603050405020304" pitchFamily="18" charset="0"/>
                </a:endParaRPr>
              </a:p>
            </p:txBody>
          </p:sp>
        </mc:Choice>
        <mc:Fallback>
          <p:sp>
            <p:nvSpPr>
              <p:cNvPr id="42031" name="Text Box 47">
                <a:extLst>
                  <a:ext uri="{FF2B5EF4-FFF2-40B4-BE49-F238E27FC236}">
                    <a16:creationId xmlns:a16="http://schemas.microsoft.com/office/drawing/2014/main" id="{D8B5574D-2DEF-423B-8DE8-567F8F95D3C2}"/>
                  </a:ext>
                </a:extLst>
              </p:cNvPr>
              <p:cNvSpPr txBox="1">
                <a:spLocks noRot="1" noChangeAspect="1" noMove="1" noResize="1" noEditPoints="1" noAdjustHandles="1" noChangeArrowheads="1" noChangeShapeType="1" noTextEdit="1"/>
              </p:cNvSpPr>
              <p:nvPr/>
            </p:nvSpPr>
            <p:spPr bwMode="auto">
              <a:xfrm>
                <a:off x="375517" y="1905970"/>
                <a:ext cx="4727575" cy="700705"/>
              </a:xfrm>
              <a:prstGeom prst="rect">
                <a:avLst/>
              </a:prstGeom>
              <a:blipFill>
                <a:blip r:embed="rId15"/>
                <a:stretch>
                  <a:fillRect l="-2710" t="-870" r="0" b="-104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mc:Choice Requires="a14">
          <p:sp>
            <p:nvSpPr>
              <p:cNvPr id="42035" name="Text Box 51">
                <a:extLst>
                  <a:ext uri="{FF2B5EF4-FFF2-40B4-BE49-F238E27FC236}">
                    <a16:creationId xmlns:a16="http://schemas.microsoft.com/office/drawing/2014/main" id="{949E68BD-A5CD-4B46-8FEA-638DA103D529}"/>
                  </a:ext>
                </a:extLst>
              </p:cNvPr>
              <p:cNvSpPr txBox="1">
                <a:spLocks noChangeArrowheads="1"/>
              </p:cNvSpPr>
              <p:nvPr/>
            </p:nvSpPr>
            <p:spPr bwMode="auto">
              <a:xfrm>
                <a:off x="5084764" y="1897228"/>
                <a:ext cx="3641724" cy="7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a:latin typeface="Times New Roman" panose="02020603050405020304" pitchFamily="18" charset="0"/>
                  </a:rPr>
                  <a:t>(2)</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2</a:t>
                </a:r>
                <a:r>
                  <a:rPr kumimoji="1" lang="en-US" altLang="zh-CN" sz="2800" b="1">
                    <a:latin typeface="Times New Roman" panose="02020603050405020304" pitchFamily="18" charset="0"/>
                  </a:rPr>
                  <a:t>=</a:t>
                </a:r>
                <a:r>
                  <a:rPr lang="zh-CN" altLang="en-US" sz="2800">
                    <a:solidFill>
                      <a:srgbClr val="000000"/>
                    </a:solidFill>
                  </a:rPr>
                  <a:t> </a:t>
                </a:r>
                <a14:m>
                  <m:oMathPara>
                    <m:oMathParaPr>
                      <m:jc/>
                    </m:oMathParaPr>
                    <m:oMath>
                      <m:f>
                        <m:fPr>
                          <m:type m:val="ba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oMath>
                  </m:oMathPara>
                </a14:m>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的分布列．</a:t>
                </a:r>
              </a:p>
            </p:txBody>
          </p:sp>
        </mc:Choice>
        <mc:Fallback>
          <p:sp>
            <p:nvSpPr>
              <p:cNvPr id="42035" name="Text Box 51">
                <a:extLst>
                  <a:ext uri="{FF2B5EF4-FFF2-40B4-BE49-F238E27FC236}">
                    <a16:creationId xmlns:a16="http://schemas.microsoft.com/office/drawing/2014/main" id="{949E68BD-A5CD-4B46-8FEA-638DA103D529}"/>
                  </a:ext>
                </a:extLst>
              </p:cNvPr>
              <p:cNvSpPr txBox="1">
                <a:spLocks noRot="1" noChangeAspect="1" noMove="1" noResize="1" noEditPoints="1" noAdjustHandles="1" noChangeArrowheads="1" noChangeShapeType="1" noTextEdit="1"/>
              </p:cNvSpPr>
              <p:nvPr/>
            </p:nvSpPr>
            <p:spPr bwMode="auto">
              <a:xfrm>
                <a:off x="5084764" y="1897228"/>
                <a:ext cx="3641724" cy="700705"/>
              </a:xfrm>
              <a:prstGeom prst="rect">
                <a:avLst/>
              </a:prstGeom>
              <a:blipFill>
                <a:blip r:embed="rId16"/>
                <a:stretch>
                  <a:fillRect l="-3344" r="-836" b="-104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2091" name="Text Box 107">
            <a:extLst>
              <a:ext uri="{FF2B5EF4-FFF2-40B4-BE49-F238E27FC236}">
                <a16:creationId xmlns:a16="http://schemas.microsoft.com/office/drawing/2014/main" id="{25EA03D1-F494-4EE7-B443-69A0FB06FE54}"/>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例题讲评</a:t>
            </a:r>
          </a:p>
        </p:txBody>
      </p:sp>
      <p:sp>
        <p:nvSpPr>
          <p:cNvPr id="49" name="Text Box 52">
            <a:extLst>
              <a:ext uri="{FF2B5EF4-FFF2-40B4-BE49-F238E27FC236}">
                <a16:creationId xmlns:a16="http://schemas.microsoft.com/office/drawing/2014/main" id="{1E82499B-A872-4747-88B8-AD32B6D39B31}"/>
              </a:ext>
            </a:extLst>
          </p:cNvPr>
          <p:cNvSpPr>
            <a:spLocks noChangeArrowheads="1"/>
          </p:cNvSpPr>
          <p:nvPr/>
        </p:nvSpPr>
        <p:spPr bwMode="auto">
          <a:xfrm>
            <a:off x="934708" y="2588463"/>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zh-CN" altLang="en-US" sz="2800">
                <a:latin typeface="宋体" panose="02010600030101010101" pitchFamily="2" charset="-122"/>
              </a:rPr>
              <a:t>解：</a:t>
            </a:r>
          </a:p>
        </p:txBody>
      </p:sp>
      <p:sp>
        <p:nvSpPr>
          <p:cNvPr id="50" name="Text Box 53">
            <a:extLst>
              <a:ext uri="{FF2B5EF4-FFF2-40B4-BE49-F238E27FC236}">
                <a16:creationId xmlns:a16="http://schemas.microsoft.com/office/drawing/2014/main" id="{B64BC4F8-2D27-459D-BBBE-35AF9DB6795D}"/>
              </a:ext>
            </a:extLst>
          </p:cNvPr>
          <p:cNvSpPr/>
          <p:nvPr/>
        </p:nvSpPr>
        <p:spPr>
          <a:xfrm>
            <a:off x="1536043" y="3269260"/>
            <a:ext cx="4248150" cy="461962"/>
          </a:xfrm>
          <a:prstGeom prst="rect">
            <a:avLst/>
          </a:prstGeom>
          <a:noFill/>
          <a:ln>
            <a:noFill/>
            <a:miter lim="800000"/>
          </a:ln>
        </p:spPr>
        <p:txBody>
          <a:bodyPr>
            <a:spAutoFit/>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a:lnSpc>
                <a:spcPct val="100000"/>
              </a:lnSpc>
              <a:spcBef>
                <a:spcPct val="50000"/>
              </a:spcBef>
              <a:buFontTx/>
              <a:buNone/>
            </a:pPr>
            <a:r>
              <a:rPr>
                <a:ln w="9525" cap="flat" cmpd="sng" algn="ctr">
                  <a:noFill/>
                  <a:prstDash val="solid"/>
                  <a:round/>
                  <a:headEnd type="none" w="med" len="med"/>
                  <a:tailEnd type="none" w="med" len="med"/>
                </a:ln>
                <a:solidFill>
                  <a:srgbClr val="000000"/>
                </a:solidFill>
                <a:sym typeface="Wingdings"/>
              </a:rPr>
              <a:t>且相应取值的概率没有变化</a:t>
            </a:r>
            <a:endParaRPr/>
          </a:p>
        </p:txBody>
      </p:sp>
      <p:sp>
        <p:nvSpPr>
          <p:cNvPr id="53" name="Text Box 56">
            <a:extLst>
              <a:ext uri="{FF2B5EF4-FFF2-40B4-BE49-F238E27FC236}">
                <a16:creationId xmlns:a16="http://schemas.microsoft.com/office/drawing/2014/main" id="{611DB711-B50B-475F-9B02-F0B46C810172}"/>
              </a:ext>
            </a:extLst>
          </p:cNvPr>
          <p:cNvSpPr>
            <a:spLocks noChangeArrowheads="1"/>
          </p:cNvSpPr>
          <p:nvPr/>
        </p:nvSpPr>
        <p:spPr bwMode="auto">
          <a:xfrm>
            <a:off x="1451615" y="3782347"/>
            <a:ext cx="2358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a:ln w="9525" cap="flat" cmpd="sng" algn="ctr">
                  <a:noFill/>
                  <a:prstDash val="solid"/>
                  <a:round/>
                  <a:headEnd type="none" w="med" len="med"/>
                  <a:tailEnd type="none" w="med" len="med"/>
                </a:ln>
                <a:solidFill>
                  <a:srgbClr val="000000"/>
                </a:solidFill>
                <a:latin typeface="+mn-ea"/>
                <a:ea typeface="+mn-ea"/>
                <a:sym typeface="Wingdings"/>
              </a:rPr>
              <a:t>∴</a:t>
            </a:r>
            <a:r>
              <a:rPr lang="en-US" altLang="zh-CN" sz="2400">
                <a:latin typeface="+mn-ea"/>
                <a:ea typeface="+mn-ea"/>
              </a:rPr>
              <a:t>Y</a:t>
            </a:r>
            <a:r>
              <a:rPr lang="en-US" altLang="zh-CN" sz="2400" baseline="-25000">
                <a:latin typeface="+mn-ea"/>
                <a:ea typeface="+mn-ea"/>
              </a:rPr>
              <a:t>1</a:t>
            </a:r>
            <a:r>
              <a:rPr lang="zh-CN" altLang="en-US" sz="2400">
                <a:latin typeface="+mn-ea"/>
                <a:ea typeface="+mn-ea"/>
              </a:rPr>
              <a:t>的分布列为：</a:t>
            </a:r>
          </a:p>
        </p:txBody>
      </p:sp>
      <p:graphicFrame>
        <p:nvGraphicFramePr>
          <p:cNvPr id="55" name="表格 79925">
            <a:extLst>
              <a:ext uri="{FF2B5EF4-FFF2-40B4-BE49-F238E27FC236}">
                <a16:creationId xmlns:a16="http://schemas.microsoft.com/office/drawing/2014/main" id="{0304DE19-3952-4135-B2D1-CACD443A62D5}"/>
              </a:ext>
            </a:extLst>
          </p:cNvPr>
          <p:cNvGraphicFramePr>
            <a:graphicFrameLocks noGrp="1"/>
          </p:cNvGraphicFramePr>
          <p:nvPr>
            <p:extLst>
              <p:ext uri="{D42A27DB-BD31-4B8C-83A1-F6EECF244321}">
                <p14:modId xmlns:p14="http://schemas.microsoft.com/office/powerpoint/2010/main" val="1592027954"/>
              </p:ext>
            </p:extLst>
          </p:nvPr>
        </p:nvGraphicFramePr>
        <p:xfrm>
          <a:off x="2303595" y="4343400"/>
          <a:ext cx="5827383" cy="1371600"/>
        </p:xfrm>
        <a:graphic>
          <a:graphicData uri="http://schemas.openxmlformats.org/drawingml/2006/table">
            <a:tbl>
              <a:tblPr/>
              <a:tblGrid>
                <a:gridCol w="602920">
                  <a:extLst>
                    <a:ext uri="{9D8B030D-6E8A-4147-A177-3AD203B41FA5}">
                      <a16:colId xmlns:a16="http://schemas.microsoft.com/office/drawing/2014/main" val="3567832326"/>
                    </a:ext>
                  </a:extLst>
                </a:gridCol>
                <a:gridCol w="869950">
                  <a:extLst>
                    <a:ext uri="{9D8B030D-6E8A-4147-A177-3AD203B41FA5}">
                      <a16:colId xmlns:a16="http://schemas.microsoft.com/office/drawing/2014/main" val="3371178743"/>
                    </a:ext>
                  </a:extLst>
                </a:gridCol>
                <a:gridCol w="871538">
                  <a:extLst>
                    <a:ext uri="{9D8B030D-6E8A-4147-A177-3AD203B41FA5}">
                      <a16:colId xmlns:a16="http://schemas.microsoft.com/office/drawing/2014/main" val="3152396695"/>
                    </a:ext>
                  </a:extLst>
                </a:gridCol>
                <a:gridCol w="869950">
                  <a:extLst>
                    <a:ext uri="{9D8B030D-6E8A-4147-A177-3AD203B41FA5}">
                      <a16:colId xmlns:a16="http://schemas.microsoft.com/office/drawing/2014/main" val="608501704"/>
                    </a:ext>
                  </a:extLst>
                </a:gridCol>
                <a:gridCol w="871537">
                  <a:extLst>
                    <a:ext uri="{9D8B030D-6E8A-4147-A177-3AD203B41FA5}">
                      <a16:colId xmlns:a16="http://schemas.microsoft.com/office/drawing/2014/main" val="3165715579"/>
                    </a:ext>
                  </a:extLst>
                </a:gridCol>
                <a:gridCol w="869950">
                  <a:extLst>
                    <a:ext uri="{9D8B030D-6E8A-4147-A177-3AD203B41FA5}">
                      <a16:colId xmlns:a16="http://schemas.microsoft.com/office/drawing/2014/main" val="3448514203"/>
                    </a:ext>
                  </a:extLst>
                </a:gridCol>
                <a:gridCol w="871538">
                  <a:extLst>
                    <a:ext uri="{9D8B030D-6E8A-4147-A177-3AD203B41FA5}">
                      <a16:colId xmlns:a16="http://schemas.microsoft.com/office/drawing/2014/main" val="3379183744"/>
                    </a:ext>
                  </a:extLst>
                </a:gridCol>
              </a:tblGrid>
              <a:tr h="685800">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ctr" defTabSz="914400" rtl="0" eaLnBrk="1" fontAlgn="base" latinLnBrk="0" hangingPunct="1">
                        <a:lnSpc>
                          <a:spcPct val="130000"/>
                        </a:lnSpc>
                        <a:spcBef>
                          <a:spcPct val="0"/>
                        </a:spcBef>
                        <a:spcAft>
                          <a:spcPts val="1000"/>
                        </a:spcAft>
                        <a:buClrTx/>
                        <a:buSzTx/>
                        <a:buFont typeface="Arial" panose="020b0604020202020204" pitchFamily="34" charset="0"/>
                        <a:buNone/>
                        <a:defRPr/>
                      </a:pPr>
                      <a:r>
                        <a:rPr lang="en-US" altLang="zh-CN" sz="2800">
                          <a:latin typeface="黑体" panose="02010609060101010101" pitchFamily="49" charset="-122"/>
                          <a:ea typeface="黑体" panose="02010609060101010101" pitchFamily="49" charset="-122"/>
                        </a:rPr>
                        <a:t>Y</a:t>
                      </a:r>
                      <a:r>
                        <a:rPr lang="en-US" altLang="zh-CN" sz="2800" baseline="-25000">
                          <a:latin typeface="黑体" panose="02010609060101010101" pitchFamily="49" charset="-122"/>
                          <a:ea typeface="黑体" panose="02010609060101010101" pitchFamily="49" charset="-122"/>
                        </a:rPr>
                        <a:t>1</a:t>
                      </a:r>
                      <a:endParaRPr lang="en-US" altLang="zh-CN" sz="2800" b="0">
                        <a:latin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2035838"/>
                  </a:ext>
                </a:extLst>
              </a:tr>
              <a:tr h="685800">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ctr"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rPr>
                        <a:t>P</a:t>
                      </a: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0" marR="0" lvl="0" indent="0" algn="l"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zh-CN" altLang="zh-CN" sz="2800" b="0" i="0" u="none" strike="noStrike" cap="none" normalizeH="0" baseline="0">
                        <a:ln>
                          <a:noFill/>
                        </a:ln>
                        <a:solidFill>
                          <a:srgbClr val="595959"/>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0691296"/>
                  </a:ext>
                </a:extLst>
              </a:tr>
            </a:tbl>
          </a:graphicData>
        </a:graphic>
      </p:graphicFrame>
      <p:grpSp>
        <p:nvGrpSpPr>
          <p:cNvPr id="56" name="Group 85">
            <a:extLst>
              <a:ext uri="{FF2B5EF4-FFF2-40B4-BE49-F238E27FC236}">
                <a16:creationId xmlns:a16="http://schemas.microsoft.com/office/drawing/2014/main" id="{9A165350-ADC5-4145-947F-C838CCC5F4A0}"/>
              </a:ext>
            </a:extLst>
          </p:cNvPr>
          <p:cNvGrpSpPr/>
          <p:nvPr/>
        </p:nvGrpSpPr>
        <p:grpSpPr>
          <a:xfrm>
            <a:off x="2949379" y="4321175"/>
            <a:ext cx="4943475" cy="1339850"/>
            <a:chOff x="1536" y="2625"/>
            <a:chExt cx="3114" cy="844"/>
          </a:xfrm>
        </p:grpSpPr>
        <p:sp>
          <p:nvSpPr>
            <p:cNvPr id="58" name="Text Box 87">
              <a:extLst>
                <a:ext uri="{FF2B5EF4-FFF2-40B4-BE49-F238E27FC236}">
                  <a16:creationId xmlns:a16="http://schemas.microsoft.com/office/drawing/2014/main" id="{9F7A56F5-E1BC-4BBD-B437-AD64E802BED3}"/>
                </a:ext>
              </a:extLst>
            </p:cNvPr>
            <p:cNvSpPr>
              <a:spLocks noChangeArrowheads="1"/>
            </p:cNvSpPr>
            <p:nvPr/>
          </p:nvSpPr>
          <p:spPr bwMode="auto">
            <a:xfrm>
              <a:off x="1536" y="2688"/>
              <a:ext cx="4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zh-CN" altLang="en-US">
                  <a:latin typeface="Times New Roman" panose="02020603050405020304" pitchFamily="18" charset="0"/>
                </a:rPr>
                <a:t>－</a:t>
              </a:r>
              <a:r>
                <a:rPr lang="en-US" altLang="zh-CN">
                  <a:latin typeface="Times New Roman" panose="02020603050405020304" pitchFamily="18" charset="0"/>
                </a:rPr>
                <a:t>1</a:t>
              </a:r>
            </a:p>
          </p:txBody>
        </p:sp>
        <p:sp>
          <p:nvSpPr>
            <p:cNvPr id="59" name="Text Box 88">
              <a:extLst>
                <a:ext uri="{FF2B5EF4-FFF2-40B4-BE49-F238E27FC236}">
                  <a16:creationId xmlns:a16="http://schemas.microsoft.com/office/drawing/2014/main" id="{2B1540DE-18B5-49B7-8EE0-0F4A931AD044}"/>
                </a:ext>
              </a:extLst>
            </p:cNvPr>
            <p:cNvSpPr>
              <a:spLocks noChangeArrowheads="1"/>
            </p:cNvSpPr>
            <p:nvPr/>
          </p:nvSpPr>
          <p:spPr bwMode="auto">
            <a:xfrm>
              <a:off x="3840" y="2688"/>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en-US" altLang="zh-CN">
                  <a:latin typeface="Times New Roman" panose="02020603050405020304" pitchFamily="18" charset="0"/>
                </a:rPr>
                <a:t>1</a:t>
              </a:r>
            </a:p>
          </p:txBody>
        </p:sp>
        <p:sp>
          <p:nvSpPr>
            <p:cNvPr id="60" name="Text Box 89">
              <a:extLst>
                <a:ext uri="{FF2B5EF4-FFF2-40B4-BE49-F238E27FC236}">
                  <a16:creationId xmlns:a16="http://schemas.microsoft.com/office/drawing/2014/main" id="{DA8AB84E-D841-4A87-BC72-E3BC9D24392A}"/>
                </a:ext>
              </a:extLst>
            </p:cNvPr>
            <p:cNvSpPr>
              <a:spLocks noChangeArrowheads="1"/>
            </p:cNvSpPr>
            <p:nvPr/>
          </p:nvSpPr>
          <p:spPr bwMode="auto">
            <a:xfrm>
              <a:off x="2784" y="2736"/>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en-US" altLang="zh-CN">
                  <a:latin typeface="Times New Roman" panose="02020603050405020304" pitchFamily="18" charset="0"/>
                </a:rPr>
                <a:t>0</a:t>
              </a:r>
            </a:p>
          </p:txBody>
        </p:sp>
        <p:graphicFrame>
          <p:nvGraphicFramePr>
            <p:cNvPr id="61" name="Object 90">
              <a:extLst>
                <a:ext uri="{FF2B5EF4-FFF2-40B4-BE49-F238E27FC236}">
                  <a16:creationId xmlns:a16="http://schemas.microsoft.com/office/drawing/2014/main" id="{4CE86B1A-E208-4769-AA76-4D640F869AD8}"/>
                </a:ext>
              </a:extLst>
            </p:cNvPr>
            <p:cNvGraphicFramePr/>
            <p:nvPr/>
          </p:nvGraphicFramePr>
          <p:xfrm>
            <a:off x="4425" y="3059"/>
            <a:ext cx="225" cy="410"/>
          </p:xfrm>
          <a:graphic>
            <a:graphicData uri="http://schemas.openxmlformats.org/presentationml/2006/ole">
              <mc:AlternateContent>
                <mc:Choice xmlns:v="urn:schemas-microsoft-com:vml" Requires="v">
                  <p:oleObj spid="_x0000_s1120" r:id="rId17" imgW="215619" imgH="393188" progId="Equation.DSMT4">
                    <p:embed/>
                  </p:oleObj>
                </mc:Choice>
                <mc:Fallback>
                  <p:oleObj r:id="rId17" imgW="215619" imgH="393188" progId="Equation.DSMT4">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4425" y="3059"/>
                          <a:ext cx="225" cy="410"/>
                        </a:xfrm>
                        <a:prstGeom prst="rect">
                          <a:avLst/>
                        </a:prstGeom>
                        <a:noFill/>
                        <a:ln>
                          <a:noFill/>
                        </a:ln>
                      </p:spPr>
                    </p:pic>
                  </p:oleObj>
                </mc:Fallback>
              </mc:AlternateContent>
            </a:graphicData>
          </a:graphic>
        </p:graphicFrame>
        <p:graphicFrame>
          <p:nvGraphicFramePr>
            <p:cNvPr id="62" name="Object 91">
              <a:extLst>
                <a:ext uri="{FF2B5EF4-FFF2-40B4-BE49-F238E27FC236}">
                  <a16:creationId xmlns:a16="http://schemas.microsoft.com/office/drawing/2014/main" id="{AC1139E1-2692-44CE-9C6D-5DBFA3F441FE}"/>
                </a:ext>
              </a:extLst>
            </p:cNvPr>
            <p:cNvGraphicFramePr/>
            <p:nvPr/>
          </p:nvGraphicFramePr>
          <p:xfrm>
            <a:off x="3888" y="3059"/>
            <a:ext cx="146" cy="410"/>
          </p:xfrm>
          <a:graphic>
            <a:graphicData uri="http://schemas.openxmlformats.org/presentationml/2006/ole">
              <mc:AlternateContent>
                <mc:Choice xmlns:v="urn:schemas-microsoft-com:vml" Requires="v">
                  <p:oleObj spid="_x0000_s1121" r:id="rId19" imgW="139639" imgH="393529" progId="Equation.DSMT4">
                    <p:embed/>
                  </p:oleObj>
                </mc:Choice>
                <mc:Fallback>
                  <p:oleObj r:id="rId19" imgW="139639" imgH="393529" progId="Equation.DSMT4">
                    <p:embed/>
                    <p:pic>
                      <p:nvPicPr>
                        <p:cNvPr id="0" name="OLE substitute image"/>
                        <p:cNvPicPr/>
                        <p:nvPr/>
                      </p:nvPicPr>
                      <p:blipFill>
                        <a:blip r:embed="rId20">
                          <a:extLst>
                            <a:ext uri="{28A0092B-C50C-407E-A947-70E740481C1C}">
                              <a14:useLocalDpi xmlns:a14="http://schemas.microsoft.com/office/drawing/2010/main" val="0"/>
                            </a:ext>
                          </a:extLst>
                        </a:blip>
                        <a:stretch>
                          <a:fillRect/>
                        </a:stretch>
                      </p:blipFill>
                      <p:spPr>
                        <a:xfrm>
                          <a:off x="3888" y="3059"/>
                          <a:ext cx="146" cy="410"/>
                        </a:xfrm>
                        <a:prstGeom prst="rect">
                          <a:avLst/>
                        </a:prstGeom>
                        <a:noFill/>
                        <a:ln>
                          <a:noFill/>
                        </a:ln>
                      </p:spPr>
                    </p:pic>
                  </p:oleObj>
                </mc:Fallback>
              </mc:AlternateContent>
            </a:graphicData>
          </a:graphic>
        </p:graphicFrame>
        <p:graphicFrame>
          <p:nvGraphicFramePr>
            <p:cNvPr id="63" name="Object 92">
              <a:extLst>
                <a:ext uri="{FF2B5EF4-FFF2-40B4-BE49-F238E27FC236}">
                  <a16:creationId xmlns:a16="http://schemas.microsoft.com/office/drawing/2014/main" id="{EEE4BB7D-E081-48D8-BEC2-0A6DF4E8AB02}"/>
                </a:ext>
              </a:extLst>
            </p:cNvPr>
            <p:cNvGraphicFramePr/>
            <p:nvPr/>
          </p:nvGraphicFramePr>
          <p:xfrm>
            <a:off x="3321" y="3059"/>
            <a:ext cx="225" cy="410"/>
          </p:xfrm>
          <a:graphic>
            <a:graphicData uri="http://schemas.openxmlformats.org/presentationml/2006/ole">
              <mc:AlternateContent>
                <mc:Choice xmlns:v="urn:schemas-microsoft-com:vml" Requires="v">
                  <p:oleObj spid="_x0000_s1122" r:id="rId21" imgW="215619" imgH="393188" progId="Equation.DSMT4">
                    <p:embed/>
                  </p:oleObj>
                </mc:Choice>
                <mc:Fallback>
                  <p:oleObj r:id="rId21" imgW="215619" imgH="393188" progId="Equation.DSMT4">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3321" y="3059"/>
                          <a:ext cx="225" cy="410"/>
                        </a:xfrm>
                        <a:prstGeom prst="rect">
                          <a:avLst/>
                        </a:prstGeom>
                        <a:noFill/>
                        <a:ln>
                          <a:noFill/>
                        </a:ln>
                      </p:spPr>
                    </p:pic>
                  </p:oleObj>
                </mc:Fallback>
              </mc:AlternateContent>
            </a:graphicData>
          </a:graphic>
        </p:graphicFrame>
        <p:graphicFrame>
          <p:nvGraphicFramePr>
            <p:cNvPr id="64" name="Object 93">
              <a:extLst>
                <a:ext uri="{FF2B5EF4-FFF2-40B4-BE49-F238E27FC236}">
                  <a16:creationId xmlns:a16="http://schemas.microsoft.com/office/drawing/2014/main" id="{081366E6-735D-46DB-9648-1E80867ACB40}"/>
                </a:ext>
              </a:extLst>
            </p:cNvPr>
            <p:cNvGraphicFramePr/>
            <p:nvPr/>
          </p:nvGraphicFramePr>
          <p:xfrm>
            <a:off x="2778" y="3059"/>
            <a:ext cx="159" cy="410"/>
          </p:xfrm>
          <a:graphic>
            <a:graphicData uri="http://schemas.openxmlformats.org/presentationml/2006/ole">
              <mc:AlternateContent>
                <mc:Choice xmlns:v="urn:schemas-microsoft-com:vml" Requires="v">
                  <p:oleObj spid="_x0000_s1123" r:id="rId23" imgW="152268" imgH="393359" progId="Equation.DSMT4">
                    <p:embed/>
                  </p:oleObj>
                </mc:Choice>
                <mc:Fallback>
                  <p:oleObj r:id="rId23" imgW="152268" imgH="393359" progId="Equation.DSMT4">
                    <p:embed/>
                    <p:pic>
                      <p:nvPicPr>
                        <p:cNvPr id="0" name="OLE substitute image"/>
                        <p:cNvPicPr/>
                        <p:nvPr/>
                      </p:nvPicPr>
                      <p:blipFill>
                        <a:blip r:embed="rId24">
                          <a:extLst>
                            <a:ext uri="{28A0092B-C50C-407E-A947-70E740481C1C}">
                              <a14:useLocalDpi xmlns:a14="http://schemas.microsoft.com/office/drawing/2010/main" val="0"/>
                            </a:ext>
                          </a:extLst>
                        </a:blip>
                        <a:stretch>
                          <a:fillRect/>
                        </a:stretch>
                      </p:blipFill>
                      <p:spPr>
                        <a:xfrm>
                          <a:off x="2778" y="3059"/>
                          <a:ext cx="159" cy="410"/>
                        </a:xfrm>
                        <a:prstGeom prst="rect">
                          <a:avLst/>
                        </a:prstGeom>
                        <a:noFill/>
                        <a:ln>
                          <a:noFill/>
                        </a:ln>
                      </p:spPr>
                    </p:pic>
                  </p:oleObj>
                </mc:Fallback>
              </mc:AlternateContent>
            </a:graphicData>
          </a:graphic>
        </p:graphicFrame>
        <p:graphicFrame>
          <p:nvGraphicFramePr>
            <p:cNvPr id="65" name="Object 94">
              <a:extLst>
                <a:ext uri="{FF2B5EF4-FFF2-40B4-BE49-F238E27FC236}">
                  <a16:creationId xmlns:a16="http://schemas.microsoft.com/office/drawing/2014/main" id="{001282DA-6A26-4B5E-8E54-43C79AE76315}"/>
                </a:ext>
              </a:extLst>
            </p:cNvPr>
            <p:cNvGraphicFramePr/>
            <p:nvPr/>
          </p:nvGraphicFramePr>
          <p:xfrm>
            <a:off x="2256" y="3059"/>
            <a:ext cx="146" cy="410"/>
          </p:xfrm>
          <a:graphic>
            <a:graphicData uri="http://schemas.openxmlformats.org/presentationml/2006/ole">
              <mc:AlternateContent>
                <mc:Choice xmlns:v="urn:schemas-microsoft-com:vml" Requires="v">
                  <p:oleObj spid="_x0000_s1124" r:id="rId25" imgW="139639" imgH="393529" progId="Equation.DSMT4">
                    <p:embed/>
                  </p:oleObj>
                </mc:Choice>
                <mc:Fallback>
                  <p:oleObj r:id="rId25" imgW="139639" imgH="393529" progId="Equation.DSMT4">
                    <p:embed/>
                    <p:pic>
                      <p:nvPicPr>
                        <p:cNvPr id="0" name="OLE substitute image"/>
                        <p:cNvPicPr/>
                        <p:nvPr/>
                      </p:nvPicPr>
                      <p:blipFill>
                        <a:blip r:embed="rId26">
                          <a:extLst>
                            <a:ext uri="{28A0092B-C50C-407E-A947-70E740481C1C}">
                              <a14:useLocalDpi xmlns:a14="http://schemas.microsoft.com/office/drawing/2010/main" val="0"/>
                            </a:ext>
                          </a:extLst>
                        </a:blip>
                        <a:stretch>
                          <a:fillRect/>
                        </a:stretch>
                      </p:blipFill>
                      <p:spPr>
                        <a:xfrm>
                          <a:off x="2256" y="3059"/>
                          <a:ext cx="146" cy="410"/>
                        </a:xfrm>
                        <a:prstGeom prst="rect">
                          <a:avLst/>
                        </a:prstGeom>
                        <a:noFill/>
                        <a:ln>
                          <a:noFill/>
                        </a:ln>
                      </p:spPr>
                    </p:pic>
                  </p:oleObj>
                </mc:Fallback>
              </mc:AlternateContent>
            </a:graphicData>
          </a:graphic>
        </p:graphicFrame>
        <p:graphicFrame>
          <p:nvGraphicFramePr>
            <p:cNvPr id="66" name="Object 95">
              <a:extLst>
                <a:ext uri="{FF2B5EF4-FFF2-40B4-BE49-F238E27FC236}">
                  <a16:creationId xmlns:a16="http://schemas.microsoft.com/office/drawing/2014/main" id="{C0B0987C-0CDD-4B27-9E27-CB54786BFFC0}"/>
                </a:ext>
              </a:extLst>
            </p:cNvPr>
            <p:cNvGraphicFramePr/>
            <p:nvPr/>
          </p:nvGraphicFramePr>
          <p:xfrm>
            <a:off x="1641" y="3059"/>
            <a:ext cx="225" cy="410"/>
          </p:xfrm>
          <a:graphic>
            <a:graphicData uri="http://schemas.openxmlformats.org/presentationml/2006/ole">
              <mc:AlternateContent>
                <mc:Choice xmlns:v="urn:schemas-microsoft-com:vml" Requires="v">
                  <p:oleObj spid="_x0000_s1125" r:id="rId27" imgW="215619" imgH="393188" progId="Equation.DSMT4">
                    <p:embed/>
                  </p:oleObj>
                </mc:Choice>
                <mc:Fallback>
                  <p:oleObj r:id="rId27" imgW="215619" imgH="393188" progId="Equation.DSMT4">
                    <p:embed/>
                    <p:pic>
                      <p:nvPicPr>
                        <p:cNvPr id="0" name="OLE substitute image"/>
                        <p:cNvPicPr/>
                        <p:nvPr/>
                      </p:nvPicPr>
                      <p:blipFill>
                        <a:blip r:embed="rId28">
                          <a:extLst>
                            <a:ext uri="{28A0092B-C50C-407E-A947-70E740481C1C}">
                              <a14:useLocalDpi xmlns:a14="http://schemas.microsoft.com/office/drawing/2010/main" val="0"/>
                            </a:ext>
                          </a:extLst>
                        </a:blip>
                        <a:stretch>
                          <a:fillRect/>
                        </a:stretch>
                      </p:blipFill>
                      <p:spPr>
                        <a:xfrm>
                          <a:off x="1641" y="3059"/>
                          <a:ext cx="225" cy="410"/>
                        </a:xfrm>
                        <a:prstGeom prst="rect">
                          <a:avLst/>
                        </a:prstGeom>
                        <a:noFill/>
                        <a:ln>
                          <a:noFill/>
                        </a:ln>
                      </p:spPr>
                    </p:pic>
                  </p:oleObj>
                </mc:Fallback>
              </mc:AlternateContent>
            </a:graphicData>
          </a:graphic>
        </p:graphicFrame>
        <p:graphicFrame>
          <p:nvGraphicFramePr>
            <p:cNvPr id="67" name="Object 96">
              <a:extLst>
                <a:ext uri="{FF2B5EF4-FFF2-40B4-BE49-F238E27FC236}">
                  <a16:creationId xmlns:a16="http://schemas.microsoft.com/office/drawing/2014/main" id="{0260D65E-146C-414C-8C76-31CA4B5EFC53}"/>
                </a:ext>
              </a:extLst>
            </p:cNvPr>
            <p:cNvGraphicFramePr/>
            <p:nvPr/>
          </p:nvGraphicFramePr>
          <p:xfrm>
            <a:off x="2208" y="2625"/>
            <a:ext cx="283" cy="462"/>
          </p:xfrm>
          <a:graphic>
            <a:graphicData uri="http://schemas.openxmlformats.org/presentationml/2006/ole">
              <mc:AlternateContent>
                <mc:Choice xmlns:v="urn:schemas-microsoft-com:vml" Requires="v">
                  <p:oleObj spid="_x0000_s1126" r:id="rId29" imgW="241195" imgH="393529" progId="Equation.DSMT4">
                    <p:embed/>
                  </p:oleObj>
                </mc:Choice>
                <mc:Fallback>
                  <p:oleObj r:id="rId29" imgW="241195" imgH="393529" progId="Equation.DSMT4">
                    <p:embed/>
                    <p:pic>
                      <p:nvPicPr>
                        <p:cNvPr id="0" name="OLE substitute image"/>
                        <p:cNvPicPr/>
                        <p:nvPr/>
                      </p:nvPicPr>
                      <p:blipFill>
                        <a:blip r:embed="rId30">
                          <a:extLst>
                            <a:ext uri="{28A0092B-C50C-407E-A947-70E740481C1C}">
                              <a14:useLocalDpi xmlns:a14="http://schemas.microsoft.com/office/drawing/2010/main" val="0"/>
                            </a:ext>
                          </a:extLst>
                        </a:blip>
                        <a:stretch>
                          <a:fillRect/>
                        </a:stretch>
                      </p:blipFill>
                      <p:spPr>
                        <a:xfrm>
                          <a:off x="2208" y="2625"/>
                          <a:ext cx="283" cy="462"/>
                        </a:xfrm>
                        <a:prstGeom prst="rect">
                          <a:avLst/>
                        </a:prstGeom>
                        <a:noFill/>
                        <a:ln>
                          <a:noFill/>
                        </a:ln>
                      </p:spPr>
                    </p:pic>
                  </p:oleObj>
                </mc:Fallback>
              </mc:AlternateContent>
            </a:graphicData>
          </a:graphic>
        </p:graphicFrame>
        <p:graphicFrame>
          <p:nvGraphicFramePr>
            <p:cNvPr id="68" name="Object 97">
              <a:extLst>
                <a:ext uri="{FF2B5EF4-FFF2-40B4-BE49-F238E27FC236}">
                  <a16:creationId xmlns:a16="http://schemas.microsoft.com/office/drawing/2014/main" id="{E94853A7-DFF6-498D-8FA9-0717D61DB986}"/>
                </a:ext>
              </a:extLst>
            </p:cNvPr>
            <p:cNvGraphicFramePr/>
            <p:nvPr/>
          </p:nvGraphicFramePr>
          <p:xfrm>
            <a:off x="3353" y="2625"/>
            <a:ext cx="179" cy="462"/>
          </p:xfrm>
          <a:graphic>
            <a:graphicData uri="http://schemas.openxmlformats.org/presentationml/2006/ole">
              <mc:AlternateContent>
                <mc:Choice xmlns:v="urn:schemas-microsoft-com:vml" Requires="v">
                  <p:oleObj spid="_x0000_s1127" r:id="rId31" imgW="152268" imgH="393359" progId="Equation.DSMT4">
                    <p:embed/>
                  </p:oleObj>
                </mc:Choice>
                <mc:Fallback>
                  <p:oleObj r:id="rId31" imgW="152268" imgH="393359" progId="Equation.DSMT4">
                    <p:embed/>
                    <p:pic>
                      <p:nvPicPr>
                        <p:cNvPr id="0" name="OLE substitute image"/>
                        <p:cNvPicPr/>
                        <p:nvPr/>
                      </p:nvPicPr>
                      <p:blipFill>
                        <a:blip r:embed="rId32">
                          <a:extLst>
                            <a:ext uri="{28A0092B-C50C-407E-A947-70E740481C1C}">
                              <a14:useLocalDpi xmlns:a14="http://schemas.microsoft.com/office/drawing/2010/main" val="0"/>
                            </a:ext>
                          </a:extLst>
                        </a:blip>
                        <a:stretch>
                          <a:fillRect/>
                        </a:stretch>
                      </p:blipFill>
                      <p:spPr>
                        <a:xfrm>
                          <a:off x="3353" y="2625"/>
                          <a:ext cx="179" cy="462"/>
                        </a:xfrm>
                        <a:prstGeom prst="rect">
                          <a:avLst/>
                        </a:prstGeom>
                        <a:noFill/>
                        <a:ln>
                          <a:noFill/>
                        </a:ln>
                      </p:spPr>
                    </p:pic>
                  </p:oleObj>
                </mc:Fallback>
              </mc:AlternateContent>
            </a:graphicData>
          </a:graphic>
        </p:graphicFrame>
        <p:graphicFrame>
          <p:nvGraphicFramePr>
            <p:cNvPr id="69" name="Object 98">
              <a:extLst>
                <a:ext uri="{FF2B5EF4-FFF2-40B4-BE49-F238E27FC236}">
                  <a16:creationId xmlns:a16="http://schemas.microsoft.com/office/drawing/2014/main" id="{46BF7286-527C-4E57-9DDE-F881894927F4}"/>
                </a:ext>
              </a:extLst>
            </p:cNvPr>
            <p:cNvGraphicFramePr/>
            <p:nvPr/>
          </p:nvGraphicFramePr>
          <p:xfrm>
            <a:off x="4457" y="2625"/>
            <a:ext cx="179" cy="462"/>
          </p:xfrm>
          <a:graphic>
            <a:graphicData uri="http://schemas.openxmlformats.org/presentationml/2006/ole">
              <mc:AlternateContent>
                <mc:Choice xmlns:v="urn:schemas-microsoft-com:vml" Requires="v">
                  <p:oleObj spid="_x0000_s1128" r:id="rId33" imgW="152268" imgH="393359" progId="Equation.DSMT4">
                    <p:embed/>
                  </p:oleObj>
                </mc:Choice>
                <mc:Fallback>
                  <p:oleObj r:id="rId33" imgW="152268" imgH="393359" progId="Equation.DSMT4">
                    <p:embed/>
                    <p:pic>
                      <p:nvPicPr>
                        <p:cNvPr id="0" name="OLE substitute image"/>
                        <p:cNvPicPr/>
                        <p:nvPr/>
                      </p:nvPicPr>
                      <p:blipFill>
                        <a:blip r:embed="rId34">
                          <a:extLst>
                            <a:ext uri="{28A0092B-C50C-407E-A947-70E740481C1C}">
                              <a14:useLocalDpi xmlns:a14="http://schemas.microsoft.com/office/drawing/2010/main" val="0"/>
                            </a:ext>
                          </a:extLst>
                        </a:blip>
                        <a:stretch>
                          <a:fillRect/>
                        </a:stretch>
                      </p:blipFill>
                      <p:spPr>
                        <a:xfrm>
                          <a:off x="4457" y="2625"/>
                          <a:ext cx="179" cy="462"/>
                        </a:xfrm>
                        <a:prstGeom prst="rect">
                          <a:avLst/>
                        </a:prstGeom>
                        <a:noFill/>
                        <a:ln>
                          <a:noFill/>
                        </a:ln>
                      </p:spPr>
                    </p:pic>
                  </p:oleObj>
                </mc:Fallback>
              </mc:AlternateContent>
            </a:graphicData>
          </a:graphic>
        </p:graphicFrame>
      </p:grpSp>
      <p:grpSp>
        <p:nvGrpSpPr>
          <p:cNvPr id="73" name="Group 102">
            <a:extLst>
              <a:ext uri="{FF2B5EF4-FFF2-40B4-BE49-F238E27FC236}">
                <a16:creationId xmlns:a16="http://schemas.microsoft.com/office/drawing/2014/main" id="{875014B1-0C26-470D-9687-4AB29AB99F00}"/>
              </a:ext>
            </a:extLst>
          </p:cNvPr>
          <p:cNvGrpSpPr/>
          <p:nvPr/>
        </p:nvGrpSpPr>
        <p:grpSpPr>
          <a:xfrm>
            <a:off x="1636024" y="2537808"/>
            <a:ext cx="6494954" cy="847724"/>
            <a:chOff x="707" y="1682"/>
            <a:chExt cx="3448" cy="534"/>
          </a:xfrm>
        </p:grpSpPr>
        <p:sp>
          <p:nvSpPr>
            <p:cNvPr id="74" name="Text Box 103">
              <a:extLst>
                <a:ext uri="{FF2B5EF4-FFF2-40B4-BE49-F238E27FC236}">
                  <a16:creationId xmlns:a16="http://schemas.microsoft.com/office/drawing/2014/main" id="{BE44301A-03DD-4F74-8A12-E2842D851681}"/>
                </a:ext>
              </a:extLst>
            </p:cNvPr>
            <p:cNvSpPr/>
            <p:nvPr/>
          </p:nvSpPr>
          <p:spPr>
            <a:xfrm>
              <a:off x="707" y="1733"/>
              <a:ext cx="540" cy="291"/>
            </a:xfrm>
            <a:prstGeom prst="rect">
              <a:avLst/>
            </a:prstGeom>
            <a:noFill/>
            <a:ln>
              <a:noFill/>
              <a:miter lim="800000"/>
            </a:ln>
          </p:spPr>
          <p:txBody>
            <a:bodyPr>
              <a:spAutoFit/>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a:lnSpc>
                  <a:spcPct val="100000"/>
                </a:lnSpc>
                <a:spcBef>
                  <a:spcPct val="50000"/>
                </a:spcBef>
                <a:buFontTx/>
                <a:buNone/>
              </a:pPr>
              <a:r>
                <a:rPr lang="en-US" altLang="zh-CN">
                  <a:ln w="9525" cap="flat" cmpd="sng" algn="ctr">
                    <a:noFill/>
                    <a:prstDash val="solid"/>
                    <a:round/>
                    <a:headEnd type="none" w="med" len="med"/>
                    <a:tailEnd type="none" w="med" len="med"/>
                  </a:ln>
                  <a:solidFill>
                    <a:srgbClr val="000000"/>
                  </a:solidFill>
                  <a:sym typeface="Wingdings"/>
                </a:rPr>
                <a:t>⑴</a:t>
              </a:r>
              <a:r>
                <a:rPr>
                  <a:ln w="9525" cap="flat" cmpd="sng" algn="ctr">
                    <a:noFill/>
                    <a:prstDash val="solid"/>
                    <a:round/>
                    <a:headEnd type="none" w="med" len="med"/>
                    <a:tailEnd type="none" w="med" len="med"/>
                  </a:ln>
                  <a:solidFill>
                    <a:srgbClr val="000000"/>
                  </a:solidFill>
                  <a:sym typeface="Wingdings"/>
                </a:rPr>
                <a:t>由</a:t>
              </a:r>
              <a:endParaRPr/>
            </a:p>
          </p:txBody>
        </p:sp>
        <mc:AlternateContent>
          <mc:Choice Requires="a14">
            <p:sp>
              <p:nvSpPr>
                <p:cNvPr id="75" name="Object 104">
                  <a:extLst>
                    <a:ext uri="{FF2B5EF4-FFF2-40B4-BE49-F238E27FC236}">
                      <a16:creationId xmlns:a16="http://schemas.microsoft.com/office/drawing/2014/main" id="{29745676-41E9-412F-A4C9-258785E12838}"/>
                    </a:ext>
                  </a:extLst>
                </p:cNvPr>
                <p:cNvSpPr txBox="1"/>
                <p:nvPr/>
              </p:nvSpPr>
              <p:spPr bwMode="auto">
                <a:xfrm>
                  <a:off x="1081" y="1682"/>
                  <a:ext cx="572" cy="433"/>
                </a:xfrm>
                <a:prstGeom prst="rect">
                  <a:avLst/>
                </a:prstGeom>
                <a:noFill/>
                <a:ln>
                  <a:noFill/>
                </a:ln>
              </p:spPr>
              <p:txBody>
                <a:bodyPr>
                  <a:normAutofit/>
                </a:bodyPr>
                <a:lstStyle/>
                <a:p>
                  <a14:m>
                    <m:oMathPara>
                      <m:oMathParaPr>
                        <m:jc m:val="left"/>
                      </m:oMathParaPr>
                      <m:oMath>
                        <m:sSub>
                          <m:sSubPr>
                            <m:ctrlPr>
                              <a:rPr lang="zh-CN" altLang="en-US"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𝑌</m:t>
                            </m:r>
                          </m:e>
                          <m:sub>
                            <m:r>
                              <a:rPr lang="zh-CN" altLang="en-US" i="1">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m:t>
                        </m:r>
                        <m:f>
                          <m:fPr>
                            <m:type m:val="ba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1</m:t>
                            </m:r>
                          </m:num>
                          <m:den>
                            <m:r>
                              <a:rPr lang="zh-CN" altLang="en-US" i="1">
                                <a:solidFill>
                                  <a:schemeClr val="tx1"/>
                                </a:solidFill>
                                <a:latin typeface="Cambria Math" panose="02040503050406030204" pitchFamily="18" charset="0"/>
                              </a:rPr>
                              <m:t>2</m:t>
                            </m:r>
                          </m:den>
                        </m:f>
                        <m:r>
                          <a:rPr lang="en-US" altLang="zh-CN" b="0" i="1" smtClean="0">
                            <a:solidFill>
                              <a:schemeClr val="tx1"/>
                            </a:solidFill>
                            <a:latin typeface="Cambria Math" panose="02040503050406030204" pitchFamily="18" charset="0"/>
                          </a:rPr>
                          <m:t>𝑋</m:t>
                        </m:r>
                      </m:oMath>
                    </m:oMathPara>
                  </a14:m>
                  <a:endParaRPr lang="zh-CN" altLang="en-US"/>
                </a:p>
              </p:txBody>
            </p:sp>
          </mc:Choice>
          <mc:Fallback>
            <p:sp>
              <p:nvSpPr>
                <p:cNvPr id="75" name="Object 104">
                  <a:extLst>
                    <a:ext uri="{FF2B5EF4-FFF2-40B4-BE49-F238E27FC236}">
                      <a16:creationId xmlns:a16="http://schemas.microsoft.com/office/drawing/2014/main" id="{29745676-41E9-412F-A4C9-258785E12838}"/>
                    </a:ext>
                  </a:extLst>
                </p:cNvPr>
                <p:cNvSpPr txBox="1">
                  <a:spLocks noRot="1" noChangeAspect="1" noMove="1" noResize="1" noEditPoints="1" noAdjustHandles="1" noChangeArrowheads="1" noChangeShapeType="1" noTextEdit="1"/>
                </p:cNvSpPr>
                <p:nvPr/>
              </p:nvSpPr>
              <p:spPr bwMode="auto">
                <a:xfrm>
                  <a:off x="1081" y="1682"/>
                  <a:ext cx="572" cy="433"/>
                </a:xfrm>
                <a:prstGeom prst="rect">
                  <a:avLst/>
                </a:prstGeom>
                <a:blipFill>
                  <a:blip r:embed="rId35"/>
                  <a:stretch>
                    <a:fillRect/>
                  </a:stretch>
                </a:blipFill>
                <a:ln>
                  <a:noFill/>
                </a:ln>
              </p:spPr>
              <p:txBody>
                <a:bodyPr/>
                <a:lstStyle/>
                <a:p>
                  <a:r>
                    <a:rPr lang="zh-CN" altLang="en-US">
                      <a:noFill/>
                    </a:rPr>
                    <a:t> </a:t>
                  </a:r>
                </a:p>
              </p:txBody>
            </p:sp>
          </mc:Fallback>
        </mc:AlternateContent>
        <p:sp>
          <p:nvSpPr>
            <p:cNvPr id="76" name="Text Box 105">
              <a:extLst>
                <a:ext uri="{FF2B5EF4-FFF2-40B4-BE49-F238E27FC236}">
                  <a16:creationId xmlns:a16="http://schemas.microsoft.com/office/drawing/2014/main" id="{B654BF1B-C284-4CFF-A06D-70727137C290}"/>
                </a:ext>
              </a:extLst>
            </p:cNvPr>
            <p:cNvSpPr>
              <a:spLocks noChangeArrowheads="1"/>
            </p:cNvSpPr>
            <p:nvPr/>
          </p:nvSpPr>
          <p:spPr bwMode="auto">
            <a:xfrm>
              <a:off x="1545" y="1764"/>
              <a:ext cx="5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zh-CN" altLang="en-US" sz="2000">
                  <a:latin typeface="宋体" panose="02010600030101010101" pitchFamily="2" charset="-122"/>
                </a:rPr>
                <a:t>可得</a:t>
              </a:r>
              <a:r>
                <a:rPr lang="en-US" altLang="zh-CN" sz="2000">
                  <a:latin typeface="宋体" panose="02010600030101010101" pitchFamily="2" charset="-122"/>
                </a:rPr>
                <a:t>Y</a:t>
              </a:r>
              <a:r>
                <a:rPr lang="en-US" altLang="zh-CN" sz="2000" baseline="-25000">
                  <a:latin typeface="宋体" panose="02010600030101010101" pitchFamily="2" charset="-122"/>
                </a:rPr>
                <a:t>1</a:t>
              </a:r>
              <a:endParaRPr lang="zh-CN" altLang="en-US" sz="2000" baseline="-25000">
                <a:latin typeface="宋体" panose="02010600030101010101" pitchFamily="2" charset="-122"/>
              </a:endParaRPr>
            </a:p>
          </p:txBody>
        </p:sp>
        <p:sp>
          <p:nvSpPr>
            <p:cNvPr id="77" name="Text Box 106">
              <a:extLst>
                <a:ext uri="{FF2B5EF4-FFF2-40B4-BE49-F238E27FC236}">
                  <a16:creationId xmlns:a16="http://schemas.microsoft.com/office/drawing/2014/main" id="{5A3E0A92-C681-4498-942E-E99DF6763A0A}"/>
                </a:ext>
              </a:extLst>
            </p:cNvPr>
            <p:cNvSpPr>
              <a:spLocks noChangeArrowheads="1"/>
            </p:cNvSpPr>
            <p:nvPr/>
          </p:nvSpPr>
          <p:spPr bwMode="auto">
            <a:xfrm>
              <a:off x="1931" y="1786"/>
              <a:ext cx="1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zh-CN" altLang="en-US">
                  <a:latin typeface="黑体" panose="02010609060101010101" pitchFamily="49" charset="-122"/>
                  <a:ea typeface="黑体" panose="02010609060101010101" pitchFamily="49" charset="-122"/>
                </a:rPr>
                <a:t>的取值为     </a:t>
              </a:r>
              <a:endParaRPr lang="zh-CN" altLang="en-US" sz="2000">
                <a:latin typeface="Times New Roman" panose="02020603050405020304" pitchFamily="18" charset="0"/>
              </a:endParaRPr>
            </a:p>
          </p:txBody>
        </p:sp>
        <p:graphicFrame>
          <p:nvGraphicFramePr>
            <p:cNvPr id="78" name="Object 107">
              <a:extLst>
                <a:ext uri="{FF2B5EF4-FFF2-40B4-BE49-F238E27FC236}">
                  <a16:creationId xmlns:a16="http://schemas.microsoft.com/office/drawing/2014/main" id="{30869CEE-822E-43EC-AAD8-C2DF0B8075FD}"/>
                </a:ext>
              </a:extLst>
            </p:cNvPr>
            <p:cNvGraphicFramePr/>
            <p:nvPr>
              <p:extLst>
                <p:ext uri="{D42A27DB-BD31-4B8C-83A1-F6EECF244321}">
                  <p14:modId xmlns:p14="http://schemas.microsoft.com/office/powerpoint/2010/main" val="3724025760"/>
                </p:ext>
              </p:extLst>
            </p:nvPr>
          </p:nvGraphicFramePr>
          <p:xfrm>
            <a:off x="2644" y="1710"/>
            <a:ext cx="409" cy="462"/>
          </p:xfrm>
          <a:graphic>
            <a:graphicData uri="http://schemas.openxmlformats.org/presentationml/2006/ole">
              <mc:AlternateContent>
                <mc:Choice xmlns:v="urn:schemas-microsoft-com:vml" Requires="v">
                  <p:oleObj spid="_x0000_s1129" r:id="rId36" imgW="304536" imgH="393359" progId="Equation.DSMT4">
                    <p:embed/>
                  </p:oleObj>
                </mc:Choice>
                <mc:Fallback>
                  <p:oleObj r:id="rId36" imgW="304536" imgH="393359" progId="Equation.DSMT4">
                    <p:embed/>
                    <p:pic>
                      <p:nvPicPr>
                        <p:cNvPr id="0" name="OLE substitute image"/>
                        <p:cNvPicPr/>
                        <p:nvPr/>
                      </p:nvPicPr>
                      <p:blipFill>
                        <a:blip r:embed="rId37">
                          <a:extLst>
                            <a:ext uri="{28A0092B-C50C-407E-A947-70E740481C1C}">
                              <a14:useLocalDpi xmlns:a14="http://schemas.microsoft.com/office/drawing/2010/main" val="0"/>
                            </a:ext>
                          </a:extLst>
                        </a:blip>
                        <a:stretch>
                          <a:fillRect/>
                        </a:stretch>
                      </p:blipFill>
                      <p:spPr>
                        <a:xfrm>
                          <a:off x="2644" y="1710"/>
                          <a:ext cx="409" cy="462"/>
                        </a:xfrm>
                        <a:prstGeom prst="rect">
                          <a:avLst/>
                        </a:prstGeom>
                        <a:noFill/>
                        <a:ln>
                          <a:noFill/>
                        </a:ln>
                      </p:spPr>
                    </p:pic>
                  </p:oleObj>
                </mc:Fallback>
              </mc:AlternateContent>
            </a:graphicData>
          </a:graphic>
        </p:graphicFrame>
        <p:sp>
          <p:nvSpPr>
            <p:cNvPr id="79" name="Text Box 108">
              <a:extLst>
                <a:ext uri="{FF2B5EF4-FFF2-40B4-BE49-F238E27FC236}">
                  <a16:creationId xmlns:a16="http://schemas.microsoft.com/office/drawing/2014/main" id="{AEB9C2E1-2B8E-4214-92D0-6C2CF45F40F4}"/>
                </a:ext>
              </a:extLst>
            </p:cNvPr>
            <p:cNvSpPr>
              <a:spLocks noChangeArrowheads="1"/>
            </p:cNvSpPr>
            <p:nvPr/>
          </p:nvSpPr>
          <p:spPr bwMode="auto">
            <a:xfrm>
              <a:off x="3037" y="1819"/>
              <a:ext cx="5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en-US" altLang="zh-CN" sz="2000">
                  <a:latin typeface="Times New Roman" panose="02020603050405020304" pitchFamily="18" charset="0"/>
                </a:rPr>
                <a:t>,0</a:t>
              </a:r>
              <a:r>
                <a:rPr lang="zh-CN" altLang="en-US" sz="2000">
                  <a:latin typeface="Times New Roman" panose="02020603050405020304" pitchFamily="18" charset="0"/>
                </a:rPr>
                <a:t>，</a:t>
              </a:r>
            </a:p>
          </p:txBody>
        </p:sp>
        <p:graphicFrame>
          <p:nvGraphicFramePr>
            <p:cNvPr id="80" name="Object 109">
              <a:extLst>
                <a:ext uri="{FF2B5EF4-FFF2-40B4-BE49-F238E27FC236}">
                  <a16:creationId xmlns:a16="http://schemas.microsoft.com/office/drawing/2014/main" id="{969EDDA3-5C9F-4D2B-ABCE-E5336A0A6386}"/>
                </a:ext>
              </a:extLst>
            </p:cNvPr>
            <p:cNvGraphicFramePr/>
            <p:nvPr>
              <p:extLst>
                <p:ext uri="{D42A27DB-BD31-4B8C-83A1-F6EECF244321}">
                  <p14:modId xmlns:p14="http://schemas.microsoft.com/office/powerpoint/2010/main" val="2391551299"/>
                </p:ext>
              </p:extLst>
            </p:nvPr>
          </p:nvGraphicFramePr>
          <p:xfrm>
            <a:off x="3260" y="1737"/>
            <a:ext cx="183" cy="462"/>
          </p:xfrm>
          <a:graphic>
            <a:graphicData uri="http://schemas.openxmlformats.org/presentationml/2006/ole">
              <mc:AlternateContent>
                <mc:Choice xmlns:v="urn:schemas-microsoft-com:vml" Requires="v">
                  <p:oleObj spid="_x0000_s1130" r:id="rId38" imgW="152268" imgH="393359" progId="Equation.DSMT4">
                    <p:embed/>
                  </p:oleObj>
                </mc:Choice>
                <mc:Fallback>
                  <p:oleObj r:id="rId38" imgW="152268" imgH="393359" progId="Equation.DSMT4">
                    <p:embed/>
                    <p:pic>
                      <p:nvPicPr>
                        <p:cNvPr id="0" name="OLE substitute image"/>
                        <p:cNvPicPr/>
                        <p:nvPr/>
                      </p:nvPicPr>
                      <p:blipFill>
                        <a:blip r:embed="rId39">
                          <a:extLst>
                            <a:ext uri="{28A0092B-C50C-407E-A947-70E740481C1C}">
                              <a14:useLocalDpi xmlns:a14="http://schemas.microsoft.com/office/drawing/2010/main" val="0"/>
                            </a:ext>
                          </a:extLst>
                        </a:blip>
                        <a:stretch>
                          <a:fillRect/>
                        </a:stretch>
                      </p:blipFill>
                      <p:spPr>
                        <a:xfrm>
                          <a:off x="3260" y="1737"/>
                          <a:ext cx="183" cy="462"/>
                        </a:xfrm>
                        <a:prstGeom prst="rect">
                          <a:avLst/>
                        </a:prstGeom>
                        <a:noFill/>
                        <a:ln>
                          <a:noFill/>
                        </a:ln>
                      </p:spPr>
                    </p:pic>
                  </p:oleObj>
                </mc:Fallback>
              </mc:AlternateContent>
            </a:graphicData>
          </a:graphic>
        </p:graphicFrame>
        <p:sp>
          <p:nvSpPr>
            <p:cNvPr id="81" name="Text Box 110">
              <a:extLst>
                <a:ext uri="{FF2B5EF4-FFF2-40B4-BE49-F238E27FC236}">
                  <a16:creationId xmlns:a16="http://schemas.microsoft.com/office/drawing/2014/main" id="{C21D53E4-DBEE-4345-9C28-1F49F1C50F73}"/>
                </a:ext>
              </a:extLst>
            </p:cNvPr>
            <p:cNvSpPr>
              <a:spLocks noChangeArrowheads="1"/>
            </p:cNvSpPr>
            <p:nvPr/>
          </p:nvSpPr>
          <p:spPr bwMode="auto">
            <a:xfrm>
              <a:off x="3414" y="1820"/>
              <a:ext cx="7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50000"/>
                </a:spcBef>
                <a:buFontTx/>
                <a:buNone/>
              </a:pPr>
              <a:r>
                <a:rPr lang="zh-CN" altLang="en-US" sz="2000">
                  <a:latin typeface="Times New Roman" panose="02020603050405020304" pitchFamily="18" charset="0"/>
                </a:rPr>
                <a:t>，</a:t>
              </a:r>
              <a:r>
                <a:rPr lang="en-US" altLang="zh-CN" sz="2000">
                  <a:latin typeface="Times New Roman" panose="02020603050405020304" pitchFamily="18" charset="0"/>
                </a:rPr>
                <a:t>1</a:t>
              </a:r>
              <a:r>
                <a:rPr lang="zh-CN" altLang="en-US" sz="2000">
                  <a:latin typeface="Times New Roman" panose="02020603050405020304" pitchFamily="18" charset="0"/>
                </a:rPr>
                <a:t>，</a:t>
              </a:r>
            </a:p>
          </p:txBody>
        </p:sp>
        <p:graphicFrame>
          <p:nvGraphicFramePr>
            <p:cNvPr id="82" name="Object 111">
              <a:extLst>
                <a:ext uri="{FF2B5EF4-FFF2-40B4-BE49-F238E27FC236}">
                  <a16:creationId xmlns:a16="http://schemas.microsoft.com/office/drawing/2014/main" id="{B09E67D1-75D1-42F3-B5D9-5874D7B28357}"/>
                </a:ext>
              </a:extLst>
            </p:cNvPr>
            <p:cNvGraphicFramePr/>
            <p:nvPr>
              <p:extLst>
                <p:ext uri="{D42A27DB-BD31-4B8C-83A1-F6EECF244321}">
                  <p14:modId xmlns:p14="http://schemas.microsoft.com/office/powerpoint/2010/main" val="696706059"/>
                </p:ext>
              </p:extLst>
            </p:nvPr>
          </p:nvGraphicFramePr>
          <p:xfrm>
            <a:off x="3771" y="1754"/>
            <a:ext cx="184" cy="462"/>
          </p:xfrm>
          <a:graphic>
            <a:graphicData uri="http://schemas.openxmlformats.org/presentationml/2006/ole">
              <mc:AlternateContent>
                <mc:Choice xmlns:v="urn:schemas-microsoft-com:vml" Requires="v">
                  <p:oleObj spid="_x0000_s1131" r:id="rId40" imgW="152268" imgH="393359" progId="Equation.DSMT4">
                    <p:embed/>
                  </p:oleObj>
                </mc:Choice>
                <mc:Fallback>
                  <p:oleObj r:id="rId40" imgW="152268" imgH="393359" progId="Equation.DSMT4">
                    <p:embed/>
                    <p:pic>
                      <p:nvPicPr>
                        <p:cNvPr id="0" name="OLE substitute image"/>
                        <p:cNvPicPr/>
                        <p:nvPr/>
                      </p:nvPicPr>
                      <p:blipFill>
                        <a:blip r:embed="rId41">
                          <a:extLst>
                            <a:ext uri="{28A0092B-C50C-407E-A947-70E740481C1C}">
                              <a14:useLocalDpi xmlns:a14="http://schemas.microsoft.com/office/drawing/2010/main" val="0"/>
                            </a:ext>
                          </a:extLst>
                        </a:blip>
                        <a:stretch>
                          <a:fillRect/>
                        </a:stretch>
                      </p:blipFill>
                      <p:spPr>
                        <a:xfrm>
                          <a:off x="3771" y="1754"/>
                          <a:ext cx="184" cy="462"/>
                        </a:xfrm>
                        <a:prstGeom prst="rect">
                          <a:avLst/>
                        </a:prstGeom>
                        <a:noFill/>
                        <a:ln>
                          <a:noFill/>
                        </a:ln>
                      </p:spPr>
                    </p:pic>
                  </p:oleObj>
                </mc:Fallback>
              </mc:AlternateContent>
            </a:graphicData>
          </a:graphic>
        </p:graphicFrame>
        <p:graphicFrame>
          <p:nvGraphicFramePr>
            <p:cNvPr id="83" name="Object 112">
              <a:extLst>
                <a:ext uri="{FF2B5EF4-FFF2-40B4-BE49-F238E27FC236}">
                  <a16:creationId xmlns:a16="http://schemas.microsoft.com/office/drawing/2014/main" id="{BEE84A65-89B9-48AC-BF29-09A6B4EF1815}"/>
                </a:ext>
              </a:extLst>
            </p:cNvPr>
            <p:cNvGraphicFramePr/>
            <p:nvPr>
              <p:extLst>
                <p:ext uri="{D42A27DB-BD31-4B8C-83A1-F6EECF244321}">
                  <p14:modId xmlns:p14="http://schemas.microsoft.com/office/powerpoint/2010/main" val="513079506"/>
                </p:ext>
              </p:extLst>
            </p:nvPr>
          </p:nvGraphicFramePr>
          <p:xfrm>
            <a:off x="2454" y="1849"/>
            <a:ext cx="200" cy="163"/>
          </p:xfrm>
          <a:graphic>
            <a:graphicData uri="http://schemas.openxmlformats.org/presentationml/2006/ole">
              <mc:AlternateContent>
                <mc:Choice xmlns:v="urn:schemas-microsoft-com:vml" Requires="v">
                  <p:oleObj spid="_x0000_s1132" r:id="rId42" imgW="202936" imgH="164885" progId="Equation.DSMT4">
                    <p:embed/>
                  </p:oleObj>
                </mc:Choice>
                <mc:Fallback>
                  <p:oleObj r:id="rId42" imgW="202936" imgH="164885" progId="Equation.DSMT4">
                    <p:embed/>
                    <p:pic>
                      <p:nvPicPr>
                        <p:cNvPr id="0" name="OLE substitute image"/>
                        <p:cNvPicPr/>
                        <p:nvPr/>
                      </p:nvPicPr>
                      <p:blipFill>
                        <a:blip r:embed="rId43">
                          <a:extLst>
                            <a:ext uri="{28A0092B-C50C-407E-A947-70E740481C1C}">
                              <a14:useLocalDpi xmlns:a14="http://schemas.microsoft.com/office/drawing/2010/main" val="0"/>
                            </a:ext>
                          </a:extLst>
                        </a:blip>
                        <a:stretch>
                          <a:fillRect/>
                        </a:stretch>
                      </p:blipFill>
                      <p:spPr>
                        <a:xfrm>
                          <a:off x="2454" y="1849"/>
                          <a:ext cx="200" cy="163"/>
                        </a:xfrm>
                        <a:prstGeom prst="rect">
                          <a:avLst/>
                        </a:prstGeom>
                        <a:noFill/>
                        <a:ln>
                          <a:noFill/>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42"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outHorizontal)">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990" name="Rectangle 6">
            <a:extLst>
              <a:ext uri="{FF2B5EF4-FFF2-40B4-BE49-F238E27FC236}">
                <a16:creationId xmlns:a16="http://schemas.microsoft.com/office/drawing/2014/main" id="{143D1BA5-CB68-4CB1-A728-CEA436FA3B2E}"/>
              </a:ext>
            </a:extLst>
          </p:cNvPr>
          <p:cNvSpPr>
            <a:spLocks noChangeArrowheads="1"/>
          </p:cNvSpPr>
          <p:nvPr/>
        </p:nvSpPr>
        <p:spPr bwMode="auto">
          <a:xfrm>
            <a:off x="1597025" y="-28725"/>
            <a:ext cx="5742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rPr>
              <a:t>例</a:t>
            </a:r>
            <a:r>
              <a:rPr kumimoji="1" lang="en-US" altLang="zh-CN" sz="2800" b="1">
                <a:latin typeface="Times New Roman" panose="02020603050405020304" pitchFamily="18" charset="0"/>
              </a:rPr>
              <a:t>6.</a:t>
            </a:r>
            <a:r>
              <a:rPr kumimoji="1" lang="zh-CN" altLang="en-US" sz="2800" b="1">
                <a:latin typeface="Times New Roman" panose="02020603050405020304" pitchFamily="18" charset="0"/>
              </a:rPr>
              <a:t>已知随机变量</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的分布列如下：</a:t>
            </a:r>
          </a:p>
        </p:txBody>
      </p:sp>
      <p:graphicFrame>
        <p:nvGraphicFramePr>
          <p:cNvPr id="41991" name="Group 7">
            <a:extLst>
              <a:ext uri="{FF2B5EF4-FFF2-40B4-BE49-F238E27FC236}">
                <a16:creationId xmlns:a16="http://schemas.microsoft.com/office/drawing/2014/main" id="{AA741EEF-166D-408D-9DFD-3338D31B9F49}"/>
              </a:ext>
            </a:extLst>
          </p:cNvPr>
          <p:cNvGraphicFramePr>
            <a:graphicFrameLocks noGrp="1"/>
          </p:cNvGraphicFramePr>
          <p:nvPr/>
        </p:nvGraphicFramePr>
        <p:xfrm>
          <a:off x="3048000" y="685800"/>
          <a:ext cx="6096000" cy="1143635"/>
        </p:xfrm>
        <a:graphic>
          <a:graphicData uri="http://schemas.openxmlformats.org/drawingml/2006/table">
            <a:tbl>
              <a:tblPr/>
              <a:tblGrid>
                <a:gridCol w="871538">
                  <a:extLst>
                    <a:ext uri="{9D8B030D-6E8A-4147-A177-3AD203B41FA5}">
                      <a16:colId xmlns:a16="http://schemas.microsoft.com/office/drawing/2014/main" val="1049985652"/>
                    </a:ext>
                  </a:extLst>
                </a:gridCol>
                <a:gridCol w="869950">
                  <a:extLst>
                    <a:ext uri="{9D8B030D-6E8A-4147-A177-3AD203B41FA5}">
                      <a16:colId xmlns:a16="http://schemas.microsoft.com/office/drawing/2014/main" val="2364383621"/>
                    </a:ext>
                  </a:extLst>
                </a:gridCol>
                <a:gridCol w="871537">
                  <a:extLst>
                    <a:ext uri="{9D8B030D-6E8A-4147-A177-3AD203B41FA5}">
                      <a16:colId xmlns:a16="http://schemas.microsoft.com/office/drawing/2014/main" val="2092987798"/>
                    </a:ext>
                  </a:extLst>
                </a:gridCol>
                <a:gridCol w="869950">
                  <a:extLst>
                    <a:ext uri="{9D8B030D-6E8A-4147-A177-3AD203B41FA5}">
                      <a16:colId xmlns:a16="http://schemas.microsoft.com/office/drawing/2014/main" val="1790896558"/>
                    </a:ext>
                  </a:extLst>
                </a:gridCol>
                <a:gridCol w="871538">
                  <a:extLst>
                    <a:ext uri="{9D8B030D-6E8A-4147-A177-3AD203B41FA5}">
                      <a16:colId xmlns:a16="http://schemas.microsoft.com/office/drawing/2014/main" val="2014221488"/>
                    </a:ext>
                  </a:extLst>
                </a:gridCol>
                <a:gridCol w="869950">
                  <a:extLst>
                    <a:ext uri="{9D8B030D-6E8A-4147-A177-3AD203B41FA5}">
                      <a16:colId xmlns:a16="http://schemas.microsoft.com/office/drawing/2014/main" val="1090733765"/>
                    </a:ext>
                  </a:extLst>
                </a:gridCol>
                <a:gridCol w="871537">
                  <a:extLst>
                    <a:ext uri="{9D8B030D-6E8A-4147-A177-3AD203B41FA5}">
                      <a16:colId xmlns:a16="http://schemas.microsoft.com/office/drawing/2014/main" val="1755068707"/>
                    </a:ext>
                  </a:extLst>
                </a:gridCol>
              </a:tblGrid>
              <a:tr h="3810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endParaRPr kumimoji="1" lang="zh-CN" altLang="en-US"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2069387"/>
                  </a:ext>
                </a:extLst>
              </a:tr>
              <a:tr h="62547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6497082"/>
                  </a:ext>
                </a:extLst>
              </a:tr>
            </a:tbl>
          </a:graphicData>
        </a:graphic>
      </p:graphicFrame>
      <p:graphicFrame>
        <p:nvGraphicFramePr>
          <p:cNvPr id="42018" name="Object 34">
            <a:extLst>
              <a:ext uri="{FF2B5EF4-FFF2-40B4-BE49-F238E27FC236}">
                <a16:creationId xmlns:a16="http://schemas.microsoft.com/office/drawing/2014/main" id="{DBB90695-4786-4074-B22A-92FA2CA678F9}"/>
              </a:ext>
            </a:extLst>
          </p:cNvPr>
          <p:cNvGraphicFramePr>
            <a:graphicFrameLocks noChangeAspect="1"/>
          </p:cNvGraphicFramePr>
          <p:nvPr/>
        </p:nvGraphicFramePr>
        <p:xfrm>
          <a:off x="3352800" y="1295400"/>
          <a:ext cx="279400" cy="304800"/>
        </p:xfrm>
        <a:graphic>
          <a:graphicData uri="http://schemas.openxmlformats.org/presentationml/2006/ole">
            <mc:AlternateContent>
              <mc:Choice xmlns:v="urn:schemas-microsoft-com:vml" Requires="v">
                <p:oleObj spid="_x0000_s1133" name="Equation" r:id="rId2" imgW="139680" imgH="152280" progId="Equation.3">
                  <p:embed/>
                </p:oleObj>
              </mc:Choice>
              <mc:Fallback>
                <p:oleObj name="Equation" r:id="rId2" imgW="139680" imgH="15228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352800" y="1295400"/>
                        <a:ext cx="279400" cy="304800"/>
                      </a:xfrm>
                      <a:prstGeom prst="rect">
                        <a:avLst/>
                      </a:prstGeom>
                      <a:noFill/>
                      <a:ln>
                        <a:noFill/>
                      </a:ln>
                      <a:effectLst/>
                    </p:spPr>
                  </p:pic>
                </p:oleObj>
              </mc:Fallback>
            </mc:AlternateContent>
          </a:graphicData>
        </a:graphic>
      </p:graphicFrame>
      <p:sp>
        <p:nvSpPr>
          <p:cNvPr id="42019" name="Text Box 35">
            <a:extLst>
              <a:ext uri="{FF2B5EF4-FFF2-40B4-BE49-F238E27FC236}">
                <a16:creationId xmlns:a16="http://schemas.microsoft.com/office/drawing/2014/main" id="{E9224A76-A592-4615-98C5-8E855CD5B4E0}"/>
              </a:ext>
            </a:extLst>
          </p:cNvPr>
          <p:cNvSpPr txBox="1">
            <a:spLocks noChangeArrowheads="1"/>
          </p:cNvSpPr>
          <p:nvPr/>
        </p:nvSpPr>
        <p:spPr bwMode="auto">
          <a:xfrm>
            <a:off x="3962400" y="685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p>
        </p:txBody>
      </p:sp>
      <p:sp>
        <p:nvSpPr>
          <p:cNvPr id="42020" name="Text Box 36">
            <a:extLst>
              <a:ext uri="{FF2B5EF4-FFF2-40B4-BE49-F238E27FC236}">
                <a16:creationId xmlns:a16="http://schemas.microsoft.com/office/drawing/2014/main" id="{CB5F0203-9EB1-4B38-AF26-C6B51341A5A7}"/>
              </a:ext>
            </a:extLst>
          </p:cNvPr>
          <p:cNvSpPr txBox="1">
            <a:spLocks noChangeArrowheads="1"/>
          </p:cNvSpPr>
          <p:nvPr/>
        </p:nvSpPr>
        <p:spPr bwMode="auto">
          <a:xfrm>
            <a:off x="4800600" y="685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1</a:t>
            </a:r>
          </a:p>
        </p:txBody>
      </p:sp>
      <p:sp>
        <p:nvSpPr>
          <p:cNvPr id="42021" name="Text Box 37">
            <a:extLst>
              <a:ext uri="{FF2B5EF4-FFF2-40B4-BE49-F238E27FC236}">
                <a16:creationId xmlns:a16="http://schemas.microsoft.com/office/drawing/2014/main" id="{C9DA2670-F3C8-4D92-A0D3-1A35A32A9DBD}"/>
              </a:ext>
            </a:extLst>
          </p:cNvPr>
          <p:cNvSpPr txBox="1">
            <a:spLocks noChangeArrowheads="1"/>
          </p:cNvSpPr>
          <p:nvPr/>
        </p:nvSpPr>
        <p:spPr bwMode="auto">
          <a:xfrm>
            <a:off x="85344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3</a:t>
            </a:r>
          </a:p>
        </p:txBody>
      </p:sp>
      <p:sp>
        <p:nvSpPr>
          <p:cNvPr id="42022" name="Text Box 38">
            <a:extLst>
              <a:ext uri="{FF2B5EF4-FFF2-40B4-BE49-F238E27FC236}">
                <a16:creationId xmlns:a16="http://schemas.microsoft.com/office/drawing/2014/main" id="{C08D6BB0-91C1-40E2-A012-E8F40FCA9FA1}"/>
              </a:ext>
            </a:extLst>
          </p:cNvPr>
          <p:cNvSpPr txBox="1">
            <a:spLocks noChangeArrowheads="1"/>
          </p:cNvSpPr>
          <p:nvPr/>
        </p:nvSpPr>
        <p:spPr bwMode="auto">
          <a:xfrm>
            <a:off x="76962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2</a:t>
            </a:r>
          </a:p>
        </p:txBody>
      </p:sp>
      <p:sp>
        <p:nvSpPr>
          <p:cNvPr id="42023" name="Text Box 39">
            <a:extLst>
              <a:ext uri="{FF2B5EF4-FFF2-40B4-BE49-F238E27FC236}">
                <a16:creationId xmlns:a16="http://schemas.microsoft.com/office/drawing/2014/main" id="{E5D86D6A-74D4-4DE1-A1FA-F8777BC196E9}"/>
              </a:ext>
            </a:extLst>
          </p:cNvPr>
          <p:cNvSpPr txBox="1">
            <a:spLocks noChangeArrowheads="1"/>
          </p:cNvSpPr>
          <p:nvPr/>
        </p:nvSpPr>
        <p:spPr bwMode="auto">
          <a:xfrm>
            <a:off x="67818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1</a:t>
            </a:r>
          </a:p>
        </p:txBody>
      </p:sp>
      <p:sp>
        <p:nvSpPr>
          <p:cNvPr id="42024" name="Text Box 40">
            <a:extLst>
              <a:ext uri="{FF2B5EF4-FFF2-40B4-BE49-F238E27FC236}">
                <a16:creationId xmlns:a16="http://schemas.microsoft.com/office/drawing/2014/main" id="{9024AA9B-0C63-4317-84E8-4D22F9164C73}"/>
              </a:ext>
            </a:extLst>
          </p:cNvPr>
          <p:cNvSpPr txBox="1">
            <a:spLocks noChangeArrowheads="1"/>
          </p:cNvSpPr>
          <p:nvPr/>
        </p:nvSpPr>
        <p:spPr bwMode="auto">
          <a:xfrm>
            <a:off x="5943600" y="68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0</a:t>
            </a:r>
          </a:p>
        </p:txBody>
      </p:sp>
      <p:graphicFrame>
        <p:nvGraphicFramePr>
          <p:cNvPr id="42025" name="Object 41">
            <a:extLst>
              <a:ext uri="{FF2B5EF4-FFF2-40B4-BE49-F238E27FC236}">
                <a16:creationId xmlns:a16="http://schemas.microsoft.com/office/drawing/2014/main" id="{3D0D4F07-732C-47CC-8E30-663A4E7D4DB9}"/>
              </a:ext>
            </a:extLst>
          </p:cNvPr>
          <p:cNvGraphicFramePr>
            <a:graphicFrameLocks noChangeAspect="1"/>
          </p:cNvGraphicFramePr>
          <p:nvPr/>
        </p:nvGraphicFramePr>
        <p:xfrm>
          <a:off x="8558213" y="1143000"/>
          <a:ext cx="336550" cy="609600"/>
        </p:xfrm>
        <a:graphic>
          <a:graphicData uri="http://schemas.openxmlformats.org/presentationml/2006/ole">
            <mc:AlternateContent>
              <mc:Choice xmlns:v="urn:schemas-microsoft-com:vml" Requires="v">
                <p:oleObj spid="_x0000_s1134" name="Equation" r:id="rId4" imgW="203040" imgH="368280" progId="Equation.3">
                  <p:embed/>
                </p:oleObj>
              </mc:Choice>
              <mc:Fallback>
                <p:oleObj name="Equation" r:id="rId4" imgW="203040" imgH="36828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8558213" y="1143000"/>
                        <a:ext cx="336550" cy="609600"/>
                      </a:xfrm>
                      <a:prstGeom prst="rect">
                        <a:avLst/>
                      </a:prstGeom>
                      <a:noFill/>
                      <a:ln>
                        <a:noFill/>
                      </a:ln>
                      <a:effectLst/>
                    </p:spPr>
                  </p:pic>
                </p:oleObj>
              </mc:Fallback>
            </mc:AlternateContent>
          </a:graphicData>
        </a:graphic>
      </p:graphicFrame>
      <p:graphicFrame>
        <p:nvGraphicFramePr>
          <p:cNvPr id="42026" name="Object 42">
            <a:extLst>
              <a:ext uri="{FF2B5EF4-FFF2-40B4-BE49-F238E27FC236}">
                <a16:creationId xmlns:a16="http://schemas.microsoft.com/office/drawing/2014/main" id="{DF4AE9F7-76CC-4712-A6D6-9E367616A6E2}"/>
              </a:ext>
            </a:extLst>
          </p:cNvPr>
          <p:cNvGraphicFramePr>
            <a:graphicFrameLocks noChangeAspect="1"/>
          </p:cNvGraphicFramePr>
          <p:nvPr/>
        </p:nvGraphicFramePr>
        <p:xfrm>
          <a:off x="7696201" y="1143000"/>
          <a:ext cx="231775" cy="609600"/>
        </p:xfrm>
        <a:graphic>
          <a:graphicData uri="http://schemas.openxmlformats.org/presentationml/2006/ole">
            <mc:AlternateContent>
              <mc:Choice xmlns:v="urn:schemas-microsoft-com:vml" Requires="v">
                <p:oleObj spid="_x0000_s1135" name="Equation" r:id="rId6" imgW="139680" imgH="368280" progId="Equation.3">
                  <p:embed/>
                </p:oleObj>
              </mc:Choice>
              <mc:Fallback>
                <p:oleObj name="Equation" r:id="rId6" imgW="139680" imgH="3682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7696201" y="1143000"/>
                        <a:ext cx="231775" cy="609600"/>
                      </a:xfrm>
                      <a:prstGeom prst="rect">
                        <a:avLst/>
                      </a:prstGeom>
                      <a:noFill/>
                      <a:ln>
                        <a:noFill/>
                      </a:ln>
                      <a:effectLst/>
                    </p:spPr>
                  </p:pic>
                </p:oleObj>
              </mc:Fallback>
            </mc:AlternateContent>
          </a:graphicData>
        </a:graphic>
      </p:graphicFrame>
      <p:graphicFrame>
        <p:nvGraphicFramePr>
          <p:cNvPr id="42027" name="Object 43">
            <a:extLst>
              <a:ext uri="{FF2B5EF4-FFF2-40B4-BE49-F238E27FC236}">
                <a16:creationId xmlns:a16="http://schemas.microsoft.com/office/drawing/2014/main" id="{083A5BC6-7492-4816-8B95-F9C65BB91202}"/>
              </a:ext>
            </a:extLst>
          </p:cNvPr>
          <p:cNvGraphicFramePr>
            <a:graphicFrameLocks noChangeAspect="1"/>
          </p:cNvGraphicFramePr>
          <p:nvPr/>
        </p:nvGraphicFramePr>
        <p:xfrm>
          <a:off x="6805613" y="1143000"/>
          <a:ext cx="336550" cy="609600"/>
        </p:xfrm>
        <a:graphic>
          <a:graphicData uri="http://schemas.openxmlformats.org/presentationml/2006/ole">
            <mc:AlternateContent>
              <mc:Choice xmlns:v="urn:schemas-microsoft-com:vml" Requires="v">
                <p:oleObj spid="_x0000_s1136" name="Equation" r:id="rId8" imgW="203040" imgH="368280" progId="Equation.3">
                  <p:embed/>
                </p:oleObj>
              </mc:Choice>
              <mc:Fallback>
                <p:oleObj name="Equation" r:id="rId8" imgW="203040" imgH="36828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6805613" y="1143000"/>
                        <a:ext cx="336550" cy="609600"/>
                      </a:xfrm>
                      <a:prstGeom prst="rect">
                        <a:avLst/>
                      </a:prstGeom>
                      <a:noFill/>
                      <a:ln>
                        <a:noFill/>
                      </a:ln>
                      <a:effectLst/>
                    </p:spPr>
                  </p:pic>
                </p:oleObj>
              </mc:Fallback>
            </mc:AlternateContent>
          </a:graphicData>
        </a:graphic>
      </p:graphicFrame>
      <p:graphicFrame>
        <p:nvGraphicFramePr>
          <p:cNvPr id="42028" name="Object 44">
            <a:extLst>
              <a:ext uri="{FF2B5EF4-FFF2-40B4-BE49-F238E27FC236}">
                <a16:creationId xmlns:a16="http://schemas.microsoft.com/office/drawing/2014/main" id="{EF72CFF8-A763-4BF2-ACFA-1DE7CED66E0D}"/>
              </a:ext>
            </a:extLst>
          </p:cNvPr>
          <p:cNvGraphicFramePr>
            <a:graphicFrameLocks noChangeAspect="1"/>
          </p:cNvGraphicFramePr>
          <p:nvPr/>
        </p:nvGraphicFramePr>
        <p:xfrm>
          <a:off x="5943601" y="1143000"/>
          <a:ext cx="231775" cy="609600"/>
        </p:xfrm>
        <a:graphic>
          <a:graphicData uri="http://schemas.openxmlformats.org/presentationml/2006/ole">
            <mc:AlternateContent>
              <mc:Choice xmlns:v="urn:schemas-microsoft-com:vml" Requires="v">
                <p:oleObj spid="_x0000_s1137" name="Equation" r:id="rId10" imgW="139680" imgH="368280" progId="Equation.3">
                  <p:embed/>
                </p:oleObj>
              </mc:Choice>
              <mc:Fallback>
                <p:oleObj name="Equation" r:id="rId10" imgW="139680" imgH="3682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5943601" y="1143000"/>
                        <a:ext cx="231775" cy="609600"/>
                      </a:xfrm>
                      <a:prstGeom prst="rect">
                        <a:avLst/>
                      </a:prstGeom>
                      <a:noFill/>
                      <a:ln>
                        <a:noFill/>
                      </a:ln>
                      <a:effectLst/>
                    </p:spPr>
                  </p:pic>
                </p:oleObj>
              </mc:Fallback>
            </mc:AlternateContent>
          </a:graphicData>
        </a:graphic>
      </p:graphicFrame>
      <p:graphicFrame>
        <p:nvGraphicFramePr>
          <p:cNvPr id="42029" name="Object 45">
            <a:extLst>
              <a:ext uri="{FF2B5EF4-FFF2-40B4-BE49-F238E27FC236}">
                <a16:creationId xmlns:a16="http://schemas.microsoft.com/office/drawing/2014/main" id="{8E6D9D66-4A58-4536-926D-81FFE574A495}"/>
              </a:ext>
            </a:extLst>
          </p:cNvPr>
          <p:cNvGraphicFramePr>
            <a:graphicFrameLocks noChangeAspect="1"/>
          </p:cNvGraphicFramePr>
          <p:nvPr/>
        </p:nvGraphicFramePr>
        <p:xfrm>
          <a:off x="5105401" y="1143000"/>
          <a:ext cx="231775" cy="609600"/>
        </p:xfrm>
        <a:graphic>
          <a:graphicData uri="http://schemas.openxmlformats.org/presentationml/2006/ole">
            <mc:AlternateContent>
              <mc:Choice xmlns:v="urn:schemas-microsoft-com:vml" Requires="v">
                <p:oleObj spid="_x0000_s1138" name="Equation" r:id="rId12" imgW="139680" imgH="368280" progId="Equation.3">
                  <p:embed/>
                </p:oleObj>
              </mc:Choice>
              <mc:Fallback>
                <p:oleObj name="Equation" r:id="rId12" imgW="139680" imgH="36828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5105401" y="1143000"/>
                        <a:ext cx="231775" cy="609600"/>
                      </a:xfrm>
                      <a:prstGeom prst="rect">
                        <a:avLst/>
                      </a:prstGeom>
                      <a:noFill/>
                      <a:ln>
                        <a:noFill/>
                      </a:ln>
                      <a:effectLst/>
                    </p:spPr>
                  </p:pic>
                </p:oleObj>
              </mc:Fallback>
            </mc:AlternateContent>
          </a:graphicData>
        </a:graphic>
      </p:graphicFrame>
      <p:graphicFrame>
        <p:nvGraphicFramePr>
          <p:cNvPr id="42030" name="Object 46">
            <a:extLst>
              <a:ext uri="{FF2B5EF4-FFF2-40B4-BE49-F238E27FC236}">
                <a16:creationId xmlns:a16="http://schemas.microsoft.com/office/drawing/2014/main" id="{E6B4E70D-871E-44D6-89B2-746DDD38B5F7}"/>
              </a:ext>
            </a:extLst>
          </p:cNvPr>
          <p:cNvGraphicFramePr>
            <a:graphicFrameLocks noChangeAspect="1"/>
          </p:cNvGraphicFramePr>
          <p:nvPr/>
        </p:nvGraphicFramePr>
        <p:xfrm>
          <a:off x="4138613" y="1143000"/>
          <a:ext cx="336550" cy="609600"/>
        </p:xfrm>
        <a:graphic>
          <a:graphicData uri="http://schemas.openxmlformats.org/presentationml/2006/ole">
            <mc:AlternateContent>
              <mc:Choice xmlns:v="urn:schemas-microsoft-com:vml" Requires="v">
                <p:oleObj spid="_x0000_s1139" name="Equation" r:id="rId14" imgW="203040" imgH="368280" progId="Equation.3">
                  <p:embed/>
                </p:oleObj>
              </mc:Choice>
              <mc:Fallback>
                <p:oleObj name="Equation" r:id="rId14" imgW="203040" imgH="36828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138613" y="1143000"/>
                        <a:ext cx="336550" cy="609600"/>
                      </a:xfrm>
                      <a:prstGeom prst="rect">
                        <a:avLst/>
                      </a:prstGeom>
                      <a:noFill/>
                      <a:ln>
                        <a:noFill/>
                      </a:ln>
                      <a:effectLst/>
                    </p:spPr>
                  </p:pic>
                </p:oleObj>
              </mc:Fallback>
            </mc:AlternateContent>
          </a:graphicData>
        </a:graphic>
      </p:graphicFrame>
      <mc:AlternateContent>
        <mc:Choice Requires="a14">
          <p:sp>
            <p:nvSpPr>
              <p:cNvPr id="42031" name="Text Box 47">
                <a:extLst>
                  <a:ext uri="{FF2B5EF4-FFF2-40B4-BE49-F238E27FC236}">
                    <a16:creationId xmlns:a16="http://schemas.microsoft.com/office/drawing/2014/main" id="{D8B5574D-2DEF-423B-8DE8-567F8F95D3C2}"/>
                  </a:ext>
                </a:extLst>
              </p:cNvPr>
              <p:cNvSpPr txBox="1">
                <a:spLocks noChangeArrowheads="1"/>
              </p:cNvSpPr>
              <p:nvPr/>
            </p:nvSpPr>
            <p:spPr bwMode="auto">
              <a:xfrm>
                <a:off x="375517" y="1905970"/>
                <a:ext cx="4727575" cy="7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a:latin typeface="Times New Roman" panose="02020603050405020304" pitchFamily="18" charset="0"/>
                  </a:rPr>
                  <a:t>分别求出随机变量⑴</a:t>
                </a:r>
                <a:r>
                  <a:rPr kumimoji="1" lang="en-US" altLang="zh-CN" sz="2800" b="1">
                    <a:latin typeface="Times New Roman" panose="02020603050405020304" pitchFamily="18" charset="0"/>
                  </a:rPr>
                  <a:t>Y</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a:t>
                </a:r>
                <a:r>
                  <a:rPr lang="zh-CN" altLang="en-US" sz="2800">
                    <a:solidFill>
                      <a:srgbClr val="000000"/>
                    </a:solidFill>
                  </a:rPr>
                  <a:t> </a:t>
                </a:r>
                <a14:m>
                  <m:oMathPara>
                    <m:oMathParaPr>
                      <m:jc/>
                    </m:oMathParaPr>
                    <m:oMath>
                      <m:f>
                        <m:fPr>
                          <m:type m:val="ba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oMath>
                  </m:oMathPara>
                </a14:m>
                <a:r>
                  <a:rPr kumimoji="1" lang="en-US" altLang="zh-CN" sz="2800" b="1">
                    <a:latin typeface="Times New Roman" panose="02020603050405020304" pitchFamily="18" charset="0"/>
                  </a:rPr>
                  <a:t>X</a:t>
                </a:r>
                <a:endParaRPr kumimoji="1" lang="zh-CN" altLang="en-US" sz="2800" b="1">
                  <a:latin typeface="Times New Roman" panose="02020603050405020304" pitchFamily="18" charset="0"/>
                </a:endParaRPr>
              </a:p>
            </p:txBody>
          </p:sp>
        </mc:Choice>
        <mc:Fallback>
          <p:sp>
            <p:nvSpPr>
              <p:cNvPr id="42031" name="Text Box 47">
                <a:extLst>
                  <a:ext uri="{FF2B5EF4-FFF2-40B4-BE49-F238E27FC236}">
                    <a16:creationId xmlns:a16="http://schemas.microsoft.com/office/drawing/2014/main" id="{D8B5574D-2DEF-423B-8DE8-567F8F95D3C2}"/>
                  </a:ext>
                </a:extLst>
              </p:cNvPr>
              <p:cNvSpPr txBox="1">
                <a:spLocks noRot="1" noChangeAspect="1" noMove="1" noResize="1" noEditPoints="1" noAdjustHandles="1" noChangeArrowheads="1" noChangeShapeType="1" noTextEdit="1"/>
              </p:cNvSpPr>
              <p:nvPr/>
            </p:nvSpPr>
            <p:spPr bwMode="auto">
              <a:xfrm>
                <a:off x="375517" y="1905970"/>
                <a:ext cx="4727575" cy="700705"/>
              </a:xfrm>
              <a:prstGeom prst="rect">
                <a:avLst/>
              </a:prstGeom>
              <a:blipFill>
                <a:blip r:embed="rId15"/>
                <a:stretch>
                  <a:fillRect l="-2710" t="-870" r="0" b="-104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mc:Choice Requires="a14">
          <p:sp>
            <p:nvSpPr>
              <p:cNvPr id="42035" name="Text Box 51">
                <a:extLst>
                  <a:ext uri="{FF2B5EF4-FFF2-40B4-BE49-F238E27FC236}">
                    <a16:creationId xmlns:a16="http://schemas.microsoft.com/office/drawing/2014/main" id="{949E68BD-A5CD-4B46-8FEA-638DA103D529}"/>
                  </a:ext>
                </a:extLst>
              </p:cNvPr>
              <p:cNvSpPr txBox="1">
                <a:spLocks noChangeArrowheads="1"/>
              </p:cNvSpPr>
              <p:nvPr/>
            </p:nvSpPr>
            <p:spPr bwMode="auto">
              <a:xfrm>
                <a:off x="5084764" y="1897228"/>
                <a:ext cx="3641724" cy="7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a:latin typeface="Times New Roman" panose="02020603050405020304" pitchFamily="18" charset="0"/>
                  </a:rPr>
                  <a:t>(2)</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2</a:t>
                </a:r>
                <a:r>
                  <a:rPr kumimoji="1" lang="en-US" altLang="zh-CN" sz="2800" b="1">
                    <a:latin typeface="Times New Roman" panose="02020603050405020304" pitchFamily="18" charset="0"/>
                  </a:rPr>
                  <a:t>=</a:t>
                </a:r>
                <a:r>
                  <a:rPr lang="zh-CN" altLang="en-US" sz="2800">
                    <a:solidFill>
                      <a:srgbClr val="000000"/>
                    </a:solidFill>
                  </a:rPr>
                  <a:t> </a:t>
                </a:r>
                <a14:m>
                  <m:oMathPara>
                    <m:oMathParaPr>
                      <m:jc/>
                    </m:oMathParaPr>
                    <m:oMath>
                      <m:f>
                        <m:fPr>
                          <m:type m:val="ba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oMath>
                  </m:oMathPara>
                </a14:m>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的分布列．</a:t>
                </a:r>
              </a:p>
            </p:txBody>
          </p:sp>
        </mc:Choice>
        <mc:Fallback>
          <p:sp>
            <p:nvSpPr>
              <p:cNvPr id="42035" name="Text Box 51">
                <a:extLst>
                  <a:ext uri="{FF2B5EF4-FFF2-40B4-BE49-F238E27FC236}">
                    <a16:creationId xmlns:a16="http://schemas.microsoft.com/office/drawing/2014/main" id="{949E68BD-A5CD-4B46-8FEA-638DA103D529}"/>
                  </a:ext>
                </a:extLst>
              </p:cNvPr>
              <p:cNvSpPr txBox="1">
                <a:spLocks noRot="1" noChangeAspect="1" noMove="1" noResize="1" noEditPoints="1" noAdjustHandles="1" noChangeArrowheads="1" noChangeShapeType="1" noTextEdit="1"/>
              </p:cNvSpPr>
              <p:nvPr/>
            </p:nvSpPr>
            <p:spPr bwMode="auto">
              <a:xfrm>
                <a:off x="5084764" y="1897228"/>
                <a:ext cx="3641724" cy="700705"/>
              </a:xfrm>
              <a:prstGeom prst="rect">
                <a:avLst/>
              </a:prstGeom>
              <a:blipFill>
                <a:blip r:embed="rId16"/>
                <a:stretch>
                  <a:fillRect l="-3344" r="-836" b="-104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2036" name="Text Box 52">
            <a:extLst>
              <a:ext uri="{FF2B5EF4-FFF2-40B4-BE49-F238E27FC236}">
                <a16:creationId xmlns:a16="http://schemas.microsoft.com/office/drawing/2014/main" id="{71888F65-61AE-4CE4-B4E6-EB5663349849}"/>
              </a:ext>
            </a:extLst>
          </p:cNvPr>
          <p:cNvSpPr txBox="1">
            <a:spLocks noChangeArrowheads="1"/>
          </p:cNvSpPr>
          <p:nvPr/>
        </p:nvSpPr>
        <p:spPr bwMode="auto">
          <a:xfrm>
            <a:off x="1122506" y="254269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解：</a:t>
            </a:r>
          </a:p>
        </p:txBody>
      </p:sp>
      <p:grpSp>
        <p:nvGrpSpPr>
          <p:cNvPr id="42037" name="Group 53">
            <a:extLst>
              <a:ext uri="{FF2B5EF4-FFF2-40B4-BE49-F238E27FC236}">
                <a16:creationId xmlns:a16="http://schemas.microsoft.com/office/drawing/2014/main" id="{D5D08B1E-7B79-4D00-8CC9-62A8D735DAD8}"/>
              </a:ext>
            </a:extLst>
          </p:cNvPr>
          <p:cNvGrpSpPr/>
          <p:nvPr/>
        </p:nvGrpSpPr>
        <p:grpSpPr>
          <a:xfrm>
            <a:off x="1732106" y="4447697"/>
            <a:ext cx="2552726" cy="434975"/>
            <a:chOff x="624" y="2928"/>
            <a:chExt cx="1253" cy="274"/>
          </a:xfrm>
        </p:grpSpPr>
        <p:sp>
          <p:nvSpPr>
            <p:cNvPr id="42038" name="Text Box 54">
              <a:extLst>
                <a:ext uri="{FF2B5EF4-FFF2-40B4-BE49-F238E27FC236}">
                  <a16:creationId xmlns:a16="http://schemas.microsoft.com/office/drawing/2014/main" id="{C71F0B01-D611-4104-A00E-6852C09130EF}"/>
                </a:ext>
              </a:extLst>
            </p:cNvPr>
            <p:cNvSpPr txBox="1">
              <a:spLocks noChangeArrowheads="1"/>
            </p:cNvSpPr>
            <p:nvPr/>
          </p:nvSpPr>
          <p:spPr bwMode="auto">
            <a:xfrm>
              <a:off x="624" y="292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latin typeface="Times New Roman" panose="02020603050405020304" pitchFamily="18" charset="0"/>
                </a:rPr>
                <a:t>∴</a:t>
              </a:r>
            </a:p>
          </p:txBody>
        </p:sp>
        <p:sp>
          <p:nvSpPr>
            <p:cNvPr id="42039" name="Text Box 55">
              <a:extLst>
                <a:ext uri="{FF2B5EF4-FFF2-40B4-BE49-F238E27FC236}">
                  <a16:creationId xmlns:a16="http://schemas.microsoft.com/office/drawing/2014/main" id="{FF8764D4-6E20-4D55-9594-D56673DB6A81}"/>
                </a:ext>
              </a:extLst>
            </p:cNvPr>
            <p:cNvSpPr txBox="1">
              <a:spLocks noChangeArrowheads="1"/>
            </p:cNvSpPr>
            <p:nvPr/>
          </p:nvSpPr>
          <p:spPr bwMode="auto">
            <a:xfrm>
              <a:off x="869" y="295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Times New Roman" panose="02020603050405020304" pitchFamily="18" charset="0"/>
                </a:rPr>
                <a:t>Y</a:t>
              </a:r>
              <a:r>
                <a:rPr kumimoji="1" lang="en-US" altLang="zh-CN" sz="2000" b="1" baseline="-25000">
                  <a:latin typeface="Times New Roman" panose="02020603050405020304" pitchFamily="18" charset="0"/>
                </a:rPr>
                <a:t>2</a:t>
              </a:r>
              <a:r>
                <a:rPr kumimoji="1" lang="zh-CN" altLang="en-US" sz="2000" b="1">
                  <a:latin typeface="Times New Roman" panose="02020603050405020304" pitchFamily="18" charset="0"/>
                </a:rPr>
                <a:t>的分布列为：</a:t>
              </a:r>
            </a:p>
          </p:txBody>
        </p:sp>
      </p:grpSp>
      <mc:AlternateContent>
        <mc:Choice Requires="a14">
          <p:sp>
            <p:nvSpPr>
              <p:cNvPr id="42043" name="Text Box 59">
                <a:extLst>
                  <a:ext uri="{FF2B5EF4-FFF2-40B4-BE49-F238E27FC236}">
                    <a16:creationId xmlns:a16="http://schemas.microsoft.com/office/drawing/2014/main" id="{6071B00A-1A70-4629-97E6-4E790D4FF59F}"/>
                  </a:ext>
                </a:extLst>
              </p:cNvPr>
              <p:cNvSpPr txBox="1">
                <a:spLocks noChangeArrowheads="1"/>
              </p:cNvSpPr>
              <p:nvPr/>
            </p:nvSpPr>
            <p:spPr bwMode="auto">
              <a:xfrm>
                <a:off x="1760680" y="2563335"/>
                <a:ext cx="4840867" cy="52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a:latin typeface="Times New Roman" panose="02020603050405020304" pitchFamily="18" charset="0"/>
                  </a:rPr>
                  <a:t>⑵</a:t>
                </a:r>
                <a:r>
                  <a:rPr kumimoji="1" lang="zh-CN" altLang="en-US" sz="2000" b="1">
                    <a:solidFill>
                      <a:schemeClr val="tx2"/>
                    </a:solidFill>
                    <a:latin typeface="Times New Roman" panose="02020603050405020304" pitchFamily="18" charset="0"/>
                  </a:rPr>
                  <a:t>由</a:t>
                </a:r>
                <a:r>
                  <a:rPr kumimoji="1" lang="en-US" altLang="zh-CN" sz="2000" b="1" i="1">
                    <a:latin typeface="Times New Roman" panose="02020603050405020304" pitchFamily="18" charset="0"/>
                  </a:rPr>
                  <a:t>Y</a:t>
                </a:r>
                <a:r>
                  <a:rPr kumimoji="1" lang="en-US" altLang="zh-CN" sz="2000" b="1" baseline="-25000">
                    <a:latin typeface="Times New Roman" panose="02020603050405020304" pitchFamily="18" charset="0"/>
                  </a:rPr>
                  <a:t>2</a:t>
                </a:r>
                <a:r>
                  <a:rPr kumimoji="1" lang="en-US" altLang="zh-CN" sz="2000" b="1">
                    <a:latin typeface="Times New Roman" panose="02020603050405020304" pitchFamily="18" charset="0"/>
                  </a:rPr>
                  <a:t>=</a:t>
                </a:r>
                <a:r>
                  <a:rPr lang="zh-CN" altLang="en-US" sz="2000">
                    <a:solidFill>
                      <a:srgbClr val="000000"/>
                    </a:solidFill>
                  </a:rPr>
                  <a:t> </a:t>
                </a:r>
                <a14:m>
                  <m:oMathPara>
                    <m:oMathParaPr>
                      <m:jc/>
                    </m:oMathParaPr>
                    <m:oMath>
                      <m:f>
                        <m:fPr>
                          <m:type m:val="ba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2</m:t>
                          </m:r>
                        </m:den>
                      </m:f>
                    </m:oMath>
                  </m:oMathPara>
                </a14:m>
                <a:r>
                  <a:rPr kumimoji="1" lang="en-US" altLang="zh-CN" sz="2000" b="1" i="1">
                    <a:latin typeface="Times New Roman" panose="02020603050405020304" pitchFamily="18" charset="0"/>
                  </a:rPr>
                  <a:t>X</a:t>
                </a:r>
                <a:r>
                  <a:rPr kumimoji="1" lang="en-US" altLang="zh-CN" sz="2000" b="1" baseline="30000">
                    <a:latin typeface="Times New Roman" panose="02020603050405020304" pitchFamily="18" charset="0"/>
                  </a:rPr>
                  <a:t>2</a:t>
                </a:r>
                <a:r>
                  <a:rPr kumimoji="1" lang="zh-CN" altLang="en-US" sz="2000" b="1">
                    <a:solidFill>
                      <a:schemeClr val="tx2"/>
                    </a:solidFill>
                    <a:latin typeface="Times New Roman" panose="02020603050405020304" pitchFamily="18" charset="0"/>
                  </a:rPr>
                  <a:t>可得</a:t>
                </a:r>
                <a:r>
                  <a:rPr kumimoji="1" lang="en-US" altLang="zh-CN" sz="2000" b="1" i="1">
                    <a:latin typeface="Times New Roman" panose="02020603050405020304" pitchFamily="18" charset="0"/>
                  </a:rPr>
                  <a:t>Y</a:t>
                </a:r>
                <a:r>
                  <a:rPr kumimoji="1" lang="en-US" altLang="zh-CN" sz="2000" b="1" baseline="-25000">
                    <a:latin typeface="Times New Roman" panose="02020603050405020304" pitchFamily="18" charset="0"/>
                  </a:rPr>
                  <a:t>2</a:t>
                </a:r>
                <a:r>
                  <a:rPr kumimoji="1" lang="zh-CN" altLang="en-US" sz="2000" b="1">
                    <a:latin typeface="Times New Roman" panose="02020603050405020304" pitchFamily="18" charset="0"/>
                  </a:rPr>
                  <a:t>的取值为</a:t>
                </a:r>
                <a:r>
                  <a:rPr kumimoji="1" lang="en-US" altLang="zh-CN" sz="2000">
                    <a:latin typeface="Times New Roman" panose="02020603050405020304" pitchFamily="18" charset="0"/>
                  </a:rPr>
                  <a:t>0</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4</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9</a:t>
                </a:r>
              </a:p>
            </p:txBody>
          </p:sp>
        </mc:Choice>
        <mc:Fallback>
          <p:sp>
            <p:nvSpPr>
              <p:cNvPr id="42043" name="Text Box 59">
                <a:extLst>
                  <a:ext uri="{FF2B5EF4-FFF2-40B4-BE49-F238E27FC236}">
                    <a16:creationId xmlns:a16="http://schemas.microsoft.com/office/drawing/2014/main" id="{6071B00A-1A70-4629-97E6-4E790D4FF59F}"/>
                  </a:ext>
                </a:extLst>
              </p:cNvPr>
              <p:cNvSpPr txBox="1">
                <a:spLocks noRot="1" noChangeAspect="1" noMove="1" noResize="1" noEditPoints="1" noAdjustHandles="1" noChangeArrowheads="1" noChangeShapeType="1" noTextEdit="1"/>
              </p:cNvSpPr>
              <p:nvPr/>
            </p:nvSpPr>
            <p:spPr bwMode="auto">
              <a:xfrm>
                <a:off x="1760680" y="2563335"/>
                <a:ext cx="4840867" cy="526939"/>
              </a:xfrm>
              <a:prstGeom prst="rect">
                <a:avLst/>
              </a:prstGeom>
              <a:blipFill>
                <a:blip r:embed="rId17"/>
                <a:stretch>
                  <a:fillRect l="-1385" r="0" b="-68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mc:Choice Requires="a14">
          <p:sp>
            <p:nvSpPr>
              <p:cNvPr id="42048" name="Object 64">
                <a:extLst>
                  <a:ext uri="{FF2B5EF4-FFF2-40B4-BE49-F238E27FC236}">
                    <a16:creationId xmlns:a16="http://schemas.microsoft.com/office/drawing/2014/main" id="{42C750A7-59FD-409E-B243-8945D11D6BDF}"/>
                  </a:ext>
                </a:extLst>
              </p:cNvPr>
              <p:cNvSpPr txBox="1"/>
              <p:nvPr/>
            </p:nvSpPr>
            <p:spPr bwMode="auto">
              <a:xfrm>
                <a:off x="4330700" y="3084513"/>
                <a:ext cx="4051300" cy="379412"/>
              </a:xfrm>
              <a:prstGeom prst="rect">
                <a:avLst/>
              </a:prstGeom>
              <a:noFill/>
              <a:ln>
                <a:noFill/>
              </a:ln>
              <a:effectLst/>
            </p:spPr>
            <p:txBody>
              <a:bodyPr>
                <a:noAutofit/>
              </a:bodyPr>
              <a:lstStyle/>
              <a:p>
                <a14:m>
                  <m:oMathPara>
                    <m:oMathParaPr>
                      <m:jc m:val="left"/>
                    </m:oMathParaPr>
                    <m:oMath>
                      <m:r>
                        <a:rPr lang="zh-CN" altLang="en-US" i="1" smtClean="0">
                          <a:solidFill>
                            <a:srgbClr val="000000"/>
                          </a:solidFill>
                          <a:latin typeface="Cambria Math" panose="02040503050406030204" pitchFamily="18" charset="0"/>
                        </a:rPr>
                        <m:t>𝑃</m:t>
                      </m:r>
                      <m:r>
                        <a:rPr lang="zh-CN" altLang="en-US"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=1)=</m:t>
                      </m:r>
                    </m:oMath>
                  </m:oMathPara>
                </a14:m>
                <a:endParaRPr lang="zh-CN" altLang="en-US"/>
              </a:p>
            </p:txBody>
          </p:sp>
        </mc:Choice>
        <mc:Fallback>
          <p:sp>
            <p:nvSpPr>
              <p:cNvPr id="42048" name="Object 64">
                <a:extLst>
                  <a:ext uri="{FF2B5EF4-FFF2-40B4-BE49-F238E27FC236}">
                    <a16:creationId xmlns:a16="http://schemas.microsoft.com/office/drawing/2014/main" id="{42C750A7-59FD-409E-B243-8945D11D6BDF}"/>
                  </a:ext>
                </a:extLst>
              </p:cNvPr>
              <p:cNvSpPr txBox="1">
                <a:spLocks noRot="1" noChangeAspect="1" noMove="1" noResize="1" noEditPoints="1" noAdjustHandles="1" noChangeArrowheads="1" noChangeShapeType="1" noTextEdit="1"/>
              </p:cNvSpPr>
              <p:nvPr/>
            </p:nvSpPr>
            <p:spPr bwMode="auto">
              <a:xfrm>
                <a:off x="4330700" y="3084513"/>
                <a:ext cx="4051300" cy="379412"/>
              </a:xfrm>
              <a:prstGeom prst="rect">
                <a:avLst/>
              </a:prstGeom>
              <a:blipFill>
                <a:blip r:embed="rId18"/>
                <a:stretch>
                  <a:fillRect b="-11290"/>
                </a:stretch>
              </a:blipFill>
              <a:ln>
                <a:noFill/>
              </a:ln>
              <a:effectLst/>
            </p:spPr>
            <p:txBody>
              <a:bodyPr/>
              <a:lstStyle/>
              <a:p>
                <a:r>
                  <a:rPr lang="zh-CN" altLang="en-US">
                    <a:noFill/>
                  </a:rPr>
                  <a:t> </a:t>
                </a:r>
              </a:p>
            </p:txBody>
          </p:sp>
        </mc:Fallback>
      </mc:AlternateContent>
      <p:grpSp>
        <p:nvGrpSpPr>
          <p:cNvPr id="42049" name="Group 65">
            <a:extLst>
              <a:ext uri="{FF2B5EF4-FFF2-40B4-BE49-F238E27FC236}">
                <a16:creationId xmlns:a16="http://schemas.microsoft.com/office/drawing/2014/main" id="{FA789E4F-C2B9-4B3F-B6D0-030A8462BD3B}"/>
              </a:ext>
            </a:extLst>
          </p:cNvPr>
          <p:cNvGrpSpPr/>
          <p:nvPr/>
        </p:nvGrpSpPr>
        <p:grpSpPr>
          <a:xfrm>
            <a:off x="1465406" y="2941159"/>
            <a:ext cx="2708275" cy="609600"/>
            <a:chOff x="456" y="2016"/>
            <a:chExt cx="1706" cy="384"/>
          </a:xfrm>
        </p:grpSpPr>
        <mc:AlternateContent>
          <mc:Choice Requires="a14">
            <p:sp>
              <p:nvSpPr>
                <p:cNvPr id="42050" name="Object 66">
                  <a:extLst>
                    <a:ext uri="{FF2B5EF4-FFF2-40B4-BE49-F238E27FC236}">
                      <a16:creationId xmlns:a16="http://schemas.microsoft.com/office/drawing/2014/main" id="{9D401D37-B3CC-4B69-B813-FACB141BC9B5}"/>
                    </a:ext>
                  </a:extLst>
                </p:cNvPr>
                <p:cNvSpPr txBox="1"/>
                <p:nvPr/>
              </p:nvSpPr>
              <p:spPr bwMode="auto">
                <a:xfrm>
                  <a:off x="456" y="2093"/>
                  <a:ext cx="1680" cy="230"/>
                </a:xfrm>
                <a:prstGeom prst="rect">
                  <a:avLst/>
                </a:prstGeom>
                <a:noFill/>
                <a:ln>
                  <a:noFill/>
                </a:ln>
                <a:effectLst/>
              </p:spPr>
              <p:txBody>
                <a:bodyPr>
                  <a:noAutofit/>
                </a:bodyPr>
                <a:lstStyle/>
                <a:p>
                  <a14:m>
                    <m:oMathPara>
                      <m:oMathParaPr>
                        <m:jc m:val="left"/>
                      </m:oMathParaPr>
                      <m:oMath>
                        <m:r>
                          <a:rPr lang="zh-CN" altLang="en-US" i="1" smtClean="0">
                            <a:solidFill>
                              <a:srgbClr val="000000"/>
                            </a:solidFill>
                            <a:latin typeface="Cambria Math" panose="02040503050406030204" pitchFamily="18" charset="0"/>
                          </a:rPr>
                          <m:t>𝑃</m:t>
                        </m:r>
                        <m:r>
                          <a:rPr lang="zh-CN" altLang="en-US" i="1" smtClean="0">
                            <a:solidFill>
                              <a:srgbClr val="000000"/>
                            </a:solidFill>
                            <a:latin typeface="Cambria Math" panose="02040503050406030204" pitchFamily="18" charset="0"/>
                          </a:rPr>
                          <m:t>(</m:t>
                        </m:r>
                        <m:sSub>
                          <m:sSubPr>
                            <m:ctrlPr>
                              <a:rPr lang="zh-CN" altLang="en-US"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m:t>
                        </m:r>
                      </m:oMath>
                    </m:oMathPara>
                  </a14:m>
                  <a:endParaRPr lang="zh-CN" altLang="en-US"/>
                </a:p>
              </p:txBody>
            </p:sp>
          </mc:Choice>
          <mc:Fallback>
            <p:sp>
              <p:nvSpPr>
                <p:cNvPr id="42050" name="Object 66">
                  <a:extLst>
                    <a:ext uri="{FF2B5EF4-FFF2-40B4-BE49-F238E27FC236}">
                      <a16:creationId xmlns:a16="http://schemas.microsoft.com/office/drawing/2014/main" id="{9D401D37-B3CC-4B69-B813-FACB141BC9B5}"/>
                    </a:ext>
                  </a:extLst>
                </p:cNvPr>
                <p:cNvSpPr txBox="1">
                  <a:spLocks noRot="1" noChangeAspect="1" noMove="1" noResize="1" noEditPoints="1" noAdjustHandles="1" noChangeArrowheads="1" noChangeShapeType="1" noTextEdit="1"/>
                </p:cNvSpPr>
                <p:nvPr/>
              </p:nvSpPr>
              <p:spPr bwMode="auto">
                <a:xfrm>
                  <a:off x="456" y="2093"/>
                  <a:ext cx="1680" cy="230"/>
                </a:xfrm>
                <a:prstGeom prst="rect">
                  <a:avLst/>
                </a:prstGeom>
                <a:blipFill>
                  <a:blip r:embed="rId19"/>
                  <a:stretch>
                    <a:fillRect b="-16949"/>
                  </a:stretch>
                </a:blipFill>
                <a:ln>
                  <a:noFill/>
                </a:ln>
                <a:effectLst/>
              </p:spPr>
              <p:txBody>
                <a:bodyPr/>
                <a:lstStyle/>
                <a:p>
                  <a:r>
                    <a:rPr lang="zh-CN" altLang="en-US">
                      <a:noFill/>
                    </a:rPr>
                    <a:t> </a:t>
                  </a:r>
                </a:p>
              </p:txBody>
            </p:sp>
          </mc:Fallback>
        </mc:AlternateContent>
        <p:graphicFrame>
          <p:nvGraphicFramePr>
            <p:cNvPr id="42051" name="Object 67">
              <a:extLst>
                <a:ext uri="{FF2B5EF4-FFF2-40B4-BE49-F238E27FC236}">
                  <a16:creationId xmlns:a16="http://schemas.microsoft.com/office/drawing/2014/main" id="{A4BF145C-6F18-41A0-91BF-7CDA4D1B4D48}"/>
                </a:ext>
              </a:extLst>
            </p:cNvPr>
            <p:cNvGraphicFramePr>
              <a:graphicFrameLocks noChangeAspect="1"/>
            </p:cNvGraphicFramePr>
            <p:nvPr/>
          </p:nvGraphicFramePr>
          <p:xfrm>
            <a:off x="2016" y="2016"/>
            <a:ext cx="146" cy="384"/>
          </p:xfrm>
          <a:graphic>
            <a:graphicData uri="http://schemas.openxmlformats.org/presentationml/2006/ole">
              <mc:AlternateContent>
                <mc:Choice xmlns:v="urn:schemas-microsoft-com:vml" Requires="v">
                  <p:oleObj spid="_x0000_s1140" name="Equation" r:id="rId20" imgW="139680" imgH="368280" progId="Equation.3">
                    <p:embed/>
                  </p:oleObj>
                </mc:Choice>
                <mc:Fallback>
                  <p:oleObj name="Equation" r:id="rId20" imgW="139680" imgH="3682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2016" y="2016"/>
                          <a:ext cx="146" cy="384"/>
                        </a:xfrm>
                        <a:prstGeom prst="rect">
                          <a:avLst/>
                        </a:prstGeom>
                        <a:noFill/>
                        <a:ln>
                          <a:noFill/>
                        </a:ln>
                        <a:effectLst/>
                      </p:spPr>
                    </p:pic>
                  </p:oleObj>
                </mc:Fallback>
              </mc:AlternateContent>
            </a:graphicData>
          </a:graphic>
        </p:graphicFrame>
      </p:grpSp>
      <p:grpSp>
        <p:nvGrpSpPr>
          <p:cNvPr id="42052" name="Group 68">
            <a:extLst>
              <a:ext uri="{FF2B5EF4-FFF2-40B4-BE49-F238E27FC236}">
                <a16:creationId xmlns:a16="http://schemas.microsoft.com/office/drawing/2014/main" id="{6E6B61D3-387D-4A62-8602-12925E598AD5}"/>
              </a:ext>
            </a:extLst>
          </p:cNvPr>
          <p:cNvGrpSpPr/>
          <p:nvPr/>
        </p:nvGrpSpPr>
        <p:grpSpPr>
          <a:xfrm>
            <a:off x="8204341" y="2941159"/>
            <a:ext cx="727075" cy="609600"/>
            <a:chOff x="4498" y="2016"/>
            <a:chExt cx="458" cy="384"/>
          </a:xfrm>
        </p:grpSpPr>
        <p:graphicFrame>
          <p:nvGraphicFramePr>
            <p:cNvPr id="42053" name="Object 69">
              <a:extLst>
                <a:ext uri="{FF2B5EF4-FFF2-40B4-BE49-F238E27FC236}">
                  <a16:creationId xmlns:a16="http://schemas.microsoft.com/office/drawing/2014/main" id="{B9F4E15C-11B5-4B29-86A6-3AD625F2B06D}"/>
                </a:ext>
              </a:extLst>
            </p:cNvPr>
            <p:cNvGraphicFramePr>
              <a:graphicFrameLocks noChangeAspect="1"/>
            </p:cNvGraphicFramePr>
            <p:nvPr/>
          </p:nvGraphicFramePr>
          <p:xfrm>
            <a:off x="4498" y="2063"/>
            <a:ext cx="458" cy="326"/>
          </p:xfrm>
          <a:graphic>
            <a:graphicData uri="http://schemas.openxmlformats.org/presentationml/2006/ole">
              <mc:AlternateContent>
                <mc:Choice xmlns:v="urn:schemas-microsoft-com:vml" Requires="v">
                  <p:oleObj spid="_x0000_s1141" name="Equation" r:id="rId21" imgW="571320" imgH="406080" progId="Equation.DSMT4">
                    <p:embed/>
                  </p:oleObj>
                </mc:Choice>
                <mc:Fallback>
                  <p:oleObj name="Equation" r:id="rId21" imgW="571320" imgH="406080" progId="Equation.DSMT4">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4498" y="2063"/>
                          <a:ext cx="458" cy="326"/>
                        </a:xfrm>
                        <a:prstGeom prst="rect">
                          <a:avLst/>
                        </a:prstGeom>
                        <a:noFill/>
                        <a:ln>
                          <a:noFill/>
                        </a:ln>
                        <a:effectLst/>
                      </p:spPr>
                    </p:pic>
                  </p:oleObj>
                </mc:Fallback>
              </mc:AlternateContent>
            </a:graphicData>
          </a:graphic>
        </p:graphicFrame>
        <p:graphicFrame>
          <p:nvGraphicFramePr>
            <p:cNvPr id="42054" name="Object 70">
              <a:extLst>
                <a:ext uri="{FF2B5EF4-FFF2-40B4-BE49-F238E27FC236}">
                  <a16:creationId xmlns:a16="http://schemas.microsoft.com/office/drawing/2014/main" id="{239B0CD1-E16A-4F34-90D7-6F90413D9E47}"/>
                </a:ext>
              </a:extLst>
            </p:cNvPr>
            <p:cNvGraphicFramePr>
              <a:graphicFrameLocks noChangeAspect="1"/>
            </p:cNvGraphicFramePr>
            <p:nvPr/>
          </p:nvGraphicFramePr>
          <p:xfrm>
            <a:off x="4800" y="2016"/>
            <a:ext cx="146" cy="384"/>
          </p:xfrm>
          <a:graphic>
            <a:graphicData uri="http://schemas.openxmlformats.org/presentationml/2006/ole">
              <mc:AlternateContent>
                <mc:Choice xmlns:v="urn:schemas-microsoft-com:vml" Requires="v">
                  <p:oleObj spid="_x0000_s1142" name="Equation" r:id="rId23" imgW="139680" imgH="368280" progId="Equation.3">
                    <p:embed/>
                  </p:oleObj>
                </mc:Choice>
                <mc:Fallback>
                  <p:oleObj name="Equation" r:id="rId23" imgW="139680" imgH="3682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4800" y="2016"/>
                          <a:ext cx="146" cy="384"/>
                        </a:xfrm>
                        <a:prstGeom prst="rect">
                          <a:avLst/>
                        </a:prstGeom>
                        <a:noFill/>
                        <a:ln>
                          <a:noFill/>
                        </a:ln>
                        <a:effectLst/>
                      </p:spPr>
                    </p:pic>
                  </p:oleObj>
                </mc:Fallback>
              </mc:AlternateContent>
            </a:graphicData>
          </a:graphic>
        </p:graphicFrame>
      </p:grpSp>
      <mc:AlternateContent>
        <mc:Choice Requires="a14">
          <p:sp>
            <p:nvSpPr>
              <p:cNvPr id="42055" name="Object 71">
                <a:extLst>
                  <a:ext uri="{FF2B5EF4-FFF2-40B4-BE49-F238E27FC236}">
                    <a16:creationId xmlns:a16="http://schemas.microsoft.com/office/drawing/2014/main" id="{ABB9019E-58C4-4F40-B7B9-7CAA63AE215F}"/>
                  </a:ext>
                </a:extLst>
              </p:cNvPr>
              <p:cNvSpPr txBox="1"/>
              <p:nvPr/>
            </p:nvSpPr>
            <p:spPr bwMode="auto">
              <a:xfrm>
                <a:off x="1641475" y="3589338"/>
                <a:ext cx="5642697" cy="374650"/>
              </a:xfrm>
              <a:prstGeom prst="rect">
                <a:avLst/>
              </a:prstGeom>
              <a:noFill/>
              <a:ln>
                <a:noFill/>
              </a:ln>
              <a:effectLst/>
            </p:spPr>
            <p:txBody>
              <a:bodyPr>
                <a:noAutofit/>
              </a:bodyPr>
              <a:lstStyle/>
              <a:p>
                <a14:m>
                  <m:oMathPara>
                    <m:oMathParaPr>
                      <m:jc m:val="left"/>
                    </m:oMathParaPr>
                    <m:oMath>
                      <m:r>
                        <a:rPr lang="zh-CN" altLang="en-US" sz="2400" i="1" smtClean="0">
                          <a:solidFill>
                            <a:srgbClr val="000000"/>
                          </a:solidFill>
                          <a:latin typeface="Cambria Math" panose="02040503050406030204" pitchFamily="18" charset="0"/>
                        </a:rPr>
                        <m:t>𝑃</m:t>
                      </m:r>
                      <m:r>
                        <a:rPr lang="zh-CN" altLang="en-US" sz="2400" i="1" smtClean="0">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=4)=</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=2)=</m:t>
                      </m:r>
                    </m:oMath>
                  </m:oMathPara>
                </a14:m>
                <a:endParaRPr lang="zh-CN" altLang="en-US" sz="2400"/>
              </a:p>
            </p:txBody>
          </p:sp>
        </mc:Choice>
        <mc:Fallback>
          <p:sp>
            <p:nvSpPr>
              <p:cNvPr id="42055" name="Object 71">
                <a:extLst>
                  <a:ext uri="{FF2B5EF4-FFF2-40B4-BE49-F238E27FC236}">
                    <a16:creationId xmlns:a16="http://schemas.microsoft.com/office/drawing/2014/main" id="{ABB9019E-58C4-4F40-B7B9-7CAA63AE215F}"/>
                  </a:ext>
                </a:extLst>
              </p:cNvPr>
              <p:cNvSpPr txBox="1">
                <a:spLocks noRot="1" noChangeAspect="1" noMove="1" noResize="1" noEditPoints="1" noAdjustHandles="1" noChangeArrowheads="1" noChangeShapeType="1" noTextEdit="1"/>
              </p:cNvSpPr>
              <p:nvPr/>
            </p:nvSpPr>
            <p:spPr bwMode="auto">
              <a:xfrm>
                <a:off x="1641475" y="3589338"/>
                <a:ext cx="5642697" cy="374650"/>
              </a:xfrm>
              <a:prstGeom prst="rect">
                <a:avLst/>
              </a:prstGeom>
              <a:blipFill>
                <a:blip r:embed="rId24"/>
                <a:stretch>
                  <a:fillRect l="-216" r="0" b="-49180"/>
                </a:stretch>
              </a:blipFill>
              <a:ln>
                <a:noFill/>
              </a:ln>
              <a:effectLst/>
            </p:spPr>
            <p:txBody>
              <a:bodyPr/>
              <a:lstStyle/>
              <a:p>
                <a:r>
                  <a:rPr lang="zh-CN" altLang="en-US">
                    <a:noFill/>
                  </a:rPr>
                  <a:t> </a:t>
                </a:r>
              </a:p>
            </p:txBody>
          </p:sp>
        </mc:Fallback>
      </mc:AlternateContent>
      <p:graphicFrame>
        <p:nvGraphicFramePr>
          <p:cNvPr id="42056" name="Object 72">
            <a:extLst>
              <a:ext uri="{FF2B5EF4-FFF2-40B4-BE49-F238E27FC236}">
                <a16:creationId xmlns:a16="http://schemas.microsoft.com/office/drawing/2014/main" id="{A1B36164-BF85-4A5F-BCD2-8923AD2EFD3F}"/>
              </a:ext>
            </a:extLst>
          </p:cNvPr>
          <p:cNvGraphicFramePr>
            <a:graphicFrameLocks noChangeAspect="1"/>
          </p:cNvGraphicFramePr>
          <p:nvPr/>
        </p:nvGraphicFramePr>
        <p:xfrm>
          <a:off x="6772275" y="3578127"/>
          <a:ext cx="1152525" cy="546100"/>
        </p:xfrm>
        <a:graphic>
          <a:graphicData uri="http://schemas.openxmlformats.org/presentationml/2006/ole">
            <mc:AlternateContent>
              <mc:Choice xmlns:v="urn:schemas-microsoft-com:vml" Requires="v">
                <p:oleObj spid="_x0000_s1143" name="Equation" r:id="rId25" imgW="571320" imgH="406080" progId="Equation.DSMT4">
                  <p:embed/>
                </p:oleObj>
              </mc:Choice>
              <mc:Fallback>
                <p:oleObj name="Equation" r:id="rId25" imgW="571320" imgH="406080" progId="Equation.DSMT4">
                  <p:embed/>
                  <p:pic>
                    <p:nvPicPr>
                      <p:cNvPr id="0" name="OLE substitute image"/>
                      <p:cNvPicPr/>
                      <p:nvPr/>
                    </p:nvPicPr>
                    <p:blipFill>
                      <a:blip r:embed="rId26">
                        <a:extLst>
                          <a:ext uri="{28A0092B-C50C-407E-A947-70E740481C1C}">
                            <a14:useLocalDpi xmlns:a14="http://schemas.microsoft.com/office/drawing/2010/main" val="0"/>
                          </a:ext>
                        </a:extLst>
                      </a:blip>
                      <a:stretch>
                        <a:fillRect/>
                      </a:stretch>
                    </p:blipFill>
                    <p:spPr>
                      <a:xfrm>
                        <a:off x="6772275" y="3578127"/>
                        <a:ext cx="1152525" cy="546100"/>
                      </a:xfrm>
                      <a:prstGeom prst="rect">
                        <a:avLst/>
                      </a:prstGeom>
                      <a:noFill/>
                      <a:ln>
                        <a:noFill/>
                      </a:ln>
                      <a:effectLst/>
                    </p:spPr>
                  </p:pic>
                </p:oleObj>
              </mc:Fallback>
            </mc:AlternateContent>
          </a:graphicData>
        </a:graphic>
      </p:graphicFrame>
      <p:graphicFrame>
        <p:nvGraphicFramePr>
          <p:cNvPr id="42057" name="Object 73">
            <a:extLst>
              <a:ext uri="{FF2B5EF4-FFF2-40B4-BE49-F238E27FC236}">
                <a16:creationId xmlns:a16="http://schemas.microsoft.com/office/drawing/2014/main" id="{C8059F12-B8D1-4568-9EE6-76CEF811B93B}"/>
              </a:ext>
            </a:extLst>
          </p:cNvPr>
          <p:cNvGraphicFramePr>
            <a:graphicFrameLocks noChangeAspect="1"/>
          </p:cNvGraphicFramePr>
          <p:nvPr/>
        </p:nvGraphicFramePr>
        <p:xfrm>
          <a:off x="7873065" y="3550759"/>
          <a:ext cx="290512" cy="609600"/>
        </p:xfrm>
        <a:graphic>
          <a:graphicData uri="http://schemas.openxmlformats.org/presentationml/2006/ole">
            <mc:AlternateContent>
              <mc:Choice xmlns:v="urn:schemas-microsoft-com:vml" Requires="v">
                <p:oleObj spid="_x0000_s1144" name="Equation" r:id="rId27" imgW="139680" imgH="368280" progId="Equation.3">
                  <p:embed/>
                </p:oleObj>
              </mc:Choice>
              <mc:Fallback>
                <p:oleObj name="Equation" r:id="rId27" imgW="139680" imgH="36828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7873065" y="3550759"/>
                        <a:ext cx="290512" cy="609600"/>
                      </a:xfrm>
                      <a:prstGeom prst="rect">
                        <a:avLst/>
                      </a:prstGeom>
                      <a:noFill/>
                      <a:ln>
                        <a:noFill/>
                      </a:ln>
                      <a:effectLst/>
                    </p:spPr>
                  </p:pic>
                </p:oleObj>
              </mc:Fallback>
            </mc:AlternateContent>
          </a:graphicData>
        </a:graphic>
      </p:graphicFrame>
      <mc:AlternateContent>
        <mc:Choice Requires="a14">
          <p:sp>
            <p:nvSpPr>
              <p:cNvPr id="42058" name="Object 74">
                <a:extLst>
                  <a:ext uri="{FF2B5EF4-FFF2-40B4-BE49-F238E27FC236}">
                    <a16:creationId xmlns:a16="http://schemas.microsoft.com/office/drawing/2014/main" id="{0B8DF543-5344-4EA9-9D39-B961DC95054B}"/>
                  </a:ext>
                </a:extLst>
              </p:cNvPr>
              <p:cNvSpPr txBox="1"/>
              <p:nvPr/>
            </p:nvSpPr>
            <p:spPr bwMode="auto">
              <a:xfrm>
                <a:off x="1641474" y="4021138"/>
                <a:ext cx="3082925" cy="388937"/>
              </a:xfrm>
              <a:prstGeom prst="rect">
                <a:avLst/>
              </a:prstGeom>
              <a:noFill/>
              <a:ln>
                <a:noFill/>
              </a:ln>
              <a:effectLst/>
            </p:spPr>
            <p:txBody>
              <a:bodyPr>
                <a:noAutofit/>
              </a:bodyPr>
              <a:lstStyle/>
              <a:p>
                <a14:m>
                  <m:oMathPara>
                    <m:oMathParaPr>
                      <m:jc m:val="left"/>
                    </m:oMathParaPr>
                    <m:oMath>
                      <m:r>
                        <a:rPr lang="zh-CN" altLang="en-US" sz="2000" i="1" smtClean="0">
                          <a:solidFill>
                            <a:srgbClr val="000000"/>
                          </a:solidFill>
                          <a:latin typeface="Cambria Math" panose="02040503050406030204" pitchFamily="18" charset="0"/>
                        </a:rPr>
                        <m:t>𝑃</m:t>
                      </m:r>
                      <m:r>
                        <a:rPr lang="zh-CN" altLang="en-US" sz="200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𝑌</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=9)=</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=3)=</m:t>
                      </m:r>
                    </m:oMath>
                  </m:oMathPara>
                </a14:m>
                <a:endParaRPr lang="zh-CN" altLang="en-US" sz="2000"/>
              </a:p>
            </p:txBody>
          </p:sp>
        </mc:Choice>
        <mc:Fallback>
          <p:sp>
            <p:nvSpPr>
              <p:cNvPr id="42058" name="Object 74">
                <a:extLst>
                  <a:ext uri="{FF2B5EF4-FFF2-40B4-BE49-F238E27FC236}">
                    <a16:creationId xmlns:a16="http://schemas.microsoft.com/office/drawing/2014/main" id="{0B8DF543-5344-4EA9-9D39-B961DC95054B}"/>
                  </a:ext>
                </a:extLst>
              </p:cNvPr>
              <p:cNvSpPr txBox="1">
                <a:spLocks noRot="1" noChangeAspect="1" noMove="1" noResize="1" noEditPoints="1" noAdjustHandles="1" noChangeArrowheads="1" noChangeShapeType="1" noTextEdit="1"/>
              </p:cNvSpPr>
              <p:nvPr/>
            </p:nvSpPr>
            <p:spPr bwMode="auto">
              <a:xfrm>
                <a:off x="1641474" y="4021138"/>
                <a:ext cx="3082925" cy="388937"/>
              </a:xfrm>
              <a:prstGeom prst="rect">
                <a:avLst/>
              </a:prstGeom>
              <a:blipFill>
                <a:blip r:embed="rId28"/>
                <a:stretch>
                  <a:fillRect b="-22222"/>
                </a:stretch>
              </a:blipFill>
              <a:ln>
                <a:noFill/>
              </a:ln>
              <a:effectLst/>
            </p:spPr>
            <p:txBody>
              <a:bodyPr/>
              <a:lstStyle/>
              <a:p>
                <a:r>
                  <a:rPr lang="zh-CN" altLang="en-US">
                    <a:noFill/>
                  </a:rPr>
                  <a:t> </a:t>
                </a:r>
              </a:p>
            </p:txBody>
          </p:sp>
        </mc:Fallback>
      </mc:AlternateContent>
      <p:graphicFrame>
        <p:nvGraphicFramePr>
          <p:cNvPr id="42059" name="Object 75">
            <a:extLst>
              <a:ext uri="{FF2B5EF4-FFF2-40B4-BE49-F238E27FC236}">
                <a16:creationId xmlns:a16="http://schemas.microsoft.com/office/drawing/2014/main" id="{AAAA6C9B-95A0-4F9B-8F68-ED794F5D3A0A}"/>
              </a:ext>
            </a:extLst>
          </p:cNvPr>
          <p:cNvGraphicFramePr>
            <a:graphicFrameLocks noChangeAspect="1"/>
          </p:cNvGraphicFramePr>
          <p:nvPr/>
        </p:nvGraphicFramePr>
        <p:xfrm>
          <a:off x="4400875" y="3956727"/>
          <a:ext cx="295275" cy="533400"/>
        </p:xfrm>
        <a:graphic>
          <a:graphicData uri="http://schemas.openxmlformats.org/presentationml/2006/ole">
            <mc:AlternateContent>
              <mc:Choice xmlns:v="urn:schemas-microsoft-com:vml" Requires="v">
                <p:oleObj spid="_x0000_s1145" name="Equation" r:id="rId29" imgW="203040" imgH="368280" progId="Equation.3">
                  <p:embed/>
                </p:oleObj>
              </mc:Choice>
              <mc:Fallback>
                <p:oleObj name="Equation" r:id="rId29" imgW="203040" imgH="36828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4400875" y="3956727"/>
                        <a:ext cx="295275" cy="533400"/>
                      </a:xfrm>
                      <a:prstGeom prst="rect">
                        <a:avLst/>
                      </a:prstGeom>
                      <a:noFill/>
                      <a:ln>
                        <a:noFill/>
                      </a:ln>
                      <a:effectLst/>
                    </p:spPr>
                  </p:pic>
                </p:oleObj>
              </mc:Fallback>
            </mc:AlternateContent>
          </a:graphicData>
        </a:graphic>
      </p:graphicFrame>
      <p:graphicFrame>
        <p:nvGraphicFramePr>
          <p:cNvPr id="42060" name="Group 76">
            <a:extLst>
              <a:ext uri="{FF2B5EF4-FFF2-40B4-BE49-F238E27FC236}">
                <a16:creationId xmlns:a16="http://schemas.microsoft.com/office/drawing/2014/main" id="{B31CCCD7-A94A-4F5B-8674-7494DB5E5EBC}"/>
              </a:ext>
            </a:extLst>
          </p:cNvPr>
          <p:cNvGraphicFramePr>
            <a:graphicFrameLocks noGrp="1"/>
          </p:cNvGraphicFramePr>
          <p:nvPr/>
        </p:nvGraphicFramePr>
        <p:xfrm>
          <a:off x="4312372" y="4609622"/>
          <a:ext cx="4419600" cy="1371600"/>
        </p:xfrm>
        <a:graphic>
          <a:graphicData uri="http://schemas.openxmlformats.org/drawingml/2006/table">
            <a:tbl>
              <a:tblPr/>
              <a:tblGrid>
                <a:gridCol w="884238">
                  <a:extLst>
                    <a:ext uri="{9D8B030D-6E8A-4147-A177-3AD203B41FA5}">
                      <a16:colId xmlns:a16="http://schemas.microsoft.com/office/drawing/2014/main" val="719648199"/>
                    </a:ext>
                  </a:extLst>
                </a:gridCol>
                <a:gridCol w="884237">
                  <a:extLst>
                    <a:ext uri="{9D8B030D-6E8A-4147-A177-3AD203B41FA5}">
                      <a16:colId xmlns:a16="http://schemas.microsoft.com/office/drawing/2014/main" val="2596421533"/>
                    </a:ext>
                  </a:extLst>
                </a:gridCol>
                <a:gridCol w="882650">
                  <a:extLst>
                    <a:ext uri="{9D8B030D-6E8A-4147-A177-3AD203B41FA5}">
                      <a16:colId xmlns:a16="http://schemas.microsoft.com/office/drawing/2014/main" val="2474139763"/>
                    </a:ext>
                  </a:extLst>
                </a:gridCol>
                <a:gridCol w="884238">
                  <a:extLst>
                    <a:ext uri="{9D8B030D-6E8A-4147-A177-3AD203B41FA5}">
                      <a16:colId xmlns:a16="http://schemas.microsoft.com/office/drawing/2014/main" val="236615269"/>
                    </a:ext>
                  </a:extLst>
                </a:gridCol>
                <a:gridCol w="884237">
                  <a:extLst>
                    <a:ext uri="{9D8B030D-6E8A-4147-A177-3AD203B41FA5}">
                      <a16:colId xmlns:a16="http://schemas.microsoft.com/office/drawing/2014/main" val="2460617114"/>
                    </a:ext>
                  </a:extLst>
                </a:gridCol>
              </a:tblGrid>
              <a:tr h="6858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7269237"/>
                  </a:ext>
                </a:extLst>
              </a:tr>
              <a:tr h="6858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3151339"/>
                  </a:ext>
                </a:extLst>
              </a:tr>
            </a:tbl>
          </a:graphicData>
        </a:graphic>
      </p:graphicFrame>
      <p:grpSp>
        <p:nvGrpSpPr>
          <p:cNvPr id="42080" name="Group 96">
            <a:extLst>
              <a:ext uri="{FF2B5EF4-FFF2-40B4-BE49-F238E27FC236}">
                <a16:creationId xmlns:a16="http://schemas.microsoft.com/office/drawing/2014/main" id="{20B3B3F8-E14C-42FC-9D9D-C6DF7C3132CD}"/>
              </a:ext>
            </a:extLst>
          </p:cNvPr>
          <p:cNvGrpSpPr/>
          <p:nvPr/>
        </p:nvGrpSpPr>
        <p:grpSpPr>
          <a:xfrm>
            <a:off x="4617172" y="4762022"/>
            <a:ext cx="3962400" cy="1143000"/>
            <a:chOff x="1104" y="3360"/>
            <a:chExt cx="2496" cy="720"/>
          </a:xfrm>
        </p:grpSpPr>
        <p:graphicFrame>
          <p:nvGraphicFramePr>
            <p:cNvPr id="42081" name="Object 97">
              <a:extLst>
                <a:ext uri="{FF2B5EF4-FFF2-40B4-BE49-F238E27FC236}">
                  <a16:creationId xmlns:a16="http://schemas.microsoft.com/office/drawing/2014/main" id="{27FB5BB0-B55B-4379-A3B1-7D9320EA0072}"/>
                </a:ext>
              </a:extLst>
            </p:cNvPr>
            <p:cNvGraphicFramePr>
              <a:graphicFrameLocks noChangeAspect="1"/>
            </p:cNvGraphicFramePr>
            <p:nvPr/>
          </p:nvGraphicFramePr>
          <p:xfrm>
            <a:off x="1104" y="3840"/>
            <a:ext cx="176" cy="192"/>
          </p:xfrm>
          <a:graphic>
            <a:graphicData uri="http://schemas.openxmlformats.org/presentationml/2006/ole">
              <mc:AlternateContent>
                <mc:Choice xmlns:v="urn:schemas-microsoft-com:vml" Requires="v">
                  <p:oleObj spid="_x0000_s1146" name="Equation" r:id="rId30" imgW="139680" imgH="152280" progId="Equation.3">
                    <p:embed/>
                  </p:oleObj>
                </mc:Choice>
                <mc:Fallback>
                  <p:oleObj name="Equation" r:id="rId30" imgW="139680" imgH="15228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104" y="3840"/>
                          <a:ext cx="176" cy="192"/>
                        </a:xfrm>
                        <a:prstGeom prst="rect">
                          <a:avLst/>
                        </a:prstGeom>
                        <a:noFill/>
                        <a:ln>
                          <a:noFill/>
                        </a:ln>
                        <a:effectLst/>
                      </p:spPr>
                    </p:pic>
                  </p:oleObj>
                </mc:Fallback>
              </mc:AlternateContent>
            </a:graphicData>
          </a:graphic>
        </p:graphicFrame>
        <p:sp>
          <p:nvSpPr>
            <p:cNvPr id="42082" name="Text Box 98">
              <a:extLst>
                <a:ext uri="{FF2B5EF4-FFF2-40B4-BE49-F238E27FC236}">
                  <a16:creationId xmlns:a16="http://schemas.microsoft.com/office/drawing/2014/main" id="{196519DE-A7BF-4923-A56B-7B42263382D4}"/>
                </a:ext>
              </a:extLst>
            </p:cNvPr>
            <p:cNvSpPr txBox="1">
              <a:spLocks noChangeArrowheads="1"/>
            </p:cNvSpPr>
            <p:nvPr/>
          </p:nvSpPr>
          <p:spPr bwMode="auto">
            <a:xfrm>
              <a:off x="1632" y="336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rPr>
                <a:t>0</a:t>
              </a:r>
            </a:p>
          </p:txBody>
        </p:sp>
        <p:sp>
          <p:nvSpPr>
            <p:cNvPr id="42083" name="Text Box 99">
              <a:extLst>
                <a:ext uri="{FF2B5EF4-FFF2-40B4-BE49-F238E27FC236}">
                  <a16:creationId xmlns:a16="http://schemas.microsoft.com/office/drawing/2014/main" id="{1B48493B-C704-4DD2-9380-D59888AA9530}"/>
                </a:ext>
              </a:extLst>
            </p:cNvPr>
            <p:cNvSpPr txBox="1">
              <a:spLocks noChangeArrowheads="1"/>
            </p:cNvSpPr>
            <p:nvPr/>
          </p:nvSpPr>
          <p:spPr bwMode="auto">
            <a:xfrm>
              <a:off x="3312" y="336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rPr>
                <a:t>9</a:t>
              </a:r>
            </a:p>
          </p:txBody>
        </p:sp>
        <p:sp>
          <p:nvSpPr>
            <p:cNvPr id="42084" name="Text Box 100">
              <a:extLst>
                <a:ext uri="{FF2B5EF4-FFF2-40B4-BE49-F238E27FC236}">
                  <a16:creationId xmlns:a16="http://schemas.microsoft.com/office/drawing/2014/main" id="{C10C32B2-F11F-4BC4-8B19-77899E62E9BB}"/>
                </a:ext>
              </a:extLst>
            </p:cNvPr>
            <p:cNvSpPr txBox="1">
              <a:spLocks noChangeArrowheads="1"/>
            </p:cNvSpPr>
            <p:nvPr/>
          </p:nvSpPr>
          <p:spPr bwMode="auto">
            <a:xfrm>
              <a:off x="2736" y="336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rPr>
                <a:t>4</a:t>
              </a:r>
            </a:p>
          </p:txBody>
        </p:sp>
        <p:graphicFrame>
          <p:nvGraphicFramePr>
            <p:cNvPr id="42085" name="Object 101">
              <a:extLst>
                <a:ext uri="{FF2B5EF4-FFF2-40B4-BE49-F238E27FC236}">
                  <a16:creationId xmlns:a16="http://schemas.microsoft.com/office/drawing/2014/main" id="{89D6FC5B-6C93-4798-B5F9-7E44C7CF2AA2}"/>
                </a:ext>
              </a:extLst>
            </p:cNvPr>
            <p:cNvGraphicFramePr>
              <a:graphicFrameLocks noChangeAspect="1"/>
            </p:cNvGraphicFramePr>
            <p:nvPr/>
          </p:nvGraphicFramePr>
          <p:xfrm>
            <a:off x="3312" y="3696"/>
            <a:ext cx="212" cy="384"/>
          </p:xfrm>
          <a:graphic>
            <a:graphicData uri="http://schemas.openxmlformats.org/presentationml/2006/ole">
              <mc:AlternateContent>
                <mc:Choice xmlns:v="urn:schemas-microsoft-com:vml" Requires="v">
                  <p:oleObj spid="_x0000_s1147" name="Equation" r:id="rId31" imgW="203040" imgH="368280" progId="Equation.3">
                    <p:embed/>
                  </p:oleObj>
                </mc:Choice>
                <mc:Fallback>
                  <p:oleObj name="Equation" r:id="rId31" imgW="203040" imgH="36828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3312" y="3696"/>
                          <a:ext cx="212" cy="384"/>
                        </a:xfrm>
                        <a:prstGeom prst="rect">
                          <a:avLst/>
                        </a:prstGeom>
                        <a:noFill/>
                        <a:ln>
                          <a:noFill/>
                        </a:ln>
                        <a:effectLst/>
                      </p:spPr>
                    </p:pic>
                  </p:oleObj>
                </mc:Fallback>
              </mc:AlternateContent>
            </a:graphicData>
          </a:graphic>
        </p:graphicFrame>
        <p:graphicFrame>
          <p:nvGraphicFramePr>
            <p:cNvPr id="42086" name="Object 102">
              <a:extLst>
                <a:ext uri="{FF2B5EF4-FFF2-40B4-BE49-F238E27FC236}">
                  <a16:creationId xmlns:a16="http://schemas.microsoft.com/office/drawing/2014/main" id="{2BF1ECDF-FBCC-4875-B25B-29B3CF8E2E2F}"/>
                </a:ext>
              </a:extLst>
            </p:cNvPr>
            <p:cNvGraphicFramePr>
              <a:graphicFrameLocks noChangeAspect="1"/>
            </p:cNvGraphicFramePr>
            <p:nvPr/>
          </p:nvGraphicFramePr>
          <p:xfrm>
            <a:off x="1632" y="3696"/>
            <a:ext cx="146" cy="384"/>
          </p:xfrm>
          <a:graphic>
            <a:graphicData uri="http://schemas.openxmlformats.org/presentationml/2006/ole">
              <mc:AlternateContent>
                <mc:Choice xmlns:v="urn:schemas-microsoft-com:vml" Requires="v">
                  <p:oleObj spid="_x0000_s1148" name="Equation" r:id="rId32" imgW="139680" imgH="368280" progId="Equation.3">
                    <p:embed/>
                  </p:oleObj>
                </mc:Choice>
                <mc:Fallback>
                  <p:oleObj name="Equation" r:id="rId32" imgW="139680" imgH="3682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1632" y="3696"/>
                          <a:ext cx="146" cy="384"/>
                        </a:xfrm>
                        <a:prstGeom prst="rect">
                          <a:avLst/>
                        </a:prstGeom>
                        <a:noFill/>
                        <a:ln>
                          <a:noFill/>
                        </a:ln>
                        <a:effectLst/>
                      </p:spPr>
                    </p:pic>
                  </p:oleObj>
                </mc:Fallback>
              </mc:AlternateContent>
            </a:graphicData>
          </a:graphic>
        </p:graphicFrame>
        <p:graphicFrame>
          <p:nvGraphicFramePr>
            <p:cNvPr id="42087" name="Object 103">
              <a:extLst>
                <a:ext uri="{FF2B5EF4-FFF2-40B4-BE49-F238E27FC236}">
                  <a16:creationId xmlns:a16="http://schemas.microsoft.com/office/drawing/2014/main" id="{05DAB614-809E-487C-BC4C-F24E08E2562B}"/>
                </a:ext>
              </a:extLst>
            </p:cNvPr>
            <p:cNvGraphicFramePr>
              <a:graphicFrameLocks noChangeAspect="1"/>
            </p:cNvGraphicFramePr>
            <p:nvPr/>
          </p:nvGraphicFramePr>
          <p:xfrm>
            <a:off x="2784" y="3696"/>
            <a:ext cx="146" cy="384"/>
          </p:xfrm>
          <a:graphic>
            <a:graphicData uri="http://schemas.openxmlformats.org/presentationml/2006/ole">
              <mc:AlternateContent>
                <mc:Choice xmlns:v="urn:schemas-microsoft-com:vml" Requires="v">
                  <p:oleObj spid="_x0000_s1149" name="Equation" r:id="rId33" imgW="139680" imgH="368280" progId="Equation.3">
                    <p:embed/>
                  </p:oleObj>
                </mc:Choice>
                <mc:Fallback>
                  <p:oleObj name="Equation" r:id="rId33" imgW="139680" imgH="36828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2784" y="3696"/>
                          <a:ext cx="146" cy="384"/>
                        </a:xfrm>
                        <a:prstGeom prst="rect">
                          <a:avLst/>
                        </a:prstGeom>
                        <a:noFill/>
                        <a:ln>
                          <a:noFill/>
                        </a:ln>
                        <a:effectLst/>
                      </p:spPr>
                    </p:pic>
                  </p:oleObj>
                </mc:Fallback>
              </mc:AlternateContent>
            </a:graphicData>
          </a:graphic>
        </p:graphicFrame>
        <p:sp>
          <p:nvSpPr>
            <p:cNvPr id="42088" name="Text Box 104">
              <a:extLst>
                <a:ext uri="{FF2B5EF4-FFF2-40B4-BE49-F238E27FC236}">
                  <a16:creationId xmlns:a16="http://schemas.microsoft.com/office/drawing/2014/main" id="{9D8F43C6-6630-4D79-AA31-CEAB5318F1BF}"/>
                </a:ext>
              </a:extLst>
            </p:cNvPr>
            <p:cNvSpPr txBox="1">
              <a:spLocks noChangeArrowheads="1"/>
            </p:cNvSpPr>
            <p:nvPr/>
          </p:nvSpPr>
          <p:spPr bwMode="auto">
            <a:xfrm>
              <a:off x="2208" y="336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anose="02020603050405020304" pitchFamily="18" charset="0"/>
                </a:rPr>
                <a:t>1</a:t>
              </a:r>
            </a:p>
          </p:txBody>
        </p:sp>
        <p:graphicFrame>
          <p:nvGraphicFramePr>
            <p:cNvPr id="42089" name="Object 105">
              <a:extLst>
                <a:ext uri="{FF2B5EF4-FFF2-40B4-BE49-F238E27FC236}">
                  <a16:creationId xmlns:a16="http://schemas.microsoft.com/office/drawing/2014/main" id="{0157D606-C86A-44B5-BC64-5881B99440BE}"/>
                </a:ext>
              </a:extLst>
            </p:cNvPr>
            <p:cNvGraphicFramePr>
              <a:graphicFrameLocks noChangeAspect="1"/>
            </p:cNvGraphicFramePr>
            <p:nvPr/>
          </p:nvGraphicFramePr>
          <p:xfrm>
            <a:off x="2208" y="3696"/>
            <a:ext cx="146" cy="384"/>
          </p:xfrm>
          <a:graphic>
            <a:graphicData uri="http://schemas.openxmlformats.org/presentationml/2006/ole">
              <mc:AlternateContent>
                <mc:Choice xmlns:v="urn:schemas-microsoft-com:vml" Requires="v">
                  <p:oleObj spid="_x0000_s1150" name="Equation" r:id="rId34" imgW="139680" imgH="368280" progId="Equation.3">
                    <p:embed/>
                  </p:oleObj>
                </mc:Choice>
                <mc:Fallback>
                  <p:oleObj name="Equation" r:id="rId34" imgW="139680" imgH="3682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2208" y="3696"/>
                          <a:ext cx="146" cy="384"/>
                        </a:xfrm>
                        <a:prstGeom prst="rect">
                          <a:avLst/>
                        </a:prstGeom>
                        <a:noFill/>
                        <a:ln>
                          <a:noFill/>
                        </a:ln>
                        <a:effectLst/>
                      </p:spPr>
                    </p:pic>
                  </p:oleObj>
                </mc:Fallback>
              </mc:AlternateContent>
            </a:graphicData>
          </a:graphic>
        </p:graphicFrame>
        <mc:AlternateContent>
          <mc:Choice Requires="a14">
            <p:sp>
              <p:nvSpPr>
                <p:cNvPr id="42090" name="Object 106">
                  <a:extLst>
                    <a:ext uri="{FF2B5EF4-FFF2-40B4-BE49-F238E27FC236}">
                      <a16:creationId xmlns:a16="http://schemas.microsoft.com/office/drawing/2014/main" id="{B479F61B-D125-4EE5-9C89-5958CCB07EDA}"/>
                    </a:ext>
                  </a:extLst>
                </p:cNvPr>
                <p:cNvSpPr txBox="1"/>
                <p:nvPr/>
              </p:nvSpPr>
              <p:spPr bwMode="auto">
                <a:xfrm>
                  <a:off x="1104" y="3360"/>
                  <a:ext cx="195" cy="240"/>
                </a:xfrm>
                <a:prstGeom prst="rect">
                  <a:avLst/>
                </a:prstGeom>
                <a:noFill/>
                <a:ln>
                  <a:noFill/>
                </a:ln>
                <a:effectLst/>
              </p:spPr>
              <p:txBody>
                <a:bodyPr>
                  <a:normAutofit/>
                </a:bodyPr>
                <a:lstStyle/>
                <a:p>
                  <a14:m>
                    <m:oMathPara>
                      <m:oMathParaPr>
                        <m:jc m:val="left"/>
                      </m:oMathParaPr>
                      <m:oMath>
                        <m:sSub>
                          <m:sSubPr>
                            <m:ctrlPr>
                              <a:rPr lang="zh-CN" altLang="en-US"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oMath>
                    </m:oMathPara>
                  </a14:m>
                  <a:endParaRPr lang="zh-CN" altLang="en-US"/>
                </a:p>
              </p:txBody>
            </p:sp>
          </mc:Choice>
          <mc:Fallback>
            <p:sp>
              <p:nvSpPr>
                <p:cNvPr id="42090" name="Object 106">
                  <a:extLst>
                    <a:ext uri="{FF2B5EF4-FFF2-40B4-BE49-F238E27FC236}">
                      <a16:creationId xmlns:a16="http://schemas.microsoft.com/office/drawing/2014/main" id="{B479F61B-D125-4EE5-9C89-5958CCB07EDA}"/>
                    </a:ext>
                  </a:extLst>
                </p:cNvPr>
                <p:cNvSpPr txBox="1">
                  <a:spLocks noRot="1" noChangeAspect="1" noMove="1" noResize="1" noEditPoints="1" noAdjustHandles="1" noChangeArrowheads="1" noChangeShapeType="1" noTextEdit="1"/>
                </p:cNvSpPr>
                <p:nvPr/>
              </p:nvSpPr>
              <p:spPr bwMode="auto">
                <a:xfrm>
                  <a:off x="1104" y="3360"/>
                  <a:ext cx="195" cy="240"/>
                </a:xfrm>
                <a:prstGeom prst="rect">
                  <a:avLst/>
                </a:prstGeom>
                <a:blipFill>
                  <a:blip r:embed="rId35"/>
                  <a:stretch>
                    <a:fillRect r="-13725"/>
                  </a:stretch>
                </a:blipFill>
                <a:ln>
                  <a:noFill/>
                </a:ln>
                <a:effectLst/>
              </p:spPr>
              <p:txBody>
                <a:bodyPr/>
                <a:lstStyle/>
                <a:p>
                  <a:r>
                    <a:rPr lang="zh-CN" altLang="en-US">
                      <a:noFill/>
                    </a:rPr>
                    <a:t> </a:t>
                  </a:r>
                </a:p>
              </p:txBody>
            </p:sp>
          </mc:Fallback>
        </mc:AlternateContent>
      </p:grpSp>
      <p:sp>
        <p:nvSpPr>
          <p:cNvPr id="42091" name="Text Box 107">
            <a:extLst>
              <a:ext uri="{FF2B5EF4-FFF2-40B4-BE49-F238E27FC236}">
                <a16:creationId xmlns:a16="http://schemas.microsoft.com/office/drawing/2014/main" id="{25EA03D1-F494-4EE7-B443-69A0FB06FE54}"/>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例题讲评</a:t>
            </a:r>
          </a:p>
        </p:txBody>
      </p:sp>
    </p:spTree>
    <p:extLst>
      <p:ext uri="{BB962C8B-B14F-4D97-AF65-F5344CB8AC3E}">
        <p14:creationId xmlns:p14="http://schemas.microsoft.com/office/powerpoint/2010/main" val="36361586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49"/>
                                        </p:tgtEl>
                                        <p:attrNameLst>
                                          <p:attrName>style.visibility</p:attrName>
                                        </p:attrNameLst>
                                      </p:cBhvr>
                                      <p:to>
                                        <p:strVal val="visible"/>
                                      </p:to>
                                    </p:set>
                                    <p:animEffect transition="in" filter="dissolve">
                                      <p:cBhvr>
                                        <p:cTn id="7" dur="500"/>
                                        <p:tgtEl>
                                          <p:spTgt spid="4204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20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29" presetClass="entr" presetSubtype="0" fill="hold" nodeType="clickEffect">
                                  <p:stCondLst>
                                    <p:cond delay="0"/>
                                  </p:stCondLst>
                                  <p:childTnLst>
                                    <p:set>
                                      <p:cBhvr>
                                        <p:cTn id="15" dur="1" fill="hold">
                                          <p:stCondLst>
                                            <p:cond delay="0"/>
                                          </p:stCondLst>
                                        </p:cTn>
                                        <p:tgtEl>
                                          <p:spTgt spid="42056"/>
                                        </p:tgtEl>
                                        <p:attrNameLst>
                                          <p:attrName>style.visibility</p:attrName>
                                        </p:attrNameLst>
                                      </p:cBhvr>
                                      <p:to>
                                        <p:strVal val="visible"/>
                                      </p:to>
                                    </p:set>
                                    <p:anim calcmode="lin" valueType="num">
                                      <p:cBhvr>
                                        <p:cTn id="16" dur="1000" fill="hold"/>
                                        <p:tgtEl>
                                          <p:spTgt spid="42056"/>
                                        </p:tgtEl>
                                        <p:attrNameLst>
                                          <p:attrName>ppt_x</p:attrName>
                                        </p:attrNameLst>
                                      </p:cBhvr>
                                      <p:tavLst>
                                        <p:tav tm="0">
                                          <p:val>
                                            <p:strVal val="#ppt_x-.2"/>
                                          </p:val>
                                        </p:tav>
                                        <p:tav tm="100000">
                                          <p:val>
                                            <p:strVal val="#ppt_x"/>
                                          </p:val>
                                        </p:tav>
                                      </p:tavLst>
                                    </p:anim>
                                    <p:anim calcmode="lin" valueType="num">
                                      <p:cBhvr>
                                        <p:cTn id="17" dur="1000" fill="hold"/>
                                        <p:tgtEl>
                                          <p:spTgt spid="42056"/>
                                        </p:tgtEl>
                                        <p:attrNameLst>
                                          <p:attrName>ppt_y</p:attrName>
                                        </p:attrNameLst>
                                      </p:cBhvr>
                                      <p:tavLst>
                                        <p:tav tm="0">
                                          <p:val>
                                            <p:strVal val="#ppt_y"/>
                                          </p:val>
                                        </p:tav>
                                        <p:tav tm="100000">
                                          <p:val>
                                            <p:strVal val="#ppt_y"/>
                                          </p:val>
                                        </p:tav>
                                      </p:tavLst>
                                    </p:anim>
                                    <p:animEffect transition="in" filter="wipe(right)" prLst="gradientSize: 0.1">
                                      <p:cBhvr>
                                        <p:cTn id="18" dur="1000"/>
                                        <p:tgtEl>
                                          <p:spTgt spid="42056"/>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42057"/>
                                        </p:tgtEl>
                                        <p:attrNameLst>
                                          <p:attrName>style.visibility</p:attrName>
                                        </p:attrNameLst>
                                      </p:cBhvr>
                                      <p:to>
                                        <p:strVal val="visible"/>
                                      </p:to>
                                    </p:set>
                                    <p:anim calcmode="lin" valueType="num">
                                      <p:cBhvr>
                                        <p:cTn id="23" dur="1000" fill="hold"/>
                                        <p:tgtEl>
                                          <p:spTgt spid="42057"/>
                                        </p:tgtEl>
                                        <p:attrNameLst>
                                          <p:attrName>ppt_x</p:attrName>
                                        </p:attrNameLst>
                                      </p:cBhvr>
                                      <p:tavLst>
                                        <p:tav tm="0">
                                          <p:val>
                                            <p:strVal val="#ppt_x-.2"/>
                                          </p:val>
                                        </p:tav>
                                        <p:tav tm="100000">
                                          <p:val>
                                            <p:strVal val="#ppt_x"/>
                                          </p:val>
                                        </p:tav>
                                      </p:tavLst>
                                    </p:anim>
                                    <p:anim calcmode="lin" valueType="num">
                                      <p:cBhvr>
                                        <p:cTn id="24" dur="1000" fill="hold"/>
                                        <p:tgtEl>
                                          <p:spTgt spid="42057"/>
                                        </p:tgtEl>
                                        <p:attrNameLst>
                                          <p:attrName>ppt_y</p:attrName>
                                        </p:attrNameLst>
                                      </p:cBhvr>
                                      <p:tavLst>
                                        <p:tav tm="0">
                                          <p:val>
                                            <p:strVal val="#ppt_y"/>
                                          </p:val>
                                        </p:tav>
                                        <p:tav tm="100000">
                                          <p:val>
                                            <p:strVal val="#ppt_y"/>
                                          </p:val>
                                        </p:tav>
                                      </p:tavLst>
                                    </p:anim>
                                    <p:animEffect transition="in" filter="wipe(right)" prLst="gradientSize: 0.1">
                                      <p:cBhvr>
                                        <p:cTn id="25" dur="1000"/>
                                        <p:tgtEl>
                                          <p:spTgt spid="42057"/>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29" presetClass="entr" presetSubtype="0" fill="hold" nodeType="clickEffect">
                                  <p:stCondLst>
                                    <p:cond delay="0"/>
                                  </p:stCondLst>
                                  <p:childTnLst>
                                    <p:set>
                                      <p:cBhvr>
                                        <p:cTn id="29" dur="1" fill="hold">
                                          <p:stCondLst>
                                            <p:cond delay="0"/>
                                          </p:stCondLst>
                                        </p:cTn>
                                        <p:tgtEl>
                                          <p:spTgt spid="42059"/>
                                        </p:tgtEl>
                                        <p:attrNameLst>
                                          <p:attrName>style.visibility</p:attrName>
                                        </p:attrNameLst>
                                      </p:cBhvr>
                                      <p:to>
                                        <p:strVal val="visible"/>
                                      </p:to>
                                    </p:set>
                                    <p:anim calcmode="lin" valueType="num">
                                      <p:cBhvr>
                                        <p:cTn id="30" dur="1000" fill="hold"/>
                                        <p:tgtEl>
                                          <p:spTgt spid="42059"/>
                                        </p:tgtEl>
                                        <p:attrNameLst>
                                          <p:attrName>ppt_x</p:attrName>
                                        </p:attrNameLst>
                                      </p:cBhvr>
                                      <p:tavLst>
                                        <p:tav tm="0">
                                          <p:val>
                                            <p:strVal val="#ppt_x-.2"/>
                                          </p:val>
                                        </p:tav>
                                        <p:tav tm="100000">
                                          <p:val>
                                            <p:strVal val="#ppt_x"/>
                                          </p:val>
                                        </p:tav>
                                      </p:tavLst>
                                    </p:anim>
                                    <p:anim calcmode="lin" valueType="num">
                                      <p:cBhvr>
                                        <p:cTn id="31" dur="1000" fill="hold"/>
                                        <p:tgtEl>
                                          <p:spTgt spid="42059"/>
                                        </p:tgtEl>
                                        <p:attrNameLst>
                                          <p:attrName>ppt_y</p:attrName>
                                        </p:attrNameLst>
                                      </p:cBhvr>
                                      <p:tavLst>
                                        <p:tav tm="0">
                                          <p:val>
                                            <p:strVal val="#ppt_y"/>
                                          </p:val>
                                        </p:tav>
                                        <p:tav tm="100000">
                                          <p:val>
                                            <p:strVal val="#ppt_y"/>
                                          </p:val>
                                        </p:tav>
                                      </p:tavLst>
                                    </p:anim>
                                    <p:animEffect transition="in" filter="wipe(right)" prLst="gradientSize: 0.1">
                                      <p:cBhvr>
                                        <p:cTn id="32" dur="1000"/>
                                        <p:tgtEl>
                                          <p:spTgt spid="42059"/>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2037"/>
                                        </p:tgtEl>
                                        <p:attrNameLst>
                                          <p:attrName>style.visibility</p:attrName>
                                        </p:attrNameLst>
                                      </p:cBhvr>
                                      <p:to>
                                        <p:strVal val="visible"/>
                                      </p:to>
                                    </p:set>
                                    <p:animEffect transition="in" filter="wipe(left)">
                                      <p:cBhvr>
                                        <p:cTn id="37" dur="500"/>
                                        <p:tgtEl>
                                          <p:spTgt spid="42037"/>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ntr" presetSubtype="5" fill="hold" nodeType="clickEffect">
                                  <p:stCondLst>
                                    <p:cond delay="0"/>
                                  </p:stCondLst>
                                  <p:childTnLst>
                                    <p:set>
                                      <p:cBhvr>
                                        <p:cTn id="41" dur="1" fill="hold">
                                          <p:stCondLst>
                                            <p:cond delay="0"/>
                                          </p:stCondLst>
                                        </p:cTn>
                                        <p:tgtEl>
                                          <p:spTgt spid="42060"/>
                                        </p:tgtEl>
                                        <p:attrNameLst>
                                          <p:attrName>style.visibility</p:attrName>
                                        </p:attrNameLst>
                                      </p:cBhvr>
                                      <p:to>
                                        <p:strVal val="visible"/>
                                      </p:to>
                                    </p:set>
                                    <p:animEffect transition="in" filter="blinds(vertical)">
                                      <p:cBhvr>
                                        <p:cTn id="42" dur="500"/>
                                        <p:tgtEl>
                                          <p:spTgt spid="42060"/>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6" presetClass="entr" presetSubtype="26" fill="hold" nodeType="clickEffect">
                                  <p:stCondLst>
                                    <p:cond delay="0"/>
                                  </p:stCondLst>
                                  <p:childTnLst>
                                    <p:set>
                                      <p:cBhvr>
                                        <p:cTn id="46" dur="1" fill="hold">
                                          <p:stCondLst>
                                            <p:cond delay="0"/>
                                          </p:stCondLst>
                                        </p:cTn>
                                        <p:tgtEl>
                                          <p:spTgt spid="42080"/>
                                        </p:tgtEl>
                                        <p:attrNameLst>
                                          <p:attrName>style.visibility</p:attrName>
                                        </p:attrNameLst>
                                      </p:cBhvr>
                                      <p:to>
                                        <p:strVal val="visible"/>
                                      </p:to>
                                    </p:set>
                                    <p:animEffect transition="in" filter="barn(inHorizontal)">
                                      <p:cBhvr>
                                        <p:cTn id="47" dur="500"/>
                                        <p:tgtEl>
                                          <p:spTgt spid="42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9154" name="Text Box 2">
            <a:extLst>
              <a:ext uri="{FF2B5EF4-FFF2-40B4-BE49-F238E27FC236}">
                <a16:creationId xmlns:a16="http://schemas.microsoft.com/office/drawing/2014/main" id="{8D342428-C27B-4E16-8B04-C72712AE559B}"/>
              </a:ext>
            </a:extLst>
          </p:cNvPr>
          <p:cNvSpPr>
            <a:spLocks noChangeArrowheads="1"/>
          </p:cNvSpPr>
          <p:nvPr/>
        </p:nvSpPr>
        <p:spPr bwMode="auto">
          <a:xfrm>
            <a:off x="457200" y="369240"/>
            <a:ext cx="104139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00000"/>
              </a:lnSpc>
              <a:buFontTx/>
              <a:buNone/>
            </a:pPr>
            <a:r>
              <a:rPr lang="zh-CN" altLang="en-US" sz="2800">
                <a:latin typeface="宋体" panose="02010600030101010101" pitchFamily="2" charset="-122"/>
              </a:rPr>
              <a:t>一个口袋里有</a:t>
            </a:r>
            <a:r>
              <a:rPr lang="en-US" altLang="zh-CN" sz="2800">
                <a:latin typeface="宋体" panose="02010600030101010101" pitchFamily="2" charset="-122"/>
              </a:rPr>
              <a:t>5</a:t>
            </a:r>
            <a:r>
              <a:rPr lang="zh-CN" altLang="en-US" sz="2800">
                <a:latin typeface="宋体" panose="02010600030101010101" pitchFamily="2" charset="-122"/>
              </a:rPr>
              <a:t>只球</a:t>
            </a:r>
            <a:r>
              <a:rPr lang="en-US" altLang="zh-CN" sz="2800">
                <a:latin typeface="宋体" panose="02010600030101010101" pitchFamily="2" charset="-122"/>
              </a:rPr>
              <a:t>,</a:t>
            </a:r>
            <a:r>
              <a:rPr lang="zh-CN" altLang="en-US" sz="2800">
                <a:latin typeface="宋体" panose="02010600030101010101" pitchFamily="2" charset="-122"/>
              </a:rPr>
              <a:t>编号为</a:t>
            </a:r>
            <a:r>
              <a:rPr lang="en-US" altLang="zh-CN" sz="2800">
                <a:latin typeface="宋体" panose="02010600030101010101" pitchFamily="2" charset="-122"/>
              </a:rPr>
              <a:t>1,2,3,4,5,</a:t>
            </a:r>
            <a:r>
              <a:rPr lang="zh-CN" altLang="en-US" sz="2800">
                <a:latin typeface="宋体" panose="02010600030101010101" pitchFamily="2" charset="-122"/>
              </a:rPr>
              <a:t>在袋中同时取出</a:t>
            </a:r>
            <a:r>
              <a:rPr lang="en-US" altLang="zh-CN" sz="2800">
                <a:latin typeface="宋体" panose="02010600030101010101" pitchFamily="2" charset="-122"/>
              </a:rPr>
              <a:t>3</a:t>
            </a:r>
            <a:r>
              <a:rPr lang="zh-CN" altLang="en-US" sz="2800">
                <a:latin typeface="宋体" panose="02010600030101010101" pitchFamily="2" charset="-122"/>
              </a:rPr>
              <a:t>只</a:t>
            </a:r>
            <a:r>
              <a:rPr lang="en-US" altLang="zh-CN" sz="2800">
                <a:latin typeface="宋体" panose="02010600030101010101" pitchFamily="2" charset="-122"/>
              </a:rPr>
              <a:t>,</a:t>
            </a:r>
            <a:r>
              <a:rPr lang="zh-CN" altLang="en-US" sz="2800">
                <a:latin typeface="宋体" panose="02010600030101010101" pitchFamily="2" charset="-122"/>
              </a:rPr>
              <a:t>以</a:t>
            </a:r>
            <a:r>
              <a:rPr lang="en-US" altLang="zh-CN" sz="2800" i="1">
                <a:latin typeface="宋体" panose="02010600030101010101" pitchFamily="2" charset="-122"/>
              </a:rPr>
              <a:t>X</a:t>
            </a:r>
            <a:r>
              <a:rPr lang="zh-CN" altLang="en-US" sz="2800">
                <a:latin typeface="宋体" panose="02010600030101010101" pitchFamily="2" charset="-122"/>
              </a:rPr>
              <a:t>表示取出的</a:t>
            </a:r>
            <a:r>
              <a:rPr lang="en-US" altLang="zh-CN" sz="2800">
                <a:latin typeface="宋体" panose="02010600030101010101" pitchFamily="2" charset="-122"/>
              </a:rPr>
              <a:t>3</a:t>
            </a:r>
            <a:r>
              <a:rPr lang="zh-CN" altLang="en-US" sz="2800">
                <a:latin typeface="宋体" panose="02010600030101010101" pitchFamily="2" charset="-122"/>
              </a:rPr>
              <a:t>个球中的最小号码</a:t>
            </a:r>
            <a:r>
              <a:rPr lang="en-US" altLang="zh-CN" sz="2800">
                <a:latin typeface="宋体" panose="02010600030101010101" pitchFamily="2" charset="-122"/>
              </a:rPr>
              <a:t>,</a:t>
            </a:r>
            <a:r>
              <a:rPr lang="zh-CN" altLang="en-US" sz="2800">
                <a:latin typeface="宋体" panose="02010600030101010101" pitchFamily="2" charset="-122"/>
              </a:rPr>
              <a:t>试写出</a:t>
            </a:r>
            <a:r>
              <a:rPr lang="en-US" altLang="zh-CN" sz="2800" i="1">
                <a:latin typeface="宋体" panose="02010600030101010101" pitchFamily="2" charset="-122"/>
              </a:rPr>
              <a:t>X</a:t>
            </a:r>
            <a:r>
              <a:rPr lang="zh-CN" altLang="en-US" sz="2800">
                <a:latin typeface="宋体" panose="02010600030101010101" pitchFamily="2" charset="-122"/>
              </a:rPr>
              <a:t>的分布列</a:t>
            </a:r>
            <a:r>
              <a:rPr lang="en-US" altLang="zh-CN" sz="2800">
                <a:latin typeface="宋体" panose="02010600030101010101" pitchFamily="2" charset="-122"/>
              </a:rPr>
              <a:t>.</a:t>
            </a:r>
          </a:p>
        </p:txBody>
      </p:sp>
      <p:sp>
        <p:nvSpPr>
          <p:cNvPr id="40962" name="Text Box 3">
            <a:extLst>
              <a:ext uri="{FF2B5EF4-FFF2-40B4-BE49-F238E27FC236}">
                <a16:creationId xmlns:a16="http://schemas.microsoft.com/office/drawing/2014/main" id="{7601309B-0B4F-45A7-95CB-F571339E5466}"/>
              </a:ext>
            </a:extLst>
          </p:cNvPr>
          <p:cNvSpPr/>
          <p:nvPr/>
        </p:nvSpPr>
        <p:spPr>
          <a:xfrm>
            <a:off x="520341" y="1384930"/>
            <a:ext cx="5761038" cy="519112"/>
          </a:xfrm>
          <a:prstGeom prst="rect">
            <a:avLst/>
          </a:prstGeom>
          <a:noFill/>
          <a:ln>
            <a:noFill/>
            <a:miter lim="800000"/>
          </a:ln>
        </p:spPr>
        <p:txBody>
          <a:bodyPr>
            <a:spAutoFit/>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a:lnSpc>
                <a:spcPct val="100000"/>
              </a:lnSpc>
              <a:buFontTx/>
              <a:buNone/>
            </a:pP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解</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 </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随机变量</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X</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的可取值为 </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1,2,3.</a:t>
            </a:r>
            <a:endParaRPr lang="en-US" altLang="zh-CN" sz="2800">
              <a:solidFill>
                <a:srgbClr val="FF0000"/>
              </a:solidFill>
              <a:latin typeface="Times New Roman" panose="02020603050405020304" pitchFamily="18" charset="0"/>
              <a:ea typeface="黑体" pitchFamily="2" charset="-122"/>
            </a:endParaRPr>
          </a:p>
        </p:txBody>
      </p:sp>
      <p:sp>
        <p:nvSpPr>
          <p:cNvPr id="40963" name="Text Box 4">
            <a:extLst>
              <a:ext uri="{FF2B5EF4-FFF2-40B4-BE49-F238E27FC236}">
                <a16:creationId xmlns:a16="http://schemas.microsoft.com/office/drawing/2014/main" id="{CAA5762C-746F-4EB3-B689-60204663B35D}"/>
              </a:ext>
            </a:extLst>
          </p:cNvPr>
          <p:cNvSpPr/>
          <p:nvPr/>
        </p:nvSpPr>
        <p:spPr>
          <a:xfrm>
            <a:off x="914400" y="1752601"/>
            <a:ext cx="10515599" cy="1076961"/>
          </a:xfrm>
          <a:prstGeom prst="rect">
            <a:avLst/>
          </a:prstGeom>
          <a:noFill/>
          <a:ln>
            <a:noFill/>
            <a:miter lim="800000"/>
          </a:ln>
        </p:spPr>
        <p:txBody>
          <a:bodyPr wrap="square">
            <a:spAutoFit/>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a:lnSpc>
                <a:spcPct val="120000"/>
              </a:lnSpc>
              <a:buFontTx/>
              <a:buNone/>
            </a:pP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当</a:t>
            </a:r>
            <a:r>
              <a:rPr lang="en-US" altLang="zh-CN" sz="2800" i="1">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X</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=1</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时</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即取出的三只球中的最小号码为</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1,</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则其它两只球只能在编号为</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2,3,4,5</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的四只球中任取两只</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a:t>
            </a: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故有</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P(X=1)=              =3/5;</a:t>
            </a:r>
            <a:endParaRPr lang="en-US" altLang="zh-CN" sz="2800">
              <a:solidFill>
                <a:srgbClr val="FF0000"/>
              </a:solidFill>
              <a:latin typeface="Times New Roman" panose="02020603050405020304" pitchFamily="18" charset="0"/>
              <a:ea typeface="黑体" pitchFamily="2" charset="-122"/>
            </a:endParaRPr>
          </a:p>
        </p:txBody>
      </p:sp>
      <p:graphicFrame>
        <p:nvGraphicFramePr>
          <p:cNvPr id="49157" name="Object 5">
            <a:extLst>
              <a:ext uri="{FF2B5EF4-FFF2-40B4-BE49-F238E27FC236}">
                <a16:creationId xmlns:a16="http://schemas.microsoft.com/office/drawing/2014/main" id="{6605E6F0-0BAE-4833-9BB4-D1E0A3983AEB}"/>
              </a:ext>
            </a:extLst>
          </p:cNvPr>
          <p:cNvGraphicFramePr/>
          <p:nvPr>
            <p:extLst>
              <p:ext uri="{D42A27DB-BD31-4B8C-83A1-F6EECF244321}">
                <p14:modId xmlns:p14="http://schemas.microsoft.com/office/powerpoint/2010/main" val="1864353922"/>
              </p:ext>
            </p:extLst>
          </p:nvPr>
        </p:nvGraphicFramePr>
        <p:xfrm>
          <a:off x="8001000" y="2211554"/>
          <a:ext cx="1150938" cy="576262"/>
        </p:xfrm>
        <a:graphic>
          <a:graphicData uri="http://schemas.openxmlformats.org/presentationml/2006/ole">
            <mc:AlternateContent>
              <mc:Choice xmlns:v="urn:schemas-microsoft-com:vml" Requires="v">
                <p:oleObj spid="_x0000_s1151" r:id="rId3" imgW="482391" imgH="241195" progId="Equation.DSMT4">
                  <p:embed/>
                </p:oleObj>
              </mc:Choice>
              <mc:Fallback>
                <p:oleObj r:id="rId3" imgW="482391" imgH="241195" progId="Equation.DSMT4">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8001000" y="2211554"/>
                        <a:ext cx="1150938" cy="576262"/>
                      </a:xfrm>
                      <a:prstGeom prst="rect">
                        <a:avLst/>
                      </a:prstGeom>
                      <a:noFill/>
                      <a:ln>
                        <a:noFill/>
                      </a:ln>
                    </p:spPr>
                  </p:pic>
                </p:oleObj>
              </mc:Fallback>
            </mc:AlternateContent>
          </a:graphicData>
        </a:graphic>
      </p:graphicFrame>
      <p:sp>
        <p:nvSpPr>
          <p:cNvPr id="40965" name="Text Box 6">
            <a:extLst>
              <a:ext uri="{FF2B5EF4-FFF2-40B4-BE49-F238E27FC236}">
                <a16:creationId xmlns:a16="http://schemas.microsoft.com/office/drawing/2014/main" id="{9FF41C43-6E2C-4D06-86CE-ED24603F5BC9}"/>
              </a:ext>
            </a:extLst>
          </p:cNvPr>
          <p:cNvSpPr/>
          <p:nvPr/>
        </p:nvSpPr>
        <p:spPr>
          <a:xfrm>
            <a:off x="914400" y="2739704"/>
            <a:ext cx="5726112" cy="519112"/>
          </a:xfrm>
          <a:prstGeom prst="rect">
            <a:avLst/>
          </a:prstGeom>
          <a:noFill/>
          <a:ln>
            <a:noFill/>
            <a:miter lim="800000"/>
          </a:ln>
        </p:spPr>
        <p:txBody>
          <a:bodyPr wrap="none">
            <a:spAutoFit/>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a:lnSpc>
                <a:spcPct val="100000"/>
              </a:lnSpc>
              <a:buFontTx/>
              <a:buNone/>
            </a:pPr>
            <a:r>
              <a:rPr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同理可得 </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P(</a:t>
            </a:r>
            <a:r>
              <a:rPr lang="en-US" altLang="zh-CN" sz="2800" i="1">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X</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=2)=3/10;P(</a:t>
            </a:r>
            <a:r>
              <a:rPr lang="en-US" altLang="zh-CN" sz="2800" i="1">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X</a:t>
            </a:r>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=3)=1/10.</a:t>
            </a:r>
            <a:endParaRPr lang="en-US" altLang="zh-CN" sz="2800">
              <a:solidFill>
                <a:srgbClr val="FF0000"/>
              </a:solidFill>
              <a:latin typeface="黑体" pitchFamily="2" charset="-122"/>
              <a:ea typeface="黑体" pitchFamily="2" charset="-122"/>
            </a:endParaRPr>
          </a:p>
        </p:txBody>
      </p:sp>
      <p:sp>
        <p:nvSpPr>
          <p:cNvPr id="40966" name="Rectangle 7">
            <a:extLst>
              <a:ext uri="{FF2B5EF4-FFF2-40B4-BE49-F238E27FC236}">
                <a16:creationId xmlns:a16="http://schemas.microsoft.com/office/drawing/2014/main" id="{581DE41C-ACE7-4C08-B86A-038520936630}"/>
              </a:ext>
            </a:extLst>
          </p:cNvPr>
          <p:cNvSpPr/>
          <p:nvPr/>
        </p:nvSpPr>
        <p:spPr>
          <a:xfrm>
            <a:off x="935966" y="3233424"/>
            <a:ext cx="5040312" cy="431800"/>
          </a:xfrm>
          <a:prstGeom prst="rect">
            <a:avLst/>
          </a:prstGeom>
          <a:noFill/>
          <a:ln>
            <a:noFill/>
            <a:miter lim="800000"/>
          </a:ln>
        </p:spPr>
        <p:txBody>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marL="342900" indent="-342900">
              <a:lnSpc>
                <a:spcPct val="100000"/>
              </a:lnSpc>
              <a:spcBef>
                <a:spcPct val="20000"/>
              </a:spcBef>
            </a:pPr>
            <a:r>
              <a:rPr sz="2800">
                <a:ln w="9525" cap="flat" cmpd="sng" algn="ctr">
                  <a:noFill/>
                  <a:prstDash val="solid"/>
                  <a:round/>
                  <a:headEnd type="none" w="med" len="med"/>
                  <a:tailEnd type="none" w="med" len="med"/>
                </a:ln>
                <a:solidFill>
                  <a:srgbClr val="FF0000"/>
                </a:solidFill>
                <a:latin typeface="黑体" pitchFamily="2" charset="-122"/>
                <a:ea typeface="黑体" pitchFamily="2" charset="-122"/>
                <a:sym typeface="Wingdings"/>
              </a:rPr>
              <a:t>因此</a:t>
            </a:r>
            <a:r>
              <a:rPr lang="en-US" altLang="zh-CN" sz="2800">
                <a:ln w="9525" cap="flat" cmpd="sng" algn="ctr">
                  <a:noFill/>
                  <a:prstDash val="solid"/>
                  <a:round/>
                  <a:headEnd type="none" w="med" len="med"/>
                  <a:tailEnd type="none" w="med" len="med"/>
                </a:ln>
                <a:solidFill>
                  <a:srgbClr val="FF0000"/>
                </a:solidFill>
                <a:latin typeface="黑体" pitchFamily="2" charset="-122"/>
                <a:ea typeface="黑体" pitchFamily="2" charset="-122"/>
                <a:sym typeface="Wingdings"/>
              </a:rPr>
              <a:t>,</a:t>
            </a:r>
            <a:r>
              <a:rPr lang="en-US" altLang="zh-CN" sz="2800" i="1">
                <a:ln w="9525" cap="flat" cmpd="sng" algn="ctr">
                  <a:noFill/>
                  <a:prstDash val="solid"/>
                  <a:round/>
                  <a:headEnd type="none" w="med" len="med"/>
                  <a:tailEnd type="none" w="med" len="med"/>
                </a:ln>
                <a:solidFill>
                  <a:srgbClr val="FF0000"/>
                </a:solidFill>
                <a:latin typeface="Times New Roman" panose="02020603050405020304" pitchFamily="18" charset="0"/>
                <a:ea typeface="黑体" pitchFamily="2" charset="-122"/>
                <a:sym typeface="Wingdings"/>
              </a:rPr>
              <a:t>X </a:t>
            </a:r>
            <a:r>
              <a:rPr sz="2800">
                <a:ln w="9525" cap="flat" cmpd="sng" algn="ctr">
                  <a:noFill/>
                  <a:prstDash val="solid"/>
                  <a:round/>
                  <a:headEnd type="none" w="med" len="med"/>
                  <a:tailEnd type="none" w="med" len="med"/>
                </a:ln>
                <a:solidFill>
                  <a:srgbClr val="FF0000"/>
                </a:solidFill>
                <a:latin typeface="黑体" pitchFamily="2" charset="-122"/>
                <a:ea typeface="黑体" pitchFamily="2" charset="-122"/>
                <a:sym typeface="Wingdings"/>
              </a:rPr>
              <a:t>的分布列如下表所示</a:t>
            </a:r>
            <a:endParaRPr sz="2800">
              <a:solidFill>
                <a:srgbClr val="FF0000"/>
              </a:solidFill>
              <a:latin typeface="黑体" pitchFamily="2" charset="-122"/>
              <a:ea typeface="黑体" pitchFamily="2" charset="-122"/>
            </a:endParaRPr>
          </a:p>
        </p:txBody>
      </p:sp>
      <p:graphicFrame>
        <p:nvGraphicFramePr>
          <p:cNvPr id="49160" name="表格 76807">
            <a:extLst>
              <a:ext uri="{FF2B5EF4-FFF2-40B4-BE49-F238E27FC236}">
                <a16:creationId xmlns:a16="http://schemas.microsoft.com/office/drawing/2014/main" id="{D9FA0ACA-CD0F-47AD-A953-69C74F6E1079}"/>
              </a:ext>
            </a:extLst>
          </p:cNvPr>
          <p:cNvGraphicFramePr>
            <a:graphicFrameLocks noGrp="1"/>
          </p:cNvGraphicFramePr>
          <p:nvPr>
            <p:extLst>
              <p:ext uri="{D42A27DB-BD31-4B8C-83A1-F6EECF244321}">
                <p14:modId xmlns:p14="http://schemas.microsoft.com/office/powerpoint/2010/main" val="2910013041"/>
              </p:ext>
            </p:extLst>
          </p:nvPr>
        </p:nvGraphicFramePr>
        <p:xfrm>
          <a:off x="2177256" y="3764179"/>
          <a:ext cx="3200400" cy="1319098"/>
        </p:xfrm>
        <a:graphic>
          <a:graphicData uri="http://schemas.openxmlformats.org/drawingml/2006/table">
            <a:tbl>
              <a:tblPr/>
              <a:tblGrid>
                <a:gridCol w="520700">
                  <a:extLst>
                    <a:ext uri="{9D8B030D-6E8A-4147-A177-3AD203B41FA5}">
                      <a16:colId xmlns:a16="http://schemas.microsoft.com/office/drawing/2014/main" val="1221325649"/>
                    </a:ext>
                  </a:extLst>
                </a:gridCol>
                <a:gridCol w="719138">
                  <a:extLst>
                    <a:ext uri="{9D8B030D-6E8A-4147-A177-3AD203B41FA5}">
                      <a16:colId xmlns:a16="http://schemas.microsoft.com/office/drawing/2014/main" val="182011553"/>
                    </a:ext>
                  </a:extLst>
                </a:gridCol>
                <a:gridCol w="914400">
                  <a:extLst>
                    <a:ext uri="{9D8B030D-6E8A-4147-A177-3AD203B41FA5}">
                      <a16:colId xmlns:a16="http://schemas.microsoft.com/office/drawing/2014/main" val="1167576128"/>
                    </a:ext>
                  </a:extLst>
                </a:gridCol>
                <a:gridCol w="1046162">
                  <a:extLst>
                    <a:ext uri="{9D8B030D-6E8A-4147-A177-3AD203B41FA5}">
                      <a16:colId xmlns:a16="http://schemas.microsoft.com/office/drawing/2014/main" val="4096523987"/>
                    </a:ext>
                  </a:extLst>
                </a:gridCol>
              </a:tblGrid>
              <a:tr h="458179">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1" u="none" strike="noStrike" cap="none" normalizeH="0" baseline="0">
                          <a:ln>
                            <a:noFill/>
                          </a:ln>
                          <a:solidFill>
                            <a:srgbClr val="FF0000"/>
                          </a:solidFill>
                          <a:effectLst/>
                          <a:latin typeface="Arial" panose="020b0604020202020204" pitchFamily="34" charset="0"/>
                          <a:ea typeface="黑体" panose="02010609060101010101" pitchFamily="49" charset="-122"/>
                        </a:rPr>
                        <a:t>X</a:t>
                      </a:r>
                      <a:endParaRPr kumimoji="0" lang="el-GR" altLang="zh-CN" sz="2800" b="1" i="1"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0" u="none" strike="noStrike" cap="none" normalizeH="0" baseline="0">
                          <a:ln>
                            <a:noFill/>
                          </a:ln>
                          <a:solidFill>
                            <a:srgbClr val="FF3300"/>
                          </a:solidFill>
                          <a:effectLst/>
                          <a:latin typeface="Arial" panose="020b0604020202020204" pitchFamily="34" charset="0"/>
                          <a:ea typeface="黑体" panose="02010609060101010101" pitchFamily="49" charset="-122"/>
                        </a:rPr>
                        <a:t> </a:t>
                      </a:r>
                      <a:r>
                        <a:rPr kumimoji="0" lang="en-US" altLang="zh-CN" sz="2800" b="1" i="0" u="none" strike="noStrike" cap="none" normalizeH="0" baseline="0">
                          <a:ln>
                            <a:noFill/>
                          </a:ln>
                          <a:solidFill>
                            <a:srgbClr val="FF0000"/>
                          </a:solidFill>
                          <a:effectLst/>
                          <a:latin typeface="Arial" panose="020b0604020202020204" pitchFamily="34" charset="0"/>
                          <a:ea typeface="黑体" panose="02010609060101010101"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0" u="none" strike="noStrike" cap="none" normalizeH="0" baseline="0">
                          <a:ln>
                            <a:noFill/>
                          </a:ln>
                          <a:solidFill>
                            <a:srgbClr val="FF3300"/>
                          </a:solidFill>
                          <a:effectLst/>
                          <a:latin typeface="Arial" panose="020b0604020202020204" pitchFamily="34" charset="0"/>
                          <a:ea typeface="黑体" panose="02010609060101010101" pitchFamily="49" charset="-122"/>
                        </a:rPr>
                        <a:t> </a:t>
                      </a:r>
                      <a:r>
                        <a:rPr kumimoji="0" lang="en-US" altLang="zh-CN" sz="2800" b="1" i="0" u="none" strike="noStrike" cap="none" normalizeH="0" baseline="0">
                          <a:ln>
                            <a:noFill/>
                          </a:ln>
                          <a:solidFill>
                            <a:srgbClr val="FF0000"/>
                          </a:solidFill>
                          <a:effectLst/>
                          <a:latin typeface="Arial" panose="020b0604020202020204" pitchFamily="34" charset="0"/>
                          <a:ea typeface="黑体" panose="02010609060101010101"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0" u="none" strike="noStrike" cap="none" normalizeH="0" baseline="0">
                          <a:ln>
                            <a:noFill/>
                          </a:ln>
                          <a:solidFill>
                            <a:srgbClr val="FF3300"/>
                          </a:solidFill>
                          <a:effectLst/>
                          <a:latin typeface="Arial" panose="020b0604020202020204" pitchFamily="34" charset="0"/>
                          <a:ea typeface="黑体" panose="02010609060101010101" pitchFamily="49" charset="-122"/>
                        </a:rPr>
                        <a:t> </a:t>
                      </a:r>
                      <a:r>
                        <a:rPr kumimoji="0" lang="en-US" altLang="zh-CN" sz="2800" b="1" i="0" u="none" strike="noStrike" cap="none" normalizeH="0" baseline="0">
                          <a:ln>
                            <a:noFill/>
                          </a:ln>
                          <a:solidFill>
                            <a:srgbClr val="FF0000"/>
                          </a:solidFill>
                          <a:effectLst/>
                          <a:latin typeface="Arial" panose="020b0604020202020204" pitchFamily="34" charset="0"/>
                          <a:ea typeface="黑体" panose="02010609060101010101" pitchFamily="49" charset="-122"/>
                        </a:rPr>
                        <a:t>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943648"/>
                  </a:ext>
                </a:extLst>
              </a:tr>
              <a:tr h="672922">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1" u="none" strike="noStrike" cap="none" normalizeH="0" baseline="0">
                          <a:ln>
                            <a:noFill/>
                          </a:ln>
                          <a:solidFill>
                            <a:srgbClr val="FF3300"/>
                          </a:solidFill>
                          <a:effectLst/>
                          <a:latin typeface="Arial" panose="020b0604020202020204" pitchFamily="34" charset="0"/>
                          <a:ea typeface="黑体" panose="02010609060101010101" pitchFamily="49" charset="-122"/>
                        </a:rPr>
                        <a:t> </a:t>
                      </a:r>
                      <a:r>
                        <a:rPr kumimoji="0" lang="en-US" altLang="zh-CN" sz="2800" b="1" i="1" u="none" strike="noStrike" cap="none" normalizeH="0" baseline="0">
                          <a:ln>
                            <a:noFill/>
                          </a:ln>
                          <a:solidFill>
                            <a:srgbClr val="FF0000"/>
                          </a:solidFill>
                          <a:effectLst/>
                          <a:latin typeface="Arial" panose="020b0604020202020204" pitchFamily="34" charset="0"/>
                          <a:ea typeface="黑体" panose="02010609060101010101" pitchFamily="49" charset="-122"/>
                        </a:rPr>
                        <a:t>P</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0" u="none" strike="noStrike" cap="none" normalizeH="0" baseline="0">
                          <a:ln>
                            <a:noFill/>
                          </a:ln>
                          <a:solidFill>
                            <a:srgbClr val="FF0000"/>
                          </a:solidFill>
                          <a:effectLst/>
                          <a:latin typeface="Arial" panose="020b0604020202020204" pitchFamily="34" charset="0"/>
                          <a:ea typeface="黑体" panose="02010609060101010101" pitchFamily="49" charset="-122"/>
                        </a:rPr>
                        <a:t>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0" u="none" strike="noStrike" cap="none" normalizeH="0" baseline="0">
                          <a:ln>
                            <a:noFill/>
                          </a:ln>
                          <a:solidFill>
                            <a:srgbClr val="FF0000"/>
                          </a:solidFill>
                          <a:effectLst/>
                          <a:latin typeface="Arial" panose="020b0604020202020204" pitchFamily="34" charset="0"/>
                          <a:ea typeface="黑体" panose="02010609060101010101" pitchFamily="49" charset="-122"/>
                        </a:rPr>
                        <a:t>3/10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533400" indent="-533400">
                        <a:lnSpc>
                          <a:spcPct val="90000"/>
                        </a:lnSpc>
                        <a:spcBef>
                          <a:spcPts val="750"/>
                        </a:spcBef>
                        <a:defRPr sz="1900">
                          <a:solidFill>
                            <a:srgbClr val="000000"/>
                          </a:solidFill>
                          <a:latin typeface="等线" panose="02010600030101010101" pitchFamily="2" charset="-122"/>
                          <a:cs typeface="Arial" panose="020b0604020202020204" pitchFamily="34" charset="0"/>
                        </a:defRPr>
                      </a:lvl1pPr>
                      <a:lvl2pPr>
                        <a:lnSpc>
                          <a:spcPct val="90000"/>
                        </a:lnSpc>
                        <a:spcBef>
                          <a:spcPts val="375"/>
                        </a:spcBef>
                        <a:defRPr sz="1600">
                          <a:solidFill>
                            <a:srgbClr val="000000"/>
                          </a:solidFill>
                          <a:latin typeface="等线" panose="02010600030101010101" pitchFamily="2" charset="-122"/>
                          <a:cs typeface="Arial" panose="020b0604020202020204" pitchFamily="34" charset="0"/>
                        </a:defRPr>
                      </a:lvl2pPr>
                      <a:lvl3pPr>
                        <a:lnSpc>
                          <a:spcPct val="90000"/>
                        </a:lnSpc>
                        <a:spcBef>
                          <a:spcPts val="375"/>
                        </a:spcBef>
                        <a:defRPr sz="1300">
                          <a:solidFill>
                            <a:srgbClr val="000000"/>
                          </a:solidFill>
                          <a:latin typeface="等线" panose="02010600030101010101" pitchFamily="2" charset="-122"/>
                          <a:cs typeface="Arial" panose="020b0604020202020204" pitchFamily="34" charset="0"/>
                        </a:defRPr>
                      </a:lvl3pPr>
                      <a:lvl4pPr>
                        <a:lnSpc>
                          <a:spcPct val="90000"/>
                        </a:lnSpc>
                        <a:spcBef>
                          <a:spcPts val="375"/>
                        </a:spcBef>
                        <a:defRPr sz="1100">
                          <a:solidFill>
                            <a:srgbClr val="000000"/>
                          </a:solidFill>
                          <a:latin typeface="等线" panose="02010600030101010101" pitchFamily="2" charset="-122"/>
                          <a:cs typeface="Arial" panose="020b0604020202020204" pitchFamily="34" charset="0"/>
                        </a:defRPr>
                      </a:lvl4pPr>
                      <a:lvl5pPr>
                        <a:lnSpc>
                          <a:spcPct val="90000"/>
                        </a:lnSpc>
                        <a:spcBef>
                          <a:spcPts val="375"/>
                        </a:spcBef>
                        <a:defRPr sz="1100">
                          <a:solidFill>
                            <a:srgbClr val="000000"/>
                          </a:solidFill>
                          <a:latin typeface="等线" panose="02010600030101010101" pitchFamily="2" charset="-122"/>
                          <a:cs typeface="Arial" panose="020b0604020202020204" pitchFamily="34" charset="0"/>
                        </a:defRPr>
                      </a:lvl5pPr>
                      <a:lvl6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6pPr>
                      <a:lvl7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7pPr>
                      <a:lvl8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8pPr>
                      <a:lvl9pPr fontAlgn="base">
                        <a:lnSpc>
                          <a:spcPct val="90000"/>
                        </a:lnSpc>
                        <a:spcBef>
                          <a:spcPts val="375"/>
                        </a:spcBef>
                        <a:spcAft>
                          <a:spcPct val="0"/>
                        </a:spcAft>
                        <a:buSzTx/>
                        <a:buFont typeface="Arial" panose="020b0604020202020204" pitchFamily="34" charset="0"/>
                        <a:defRPr sz="1100">
                          <a:solidFill>
                            <a:srgbClr val="000000"/>
                          </a:solidFill>
                          <a:latin typeface="等线" panose="02010600030101010101" pitchFamily="2" charset="-122"/>
                          <a:cs typeface="Arial" panose="020b0604020202020204" pitchFamily="34" charset="0"/>
                        </a:defRPr>
                      </a:lvl9pPr>
                    </a:lstStyle>
                    <a:p>
                      <a:pPr marL="533400" marR="0" lvl="0" indent="-533400" algn="l"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800" b="1" i="0" u="none" strike="noStrike" cap="none" normalizeH="0" baseline="0">
                          <a:ln>
                            <a:noFill/>
                          </a:ln>
                          <a:solidFill>
                            <a:srgbClr val="FF0000"/>
                          </a:solidFill>
                          <a:effectLst/>
                          <a:latin typeface="Arial" panose="020b0604020202020204" pitchFamily="34" charset="0"/>
                          <a:ea typeface="黑体" panose="02010609060101010101" pitchFamily="49" charset="-122"/>
                        </a:rPr>
                        <a:t>1/10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206451"/>
                  </a:ext>
                </a:extLst>
              </a:tr>
            </a:tbl>
          </a:graphicData>
        </a:graphic>
      </p:graphicFrame>
      <p:sp>
        <p:nvSpPr>
          <p:cNvPr id="41017" name="Text Box 59">
            <a:extLst>
              <a:ext uri="{FF2B5EF4-FFF2-40B4-BE49-F238E27FC236}">
                <a16:creationId xmlns:a16="http://schemas.microsoft.com/office/drawing/2014/main" id="{12547349-7E61-4D22-B011-9D80F9B52430}"/>
              </a:ext>
            </a:extLst>
          </p:cNvPr>
          <p:cNvSpPr/>
          <p:nvPr/>
        </p:nvSpPr>
        <p:spPr>
          <a:xfrm>
            <a:off x="6215724" y="3559325"/>
            <a:ext cx="3635375" cy="1373188"/>
          </a:xfrm>
          <a:prstGeom prst="rect">
            <a:avLst/>
          </a:prstGeom>
          <a:noFill/>
          <a:ln w="38100">
            <a:noFill/>
            <a:miter lim="800000"/>
          </a:ln>
        </p:spPr>
        <p:txBody>
          <a:bodyPr>
            <a:spAutoFit/>
          </a:bodyPr>
          <a:lstStyle>
            <a:defPPr>
              <a:defRPr lang="zh-CN"/>
            </a:defPPr>
            <a:lvl1pPr marL="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1pPr>
            <a:lvl2pPr marL="4572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2pPr>
            <a:lvl3pPr marL="9144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3pPr>
            <a:lvl4pPr marL="13716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4pPr>
            <a:lvl5pPr marL="1828800" indent="0" algn="l" defTabSz="914400" rtl="0" eaLnBrk="1" fontAlgn="base" hangingPunct="1">
              <a:lnSpc>
                <a:spcPct val="150000"/>
              </a:lnSpc>
              <a:spcBef>
                <a:spcPct val="0"/>
              </a:spcBef>
              <a:spcAft>
                <a:spcPct val="0"/>
              </a:spcAft>
              <a:buClrTx/>
              <a:buSzTx/>
              <a:buFont typeface="Arial" panose="020b0604020202020204" pitchFamily="34" charset="0"/>
              <a:buNone/>
              <a:defRPr lang="zh-CN" altLang="en-US" sz="2400" b="1" i="0" u="none" baseline="0">
                <a:solidFill>
                  <a:schemeClr val="tx1"/>
                </a:solidFill>
                <a:latin typeface="宋体" panose="02010600030101010101" pitchFamily="2" charset="-122"/>
                <a:ea typeface="宋体" panose="02010600030101010101" pitchFamily="2" charset="-122"/>
              </a:defRPr>
            </a:lvl5pPr>
          </a:lstStyle>
          <a:p>
            <a:pPr>
              <a:lnSpc>
                <a:spcPct val="100000"/>
              </a:lnSpc>
              <a:spcBef>
                <a:spcPct val="50000"/>
              </a:spcBef>
              <a:buFontTx/>
              <a:buNone/>
            </a:pPr>
            <a:r>
              <a:rPr sz="2800">
                <a:ln w="9525" cap="flat" cmpd="sng" algn="ctr">
                  <a:noFill/>
                  <a:prstDash val="solid"/>
                  <a:round/>
                  <a:headEnd type="none" w="med" len="med"/>
                  <a:tailEnd type="none" w="med" len="med"/>
                </a:ln>
                <a:solidFill>
                  <a:srgbClr val="0033CC"/>
                </a:solidFill>
                <a:latin typeface="华文中宋" pitchFamily="2" charset="-122"/>
                <a:ea typeface="华文中宋" pitchFamily="2" charset="-122"/>
                <a:sym typeface="Wingdings"/>
              </a:rPr>
              <a:t>注</a:t>
            </a:r>
            <a:r>
              <a:rPr lang="en-US" altLang="zh-CN" sz="2800">
                <a:ln w="9525" cap="flat" cmpd="sng" algn="ctr">
                  <a:noFill/>
                  <a:prstDash val="solid"/>
                  <a:round/>
                  <a:headEnd type="none" w="med" len="med"/>
                  <a:tailEnd type="none" w="med" len="med"/>
                </a:ln>
                <a:solidFill>
                  <a:srgbClr val="0033CC"/>
                </a:solidFill>
                <a:latin typeface="华文中宋" pitchFamily="2" charset="-122"/>
                <a:ea typeface="华文中宋" pitchFamily="2" charset="-122"/>
                <a:sym typeface="Wingdings"/>
              </a:rPr>
              <a:t>:</a:t>
            </a:r>
            <a:r>
              <a:rPr sz="2800">
                <a:ln w="9525" cap="flat" cmpd="sng" algn="ctr">
                  <a:noFill/>
                  <a:prstDash val="solid"/>
                  <a:round/>
                  <a:headEnd type="none" w="med" len="med"/>
                  <a:tailEnd type="none" w="med" len="med"/>
                </a:ln>
                <a:solidFill>
                  <a:srgbClr val="0033CC"/>
                </a:solidFill>
                <a:latin typeface="华文中宋" pitchFamily="2" charset="-122"/>
                <a:ea typeface="华文中宋" pitchFamily="2" charset="-122"/>
                <a:sym typeface="Wingdings"/>
              </a:rPr>
              <a:t>在写出</a:t>
            </a:r>
            <a:r>
              <a:rPr lang="en-US" altLang="zh-CN" sz="2800" i="1">
                <a:ln w="9525" cap="flat" cmpd="sng" algn="ctr">
                  <a:noFill/>
                  <a:prstDash val="solid"/>
                  <a:round/>
                  <a:headEnd type="none" w="med" len="med"/>
                  <a:tailEnd type="none" w="med" len="med"/>
                </a:ln>
                <a:solidFill>
                  <a:srgbClr val="0033CC"/>
                </a:solidFill>
                <a:latin typeface="华文中宋" pitchFamily="2" charset="-122"/>
                <a:ea typeface="华文中宋" pitchFamily="2" charset="-122"/>
                <a:sym typeface="Wingdings"/>
              </a:rPr>
              <a:t>X</a:t>
            </a:r>
            <a:r>
              <a:rPr sz="2800">
                <a:ln w="9525" cap="flat" cmpd="sng" algn="ctr">
                  <a:noFill/>
                  <a:prstDash val="solid"/>
                  <a:round/>
                  <a:headEnd type="none" w="med" len="med"/>
                  <a:tailEnd type="none" w="med" len="med"/>
                </a:ln>
                <a:solidFill>
                  <a:srgbClr val="0033CC"/>
                </a:solidFill>
                <a:latin typeface="华文中宋" pitchFamily="2" charset="-122"/>
                <a:ea typeface="华文中宋" pitchFamily="2" charset="-122"/>
                <a:sym typeface="Wingdings"/>
              </a:rPr>
              <a:t>的分布列后，要及时检查所有的概率之和是否为</a:t>
            </a:r>
            <a:r>
              <a:rPr lang="en-US" altLang="zh-CN" sz="2800">
                <a:ln w="9525" cap="flat" cmpd="sng" algn="ctr">
                  <a:noFill/>
                  <a:prstDash val="solid"/>
                  <a:round/>
                  <a:headEnd type="none" w="med" len="med"/>
                  <a:tailEnd type="none" w="med" len="med"/>
                </a:ln>
                <a:solidFill>
                  <a:srgbClr val="0033CC"/>
                </a:solidFill>
                <a:latin typeface="华文中宋" pitchFamily="2" charset="-122"/>
                <a:ea typeface="华文中宋" pitchFamily="2" charset="-122"/>
                <a:sym typeface="Wingdings"/>
              </a:rPr>
              <a:t>1</a:t>
            </a:r>
            <a:r>
              <a:rPr sz="2800">
                <a:ln w="9525" cap="flat" cmpd="sng" algn="ctr">
                  <a:noFill/>
                  <a:prstDash val="solid"/>
                  <a:round/>
                  <a:headEnd type="none" w="med" len="med"/>
                  <a:tailEnd type="none" w="med" len="med"/>
                </a:ln>
                <a:solidFill>
                  <a:srgbClr val="000000"/>
                </a:solidFill>
                <a:latin typeface="Times New Roman" panose="02020603050405020304" pitchFamily="18" charset="0"/>
                <a:sym typeface="Wingdings"/>
              </a:rPr>
              <a:t>． </a:t>
            </a:r>
            <a:endParaRPr sz="2800">
              <a:latin typeface="Times New Roman" panose="02020603050405020304" pitchFamily="18" charset="0"/>
            </a:endParaRPr>
          </a:p>
        </p:txBody>
      </p:sp>
      <p:sp>
        <p:nvSpPr>
          <p:cNvPr id="43" name="Text Box 107">
            <a:extLst>
              <a:ext uri="{FF2B5EF4-FFF2-40B4-BE49-F238E27FC236}">
                <a16:creationId xmlns:a16="http://schemas.microsoft.com/office/drawing/2014/main" id="{8F62AE6B-F4A9-48B4-9388-CD761013754D}"/>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Effect transition="in" filter="wipe(left)">
                                      <p:cBhvr>
                                        <p:cTn id="7" dur="500"/>
                                        <p:tgtEl>
                                          <p:spTgt spid="409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5614" name="Group 14">
            <a:extLst>
              <a:ext uri="{FF2B5EF4-FFF2-40B4-BE49-F238E27FC236}">
                <a16:creationId xmlns:a16="http://schemas.microsoft.com/office/drawing/2014/main" id="{ED9FD79D-3CB9-4792-B132-2B9FCB9AD937}"/>
              </a:ext>
            </a:extLst>
          </p:cNvPr>
          <p:cNvGrpSpPr/>
          <p:nvPr/>
        </p:nvGrpSpPr>
        <p:grpSpPr>
          <a:xfrm>
            <a:off x="381000" y="1"/>
            <a:ext cx="10820401" cy="1646238"/>
            <a:chOff x="-610" y="97"/>
            <a:chExt cx="6816" cy="1037"/>
          </a:xfrm>
        </p:grpSpPr>
        <p:sp>
          <p:nvSpPr>
            <p:cNvPr id="3087" name="Text Box 2">
              <a:extLst>
                <a:ext uri="{FF2B5EF4-FFF2-40B4-BE49-F238E27FC236}">
                  <a16:creationId xmlns:a16="http://schemas.microsoft.com/office/drawing/2014/main" id="{A8C56BB6-ACDD-4BD5-AFCB-B364B4B90B81}"/>
                </a:ext>
              </a:extLst>
            </p:cNvPr>
            <p:cNvSpPr txBox="1">
              <a:spLocks noChangeArrowheads="1"/>
            </p:cNvSpPr>
            <p:nvPr/>
          </p:nvSpPr>
          <p:spPr bwMode="auto">
            <a:xfrm>
              <a:off x="-610" y="462"/>
              <a:ext cx="681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FF0000"/>
                  </a:solidFill>
                  <a:latin typeface="Times New Roman" panose="02020603050405020304" pitchFamily="18" charset="0"/>
                </a:rPr>
                <a:t>随着试验结果变化而变化的变量称为随机变量，常用大写英文字母</a:t>
              </a:r>
              <a:r>
                <a:rPr kumimoji="1" lang="en-US" altLang="zh-CN" sz="3200" b="1">
                  <a:solidFill>
                    <a:srgbClr val="FF0000"/>
                  </a:solidFill>
                  <a:latin typeface="Times New Roman" panose="02020603050405020304" pitchFamily="18" charset="0"/>
                </a:rPr>
                <a:t>X,Y,</a:t>
              </a:r>
              <a:r>
                <a:rPr kumimoji="1" lang="en-US" altLang="zh-CN" sz="3200" b="1">
                  <a:solidFill>
                    <a:srgbClr val="FF0000"/>
                  </a:solidFill>
                  <a:latin typeface="Times New Roman" panose="02020603050405020304" pitchFamily="18" charset="0"/>
                  <a:cs typeface="Times New Roman" panose="02020603050405020304" pitchFamily="18" charset="0"/>
                </a:rPr>
                <a:t>Z</a:t>
              </a:r>
              <a:r>
                <a:rPr kumimoji="1" lang="en-US" altLang="zh-CN" sz="3200" b="1">
                  <a:solidFill>
                    <a:srgbClr val="FF0000"/>
                  </a:solidFill>
                  <a:latin typeface="宋体" panose="02010600030101010101" pitchFamily="2" charset="-122"/>
                  <a:cs typeface="Times New Roman" panose="02020603050405020304" pitchFamily="18" charset="0"/>
                </a:rPr>
                <a:t>…</a:t>
              </a:r>
              <a:r>
                <a:rPr kumimoji="1" lang="zh-CN" altLang="en-US" sz="3200" b="1">
                  <a:solidFill>
                    <a:srgbClr val="FF0000"/>
                  </a:solidFill>
                  <a:latin typeface="Times New Roman" panose="02020603050405020304" pitchFamily="18" charset="0"/>
                </a:rPr>
                <a:t>表示。　</a:t>
              </a:r>
            </a:p>
          </p:txBody>
        </p:sp>
        <p:sp>
          <p:nvSpPr>
            <p:cNvPr id="4112" name="Text Box 5">
              <a:extLst>
                <a:ext uri="{FF2B5EF4-FFF2-40B4-BE49-F238E27FC236}">
                  <a16:creationId xmlns:a16="http://schemas.microsoft.com/office/drawing/2014/main" id="{BA024B6F-242C-4BBF-B1D9-D93ED7648E4C}"/>
                </a:ext>
              </a:extLst>
            </p:cNvPr>
            <p:cNvSpPr txBox="1">
              <a:spLocks noChangeArrowheads="1"/>
            </p:cNvSpPr>
            <p:nvPr/>
          </p:nvSpPr>
          <p:spPr bwMode="auto">
            <a:xfrm>
              <a:off x="190" y="97"/>
              <a:ext cx="24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0000"/>
                  </a:solidFill>
                  <a:latin typeface="Times New Roman" panose="02020603050405020304" pitchFamily="18" charset="0"/>
                </a:rPr>
                <a:t>1</a:t>
              </a:r>
              <a:r>
                <a:rPr kumimoji="1" lang="zh-CN" altLang="en-US" sz="3200" b="1">
                  <a:solidFill>
                    <a:srgbClr val="000000"/>
                  </a:solidFill>
                  <a:latin typeface="Times New Roman" panose="02020603050405020304" pitchFamily="18" charset="0"/>
                </a:rPr>
                <a:t>、</a:t>
              </a:r>
              <a:r>
                <a:rPr kumimoji="1" lang="zh-CN" altLang="en-US" sz="3200" b="1">
                  <a:latin typeface="Times New Roman" panose="02020603050405020304" pitchFamily="18" charset="0"/>
                </a:rPr>
                <a:t>随机变量</a:t>
              </a:r>
              <a:r>
                <a:rPr kumimoji="1" lang="zh-CN" altLang="en-US" sz="3200" b="1">
                  <a:solidFill>
                    <a:srgbClr val="000000"/>
                  </a:solidFill>
                  <a:latin typeface="Times New Roman" panose="02020603050405020304" pitchFamily="18" charset="0"/>
                </a:rPr>
                <a:t>定义</a:t>
              </a:r>
            </a:p>
          </p:txBody>
        </p:sp>
      </p:grpSp>
      <p:grpSp>
        <p:nvGrpSpPr>
          <p:cNvPr id="25616" name="Group 16">
            <a:extLst>
              <a:ext uri="{FF2B5EF4-FFF2-40B4-BE49-F238E27FC236}">
                <a16:creationId xmlns:a16="http://schemas.microsoft.com/office/drawing/2014/main" id="{9B75D077-861B-4E5A-90E3-C1F9F0C23F04}"/>
              </a:ext>
            </a:extLst>
          </p:cNvPr>
          <p:cNvGrpSpPr/>
          <p:nvPr/>
        </p:nvGrpSpPr>
        <p:grpSpPr>
          <a:xfrm>
            <a:off x="304800" y="1712335"/>
            <a:ext cx="9144000" cy="2027238"/>
            <a:chOff x="288" y="2448"/>
            <a:chExt cx="5472" cy="1277"/>
          </a:xfrm>
        </p:grpSpPr>
        <p:sp>
          <p:nvSpPr>
            <p:cNvPr id="4104" name="Text Box 4">
              <a:extLst>
                <a:ext uri="{FF2B5EF4-FFF2-40B4-BE49-F238E27FC236}">
                  <a16:creationId xmlns:a16="http://schemas.microsoft.com/office/drawing/2014/main" id="{9C214228-789A-4F82-B0BE-97522BAAD4E3}"/>
                </a:ext>
              </a:extLst>
            </p:cNvPr>
            <p:cNvSpPr txBox="1">
              <a:spLocks noChangeArrowheads="1"/>
            </p:cNvSpPr>
            <p:nvPr/>
          </p:nvSpPr>
          <p:spPr bwMode="auto">
            <a:xfrm>
              <a:off x="288" y="2448"/>
              <a:ext cx="2674" cy="3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0000"/>
                  </a:solidFill>
                  <a:latin typeface="Times New Roman" panose="02020603050405020304" pitchFamily="18" charset="0"/>
                </a:rPr>
                <a:t>2</a:t>
              </a:r>
              <a:r>
                <a:rPr kumimoji="1" lang="zh-CN" altLang="en-US" sz="3200" b="1">
                  <a:solidFill>
                    <a:srgbClr val="000000"/>
                  </a:solidFill>
                  <a:latin typeface="Times New Roman" panose="02020603050405020304" pitchFamily="18" charset="0"/>
                </a:rPr>
                <a:t>、随机变量的分类</a:t>
              </a:r>
            </a:p>
          </p:txBody>
        </p:sp>
        <p:grpSp>
          <p:nvGrpSpPr>
            <p:cNvPr id="4105" name="Group 12">
              <a:extLst>
                <a:ext uri="{FF2B5EF4-FFF2-40B4-BE49-F238E27FC236}">
                  <a16:creationId xmlns:a16="http://schemas.microsoft.com/office/drawing/2014/main" id="{0EC4039E-BE1E-4EEC-86C3-12C17E998CC6}"/>
                </a:ext>
              </a:extLst>
            </p:cNvPr>
            <p:cNvGrpSpPr/>
            <p:nvPr/>
          </p:nvGrpSpPr>
          <p:grpSpPr>
            <a:xfrm>
              <a:off x="480" y="2880"/>
              <a:ext cx="5066" cy="375"/>
              <a:chOff x="480" y="2880"/>
              <a:chExt cx="5066" cy="375"/>
            </a:xfrm>
          </p:grpSpPr>
          <p:sp>
            <p:nvSpPr>
              <p:cNvPr id="3085" name="Text Box 6">
                <a:extLst>
                  <a:ext uri="{FF2B5EF4-FFF2-40B4-BE49-F238E27FC236}">
                    <a16:creationId xmlns:a16="http://schemas.microsoft.com/office/drawing/2014/main" id="{2D3A4761-5435-4C97-89BC-294C036005E6}"/>
                  </a:ext>
                </a:extLst>
              </p:cNvPr>
              <p:cNvSpPr txBox="1">
                <a:spLocks noChangeArrowheads="1"/>
              </p:cNvSpPr>
              <p:nvPr/>
            </p:nvSpPr>
            <p:spPr bwMode="auto">
              <a:xfrm>
                <a:off x="480" y="2880"/>
                <a:ext cx="23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0000"/>
                    </a:solidFill>
                    <a:latin typeface="Times New Roman" panose="02020603050405020304" pitchFamily="18" charset="0"/>
                  </a:rPr>
                  <a:t>①</a:t>
                </a:r>
                <a:r>
                  <a:rPr kumimoji="1" lang="zh-CN" altLang="en-US" sz="3200" b="1">
                    <a:solidFill>
                      <a:srgbClr val="FF0000"/>
                    </a:solidFill>
                    <a:latin typeface="Times New Roman" panose="02020603050405020304" pitchFamily="18" charset="0"/>
                  </a:rPr>
                  <a:t>离散型随机变量</a:t>
                </a:r>
                <a:r>
                  <a:rPr kumimoji="1" lang="en-US" altLang="zh-CN" sz="3200" b="1">
                    <a:solidFill>
                      <a:srgbClr val="FF0000"/>
                    </a:solidFill>
                    <a:latin typeface="Times New Roman" panose="02020603050405020304" pitchFamily="18" charset="0"/>
                  </a:rPr>
                  <a:t>:</a:t>
                </a:r>
              </a:p>
            </p:txBody>
          </p:sp>
          <p:sp>
            <p:nvSpPr>
              <p:cNvPr id="4110" name="Text Box 8">
                <a:extLst>
                  <a:ext uri="{FF2B5EF4-FFF2-40B4-BE49-F238E27FC236}">
                    <a16:creationId xmlns:a16="http://schemas.microsoft.com/office/drawing/2014/main" id="{7E7FD4B5-F642-4416-97A9-AA6A7E5BC938}"/>
                  </a:ext>
                </a:extLst>
              </p:cNvPr>
              <p:cNvSpPr txBox="1">
                <a:spLocks noChangeArrowheads="1"/>
              </p:cNvSpPr>
              <p:nvPr/>
            </p:nvSpPr>
            <p:spPr bwMode="auto">
              <a:xfrm>
                <a:off x="2688" y="2928"/>
                <a:ext cx="28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cs typeface="Times New Roman" panose="02020603050405020304" pitchFamily="18" charset="0"/>
                  </a:rPr>
                  <a:t>X</a:t>
                </a:r>
                <a:r>
                  <a:rPr kumimoji="1" lang="zh-CN" altLang="en-US" sz="2800" b="1">
                    <a:latin typeface="Times New Roman" panose="02020603050405020304" pitchFamily="18" charset="0"/>
                  </a:rPr>
                  <a:t>的取值可一、一列出</a:t>
                </a:r>
              </a:p>
            </p:txBody>
          </p:sp>
        </p:grpSp>
        <p:grpSp>
          <p:nvGrpSpPr>
            <p:cNvPr id="4106" name="Group 13">
              <a:extLst>
                <a:ext uri="{FF2B5EF4-FFF2-40B4-BE49-F238E27FC236}">
                  <a16:creationId xmlns:a16="http://schemas.microsoft.com/office/drawing/2014/main" id="{9A6FF5B9-BE82-4BFB-81D9-3A2002A8B14C}"/>
                </a:ext>
              </a:extLst>
            </p:cNvPr>
            <p:cNvGrpSpPr/>
            <p:nvPr/>
          </p:nvGrpSpPr>
          <p:grpSpPr>
            <a:xfrm>
              <a:off x="480" y="3360"/>
              <a:ext cx="5280" cy="365"/>
              <a:chOff x="480" y="3504"/>
              <a:chExt cx="5280" cy="365"/>
            </a:xfrm>
          </p:grpSpPr>
          <p:sp>
            <p:nvSpPr>
              <p:cNvPr id="3083" name="Text Box 7">
                <a:extLst>
                  <a:ext uri="{FF2B5EF4-FFF2-40B4-BE49-F238E27FC236}">
                    <a16:creationId xmlns:a16="http://schemas.microsoft.com/office/drawing/2014/main" id="{1A419B0B-71A1-434E-BBB1-379087BB1393}"/>
                  </a:ext>
                </a:extLst>
              </p:cNvPr>
              <p:cNvSpPr txBox="1">
                <a:spLocks noChangeArrowheads="1"/>
              </p:cNvSpPr>
              <p:nvPr/>
            </p:nvSpPr>
            <p:spPr bwMode="auto">
              <a:xfrm>
                <a:off x="480" y="3504"/>
                <a:ext cx="223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0000"/>
                    </a:solidFill>
                    <a:latin typeface="Times New Roman" panose="02020603050405020304" pitchFamily="18" charset="0"/>
                  </a:rPr>
                  <a:t>②</a:t>
                </a:r>
                <a:r>
                  <a:rPr kumimoji="1" lang="zh-CN" altLang="en-US" sz="3200" b="1">
                    <a:solidFill>
                      <a:srgbClr val="FF0000"/>
                    </a:solidFill>
                    <a:latin typeface="Times New Roman" panose="02020603050405020304" pitchFamily="18" charset="0"/>
                  </a:rPr>
                  <a:t>连续型随机变量</a:t>
                </a:r>
                <a:r>
                  <a:rPr kumimoji="1" lang="en-US" altLang="zh-CN" sz="3200" b="1">
                    <a:solidFill>
                      <a:srgbClr val="FF0000"/>
                    </a:solidFill>
                    <a:latin typeface="Times New Roman" panose="02020603050405020304" pitchFamily="18" charset="0"/>
                  </a:rPr>
                  <a:t>:</a:t>
                </a:r>
              </a:p>
            </p:txBody>
          </p:sp>
          <p:sp>
            <p:nvSpPr>
              <p:cNvPr id="4108" name="Text Box 9">
                <a:extLst>
                  <a:ext uri="{FF2B5EF4-FFF2-40B4-BE49-F238E27FC236}">
                    <a16:creationId xmlns:a16="http://schemas.microsoft.com/office/drawing/2014/main" id="{7D74C6C0-D0DF-4184-A382-FF0495EFD461}"/>
                  </a:ext>
                </a:extLst>
              </p:cNvPr>
              <p:cNvSpPr txBox="1">
                <a:spLocks noChangeArrowheads="1"/>
              </p:cNvSpPr>
              <p:nvPr/>
            </p:nvSpPr>
            <p:spPr bwMode="auto">
              <a:xfrm>
                <a:off x="2688" y="3648"/>
                <a:ext cx="307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spcBef>
                    <a:spcPct val="50000"/>
                  </a:spcBef>
                </a:pPr>
                <a:r>
                  <a:rPr kumimoji="1" lang="en-US" altLang="zh-CN" sz="2800" b="1">
                    <a:latin typeface="Times New Roman" panose="02020603050405020304" pitchFamily="18" charset="0"/>
                    <a:cs typeface="Times New Roman" panose="02020603050405020304" pitchFamily="18" charset="0"/>
                  </a:rPr>
                  <a:t>X</a:t>
                </a:r>
                <a:r>
                  <a:rPr kumimoji="1" lang="zh-CN" altLang="en-US" sz="2800" b="1">
                    <a:latin typeface="Times New Roman" panose="02020603050405020304" pitchFamily="18" charset="0"/>
                  </a:rPr>
                  <a:t>可以取某个区间内的一切值</a:t>
                </a:r>
              </a:p>
            </p:txBody>
          </p:sp>
        </p:grpSp>
      </p:grpSp>
      <p:sp>
        <p:nvSpPr>
          <p:cNvPr id="14" name="Text Box 9">
            <a:extLst>
              <a:ext uri="{FF2B5EF4-FFF2-40B4-BE49-F238E27FC236}">
                <a16:creationId xmlns:a16="http://schemas.microsoft.com/office/drawing/2014/main" id="{13EE25A8-509C-4F4A-A433-6D5BDFA9DB85}"/>
              </a:ext>
            </a:extLst>
          </p:cNvPr>
          <p:cNvSpPr txBox="1">
            <a:spLocks noChangeArrowheads="1"/>
          </p:cNvSpPr>
          <p:nvPr/>
        </p:nvSpPr>
        <p:spPr bwMode="auto">
          <a:xfrm>
            <a:off x="1539875" y="4419601"/>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FF0000"/>
                </a:solidFill>
                <a:latin typeface="Times New Roman" panose="02020603050405020304" pitchFamily="18" charset="0"/>
                <a:ea typeface="黑体" panose="02010609060101010101" pitchFamily="49" charset="-122"/>
              </a:rPr>
              <a:t>3</a:t>
            </a:r>
            <a:r>
              <a:rPr kumimoji="1" lang="zh-CN" altLang="en-US" sz="2800" b="1">
                <a:solidFill>
                  <a:srgbClr val="FF0000"/>
                </a:solidFill>
                <a:latin typeface="Times New Roman" panose="02020603050405020304" pitchFamily="18" charset="0"/>
                <a:ea typeface="黑体" panose="02010609060101010101" pitchFamily="49" charset="-122"/>
              </a:rPr>
              <a:t>、古典概型</a:t>
            </a:r>
            <a:r>
              <a:rPr kumimoji="1" lang="en-US" altLang="zh-CN" sz="2800" b="1">
                <a:solidFill>
                  <a:srgbClr val="FF0000"/>
                </a:solidFill>
                <a:latin typeface="Times New Roman" panose="02020603050405020304" pitchFamily="18" charset="0"/>
                <a:ea typeface="黑体" panose="02010609060101010101" pitchFamily="49" charset="-122"/>
              </a:rPr>
              <a:t>:</a:t>
            </a:r>
          </a:p>
        </p:txBody>
      </p:sp>
      <p:sp>
        <p:nvSpPr>
          <p:cNvPr id="15" name="Rectangle 8">
            <a:extLst>
              <a:ext uri="{FF2B5EF4-FFF2-40B4-BE49-F238E27FC236}">
                <a16:creationId xmlns:a16="http://schemas.microsoft.com/office/drawing/2014/main" id="{1DFC750D-79CA-4777-87FA-7E0F1AED424F}"/>
              </a:ext>
            </a:extLst>
          </p:cNvPr>
          <p:cNvSpPr>
            <a:spLocks noChangeArrowheads="1"/>
          </p:cNvSpPr>
          <p:nvPr/>
        </p:nvSpPr>
        <p:spPr bwMode="auto">
          <a:xfrm>
            <a:off x="1641476" y="4910138"/>
            <a:ext cx="84169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宋体" panose="02010600030101010101" pitchFamily="2" charset="-122"/>
              </a:rPr>
              <a:t>①</a:t>
            </a:r>
            <a:r>
              <a:rPr lang="zh-CN" altLang="en-US" sz="2800">
                <a:latin typeface="宋体" panose="02010600030101010101" pitchFamily="2" charset="-122"/>
              </a:rPr>
              <a:t>试验中所有可能出现的基本事件只有有限个；</a:t>
            </a:r>
          </a:p>
          <a:p>
            <a:pPr eaLnBrk="1" hangingPunct="1">
              <a:spcBef>
                <a:spcPct val="50000"/>
              </a:spcBef>
            </a:pPr>
            <a:r>
              <a:rPr lang="zh-CN" altLang="en-US" sz="2800">
                <a:latin typeface="宋体" panose="02010600030101010101" pitchFamily="2" charset="-122"/>
              </a:rPr>
              <a:t>②每个基本事件出现的可能性相等。</a:t>
            </a:r>
          </a:p>
        </p:txBody>
      </p:sp>
      <p:graphicFrame>
        <p:nvGraphicFramePr>
          <p:cNvPr id="2" name="对象 1">
            <a:extLst>
              <a:ext uri="{FF2B5EF4-FFF2-40B4-BE49-F238E27FC236}">
                <a16:creationId xmlns:a16="http://schemas.microsoft.com/office/drawing/2014/main" id="{F44D76B4-5461-4A98-A3B3-BE5D8D55D30D}"/>
              </a:ext>
            </a:extLst>
          </p:cNvPr>
          <p:cNvGraphicFramePr>
            <a:graphicFrameLocks noChangeAspect="1"/>
          </p:cNvGraphicFramePr>
          <p:nvPr/>
        </p:nvGraphicFramePr>
        <p:xfrm>
          <a:off x="8083550" y="5334000"/>
          <a:ext cx="1905000" cy="1157288"/>
        </p:xfrm>
        <a:graphic>
          <a:graphicData uri="http://schemas.openxmlformats.org/presentationml/2006/ole">
            <mc:AlternateContent>
              <mc:Choice xmlns:v="urn:schemas-microsoft-com:vml" Requires="v">
                <p:oleObj spid="_x0000_s1038" name="Equation" r:id="rId2" imgW="581008" imgH="323985" progId="Equation.DSMT4">
                  <p:embed/>
                </p:oleObj>
              </mc:Choice>
              <mc:Fallback>
                <p:oleObj name="Equation" r:id="rId2" imgW="581008" imgH="323985" progId="Equation.DSMT4">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8083550" y="5334000"/>
                        <a:ext cx="1905000" cy="1157288"/>
                      </a:xfrm>
                      <a:prstGeom prst="rect">
                        <a:avLst/>
                      </a:prstGeom>
                      <a:noFill/>
                      <a:ln>
                        <a:noFill/>
                      </a:ln>
                      <a:effectLst/>
                    </p:spPr>
                  </p:pic>
                </p:oleObj>
              </mc:Fallback>
            </mc:AlternateContent>
          </a:graphicData>
        </a:graphic>
      </p:graphicFrame>
      <p:sp>
        <p:nvSpPr>
          <p:cNvPr id="4114" name="Text Box 18">
            <a:extLst>
              <a:ext uri="{FF2B5EF4-FFF2-40B4-BE49-F238E27FC236}">
                <a16:creationId xmlns:a16="http://schemas.microsoft.com/office/drawing/2014/main" id="{340229A6-72BA-445C-8854-9EE05DD9B7CF}"/>
              </a:ext>
            </a:extLst>
          </p:cNvPr>
          <p:cNvSpPr txBox="1">
            <a:spLocks noChangeArrowheads="1"/>
          </p:cNvSpPr>
          <p:nvPr/>
        </p:nvSpPr>
        <p:spPr bwMode="auto">
          <a:xfrm>
            <a:off x="23669" y="-4464"/>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复习引入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5616"/>
                                        </p:tgtEl>
                                        <p:attrNameLst>
                                          <p:attrName>style.visibility</p:attrName>
                                        </p:attrNameLst>
                                      </p:cBhvr>
                                      <p:to>
                                        <p:strVal val="visible"/>
                                      </p:to>
                                    </p:set>
                                    <p:animEffect transition="in" filter="barn(inHorizontal)">
                                      <p:cBhvr>
                                        <p:cTn id="7" dur="500"/>
                                        <p:tgtEl>
                                          <p:spTgt spid="2561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mc:AlternateContent>
        <mc:Choice Requires="a14">
          <p:sp>
            <p:nvSpPr>
              <p:cNvPr id="10242" name="Object 2">
                <a:extLst>
                  <a:ext uri="{FF2B5EF4-FFF2-40B4-BE49-F238E27FC236}">
                    <a16:creationId xmlns:a16="http://schemas.microsoft.com/office/drawing/2014/main" id="{6834280B-74EE-4BF3-8501-AA8050AF508A}"/>
                  </a:ext>
                </a:extLst>
              </p:cNvPr>
              <p:cNvSpPr txBox="1"/>
              <p:nvPr/>
            </p:nvSpPr>
            <p:spPr bwMode="auto">
              <a:xfrm>
                <a:off x="247650" y="539021"/>
                <a:ext cx="11811000" cy="954108"/>
              </a:xfrm>
              <a:prstGeom prst="rect">
                <a:avLst/>
              </a:prstGeom>
              <a:noFill/>
              <a:ln>
                <a:noFill/>
              </a:ln>
              <a:effectLst/>
            </p:spPr>
            <p:txBody>
              <a:bodyPr>
                <a:noAutofit/>
              </a:bodyPr>
              <a:lstStyle/>
              <a:p>
                <a14:m>
                  <m:oMathPara>
                    <m:oMathParaPr>
                      <m:jc m:val="left"/>
                    </m:oMathParaPr>
                    <m:oMath>
                      <m:r>
                        <a:rPr lang="zh-CN" altLang="en-US" sz="2800" i="1" smtClean="0">
                          <a:solidFill>
                            <a:srgbClr val="000000"/>
                          </a:solidFill>
                          <a:latin typeface="Cambria Math" panose="02040503050406030204" pitchFamily="18" charset="0"/>
                        </a:rPr>
                        <m:t>一般地</m:t>
                      </m:r>
                      <m:r>
                        <a:rPr lang="zh-CN" altLang="en-US" sz="2800" i="1" smtClean="0">
                          <a:solidFill>
                            <a:srgbClr val="000000"/>
                          </a:solidFill>
                          <a:latin typeface="Cambria Math" panose="02040503050406030204" pitchFamily="18" charset="0"/>
                        </a:rPr>
                        <m:t>,</m:t>
                      </m:r>
                      <m:r>
                        <a:rPr lang="zh-CN" altLang="en-US" sz="2800" i="1" smtClean="0">
                          <a:solidFill>
                            <a:srgbClr val="000000"/>
                          </a:solidFill>
                          <a:latin typeface="Cambria Math" panose="02040503050406030204" pitchFamily="18" charset="0"/>
                        </a:rPr>
                        <m:t>若离散型随机变量</m:t>
                      </m:r>
                      <m:r>
                        <a:rPr lang="zh-CN" altLang="en-US" sz="2800" i="1" smtClean="0">
                          <a:solidFill>
                            <a:srgbClr val="000000"/>
                          </a:solidFill>
                          <a:latin typeface="Cambria Math" panose="02040503050406030204" pitchFamily="18" charset="0"/>
                        </a:rPr>
                        <m:t>𝑋</m:t>
                      </m:r>
                      <m:r>
                        <a:rPr lang="zh-CN" altLang="en-US" sz="2800" i="1" smtClean="0">
                          <a:solidFill>
                            <a:srgbClr val="000000"/>
                          </a:solidFill>
                          <a:latin typeface="Cambria Math" panose="02040503050406030204" pitchFamily="18" charset="0"/>
                        </a:rPr>
                        <m:t>可能取的不同值为</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𝑛</m:t>
                          </m:r>
                        </m:sub>
                      </m:sSub>
                      <m:r>
                        <a:rPr lang="zh-CN" altLang="en-US" sz="2800" i="1" smtClean="0">
                          <a:solidFill>
                            <a:srgbClr val="000000"/>
                          </a:solidFill>
                          <a:latin typeface="Cambria Math" panose="02040503050406030204" pitchFamily="18" charset="0"/>
                        </a:rPr>
                        <m:t>,</m:t>
                      </m:r>
                    </m:oMath>
                  </m:oMathPara>
                </a14:m>
                <a:endParaRPr lang="en-US" altLang="zh-CN" sz="2800" i="1">
                  <a:solidFill>
                    <a:srgbClr val="000000"/>
                  </a:solidFill>
                  <a:latin typeface="Cambria Math" panose="02040503050406030204" pitchFamily="18" charset="0"/>
                </a:endParaRPr>
              </a:p>
              <a:p>
                <a14:m>
                  <m:oMathPara>
                    <m:oMathParaPr>
                      <m:jc m:val="left"/>
                    </m:oMathParaPr>
                    <m:oMath>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取每一个值</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=1,2,⋅⋅⋅,</m:t>
                      </m:r>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的概率</m:t>
                      </m:r>
                      <m:r>
                        <a:rPr lang="zh-CN" altLang="en-US" sz="2800" i="1">
                          <a:solidFill>
                            <a:srgbClr val="000000"/>
                          </a:solidFill>
                          <a:latin typeface="Cambria Math" panose="02040503050406030204" pitchFamily="18" charset="0"/>
                        </a:rPr>
                        <m:t>𝑃</m:t>
                      </m:r>
                      <m:d>
                        <m:dPr>
                          <m:begChr m:val="("/>
                          <m:sepChr m:val="|"/>
                          <m:endChr m:val=")"/>
                          <m:grow m:val="on"/>
                          <m:shp m:val="centered"/>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m:t>
                              </m:r>
                            </m:sub>
                          </m:sSub>
                        </m:e>
                      </m:d>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𝑃</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以表格的形式表示如下</m:t>
                      </m:r>
                      <m:r>
                        <a:rPr lang="zh-CN" altLang="en-US" sz="2800" i="1">
                          <a:solidFill>
                            <a:srgbClr val="000000"/>
                          </a:solidFill>
                          <a:latin typeface="Cambria Math" panose="02040503050406030204" pitchFamily="18" charset="0"/>
                        </a:rPr>
                        <m:t>:</m:t>
                      </m:r>
                    </m:oMath>
                  </m:oMathPara>
                </a14:m>
                <a:endParaRPr lang="zh-CN" altLang="en-US" sz="2800"/>
              </a:p>
            </p:txBody>
          </p:sp>
        </mc:Choice>
        <mc:Fallback>
          <p:sp>
            <p:nvSpPr>
              <p:cNvPr id="10242" name="Object 2">
                <a:extLst>
                  <a:ext uri="{FF2B5EF4-FFF2-40B4-BE49-F238E27FC236}">
                    <a16:creationId xmlns:a16="http://schemas.microsoft.com/office/drawing/2014/main" id="{6834280B-74EE-4BF3-8501-AA8050AF508A}"/>
                  </a:ext>
                </a:extLst>
              </p:cNvPr>
              <p:cNvSpPr txBox="1">
                <a:spLocks noRot="1" noChangeAspect="1" noMove="1" noResize="1" noEditPoints="1" noAdjustHandles="1" noChangeArrowheads="1" noChangeShapeType="1" noTextEdit="1"/>
              </p:cNvSpPr>
              <p:nvPr/>
            </p:nvSpPr>
            <p:spPr bwMode="auto">
              <a:xfrm>
                <a:off x="247650" y="539021"/>
                <a:ext cx="11811000" cy="954108"/>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10243" name="Group 3">
            <a:extLst>
              <a:ext uri="{FF2B5EF4-FFF2-40B4-BE49-F238E27FC236}">
                <a16:creationId xmlns:a16="http://schemas.microsoft.com/office/drawing/2014/main" id="{1893CB84-B8B3-429E-95C9-A1557393F1D4}"/>
              </a:ext>
            </a:extLst>
          </p:cNvPr>
          <p:cNvGrpSpPr/>
          <p:nvPr/>
        </p:nvGrpSpPr>
        <p:grpSpPr>
          <a:xfrm>
            <a:off x="1447800" y="1508537"/>
            <a:ext cx="8077200" cy="1380375"/>
            <a:chOff x="476" y="1612"/>
            <a:chExt cx="4763" cy="726"/>
          </a:xfrm>
        </p:grpSpPr>
        <p:sp>
          <p:nvSpPr>
            <p:cNvPr id="10244" name="Rectangle 4">
              <a:extLst>
                <a:ext uri="{FF2B5EF4-FFF2-40B4-BE49-F238E27FC236}">
                  <a16:creationId xmlns:a16="http://schemas.microsoft.com/office/drawing/2014/main" id="{5BCB3E39-155E-458C-ACC7-DD9C39502B91}"/>
                </a:ext>
              </a:extLst>
            </p:cNvPr>
            <p:cNvSpPr>
              <a:spLocks noChangeArrowheads="1"/>
            </p:cNvSpPr>
            <p:nvPr/>
          </p:nvSpPr>
          <p:spPr bwMode="auto">
            <a:xfrm>
              <a:off x="476" y="1612"/>
              <a:ext cx="4763" cy="726"/>
            </a:xfrm>
            <a:prstGeom prst="rect">
              <a:avLst/>
            </a:prstGeom>
            <a:gradFill rotWithShape="1">
              <a:gsLst>
                <a:gs pos="0">
                  <a:srgbClr val="0000FF">
                    <a:gamma/>
                    <a:shade val="46275"/>
                    <a:invGamma/>
                    <a:alpha val="19000"/>
                  </a:srgbClr>
                </a:gs>
                <a:gs pos="50000">
                  <a:srgbClr val="0000FF">
                    <a:alpha val="14000"/>
                  </a:srgbClr>
                </a:gs>
                <a:gs pos="100000">
                  <a:srgbClr val="0000FF">
                    <a:gamma/>
                    <a:shade val="46275"/>
                    <a:invGamma/>
                    <a:alpha val="19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6157" name="Line 5">
              <a:extLst>
                <a:ext uri="{FF2B5EF4-FFF2-40B4-BE49-F238E27FC236}">
                  <a16:creationId xmlns:a16="http://schemas.microsoft.com/office/drawing/2014/main" id="{6EA3C8EB-1D44-47AF-A203-DB3C1F754DDE}"/>
                </a:ext>
              </a:extLst>
            </p:cNvPr>
            <p:cNvSpPr>
              <a:spLocks noChangeShapeType="1"/>
            </p:cNvSpPr>
            <p:nvPr/>
          </p:nvSpPr>
          <p:spPr bwMode="auto">
            <a:xfrm>
              <a:off x="476" y="1979"/>
              <a:ext cx="4763"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8" name="Line 6">
              <a:extLst>
                <a:ext uri="{FF2B5EF4-FFF2-40B4-BE49-F238E27FC236}">
                  <a16:creationId xmlns:a16="http://schemas.microsoft.com/office/drawing/2014/main" id="{FA1B22DA-BCA1-4C5C-8DCE-366D9012E027}"/>
                </a:ext>
              </a:extLst>
            </p:cNvPr>
            <p:cNvSpPr>
              <a:spLocks noChangeShapeType="1"/>
            </p:cNvSpPr>
            <p:nvPr/>
          </p:nvSpPr>
          <p:spPr bwMode="auto">
            <a:xfrm flipH="1">
              <a:off x="2517" y="161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Line 7">
              <a:extLst>
                <a:ext uri="{FF2B5EF4-FFF2-40B4-BE49-F238E27FC236}">
                  <a16:creationId xmlns:a16="http://schemas.microsoft.com/office/drawing/2014/main" id="{CE3D8A5C-149D-4917-8A95-F2C3BD24A458}"/>
                </a:ext>
              </a:extLst>
            </p:cNvPr>
            <p:cNvSpPr>
              <a:spLocks noChangeShapeType="1"/>
            </p:cNvSpPr>
            <p:nvPr/>
          </p:nvSpPr>
          <p:spPr bwMode="auto">
            <a:xfrm flipH="1">
              <a:off x="3198" y="161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Line 8">
              <a:extLst>
                <a:ext uri="{FF2B5EF4-FFF2-40B4-BE49-F238E27FC236}">
                  <a16:creationId xmlns:a16="http://schemas.microsoft.com/office/drawing/2014/main" id="{B8D7139B-1077-4689-8CD0-D1CE0B052A0D}"/>
                </a:ext>
              </a:extLst>
            </p:cNvPr>
            <p:cNvSpPr>
              <a:spLocks noChangeShapeType="1"/>
            </p:cNvSpPr>
            <p:nvPr/>
          </p:nvSpPr>
          <p:spPr bwMode="auto">
            <a:xfrm flipH="1">
              <a:off x="3878" y="161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1" name="Line 9">
              <a:extLst>
                <a:ext uri="{FF2B5EF4-FFF2-40B4-BE49-F238E27FC236}">
                  <a16:creationId xmlns:a16="http://schemas.microsoft.com/office/drawing/2014/main" id="{4E495D51-7299-43E9-AFB5-688ECBD96C30}"/>
                </a:ext>
              </a:extLst>
            </p:cNvPr>
            <p:cNvSpPr>
              <a:spLocks noChangeShapeType="1"/>
            </p:cNvSpPr>
            <p:nvPr/>
          </p:nvSpPr>
          <p:spPr bwMode="auto">
            <a:xfrm flipH="1">
              <a:off x="4559" y="161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Line 10">
              <a:extLst>
                <a:ext uri="{FF2B5EF4-FFF2-40B4-BE49-F238E27FC236}">
                  <a16:creationId xmlns:a16="http://schemas.microsoft.com/office/drawing/2014/main" id="{C1CDBAE0-F1B0-4817-8A39-E9153C095DB4}"/>
                </a:ext>
              </a:extLst>
            </p:cNvPr>
            <p:cNvSpPr>
              <a:spLocks noChangeShapeType="1"/>
            </p:cNvSpPr>
            <p:nvPr/>
          </p:nvSpPr>
          <p:spPr bwMode="auto">
            <a:xfrm flipH="1">
              <a:off x="1837" y="161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11">
              <a:extLst>
                <a:ext uri="{FF2B5EF4-FFF2-40B4-BE49-F238E27FC236}">
                  <a16:creationId xmlns:a16="http://schemas.microsoft.com/office/drawing/2014/main" id="{E18FE024-2888-4F12-BF84-12984D747B99}"/>
                </a:ext>
              </a:extLst>
            </p:cNvPr>
            <p:cNvSpPr>
              <a:spLocks noChangeShapeType="1"/>
            </p:cNvSpPr>
            <p:nvPr/>
          </p:nvSpPr>
          <p:spPr bwMode="auto">
            <a:xfrm flipH="1">
              <a:off x="1157" y="161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64" name="Object 12">
              <a:extLst>
                <a:ext uri="{FF2B5EF4-FFF2-40B4-BE49-F238E27FC236}">
                  <a16:creationId xmlns:a16="http://schemas.microsoft.com/office/drawing/2014/main" id="{24E5EAC6-1DCC-482A-AA32-A7967896E526}"/>
                </a:ext>
              </a:extLst>
            </p:cNvPr>
            <p:cNvGraphicFramePr>
              <a:graphicFrameLocks noChangeAspect="1"/>
            </p:cNvGraphicFramePr>
            <p:nvPr/>
          </p:nvGraphicFramePr>
          <p:xfrm>
            <a:off x="703" y="1700"/>
            <a:ext cx="174" cy="188"/>
          </p:xfrm>
          <a:graphic>
            <a:graphicData uri="http://schemas.openxmlformats.org/presentationml/2006/ole">
              <mc:AlternateContent>
                <mc:Choice xmlns:v="urn:schemas-microsoft-com:vml" Requires="v">
                  <p:oleObj spid="_x0000_s1152" name="公式" r:id="rId3" imgW="152268" imgH="164957" progId="Equation.3">
                    <p:embed/>
                  </p:oleObj>
                </mc:Choice>
                <mc:Fallback>
                  <p:oleObj name="公式" r:id="rId3" imgW="152268" imgH="164957" progId="Equation.3">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703" y="1700"/>
                          <a:ext cx="174" cy="188"/>
                        </a:xfrm>
                        <a:prstGeom prst="rect">
                          <a:avLst/>
                        </a:prstGeom>
                        <a:noFill/>
                        <a:ln>
                          <a:noFill/>
                        </a:ln>
                        <a:effectLst/>
                      </p:spPr>
                    </p:pic>
                  </p:oleObj>
                </mc:Fallback>
              </mc:AlternateContent>
            </a:graphicData>
          </a:graphic>
        </p:graphicFrame>
        <p:graphicFrame>
          <p:nvGraphicFramePr>
            <p:cNvPr id="6165" name="Object 13">
              <a:extLst>
                <a:ext uri="{FF2B5EF4-FFF2-40B4-BE49-F238E27FC236}">
                  <a16:creationId xmlns:a16="http://schemas.microsoft.com/office/drawing/2014/main" id="{40458E7B-B374-4248-BA7E-4D60CF8CDD7F}"/>
                </a:ext>
              </a:extLst>
            </p:cNvPr>
            <p:cNvGraphicFramePr>
              <a:graphicFrameLocks noChangeAspect="1"/>
            </p:cNvGraphicFramePr>
            <p:nvPr/>
          </p:nvGraphicFramePr>
          <p:xfrm>
            <a:off x="710" y="2063"/>
            <a:ext cx="159" cy="188"/>
          </p:xfrm>
          <a:graphic>
            <a:graphicData uri="http://schemas.openxmlformats.org/presentationml/2006/ole">
              <mc:AlternateContent>
                <mc:Choice xmlns:v="urn:schemas-microsoft-com:vml" Requires="v">
                  <p:oleObj spid="_x0000_s1153" name="公式" r:id="rId5" imgW="139579" imgH="164957" progId="Equation.3">
                    <p:embed/>
                  </p:oleObj>
                </mc:Choice>
                <mc:Fallback>
                  <p:oleObj name="公式" r:id="rId5" imgW="139579" imgH="164957"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710" y="2063"/>
                          <a:ext cx="159" cy="188"/>
                        </a:xfrm>
                        <a:prstGeom prst="rect">
                          <a:avLst/>
                        </a:prstGeom>
                        <a:noFill/>
                        <a:ln>
                          <a:noFill/>
                        </a:ln>
                        <a:effectLst/>
                      </p:spPr>
                    </p:pic>
                  </p:oleObj>
                </mc:Fallback>
              </mc:AlternateContent>
            </a:graphicData>
          </a:graphic>
        </p:graphicFrame>
        <p:graphicFrame>
          <p:nvGraphicFramePr>
            <p:cNvPr id="6167" name="Object 15">
              <a:extLst>
                <a:ext uri="{FF2B5EF4-FFF2-40B4-BE49-F238E27FC236}">
                  <a16:creationId xmlns:a16="http://schemas.microsoft.com/office/drawing/2014/main" id="{9B95F5EC-46CE-4F49-AE5D-98A4B6E9485D}"/>
                </a:ext>
              </a:extLst>
            </p:cNvPr>
            <p:cNvGraphicFramePr>
              <a:graphicFrameLocks noChangeAspect="1"/>
            </p:cNvGraphicFramePr>
            <p:nvPr/>
          </p:nvGraphicFramePr>
          <p:xfrm>
            <a:off x="1422" y="2024"/>
            <a:ext cx="188" cy="245"/>
          </p:xfrm>
          <a:graphic>
            <a:graphicData uri="http://schemas.openxmlformats.org/presentationml/2006/ole">
              <mc:AlternateContent>
                <mc:Choice xmlns:v="urn:schemas-microsoft-com:vml" Requires="v">
                  <p:oleObj spid="_x0000_s1154" name="公式" r:id="rId7" imgW="164885" imgH="215619" progId="Equation.3">
                    <p:embed/>
                  </p:oleObj>
                </mc:Choice>
                <mc:Fallback>
                  <p:oleObj name="公式" r:id="rId7" imgW="164885" imgH="215619"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1422" y="2024"/>
                          <a:ext cx="188" cy="245"/>
                        </a:xfrm>
                        <a:prstGeom prst="rect">
                          <a:avLst/>
                        </a:prstGeom>
                        <a:noFill/>
                        <a:ln>
                          <a:noFill/>
                        </a:ln>
                        <a:effectLst/>
                      </p:spPr>
                    </p:pic>
                  </p:oleObj>
                </mc:Fallback>
              </mc:AlternateContent>
            </a:graphicData>
          </a:graphic>
        </p:graphicFrame>
        <p:graphicFrame>
          <p:nvGraphicFramePr>
            <p:cNvPr id="6168" name="Object 16">
              <a:extLst>
                <a:ext uri="{FF2B5EF4-FFF2-40B4-BE49-F238E27FC236}">
                  <a16:creationId xmlns:a16="http://schemas.microsoft.com/office/drawing/2014/main" id="{0D478A1F-5E50-49DF-B925-CCCB33E6BC35}"/>
                </a:ext>
              </a:extLst>
            </p:cNvPr>
            <p:cNvGraphicFramePr>
              <a:graphicFrameLocks noChangeAspect="1"/>
            </p:cNvGraphicFramePr>
            <p:nvPr/>
          </p:nvGraphicFramePr>
          <p:xfrm>
            <a:off x="2078" y="2042"/>
            <a:ext cx="202" cy="245"/>
          </p:xfrm>
          <a:graphic>
            <a:graphicData uri="http://schemas.openxmlformats.org/presentationml/2006/ole">
              <mc:AlternateContent>
                <mc:Choice xmlns:v="urn:schemas-microsoft-com:vml" Requires="v">
                  <p:oleObj spid="_x0000_s1155" name="公式" r:id="rId9" imgW="177569" imgH="215619" progId="Equation.3">
                    <p:embed/>
                  </p:oleObj>
                </mc:Choice>
                <mc:Fallback>
                  <p:oleObj name="公式" r:id="rId9" imgW="177569" imgH="215619"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078" y="2042"/>
                          <a:ext cx="202" cy="245"/>
                        </a:xfrm>
                        <a:prstGeom prst="rect">
                          <a:avLst/>
                        </a:prstGeom>
                        <a:noFill/>
                        <a:ln>
                          <a:noFill/>
                        </a:ln>
                        <a:effectLst/>
                      </p:spPr>
                    </p:pic>
                  </p:oleObj>
                </mc:Fallback>
              </mc:AlternateContent>
            </a:graphicData>
          </a:graphic>
        </p:graphicFrame>
        <p:graphicFrame>
          <p:nvGraphicFramePr>
            <p:cNvPr id="6169" name="Object 17">
              <a:extLst>
                <a:ext uri="{FF2B5EF4-FFF2-40B4-BE49-F238E27FC236}">
                  <a16:creationId xmlns:a16="http://schemas.microsoft.com/office/drawing/2014/main" id="{4E3BF523-558A-4CE6-947F-1350CC1E7387}"/>
                </a:ext>
              </a:extLst>
            </p:cNvPr>
            <p:cNvGraphicFramePr>
              <a:graphicFrameLocks noChangeAspect="1"/>
            </p:cNvGraphicFramePr>
            <p:nvPr/>
          </p:nvGraphicFramePr>
          <p:xfrm>
            <a:off x="2723" y="2103"/>
            <a:ext cx="202" cy="87"/>
          </p:xfrm>
          <a:graphic>
            <a:graphicData uri="http://schemas.openxmlformats.org/presentationml/2006/ole">
              <mc:AlternateContent>
                <mc:Choice xmlns:v="urn:schemas-microsoft-com:vml" Requires="v">
                  <p:oleObj spid="_x0000_s1156" name="公式" r:id="rId11" imgW="177415" imgH="76035" progId="Equation.3">
                    <p:embed/>
                  </p:oleObj>
                </mc:Choice>
                <mc:Fallback>
                  <p:oleObj name="公式" r:id="rId11"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2723" y="2103"/>
                          <a:ext cx="202" cy="87"/>
                        </a:xfrm>
                        <a:prstGeom prst="rect">
                          <a:avLst/>
                        </a:prstGeom>
                        <a:noFill/>
                        <a:ln>
                          <a:noFill/>
                        </a:ln>
                        <a:effectLst/>
                      </p:spPr>
                    </p:pic>
                  </p:oleObj>
                </mc:Fallback>
              </mc:AlternateContent>
            </a:graphicData>
          </a:graphic>
        </p:graphicFrame>
        <p:graphicFrame>
          <p:nvGraphicFramePr>
            <p:cNvPr id="6170" name="Object 18">
              <a:extLst>
                <a:ext uri="{FF2B5EF4-FFF2-40B4-BE49-F238E27FC236}">
                  <a16:creationId xmlns:a16="http://schemas.microsoft.com/office/drawing/2014/main" id="{3D9799BD-2FA7-40F4-B649-266C3B1F84F7}"/>
                </a:ext>
              </a:extLst>
            </p:cNvPr>
            <p:cNvGraphicFramePr>
              <a:graphicFrameLocks noChangeAspect="1"/>
            </p:cNvGraphicFramePr>
            <p:nvPr/>
          </p:nvGraphicFramePr>
          <p:xfrm>
            <a:off x="2699" y="1752"/>
            <a:ext cx="202" cy="87"/>
          </p:xfrm>
          <a:graphic>
            <a:graphicData uri="http://schemas.openxmlformats.org/presentationml/2006/ole">
              <mc:AlternateContent>
                <mc:Choice xmlns:v="urn:schemas-microsoft-com:vml" Requires="v">
                  <p:oleObj spid="_x0000_s1157" name="公式" r:id="rId13" imgW="177415" imgH="76035" progId="Equation.3">
                    <p:embed/>
                  </p:oleObj>
                </mc:Choice>
                <mc:Fallback>
                  <p:oleObj name="公式" r:id="rId13"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2699" y="1752"/>
                          <a:ext cx="202" cy="87"/>
                        </a:xfrm>
                        <a:prstGeom prst="rect">
                          <a:avLst/>
                        </a:prstGeom>
                        <a:noFill/>
                        <a:ln>
                          <a:noFill/>
                        </a:ln>
                        <a:effectLst/>
                      </p:spPr>
                    </p:pic>
                  </p:oleObj>
                </mc:Fallback>
              </mc:AlternateContent>
            </a:graphicData>
          </a:graphic>
        </p:graphicFrame>
        <p:graphicFrame>
          <p:nvGraphicFramePr>
            <p:cNvPr id="6171" name="Object 19">
              <a:extLst>
                <a:ext uri="{FF2B5EF4-FFF2-40B4-BE49-F238E27FC236}">
                  <a16:creationId xmlns:a16="http://schemas.microsoft.com/office/drawing/2014/main" id="{B86885E4-2C9C-4B56-AC86-E66D98D72F88}"/>
                </a:ext>
              </a:extLst>
            </p:cNvPr>
            <p:cNvGraphicFramePr>
              <a:graphicFrameLocks noChangeAspect="1"/>
            </p:cNvGraphicFramePr>
            <p:nvPr/>
          </p:nvGraphicFramePr>
          <p:xfrm>
            <a:off x="4105" y="1755"/>
            <a:ext cx="202" cy="87"/>
          </p:xfrm>
          <a:graphic>
            <a:graphicData uri="http://schemas.openxmlformats.org/presentationml/2006/ole">
              <mc:AlternateContent>
                <mc:Choice xmlns:v="urn:schemas-microsoft-com:vml" Requires="v">
                  <p:oleObj spid="_x0000_s1158" name="公式" r:id="rId14" imgW="177415" imgH="76035" progId="Equation.3">
                    <p:embed/>
                  </p:oleObj>
                </mc:Choice>
                <mc:Fallback>
                  <p:oleObj name="公式" r:id="rId14"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4105" y="1755"/>
                          <a:ext cx="202" cy="87"/>
                        </a:xfrm>
                        <a:prstGeom prst="rect">
                          <a:avLst/>
                        </a:prstGeom>
                        <a:noFill/>
                        <a:ln>
                          <a:noFill/>
                        </a:ln>
                        <a:effectLst/>
                      </p:spPr>
                    </p:pic>
                  </p:oleObj>
                </mc:Fallback>
              </mc:AlternateContent>
            </a:graphicData>
          </a:graphic>
        </p:graphicFrame>
        <p:graphicFrame>
          <p:nvGraphicFramePr>
            <p:cNvPr id="6172" name="Object 20">
              <a:extLst>
                <a:ext uri="{FF2B5EF4-FFF2-40B4-BE49-F238E27FC236}">
                  <a16:creationId xmlns:a16="http://schemas.microsoft.com/office/drawing/2014/main" id="{D117264F-6DE4-45AB-9AD1-393F5A9D4520}"/>
                </a:ext>
              </a:extLst>
            </p:cNvPr>
            <p:cNvGraphicFramePr>
              <a:graphicFrameLocks noChangeAspect="1"/>
            </p:cNvGraphicFramePr>
            <p:nvPr/>
          </p:nvGraphicFramePr>
          <p:xfrm>
            <a:off x="4105" y="2115"/>
            <a:ext cx="202" cy="87"/>
          </p:xfrm>
          <a:graphic>
            <a:graphicData uri="http://schemas.openxmlformats.org/presentationml/2006/ole">
              <mc:AlternateContent>
                <mc:Choice xmlns:v="urn:schemas-microsoft-com:vml" Requires="v">
                  <p:oleObj spid="_x0000_s1159" name="公式" r:id="rId15" imgW="177415" imgH="76035" progId="Equation.3">
                    <p:embed/>
                  </p:oleObj>
                </mc:Choice>
                <mc:Fallback>
                  <p:oleObj name="公式" r:id="rId15"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4105" y="2115"/>
                          <a:ext cx="202" cy="87"/>
                        </a:xfrm>
                        <a:prstGeom prst="rect">
                          <a:avLst/>
                        </a:prstGeom>
                        <a:noFill/>
                        <a:ln>
                          <a:noFill/>
                        </a:ln>
                        <a:effectLst/>
                      </p:spPr>
                    </p:pic>
                  </p:oleObj>
                </mc:Fallback>
              </mc:AlternateContent>
            </a:graphicData>
          </a:graphic>
        </p:graphicFrame>
        <p:graphicFrame>
          <p:nvGraphicFramePr>
            <p:cNvPr id="6173" name="Object 21">
              <a:extLst>
                <a:ext uri="{FF2B5EF4-FFF2-40B4-BE49-F238E27FC236}">
                  <a16:creationId xmlns:a16="http://schemas.microsoft.com/office/drawing/2014/main" id="{C7162759-FDE4-4ECA-8C82-CBC406B5B10D}"/>
                </a:ext>
              </a:extLst>
            </p:cNvPr>
            <p:cNvGraphicFramePr>
              <a:graphicFrameLocks noChangeAspect="1"/>
            </p:cNvGraphicFramePr>
            <p:nvPr/>
          </p:nvGraphicFramePr>
          <p:xfrm>
            <a:off x="3393" y="2024"/>
            <a:ext cx="172" cy="245"/>
          </p:xfrm>
          <a:graphic>
            <a:graphicData uri="http://schemas.openxmlformats.org/presentationml/2006/ole">
              <mc:AlternateContent>
                <mc:Choice xmlns:v="urn:schemas-microsoft-com:vml" Requires="v">
                  <p:oleObj spid="_x0000_s1160" name="公式" r:id="rId16" imgW="152268" imgH="215713" progId="Equation.3">
                    <p:embed/>
                  </p:oleObj>
                </mc:Choice>
                <mc:Fallback>
                  <p:oleObj name="公式" r:id="rId16" imgW="152268" imgH="215713"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3393" y="2024"/>
                          <a:ext cx="172" cy="245"/>
                        </a:xfrm>
                        <a:prstGeom prst="rect">
                          <a:avLst/>
                        </a:prstGeom>
                        <a:noFill/>
                        <a:ln>
                          <a:noFill/>
                        </a:ln>
                        <a:effectLst/>
                      </p:spPr>
                    </p:pic>
                  </p:oleObj>
                </mc:Fallback>
              </mc:AlternateContent>
            </a:graphicData>
          </a:graphic>
        </p:graphicFrame>
        <p:graphicFrame>
          <p:nvGraphicFramePr>
            <p:cNvPr id="6174" name="Object 22">
              <a:extLst>
                <a:ext uri="{FF2B5EF4-FFF2-40B4-BE49-F238E27FC236}">
                  <a16:creationId xmlns:a16="http://schemas.microsoft.com/office/drawing/2014/main" id="{AFACD8BA-A9D2-4589-ACD8-13D6B9652AB5}"/>
                </a:ext>
              </a:extLst>
            </p:cNvPr>
            <p:cNvGraphicFramePr>
              <a:graphicFrameLocks noChangeAspect="1"/>
            </p:cNvGraphicFramePr>
            <p:nvPr/>
          </p:nvGraphicFramePr>
          <p:xfrm>
            <a:off x="4773" y="2024"/>
            <a:ext cx="202" cy="245"/>
          </p:xfrm>
          <a:graphic>
            <a:graphicData uri="http://schemas.openxmlformats.org/presentationml/2006/ole">
              <mc:AlternateContent>
                <mc:Choice xmlns:v="urn:schemas-microsoft-com:vml" Requires="v">
                  <p:oleObj spid="_x0000_s1161" name="公式" r:id="rId18" imgW="177569" imgH="215619" progId="Equation.3">
                    <p:embed/>
                  </p:oleObj>
                </mc:Choice>
                <mc:Fallback>
                  <p:oleObj name="公式" r:id="rId18" imgW="177569" imgH="215619"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4773" y="2024"/>
                          <a:ext cx="202" cy="245"/>
                        </a:xfrm>
                        <a:prstGeom prst="rect">
                          <a:avLst/>
                        </a:prstGeom>
                        <a:noFill/>
                        <a:ln>
                          <a:noFill/>
                        </a:ln>
                        <a:effectLst/>
                      </p:spPr>
                    </p:pic>
                  </p:oleObj>
                </mc:Fallback>
              </mc:AlternateContent>
            </a:graphicData>
          </a:graphic>
        </p:graphicFrame>
        <p:graphicFrame>
          <p:nvGraphicFramePr>
            <p:cNvPr id="6175" name="Object 23">
              <a:extLst>
                <a:ext uri="{FF2B5EF4-FFF2-40B4-BE49-F238E27FC236}">
                  <a16:creationId xmlns:a16="http://schemas.microsoft.com/office/drawing/2014/main" id="{D3F61D88-5961-450F-8119-BF14CB402C39}"/>
                </a:ext>
              </a:extLst>
            </p:cNvPr>
            <p:cNvGraphicFramePr>
              <a:graphicFrameLocks noChangeAspect="1"/>
            </p:cNvGraphicFramePr>
            <p:nvPr/>
          </p:nvGraphicFramePr>
          <p:xfrm>
            <a:off x="1338" y="1685"/>
            <a:ext cx="189" cy="231"/>
          </p:xfrm>
          <a:graphic>
            <a:graphicData uri="http://schemas.openxmlformats.org/presentationml/2006/ole">
              <mc:AlternateContent>
                <mc:Choice xmlns:v="urn:schemas-microsoft-com:vml" Requires="v">
                  <p:oleObj spid="_x0000_s1162" name="公式" r:id="rId20" imgW="164957" imgH="203024" progId="Equation.3">
                    <p:embed/>
                  </p:oleObj>
                </mc:Choice>
                <mc:Fallback>
                  <p:oleObj name="公式" r:id="rId20" imgW="164957" imgH="203024"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1338" y="1685"/>
                          <a:ext cx="189" cy="231"/>
                        </a:xfrm>
                        <a:prstGeom prst="rect">
                          <a:avLst/>
                        </a:prstGeom>
                        <a:noFill/>
                        <a:ln>
                          <a:noFill/>
                        </a:ln>
                        <a:effectLst/>
                      </p:spPr>
                    </p:pic>
                  </p:oleObj>
                </mc:Fallback>
              </mc:AlternateContent>
            </a:graphicData>
          </a:graphic>
        </p:graphicFrame>
        <p:graphicFrame>
          <p:nvGraphicFramePr>
            <p:cNvPr id="6176" name="Object 24">
              <a:extLst>
                <a:ext uri="{FF2B5EF4-FFF2-40B4-BE49-F238E27FC236}">
                  <a16:creationId xmlns:a16="http://schemas.microsoft.com/office/drawing/2014/main" id="{67E203DD-0DC9-4C66-9C9A-1180190C082B}"/>
                </a:ext>
              </a:extLst>
            </p:cNvPr>
            <p:cNvGraphicFramePr>
              <a:graphicFrameLocks noChangeAspect="1"/>
            </p:cNvGraphicFramePr>
            <p:nvPr/>
          </p:nvGraphicFramePr>
          <p:xfrm>
            <a:off x="2042" y="1661"/>
            <a:ext cx="218" cy="231"/>
          </p:xfrm>
          <a:graphic>
            <a:graphicData uri="http://schemas.openxmlformats.org/presentationml/2006/ole">
              <mc:AlternateContent>
                <mc:Choice xmlns:v="urn:schemas-microsoft-com:vml" Requires="v">
                  <p:oleObj spid="_x0000_s1163" name="公式" r:id="rId22" imgW="190417" imgH="203112" progId="Equation.3">
                    <p:embed/>
                  </p:oleObj>
                </mc:Choice>
                <mc:Fallback>
                  <p:oleObj name="公式" r:id="rId22" imgW="190417" imgH="203112"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2042" y="1661"/>
                          <a:ext cx="218" cy="231"/>
                        </a:xfrm>
                        <a:prstGeom prst="rect">
                          <a:avLst/>
                        </a:prstGeom>
                        <a:noFill/>
                        <a:ln>
                          <a:noFill/>
                        </a:ln>
                        <a:effectLst/>
                      </p:spPr>
                    </p:pic>
                  </p:oleObj>
                </mc:Fallback>
              </mc:AlternateContent>
            </a:graphicData>
          </a:graphic>
        </p:graphicFrame>
        <p:graphicFrame>
          <p:nvGraphicFramePr>
            <p:cNvPr id="6177" name="Object 25">
              <a:extLst>
                <a:ext uri="{FF2B5EF4-FFF2-40B4-BE49-F238E27FC236}">
                  <a16:creationId xmlns:a16="http://schemas.microsoft.com/office/drawing/2014/main" id="{0C52B948-665B-462C-973B-929D3F25CF04}"/>
                </a:ext>
              </a:extLst>
            </p:cNvPr>
            <p:cNvGraphicFramePr>
              <a:graphicFrameLocks noChangeAspect="1"/>
            </p:cNvGraphicFramePr>
            <p:nvPr/>
          </p:nvGraphicFramePr>
          <p:xfrm>
            <a:off x="3454" y="1661"/>
            <a:ext cx="175" cy="231"/>
          </p:xfrm>
          <a:graphic>
            <a:graphicData uri="http://schemas.openxmlformats.org/presentationml/2006/ole">
              <mc:AlternateContent>
                <mc:Choice xmlns:v="urn:schemas-microsoft-com:vml" Requires="v">
                  <p:oleObj spid="_x0000_s1164" name="公式" r:id="rId24" imgW="152268" imgH="203024" progId="Equation.3">
                    <p:embed/>
                  </p:oleObj>
                </mc:Choice>
                <mc:Fallback>
                  <p:oleObj name="公式" r:id="rId24" imgW="152268" imgH="203024" progId="Equation.3">
                    <p:embed/>
                    <p:pic>
                      <p:nvPicPr>
                        <p:cNvPr id="0" name="OLE substitute image"/>
                        <p:cNvPicPr/>
                        <p:nvPr/>
                      </p:nvPicPr>
                      <p:blipFill>
                        <a:blip r:embed="rId25">
                          <a:extLst>
                            <a:ext uri="{28A0092B-C50C-407E-A947-70E740481C1C}">
                              <a14:useLocalDpi xmlns:a14="http://schemas.microsoft.com/office/drawing/2010/main" val="0"/>
                            </a:ext>
                          </a:extLst>
                        </a:blip>
                        <a:stretch>
                          <a:fillRect/>
                        </a:stretch>
                      </p:blipFill>
                      <p:spPr>
                        <a:xfrm>
                          <a:off x="3454" y="1661"/>
                          <a:ext cx="175" cy="231"/>
                        </a:xfrm>
                        <a:prstGeom prst="rect">
                          <a:avLst/>
                        </a:prstGeom>
                        <a:noFill/>
                        <a:ln>
                          <a:noFill/>
                        </a:ln>
                        <a:effectLst/>
                      </p:spPr>
                    </p:pic>
                  </p:oleObj>
                </mc:Fallback>
              </mc:AlternateContent>
            </a:graphicData>
          </a:graphic>
        </p:graphicFrame>
        <p:graphicFrame>
          <p:nvGraphicFramePr>
            <p:cNvPr id="6178" name="Object 26">
              <a:extLst>
                <a:ext uri="{FF2B5EF4-FFF2-40B4-BE49-F238E27FC236}">
                  <a16:creationId xmlns:a16="http://schemas.microsoft.com/office/drawing/2014/main" id="{97390BD8-FAD2-43B2-9AED-350BAD28482D}"/>
                </a:ext>
              </a:extLst>
            </p:cNvPr>
            <p:cNvGraphicFramePr>
              <a:graphicFrameLocks noChangeAspect="1"/>
            </p:cNvGraphicFramePr>
            <p:nvPr/>
          </p:nvGraphicFramePr>
          <p:xfrm>
            <a:off x="4778" y="1702"/>
            <a:ext cx="204" cy="231"/>
          </p:xfrm>
          <a:graphic>
            <a:graphicData uri="http://schemas.openxmlformats.org/presentationml/2006/ole">
              <mc:AlternateContent>
                <mc:Choice xmlns:v="urn:schemas-microsoft-com:vml" Requires="v">
                  <p:oleObj spid="_x0000_s1165" name="公式" r:id="rId26" imgW="177569" imgH="202936" progId="Equation.3">
                    <p:embed/>
                  </p:oleObj>
                </mc:Choice>
                <mc:Fallback>
                  <p:oleObj name="公式" r:id="rId26" imgW="177569" imgH="202936" progId="Equation.3">
                    <p:embed/>
                    <p:pic>
                      <p:nvPicPr>
                        <p:cNvPr id="0" name="OLE substitute image"/>
                        <p:cNvPicPr/>
                        <p:nvPr/>
                      </p:nvPicPr>
                      <p:blipFill>
                        <a:blip r:embed="rId27">
                          <a:extLst>
                            <a:ext uri="{28A0092B-C50C-407E-A947-70E740481C1C}">
                              <a14:useLocalDpi xmlns:a14="http://schemas.microsoft.com/office/drawing/2010/main" val="0"/>
                            </a:ext>
                          </a:extLst>
                        </a:blip>
                        <a:stretch>
                          <a:fillRect/>
                        </a:stretch>
                      </p:blipFill>
                      <p:spPr>
                        <a:xfrm>
                          <a:off x="4778" y="1702"/>
                          <a:ext cx="204" cy="231"/>
                        </a:xfrm>
                        <a:prstGeom prst="rect">
                          <a:avLst/>
                        </a:prstGeom>
                        <a:noFill/>
                        <a:ln>
                          <a:noFill/>
                        </a:ln>
                        <a:effectLst/>
                      </p:spPr>
                    </p:pic>
                  </p:oleObj>
                </mc:Fallback>
              </mc:AlternateContent>
            </a:graphicData>
          </a:graphic>
        </p:graphicFrame>
      </p:grpSp>
      <p:graphicFrame>
        <p:nvGraphicFramePr>
          <p:cNvPr id="6148" name="Object 28">
            <a:extLst>
              <a:ext uri="{FF2B5EF4-FFF2-40B4-BE49-F238E27FC236}">
                <a16:creationId xmlns:a16="http://schemas.microsoft.com/office/drawing/2014/main" id="{1602AA16-1B13-4195-AB5F-8C965D1C1951}"/>
              </a:ext>
            </a:extLst>
          </p:cNvPr>
          <p:cNvGraphicFramePr>
            <a:graphicFrameLocks noChangeAspect="1"/>
          </p:cNvGraphicFramePr>
          <p:nvPr/>
        </p:nvGraphicFramePr>
        <p:xfrm>
          <a:off x="6038850" y="3321050"/>
          <a:ext cx="114300" cy="215900"/>
        </p:xfrm>
        <a:graphic>
          <a:graphicData uri="http://schemas.openxmlformats.org/presentationml/2006/ole">
            <mc:AlternateContent>
              <mc:Choice xmlns:v="urn:schemas-microsoft-com:vml" Requires="v">
                <p:oleObj spid="_x0000_s1166" name="公式" r:id="rId28" imgW="114151" imgH="215619" progId="Equation.3">
                  <p:embed/>
                </p:oleObj>
              </mc:Choice>
              <mc:Fallback>
                <p:oleObj name="公式" r:id="rId28" imgW="114151" imgH="215619" progId="Equation.3">
                  <p:embed/>
                  <p:pic>
                    <p:nvPicPr>
                      <p:cNvPr id="0" name="OLE substitute image"/>
                      <p:cNvPicPr/>
                      <p:nvPr/>
                    </p:nvPicPr>
                    <p:blipFill>
                      <a:blip r:embed="rId29">
                        <a:extLst>
                          <a:ext uri="{28A0092B-C50C-407E-A947-70E740481C1C}">
                            <a14:useLocalDpi xmlns:a14="http://schemas.microsoft.com/office/drawing/2010/main" val="0"/>
                          </a:ext>
                        </a:extLst>
                      </a:blip>
                      <a:stretch>
                        <a:fillRect/>
                      </a:stretch>
                    </p:blipFill>
                    <p:spPr>
                      <a:xfrm>
                        <a:off x="6038850" y="3321050"/>
                        <a:ext cx="114300" cy="215900"/>
                      </a:xfrm>
                      <a:prstGeom prst="rect">
                        <a:avLst/>
                      </a:prstGeom>
                      <a:noFill/>
                      <a:ln>
                        <a:noFill/>
                      </a:ln>
                      <a:effectLst/>
                    </p:spPr>
                  </p:pic>
                </p:oleObj>
              </mc:Fallback>
            </mc:AlternateContent>
          </a:graphicData>
        </a:graphic>
      </p:graphicFrame>
      <p:sp>
        <p:nvSpPr>
          <p:cNvPr id="10274" name="Text Box 34">
            <a:extLst>
              <a:ext uri="{FF2B5EF4-FFF2-40B4-BE49-F238E27FC236}">
                <a16:creationId xmlns:a16="http://schemas.microsoft.com/office/drawing/2014/main" id="{3E9A5D25-197E-4EAC-B724-3B9969DD4B07}"/>
              </a:ext>
            </a:extLst>
          </p:cNvPr>
          <p:cNvSpPr txBox="1">
            <a:spLocks noChangeArrowheads="1"/>
          </p:cNvSpPr>
          <p:nvPr/>
        </p:nvSpPr>
        <p:spPr bwMode="auto">
          <a:xfrm>
            <a:off x="1595608" y="16743"/>
            <a:ext cx="2819400"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分布列的概念：</a:t>
            </a:r>
          </a:p>
        </p:txBody>
      </p:sp>
      <p:sp>
        <p:nvSpPr>
          <p:cNvPr id="6180" name="Text Box 36">
            <a:extLst>
              <a:ext uri="{FF2B5EF4-FFF2-40B4-BE49-F238E27FC236}">
                <a16:creationId xmlns:a16="http://schemas.microsoft.com/office/drawing/2014/main" id="{1091732C-8138-48DE-BB6F-E074D294F57F}"/>
              </a:ext>
            </a:extLst>
          </p:cNvPr>
          <p:cNvSpPr txBox="1">
            <a:spLocks noChangeArrowheads="1"/>
          </p:cNvSpPr>
          <p:nvPr/>
        </p:nvSpPr>
        <p:spPr bwMode="auto">
          <a:xfrm>
            <a:off x="-4591" y="16743"/>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课堂小结</a:t>
            </a:r>
          </a:p>
        </p:txBody>
      </p:sp>
      <p:sp>
        <p:nvSpPr>
          <p:cNvPr id="9" name="矩形 8">
            <a:extLst>
              <a:ext uri="{FF2B5EF4-FFF2-40B4-BE49-F238E27FC236}">
                <a16:creationId xmlns:a16="http://schemas.microsoft.com/office/drawing/2014/main" id="{1494DA85-6F6D-4A23-AB72-D1A880A51038}"/>
              </a:ext>
            </a:extLst>
          </p:cNvPr>
          <p:cNvSpPr/>
          <p:nvPr/>
        </p:nvSpPr>
        <p:spPr>
          <a:xfrm>
            <a:off x="381000" y="2888912"/>
            <a:ext cx="10998523" cy="954107"/>
          </a:xfrm>
          <a:prstGeom prst="rect">
            <a:avLst/>
          </a:prstGeom>
        </p:spPr>
        <p:txBody>
          <a:bodyPr wrap="square">
            <a:spAutoFit/>
          </a:bodyPr>
          <a:lstStyle/>
          <a:p>
            <a:r>
              <a:rPr lang="zh-CN" altLang="en-US" sz="2800">
                <a:latin typeface="+mn-lt"/>
                <a:ea typeface="+mn-ea"/>
              </a:rPr>
              <a:t>上表称为离散型随机变量𝑋的</a:t>
            </a:r>
            <a:r>
              <a:rPr lang="zh-CN" altLang="en-US" sz="2800">
                <a:solidFill>
                  <a:srgbClr val="FF0000"/>
                </a:solidFill>
                <a:latin typeface="+mn-lt"/>
                <a:ea typeface="+mn-ea"/>
              </a:rPr>
              <a:t>概率分布列</a:t>
            </a:r>
            <a:r>
              <a:rPr lang="en-US" altLang="zh-CN" sz="2800">
                <a:latin typeface="+mn-lt"/>
                <a:ea typeface="+mn-ea"/>
              </a:rPr>
              <a:t>,</a:t>
            </a:r>
            <a:r>
              <a:rPr lang="zh-CN" altLang="en-US" sz="2800">
                <a:latin typeface="+mn-lt"/>
                <a:ea typeface="+mn-ea"/>
              </a:rPr>
              <a:t>简称为𝑋的</a:t>
            </a:r>
            <a:r>
              <a:rPr lang="zh-CN" altLang="en-US" sz="2800">
                <a:solidFill>
                  <a:srgbClr val="FF0000"/>
                </a:solidFill>
                <a:latin typeface="+mn-lt"/>
                <a:ea typeface="+mn-ea"/>
              </a:rPr>
              <a:t>分布列</a:t>
            </a:r>
            <a:r>
              <a:rPr lang="en-US" altLang="zh-CN" sz="2800">
                <a:latin typeface="+mn-lt"/>
                <a:ea typeface="+mn-ea"/>
              </a:rPr>
              <a:t>.</a:t>
            </a:r>
            <a:r>
              <a:rPr lang="zh-CN" altLang="en-US" sz="2800">
                <a:latin typeface="+mn-lt"/>
                <a:ea typeface="+mn-ea"/>
              </a:rPr>
              <a:t>有时为了表达简单</a:t>
            </a:r>
            <a:r>
              <a:rPr lang="en-US" altLang="zh-CN" sz="2800">
                <a:latin typeface="+mn-lt"/>
                <a:ea typeface="+mn-ea"/>
              </a:rPr>
              <a:t>,</a:t>
            </a:r>
            <a:r>
              <a:rPr lang="zh-CN" altLang="en-US" sz="2800">
                <a:latin typeface="+mn-lt"/>
                <a:ea typeface="+mn-ea"/>
              </a:rPr>
              <a:t>也用等式𝑃</a:t>
            </a:r>
            <a:r>
              <a:rPr lang="en-US" altLang="zh-CN" sz="2800">
                <a:latin typeface="+mn-lt"/>
                <a:ea typeface="+mn-ea"/>
              </a:rPr>
              <a:t>(</a:t>
            </a:r>
            <a:r>
              <a:rPr lang="zh-CN" altLang="en-US" sz="2800">
                <a:latin typeface="+mn-lt"/>
                <a:ea typeface="+mn-ea"/>
              </a:rPr>
              <a:t>𝑋</a:t>
            </a:r>
            <a:r>
              <a:rPr lang="en-US" altLang="zh-CN" sz="2800">
                <a:latin typeface="+mn-lt"/>
                <a:ea typeface="+mn-ea"/>
              </a:rPr>
              <a:t>=</a:t>
            </a:r>
            <a:r>
              <a:rPr lang="zh-CN" altLang="en-US" sz="2800">
                <a:latin typeface="+mn-lt"/>
                <a:ea typeface="+mn-ea"/>
              </a:rPr>
              <a:t>𝑥</a:t>
            </a:r>
            <a:r>
              <a:rPr lang="zh-CN" altLang="en-US" sz="2800" baseline="-25000">
                <a:latin typeface="+mn-lt"/>
                <a:ea typeface="+mn-ea"/>
              </a:rPr>
              <a:t>𝑖</a:t>
            </a:r>
            <a:r>
              <a:rPr lang="zh-CN" altLang="en-US" sz="2800">
                <a:latin typeface="+mn-lt"/>
                <a:ea typeface="+mn-ea"/>
              </a:rPr>
              <a:t> </a:t>
            </a:r>
            <a:r>
              <a:rPr lang="en-US" altLang="zh-CN" sz="2800">
                <a:latin typeface="+mn-lt"/>
                <a:ea typeface="+mn-ea"/>
              </a:rPr>
              <a:t>)=</a:t>
            </a:r>
            <a:r>
              <a:rPr lang="zh-CN" altLang="en-US" sz="2800">
                <a:latin typeface="+mn-lt"/>
                <a:ea typeface="+mn-ea"/>
              </a:rPr>
              <a:t>𝑝</a:t>
            </a:r>
            <a:r>
              <a:rPr lang="zh-CN" altLang="en-US" sz="2800" baseline="-25000">
                <a:latin typeface="+mn-lt"/>
                <a:ea typeface="+mn-ea"/>
              </a:rPr>
              <a:t>𝑖</a:t>
            </a:r>
            <a:r>
              <a:rPr lang="en-US" altLang="zh-CN" sz="2800">
                <a:latin typeface="+mn-lt"/>
                <a:ea typeface="+mn-ea"/>
              </a:rPr>
              <a:t>,</a:t>
            </a:r>
            <a:r>
              <a:rPr lang="zh-CN" altLang="en-US" sz="2800">
                <a:latin typeface="+mn-lt"/>
                <a:ea typeface="+mn-ea"/>
              </a:rPr>
              <a:t>𝑖</a:t>
            </a:r>
            <a:r>
              <a:rPr lang="en-US" altLang="zh-CN" sz="2800">
                <a:latin typeface="+mn-lt"/>
                <a:ea typeface="+mn-ea"/>
              </a:rPr>
              <a:t>=1,2,⋅⋅⋅,</a:t>
            </a:r>
            <a:r>
              <a:rPr lang="zh-CN" altLang="en-US" sz="2800">
                <a:latin typeface="+mn-lt"/>
                <a:ea typeface="+mn-ea"/>
              </a:rPr>
              <a:t>𝑛 表示𝑋的分布列</a:t>
            </a:r>
            <a:r>
              <a:rPr lang="en-US" altLang="zh-CN" sz="2800">
                <a:latin typeface="+mn-lt"/>
                <a:ea typeface="+mn-ea"/>
              </a:rPr>
              <a:t>.</a:t>
            </a:r>
          </a:p>
        </p:txBody>
      </p:sp>
      <p:sp>
        <p:nvSpPr>
          <p:cNvPr id="43" name="Rectangle 34">
            <a:extLst>
              <a:ext uri="{FF2B5EF4-FFF2-40B4-BE49-F238E27FC236}">
                <a16:creationId xmlns:a16="http://schemas.microsoft.com/office/drawing/2014/main" id="{6821A184-CD26-40A0-9E21-B5E0B11C3540}"/>
              </a:ext>
            </a:extLst>
          </p:cNvPr>
          <p:cNvSpPr>
            <a:spLocks noChangeArrowheads="1"/>
          </p:cNvSpPr>
          <p:nvPr/>
        </p:nvSpPr>
        <p:spPr bwMode="auto">
          <a:xfrm>
            <a:off x="112212" y="3925625"/>
            <a:ext cx="34691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rPr>
              <a:t>求分布列的步骤</a:t>
            </a:r>
            <a:r>
              <a:rPr lang="en-US" altLang="zh-CN" sz="3200">
                <a:solidFill>
                  <a:srgbClr val="FF0000"/>
                </a:solidFill>
              </a:rPr>
              <a:t>:</a:t>
            </a:r>
            <a:endParaRPr lang="zh-CN" altLang="en-US" sz="3200">
              <a:solidFill>
                <a:srgbClr val="FF0000"/>
              </a:solidFill>
            </a:endParaRPr>
          </a:p>
        </p:txBody>
      </p:sp>
      <p:sp>
        <p:nvSpPr>
          <p:cNvPr id="44" name="Rectangle 35">
            <a:extLst>
              <a:ext uri="{FF2B5EF4-FFF2-40B4-BE49-F238E27FC236}">
                <a16:creationId xmlns:a16="http://schemas.microsoft.com/office/drawing/2014/main" id="{E54E9C8E-AE09-4F54-9BB1-A27EC87F9FF9}"/>
              </a:ext>
            </a:extLst>
          </p:cNvPr>
          <p:cNvSpPr>
            <a:spLocks noChangeArrowheads="1"/>
          </p:cNvSpPr>
          <p:nvPr/>
        </p:nvSpPr>
        <p:spPr bwMode="auto">
          <a:xfrm>
            <a:off x="627274" y="4410526"/>
            <a:ext cx="7074465" cy="52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200">
                <a:solidFill>
                  <a:srgbClr val="000000"/>
                </a:solidFill>
                <a:latin typeface="黑体" panose="02010609060101010101" pitchFamily="49" charset="-122"/>
                <a:ea typeface="黑体" panose="02010609060101010101" pitchFamily="49" charset="-122"/>
              </a:rPr>
              <a:t>(1)</a:t>
            </a:r>
            <a:r>
              <a:rPr lang="zh-CN" altLang="en-US" sz="3200">
                <a:solidFill>
                  <a:srgbClr val="000000"/>
                </a:solidFill>
                <a:latin typeface="黑体" panose="02010609060101010101" pitchFamily="49" charset="-122"/>
                <a:ea typeface="黑体" panose="02010609060101010101" pitchFamily="49" charset="-122"/>
              </a:rPr>
              <a:t>找出随机变量</a:t>
            </a:r>
            <a:r>
              <a:rPr lang="en-US" altLang="zh-CN" sz="3200">
                <a:solidFill>
                  <a:srgbClr val="000000"/>
                </a:solidFill>
                <a:latin typeface="黑体" panose="02010609060101010101" pitchFamily="49" charset="-122"/>
                <a:ea typeface="黑体" panose="02010609060101010101" pitchFamily="49" charset="-122"/>
              </a:rPr>
              <a:t>X</a:t>
            </a:r>
            <a:r>
              <a:rPr lang="zh-CN" altLang="en-US" sz="3200">
                <a:solidFill>
                  <a:srgbClr val="000000"/>
                </a:solidFill>
                <a:latin typeface="黑体" panose="02010609060101010101" pitchFamily="49" charset="-122"/>
                <a:ea typeface="黑体" panose="02010609060101010101" pitchFamily="49" charset="-122"/>
              </a:rPr>
              <a:t>的所有可能的取值</a:t>
            </a:r>
            <a:endParaRPr lang="zh-CN" altLang="el-GR" sz="3200">
              <a:solidFill>
                <a:srgbClr val="000000"/>
              </a:solidFill>
              <a:latin typeface="黑体" panose="02010609060101010101" pitchFamily="49" charset="-122"/>
              <a:ea typeface="黑体" panose="02010609060101010101" pitchFamily="49" charset="-122"/>
            </a:endParaRPr>
          </a:p>
        </p:txBody>
      </p:sp>
      <p:sp>
        <p:nvSpPr>
          <p:cNvPr id="45" name="Text Box 37">
            <a:extLst>
              <a:ext uri="{FF2B5EF4-FFF2-40B4-BE49-F238E27FC236}">
                <a16:creationId xmlns:a16="http://schemas.microsoft.com/office/drawing/2014/main" id="{7EAF19DF-299B-4E5A-B49E-5CC5EAFD3EF3}"/>
              </a:ext>
            </a:extLst>
          </p:cNvPr>
          <p:cNvSpPr txBox="1">
            <a:spLocks noChangeArrowheads="1"/>
          </p:cNvSpPr>
          <p:nvPr/>
        </p:nvSpPr>
        <p:spPr bwMode="auto">
          <a:xfrm>
            <a:off x="627274" y="4930621"/>
            <a:ext cx="63831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0000"/>
                </a:solidFill>
                <a:latin typeface="黑体" panose="02010609060101010101" pitchFamily="49" charset="-122"/>
                <a:ea typeface="黑体" panose="02010609060101010101" pitchFamily="49" charset="-122"/>
              </a:rPr>
              <a:t>(2)</a:t>
            </a:r>
            <a:r>
              <a:rPr kumimoji="1" lang="zh-CN" altLang="en-US" sz="3200" b="1">
                <a:solidFill>
                  <a:srgbClr val="000000"/>
                </a:solidFill>
                <a:latin typeface="黑体" panose="02010609060101010101" pitchFamily="49" charset="-122"/>
                <a:ea typeface="黑体" panose="02010609060101010101" pitchFamily="49" charset="-122"/>
              </a:rPr>
              <a:t>求出各取值的概率</a:t>
            </a:r>
            <a:r>
              <a:rPr kumimoji="1" lang="en-US" altLang="zh-CN" sz="3200" b="1" i="1">
                <a:solidFill>
                  <a:srgbClr val="000000"/>
                </a:solidFill>
                <a:latin typeface="Times New Roman" panose="02020603050405020304" pitchFamily="18" charset="0"/>
                <a:cs typeface="Times New Roman" panose="02020603050405020304" pitchFamily="18" charset="0"/>
              </a:rPr>
              <a:t>P</a:t>
            </a:r>
            <a:r>
              <a:rPr kumimoji="1" lang="en-US" altLang="zh-CN" sz="3200" b="1">
                <a:solidFill>
                  <a:srgbClr val="000000"/>
                </a:solidFill>
                <a:latin typeface="Times New Roman" panose="02020603050405020304" pitchFamily="18" charset="0"/>
                <a:cs typeface="Times New Roman" panose="02020603050405020304" pitchFamily="18" charset="0"/>
              </a:rPr>
              <a:t>(</a:t>
            </a:r>
            <a:r>
              <a:rPr kumimoji="1" lang="en-US" altLang="zh-CN" sz="3200" b="1" i="1">
                <a:solidFill>
                  <a:srgbClr val="000000"/>
                </a:solidFill>
                <a:latin typeface="Times New Roman" panose="02020603050405020304" pitchFamily="18" charset="0"/>
                <a:cs typeface="Times New Roman" panose="02020603050405020304" pitchFamily="18" charset="0"/>
              </a:rPr>
              <a:t>X</a:t>
            </a:r>
            <a:r>
              <a:rPr kumimoji="1" lang="en-US" altLang="zh-CN" sz="3200" b="1">
                <a:solidFill>
                  <a:srgbClr val="000000"/>
                </a:solidFill>
                <a:latin typeface="Times New Roman" panose="02020603050405020304" pitchFamily="18" charset="0"/>
                <a:cs typeface="Times New Roman" panose="02020603050405020304" pitchFamily="18" charset="0"/>
              </a:rPr>
              <a:t>=</a:t>
            </a:r>
            <a:r>
              <a:rPr kumimoji="1" lang="en-US" altLang="zh-CN" sz="3200" b="1" i="1">
                <a:solidFill>
                  <a:srgbClr val="000000"/>
                </a:solidFill>
                <a:latin typeface="Times New Roman" panose="02020603050405020304" pitchFamily="18" charset="0"/>
                <a:cs typeface="Times New Roman" panose="02020603050405020304" pitchFamily="18" charset="0"/>
              </a:rPr>
              <a:t>x</a:t>
            </a:r>
            <a:r>
              <a:rPr kumimoji="1" lang="en-US" altLang="zh-CN" sz="3200" b="1" i="1" baseline="-25000">
                <a:solidFill>
                  <a:srgbClr val="000000"/>
                </a:solidFill>
                <a:latin typeface="Times New Roman" panose="02020603050405020304" pitchFamily="18" charset="0"/>
                <a:cs typeface="Times New Roman" panose="02020603050405020304" pitchFamily="18" charset="0"/>
              </a:rPr>
              <a:t>i</a:t>
            </a:r>
            <a:r>
              <a:rPr kumimoji="1" lang="en-US" altLang="zh-CN" sz="3200" b="1">
                <a:solidFill>
                  <a:srgbClr val="000000"/>
                </a:solidFill>
                <a:latin typeface="Times New Roman" panose="02020603050405020304" pitchFamily="18" charset="0"/>
                <a:cs typeface="Times New Roman" panose="02020603050405020304" pitchFamily="18" charset="0"/>
              </a:rPr>
              <a:t>)=</a:t>
            </a:r>
            <a:r>
              <a:rPr kumimoji="1" lang="en-US" altLang="zh-CN" sz="3200" b="1" i="1">
                <a:solidFill>
                  <a:srgbClr val="000000"/>
                </a:solidFill>
                <a:latin typeface="Times New Roman" panose="02020603050405020304" pitchFamily="18" charset="0"/>
                <a:cs typeface="Times New Roman" panose="02020603050405020304" pitchFamily="18" charset="0"/>
              </a:rPr>
              <a:t>P</a:t>
            </a:r>
            <a:r>
              <a:rPr kumimoji="1" lang="en-US" altLang="zh-CN" sz="3200" b="1" i="1" baseline="-25000">
                <a:solidFill>
                  <a:srgbClr val="000000"/>
                </a:solidFill>
                <a:latin typeface="Times New Roman" panose="02020603050405020304" pitchFamily="18" charset="0"/>
                <a:cs typeface="Times New Roman" panose="02020603050405020304" pitchFamily="18" charset="0"/>
              </a:rPr>
              <a:t>i</a:t>
            </a:r>
            <a:endParaRPr kumimoji="1" lang="zh-CN" altLang="en-US" sz="3200" b="1">
              <a:solidFill>
                <a:srgbClr val="000000"/>
              </a:solidFill>
              <a:latin typeface="Times New Roman" panose="02020603050405020304" pitchFamily="18" charset="0"/>
              <a:cs typeface="Times New Roman" panose="02020603050405020304" pitchFamily="18" charset="0"/>
            </a:endParaRPr>
          </a:p>
        </p:txBody>
      </p:sp>
      <p:sp>
        <p:nvSpPr>
          <p:cNvPr id="47" name="Text Box 39">
            <a:extLst>
              <a:ext uri="{FF2B5EF4-FFF2-40B4-BE49-F238E27FC236}">
                <a16:creationId xmlns:a16="http://schemas.microsoft.com/office/drawing/2014/main" id="{818009DF-5BD0-4F23-A3FC-869EF5829C41}"/>
              </a:ext>
            </a:extLst>
          </p:cNvPr>
          <p:cNvSpPr txBox="1">
            <a:spLocks noChangeArrowheads="1"/>
          </p:cNvSpPr>
          <p:nvPr/>
        </p:nvSpPr>
        <p:spPr bwMode="auto">
          <a:xfrm>
            <a:off x="627274" y="5456013"/>
            <a:ext cx="33374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0000"/>
                </a:solidFill>
                <a:latin typeface="黑体" panose="02010609060101010101" pitchFamily="49" charset="-122"/>
                <a:ea typeface="黑体" panose="02010609060101010101" pitchFamily="49" charset="-122"/>
              </a:rPr>
              <a:t>(3)</a:t>
            </a:r>
            <a:r>
              <a:rPr kumimoji="1" lang="zh-CN" altLang="en-US" sz="3200" b="1">
                <a:solidFill>
                  <a:srgbClr val="000000"/>
                </a:solidFill>
                <a:latin typeface="黑体" panose="02010609060101010101" pitchFamily="49" charset="-122"/>
                <a:ea typeface="黑体" panose="02010609060101010101" pitchFamily="49" charset="-122"/>
              </a:rPr>
              <a:t>列成表格。</a:t>
            </a:r>
          </a:p>
        </p:txBody>
      </p:sp>
    </p:spTree>
    <p:extLst>
      <p:ext uri="{BB962C8B-B14F-4D97-AF65-F5344CB8AC3E}">
        <p14:creationId xmlns:p14="http://schemas.microsoft.com/office/powerpoint/2010/main" val="41380502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up)">
                                      <p:cBhvr>
                                        <p:cTn id="7" dur="2000"/>
                                        <p:tgtEl>
                                          <p:spTgt spid="10243"/>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44">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cond evt="onBegin" delay="0">
                          <p:tn val="11"/>
                        </p:cond>
                      </p:stCondLst>
                      <p:childTnLst>
                        <p:par>
                          <p:cTn id="13" fill="hold" nodeType="after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45"/>
                                        </p:tgtEl>
                                        <p:attrNameLst>
                                          <p:attrName>style.visibility</p:attrName>
                                        </p:attrNameLst>
                                      </p:cBhvr>
                                      <p:to>
                                        <p:strVal val="visible"/>
                                      </p:to>
                                    </p:set>
                                  </p:childTnLst>
                                </p:cTn>
                              </p:par>
                            </p:childTnLst>
                          </p:cTn>
                        </p:par>
                      </p:childTnLst>
                    </p:cTn>
                  </p:par>
                  <p:par>
                    <p:cTn id="16" fill="hold" nodeType="clickPar">
                      <p:stCondLst>
                        <p:cond delay="indefinite"/>
                        <p:cond evt="onBegin" delay="0">
                          <p:tn val="15"/>
                        </p:cond>
                      </p:stCondLst>
                      <p:childTnLst>
                        <p:par>
                          <p:cTn id="17" fill="hold" nodeType="after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45" grpId="0"/>
      <p:bldP spid="47"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Rectangle 26">
            <a:extLst>
              <a:ext uri="{FF2B5EF4-FFF2-40B4-BE49-F238E27FC236}">
                <a16:creationId xmlns:a16="http://schemas.microsoft.com/office/drawing/2014/main" id="{DDA2098B-4BDD-41DC-A21C-89ADF1E29940}"/>
              </a:ext>
            </a:extLst>
          </p:cNvPr>
          <p:cNvSpPr>
            <a:spLocks noChangeArrowheads="1"/>
          </p:cNvSpPr>
          <p:nvPr/>
        </p:nvSpPr>
        <p:spPr bwMode="auto">
          <a:xfrm>
            <a:off x="300183" y="626765"/>
            <a:ext cx="99821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sz="4000" b="1">
                <a:latin typeface="Times New Roman" panose="02020603050405020304" pitchFamily="18" charset="0"/>
              </a:rPr>
              <a:t>1</a:t>
            </a:r>
            <a:r>
              <a:rPr lang="zh-CN" altLang="en-US" sz="4000" b="1">
                <a:latin typeface="Times New Roman" panose="02020603050405020304" pitchFamily="18" charset="0"/>
              </a:rPr>
              <a:t>、理解离散型随机变量的分布列的意义，会求某些简单的离散型随机变量的分布列；</a:t>
            </a:r>
          </a:p>
        </p:txBody>
      </p:sp>
      <p:sp>
        <p:nvSpPr>
          <p:cNvPr id="68612" name="矩形 2">
            <a:extLst>
              <a:ext uri="{FF2B5EF4-FFF2-40B4-BE49-F238E27FC236}">
                <a16:creationId xmlns:a16="http://schemas.microsoft.com/office/drawing/2014/main" id="{22B8E95E-6851-4DE8-B5FD-AA0E466F8157}"/>
              </a:ext>
            </a:extLst>
          </p:cNvPr>
          <p:cNvSpPr>
            <a:spLocks noChangeArrowheads="1"/>
          </p:cNvSpPr>
          <p:nvPr/>
        </p:nvSpPr>
        <p:spPr bwMode="auto">
          <a:xfrm>
            <a:off x="376382" y="2265616"/>
            <a:ext cx="9829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sz="4000" b="1">
                <a:solidFill>
                  <a:srgbClr val="000000"/>
                </a:solidFill>
                <a:latin typeface="Times New Roman" panose="02020603050405020304" pitchFamily="18" charset="0"/>
              </a:rPr>
              <a:t>2</a:t>
            </a:r>
            <a:r>
              <a:rPr lang="zh-CN" altLang="en-US" sz="4000" b="1">
                <a:solidFill>
                  <a:srgbClr val="000000"/>
                </a:solidFill>
                <a:latin typeface="Times New Roman" panose="02020603050405020304" pitchFamily="18" charset="0"/>
              </a:rPr>
              <a:t>、掌握离散型随机变量的分布列的两个基本性质，并会用它来解决一些简单问题；</a:t>
            </a:r>
          </a:p>
        </p:txBody>
      </p:sp>
      <p:sp>
        <p:nvSpPr>
          <p:cNvPr id="68613" name="TextBox 3">
            <a:extLst>
              <a:ext uri="{FF2B5EF4-FFF2-40B4-BE49-F238E27FC236}">
                <a16:creationId xmlns:a16="http://schemas.microsoft.com/office/drawing/2014/main" id="{61D202F1-CFA6-478F-99D3-285BCC6DC8B5}"/>
              </a:ext>
            </a:extLst>
          </p:cNvPr>
          <p:cNvSpPr txBox="1">
            <a:spLocks noChangeArrowheads="1"/>
          </p:cNvSpPr>
          <p:nvPr/>
        </p:nvSpPr>
        <p:spPr bwMode="auto">
          <a:xfrm>
            <a:off x="332510" y="3848651"/>
            <a:ext cx="4468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latin typeface="Times New Roman" panose="02020603050405020304" pitchFamily="18" charset="0"/>
              </a:rPr>
              <a:t>3</a:t>
            </a:r>
            <a:r>
              <a:rPr lang="zh-CN" altLang="en-US" sz="4400" b="1">
                <a:solidFill>
                  <a:srgbClr val="000000"/>
                </a:solidFill>
                <a:latin typeface="Times New Roman" panose="02020603050405020304" pitchFamily="18" charset="0"/>
              </a:rPr>
              <a:t> 、两点分布</a:t>
            </a:r>
            <a:endParaRPr lang="zh-CN" altLang="en-US" sz="4400">
              <a:latin typeface="Times New Roman" panose="02020603050405020304" pitchFamily="18" charset="0"/>
            </a:endParaRPr>
          </a:p>
        </p:txBody>
      </p:sp>
      <p:sp>
        <p:nvSpPr>
          <p:cNvPr id="68614" name="TextBox 3">
            <a:extLst>
              <a:ext uri="{FF2B5EF4-FFF2-40B4-BE49-F238E27FC236}">
                <a16:creationId xmlns:a16="http://schemas.microsoft.com/office/drawing/2014/main" id="{FCB87162-03E4-4468-88DB-DF562D996C0E}"/>
              </a:ext>
            </a:extLst>
          </p:cNvPr>
          <p:cNvSpPr txBox="1">
            <a:spLocks noChangeArrowheads="1"/>
          </p:cNvSpPr>
          <p:nvPr/>
        </p:nvSpPr>
        <p:spPr bwMode="auto">
          <a:xfrm>
            <a:off x="332509" y="4800600"/>
            <a:ext cx="4468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latin typeface="Times New Roman" panose="02020603050405020304" pitchFamily="18" charset="0"/>
              </a:rPr>
              <a:t>4</a:t>
            </a:r>
            <a:r>
              <a:rPr lang="zh-CN" altLang="en-US" sz="4400" b="1">
                <a:solidFill>
                  <a:srgbClr val="000000"/>
                </a:solidFill>
                <a:latin typeface="Times New Roman" panose="02020603050405020304" pitchFamily="18" charset="0"/>
              </a:rPr>
              <a:t> 、超几何分布</a:t>
            </a:r>
            <a:endParaRPr lang="zh-CN" altLang="en-US" sz="4400">
              <a:latin typeface="Times New Roman" panose="02020603050405020304" pitchFamily="18" charset="0"/>
            </a:endParaRPr>
          </a:p>
        </p:txBody>
      </p:sp>
      <p:sp>
        <p:nvSpPr>
          <p:cNvPr id="68616" name="Text Box 8">
            <a:extLst>
              <a:ext uri="{FF2B5EF4-FFF2-40B4-BE49-F238E27FC236}">
                <a16:creationId xmlns:a16="http://schemas.microsoft.com/office/drawing/2014/main" id="{16AD99A8-E00A-4A49-AAE3-F18FA379835F}"/>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课堂小结</a:t>
            </a:r>
            <a:endParaRPr lang="en-US" altLang="zh-CN" sz="2400" b="1">
              <a:solidFill>
                <a:srgbClr val="0C00F4"/>
              </a:solidFill>
              <a:latin typeface="Times New Roman" panose="02020603050405020304" pitchFamily="18" charset="0"/>
            </a:endParaRPr>
          </a:p>
        </p:txBody>
      </p:sp>
      <p:pic>
        <p:nvPicPr>
          <p:cNvPr id="68617" name="New picture"/>
          <p:cNvPicPr/>
          <p:nvPr/>
        </p:nvPicPr>
        <p:blipFill>
          <a:blip r:embed="rId2"/>
          <a:stretch>
            <a:fillRect/>
          </a:stretch>
        </p:blipFill>
        <p:spPr>
          <a:xfrm>
            <a:off x="10261600" y="10337800"/>
            <a:ext cx="317500" cy="241300"/>
          </a:xfrm>
          <a:prstGeom prst="cube">
            <a:avLst/>
          </a:prstGeom>
        </p:spPr>
      </p:pic>
    </p:spTree>
  </p:cSld>
  <p:clrMapOvr>
    <a:masterClrMapping/>
  </p:clrMapOvr>
  <p:transition>
    <p:random/>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17410" name="Group 43">
            <a:extLst>
              <a:ext uri="{FF2B5EF4-FFF2-40B4-BE49-F238E27FC236}">
                <a16:creationId xmlns:a16="http://schemas.microsoft.com/office/drawing/2014/main" id="{9BA4A187-D173-42DD-8638-29C1201DD5B4}"/>
              </a:ext>
            </a:extLst>
          </p:cNvPr>
          <p:cNvGrpSpPr/>
          <p:nvPr/>
        </p:nvGrpSpPr>
        <p:grpSpPr>
          <a:xfrm>
            <a:off x="1693906" y="3478164"/>
            <a:ext cx="8713787" cy="1716088"/>
            <a:chOff x="68" y="1056"/>
            <a:chExt cx="5514" cy="1354"/>
          </a:xfrm>
        </p:grpSpPr>
        <p:sp>
          <p:nvSpPr>
            <p:cNvPr id="17411" name="Rectangle 2">
              <a:extLst>
                <a:ext uri="{FF2B5EF4-FFF2-40B4-BE49-F238E27FC236}">
                  <a16:creationId xmlns:a16="http://schemas.microsoft.com/office/drawing/2014/main" id="{0CDDE652-4439-4B95-99FB-EFD5283DFB6E}"/>
                </a:ext>
              </a:extLst>
            </p:cNvPr>
            <p:cNvSpPr>
              <a:spLocks noChangeArrowheads="1"/>
            </p:cNvSpPr>
            <p:nvPr/>
          </p:nvSpPr>
          <p:spPr bwMode="auto">
            <a:xfrm>
              <a:off x="4796" y="1713"/>
              <a:ext cx="78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2" name="Rectangle 3">
              <a:extLst>
                <a:ext uri="{FF2B5EF4-FFF2-40B4-BE49-F238E27FC236}">
                  <a16:creationId xmlns:a16="http://schemas.microsoft.com/office/drawing/2014/main" id="{CADBF95D-11FC-4B35-AD61-12B9FC09008A}"/>
                </a:ext>
              </a:extLst>
            </p:cNvPr>
            <p:cNvSpPr>
              <a:spLocks noChangeArrowheads="1"/>
            </p:cNvSpPr>
            <p:nvPr/>
          </p:nvSpPr>
          <p:spPr bwMode="auto">
            <a:xfrm>
              <a:off x="4010" y="1713"/>
              <a:ext cx="78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3" name="Rectangle 4">
              <a:extLst>
                <a:ext uri="{FF2B5EF4-FFF2-40B4-BE49-F238E27FC236}">
                  <a16:creationId xmlns:a16="http://schemas.microsoft.com/office/drawing/2014/main" id="{D191792C-BF71-49AB-B131-E7161302FFAA}"/>
                </a:ext>
              </a:extLst>
            </p:cNvPr>
            <p:cNvSpPr>
              <a:spLocks noChangeArrowheads="1"/>
            </p:cNvSpPr>
            <p:nvPr/>
          </p:nvSpPr>
          <p:spPr bwMode="auto">
            <a:xfrm>
              <a:off x="3175" y="1713"/>
              <a:ext cx="835"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4" name="Rectangle 5">
              <a:extLst>
                <a:ext uri="{FF2B5EF4-FFF2-40B4-BE49-F238E27FC236}">
                  <a16:creationId xmlns:a16="http://schemas.microsoft.com/office/drawing/2014/main" id="{ABE81573-13BD-4473-94C5-DF656620249B}"/>
                </a:ext>
              </a:extLst>
            </p:cNvPr>
            <p:cNvSpPr>
              <a:spLocks noChangeArrowheads="1"/>
            </p:cNvSpPr>
            <p:nvPr/>
          </p:nvSpPr>
          <p:spPr bwMode="auto">
            <a:xfrm>
              <a:off x="2439" y="1713"/>
              <a:ext cx="73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5" name="Rectangle 6">
              <a:extLst>
                <a:ext uri="{FF2B5EF4-FFF2-40B4-BE49-F238E27FC236}">
                  <a16:creationId xmlns:a16="http://schemas.microsoft.com/office/drawing/2014/main" id="{EA08A579-D955-40E3-ADDB-B2390394131F}"/>
                </a:ext>
              </a:extLst>
            </p:cNvPr>
            <p:cNvSpPr>
              <a:spLocks noChangeArrowheads="1"/>
            </p:cNvSpPr>
            <p:nvPr/>
          </p:nvSpPr>
          <p:spPr bwMode="auto">
            <a:xfrm>
              <a:off x="1652" y="1829"/>
              <a:ext cx="787" cy="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6" name="Rectangle 7">
              <a:extLst>
                <a:ext uri="{FF2B5EF4-FFF2-40B4-BE49-F238E27FC236}">
                  <a16:creationId xmlns:a16="http://schemas.microsoft.com/office/drawing/2014/main" id="{A1C396B1-663D-4ED5-AA51-01F28F124910}"/>
                </a:ext>
              </a:extLst>
            </p:cNvPr>
            <p:cNvSpPr>
              <a:spLocks noChangeArrowheads="1"/>
            </p:cNvSpPr>
            <p:nvPr/>
          </p:nvSpPr>
          <p:spPr bwMode="auto">
            <a:xfrm>
              <a:off x="867" y="1809"/>
              <a:ext cx="785"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7" name="Rectangle 8">
              <a:extLst>
                <a:ext uri="{FF2B5EF4-FFF2-40B4-BE49-F238E27FC236}">
                  <a16:creationId xmlns:a16="http://schemas.microsoft.com/office/drawing/2014/main" id="{73F61E76-4147-47CE-B242-B1442237D640}"/>
                </a:ext>
              </a:extLst>
            </p:cNvPr>
            <p:cNvSpPr>
              <a:spLocks noChangeArrowheads="1"/>
            </p:cNvSpPr>
            <p:nvPr/>
          </p:nvSpPr>
          <p:spPr bwMode="auto">
            <a:xfrm>
              <a:off x="80" y="1713"/>
              <a:ext cx="787"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8" name="Rectangle 9">
              <a:extLst>
                <a:ext uri="{FF2B5EF4-FFF2-40B4-BE49-F238E27FC236}">
                  <a16:creationId xmlns:a16="http://schemas.microsoft.com/office/drawing/2014/main" id="{CEEC0F86-74A0-4086-955C-A37BE9EA4977}"/>
                </a:ext>
              </a:extLst>
            </p:cNvPr>
            <p:cNvSpPr>
              <a:spLocks noChangeArrowheads="1"/>
            </p:cNvSpPr>
            <p:nvPr/>
          </p:nvSpPr>
          <p:spPr bwMode="auto">
            <a:xfrm>
              <a:off x="4796" y="1062"/>
              <a:ext cx="78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19" name="Rectangle 10">
              <a:extLst>
                <a:ext uri="{FF2B5EF4-FFF2-40B4-BE49-F238E27FC236}">
                  <a16:creationId xmlns:a16="http://schemas.microsoft.com/office/drawing/2014/main" id="{307B178C-C35A-4726-B889-9F83B26E803B}"/>
                </a:ext>
              </a:extLst>
            </p:cNvPr>
            <p:cNvSpPr>
              <a:spLocks noChangeArrowheads="1"/>
            </p:cNvSpPr>
            <p:nvPr/>
          </p:nvSpPr>
          <p:spPr bwMode="auto">
            <a:xfrm>
              <a:off x="4010" y="1062"/>
              <a:ext cx="78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20" name="Rectangle 11">
              <a:extLst>
                <a:ext uri="{FF2B5EF4-FFF2-40B4-BE49-F238E27FC236}">
                  <a16:creationId xmlns:a16="http://schemas.microsoft.com/office/drawing/2014/main" id="{62782398-DA0A-4834-85BE-F11FE8C1D681}"/>
                </a:ext>
              </a:extLst>
            </p:cNvPr>
            <p:cNvSpPr>
              <a:spLocks noChangeArrowheads="1"/>
            </p:cNvSpPr>
            <p:nvPr/>
          </p:nvSpPr>
          <p:spPr bwMode="auto">
            <a:xfrm>
              <a:off x="3175" y="1062"/>
              <a:ext cx="835"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21" name="Rectangle 12">
              <a:extLst>
                <a:ext uri="{FF2B5EF4-FFF2-40B4-BE49-F238E27FC236}">
                  <a16:creationId xmlns:a16="http://schemas.microsoft.com/office/drawing/2014/main" id="{251A9EA8-C3D7-4467-A22A-7BCDEC0AC59B}"/>
                </a:ext>
              </a:extLst>
            </p:cNvPr>
            <p:cNvSpPr>
              <a:spLocks noChangeArrowheads="1"/>
            </p:cNvSpPr>
            <p:nvPr/>
          </p:nvSpPr>
          <p:spPr bwMode="auto">
            <a:xfrm>
              <a:off x="2439" y="1062"/>
              <a:ext cx="73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22" name="Rectangle 13">
              <a:extLst>
                <a:ext uri="{FF2B5EF4-FFF2-40B4-BE49-F238E27FC236}">
                  <a16:creationId xmlns:a16="http://schemas.microsoft.com/office/drawing/2014/main" id="{01ECBE0E-CA05-4B70-81C2-AD997BA011C6}"/>
                </a:ext>
              </a:extLst>
            </p:cNvPr>
            <p:cNvSpPr>
              <a:spLocks noChangeArrowheads="1"/>
            </p:cNvSpPr>
            <p:nvPr/>
          </p:nvSpPr>
          <p:spPr bwMode="auto">
            <a:xfrm>
              <a:off x="1652" y="1062"/>
              <a:ext cx="787"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23" name="Rectangle 14">
              <a:extLst>
                <a:ext uri="{FF2B5EF4-FFF2-40B4-BE49-F238E27FC236}">
                  <a16:creationId xmlns:a16="http://schemas.microsoft.com/office/drawing/2014/main" id="{911D493F-B973-47B9-9433-45F3977687A2}"/>
                </a:ext>
              </a:extLst>
            </p:cNvPr>
            <p:cNvSpPr>
              <a:spLocks noChangeArrowheads="1"/>
            </p:cNvSpPr>
            <p:nvPr/>
          </p:nvSpPr>
          <p:spPr bwMode="auto">
            <a:xfrm>
              <a:off x="867" y="1158"/>
              <a:ext cx="785"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eaLnBrk="1" hangingPunct="1">
                <a:buFontTx/>
                <a:buNone/>
              </a:pPr>
              <a:endParaRPr lang="zh-CN" altLang="zh-CN" b="1">
                <a:solidFill>
                  <a:schemeClr val="tx1"/>
                </a:solidFill>
                <a:latin typeface="黑体" panose="02010609060101010101" pitchFamily="49" charset="-122"/>
                <a:ea typeface="黑体" panose="02010609060101010101" pitchFamily="49" charset="-122"/>
              </a:endParaRPr>
            </a:p>
          </p:txBody>
        </p:sp>
        <p:sp>
          <p:nvSpPr>
            <p:cNvPr id="17424" name="Rectangle 15">
              <a:extLst>
                <a:ext uri="{FF2B5EF4-FFF2-40B4-BE49-F238E27FC236}">
                  <a16:creationId xmlns:a16="http://schemas.microsoft.com/office/drawing/2014/main" id="{6B6D79BE-859B-41A7-95A6-99039233E872}"/>
                </a:ext>
              </a:extLst>
            </p:cNvPr>
            <p:cNvSpPr>
              <a:spLocks noChangeArrowheads="1"/>
            </p:cNvSpPr>
            <p:nvPr/>
          </p:nvSpPr>
          <p:spPr bwMode="auto">
            <a:xfrm>
              <a:off x="96" y="1056"/>
              <a:ext cx="787"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algn="ctr" eaLnBrk="1" hangingPunct="1">
                <a:buFontTx/>
                <a:buNone/>
              </a:pPr>
              <a:r>
                <a:rPr lang="en-US" altLang="zh-CN" b="1">
                  <a:solidFill>
                    <a:schemeClr val="tx1"/>
                  </a:solidFill>
                  <a:latin typeface="黑体" panose="02010609060101010101" pitchFamily="49" charset="-122"/>
                  <a:ea typeface="黑体" panose="02010609060101010101" pitchFamily="49" charset="-122"/>
                </a:rPr>
                <a:t>X</a:t>
              </a:r>
            </a:p>
          </p:txBody>
        </p:sp>
        <p:sp>
          <p:nvSpPr>
            <p:cNvPr id="17425" name="Line 16">
              <a:extLst>
                <a:ext uri="{FF2B5EF4-FFF2-40B4-BE49-F238E27FC236}">
                  <a16:creationId xmlns:a16="http://schemas.microsoft.com/office/drawing/2014/main" id="{ED506D28-13A5-4F10-86FC-7A48B1A8713E}"/>
                </a:ext>
              </a:extLst>
            </p:cNvPr>
            <p:cNvSpPr>
              <a:spLocks noChangeShapeType="1"/>
            </p:cNvSpPr>
            <p:nvPr/>
          </p:nvSpPr>
          <p:spPr bwMode="auto">
            <a:xfrm>
              <a:off x="68" y="1071"/>
              <a:ext cx="5502" cy="0"/>
            </a:xfrm>
            <a:prstGeom prst="line">
              <a:avLst/>
            </a:prstGeom>
            <a:noFill/>
            <a:ln w="2857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6" name="Line 17">
              <a:extLst>
                <a:ext uri="{FF2B5EF4-FFF2-40B4-BE49-F238E27FC236}">
                  <a16:creationId xmlns:a16="http://schemas.microsoft.com/office/drawing/2014/main" id="{1AD2AE01-2968-4A68-81D7-3573CF402366}"/>
                </a:ext>
              </a:extLst>
            </p:cNvPr>
            <p:cNvSpPr>
              <a:spLocks noChangeShapeType="1"/>
            </p:cNvSpPr>
            <p:nvPr/>
          </p:nvSpPr>
          <p:spPr bwMode="auto">
            <a:xfrm>
              <a:off x="80" y="1713"/>
              <a:ext cx="5502" cy="0"/>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7" name="Line 18">
              <a:extLst>
                <a:ext uri="{FF2B5EF4-FFF2-40B4-BE49-F238E27FC236}">
                  <a16:creationId xmlns:a16="http://schemas.microsoft.com/office/drawing/2014/main" id="{C0B43DD4-BA00-427A-AA9D-A1D8FB895262}"/>
                </a:ext>
              </a:extLst>
            </p:cNvPr>
            <p:cNvSpPr>
              <a:spLocks noChangeShapeType="1"/>
            </p:cNvSpPr>
            <p:nvPr/>
          </p:nvSpPr>
          <p:spPr bwMode="auto">
            <a:xfrm>
              <a:off x="80" y="2410"/>
              <a:ext cx="5502" cy="0"/>
            </a:xfrm>
            <a:prstGeom prst="line">
              <a:avLst/>
            </a:prstGeom>
            <a:noFill/>
            <a:ln w="2857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8" name="Line 19">
              <a:extLst>
                <a:ext uri="{FF2B5EF4-FFF2-40B4-BE49-F238E27FC236}">
                  <a16:creationId xmlns:a16="http://schemas.microsoft.com/office/drawing/2014/main" id="{82C58067-6F13-4D8B-937C-E3E1FB7A7187}"/>
                </a:ext>
              </a:extLst>
            </p:cNvPr>
            <p:cNvSpPr>
              <a:spLocks noChangeShapeType="1"/>
            </p:cNvSpPr>
            <p:nvPr/>
          </p:nvSpPr>
          <p:spPr bwMode="auto">
            <a:xfrm flipH="1">
              <a:off x="80" y="1062"/>
              <a:ext cx="0" cy="1302"/>
            </a:xfrm>
            <a:prstGeom prst="line">
              <a:avLst/>
            </a:prstGeom>
            <a:noFill/>
            <a:ln w="2857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9" name="Line 20">
              <a:extLst>
                <a:ext uri="{FF2B5EF4-FFF2-40B4-BE49-F238E27FC236}">
                  <a16:creationId xmlns:a16="http://schemas.microsoft.com/office/drawing/2014/main" id="{DCA6779F-E4B0-4BBC-9DF2-D6B4E57D511B}"/>
                </a:ext>
              </a:extLst>
            </p:cNvPr>
            <p:cNvSpPr>
              <a:spLocks noChangeShapeType="1"/>
            </p:cNvSpPr>
            <p:nvPr/>
          </p:nvSpPr>
          <p:spPr bwMode="auto">
            <a:xfrm flipH="1">
              <a:off x="867" y="1062"/>
              <a:ext cx="0" cy="1302"/>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0" name="Line 21">
              <a:extLst>
                <a:ext uri="{FF2B5EF4-FFF2-40B4-BE49-F238E27FC236}">
                  <a16:creationId xmlns:a16="http://schemas.microsoft.com/office/drawing/2014/main" id="{1F506EB6-5110-40A8-87FB-8F2641244535}"/>
                </a:ext>
              </a:extLst>
            </p:cNvPr>
            <p:cNvSpPr>
              <a:spLocks noChangeShapeType="1"/>
            </p:cNvSpPr>
            <p:nvPr/>
          </p:nvSpPr>
          <p:spPr bwMode="auto">
            <a:xfrm flipH="1">
              <a:off x="1652" y="1062"/>
              <a:ext cx="0" cy="1302"/>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1" name="Line 22">
              <a:extLst>
                <a:ext uri="{FF2B5EF4-FFF2-40B4-BE49-F238E27FC236}">
                  <a16:creationId xmlns:a16="http://schemas.microsoft.com/office/drawing/2014/main" id="{6E8337BD-68C8-46E7-AF63-7B575B988259}"/>
                </a:ext>
              </a:extLst>
            </p:cNvPr>
            <p:cNvSpPr>
              <a:spLocks noChangeShapeType="1"/>
            </p:cNvSpPr>
            <p:nvPr/>
          </p:nvSpPr>
          <p:spPr bwMode="auto">
            <a:xfrm flipH="1">
              <a:off x="2439" y="1062"/>
              <a:ext cx="0" cy="1302"/>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2" name="Line 23">
              <a:extLst>
                <a:ext uri="{FF2B5EF4-FFF2-40B4-BE49-F238E27FC236}">
                  <a16:creationId xmlns:a16="http://schemas.microsoft.com/office/drawing/2014/main" id="{6B6AD0AB-80C4-49B5-A8B5-09DA82C56933}"/>
                </a:ext>
              </a:extLst>
            </p:cNvPr>
            <p:cNvSpPr>
              <a:spLocks noChangeShapeType="1"/>
            </p:cNvSpPr>
            <p:nvPr/>
          </p:nvSpPr>
          <p:spPr bwMode="auto">
            <a:xfrm flipH="1">
              <a:off x="3175" y="1062"/>
              <a:ext cx="0" cy="1302"/>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3" name="Line 24">
              <a:extLst>
                <a:ext uri="{FF2B5EF4-FFF2-40B4-BE49-F238E27FC236}">
                  <a16:creationId xmlns:a16="http://schemas.microsoft.com/office/drawing/2014/main" id="{2128450E-9DC4-4270-80BF-C69128E31A87}"/>
                </a:ext>
              </a:extLst>
            </p:cNvPr>
            <p:cNvSpPr>
              <a:spLocks noChangeShapeType="1"/>
            </p:cNvSpPr>
            <p:nvPr/>
          </p:nvSpPr>
          <p:spPr bwMode="auto">
            <a:xfrm flipH="1">
              <a:off x="4010" y="1062"/>
              <a:ext cx="0" cy="1302"/>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4" name="Line 25">
              <a:extLst>
                <a:ext uri="{FF2B5EF4-FFF2-40B4-BE49-F238E27FC236}">
                  <a16:creationId xmlns:a16="http://schemas.microsoft.com/office/drawing/2014/main" id="{C423931B-BF9E-4190-9804-9B5E0F8AC58B}"/>
                </a:ext>
              </a:extLst>
            </p:cNvPr>
            <p:cNvSpPr>
              <a:spLocks noChangeShapeType="1"/>
            </p:cNvSpPr>
            <p:nvPr/>
          </p:nvSpPr>
          <p:spPr bwMode="auto">
            <a:xfrm flipH="1">
              <a:off x="4796" y="1062"/>
              <a:ext cx="0" cy="1302"/>
            </a:xfrm>
            <a:prstGeom prst="line">
              <a:avLst/>
            </a:prstGeom>
            <a:noFill/>
            <a:ln w="127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5" name="Line 26">
              <a:extLst>
                <a:ext uri="{FF2B5EF4-FFF2-40B4-BE49-F238E27FC236}">
                  <a16:creationId xmlns:a16="http://schemas.microsoft.com/office/drawing/2014/main" id="{66199A59-0E75-4708-84DD-C413E16E3FC5}"/>
                </a:ext>
              </a:extLst>
            </p:cNvPr>
            <p:cNvSpPr>
              <a:spLocks noChangeShapeType="1"/>
            </p:cNvSpPr>
            <p:nvPr/>
          </p:nvSpPr>
          <p:spPr bwMode="auto">
            <a:xfrm flipH="1">
              <a:off x="5582" y="1062"/>
              <a:ext cx="0" cy="1302"/>
            </a:xfrm>
            <a:prstGeom prst="line">
              <a:avLst/>
            </a:prstGeom>
            <a:noFill/>
            <a:ln w="2857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7436" name="Object 27">
              <a:extLst>
                <a:ext uri="{FF2B5EF4-FFF2-40B4-BE49-F238E27FC236}">
                  <a16:creationId xmlns:a16="http://schemas.microsoft.com/office/drawing/2014/main" id="{5B1B317C-DDD8-4709-AAA9-A2B226EF0823}"/>
                </a:ext>
              </a:extLst>
            </p:cNvPr>
            <p:cNvGraphicFramePr>
              <a:graphicFrameLocks noChangeAspect="1"/>
            </p:cNvGraphicFramePr>
            <p:nvPr/>
          </p:nvGraphicFramePr>
          <p:xfrm>
            <a:off x="192" y="1872"/>
            <a:ext cx="304" cy="423"/>
          </p:xfrm>
          <a:graphic>
            <a:graphicData uri="http://schemas.openxmlformats.org/presentationml/2006/ole">
              <mc:AlternateContent>
                <mc:Choice xmlns:v="urn:schemas-microsoft-com:vml" Requires="v">
                  <p:oleObj spid="_x0000_s1039" r:id="rId3" imgW="161734" imgH="162020" progId="">
                    <p:embed/>
                  </p:oleObj>
                </mc:Choice>
                <mc:Fallback>
                  <p:oleObj r:id="rId3" imgW="161734" imgH="162020" progId="">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192" y="1872"/>
                          <a:ext cx="304" cy="423"/>
                        </a:xfrm>
                        <a:prstGeom prst="rect">
                          <a:avLst/>
                        </a:prstGeom>
                        <a:noFill/>
                        <a:ln>
                          <a:noFill/>
                        </a:ln>
                        <a:effectLst/>
                      </p:spPr>
                    </p:pic>
                  </p:oleObj>
                </mc:Fallback>
              </mc:AlternateContent>
            </a:graphicData>
          </a:graphic>
        </p:graphicFrame>
        <p:sp>
          <p:nvSpPr>
            <p:cNvPr id="17437" name="Text Box 28">
              <a:extLst>
                <a:ext uri="{FF2B5EF4-FFF2-40B4-BE49-F238E27FC236}">
                  <a16:creationId xmlns:a16="http://schemas.microsoft.com/office/drawing/2014/main" id="{EE555265-EF91-4393-88EA-24472B3938EE}"/>
                </a:ext>
              </a:extLst>
            </p:cNvPr>
            <p:cNvSpPr>
              <a:spLocks noChangeArrowheads="1"/>
            </p:cNvSpPr>
            <p:nvPr/>
          </p:nvSpPr>
          <p:spPr bwMode="auto">
            <a:xfrm>
              <a:off x="1112" y="1062"/>
              <a:ext cx="41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a:solidFill>
                    <a:schemeClr val="tx1"/>
                  </a:solidFill>
                  <a:latin typeface="黑体" panose="02010609060101010101" pitchFamily="49" charset="-122"/>
                  <a:ea typeface="黑体" panose="02010609060101010101" pitchFamily="49" charset="-122"/>
                </a:rPr>
                <a:t>1</a:t>
              </a:r>
            </a:p>
          </p:txBody>
        </p:sp>
        <p:sp>
          <p:nvSpPr>
            <p:cNvPr id="17438" name="Text Box 29">
              <a:extLst>
                <a:ext uri="{FF2B5EF4-FFF2-40B4-BE49-F238E27FC236}">
                  <a16:creationId xmlns:a16="http://schemas.microsoft.com/office/drawing/2014/main" id="{78E0EF6F-7D90-4BE0-A3FC-00770ECA2EA5}"/>
                </a:ext>
              </a:extLst>
            </p:cNvPr>
            <p:cNvSpPr>
              <a:spLocks noChangeArrowheads="1"/>
            </p:cNvSpPr>
            <p:nvPr/>
          </p:nvSpPr>
          <p:spPr bwMode="auto">
            <a:xfrm>
              <a:off x="1927" y="1117"/>
              <a:ext cx="413"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b="1">
                  <a:solidFill>
                    <a:schemeClr val="tx1"/>
                  </a:solidFill>
                  <a:latin typeface="黑体" panose="02010609060101010101" pitchFamily="49" charset="-122"/>
                  <a:ea typeface="黑体" panose="02010609060101010101" pitchFamily="49" charset="-122"/>
                </a:rPr>
                <a:t>2</a:t>
              </a:r>
            </a:p>
          </p:txBody>
        </p:sp>
        <p:sp>
          <p:nvSpPr>
            <p:cNvPr id="17439" name="Text Box 30">
              <a:extLst>
                <a:ext uri="{FF2B5EF4-FFF2-40B4-BE49-F238E27FC236}">
                  <a16:creationId xmlns:a16="http://schemas.microsoft.com/office/drawing/2014/main" id="{D48D6DE8-C7B4-4DF6-A839-435629FF4EC2}"/>
                </a:ext>
              </a:extLst>
            </p:cNvPr>
            <p:cNvSpPr>
              <a:spLocks noChangeArrowheads="1"/>
            </p:cNvSpPr>
            <p:nvPr/>
          </p:nvSpPr>
          <p:spPr bwMode="auto">
            <a:xfrm>
              <a:off x="4963" y="1100"/>
              <a:ext cx="41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b="1">
                  <a:solidFill>
                    <a:schemeClr val="tx1"/>
                  </a:solidFill>
                  <a:latin typeface="黑体" panose="02010609060101010101" pitchFamily="49" charset="-122"/>
                  <a:ea typeface="黑体" panose="02010609060101010101" pitchFamily="49" charset="-122"/>
                </a:rPr>
                <a:t>6</a:t>
              </a:r>
            </a:p>
          </p:txBody>
        </p:sp>
        <p:sp>
          <p:nvSpPr>
            <p:cNvPr id="17440" name="Text Box 31">
              <a:extLst>
                <a:ext uri="{FF2B5EF4-FFF2-40B4-BE49-F238E27FC236}">
                  <a16:creationId xmlns:a16="http://schemas.microsoft.com/office/drawing/2014/main" id="{F586F6B0-6C42-4A17-B198-C57F7E2F40AE}"/>
                </a:ext>
              </a:extLst>
            </p:cNvPr>
            <p:cNvSpPr>
              <a:spLocks noChangeArrowheads="1"/>
            </p:cNvSpPr>
            <p:nvPr/>
          </p:nvSpPr>
          <p:spPr bwMode="auto">
            <a:xfrm>
              <a:off x="4276" y="1100"/>
              <a:ext cx="41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b="1">
                  <a:solidFill>
                    <a:schemeClr val="tx1"/>
                  </a:solidFill>
                  <a:latin typeface="黑体" panose="02010609060101010101" pitchFamily="49" charset="-122"/>
                  <a:ea typeface="黑体" panose="02010609060101010101" pitchFamily="49" charset="-122"/>
                </a:rPr>
                <a:t>5</a:t>
              </a:r>
            </a:p>
          </p:txBody>
        </p:sp>
        <p:sp>
          <p:nvSpPr>
            <p:cNvPr id="17441" name="Text Box 32">
              <a:extLst>
                <a:ext uri="{FF2B5EF4-FFF2-40B4-BE49-F238E27FC236}">
                  <a16:creationId xmlns:a16="http://schemas.microsoft.com/office/drawing/2014/main" id="{7BF68D70-2649-4250-8ED4-40ADAAE4032F}"/>
                </a:ext>
              </a:extLst>
            </p:cNvPr>
            <p:cNvSpPr>
              <a:spLocks noChangeArrowheads="1"/>
            </p:cNvSpPr>
            <p:nvPr/>
          </p:nvSpPr>
          <p:spPr bwMode="auto">
            <a:xfrm>
              <a:off x="3438" y="1100"/>
              <a:ext cx="41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b="1">
                  <a:solidFill>
                    <a:schemeClr val="tx1"/>
                  </a:solidFill>
                  <a:latin typeface="黑体" panose="02010609060101010101" pitchFamily="49" charset="-122"/>
                  <a:ea typeface="黑体" panose="02010609060101010101" pitchFamily="49" charset="-122"/>
                </a:rPr>
                <a:t>4</a:t>
              </a:r>
            </a:p>
          </p:txBody>
        </p:sp>
        <p:sp>
          <p:nvSpPr>
            <p:cNvPr id="17442" name="Text Box 33">
              <a:extLst>
                <a:ext uri="{FF2B5EF4-FFF2-40B4-BE49-F238E27FC236}">
                  <a16:creationId xmlns:a16="http://schemas.microsoft.com/office/drawing/2014/main" id="{9054CD0F-88C7-4D81-AA70-A94C2BAE5E07}"/>
                </a:ext>
              </a:extLst>
            </p:cNvPr>
            <p:cNvSpPr>
              <a:spLocks noChangeArrowheads="1"/>
            </p:cNvSpPr>
            <p:nvPr/>
          </p:nvSpPr>
          <p:spPr bwMode="auto">
            <a:xfrm>
              <a:off x="2694" y="1100"/>
              <a:ext cx="41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b="1">
                  <a:solidFill>
                    <a:schemeClr val="tx1"/>
                  </a:solidFill>
                  <a:latin typeface="黑体" panose="02010609060101010101" pitchFamily="49" charset="-122"/>
                  <a:ea typeface="黑体" panose="02010609060101010101" pitchFamily="49" charset="-122"/>
                </a:rPr>
                <a:t>3</a:t>
              </a:r>
            </a:p>
          </p:txBody>
        </p:sp>
        <p:graphicFrame>
          <p:nvGraphicFramePr>
            <p:cNvPr id="17443" name="Object 34">
              <a:extLst>
                <a:ext uri="{FF2B5EF4-FFF2-40B4-BE49-F238E27FC236}">
                  <a16:creationId xmlns:a16="http://schemas.microsoft.com/office/drawing/2014/main" id="{EA721C9F-8606-4CA9-8FA6-097A3D7D8B48}"/>
                </a:ext>
              </a:extLst>
            </p:cNvPr>
            <p:cNvGraphicFramePr>
              <a:graphicFrameLocks noChangeAspect="1"/>
            </p:cNvGraphicFramePr>
            <p:nvPr/>
          </p:nvGraphicFramePr>
          <p:xfrm>
            <a:off x="5101" y="1713"/>
            <a:ext cx="209" cy="697"/>
          </p:xfrm>
          <a:graphic>
            <a:graphicData uri="http://schemas.openxmlformats.org/presentationml/2006/ole">
              <mc:AlternateContent>
                <mc:Choice xmlns:v="urn:schemas-microsoft-com:vml" Requires="v">
                  <p:oleObj spid="_x0000_s1040" r:id="rId5" imgW="133159" imgH="399907" progId="">
                    <p:embed/>
                  </p:oleObj>
                </mc:Choice>
                <mc:Fallback>
                  <p:oleObj r:id="rId5" imgW="133159" imgH="399907" progId="">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101" y="1713"/>
                          <a:ext cx="209" cy="697"/>
                        </a:xfrm>
                        <a:prstGeom prst="rect">
                          <a:avLst/>
                        </a:prstGeom>
                        <a:noFill/>
                        <a:ln>
                          <a:noFill/>
                        </a:ln>
                        <a:effectLst/>
                      </p:spPr>
                    </p:pic>
                  </p:oleObj>
                </mc:Fallback>
              </mc:AlternateContent>
            </a:graphicData>
          </a:graphic>
        </p:graphicFrame>
        <p:graphicFrame>
          <p:nvGraphicFramePr>
            <p:cNvPr id="17444" name="Object 35">
              <a:extLst>
                <a:ext uri="{FF2B5EF4-FFF2-40B4-BE49-F238E27FC236}">
                  <a16:creationId xmlns:a16="http://schemas.microsoft.com/office/drawing/2014/main" id="{662CDC79-810A-434E-A796-17283DADD7E2}"/>
                </a:ext>
              </a:extLst>
            </p:cNvPr>
            <p:cNvGraphicFramePr>
              <a:graphicFrameLocks noChangeAspect="1"/>
            </p:cNvGraphicFramePr>
            <p:nvPr/>
          </p:nvGraphicFramePr>
          <p:xfrm>
            <a:off x="4276" y="1669"/>
            <a:ext cx="209" cy="741"/>
          </p:xfrm>
          <a:graphic>
            <a:graphicData uri="http://schemas.openxmlformats.org/presentationml/2006/ole">
              <mc:AlternateContent>
                <mc:Choice xmlns:v="urn:schemas-microsoft-com:vml" Requires="v">
                  <p:oleObj spid="_x0000_s1041" r:id="rId7" imgW="133159" imgH="399907" progId="">
                    <p:embed/>
                  </p:oleObj>
                </mc:Choice>
                <mc:Fallback>
                  <p:oleObj r:id="rId7" imgW="133159" imgH="399907" progId="">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4276" y="1669"/>
                          <a:ext cx="209" cy="741"/>
                        </a:xfrm>
                        <a:prstGeom prst="rect">
                          <a:avLst/>
                        </a:prstGeom>
                        <a:noFill/>
                        <a:ln>
                          <a:noFill/>
                        </a:ln>
                        <a:effectLst/>
                      </p:spPr>
                    </p:pic>
                  </p:oleObj>
                </mc:Fallback>
              </mc:AlternateContent>
            </a:graphicData>
          </a:graphic>
        </p:graphicFrame>
        <p:graphicFrame>
          <p:nvGraphicFramePr>
            <p:cNvPr id="17445" name="Object 36">
              <a:extLst>
                <a:ext uri="{FF2B5EF4-FFF2-40B4-BE49-F238E27FC236}">
                  <a16:creationId xmlns:a16="http://schemas.microsoft.com/office/drawing/2014/main" id="{CC837A1E-C3C0-4277-B5C2-DA8ADF5022E9}"/>
                </a:ext>
              </a:extLst>
            </p:cNvPr>
            <p:cNvGraphicFramePr>
              <a:graphicFrameLocks noChangeAspect="1"/>
            </p:cNvGraphicFramePr>
            <p:nvPr/>
          </p:nvGraphicFramePr>
          <p:xfrm>
            <a:off x="3519" y="1669"/>
            <a:ext cx="209" cy="741"/>
          </p:xfrm>
          <a:graphic>
            <a:graphicData uri="http://schemas.openxmlformats.org/presentationml/2006/ole">
              <mc:AlternateContent>
                <mc:Choice xmlns:v="urn:schemas-microsoft-com:vml" Requires="v">
                  <p:oleObj spid="_x0000_s1042" r:id="rId9" imgW="133159" imgH="399907" progId="">
                    <p:embed/>
                  </p:oleObj>
                </mc:Choice>
                <mc:Fallback>
                  <p:oleObj r:id="rId9" imgW="133159" imgH="399907" progId="">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519" y="1669"/>
                          <a:ext cx="209" cy="741"/>
                        </a:xfrm>
                        <a:prstGeom prst="rect">
                          <a:avLst/>
                        </a:prstGeom>
                        <a:noFill/>
                        <a:ln>
                          <a:noFill/>
                        </a:ln>
                        <a:effectLst/>
                      </p:spPr>
                    </p:pic>
                  </p:oleObj>
                </mc:Fallback>
              </mc:AlternateContent>
            </a:graphicData>
          </a:graphic>
        </p:graphicFrame>
        <p:graphicFrame>
          <p:nvGraphicFramePr>
            <p:cNvPr id="17446" name="Object 37">
              <a:extLst>
                <a:ext uri="{FF2B5EF4-FFF2-40B4-BE49-F238E27FC236}">
                  <a16:creationId xmlns:a16="http://schemas.microsoft.com/office/drawing/2014/main" id="{54B7F98E-784E-4EC9-B4D6-E0F76C22A532}"/>
                </a:ext>
              </a:extLst>
            </p:cNvPr>
            <p:cNvGraphicFramePr>
              <a:graphicFrameLocks noChangeAspect="1"/>
            </p:cNvGraphicFramePr>
            <p:nvPr/>
          </p:nvGraphicFramePr>
          <p:xfrm>
            <a:off x="2694" y="1669"/>
            <a:ext cx="209" cy="741"/>
          </p:xfrm>
          <a:graphic>
            <a:graphicData uri="http://schemas.openxmlformats.org/presentationml/2006/ole">
              <mc:AlternateContent>
                <mc:Choice xmlns:v="urn:schemas-microsoft-com:vml" Requires="v">
                  <p:oleObj spid="_x0000_s1043" r:id="rId11" imgW="133159" imgH="399907" progId="">
                    <p:embed/>
                  </p:oleObj>
                </mc:Choice>
                <mc:Fallback>
                  <p:oleObj r:id="rId11" imgW="133159" imgH="399907" progId="">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2694" y="1669"/>
                          <a:ext cx="209" cy="741"/>
                        </a:xfrm>
                        <a:prstGeom prst="rect">
                          <a:avLst/>
                        </a:prstGeom>
                        <a:noFill/>
                        <a:ln>
                          <a:noFill/>
                        </a:ln>
                        <a:effectLst/>
                      </p:spPr>
                    </p:pic>
                  </p:oleObj>
                </mc:Fallback>
              </mc:AlternateContent>
            </a:graphicData>
          </a:graphic>
        </p:graphicFrame>
        <p:graphicFrame>
          <p:nvGraphicFramePr>
            <p:cNvPr id="17447" name="Object 38">
              <a:extLst>
                <a:ext uri="{FF2B5EF4-FFF2-40B4-BE49-F238E27FC236}">
                  <a16:creationId xmlns:a16="http://schemas.microsoft.com/office/drawing/2014/main" id="{349B24C4-79FC-4DC4-95AC-43FAE0DFFCEF}"/>
                </a:ext>
              </a:extLst>
            </p:cNvPr>
            <p:cNvGraphicFramePr>
              <a:graphicFrameLocks noChangeAspect="1"/>
            </p:cNvGraphicFramePr>
            <p:nvPr/>
          </p:nvGraphicFramePr>
          <p:xfrm>
            <a:off x="1938" y="1713"/>
            <a:ext cx="209" cy="697"/>
          </p:xfrm>
          <a:graphic>
            <a:graphicData uri="http://schemas.openxmlformats.org/presentationml/2006/ole">
              <mc:AlternateContent>
                <mc:Choice xmlns:v="urn:schemas-microsoft-com:vml" Requires="v">
                  <p:oleObj spid="_x0000_s1044" r:id="rId13" imgW="133159" imgH="399907" progId="">
                    <p:embed/>
                  </p:oleObj>
                </mc:Choice>
                <mc:Fallback>
                  <p:oleObj r:id="rId13" imgW="133159" imgH="399907" progId="">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1938" y="1713"/>
                          <a:ext cx="209" cy="697"/>
                        </a:xfrm>
                        <a:prstGeom prst="rect">
                          <a:avLst/>
                        </a:prstGeom>
                        <a:noFill/>
                        <a:ln>
                          <a:noFill/>
                        </a:ln>
                        <a:effectLst/>
                      </p:spPr>
                    </p:pic>
                  </p:oleObj>
                </mc:Fallback>
              </mc:AlternateContent>
            </a:graphicData>
          </a:graphic>
        </p:graphicFrame>
        <p:graphicFrame>
          <p:nvGraphicFramePr>
            <p:cNvPr id="17448" name="Object 39">
              <a:extLst>
                <a:ext uri="{FF2B5EF4-FFF2-40B4-BE49-F238E27FC236}">
                  <a16:creationId xmlns:a16="http://schemas.microsoft.com/office/drawing/2014/main" id="{0DFC49F4-BBBA-4974-9526-897CA0755046}"/>
                </a:ext>
              </a:extLst>
            </p:cNvPr>
            <p:cNvGraphicFramePr>
              <a:graphicFrameLocks noChangeAspect="1"/>
            </p:cNvGraphicFramePr>
            <p:nvPr/>
          </p:nvGraphicFramePr>
          <p:xfrm>
            <a:off x="1112" y="1669"/>
            <a:ext cx="210" cy="741"/>
          </p:xfrm>
          <a:graphic>
            <a:graphicData uri="http://schemas.openxmlformats.org/presentationml/2006/ole">
              <mc:AlternateContent>
                <mc:Choice xmlns:v="urn:schemas-microsoft-com:vml" Requires="v">
                  <p:oleObj spid="_x0000_s1045" r:id="rId15" imgW="133159" imgH="399907" progId="">
                    <p:embed/>
                  </p:oleObj>
                </mc:Choice>
                <mc:Fallback>
                  <p:oleObj r:id="rId15" imgW="133159" imgH="399907" progId="">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1112" y="1669"/>
                          <a:ext cx="210" cy="741"/>
                        </a:xfrm>
                        <a:prstGeom prst="rect">
                          <a:avLst/>
                        </a:prstGeom>
                        <a:noFill/>
                        <a:ln>
                          <a:noFill/>
                        </a:ln>
                        <a:effectLst/>
                      </p:spPr>
                    </p:pic>
                  </p:oleObj>
                </mc:Fallback>
              </mc:AlternateContent>
            </a:graphicData>
          </a:graphic>
        </p:graphicFrame>
      </p:grpSp>
      <p:sp>
        <p:nvSpPr>
          <p:cNvPr id="18436" name="Text Box 41">
            <a:extLst>
              <a:ext uri="{FF2B5EF4-FFF2-40B4-BE49-F238E27FC236}">
                <a16:creationId xmlns:a16="http://schemas.microsoft.com/office/drawing/2014/main" id="{00793433-A676-44BD-938A-B6A72DA0FDB9}"/>
              </a:ext>
            </a:extLst>
          </p:cNvPr>
          <p:cNvSpPr/>
          <p:nvPr/>
        </p:nvSpPr>
        <p:spPr>
          <a:xfrm>
            <a:off x="266669" y="5226050"/>
            <a:ext cx="11639696" cy="523220"/>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pPr>
            <a:r>
              <a:rPr sz="2800">
                <a:ln w="9525" cap="flat" cmpd="sng" algn="ctr">
                  <a:noFill/>
                  <a:prstDash val="solid"/>
                  <a:round/>
                  <a:headEnd type="none" w="med" len="med"/>
                  <a:tailEnd type="none" w="med" len="med"/>
                </a:ln>
                <a:latin typeface="宋体" panose="02010600030101010101" pitchFamily="2" charset="-122"/>
                <a:sym typeface="Wingdings"/>
              </a:rPr>
              <a:t>该表不仅列出了随机变量</a:t>
            </a:r>
            <a:r>
              <a:rPr lang="en-US" altLang="zh-CN" sz="2800">
                <a:ln w="9525" cap="flat" cmpd="sng" algn="ctr">
                  <a:noFill/>
                  <a:prstDash val="solid"/>
                  <a:round/>
                  <a:headEnd type="none" w="med" len="med"/>
                  <a:tailEnd type="none" w="med" len="med"/>
                </a:ln>
                <a:latin typeface="宋体" panose="02010600030101010101" pitchFamily="2" charset="-122"/>
                <a:sym typeface="Wingdings"/>
              </a:rPr>
              <a:t>X</a:t>
            </a:r>
            <a:r>
              <a:rPr sz="2800">
                <a:ln w="9525" cap="flat" cmpd="sng" algn="ctr">
                  <a:noFill/>
                  <a:prstDash val="solid"/>
                  <a:round/>
                  <a:headEnd type="none" w="med" len="med"/>
                  <a:tailEnd type="none" w="med" len="med"/>
                </a:ln>
                <a:latin typeface="宋体" panose="02010600030101010101" pitchFamily="2" charset="-122"/>
                <a:sym typeface="Wingdings"/>
              </a:rPr>
              <a:t>的所有取值</a:t>
            </a:r>
            <a:r>
              <a:rPr lang="zh-CN" altLang="en-US" sz="2800">
                <a:ln w="9525" cap="flat" cmpd="sng" algn="ctr">
                  <a:noFill/>
                  <a:prstDash val="solid"/>
                  <a:round/>
                  <a:headEnd type="none" w="med" len="med"/>
                  <a:tailEnd type="none" w="med" len="med"/>
                </a:ln>
                <a:latin typeface="宋体" panose="02010600030101010101" pitchFamily="2" charset="-122"/>
                <a:sym typeface="Wingdings"/>
              </a:rPr>
              <a:t>而且列出了</a:t>
            </a:r>
            <a:r>
              <a:rPr lang="en-US" altLang="zh-CN" sz="2800">
                <a:ln w="9525" cap="flat" cmpd="sng" algn="ctr">
                  <a:noFill/>
                  <a:prstDash val="solid"/>
                  <a:round/>
                  <a:headEnd type="none" w="med" len="med"/>
                  <a:tailEnd type="none" w="med" len="med"/>
                </a:ln>
                <a:latin typeface="宋体" panose="02010600030101010101" pitchFamily="2" charset="-122"/>
                <a:sym typeface="Wingdings"/>
              </a:rPr>
              <a:t>X</a:t>
            </a:r>
            <a:r>
              <a:rPr lang="zh-CN" altLang="en-US" sz="2800">
                <a:ln w="9525" cap="flat" cmpd="sng" algn="ctr">
                  <a:noFill/>
                  <a:prstDash val="solid"/>
                  <a:round/>
                  <a:headEnd type="none" w="med" len="med"/>
                  <a:tailEnd type="none" w="med" len="med"/>
                </a:ln>
                <a:latin typeface="宋体" panose="02010600030101010101" pitchFamily="2" charset="-122"/>
                <a:sym typeface="Wingdings"/>
              </a:rPr>
              <a:t>的每一个取值的概率．</a:t>
            </a:r>
            <a:endParaRPr lang="zh-CN" altLang="en-US" sz="2800">
              <a:latin typeface="宋体" panose="02010600030101010101" pitchFamily="2" charset="-122"/>
            </a:endParaRPr>
          </a:p>
        </p:txBody>
      </p:sp>
      <p:sp>
        <p:nvSpPr>
          <p:cNvPr id="18437" name="Text Box 42">
            <a:extLst>
              <a:ext uri="{FF2B5EF4-FFF2-40B4-BE49-F238E27FC236}">
                <a16:creationId xmlns:a16="http://schemas.microsoft.com/office/drawing/2014/main" id="{F9C93769-28E0-4E34-892C-EA7E40D7740D}"/>
              </a:ext>
            </a:extLst>
          </p:cNvPr>
          <p:cNvSpPr/>
          <p:nvPr/>
        </p:nvSpPr>
        <p:spPr>
          <a:xfrm>
            <a:off x="327895" y="2871792"/>
            <a:ext cx="4495800" cy="579437"/>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sz="3200">
                <a:ln w="9525" cap="flat" cmpd="sng" algn="ctr">
                  <a:noFill/>
                  <a:prstDash val="solid"/>
                  <a:round/>
                  <a:headEnd type="none" w="med" len="med"/>
                  <a:tailEnd type="none" w="med" len="med"/>
                </a:ln>
                <a:latin typeface="宋体" panose="02010600030101010101" pitchFamily="2" charset="-122"/>
                <a:sym typeface="Wingdings"/>
              </a:rPr>
              <a:t>列成表的形式</a:t>
            </a:r>
            <a:endParaRPr sz="3200">
              <a:latin typeface="宋体" panose="02010600030101010101" pitchFamily="2" charset="-122"/>
            </a:endParaRPr>
          </a:p>
        </p:txBody>
      </p:sp>
      <p:sp>
        <p:nvSpPr>
          <p:cNvPr id="17452" name="Text Box 44">
            <a:extLst>
              <a:ext uri="{FF2B5EF4-FFF2-40B4-BE49-F238E27FC236}">
                <a16:creationId xmlns:a16="http://schemas.microsoft.com/office/drawing/2014/main" id="{1D7A5D32-7E8C-452E-9CD0-449ECFEB584C}"/>
              </a:ext>
            </a:extLst>
          </p:cNvPr>
          <p:cNvSpPr>
            <a:spLocks noChangeArrowheads="1"/>
          </p:cNvSpPr>
          <p:nvPr/>
        </p:nvSpPr>
        <p:spPr bwMode="auto">
          <a:xfrm>
            <a:off x="297702" y="377040"/>
            <a:ext cx="115061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FF0000"/>
                </a:solidFill>
                <a:latin typeface="宋体" panose="02010600030101010101" pitchFamily="2" charset="-122"/>
              </a:rPr>
              <a:t>思考</a:t>
            </a:r>
            <a:r>
              <a:rPr lang="en-US" altLang="zh-CN" sz="2800" b="1">
                <a:solidFill>
                  <a:srgbClr val="FF0000"/>
                </a:solidFill>
                <a:latin typeface="宋体" panose="02010600030101010101" pitchFamily="2" charset="-122"/>
              </a:rPr>
              <a:t>:</a:t>
            </a:r>
            <a:r>
              <a:rPr lang="zh-CN" altLang="en-US" sz="2800">
                <a:solidFill>
                  <a:srgbClr val="0000FF"/>
                </a:solidFill>
                <a:latin typeface="宋体" panose="02010600030101010101" pitchFamily="2" charset="-122"/>
              </a:rPr>
              <a:t>抛掷一枚骰子</a:t>
            </a:r>
            <a:r>
              <a:rPr lang="en-US" altLang="zh-CN" sz="2800">
                <a:solidFill>
                  <a:srgbClr val="0000FF"/>
                </a:solidFill>
                <a:latin typeface="宋体" panose="02010600030101010101" pitchFamily="2" charset="-122"/>
              </a:rPr>
              <a:t>,</a:t>
            </a:r>
            <a:r>
              <a:rPr lang="zh-CN" altLang="en-US" sz="2800">
                <a:solidFill>
                  <a:srgbClr val="0000FF"/>
                </a:solidFill>
                <a:latin typeface="宋体" panose="02010600030101010101" pitchFamily="2" charset="-122"/>
              </a:rPr>
              <a:t>所得的点数</a:t>
            </a:r>
            <a:r>
              <a:rPr lang="en-US" altLang="zh-CN" sz="2800">
                <a:solidFill>
                  <a:srgbClr val="0000FF"/>
                </a:solidFill>
                <a:latin typeface="宋体" panose="02010600030101010101" pitchFamily="2" charset="-122"/>
              </a:rPr>
              <a:t>X</a:t>
            </a:r>
            <a:r>
              <a:rPr lang="zh-CN" altLang="en-US" sz="2800">
                <a:solidFill>
                  <a:srgbClr val="0000FF"/>
                </a:solidFill>
                <a:latin typeface="宋体" panose="02010600030101010101" pitchFamily="2" charset="-122"/>
              </a:rPr>
              <a:t>有哪些值？取每个值的概率是多少？</a:t>
            </a:r>
            <a:r>
              <a:rPr lang="zh-CN" altLang="en-US" sz="2800" b="1">
                <a:latin typeface="宋体" panose="02010600030101010101" pitchFamily="2" charset="-122"/>
              </a:rPr>
              <a:t> </a:t>
            </a:r>
          </a:p>
        </p:txBody>
      </p:sp>
      <p:sp>
        <p:nvSpPr>
          <p:cNvPr id="18439" name="Text Box 45">
            <a:extLst>
              <a:ext uri="{FF2B5EF4-FFF2-40B4-BE49-F238E27FC236}">
                <a16:creationId xmlns:a16="http://schemas.microsoft.com/office/drawing/2014/main" id="{8D666F7C-975C-48A6-BF1E-32815D3C12E4}"/>
              </a:ext>
            </a:extLst>
          </p:cNvPr>
          <p:cNvSpPr/>
          <p:nvPr/>
        </p:nvSpPr>
        <p:spPr>
          <a:xfrm>
            <a:off x="1484153" y="1083654"/>
            <a:ext cx="5040313" cy="579438"/>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buFont typeface="Arial" panose="020b0604020202020204" pitchFamily="34" charset="0"/>
              <a:buNone/>
            </a:pPr>
            <a:r>
              <a:rPr lang="en-US" altLang="zh-CN"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X</a:t>
            </a:r>
            <a:r>
              <a:rPr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可能的取值有1</a:t>
            </a:r>
            <a:r>
              <a:rPr lang="en-US" altLang="zh-CN"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2</a:t>
            </a:r>
            <a:r>
              <a:rPr lang="en-US" altLang="zh-CN"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3</a:t>
            </a:r>
            <a:r>
              <a:rPr lang="en-US" altLang="zh-CN"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4</a:t>
            </a:r>
            <a:r>
              <a:rPr lang="en-US" altLang="zh-CN"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5</a:t>
            </a:r>
            <a:r>
              <a:rPr lang="en-US" altLang="zh-CN"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32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6</a:t>
            </a:r>
            <a:endParaRPr sz="3200">
              <a:latin typeface="微软雅黑" panose="020b0503020204020204" pitchFamily="34" charset="-122"/>
              <a:ea typeface="微软雅黑" panose="020b0503020204020204" pitchFamily="34" charset="-122"/>
            </a:endParaRPr>
          </a:p>
        </p:txBody>
      </p:sp>
      <p:graphicFrame>
        <p:nvGraphicFramePr>
          <p:cNvPr id="17454" name="Object 46">
            <a:extLst>
              <a:ext uri="{FF2B5EF4-FFF2-40B4-BE49-F238E27FC236}">
                <a16:creationId xmlns:a16="http://schemas.microsoft.com/office/drawing/2014/main" id="{90267C47-ED83-4AFE-8D97-1F665A0BB351}"/>
              </a:ext>
            </a:extLst>
          </p:cNvPr>
          <p:cNvGraphicFramePr>
            <a:graphicFrameLocks noChangeAspect="1"/>
          </p:cNvGraphicFramePr>
          <p:nvPr>
            <p:extLst>
              <p:ext uri="{D42A27DB-BD31-4B8C-83A1-F6EECF244321}">
                <p14:modId xmlns:p14="http://schemas.microsoft.com/office/powerpoint/2010/main" val="3544147365"/>
              </p:ext>
            </p:extLst>
          </p:nvPr>
        </p:nvGraphicFramePr>
        <p:xfrm>
          <a:off x="1683353" y="1771992"/>
          <a:ext cx="5638800" cy="1189038"/>
        </p:xfrm>
        <a:graphic>
          <a:graphicData uri="http://schemas.openxmlformats.org/presentationml/2006/ole">
            <mc:AlternateContent>
              <mc:Choice xmlns:v="urn:schemas-microsoft-com:vml" Requires="v">
                <p:oleObj spid="_x0000_s1046" name="Equation" r:id="rId17" imgW="1857375" imgH="381048" progId="Equation.DSMT4">
                  <p:embed/>
                </p:oleObj>
              </mc:Choice>
              <mc:Fallback>
                <p:oleObj name="Equation" r:id="rId17" imgW="1857375" imgH="381048" progId="Equation.DSMT4">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1683353" y="1771992"/>
                        <a:ext cx="5638800" cy="1189038"/>
                      </a:xfrm>
                      <a:prstGeom prst="rect">
                        <a:avLst/>
                      </a:prstGeom>
                      <a:noFill/>
                      <a:ln>
                        <a:noFill/>
                      </a:ln>
                      <a:effectLst/>
                    </p:spPr>
                  </p:pic>
                </p:oleObj>
              </mc:Fallback>
            </mc:AlternateContent>
          </a:graphicData>
        </a:graphic>
      </p:graphicFrame>
      <p:sp>
        <p:nvSpPr>
          <p:cNvPr id="47" name="Text Box 37">
            <a:extLst>
              <a:ext uri="{FF2B5EF4-FFF2-40B4-BE49-F238E27FC236}">
                <a16:creationId xmlns:a16="http://schemas.microsoft.com/office/drawing/2014/main" id="{EE06BF5E-EE0B-4670-BCA9-3D24F689E262}"/>
              </a:ext>
            </a:extLst>
          </p:cNvPr>
          <p:cNvSpPr txBox="1">
            <a:spLocks noChangeArrowheads="1"/>
          </p:cNvSpPr>
          <p:nvPr/>
        </p:nvSpPr>
        <p:spPr bwMode="auto">
          <a:xfrm>
            <a:off x="1" y="0"/>
            <a:ext cx="1219200" cy="369332"/>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学习新知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71682" name="Rectangle 2">
            <a:extLst>
              <a:ext uri="{FF2B5EF4-FFF2-40B4-BE49-F238E27FC236}">
                <a16:creationId xmlns:a16="http://schemas.microsoft.com/office/drawing/2014/main" id="{AFF65DB2-D74F-43F8-8F1C-EFBC8E6A0A0C}"/>
              </a:ext>
            </a:extLst>
          </p:cNvPr>
          <p:cNvSpPr>
            <a:spLocks noGrp="1" noChangeArrowheads="1"/>
          </p:cNvSpPr>
          <p:nvPr>
            <p:ph type="title"/>
          </p:nvPr>
        </p:nvSpPr>
        <p:spPr bwMode="auto">
          <a:xfrm>
            <a:off x="1524001" y="9586"/>
            <a:ext cx="2819399" cy="369332"/>
          </a:xfr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cap="flat" algn="ctr">
            <a:solidFill>
              <a:srgbClr val="FF0000"/>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r>
              <a:rPr lang="zh-CN" altLang="en-US" sz="1800" b="1">
                <a:solidFill>
                  <a:srgbClr val="0C00F4"/>
                </a:solidFill>
              </a:rPr>
              <a:t>离散型随机变量的分布列</a:t>
            </a:r>
          </a:p>
        </p:txBody>
      </p:sp>
      <mc:AlternateContent>
        <mc:Choice Requires="a14">
          <p:sp>
            <p:nvSpPr>
              <p:cNvPr id="71683" name="Object 3">
                <a:extLst>
                  <a:ext uri="{FF2B5EF4-FFF2-40B4-BE49-F238E27FC236}">
                    <a16:creationId xmlns:a16="http://schemas.microsoft.com/office/drawing/2014/main" id="{93585AC7-252C-4BFF-865B-456CE4A31253}"/>
                  </a:ext>
                </a:extLst>
              </p:cNvPr>
              <p:cNvSpPr txBox="1">
                <a:spLocks noGrp="1"/>
              </p:cNvSpPr>
              <p:nvPr>
                <p:ph sz="quarter" idx="2"/>
              </p:nvPr>
            </p:nvSpPr>
            <p:spPr bwMode="auto">
              <a:xfrm>
                <a:off x="6400800" y="731838"/>
                <a:ext cx="3506788" cy="760412"/>
              </a:xfrm>
              <a:prstGeom prst="rect">
                <a:avLst/>
              </a:prstGeom>
              <a:noFill/>
              <a:ln>
                <a:noFill/>
              </a:ln>
              <a:effectLst/>
            </p:spPr>
            <p:txBody>
              <a:bodyPr>
                <a:normAutofit/>
              </a:bodyPr>
              <a:lstStyle/>
              <a:p>
                <a:pPr>
                  <a:buNone/>
                </a:pPr>
                <a14:m>
                  <m:oMathPara>
                    <m:oMathParaPr>
                      <m:jc m:val="left"/>
                    </m:oMathParaPr>
                    <m:oMath>
                      <m:sSub>
                        <m:sSubPr>
                          <m:ctrlPr>
                            <a:rPr lang="zh-CN" altLang="en-US" sz="4000" i="1" smtClean="0">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𝑥</m:t>
                          </m:r>
                        </m:e>
                        <m:sub>
                          <m:r>
                            <a:rPr lang="zh-CN" altLang="en-US" sz="4000" i="1">
                              <a:solidFill>
                                <a:srgbClr val="000000"/>
                              </a:solidFill>
                              <a:latin typeface="Cambria Math" panose="02040503050406030204" pitchFamily="18" charset="0"/>
                            </a:rPr>
                            <m:t>1</m:t>
                          </m:r>
                        </m:sub>
                      </m:sSub>
                      <m:r>
                        <a:rPr lang="zh-CN" altLang="en-US" sz="4000" i="1">
                          <a:solidFill>
                            <a:srgbClr val="000000"/>
                          </a:solidFill>
                          <a:latin typeface="Cambria Math" panose="02040503050406030204" pitchFamily="18" charset="0"/>
                        </a:rPr>
                        <m:t>,</m:t>
                      </m:r>
                      <m:sSub>
                        <m:sSubPr>
                          <m:ctrlPr>
                            <a:rPr lang="zh-CN" altLang="en-US" sz="4000" i="1">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𝑥</m:t>
                          </m:r>
                        </m:e>
                        <m:sub>
                          <m:r>
                            <a:rPr lang="zh-CN" altLang="en-US" sz="4000" i="1">
                              <a:solidFill>
                                <a:srgbClr val="000000"/>
                              </a:solidFill>
                              <a:latin typeface="Cambria Math" panose="02040503050406030204" pitchFamily="18" charset="0"/>
                            </a:rPr>
                            <m:t>2</m:t>
                          </m:r>
                        </m:sub>
                      </m:sSub>
                      <m:r>
                        <a:rPr lang="zh-CN" altLang="en-US" sz="4000" i="1">
                          <a:solidFill>
                            <a:srgbClr val="000000"/>
                          </a:solidFill>
                          <a:latin typeface="Cambria Math" panose="02040503050406030204" pitchFamily="18" charset="0"/>
                        </a:rPr>
                        <m:t>,</m:t>
                      </m:r>
                      <m:sSub>
                        <m:sSubPr>
                          <m:ctrlPr>
                            <a:rPr lang="zh-CN" altLang="en-US" sz="4000" i="1">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𝑥</m:t>
                          </m:r>
                        </m:e>
                        <m:sub>
                          <m:r>
                            <a:rPr lang="zh-CN" altLang="en-US" sz="4000" i="1">
                              <a:solidFill>
                                <a:srgbClr val="000000"/>
                              </a:solidFill>
                              <a:latin typeface="Cambria Math" panose="02040503050406030204" pitchFamily="18" charset="0"/>
                            </a:rPr>
                            <m:t>3</m:t>
                          </m:r>
                        </m:sub>
                      </m:sSub>
                      <m:r>
                        <a:rPr lang="zh-CN" altLang="en-US" sz="4000" i="1">
                          <a:solidFill>
                            <a:srgbClr val="000000"/>
                          </a:solidFill>
                          <a:latin typeface="Cambria Math" panose="02040503050406030204" pitchFamily="18" charset="0"/>
                        </a:rPr>
                        <m:t>,⋯,</m:t>
                      </m:r>
                      <m:sSub>
                        <m:sSubPr>
                          <m:ctrlPr>
                            <a:rPr lang="zh-CN" altLang="en-US" sz="4000" i="1">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𝑥</m:t>
                          </m:r>
                        </m:e>
                        <m:sub>
                          <m:r>
                            <a:rPr lang="en-US" altLang="zh-CN" sz="4000" b="0" i="1" smtClean="0">
                              <a:solidFill>
                                <a:srgbClr val="000000"/>
                              </a:solidFill>
                              <a:latin typeface="Cambria Math" panose="02040503050406030204" pitchFamily="18" charset="0"/>
                            </a:rPr>
                            <m:t>𝑛</m:t>
                          </m:r>
                        </m:sub>
                      </m:sSub>
                    </m:oMath>
                  </m:oMathPara>
                </a14:m>
                <a:endParaRPr lang="zh-CN" altLang="en-US"/>
              </a:p>
            </p:txBody>
          </p:sp>
        </mc:Choice>
        <mc:Fallback>
          <p:sp>
            <p:nvSpPr>
              <p:cNvPr id="71683" name="Object 3">
                <a:extLst>
                  <a:ext uri="{FF2B5EF4-FFF2-40B4-BE49-F238E27FC236}">
                    <a16:creationId xmlns:a16="http://schemas.microsoft.com/office/drawing/2014/main" id="{93585AC7-252C-4BFF-865B-456CE4A31253}"/>
                  </a:ext>
                </a:extLst>
              </p:cNvPr>
              <p:cNvSpPr txBox="1">
                <a:spLocks noRot="1" noChangeAspect="1" noMove="1" noResize="1" noEditPoints="1" noAdjustHandles="1" noChangeArrowheads="1" noChangeShapeType="1" noTextEdit="1"/>
              </p:cNvSpPr>
              <p:nvPr>
                <p:ph sz="quarter" idx="2"/>
              </p:nvPr>
            </p:nvSpPr>
            <p:spPr bwMode="auto">
              <a:xfrm>
                <a:off x="6400800" y="731838"/>
                <a:ext cx="3506788" cy="76041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71709" name="Rectangle 29">
            <a:extLst>
              <a:ext uri="{FF2B5EF4-FFF2-40B4-BE49-F238E27FC236}">
                <a16:creationId xmlns:a16="http://schemas.microsoft.com/office/drawing/2014/main" id="{B75DB970-5B35-4860-9700-B8BEF60DF4AA}"/>
              </a:ext>
            </a:extLst>
          </p:cNvPr>
          <p:cNvSpPr>
            <a:spLocks noChangeArrowheads="1"/>
          </p:cNvSpPr>
          <p:nvPr/>
        </p:nvSpPr>
        <p:spPr bwMode="auto">
          <a:xfrm>
            <a:off x="1023706" y="2020672"/>
            <a:ext cx="8316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0" lang="zh-CN" altLang="en-US" sz="2800" b="1">
                <a:latin typeface="Times New Roman" panose="02020603050405020304" pitchFamily="18" charset="0"/>
                <a:cs typeface="Times New Roman" panose="02020603050405020304" pitchFamily="18" charset="0"/>
              </a:rPr>
              <a:t>为随机变量</a:t>
            </a:r>
            <a:r>
              <a:rPr kumimoji="0" lang="en-US" altLang="zh-CN" sz="2800" b="1">
                <a:latin typeface="Times New Roman" panose="02020603050405020304" pitchFamily="18" charset="0"/>
                <a:cs typeface="Times New Roman" panose="02020603050405020304" pitchFamily="18" charset="0"/>
              </a:rPr>
              <a:t>X</a:t>
            </a:r>
            <a:r>
              <a:rPr kumimoji="0" lang="zh-CN" altLang="en-US" sz="2800" b="1">
                <a:latin typeface="Times New Roman" panose="02020603050405020304" pitchFamily="18" charset="0"/>
                <a:cs typeface="Times New Roman" panose="02020603050405020304" pitchFamily="18" charset="0"/>
              </a:rPr>
              <a:t>的概率分布列，简称</a:t>
            </a:r>
            <a:r>
              <a:rPr kumimoji="0" lang="en-US" altLang="zh-CN" sz="2800" b="1">
                <a:latin typeface="Times New Roman" panose="02020603050405020304" pitchFamily="18" charset="0"/>
                <a:cs typeface="Times New Roman" panose="02020603050405020304" pitchFamily="18" charset="0"/>
              </a:rPr>
              <a:t>X</a:t>
            </a:r>
            <a:r>
              <a:rPr kumimoji="0" lang="zh-CN" altLang="en-US" sz="2800" b="1">
                <a:latin typeface="Times New Roman" panose="02020603050405020304" pitchFamily="18" charset="0"/>
                <a:cs typeface="Times New Roman" panose="02020603050405020304" pitchFamily="18" charset="0"/>
              </a:rPr>
              <a:t>的分布列。</a:t>
            </a:r>
            <a:endParaRPr kumimoji="0" lang="zh-CN" altLang="el-GR" sz="2800" b="1">
              <a:latin typeface="Times New Roman" panose="02020603050405020304" pitchFamily="18" charset="0"/>
              <a:cs typeface="Times New Roman" panose="02020603050405020304" pitchFamily="18" charset="0"/>
            </a:endParaRPr>
          </a:p>
        </p:txBody>
      </p:sp>
      <p:sp>
        <p:nvSpPr>
          <p:cNvPr id="71714" name="Rectangle 34">
            <a:extLst>
              <a:ext uri="{FF2B5EF4-FFF2-40B4-BE49-F238E27FC236}">
                <a16:creationId xmlns:a16="http://schemas.microsoft.com/office/drawing/2014/main" id="{85215179-E8FB-4398-B5DB-619832F890C8}"/>
              </a:ext>
            </a:extLst>
          </p:cNvPr>
          <p:cNvSpPr>
            <a:spLocks noChangeArrowheads="1"/>
          </p:cNvSpPr>
          <p:nvPr/>
        </p:nvSpPr>
        <p:spPr bwMode="auto">
          <a:xfrm>
            <a:off x="685800" y="1425836"/>
            <a:ext cx="10101517"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我们称</a:t>
            </a:r>
            <a:r>
              <a:rPr kumimoji="0" lang="en-US" altLang="zh-CN" sz="2800" b="1" i="1">
                <a:latin typeface="Times New Roman" panose="02020603050405020304" pitchFamily="18" charset="0"/>
                <a:cs typeface="Times New Roman" panose="02020603050405020304" pitchFamily="18" charset="0"/>
              </a:rPr>
              <a:t>X</a:t>
            </a:r>
            <a:r>
              <a:rPr kumimoji="0" lang="zh-CN" altLang="en-US" sz="2800" b="1">
                <a:latin typeface="Times New Roman" panose="02020603050405020304" pitchFamily="18" charset="0"/>
                <a:cs typeface="Times New Roman" panose="02020603050405020304" pitchFamily="18" charset="0"/>
              </a:rPr>
              <a:t>取每一个值</a:t>
            </a:r>
            <a:r>
              <a:rPr lang="zh-CN" altLang="en-US" sz="2800" b="1">
                <a:latin typeface="Times New Roman" panose="02020603050405020304" pitchFamily="18" charset="0"/>
                <a:cs typeface="Times New Roman" panose="02020603050405020304" pitchFamily="18" charset="0"/>
              </a:rPr>
              <a:t>𝑥</a:t>
            </a:r>
            <a:r>
              <a:rPr lang="zh-CN" altLang="en-US" sz="2800" b="1" baseline="-25000">
                <a:latin typeface="Times New Roman" panose="02020603050405020304" pitchFamily="18" charset="0"/>
                <a:cs typeface="Times New Roman" panose="02020603050405020304" pitchFamily="18" charset="0"/>
              </a:rPr>
              <a:t>𝑖</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𝑖</a:t>
            </a:r>
            <a:r>
              <a:rPr lang="en-US" altLang="zh-CN" sz="2800" b="1">
                <a:latin typeface="Times New Roman" panose="02020603050405020304" pitchFamily="18" charset="0"/>
                <a:cs typeface="Times New Roman" panose="02020603050405020304" pitchFamily="18" charset="0"/>
              </a:rPr>
              <a:t>=1,2,⋯)</a:t>
            </a:r>
            <a:r>
              <a:rPr kumimoji="0" lang="zh-CN" altLang="en-US" sz="2800" b="1">
                <a:latin typeface="Times New Roman" panose="02020603050405020304" pitchFamily="18" charset="0"/>
                <a:cs typeface="Times New Roman" panose="02020603050405020304" pitchFamily="18" charset="0"/>
              </a:rPr>
              <a:t>的概率</a:t>
            </a:r>
            <a:r>
              <a:rPr lang="zh-CN" altLang="en-US" sz="2800" b="1">
                <a:latin typeface="Times New Roman" panose="02020603050405020304" pitchFamily="18" charset="0"/>
                <a:cs typeface="Times New Roman" panose="02020603050405020304" pitchFamily="18" charset="0"/>
              </a:rPr>
              <a:t>𝑃</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𝑋</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𝑥</a:t>
            </a:r>
            <a:r>
              <a:rPr lang="zh-CN" altLang="en-US" sz="2800" b="1" baseline="-25000">
                <a:latin typeface="Times New Roman" panose="02020603050405020304" pitchFamily="18" charset="0"/>
                <a:cs typeface="Times New Roman" panose="02020603050405020304" pitchFamily="18" charset="0"/>
              </a:rPr>
              <a:t>𝑖</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𝑝</a:t>
            </a:r>
            <a:r>
              <a:rPr lang="zh-CN" altLang="en-US" sz="2800" b="1" baseline="-25000">
                <a:latin typeface="Times New Roman" panose="02020603050405020304" pitchFamily="18" charset="0"/>
                <a:cs typeface="Times New Roman" panose="02020603050405020304" pitchFamily="18" charset="0"/>
              </a:rPr>
              <a:t>𝑖</a:t>
            </a:r>
            <a:r>
              <a:rPr lang="en-US" altLang="zh-CN" sz="2800" b="1" i="1" baseline="-25000">
                <a:latin typeface="Times New Roman" panose="02020603050405020304" pitchFamily="18" charset="0"/>
                <a:cs typeface="Times New Roman" panose="02020603050405020304" pitchFamily="18" charset="0"/>
              </a:rPr>
              <a:t>,</a:t>
            </a:r>
            <a:r>
              <a:rPr lang="en-US" altLang="zh-CN" sz="2800" b="1" i="1" err="1">
                <a:latin typeface="Times New Roman" panose="02020603050405020304" pitchFamily="18" charset="0"/>
                <a:cs typeface="Times New Roman" panose="02020603050405020304" pitchFamily="18" charset="0"/>
              </a:rPr>
              <a:t>i=1,2,3⋯x</a:t>
            </a:r>
            <a:r>
              <a:rPr lang="en-US" altLang="zh-CN" sz="2800" b="1" i="1" baseline="-25000">
                <a:latin typeface="Times New Roman" panose="02020603050405020304" pitchFamily="18" charset="0"/>
                <a:cs typeface="Times New Roman" panose="02020603050405020304" pitchFamily="18" charset="0"/>
              </a:rPr>
              <a:t>n</a:t>
            </a:r>
            <a:endParaRPr kumimoji="0" lang="zh-CN" altLang="el-GR" sz="2800" b="1" i="1" baseline="-25000">
              <a:latin typeface="Times New Roman" panose="02020603050405020304" pitchFamily="18" charset="0"/>
              <a:cs typeface="Times New Roman" panose="02020603050405020304" pitchFamily="18" charset="0"/>
            </a:endParaRPr>
          </a:p>
        </p:txBody>
      </p:sp>
      <p:sp>
        <p:nvSpPr>
          <p:cNvPr id="71715" name="Rectangle 35">
            <a:extLst>
              <a:ext uri="{FF2B5EF4-FFF2-40B4-BE49-F238E27FC236}">
                <a16:creationId xmlns:a16="http://schemas.microsoft.com/office/drawing/2014/main" id="{6A0FEC0E-6D25-41A7-9075-676D1CE06806}"/>
              </a:ext>
            </a:extLst>
          </p:cNvPr>
          <p:cNvSpPr>
            <a:spLocks noChangeArrowheads="1"/>
          </p:cNvSpPr>
          <p:nvPr/>
        </p:nvSpPr>
        <p:spPr bwMode="auto">
          <a:xfrm>
            <a:off x="1023706" y="855141"/>
            <a:ext cx="5761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latin typeface="Times New Roman" panose="02020603050405020304" pitchFamily="18" charset="0"/>
                <a:cs typeface="Times New Roman" panose="02020603050405020304" pitchFamily="18" charset="0"/>
              </a:rPr>
              <a:t>设离散型随机变量</a:t>
            </a:r>
            <a:r>
              <a:rPr kumimoji="0" lang="en-US" altLang="zh-CN" sz="2800" b="1">
                <a:latin typeface="Times New Roman" panose="02020603050405020304" pitchFamily="18" charset="0"/>
                <a:cs typeface="Times New Roman" panose="02020603050405020304" pitchFamily="18" charset="0"/>
              </a:rPr>
              <a:t>X</a:t>
            </a:r>
            <a:r>
              <a:rPr kumimoji="0" lang="zh-CN" altLang="en-US" sz="2800" b="1">
                <a:latin typeface="Times New Roman" panose="02020603050405020304" pitchFamily="18" charset="0"/>
                <a:cs typeface="Times New Roman" panose="02020603050405020304" pitchFamily="18" charset="0"/>
              </a:rPr>
              <a:t>可能取的值为</a:t>
            </a:r>
          </a:p>
        </p:txBody>
      </p:sp>
      <p:sp>
        <p:nvSpPr>
          <p:cNvPr id="71716" name="Rectangle 36">
            <a:extLst>
              <a:ext uri="{FF2B5EF4-FFF2-40B4-BE49-F238E27FC236}">
                <a16:creationId xmlns:a16="http://schemas.microsoft.com/office/drawing/2014/main" id="{0A10854F-6659-4A92-94F8-C90B94337271}"/>
              </a:ext>
            </a:extLst>
          </p:cNvPr>
          <p:cNvSpPr>
            <a:spLocks noChangeArrowheads="1"/>
          </p:cNvSpPr>
          <p:nvPr/>
        </p:nvSpPr>
        <p:spPr bwMode="auto">
          <a:xfrm>
            <a:off x="228601" y="393295"/>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sz="2800" b="1">
                <a:latin typeface="Times New Roman" panose="02020603050405020304" pitchFamily="18" charset="0"/>
                <a:cs typeface="Times New Roman" panose="02020603050405020304" pitchFamily="18" charset="0"/>
              </a:rPr>
              <a:t>1</a:t>
            </a:r>
            <a:r>
              <a:rPr kumimoji="0" lang="zh-CN" altLang="en-US" sz="2800" b="1">
                <a:latin typeface="Times New Roman" panose="02020603050405020304" pitchFamily="18" charset="0"/>
                <a:cs typeface="Times New Roman" panose="02020603050405020304" pitchFamily="18" charset="0"/>
              </a:rPr>
              <a:t>、概率分布列（分布列）</a:t>
            </a:r>
          </a:p>
        </p:txBody>
      </p:sp>
      <p:sp>
        <p:nvSpPr>
          <p:cNvPr id="71717" name="Text Box 37">
            <a:extLst>
              <a:ext uri="{FF2B5EF4-FFF2-40B4-BE49-F238E27FC236}">
                <a16:creationId xmlns:a16="http://schemas.microsoft.com/office/drawing/2014/main" id="{A758FDF5-397E-45B2-9CA4-5CA67650E63B}"/>
              </a:ext>
            </a:extLst>
          </p:cNvPr>
          <p:cNvSpPr txBox="1">
            <a:spLocks noChangeArrowheads="1"/>
          </p:cNvSpPr>
          <p:nvPr/>
        </p:nvSpPr>
        <p:spPr bwMode="auto">
          <a:xfrm>
            <a:off x="0" y="0"/>
            <a:ext cx="1558945" cy="369332"/>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学习新知</a:t>
            </a:r>
          </a:p>
        </p:txBody>
      </p:sp>
      <p:sp>
        <p:nvSpPr>
          <p:cNvPr id="71718" name="Rectangle 38">
            <a:extLst>
              <a:ext uri="{FF2B5EF4-FFF2-40B4-BE49-F238E27FC236}">
                <a16:creationId xmlns:a16="http://schemas.microsoft.com/office/drawing/2014/main" id="{F62C7D0B-A871-4B57-B64F-68898EA9655E}"/>
              </a:ext>
            </a:extLst>
          </p:cNvPr>
          <p:cNvSpPr>
            <a:spLocks noChangeArrowheads="1"/>
          </p:cNvSpPr>
          <p:nvPr/>
        </p:nvSpPr>
        <p:spPr bwMode="auto">
          <a:xfrm>
            <a:off x="228601" y="2496922"/>
            <a:ext cx="85074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2800" b="1">
                <a:solidFill>
                  <a:srgbClr val="FD1711"/>
                </a:solidFill>
                <a:cs typeface="Times New Roman" panose="02020603050405020304" pitchFamily="18" charset="0"/>
              </a:rPr>
              <a:t>离散型随机变量的分布列具有下述两个性质：</a:t>
            </a:r>
          </a:p>
        </p:txBody>
      </p:sp>
      <p:graphicFrame>
        <p:nvGraphicFramePr>
          <p:cNvPr id="71719" name="Object 39">
            <a:extLst>
              <a:ext uri="{FF2B5EF4-FFF2-40B4-BE49-F238E27FC236}">
                <a16:creationId xmlns:a16="http://schemas.microsoft.com/office/drawing/2014/main" id="{104D8013-D220-47C9-8A89-A74808EBDC52}"/>
              </a:ext>
            </a:extLst>
          </p:cNvPr>
          <p:cNvGraphicFramePr>
            <a:graphicFrameLocks noChangeAspect="1"/>
          </p:cNvGraphicFramePr>
          <p:nvPr>
            <p:extLst>
              <p:ext uri="{D42A27DB-BD31-4B8C-83A1-F6EECF244321}">
                <p14:modId xmlns:p14="http://schemas.microsoft.com/office/powerpoint/2010/main" val="1173562393"/>
              </p:ext>
            </p:extLst>
          </p:nvPr>
        </p:nvGraphicFramePr>
        <p:xfrm>
          <a:off x="1402602" y="2973058"/>
          <a:ext cx="3487738" cy="576262"/>
        </p:xfrm>
        <a:graphic>
          <a:graphicData uri="http://schemas.openxmlformats.org/presentationml/2006/ole">
            <mc:AlternateContent>
              <mc:Choice xmlns:v="urn:schemas-microsoft-com:vml" Requires="v">
                <p:oleObj spid="_x0000_s1047" name="公式" r:id="rId3" imgW="1384200" imgH="228600" progId="Equation.3">
                  <p:embed/>
                </p:oleObj>
              </mc:Choice>
              <mc:Fallback>
                <p:oleObj name="公式" r:id="rId3" imgW="1384200" imgH="228600" progId="Equation.3">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1402602" y="2973058"/>
                        <a:ext cx="3487738" cy="576262"/>
                      </a:xfrm>
                      <a:prstGeom prst="rect">
                        <a:avLst/>
                      </a:prstGeom>
                      <a:noFill/>
                      <a:ln>
                        <a:noFill/>
                      </a:ln>
                      <a:effectLst/>
                    </p:spPr>
                  </p:pic>
                </p:oleObj>
              </mc:Fallback>
            </mc:AlternateContent>
          </a:graphicData>
        </a:graphic>
      </p:graphicFrame>
      <p:graphicFrame>
        <p:nvGraphicFramePr>
          <p:cNvPr id="71720" name="Object 40">
            <a:extLst>
              <a:ext uri="{FF2B5EF4-FFF2-40B4-BE49-F238E27FC236}">
                <a16:creationId xmlns:a16="http://schemas.microsoft.com/office/drawing/2014/main" id="{0EA22CA6-B12E-49A8-B0F7-26656B6B7D50}"/>
              </a:ext>
            </a:extLst>
          </p:cNvPr>
          <p:cNvGraphicFramePr>
            <a:graphicFrameLocks noChangeAspect="1"/>
          </p:cNvGraphicFramePr>
          <p:nvPr>
            <p:extLst>
              <p:ext uri="{D42A27DB-BD31-4B8C-83A1-F6EECF244321}">
                <p14:modId xmlns:p14="http://schemas.microsoft.com/office/powerpoint/2010/main" val="3971453771"/>
              </p:ext>
            </p:extLst>
          </p:nvPr>
        </p:nvGraphicFramePr>
        <p:xfrm>
          <a:off x="5492345" y="2973058"/>
          <a:ext cx="3692525" cy="558800"/>
        </p:xfrm>
        <a:graphic>
          <a:graphicData uri="http://schemas.openxmlformats.org/presentationml/2006/ole">
            <mc:AlternateContent>
              <mc:Choice xmlns:v="urn:schemas-microsoft-com:vml" Requires="v">
                <p:oleObj spid="_x0000_s1048" name="公式" r:id="rId5" imgW="1511280" imgH="228600" progId="Equation.3">
                  <p:embed/>
                </p:oleObj>
              </mc:Choice>
              <mc:Fallback>
                <p:oleObj name="公式" r:id="rId5" imgW="1511280" imgH="22860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492345" y="2973058"/>
                        <a:ext cx="3692525" cy="558800"/>
                      </a:xfrm>
                      <a:prstGeom prst="rect">
                        <a:avLst/>
                      </a:prstGeom>
                      <a:noFill/>
                      <a:ln>
                        <a:noFill/>
                      </a:ln>
                      <a:effectLst/>
                    </p:spPr>
                  </p:pic>
                </p:oleObj>
              </mc:Fallback>
            </mc:AlternateContent>
          </a:graphicData>
        </a:graphic>
      </p:graphicFrame>
      <p:sp>
        <p:nvSpPr>
          <p:cNvPr id="21" name="Text Box 3">
            <a:extLst>
              <a:ext uri="{FF2B5EF4-FFF2-40B4-BE49-F238E27FC236}">
                <a16:creationId xmlns:a16="http://schemas.microsoft.com/office/drawing/2014/main" id="{813E7C37-375C-40BB-A5F7-B665C194C917}"/>
              </a:ext>
            </a:extLst>
          </p:cNvPr>
          <p:cNvSpPr/>
          <p:nvPr/>
        </p:nvSpPr>
        <p:spPr>
          <a:xfrm>
            <a:off x="355600" y="3538785"/>
            <a:ext cx="7696200" cy="52322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buFont typeface="Arial" panose="020b0604020202020204" pitchFamily="34" charset="0"/>
              <a:buNone/>
            </a:pPr>
            <a:r>
              <a:rPr sz="2800" b="1">
                <a:ln w="9525" cap="flat" cmpd="sng" algn="ctr">
                  <a:noFill/>
                  <a:prstDash val="solid"/>
                  <a:round/>
                  <a:headEnd type="none" w="med" len="med"/>
                  <a:tailEnd type="none" w="med" len="med"/>
                </a:ln>
                <a:solidFill>
                  <a:srgbClr val="FF0000"/>
                </a:solidFill>
                <a:ea typeface="微软雅黑" panose="020b0503020204020204" pitchFamily="34" charset="-122"/>
                <a:sym typeface="Wingdings"/>
              </a:rPr>
              <a:t>注意：</a:t>
            </a: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①</a:t>
            </a:r>
            <a:r>
              <a:rPr lang="en-US" altLang="zh-CN"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a:t>
            </a: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列出随机变量的所有可能取值；</a:t>
            </a:r>
            <a:endParaRPr sz="2800">
              <a:solidFill>
                <a:srgbClr val="0000FF"/>
              </a:solidFill>
              <a:ea typeface="微软雅黑" panose="020b0503020204020204" pitchFamily="34" charset="-122"/>
            </a:endParaRPr>
          </a:p>
        </p:txBody>
      </p:sp>
      <p:sp>
        <p:nvSpPr>
          <p:cNvPr id="22" name="Rectangle 9">
            <a:extLst>
              <a:ext uri="{FF2B5EF4-FFF2-40B4-BE49-F238E27FC236}">
                <a16:creationId xmlns:a16="http://schemas.microsoft.com/office/drawing/2014/main" id="{E3AB2588-5E4B-4A29-AC0E-1C556C660228}"/>
              </a:ext>
            </a:extLst>
          </p:cNvPr>
          <p:cNvSpPr/>
          <p:nvPr/>
        </p:nvSpPr>
        <p:spPr>
          <a:xfrm>
            <a:off x="1219200" y="4081437"/>
            <a:ext cx="6779420" cy="523220"/>
          </a:xfrm>
          <a:prstGeom prst="rect">
            <a:avLst/>
          </a:prstGeom>
          <a:noFill/>
          <a:ln>
            <a:noFill/>
            <a:miter lim="800000"/>
          </a:ln>
          <a:effectLst/>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buFont typeface="Arial" panose="020b0604020202020204" pitchFamily="34" charset="0"/>
              <a:buNone/>
            </a:pP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   ②.</a:t>
            </a:r>
            <a:r>
              <a:rPr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求出随机变量的每一个值发生的概率</a:t>
            </a: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endParaRPr lang="en-US" altLang="zh-CN" sz="2800">
              <a:solidFill>
                <a:srgbClr val="0000FF"/>
              </a:solidFill>
              <a:latin typeface="微软雅黑" panose="020b0503020204020204" pitchFamily="34" charset="-122"/>
              <a:ea typeface="微软雅黑" panose="020b0503020204020204" pitchFamily="34" charset="-122"/>
            </a:endParaRPr>
          </a:p>
        </p:txBody>
      </p:sp>
      <p:sp>
        <p:nvSpPr>
          <p:cNvPr id="14" name="Text Box 2">
            <a:extLst>
              <a:ext uri="{FF2B5EF4-FFF2-40B4-BE49-F238E27FC236}">
                <a16:creationId xmlns:a16="http://schemas.microsoft.com/office/drawing/2014/main" id="{023A6441-9373-4D64-B437-2AC0B450B92A}"/>
              </a:ext>
            </a:extLst>
          </p:cNvPr>
          <p:cNvSpPr>
            <a:spLocks noChangeArrowheads="1"/>
          </p:cNvSpPr>
          <p:nvPr/>
        </p:nvSpPr>
        <p:spPr bwMode="auto">
          <a:xfrm>
            <a:off x="492663" y="4599647"/>
            <a:ext cx="594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FF0000"/>
                </a:solidFill>
                <a:latin typeface="+mn-lt"/>
              </a:rPr>
              <a:t>求随机变量</a:t>
            </a:r>
            <a:r>
              <a:rPr lang="en-US" altLang="zh-CN" sz="2800" b="1">
                <a:solidFill>
                  <a:srgbClr val="FF0000"/>
                </a:solidFill>
                <a:latin typeface="+mn-lt"/>
              </a:rPr>
              <a:t>X</a:t>
            </a:r>
            <a:r>
              <a:rPr lang="zh-CN" altLang="en-US" sz="2800" b="1">
                <a:solidFill>
                  <a:srgbClr val="FF0000"/>
                </a:solidFill>
                <a:latin typeface="+mn-lt"/>
              </a:rPr>
              <a:t>的分布列的步骤如下</a:t>
            </a:r>
            <a:r>
              <a:rPr lang="en-US" altLang="zh-CN" sz="2800" b="1">
                <a:solidFill>
                  <a:srgbClr val="FF0000"/>
                </a:solidFill>
                <a:latin typeface="+mn-lt"/>
              </a:rPr>
              <a:t>:</a:t>
            </a:r>
            <a:endParaRPr lang="zh-CN" altLang="en-US" sz="2800" b="1">
              <a:solidFill>
                <a:srgbClr val="FF0000"/>
              </a:solidFill>
              <a:latin typeface="+mn-lt"/>
            </a:endParaRPr>
          </a:p>
        </p:txBody>
      </p:sp>
      <p:sp>
        <p:nvSpPr>
          <p:cNvPr id="15" name="Text Box 3">
            <a:extLst>
              <a:ext uri="{FF2B5EF4-FFF2-40B4-BE49-F238E27FC236}">
                <a16:creationId xmlns:a16="http://schemas.microsoft.com/office/drawing/2014/main" id="{02EA7D44-FC10-4227-B704-8AF36ABDB8E9}"/>
              </a:ext>
            </a:extLst>
          </p:cNvPr>
          <p:cNvSpPr>
            <a:spLocks noChangeArrowheads="1"/>
          </p:cNvSpPr>
          <p:nvPr/>
        </p:nvSpPr>
        <p:spPr bwMode="auto">
          <a:xfrm>
            <a:off x="914399" y="4986742"/>
            <a:ext cx="5626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3333FF"/>
                </a:solidFill>
                <a:latin typeface="+mn-lt"/>
              </a:rPr>
              <a:t>(1).</a:t>
            </a:r>
            <a:r>
              <a:rPr lang="zh-CN" altLang="en-US" sz="2800">
                <a:solidFill>
                  <a:srgbClr val="3333FF"/>
                </a:solidFill>
                <a:latin typeface="+mn-lt"/>
              </a:rPr>
              <a:t>确定 </a:t>
            </a:r>
            <a:r>
              <a:rPr lang="en-US" altLang="zh-CN" sz="2800">
                <a:solidFill>
                  <a:srgbClr val="3333FF"/>
                </a:solidFill>
                <a:latin typeface="+mn-lt"/>
              </a:rPr>
              <a:t>X </a:t>
            </a:r>
            <a:r>
              <a:rPr lang="zh-CN" altLang="en-US" sz="2800">
                <a:solidFill>
                  <a:srgbClr val="3333FF"/>
                </a:solidFill>
                <a:latin typeface="+mn-lt"/>
              </a:rPr>
              <a:t>的可能取值 </a:t>
            </a:r>
            <a:r>
              <a:rPr lang="en-US" altLang="zh-CN" sz="2800">
                <a:solidFill>
                  <a:srgbClr val="3333FF"/>
                </a:solidFill>
                <a:latin typeface="+mn-lt"/>
              </a:rPr>
              <a:t>x</a:t>
            </a:r>
            <a:r>
              <a:rPr lang="en-US" altLang="zh-CN" sz="2800" baseline="-25000">
                <a:solidFill>
                  <a:srgbClr val="3333FF"/>
                </a:solidFill>
                <a:latin typeface="+mn-lt"/>
              </a:rPr>
              <a:t>i </a:t>
            </a:r>
            <a:r>
              <a:rPr lang="en-US" altLang="zh-CN" sz="2800">
                <a:solidFill>
                  <a:srgbClr val="3333FF"/>
                </a:solidFill>
                <a:latin typeface="+mn-lt"/>
              </a:rPr>
              <a:t>;</a:t>
            </a:r>
          </a:p>
        </p:txBody>
      </p:sp>
      <p:sp>
        <p:nvSpPr>
          <p:cNvPr id="16" name="Text Box 4">
            <a:extLst>
              <a:ext uri="{FF2B5EF4-FFF2-40B4-BE49-F238E27FC236}">
                <a16:creationId xmlns:a16="http://schemas.microsoft.com/office/drawing/2014/main" id="{FE562E8D-85A9-4117-B729-E0514FC45DB0}"/>
              </a:ext>
            </a:extLst>
          </p:cNvPr>
          <p:cNvSpPr>
            <a:spLocks noChangeArrowheads="1"/>
          </p:cNvSpPr>
          <p:nvPr/>
        </p:nvSpPr>
        <p:spPr bwMode="auto">
          <a:xfrm>
            <a:off x="914400" y="5406310"/>
            <a:ext cx="5521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0000FF"/>
                </a:solidFill>
                <a:latin typeface="+mn-lt"/>
              </a:rPr>
              <a:t>(2).</a:t>
            </a:r>
            <a:r>
              <a:rPr lang="zh-CN" altLang="en-US" sz="2800">
                <a:solidFill>
                  <a:srgbClr val="0000FF"/>
                </a:solidFill>
                <a:latin typeface="+mn-lt"/>
              </a:rPr>
              <a:t>求出相应的概率 </a:t>
            </a:r>
            <a:r>
              <a:rPr lang="en-US" altLang="zh-CN" sz="2800">
                <a:solidFill>
                  <a:srgbClr val="0000FF"/>
                </a:solidFill>
                <a:latin typeface="+mn-lt"/>
              </a:rPr>
              <a:t>P=(X=x</a:t>
            </a:r>
            <a:r>
              <a:rPr lang="en-US" altLang="zh-CN" sz="2800" baseline="-25000">
                <a:solidFill>
                  <a:srgbClr val="0000FF"/>
                </a:solidFill>
                <a:latin typeface="+mn-lt"/>
              </a:rPr>
              <a:t>i</a:t>
            </a:r>
            <a:r>
              <a:rPr lang="en-US" altLang="zh-CN" sz="2800">
                <a:solidFill>
                  <a:srgbClr val="0000FF"/>
                </a:solidFill>
                <a:latin typeface="+mn-lt"/>
              </a:rPr>
              <a:t>)= p</a:t>
            </a:r>
            <a:r>
              <a:rPr lang="en-US" altLang="zh-CN" sz="2800" baseline="-25000">
                <a:solidFill>
                  <a:srgbClr val="0000FF"/>
                </a:solidFill>
                <a:latin typeface="+mn-lt"/>
              </a:rPr>
              <a:t>i </a:t>
            </a:r>
            <a:r>
              <a:rPr lang="en-US" altLang="zh-CN" sz="2800">
                <a:solidFill>
                  <a:srgbClr val="0000FF"/>
                </a:solidFill>
                <a:latin typeface="+mn-lt"/>
              </a:rPr>
              <a:t>;</a:t>
            </a:r>
            <a:endParaRPr lang="zh-CN" altLang="en-US" sz="2800" baseline="-25000">
              <a:solidFill>
                <a:srgbClr val="0000FF"/>
              </a:solidFill>
              <a:latin typeface="+mn-lt"/>
            </a:endParaRPr>
          </a:p>
        </p:txBody>
      </p:sp>
      <p:sp>
        <p:nvSpPr>
          <p:cNvPr id="17" name="Text Box 5">
            <a:extLst>
              <a:ext uri="{FF2B5EF4-FFF2-40B4-BE49-F238E27FC236}">
                <a16:creationId xmlns:a16="http://schemas.microsoft.com/office/drawing/2014/main" id="{FCA60209-9F79-4806-87B5-2D456C89E06C}"/>
              </a:ext>
            </a:extLst>
          </p:cNvPr>
          <p:cNvSpPr>
            <a:spLocks noChangeArrowheads="1"/>
          </p:cNvSpPr>
          <p:nvPr/>
        </p:nvSpPr>
        <p:spPr bwMode="auto">
          <a:xfrm>
            <a:off x="914400" y="5806229"/>
            <a:ext cx="361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3333FF"/>
                </a:solidFill>
                <a:latin typeface="+mn-lt"/>
              </a:rPr>
              <a:t>(3).</a:t>
            </a:r>
            <a:r>
              <a:rPr lang="zh-CN" altLang="en-US" sz="2800">
                <a:solidFill>
                  <a:srgbClr val="3333FF"/>
                </a:solidFill>
                <a:latin typeface="+mn-lt"/>
              </a:rPr>
              <a:t>列成表格的形式</a:t>
            </a:r>
            <a:r>
              <a:rPr lang="en-US" altLang="zh-CN" sz="2800">
                <a:solidFill>
                  <a:srgbClr val="3333FF"/>
                </a:solidFill>
                <a:latin typeface="+mn-l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5"/>
                                        </p:tgtEl>
                                        <p:attrNameLst>
                                          <p:attrName>style.visibility</p:attrName>
                                        </p:attrNameLst>
                                      </p:cBhvr>
                                      <p:to>
                                        <p:strVal val="visible"/>
                                      </p:to>
                                    </p:set>
                                    <p:animEffect transition="in" filter="strips(downRight)">
                                      <p:cBhvr>
                                        <p:cTn id="7" dur="500"/>
                                        <p:tgtEl>
                                          <p:spTgt spid="71715"/>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1709"/>
                                        </p:tgtEl>
                                        <p:attrNameLst>
                                          <p:attrName>style.visibility</p:attrName>
                                        </p:attrNameLst>
                                      </p:cBhvr>
                                      <p:to>
                                        <p:strVal val="visible"/>
                                      </p:to>
                                    </p:set>
                                    <p:animEffect transition="in" filter="strips(downRight)">
                                      <p:cBhvr>
                                        <p:cTn id="11" dur="500"/>
                                        <p:tgtEl>
                                          <p:spTgt spid="71709"/>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171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afterGroup">
                            <p:stCondLst>
                              <p:cond delay="0"/>
                            </p:stCondLst>
                            <p:childTnLst>
                              <p:par>
                                <p:cTn id="18" presetID="25" presetClass="entr" presetSubtype="0" fill="hold" nodeType="clickEffect">
                                  <p:stCondLst>
                                    <p:cond delay="0"/>
                                  </p:stCondLst>
                                  <p:childTnLst>
                                    <p:set>
                                      <p:cBhvr>
                                        <p:cTn id="19" dur="1" fill="hold">
                                          <p:stCondLst>
                                            <p:cond delay="0"/>
                                          </p:stCondLst>
                                        </p:cTn>
                                        <p:tgtEl>
                                          <p:spTgt spid="71719"/>
                                        </p:tgtEl>
                                        <p:attrNameLst>
                                          <p:attrName>style.visibility</p:attrName>
                                        </p:attrNameLst>
                                      </p:cBhvr>
                                      <p:to>
                                        <p:strVal val="visible"/>
                                      </p:to>
                                    </p:set>
                                    <p:anim calcmode="lin" valueType="num">
                                      <p:cBhvr>
                                        <p:cTn id="20" dur="500" decel="50000" fill="hold">
                                          <p:stCondLst>
                                            <p:cond delay="0"/>
                                          </p:stCondLst>
                                        </p:cTn>
                                        <p:tgtEl>
                                          <p:spTgt spid="71719"/>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71719"/>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71719"/>
                                        </p:tgtEl>
                                        <p:attrNameLst>
                                          <p:attrName>ppt_w</p:attrName>
                                        </p:attrNameLst>
                                      </p:cBhvr>
                                      <p:tavLst>
                                        <p:tav tm="0">
                                          <p:val>
                                            <p:strVal val="#ppt_w*.05"/>
                                          </p:val>
                                        </p:tav>
                                        <p:tav tm="100000">
                                          <p:val>
                                            <p:strVal val="#ppt_w"/>
                                          </p:val>
                                        </p:tav>
                                      </p:tavLst>
                                    </p:anim>
                                    <p:anim calcmode="lin" valueType="num">
                                      <p:cBhvr>
                                        <p:cTn id="23" dur="1000" fill="hold"/>
                                        <p:tgtEl>
                                          <p:spTgt spid="71719"/>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71719"/>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71719"/>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71719"/>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71719"/>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5" presetClass="entr" presetSubtype="0" fill="hold" nodeType="clickEffect">
                                  <p:stCondLst>
                                    <p:cond delay="0"/>
                                  </p:stCondLst>
                                  <p:childTnLst>
                                    <p:set>
                                      <p:cBhvr>
                                        <p:cTn id="31" dur="1" fill="hold">
                                          <p:stCondLst>
                                            <p:cond delay="0"/>
                                          </p:stCondLst>
                                        </p:cTn>
                                        <p:tgtEl>
                                          <p:spTgt spid="71720"/>
                                        </p:tgtEl>
                                        <p:attrNameLst>
                                          <p:attrName>style.visibility</p:attrName>
                                        </p:attrNameLst>
                                      </p:cBhvr>
                                      <p:to>
                                        <p:strVal val="visible"/>
                                      </p:to>
                                    </p:set>
                                    <p:anim calcmode="lin" valueType="num">
                                      <p:cBhvr>
                                        <p:cTn id="32" dur="500" decel="50000" fill="hold">
                                          <p:stCondLst>
                                            <p:cond delay="0"/>
                                          </p:stCondLst>
                                        </p:cTn>
                                        <p:tgtEl>
                                          <p:spTgt spid="71720"/>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71720"/>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71720"/>
                                        </p:tgtEl>
                                        <p:attrNameLst>
                                          <p:attrName>ppt_w</p:attrName>
                                        </p:attrNameLst>
                                      </p:cBhvr>
                                      <p:tavLst>
                                        <p:tav tm="0">
                                          <p:val>
                                            <p:strVal val="#ppt_w*.05"/>
                                          </p:val>
                                        </p:tav>
                                        <p:tav tm="100000">
                                          <p:val>
                                            <p:strVal val="#ppt_w"/>
                                          </p:val>
                                        </p:tav>
                                      </p:tavLst>
                                    </p:anim>
                                    <p:anim calcmode="lin" valueType="num">
                                      <p:cBhvr>
                                        <p:cTn id="35" dur="1000" fill="hold"/>
                                        <p:tgtEl>
                                          <p:spTgt spid="71720"/>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71720"/>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71720"/>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71720"/>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71720"/>
                                        </p:tgtEl>
                                      </p:cBhvr>
                                    </p:animEffect>
                                  </p:childTnLst>
                                </p:cTn>
                              </p:par>
                            </p:childTnLst>
                          </p:cTn>
                        </p:par>
                      </p:childTnLst>
                    </p:cTn>
                  </p:par>
                  <p:par>
                    <p:cTn id="40" fill="hold" nodeType="clickPar">
                      <p:stCondLst>
                        <p:cond delay="indefinite"/>
                      </p:stCondLst>
                      <p:childTnLst>
                        <p:par>
                          <p:cTn id="41" fill="hold" nodeType="after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blinds(horizontal)">
                                      <p:cBhvr>
                                        <p:cTn id="44" dur="500"/>
                                        <p:tgtEl>
                                          <p:spTgt spid="21">
                                            <p:txEl>
                                              <p:pRg st="0" end="0"/>
                                            </p:txEl>
                                          </p:spTgt>
                                        </p:tgtEl>
                                      </p:cBhvr>
                                    </p:animEffect>
                                  </p:childTnLst>
                                </p:cTn>
                              </p:par>
                            </p:childTnLst>
                          </p:cTn>
                        </p:par>
                      </p:childTnLst>
                    </p:cTn>
                  </p:par>
                  <p:par>
                    <p:cTn id="45" fill="hold" nodeType="clickPar">
                      <p:stCondLst>
                        <p:cond delay="indefinite"/>
                      </p:stCondLst>
                      <p:childTnLst>
                        <p:par>
                          <p:cTn id="46" fill="hold" nodeType="after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wipe(left)">
                                      <p:cBhvr>
                                        <p:cTn id="4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9" grpId="0"/>
      <p:bldP spid="71715" grpId="0"/>
      <p:bldP spid="71718"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11294" name="Group 30">
            <a:extLst>
              <a:ext uri="{FF2B5EF4-FFF2-40B4-BE49-F238E27FC236}">
                <a16:creationId xmlns:a16="http://schemas.microsoft.com/office/drawing/2014/main" id="{9DE42B08-B6B8-4D0B-AF34-AD2C614CB759}"/>
              </a:ext>
            </a:extLst>
          </p:cNvPr>
          <p:cNvGrpSpPr/>
          <p:nvPr/>
        </p:nvGrpSpPr>
        <p:grpSpPr>
          <a:xfrm>
            <a:off x="8203621" y="1492539"/>
            <a:ext cx="3313113" cy="2682875"/>
            <a:chOff x="3264" y="816"/>
            <a:chExt cx="2087" cy="1690"/>
          </a:xfrm>
        </p:grpSpPr>
        <p:sp>
          <p:nvSpPr>
            <p:cNvPr id="7173" name="Line 6">
              <a:extLst>
                <a:ext uri="{FF2B5EF4-FFF2-40B4-BE49-F238E27FC236}">
                  <a16:creationId xmlns:a16="http://schemas.microsoft.com/office/drawing/2014/main" id="{E06E1ED0-EE10-4A32-A6C9-6C24197AEEF5}"/>
                </a:ext>
              </a:extLst>
            </p:cNvPr>
            <p:cNvSpPr>
              <a:spLocks noChangeShapeType="1"/>
            </p:cNvSpPr>
            <p:nvPr/>
          </p:nvSpPr>
          <p:spPr bwMode="auto">
            <a:xfrm>
              <a:off x="3491" y="1859"/>
              <a:ext cx="4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Line 7">
              <a:extLst>
                <a:ext uri="{FF2B5EF4-FFF2-40B4-BE49-F238E27FC236}">
                  <a16:creationId xmlns:a16="http://schemas.microsoft.com/office/drawing/2014/main" id="{8B2A8DC9-39F4-4C52-97DE-908C9773D635}"/>
                </a:ext>
              </a:extLst>
            </p:cNvPr>
            <p:cNvSpPr>
              <a:spLocks noChangeShapeType="1"/>
            </p:cNvSpPr>
            <p:nvPr/>
          </p:nvSpPr>
          <p:spPr bwMode="auto">
            <a:xfrm>
              <a:off x="3491" y="1315"/>
              <a:ext cx="4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5" name="Group 29">
              <a:extLst>
                <a:ext uri="{FF2B5EF4-FFF2-40B4-BE49-F238E27FC236}">
                  <a16:creationId xmlns:a16="http://schemas.microsoft.com/office/drawing/2014/main" id="{82A0A540-6E65-48C0-879C-A6AB5F3FC192}"/>
                </a:ext>
              </a:extLst>
            </p:cNvPr>
            <p:cNvGrpSpPr/>
            <p:nvPr/>
          </p:nvGrpSpPr>
          <p:grpSpPr>
            <a:xfrm>
              <a:off x="3264" y="816"/>
              <a:ext cx="2087" cy="1690"/>
              <a:chOff x="3264" y="816"/>
              <a:chExt cx="2087" cy="1690"/>
            </a:xfrm>
          </p:grpSpPr>
          <p:sp>
            <p:nvSpPr>
              <p:cNvPr id="7176" name="Line 4">
                <a:extLst>
                  <a:ext uri="{FF2B5EF4-FFF2-40B4-BE49-F238E27FC236}">
                    <a16:creationId xmlns:a16="http://schemas.microsoft.com/office/drawing/2014/main" id="{4B31BCB8-E857-490F-9AF4-5D1C53D6B5F6}"/>
                  </a:ext>
                </a:extLst>
              </p:cNvPr>
              <p:cNvSpPr>
                <a:spLocks noChangeShapeType="1"/>
              </p:cNvSpPr>
              <p:nvPr/>
            </p:nvSpPr>
            <p:spPr bwMode="auto">
              <a:xfrm>
                <a:off x="3310" y="2313"/>
                <a:ext cx="2041"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5">
                <a:extLst>
                  <a:ext uri="{FF2B5EF4-FFF2-40B4-BE49-F238E27FC236}">
                    <a16:creationId xmlns:a16="http://schemas.microsoft.com/office/drawing/2014/main" id="{3C0CC168-C38A-457F-A277-6E30A53949FB}"/>
                  </a:ext>
                </a:extLst>
              </p:cNvPr>
              <p:cNvSpPr>
                <a:spLocks noChangeShapeType="1"/>
              </p:cNvSpPr>
              <p:nvPr/>
            </p:nvSpPr>
            <p:spPr bwMode="auto">
              <a:xfrm flipH="1" flipV="1">
                <a:off x="3491" y="907"/>
                <a:ext cx="0" cy="15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 name="Rectangle 8">
                <a:extLst>
                  <a:ext uri="{FF2B5EF4-FFF2-40B4-BE49-F238E27FC236}">
                    <a16:creationId xmlns:a16="http://schemas.microsoft.com/office/drawing/2014/main" id="{B3F991C6-A0D1-4927-8926-A5CC4CA29017}"/>
                  </a:ext>
                </a:extLst>
              </p:cNvPr>
              <p:cNvSpPr>
                <a:spLocks noChangeArrowheads="1"/>
              </p:cNvSpPr>
              <p:nvPr/>
            </p:nvSpPr>
            <p:spPr bwMode="auto">
              <a:xfrm>
                <a:off x="3945" y="145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11273" name="Rectangle 9">
                <a:extLst>
                  <a:ext uri="{FF2B5EF4-FFF2-40B4-BE49-F238E27FC236}">
                    <a16:creationId xmlns:a16="http://schemas.microsoft.com/office/drawing/2014/main" id="{93FB3A2F-E406-4FFB-8A88-B7903BFAE41E}"/>
                  </a:ext>
                </a:extLst>
              </p:cNvPr>
              <p:cNvSpPr>
                <a:spLocks noChangeArrowheads="1"/>
              </p:cNvSpPr>
              <p:nvPr/>
            </p:nvSpPr>
            <p:spPr bwMode="auto">
              <a:xfrm>
                <a:off x="4172" y="145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11274" name="Rectangle 10">
                <a:extLst>
                  <a:ext uri="{FF2B5EF4-FFF2-40B4-BE49-F238E27FC236}">
                    <a16:creationId xmlns:a16="http://schemas.microsoft.com/office/drawing/2014/main" id="{346B52CB-2F0C-4305-B97B-C045C0E7325E}"/>
                  </a:ext>
                </a:extLst>
              </p:cNvPr>
              <p:cNvSpPr>
                <a:spLocks noChangeArrowheads="1"/>
              </p:cNvSpPr>
              <p:nvPr/>
            </p:nvSpPr>
            <p:spPr bwMode="auto">
              <a:xfrm>
                <a:off x="4399" y="145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11275" name="Rectangle 11">
                <a:extLst>
                  <a:ext uri="{FF2B5EF4-FFF2-40B4-BE49-F238E27FC236}">
                    <a16:creationId xmlns:a16="http://schemas.microsoft.com/office/drawing/2014/main" id="{EE91EEB5-E0A6-4D54-B49F-8407A5DEBF74}"/>
                  </a:ext>
                </a:extLst>
              </p:cNvPr>
              <p:cNvSpPr>
                <a:spLocks noChangeArrowheads="1"/>
              </p:cNvSpPr>
              <p:nvPr/>
            </p:nvSpPr>
            <p:spPr bwMode="auto">
              <a:xfrm>
                <a:off x="4625" y="145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11276" name="Rectangle 12">
                <a:extLst>
                  <a:ext uri="{FF2B5EF4-FFF2-40B4-BE49-F238E27FC236}">
                    <a16:creationId xmlns:a16="http://schemas.microsoft.com/office/drawing/2014/main" id="{66CD9942-32BD-430A-BA2B-FDFDCBF88C68}"/>
                  </a:ext>
                </a:extLst>
              </p:cNvPr>
              <p:cNvSpPr>
                <a:spLocks noChangeArrowheads="1"/>
              </p:cNvSpPr>
              <p:nvPr/>
            </p:nvSpPr>
            <p:spPr bwMode="auto">
              <a:xfrm>
                <a:off x="4852" y="145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graphicFrame>
            <p:nvGraphicFramePr>
              <p:cNvPr id="7193" name="Object 13">
                <a:extLst>
                  <a:ext uri="{FF2B5EF4-FFF2-40B4-BE49-F238E27FC236}">
                    <a16:creationId xmlns:a16="http://schemas.microsoft.com/office/drawing/2014/main" id="{E7CB7872-6F28-4DAD-A2FA-17DDC71762F3}"/>
                  </a:ext>
                </a:extLst>
              </p:cNvPr>
              <p:cNvGraphicFramePr>
                <a:graphicFrameLocks noChangeAspect="1"/>
              </p:cNvGraphicFramePr>
              <p:nvPr/>
            </p:nvGraphicFramePr>
            <p:xfrm>
              <a:off x="3354" y="2313"/>
              <a:ext cx="137" cy="147"/>
            </p:xfrm>
            <a:graphic>
              <a:graphicData uri="http://schemas.openxmlformats.org/presentationml/2006/ole">
                <mc:AlternateContent>
                  <mc:Choice xmlns:v="urn:schemas-microsoft-com:vml" Requires="v">
                    <p:oleObj spid="_x0000_s1049" name="公式" r:id="rId2" imgW="164814" imgH="177492" progId="Equation.3">
                      <p:embed/>
                    </p:oleObj>
                  </mc:Choice>
                  <mc:Fallback>
                    <p:oleObj name="公式" r:id="rId2" imgW="164814" imgH="177492"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354" y="2313"/>
                            <a:ext cx="137" cy="147"/>
                          </a:xfrm>
                          <a:prstGeom prst="rect">
                            <a:avLst/>
                          </a:prstGeom>
                          <a:noFill/>
                          <a:ln>
                            <a:noFill/>
                          </a:ln>
                          <a:effectLst/>
                        </p:spPr>
                      </p:pic>
                    </p:oleObj>
                  </mc:Fallback>
                </mc:AlternateContent>
              </a:graphicData>
            </a:graphic>
          </p:graphicFrame>
          <p:graphicFrame>
            <p:nvGraphicFramePr>
              <p:cNvPr id="7194" name="Object 14">
                <a:extLst>
                  <a:ext uri="{FF2B5EF4-FFF2-40B4-BE49-F238E27FC236}">
                    <a16:creationId xmlns:a16="http://schemas.microsoft.com/office/drawing/2014/main" id="{7AAE4707-3947-497B-84DF-2A1928070491}"/>
                  </a:ext>
                </a:extLst>
              </p:cNvPr>
              <p:cNvGraphicFramePr>
                <a:graphicFrameLocks noChangeAspect="1"/>
              </p:cNvGraphicFramePr>
              <p:nvPr/>
            </p:nvGraphicFramePr>
            <p:xfrm>
              <a:off x="5219" y="2318"/>
              <a:ext cx="127" cy="137"/>
            </p:xfrm>
            <a:graphic>
              <a:graphicData uri="http://schemas.openxmlformats.org/presentationml/2006/ole">
                <mc:AlternateContent>
                  <mc:Choice xmlns:v="urn:schemas-microsoft-com:vml" Requires="v">
                    <p:oleObj spid="_x0000_s1050" name="公式" r:id="rId4" imgW="152268" imgH="164957" progId="Equation.3">
                      <p:embed/>
                    </p:oleObj>
                  </mc:Choice>
                  <mc:Fallback>
                    <p:oleObj name="公式" r:id="rId4" imgW="152268" imgH="164957"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5219" y="2318"/>
                            <a:ext cx="127" cy="137"/>
                          </a:xfrm>
                          <a:prstGeom prst="rect">
                            <a:avLst/>
                          </a:prstGeom>
                          <a:noFill/>
                          <a:ln>
                            <a:noFill/>
                          </a:ln>
                          <a:effectLst/>
                        </p:spPr>
                      </p:pic>
                    </p:oleObj>
                  </mc:Fallback>
                </mc:AlternateContent>
              </a:graphicData>
            </a:graphic>
          </p:graphicFrame>
          <p:graphicFrame>
            <p:nvGraphicFramePr>
              <p:cNvPr id="7195" name="Object 15">
                <a:extLst>
                  <a:ext uri="{FF2B5EF4-FFF2-40B4-BE49-F238E27FC236}">
                    <a16:creationId xmlns:a16="http://schemas.microsoft.com/office/drawing/2014/main" id="{07F003E7-6EB1-4108-86A4-53D9CB52C65A}"/>
                  </a:ext>
                </a:extLst>
              </p:cNvPr>
              <p:cNvGraphicFramePr>
                <a:graphicFrameLocks noChangeAspect="1"/>
              </p:cNvGraphicFramePr>
              <p:nvPr/>
            </p:nvGraphicFramePr>
            <p:xfrm>
              <a:off x="3374" y="816"/>
              <a:ext cx="117" cy="137"/>
            </p:xfrm>
            <a:graphic>
              <a:graphicData uri="http://schemas.openxmlformats.org/presentationml/2006/ole">
                <mc:AlternateContent>
                  <mc:Choice xmlns:v="urn:schemas-microsoft-com:vml" Requires="v">
                    <p:oleObj spid="_x0000_s1051" name="公式" r:id="rId6" imgW="139579" imgH="164957" progId="Equation.3">
                      <p:embed/>
                    </p:oleObj>
                  </mc:Choice>
                  <mc:Fallback>
                    <p:oleObj name="公式" r:id="rId6" imgW="139579" imgH="164957"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374" y="816"/>
                            <a:ext cx="117" cy="137"/>
                          </a:xfrm>
                          <a:prstGeom prst="rect">
                            <a:avLst/>
                          </a:prstGeom>
                          <a:noFill/>
                          <a:ln>
                            <a:noFill/>
                          </a:ln>
                          <a:effectLst/>
                        </p:spPr>
                      </p:pic>
                    </p:oleObj>
                  </mc:Fallback>
                </mc:AlternateContent>
              </a:graphicData>
            </a:graphic>
          </p:graphicFrame>
          <p:graphicFrame>
            <p:nvGraphicFramePr>
              <p:cNvPr id="7196" name="Object 16">
                <a:extLst>
                  <a:ext uri="{FF2B5EF4-FFF2-40B4-BE49-F238E27FC236}">
                    <a16:creationId xmlns:a16="http://schemas.microsoft.com/office/drawing/2014/main" id="{521C5E22-4278-4BAB-915D-C2E2F9D1C796}"/>
                  </a:ext>
                </a:extLst>
              </p:cNvPr>
              <p:cNvGraphicFramePr>
                <a:graphicFrameLocks noChangeAspect="1"/>
              </p:cNvGraphicFramePr>
              <p:nvPr/>
            </p:nvGraphicFramePr>
            <p:xfrm>
              <a:off x="3264" y="1224"/>
              <a:ext cx="212" cy="147"/>
            </p:xfrm>
            <a:graphic>
              <a:graphicData uri="http://schemas.openxmlformats.org/presentationml/2006/ole">
                <mc:AlternateContent>
                  <mc:Choice xmlns:v="urn:schemas-microsoft-com:vml" Requires="v">
                    <p:oleObj spid="_x0000_s1052" name="公式" r:id="rId8" imgW="253670" imgH="177569" progId="Equation.3">
                      <p:embed/>
                    </p:oleObj>
                  </mc:Choice>
                  <mc:Fallback>
                    <p:oleObj name="公式" r:id="rId8" imgW="253670" imgH="177569"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3264" y="1224"/>
                            <a:ext cx="212" cy="147"/>
                          </a:xfrm>
                          <a:prstGeom prst="rect">
                            <a:avLst/>
                          </a:prstGeom>
                          <a:noFill/>
                          <a:ln>
                            <a:noFill/>
                          </a:ln>
                          <a:effectLst/>
                        </p:spPr>
                      </p:pic>
                    </p:oleObj>
                  </mc:Fallback>
                </mc:AlternateContent>
              </a:graphicData>
            </a:graphic>
          </p:graphicFrame>
          <p:graphicFrame>
            <p:nvGraphicFramePr>
              <p:cNvPr id="7197" name="Object 17">
                <a:extLst>
                  <a:ext uri="{FF2B5EF4-FFF2-40B4-BE49-F238E27FC236}">
                    <a16:creationId xmlns:a16="http://schemas.microsoft.com/office/drawing/2014/main" id="{7210CB44-B700-4C04-94C6-D5FBE80C72C2}"/>
                  </a:ext>
                </a:extLst>
              </p:cNvPr>
              <p:cNvGraphicFramePr>
                <a:graphicFrameLocks noChangeAspect="1"/>
              </p:cNvGraphicFramePr>
              <p:nvPr/>
            </p:nvGraphicFramePr>
            <p:xfrm>
              <a:off x="3269" y="1758"/>
              <a:ext cx="201" cy="147"/>
            </p:xfrm>
            <a:graphic>
              <a:graphicData uri="http://schemas.openxmlformats.org/presentationml/2006/ole">
                <mc:AlternateContent>
                  <mc:Choice xmlns:v="urn:schemas-microsoft-com:vml" Requires="v">
                    <p:oleObj spid="_x0000_s1053" name="公式" r:id="rId10" imgW="241091" imgH="177646" progId="Equation.3">
                      <p:embed/>
                    </p:oleObj>
                  </mc:Choice>
                  <mc:Fallback>
                    <p:oleObj name="公式" r:id="rId10" imgW="241091" imgH="177646"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269" y="1758"/>
                            <a:ext cx="201" cy="147"/>
                          </a:xfrm>
                          <a:prstGeom prst="rect">
                            <a:avLst/>
                          </a:prstGeom>
                          <a:noFill/>
                          <a:ln>
                            <a:noFill/>
                          </a:ln>
                          <a:effectLst/>
                        </p:spPr>
                      </p:pic>
                    </p:oleObj>
                  </mc:Fallback>
                </mc:AlternateContent>
              </a:graphicData>
            </a:graphic>
          </p:graphicFrame>
          <p:graphicFrame>
            <p:nvGraphicFramePr>
              <p:cNvPr id="7198" name="Object 18">
                <a:extLst>
                  <a:ext uri="{FF2B5EF4-FFF2-40B4-BE49-F238E27FC236}">
                    <a16:creationId xmlns:a16="http://schemas.microsoft.com/office/drawing/2014/main" id="{61C90316-1E79-4D23-BCE3-09CEF930A4A1}"/>
                  </a:ext>
                </a:extLst>
              </p:cNvPr>
              <p:cNvGraphicFramePr>
                <a:graphicFrameLocks noChangeAspect="1"/>
              </p:cNvGraphicFramePr>
              <p:nvPr/>
            </p:nvGraphicFramePr>
            <p:xfrm>
              <a:off x="3685" y="2358"/>
              <a:ext cx="85" cy="137"/>
            </p:xfrm>
            <a:graphic>
              <a:graphicData uri="http://schemas.openxmlformats.org/presentationml/2006/ole">
                <mc:AlternateContent>
                  <mc:Choice xmlns:v="urn:schemas-microsoft-com:vml" Requires="v">
                    <p:oleObj spid="_x0000_s1054" name="公式" r:id="rId12" imgW="101468" imgH="164885" progId="Equation.3">
                      <p:embed/>
                    </p:oleObj>
                  </mc:Choice>
                  <mc:Fallback>
                    <p:oleObj name="公式" r:id="rId12" imgW="101468" imgH="164885"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3685" y="2358"/>
                            <a:ext cx="85" cy="137"/>
                          </a:xfrm>
                          <a:prstGeom prst="rect">
                            <a:avLst/>
                          </a:prstGeom>
                          <a:noFill/>
                          <a:ln>
                            <a:noFill/>
                          </a:ln>
                          <a:effectLst/>
                        </p:spPr>
                      </p:pic>
                    </p:oleObj>
                  </mc:Fallback>
                </mc:AlternateContent>
              </a:graphicData>
            </a:graphic>
          </p:graphicFrame>
          <p:graphicFrame>
            <p:nvGraphicFramePr>
              <p:cNvPr id="7199" name="Object 19">
                <a:extLst>
                  <a:ext uri="{FF2B5EF4-FFF2-40B4-BE49-F238E27FC236}">
                    <a16:creationId xmlns:a16="http://schemas.microsoft.com/office/drawing/2014/main" id="{F98B5775-DFD8-4692-83A2-088869CD0E49}"/>
                  </a:ext>
                </a:extLst>
              </p:cNvPr>
              <p:cNvGraphicFramePr>
                <a:graphicFrameLocks noChangeAspect="1"/>
              </p:cNvGraphicFramePr>
              <p:nvPr/>
            </p:nvGraphicFramePr>
            <p:xfrm>
              <a:off x="3934" y="2357"/>
              <a:ext cx="107" cy="137"/>
            </p:xfrm>
            <a:graphic>
              <a:graphicData uri="http://schemas.openxmlformats.org/presentationml/2006/ole">
                <mc:AlternateContent>
                  <mc:Choice xmlns:v="urn:schemas-microsoft-com:vml" Requires="v">
                    <p:oleObj spid="_x0000_s1055" name="公式" r:id="rId14" imgW="126780" imgH="164814" progId="Equation.3">
                      <p:embed/>
                    </p:oleObj>
                  </mc:Choice>
                  <mc:Fallback>
                    <p:oleObj name="公式" r:id="rId14" imgW="126780" imgH="164814"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3934" y="2357"/>
                            <a:ext cx="107" cy="137"/>
                          </a:xfrm>
                          <a:prstGeom prst="rect">
                            <a:avLst/>
                          </a:prstGeom>
                          <a:noFill/>
                          <a:ln>
                            <a:noFill/>
                          </a:ln>
                          <a:effectLst/>
                        </p:spPr>
                      </p:pic>
                    </p:oleObj>
                  </mc:Fallback>
                </mc:AlternateContent>
              </a:graphicData>
            </a:graphic>
          </p:graphicFrame>
          <p:graphicFrame>
            <p:nvGraphicFramePr>
              <p:cNvPr id="7200" name="Object 20">
                <a:extLst>
                  <a:ext uri="{FF2B5EF4-FFF2-40B4-BE49-F238E27FC236}">
                    <a16:creationId xmlns:a16="http://schemas.microsoft.com/office/drawing/2014/main" id="{2B74BED4-888B-4356-B7C1-AEF1D06F3EFF}"/>
                  </a:ext>
                </a:extLst>
              </p:cNvPr>
              <p:cNvGraphicFramePr>
                <a:graphicFrameLocks noChangeAspect="1"/>
              </p:cNvGraphicFramePr>
              <p:nvPr/>
            </p:nvGraphicFramePr>
            <p:xfrm>
              <a:off x="4126" y="2353"/>
              <a:ext cx="107" cy="148"/>
            </p:xfrm>
            <a:graphic>
              <a:graphicData uri="http://schemas.openxmlformats.org/presentationml/2006/ole">
                <mc:AlternateContent>
                  <mc:Choice xmlns:v="urn:schemas-microsoft-com:vml" Requires="v">
                    <p:oleObj spid="_x0000_s1056" name="公式" r:id="rId16" imgW="126725" imgH="177415" progId="Equation.3">
                      <p:embed/>
                    </p:oleObj>
                  </mc:Choice>
                  <mc:Fallback>
                    <p:oleObj name="公式" r:id="rId16" imgW="126725" imgH="177415"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4126" y="2353"/>
                            <a:ext cx="107" cy="148"/>
                          </a:xfrm>
                          <a:prstGeom prst="rect">
                            <a:avLst/>
                          </a:prstGeom>
                          <a:noFill/>
                          <a:ln>
                            <a:noFill/>
                          </a:ln>
                          <a:effectLst/>
                        </p:spPr>
                      </p:pic>
                    </p:oleObj>
                  </mc:Fallback>
                </mc:AlternateContent>
              </a:graphicData>
            </a:graphic>
          </p:graphicFrame>
          <p:graphicFrame>
            <p:nvGraphicFramePr>
              <p:cNvPr id="7201" name="Object 21">
                <a:extLst>
                  <a:ext uri="{FF2B5EF4-FFF2-40B4-BE49-F238E27FC236}">
                    <a16:creationId xmlns:a16="http://schemas.microsoft.com/office/drawing/2014/main" id="{3397CBCD-9C11-4C9D-9123-D77D65797B71}"/>
                  </a:ext>
                </a:extLst>
              </p:cNvPr>
              <p:cNvGraphicFramePr>
                <a:graphicFrameLocks noChangeAspect="1"/>
              </p:cNvGraphicFramePr>
              <p:nvPr/>
            </p:nvGraphicFramePr>
            <p:xfrm>
              <a:off x="4382" y="2351"/>
              <a:ext cx="107" cy="137"/>
            </p:xfrm>
            <a:graphic>
              <a:graphicData uri="http://schemas.openxmlformats.org/presentationml/2006/ole">
                <mc:AlternateContent>
                  <mc:Choice xmlns:v="urn:schemas-microsoft-com:vml" Requires="v">
                    <p:oleObj spid="_x0000_s1057" name="公式" r:id="rId18" imgW="126780" imgH="164814" progId="Equation.3">
                      <p:embed/>
                    </p:oleObj>
                  </mc:Choice>
                  <mc:Fallback>
                    <p:oleObj name="公式" r:id="rId18" imgW="126780" imgH="164814"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4382" y="2351"/>
                            <a:ext cx="107" cy="137"/>
                          </a:xfrm>
                          <a:prstGeom prst="rect">
                            <a:avLst/>
                          </a:prstGeom>
                          <a:noFill/>
                          <a:ln>
                            <a:noFill/>
                          </a:ln>
                          <a:effectLst/>
                        </p:spPr>
                      </p:pic>
                    </p:oleObj>
                  </mc:Fallback>
                </mc:AlternateContent>
              </a:graphicData>
            </a:graphic>
          </p:graphicFrame>
          <p:graphicFrame>
            <p:nvGraphicFramePr>
              <p:cNvPr id="7202" name="Object 22">
                <a:extLst>
                  <a:ext uri="{FF2B5EF4-FFF2-40B4-BE49-F238E27FC236}">
                    <a16:creationId xmlns:a16="http://schemas.microsoft.com/office/drawing/2014/main" id="{4FAE9AA1-2C91-4F74-9E7A-702CBD748FC9}"/>
                  </a:ext>
                </a:extLst>
              </p:cNvPr>
              <p:cNvGraphicFramePr>
                <a:graphicFrameLocks noChangeAspect="1"/>
              </p:cNvGraphicFramePr>
              <p:nvPr/>
            </p:nvGraphicFramePr>
            <p:xfrm>
              <a:off x="4580" y="2353"/>
              <a:ext cx="107" cy="148"/>
            </p:xfrm>
            <a:graphic>
              <a:graphicData uri="http://schemas.openxmlformats.org/presentationml/2006/ole">
                <mc:AlternateContent>
                  <mc:Choice xmlns:v="urn:schemas-microsoft-com:vml" Requires="v">
                    <p:oleObj spid="_x0000_s1058" name="公式" r:id="rId20" imgW="126725" imgH="177415" progId="Equation.3">
                      <p:embed/>
                    </p:oleObj>
                  </mc:Choice>
                  <mc:Fallback>
                    <p:oleObj name="公式" r:id="rId20" imgW="126725" imgH="177415"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4580" y="2353"/>
                            <a:ext cx="107" cy="148"/>
                          </a:xfrm>
                          <a:prstGeom prst="rect">
                            <a:avLst/>
                          </a:prstGeom>
                          <a:noFill/>
                          <a:ln>
                            <a:noFill/>
                          </a:ln>
                          <a:effectLst/>
                        </p:spPr>
                      </p:pic>
                    </p:oleObj>
                  </mc:Fallback>
                </mc:AlternateContent>
              </a:graphicData>
            </a:graphic>
          </p:graphicFrame>
          <p:graphicFrame>
            <p:nvGraphicFramePr>
              <p:cNvPr id="7203" name="Object 23">
                <a:extLst>
                  <a:ext uri="{FF2B5EF4-FFF2-40B4-BE49-F238E27FC236}">
                    <a16:creationId xmlns:a16="http://schemas.microsoft.com/office/drawing/2014/main" id="{1AB21696-3D75-43C2-A6B8-B5C90BBEE7A7}"/>
                  </a:ext>
                </a:extLst>
              </p:cNvPr>
              <p:cNvGraphicFramePr>
                <a:graphicFrameLocks noChangeAspect="1"/>
              </p:cNvGraphicFramePr>
              <p:nvPr/>
            </p:nvGraphicFramePr>
            <p:xfrm>
              <a:off x="4836" y="2358"/>
              <a:ext cx="107" cy="148"/>
            </p:xfrm>
            <a:graphic>
              <a:graphicData uri="http://schemas.openxmlformats.org/presentationml/2006/ole">
                <mc:AlternateContent>
                  <mc:Choice xmlns:v="urn:schemas-microsoft-com:vml" Requires="v">
                    <p:oleObj spid="_x0000_s1059" name="公式" r:id="rId22" imgW="126725" imgH="177415" progId="Equation.3">
                      <p:embed/>
                    </p:oleObj>
                  </mc:Choice>
                  <mc:Fallback>
                    <p:oleObj name="公式" r:id="rId22" imgW="126725" imgH="177415"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4836" y="2358"/>
                            <a:ext cx="107" cy="148"/>
                          </a:xfrm>
                          <a:prstGeom prst="rect">
                            <a:avLst/>
                          </a:prstGeom>
                          <a:noFill/>
                          <a:ln>
                            <a:noFill/>
                          </a:ln>
                          <a:effectLst/>
                        </p:spPr>
                      </p:pic>
                    </p:oleObj>
                  </mc:Fallback>
                </mc:AlternateContent>
              </a:graphicData>
            </a:graphic>
          </p:graphicFrame>
          <p:sp>
            <p:nvSpPr>
              <p:cNvPr id="11288" name="Rectangle 24">
                <a:extLst>
                  <a:ext uri="{FF2B5EF4-FFF2-40B4-BE49-F238E27FC236}">
                    <a16:creationId xmlns:a16="http://schemas.microsoft.com/office/drawing/2014/main" id="{C286A242-88AA-4687-B7ED-39E6F3D7D191}"/>
                  </a:ext>
                </a:extLst>
              </p:cNvPr>
              <p:cNvSpPr>
                <a:spLocks noChangeArrowheads="1"/>
              </p:cNvSpPr>
              <p:nvPr/>
            </p:nvSpPr>
            <p:spPr bwMode="auto">
              <a:xfrm>
                <a:off x="3718" y="145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grpSp>
      </p:grpSp>
      <mc:AlternateContent>
        <mc:Choice Requires="a14">
          <p:sp>
            <p:nvSpPr>
              <p:cNvPr id="11292" name="Object 28">
                <a:extLst>
                  <a:ext uri="{FF2B5EF4-FFF2-40B4-BE49-F238E27FC236}">
                    <a16:creationId xmlns:a16="http://schemas.microsoft.com/office/drawing/2014/main" id="{63986593-DE6C-4C1F-84E0-F751BAD5ACFE}"/>
                  </a:ext>
                </a:extLst>
              </p:cNvPr>
              <p:cNvSpPr txBox="1"/>
              <p:nvPr/>
            </p:nvSpPr>
            <p:spPr bwMode="auto">
              <a:xfrm>
                <a:off x="500281" y="3699813"/>
                <a:ext cx="8020048" cy="2024063"/>
              </a:xfrm>
              <a:prstGeom prst="rect">
                <a:avLst/>
              </a:prstGeom>
              <a:noFill/>
              <a:ln>
                <a:noFill/>
              </a:ln>
              <a:effectLst/>
            </p:spPr>
            <p:txBody>
              <a:bodyPr>
                <a:noAutofit/>
              </a:bodyPr>
              <a:lstStyle/>
              <a:p>
                <a14:m>
                  <m:oMathPara>
                    <m:oMathParaPr>
                      <m:jc m:val="left"/>
                    </m:oMathParaPr>
                    <m:oMath>
                      <m:r>
                        <a:rPr lang="zh-CN" altLang="en-US" sz="2800" i="1">
                          <a:solidFill>
                            <a:srgbClr val="000000"/>
                          </a:solidFill>
                          <a:latin typeface="Cambria Math" panose="02040503050406030204" pitchFamily="18" charset="0"/>
                        </a:rPr>
                        <m:t>在图中</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横坐标是随机变量的取值</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纵坐标为概率</m:t>
                      </m:r>
                      <m:r>
                        <a:rPr lang="zh-CN" altLang="en-US" sz="2800" i="1">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从中可以看出</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的取值范围</m:t>
                      </m:r>
                      <m:r>
                        <a:rPr lang="zh-CN" altLang="en-US" sz="2800" i="1">
                          <a:solidFill>
                            <a:srgbClr val="000000"/>
                          </a:solidFill>
                          <a:latin typeface="Cambria Math" panose="02040503050406030204" pitchFamily="18" charset="0"/>
                        </a:rPr>
                        <m:t> </m:t>
                      </m:r>
                      <m:d>
                        <m:dPr>
                          <m:begChr m:val="{"/>
                          <m:sepChr m:val="|"/>
                          <m:endChr/>
                          <m:grow m:val="on"/>
                          <m:shp m:val="centered"/>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1,2,3,4,5,</m:t>
                          </m:r>
                          <m:d>
                            <m:dPr>
                              <m:begChr/>
                              <m:sepChr m:val="|"/>
                              <m:endChr m:val="}"/>
                              <m:grow m:val="on"/>
                              <m:shp m:val="centered"/>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6</m:t>
                              </m:r>
                            </m:e>
                          </m:d>
                        </m:e>
                      </m:d>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它取每个值的概率都是</m:t>
                      </m:r>
                      <m:f>
                        <m:fPr>
                          <m:type m:val="ba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6</m:t>
                          </m:r>
                        </m:den>
                      </m:f>
                      <m:r>
                        <a:rPr lang="zh-CN" altLang="en-US" sz="2800" i="1">
                          <a:solidFill>
                            <a:srgbClr val="000000"/>
                          </a:solidFill>
                          <a:latin typeface="Cambria Math" panose="02040503050406030204" pitchFamily="18" charset="0"/>
                        </a:rPr>
                        <m:t>.</m:t>
                      </m:r>
                    </m:oMath>
                  </m:oMathPara>
                </a14:m>
                <a:endParaRPr lang="zh-CN" altLang="en-US" sz="2800"/>
              </a:p>
            </p:txBody>
          </p:sp>
        </mc:Choice>
        <mc:Fallback>
          <p:sp>
            <p:nvSpPr>
              <p:cNvPr id="11292" name="Object 28">
                <a:extLst>
                  <a:ext uri="{FF2B5EF4-FFF2-40B4-BE49-F238E27FC236}">
                    <a16:creationId xmlns:a16="http://schemas.microsoft.com/office/drawing/2014/main" id="{63986593-DE6C-4C1F-84E0-F751BAD5ACFE}"/>
                  </a:ext>
                </a:extLst>
              </p:cNvPr>
              <p:cNvSpPr txBox="1">
                <a:spLocks noRot="1" noChangeAspect="1" noMove="1" noResize="1" noEditPoints="1" noAdjustHandles="1" noChangeArrowheads="1" noChangeShapeType="1" noTextEdit="1"/>
              </p:cNvSpPr>
              <p:nvPr/>
            </p:nvSpPr>
            <p:spPr bwMode="auto">
              <a:xfrm>
                <a:off x="500281" y="3699813"/>
                <a:ext cx="8020048" cy="2024063"/>
              </a:xfrm>
              <a:prstGeom prst="rect">
                <a:avLst/>
              </a:prstGeom>
              <a:blipFill>
                <a:blip r:embed="rId24"/>
                <a:stretch>
                  <a:fillRect l="-912" t="-13855" r="0" b="-301"/>
                </a:stretch>
              </a:blipFill>
              <a:ln>
                <a:noFill/>
              </a:ln>
              <a:effectLst/>
            </p:spPr>
            <p:txBody>
              <a:bodyPr/>
              <a:lstStyle/>
              <a:p>
                <a:r>
                  <a:rPr lang="zh-CN" altLang="en-US">
                    <a:noFill/>
                  </a:rPr>
                  <a:t> </a:t>
                </a:r>
              </a:p>
            </p:txBody>
          </p:sp>
        </mc:Fallback>
      </mc:AlternateContent>
      <p:sp>
        <p:nvSpPr>
          <p:cNvPr id="7209" name="Text Box 41">
            <a:extLst>
              <a:ext uri="{FF2B5EF4-FFF2-40B4-BE49-F238E27FC236}">
                <a16:creationId xmlns:a16="http://schemas.microsoft.com/office/drawing/2014/main" id="{1A24CD57-8901-4083-9AD8-7C594282339E}"/>
              </a:ext>
            </a:extLst>
          </p:cNvPr>
          <p:cNvSpPr txBox="1">
            <a:spLocks noChangeArrowheads="1"/>
          </p:cNvSpPr>
          <p:nvPr/>
        </p:nvSpPr>
        <p:spPr bwMode="auto">
          <a:xfrm>
            <a:off x="6927"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学习新知</a:t>
            </a:r>
          </a:p>
        </p:txBody>
      </p:sp>
      <p:sp>
        <p:nvSpPr>
          <p:cNvPr id="28" name="Rectangle 70">
            <a:extLst>
              <a:ext uri="{FF2B5EF4-FFF2-40B4-BE49-F238E27FC236}">
                <a16:creationId xmlns:a16="http://schemas.microsoft.com/office/drawing/2014/main" id="{BDC5610B-A986-4BB5-A74E-56FB51F84C12}"/>
              </a:ext>
            </a:extLst>
          </p:cNvPr>
          <p:cNvSpPr>
            <a:spLocks noChangeArrowheads="1"/>
          </p:cNvSpPr>
          <p:nvPr/>
        </p:nvSpPr>
        <p:spPr bwMode="auto">
          <a:xfrm>
            <a:off x="152400" y="479367"/>
            <a:ext cx="11811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000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latin typeface="Times New Roman" panose="02020603050405020304" pitchFamily="18" charset="0"/>
                <a:cs typeface="Times New Roman" panose="02020603050405020304" pitchFamily="18" charset="0"/>
              </a:rPr>
              <a:t>抛掷一枚骰子，向上一面的点数是一个随机变量</a:t>
            </a:r>
            <a:r>
              <a:rPr lang="en-US" altLang="zh-CN" sz="3200" b="1">
                <a:latin typeface="Times New Roman" panose="02020603050405020304" pitchFamily="18" charset="0"/>
                <a:cs typeface="Times New Roman" panose="02020603050405020304" pitchFamily="18" charset="0"/>
              </a:rPr>
              <a:t>X</a:t>
            </a:r>
            <a:r>
              <a:rPr lang="zh-CN" altLang="zh-CN" sz="3200" b="1">
                <a:latin typeface="Times New Roman" panose="02020603050405020304" pitchFamily="18" charset="0"/>
                <a:cs typeface="Times New Roman" panose="02020603050405020304" pitchFamily="18" charset="0"/>
              </a:rPr>
              <a:t>其可能取的值是</a:t>
            </a:r>
            <a:r>
              <a:rPr lang="zh-CN" altLang="en-US" sz="3200" b="1" u="sng">
                <a:latin typeface="Times New Roman" panose="02020603050405020304" pitchFamily="18" charset="0"/>
                <a:cs typeface="Times New Roman" panose="02020603050405020304" pitchFamily="18" charset="0"/>
              </a:rPr>
              <a:t>                         </a:t>
            </a:r>
            <a:r>
              <a:rPr lang="zh-CN" altLang="en-US" sz="3200" b="1">
                <a:latin typeface="Times New Roman" panose="02020603050405020304" pitchFamily="18" charset="0"/>
                <a:cs typeface="Times New Roman" panose="02020603050405020304" pitchFamily="18" charset="0"/>
              </a:rPr>
              <a:t>；它取各个不同值的概率都等于</a:t>
            </a:r>
            <a:r>
              <a:rPr lang="en-US" altLang="zh-CN" sz="3200" b="1">
                <a:latin typeface="Times New Roman" panose="02020603050405020304" pitchFamily="18" charset="0"/>
                <a:cs typeface="Times New Roman" panose="02020603050405020304" pitchFamily="18" charset="0"/>
              </a:rPr>
              <a:t>________.</a:t>
            </a:r>
            <a:endParaRPr lang="zh-CN" altLang="en-US" sz="3200" b="1"/>
          </a:p>
          <a:p>
            <a:endParaRPr lang="zh-CN" altLang="en-US" sz="2000" b="1"/>
          </a:p>
        </p:txBody>
      </p:sp>
      <p:sp>
        <p:nvSpPr>
          <p:cNvPr id="29" name="Rectangle 39">
            <a:extLst>
              <a:ext uri="{FF2B5EF4-FFF2-40B4-BE49-F238E27FC236}">
                <a16:creationId xmlns:a16="http://schemas.microsoft.com/office/drawing/2014/main" id="{3FAD19EA-E49E-4364-9C18-A935AFF74F13}"/>
              </a:ext>
            </a:extLst>
          </p:cNvPr>
          <p:cNvSpPr>
            <a:spLocks noChangeArrowheads="1"/>
          </p:cNvSpPr>
          <p:nvPr/>
        </p:nvSpPr>
        <p:spPr bwMode="auto">
          <a:xfrm>
            <a:off x="723900" y="851189"/>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F0000"/>
                </a:solidFill>
                <a:latin typeface="Times New Roman" panose="02020603050405020304" pitchFamily="18" charset="0"/>
              </a:rPr>
              <a:t>1,2,3,4,5,6</a:t>
            </a:r>
          </a:p>
        </p:txBody>
      </p:sp>
      <p:pic>
        <p:nvPicPr>
          <p:cNvPr id="30" name="Picture 88">
            <a:extLst>
              <a:ext uri="{FF2B5EF4-FFF2-40B4-BE49-F238E27FC236}">
                <a16:creationId xmlns:a16="http://schemas.microsoft.com/office/drawing/2014/main" id="{743674D4-844B-433E-ADE8-8D2905D11ABC}"/>
              </a:ext>
            </a:extLst>
          </p:cNvPr>
          <p:cNvPicPr>
            <a:picLocks noChangeAspect="1" noChangeArrowheads="1"/>
          </p:cNvPicPr>
          <p:nvPr/>
        </p:nvPicPr>
        <p:blipFill>
          <a:blip r:embed="rId25">
            <a:extLst>
              <a:ext uri="{28A0092B-C50C-407E-A947-70E740481C1C}">
                <a14:useLocalDpi xmlns:a14="http://schemas.microsoft.com/office/drawing/2010/main" val="0"/>
              </a:ext>
            </a:extLst>
          </a:blip>
          <a:stretch>
            <a:fillRect/>
          </a:stretch>
        </p:blipFill>
        <p:spPr bwMode="auto">
          <a:xfrm>
            <a:off x="9264433" y="906391"/>
            <a:ext cx="280988"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39F5C0E3-E688-45DB-9928-21747A602E46}"/>
              </a:ext>
            </a:extLst>
          </p:cNvPr>
          <p:cNvSpPr/>
          <p:nvPr/>
        </p:nvSpPr>
        <p:spPr>
          <a:xfrm>
            <a:off x="1615930" y="1691554"/>
            <a:ext cx="6096000" cy="1815882"/>
          </a:xfrm>
          <a:prstGeom prst="rect">
            <a:avLst/>
          </a:prstGeom>
        </p:spPr>
        <p:txBody>
          <a:bodyPr>
            <a:spAutoFit/>
          </a:bodyPr>
          <a:lstStyle/>
          <a:p>
            <a:r>
              <a:rPr lang="zh-CN" altLang="en-US" sz="2800"/>
              <a:t>离散型随机变量分布列的变化情况可以用图象表示</a:t>
            </a:r>
            <a:r>
              <a:rPr lang="en-US" altLang="zh-CN" sz="2800"/>
              <a:t>.</a:t>
            </a:r>
            <a:r>
              <a:rPr lang="zh-CN" altLang="en-US" sz="2800"/>
              <a:t>如在掷骰子试验中</a:t>
            </a:r>
            <a:r>
              <a:rPr lang="en-US" altLang="zh-CN" sz="2800"/>
              <a:t>,</a:t>
            </a:r>
            <a:r>
              <a:rPr lang="zh-CN" altLang="en-US" sz="2800"/>
              <a:t>掷出的点数</a:t>
            </a:r>
            <a:r>
              <a:rPr lang="en-US" altLang="zh-CN" sz="2800"/>
              <a:t>X</a:t>
            </a:r>
            <a:r>
              <a:rPr lang="zh-CN" altLang="en-US" sz="2800"/>
              <a:t>的分布列在直角坐标系中的图象如图所示</a:t>
            </a:r>
            <a:r>
              <a:rPr lang="en-US" altLang="zh-CN" sz="2800"/>
              <a:t>.</a:t>
            </a:r>
          </a:p>
        </p:txBody>
      </p:sp>
    </p:spTree>
    <p:extLst>
      <p:ext uri="{BB962C8B-B14F-4D97-AF65-F5344CB8AC3E}">
        <p14:creationId xmlns:p14="http://schemas.microsoft.com/office/powerpoint/2010/main" val="8172070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294"/>
                                        </p:tgtEl>
                                        <p:attrNameLst>
                                          <p:attrName>style.visibility</p:attrName>
                                        </p:attrNameLst>
                                      </p:cBhvr>
                                      <p:to>
                                        <p:strVal val="visible"/>
                                      </p:to>
                                    </p:set>
                                    <p:animEffect transition="in" filter="wipe(down)">
                                      <p:cBhvr>
                                        <p:cTn id="7" dur="500"/>
                                        <p:tgtEl>
                                          <p:spTgt spid="1129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8194" name="Picture 65" descr="2009327061317246">
            <a:extLst>
              <a:ext uri="{FF2B5EF4-FFF2-40B4-BE49-F238E27FC236}">
                <a16:creationId xmlns:a16="http://schemas.microsoft.com/office/drawing/2014/main" id="{6EA48B7E-1ADC-4AB2-93F5-61B7DD7608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9726" y="571500"/>
            <a:ext cx="39497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6">
            <a:extLst>
              <a:ext uri="{FF2B5EF4-FFF2-40B4-BE49-F238E27FC236}">
                <a16:creationId xmlns:a16="http://schemas.microsoft.com/office/drawing/2014/main" id="{173912F8-1899-4683-8FE9-F028B2A4ECDD}"/>
              </a:ext>
            </a:extLst>
          </p:cNvPr>
          <p:cNvSpPr txBox="1">
            <a:spLocks noChangeArrowheads="1"/>
          </p:cNvSpPr>
          <p:nvPr/>
        </p:nvSpPr>
        <p:spPr bwMode="auto">
          <a:xfrm>
            <a:off x="6298408" y="232623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8196" name="Text Box 8">
            <a:extLst>
              <a:ext uri="{FF2B5EF4-FFF2-40B4-BE49-F238E27FC236}">
                <a16:creationId xmlns:a16="http://schemas.microsoft.com/office/drawing/2014/main" id="{816D7A66-5F14-4636-ACE9-9569D2DFA1B6}"/>
              </a:ext>
            </a:extLst>
          </p:cNvPr>
          <p:cNvSpPr txBox="1">
            <a:spLocks noChangeArrowheads="1"/>
          </p:cNvSpPr>
          <p:nvPr/>
        </p:nvSpPr>
        <p:spPr bwMode="auto">
          <a:xfrm>
            <a:off x="6222208" y="2935831"/>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8197" name="Text Box 9">
            <a:extLst>
              <a:ext uri="{FF2B5EF4-FFF2-40B4-BE49-F238E27FC236}">
                <a16:creationId xmlns:a16="http://schemas.microsoft.com/office/drawing/2014/main" id="{80CF0C73-C090-47D2-9664-55886B011419}"/>
              </a:ext>
            </a:extLst>
          </p:cNvPr>
          <p:cNvSpPr txBox="1">
            <a:spLocks noChangeArrowheads="1"/>
          </p:cNvSpPr>
          <p:nvPr/>
        </p:nvSpPr>
        <p:spPr bwMode="auto">
          <a:xfrm>
            <a:off x="7136608" y="247863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35851" name="Text Box 11">
            <a:extLst>
              <a:ext uri="{FF2B5EF4-FFF2-40B4-BE49-F238E27FC236}">
                <a16:creationId xmlns:a16="http://schemas.microsoft.com/office/drawing/2014/main" id="{ED48F5D4-303E-460D-9204-84A8CBD9BF3B}"/>
              </a:ext>
            </a:extLst>
          </p:cNvPr>
          <p:cNvSpPr txBox="1">
            <a:spLocks noChangeArrowheads="1"/>
          </p:cNvSpPr>
          <p:nvPr/>
        </p:nvSpPr>
        <p:spPr bwMode="auto">
          <a:xfrm>
            <a:off x="949326" y="2324100"/>
            <a:ext cx="20574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zh-CN" altLang="en-US" sz="2400" b="1">
                <a:effectLst>
                  <a:outerShdw blurRad="38100" dist="38100" dir="2700000" algn="tl">
                    <a:srgbClr val="C0C0C0"/>
                  </a:outerShdw>
                </a:effectLst>
                <a:latin typeface="Arial"/>
              </a:rPr>
              <a:t>函数可以用解析式、表格、图象表示。离散型随机变量的分布列也可以用解析式、表格、图象表示。</a:t>
            </a:r>
          </a:p>
        </p:txBody>
      </p:sp>
      <p:sp>
        <p:nvSpPr>
          <p:cNvPr id="35853" name="Text Box 13">
            <a:extLst>
              <a:ext uri="{FF2B5EF4-FFF2-40B4-BE49-F238E27FC236}">
                <a16:creationId xmlns:a16="http://schemas.microsoft.com/office/drawing/2014/main" id="{CC32E67B-2282-46FF-8BA2-AEECAF643FAE}"/>
              </a:ext>
            </a:extLst>
          </p:cNvPr>
          <p:cNvSpPr txBox="1">
            <a:spLocks noChangeArrowheads="1"/>
          </p:cNvSpPr>
          <p:nvPr/>
        </p:nvSpPr>
        <p:spPr bwMode="auto">
          <a:xfrm>
            <a:off x="4518025" y="68324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660033"/>
                </a:solidFill>
              </a:rPr>
              <a:t>解析式法是：</a:t>
            </a:r>
            <a:r>
              <a:rPr lang="en-US" altLang="zh-CN"/>
              <a:t>P</a:t>
            </a:r>
            <a:r>
              <a:rPr lang="zh-CN" altLang="en-US"/>
              <a:t>（</a:t>
            </a:r>
            <a:r>
              <a:rPr lang="en-US" altLang="zh-CN"/>
              <a:t>X=x</a:t>
            </a:r>
            <a:r>
              <a:rPr lang="en-US" altLang="zh-CN" baseline="-25000"/>
              <a:t>i</a:t>
            </a:r>
            <a:r>
              <a:rPr lang="zh-CN" altLang="en-US"/>
              <a:t>）</a:t>
            </a:r>
            <a:r>
              <a:rPr lang="en-US" altLang="zh-CN"/>
              <a:t>=p</a:t>
            </a:r>
            <a:r>
              <a:rPr lang="en-US" altLang="zh-CN" baseline="-25000" err="1"/>
              <a:t>i</a:t>
            </a:r>
            <a:r>
              <a:rPr lang="en-US" altLang="zh-CN" err="1"/>
              <a:t>,i=1,2,3…,n</a:t>
            </a:r>
          </a:p>
        </p:txBody>
      </p:sp>
      <p:grpSp>
        <p:nvGrpSpPr>
          <p:cNvPr id="35906" name="Group 66">
            <a:extLst>
              <a:ext uri="{FF2B5EF4-FFF2-40B4-BE49-F238E27FC236}">
                <a16:creationId xmlns:a16="http://schemas.microsoft.com/office/drawing/2014/main" id="{4AB4BD08-A9EB-43EA-8D52-C7F30B2F3E7F}"/>
              </a:ext>
            </a:extLst>
          </p:cNvPr>
          <p:cNvGrpSpPr/>
          <p:nvPr/>
        </p:nvGrpSpPr>
        <p:grpSpPr>
          <a:xfrm>
            <a:off x="4469608" y="1716630"/>
            <a:ext cx="5334000" cy="1447800"/>
            <a:chOff x="2304" y="1152"/>
            <a:chExt cx="3360" cy="912"/>
          </a:xfrm>
        </p:grpSpPr>
        <p:grpSp>
          <p:nvGrpSpPr>
            <p:cNvPr id="8237" name="Group 38">
              <a:extLst>
                <a:ext uri="{FF2B5EF4-FFF2-40B4-BE49-F238E27FC236}">
                  <a16:creationId xmlns:a16="http://schemas.microsoft.com/office/drawing/2014/main" id="{9DEE59FE-7EA1-4CB6-95A1-A6D698042B54}"/>
                </a:ext>
              </a:extLst>
            </p:cNvPr>
            <p:cNvGrpSpPr/>
            <p:nvPr/>
          </p:nvGrpSpPr>
          <p:grpSpPr>
            <a:xfrm>
              <a:off x="2352" y="1440"/>
              <a:ext cx="3312" cy="624"/>
              <a:chOff x="2304" y="1852"/>
              <a:chExt cx="3312" cy="726"/>
            </a:xfrm>
          </p:grpSpPr>
          <p:sp>
            <p:nvSpPr>
              <p:cNvPr id="35855" name="Rectangle 15">
                <a:extLst>
                  <a:ext uri="{FF2B5EF4-FFF2-40B4-BE49-F238E27FC236}">
                    <a16:creationId xmlns:a16="http://schemas.microsoft.com/office/drawing/2014/main" id="{E571AE6A-B157-4E75-927B-45F62455773C}"/>
                  </a:ext>
                </a:extLst>
              </p:cNvPr>
              <p:cNvSpPr>
                <a:spLocks noChangeArrowheads="1"/>
              </p:cNvSpPr>
              <p:nvPr/>
            </p:nvSpPr>
            <p:spPr bwMode="auto">
              <a:xfrm>
                <a:off x="2304" y="1852"/>
                <a:ext cx="3312" cy="726"/>
              </a:xfrm>
              <a:prstGeom prst="rect">
                <a:avLst/>
              </a:prstGeom>
              <a:gradFill rotWithShape="1">
                <a:gsLst>
                  <a:gs pos="0">
                    <a:srgbClr val="0000FF">
                      <a:gamma/>
                      <a:shade val="46275"/>
                      <a:invGamma/>
                      <a:alpha val="19000"/>
                    </a:srgbClr>
                  </a:gs>
                  <a:gs pos="50000">
                    <a:srgbClr val="0000FF">
                      <a:alpha val="14000"/>
                    </a:srgbClr>
                  </a:gs>
                  <a:gs pos="100000">
                    <a:srgbClr val="0000FF">
                      <a:gamma/>
                      <a:shade val="46275"/>
                      <a:invGamma/>
                      <a:alpha val="19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8242" name="Line 16">
                <a:extLst>
                  <a:ext uri="{FF2B5EF4-FFF2-40B4-BE49-F238E27FC236}">
                    <a16:creationId xmlns:a16="http://schemas.microsoft.com/office/drawing/2014/main" id="{10984F0D-A99A-499D-A173-F35EC2443CA5}"/>
                  </a:ext>
                </a:extLst>
              </p:cNvPr>
              <p:cNvSpPr>
                <a:spLocks noChangeShapeType="1"/>
              </p:cNvSpPr>
              <p:nvPr/>
            </p:nvSpPr>
            <p:spPr bwMode="auto">
              <a:xfrm>
                <a:off x="2304" y="2219"/>
                <a:ext cx="3312"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3" name="Line 17">
                <a:extLst>
                  <a:ext uri="{FF2B5EF4-FFF2-40B4-BE49-F238E27FC236}">
                    <a16:creationId xmlns:a16="http://schemas.microsoft.com/office/drawing/2014/main" id="{C7BCF233-62A9-424B-BFBC-ABE7A22B07B5}"/>
                  </a:ext>
                </a:extLst>
              </p:cNvPr>
              <p:cNvSpPr>
                <a:spLocks noChangeShapeType="1"/>
              </p:cNvSpPr>
              <p:nvPr/>
            </p:nvSpPr>
            <p:spPr bwMode="auto">
              <a:xfrm flipH="1">
                <a:off x="3723" y="185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4" name="Line 18">
                <a:extLst>
                  <a:ext uri="{FF2B5EF4-FFF2-40B4-BE49-F238E27FC236}">
                    <a16:creationId xmlns:a16="http://schemas.microsoft.com/office/drawing/2014/main" id="{F5ACBA49-7307-47EF-AC3B-6009EF9361CC}"/>
                  </a:ext>
                </a:extLst>
              </p:cNvPr>
              <p:cNvSpPr>
                <a:spLocks noChangeShapeType="1"/>
              </p:cNvSpPr>
              <p:nvPr/>
            </p:nvSpPr>
            <p:spPr bwMode="auto">
              <a:xfrm flipH="1">
                <a:off x="4197" y="185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5" name="Line 19">
                <a:extLst>
                  <a:ext uri="{FF2B5EF4-FFF2-40B4-BE49-F238E27FC236}">
                    <a16:creationId xmlns:a16="http://schemas.microsoft.com/office/drawing/2014/main" id="{C409D13D-1CB0-4EA0-8FE0-BA6A8432563F}"/>
                  </a:ext>
                </a:extLst>
              </p:cNvPr>
              <p:cNvSpPr>
                <a:spLocks noChangeShapeType="1"/>
              </p:cNvSpPr>
              <p:nvPr/>
            </p:nvSpPr>
            <p:spPr bwMode="auto">
              <a:xfrm flipH="1">
                <a:off x="4670" y="185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6" name="Line 20">
                <a:extLst>
                  <a:ext uri="{FF2B5EF4-FFF2-40B4-BE49-F238E27FC236}">
                    <a16:creationId xmlns:a16="http://schemas.microsoft.com/office/drawing/2014/main" id="{ABD4DCCE-D311-41DE-8134-449FE0DC8C61}"/>
                  </a:ext>
                </a:extLst>
              </p:cNvPr>
              <p:cNvSpPr>
                <a:spLocks noChangeShapeType="1"/>
              </p:cNvSpPr>
              <p:nvPr/>
            </p:nvSpPr>
            <p:spPr bwMode="auto">
              <a:xfrm flipH="1">
                <a:off x="5143" y="185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7" name="Line 21">
                <a:extLst>
                  <a:ext uri="{FF2B5EF4-FFF2-40B4-BE49-F238E27FC236}">
                    <a16:creationId xmlns:a16="http://schemas.microsoft.com/office/drawing/2014/main" id="{F34C0094-4101-4471-BF15-5E595E3CB828}"/>
                  </a:ext>
                </a:extLst>
              </p:cNvPr>
              <p:cNvSpPr>
                <a:spLocks noChangeShapeType="1"/>
              </p:cNvSpPr>
              <p:nvPr/>
            </p:nvSpPr>
            <p:spPr bwMode="auto">
              <a:xfrm flipH="1">
                <a:off x="3250" y="185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8" name="Line 22">
                <a:extLst>
                  <a:ext uri="{FF2B5EF4-FFF2-40B4-BE49-F238E27FC236}">
                    <a16:creationId xmlns:a16="http://schemas.microsoft.com/office/drawing/2014/main" id="{21FD374F-6B41-4378-8A09-ADE001012E95}"/>
                  </a:ext>
                </a:extLst>
              </p:cNvPr>
              <p:cNvSpPr>
                <a:spLocks noChangeShapeType="1"/>
              </p:cNvSpPr>
              <p:nvPr/>
            </p:nvSpPr>
            <p:spPr bwMode="auto">
              <a:xfrm flipH="1">
                <a:off x="2778" y="1852"/>
                <a:ext cx="0" cy="72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49" name="Object 23">
                <a:extLst>
                  <a:ext uri="{FF2B5EF4-FFF2-40B4-BE49-F238E27FC236}">
                    <a16:creationId xmlns:a16="http://schemas.microsoft.com/office/drawing/2014/main" id="{A5E35216-BD54-49A0-A815-F576A304AB05}"/>
                  </a:ext>
                </a:extLst>
              </p:cNvPr>
              <p:cNvGraphicFramePr>
                <a:graphicFrameLocks noChangeAspect="1"/>
              </p:cNvGraphicFramePr>
              <p:nvPr/>
            </p:nvGraphicFramePr>
            <p:xfrm>
              <a:off x="2462" y="1940"/>
              <a:ext cx="121" cy="188"/>
            </p:xfrm>
            <a:graphic>
              <a:graphicData uri="http://schemas.openxmlformats.org/presentationml/2006/ole">
                <mc:AlternateContent>
                  <mc:Choice xmlns:v="urn:schemas-microsoft-com:vml" Requires="v">
                    <p:oleObj spid="_x0000_s1060" name="公式" r:id="rId3" imgW="152268" imgH="164957" progId="Equation.3">
                      <p:embed/>
                    </p:oleObj>
                  </mc:Choice>
                  <mc:Fallback>
                    <p:oleObj name="公式" r:id="rId3" imgW="152268" imgH="164957" progId="Equation.3">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2462" y="1940"/>
                            <a:ext cx="121" cy="188"/>
                          </a:xfrm>
                          <a:prstGeom prst="rect">
                            <a:avLst/>
                          </a:prstGeom>
                          <a:noFill/>
                          <a:ln>
                            <a:noFill/>
                          </a:ln>
                          <a:effectLst/>
                        </p:spPr>
                      </p:pic>
                    </p:oleObj>
                  </mc:Fallback>
                </mc:AlternateContent>
              </a:graphicData>
            </a:graphic>
          </p:graphicFrame>
          <p:graphicFrame>
            <p:nvGraphicFramePr>
              <p:cNvPr id="8250" name="Object 24">
                <a:extLst>
                  <a:ext uri="{FF2B5EF4-FFF2-40B4-BE49-F238E27FC236}">
                    <a16:creationId xmlns:a16="http://schemas.microsoft.com/office/drawing/2014/main" id="{2C20E96A-0081-4295-B3DD-1F00723C7766}"/>
                  </a:ext>
                </a:extLst>
              </p:cNvPr>
              <p:cNvGraphicFramePr>
                <a:graphicFrameLocks noChangeAspect="1"/>
              </p:cNvGraphicFramePr>
              <p:nvPr/>
            </p:nvGraphicFramePr>
            <p:xfrm>
              <a:off x="2467" y="2303"/>
              <a:ext cx="110" cy="188"/>
            </p:xfrm>
            <a:graphic>
              <a:graphicData uri="http://schemas.openxmlformats.org/presentationml/2006/ole">
                <mc:AlternateContent>
                  <mc:Choice xmlns:v="urn:schemas-microsoft-com:vml" Requires="v">
                    <p:oleObj spid="_x0000_s1061" name="公式" r:id="rId5" imgW="139579" imgH="164957" progId="Equation.3">
                      <p:embed/>
                    </p:oleObj>
                  </mc:Choice>
                  <mc:Fallback>
                    <p:oleObj name="公式" r:id="rId5" imgW="139579" imgH="164957"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7" y="2303"/>
                            <a:ext cx="110" cy="188"/>
                          </a:xfrm>
                          <a:prstGeom prst="rect">
                            <a:avLst/>
                          </a:prstGeom>
                          <a:noFill/>
                          <a:ln>
                            <a:noFill/>
                          </a:ln>
                          <a:effectLst/>
                        </p:spPr>
                      </p:pic>
                    </p:oleObj>
                  </mc:Fallback>
                </mc:AlternateContent>
              </a:graphicData>
            </a:graphic>
          </p:graphicFrame>
          <p:graphicFrame>
            <p:nvGraphicFramePr>
              <p:cNvPr id="8251" name="Object 26">
                <a:extLst>
                  <a:ext uri="{FF2B5EF4-FFF2-40B4-BE49-F238E27FC236}">
                    <a16:creationId xmlns:a16="http://schemas.microsoft.com/office/drawing/2014/main" id="{1B86883F-5202-4F8A-A822-342D1F20A8F8}"/>
                  </a:ext>
                </a:extLst>
              </p:cNvPr>
              <p:cNvGraphicFramePr>
                <a:graphicFrameLocks noChangeAspect="1"/>
              </p:cNvGraphicFramePr>
              <p:nvPr/>
            </p:nvGraphicFramePr>
            <p:xfrm>
              <a:off x="2962" y="2264"/>
              <a:ext cx="131" cy="245"/>
            </p:xfrm>
            <a:graphic>
              <a:graphicData uri="http://schemas.openxmlformats.org/presentationml/2006/ole">
                <mc:AlternateContent>
                  <mc:Choice xmlns:v="urn:schemas-microsoft-com:vml" Requires="v">
                    <p:oleObj spid="_x0000_s1062" name="公式" r:id="rId7" imgW="164885" imgH="215619" progId="Equation.3">
                      <p:embed/>
                    </p:oleObj>
                  </mc:Choice>
                  <mc:Fallback>
                    <p:oleObj name="公式" r:id="rId7" imgW="164885" imgH="215619"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2962" y="2264"/>
                            <a:ext cx="131" cy="245"/>
                          </a:xfrm>
                          <a:prstGeom prst="rect">
                            <a:avLst/>
                          </a:prstGeom>
                          <a:noFill/>
                          <a:ln>
                            <a:noFill/>
                          </a:ln>
                          <a:effectLst/>
                        </p:spPr>
                      </p:pic>
                    </p:oleObj>
                  </mc:Fallback>
                </mc:AlternateContent>
              </a:graphicData>
            </a:graphic>
          </p:graphicFrame>
          <p:graphicFrame>
            <p:nvGraphicFramePr>
              <p:cNvPr id="8252" name="Object 27">
                <a:extLst>
                  <a:ext uri="{FF2B5EF4-FFF2-40B4-BE49-F238E27FC236}">
                    <a16:creationId xmlns:a16="http://schemas.microsoft.com/office/drawing/2014/main" id="{A5589207-05B2-4FD8-AA44-FDA98BF3827A}"/>
                  </a:ext>
                </a:extLst>
              </p:cNvPr>
              <p:cNvGraphicFramePr>
                <a:graphicFrameLocks noChangeAspect="1"/>
              </p:cNvGraphicFramePr>
              <p:nvPr/>
            </p:nvGraphicFramePr>
            <p:xfrm>
              <a:off x="3430" y="2264"/>
              <a:ext cx="140" cy="245"/>
            </p:xfrm>
            <a:graphic>
              <a:graphicData uri="http://schemas.openxmlformats.org/presentationml/2006/ole">
                <mc:AlternateContent>
                  <mc:Choice xmlns:v="urn:schemas-microsoft-com:vml" Requires="v">
                    <p:oleObj spid="_x0000_s1063" name="公式" r:id="rId9" imgW="177569" imgH="215619" progId="Equation.3">
                      <p:embed/>
                    </p:oleObj>
                  </mc:Choice>
                  <mc:Fallback>
                    <p:oleObj name="公式" r:id="rId9" imgW="177569" imgH="215619"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430" y="2264"/>
                            <a:ext cx="140" cy="245"/>
                          </a:xfrm>
                          <a:prstGeom prst="rect">
                            <a:avLst/>
                          </a:prstGeom>
                          <a:noFill/>
                          <a:ln>
                            <a:noFill/>
                          </a:ln>
                          <a:effectLst/>
                        </p:spPr>
                      </p:pic>
                    </p:oleObj>
                  </mc:Fallback>
                </mc:AlternateContent>
              </a:graphicData>
            </a:graphic>
          </p:graphicFrame>
          <p:graphicFrame>
            <p:nvGraphicFramePr>
              <p:cNvPr id="8253" name="Object 28">
                <a:extLst>
                  <a:ext uri="{FF2B5EF4-FFF2-40B4-BE49-F238E27FC236}">
                    <a16:creationId xmlns:a16="http://schemas.microsoft.com/office/drawing/2014/main" id="{576A5239-A398-48E7-9359-B74BB57E2428}"/>
                  </a:ext>
                </a:extLst>
              </p:cNvPr>
              <p:cNvGraphicFramePr>
                <a:graphicFrameLocks noChangeAspect="1"/>
              </p:cNvGraphicFramePr>
              <p:nvPr/>
            </p:nvGraphicFramePr>
            <p:xfrm>
              <a:off x="3866" y="2343"/>
              <a:ext cx="141" cy="87"/>
            </p:xfrm>
            <a:graphic>
              <a:graphicData uri="http://schemas.openxmlformats.org/presentationml/2006/ole">
                <mc:AlternateContent>
                  <mc:Choice xmlns:v="urn:schemas-microsoft-com:vml" Requires="v">
                    <p:oleObj spid="_x0000_s1064" name="公式" r:id="rId11" imgW="177415" imgH="76035" progId="Equation.3">
                      <p:embed/>
                    </p:oleObj>
                  </mc:Choice>
                  <mc:Fallback>
                    <p:oleObj name="公式" r:id="rId11"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866" y="2343"/>
                            <a:ext cx="141" cy="87"/>
                          </a:xfrm>
                          <a:prstGeom prst="rect">
                            <a:avLst/>
                          </a:prstGeom>
                          <a:noFill/>
                          <a:ln>
                            <a:noFill/>
                          </a:ln>
                          <a:effectLst/>
                        </p:spPr>
                      </p:pic>
                    </p:oleObj>
                  </mc:Fallback>
                </mc:AlternateContent>
              </a:graphicData>
            </a:graphic>
          </p:graphicFrame>
          <p:graphicFrame>
            <p:nvGraphicFramePr>
              <p:cNvPr id="8254" name="Object 29">
                <a:extLst>
                  <a:ext uri="{FF2B5EF4-FFF2-40B4-BE49-F238E27FC236}">
                    <a16:creationId xmlns:a16="http://schemas.microsoft.com/office/drawing/2014/main" id="{927E0F69-7CBC-487C-A9D2-87D0EEB621E4}"/>
                  </a:ext>
                </a:extLst>
              </p:cNvPr>
              <p:cNvGraphicFramePr>
                <a:graphicFrameLocks noChangeAspect="1"/>
              </p:cNvGraphicFramePr>
              <p:nvPr/>
            </p:nvGraphicFramePr>
            <p:xfrm>
              <a:off x="3850" y="1992"/>
              <a:ext cx="140" cy="87"/>
            </p:xfrm>
            <a:graphic>
              <a:graphicData uri="http://schemas.openxmlformats.org/presentationml/2006/ole">
                <mc:AlternateContent>
                  <mc:Choice xmlns:v="urn:schemas-microsoft-com:vml" Requires="v">
                    <p:oleObj spid="_x0000_s1065" name="公式" r:id="rId13" imgW="177415" imgH="76035" progId="Equation.3">
                      <p:embed/>
                    </p:oleObj>
                  </mc:Choice>
                  <mc:Fallback>
                    <p:oleObj name="公式" r:id="rId13"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850" y="1992"/>
                            <a:ext cx="140" cy="87"/>
                          </a:xfrm>
                          <a:prstGeom prst="rect">
                            <a:avLst/>
                          </a:prstGeom>
                          <a:noFill/>
                          <a:ln>
                            <a:noFill/>
                          </a:ln>
                          <a:effectLst/>
                        </p:spPr>
                      </p:pic>
                    </p:oleObj>
                  </mc:Fallback>
                </mc:AlternateContent>
              </a:graphicData>
            </a:graphic>
          </p:graphicFrame>
          <p:graphicFrame>
            <p:nvGraphicFramePr>
              <p:cNvPr id="8255" name="Object 30">
                <a:extLst>
                  <a:ext uri="{FF2B5EF4-FFF2-40B4-BE49-F238E27FC236}">
                    <a16:creationId xmlns:a16="http://schemas.microsoft.com/office/drawing/2014/main" id="{95253753-D048-4D26-8D64-6A11DD8D6EFA}"/>
                  </a:ext>
                </a:extLst>
              </p:cNvPr>
              <p:cNvGraphicFramePr>
                <a:graphicFrameLocks noChangeAspect="1"/>
              </p:cNvGraphicFramePr>
              <p:nvPr/>
            </p:nvGraphicFramePr>
            <p:xfrm>
              <a:off x="4827" y="1995"/>
              <a:ext cx="141" cy="87"/>
            </p:xfrm>
            <a:graphic>
              <a:graphicData uri="http://schemas.openxmlformats.org/presentationml/2006/ole">
                <mc:AlternateContent>
                  <mc:Choice xmlns:v="urn:schemas-microsoft-com:vml" Requires="v">
                    <p:oleObj spid="_x0000_s1066" name="公式" r:id="rId14" imgW="177415" imgH="76035" progId="Equation.3">
                      <p:embed/>
                    </p:oleObj>
                  </mc:Choice>
                  <mc:Fallback>
                    <p:oleObj name="公式" r:id="rId14"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4827" y="1995"/>
                            <a:ext cx="141" cy="87"/>
                          </a:xfrm>
                          <a:prstGeom prst="rect">
                            <a:avLst/>
                          </a:prstGeom>
                          <a:noFill/>
                          <a:ln>
                            <a:noFill/>
                          </a:ln>
                          <a:effectLst/>
                        </p:spPr>
                      </p:pic>
                    </p:oleObj>
                  </mc:Fallback>
                </mc:AlternateContent>
              </a:graphicData>
            </a:graphic>
          </p:graphicFrame>
          <p:graphicFrame>
            <p:nvGraphicFramePr>
              <p:cNvPr id="8256" name="Object 31">
                <a:extLst>
                  <a:ext uri="{FF2B5EF4-FFF2-40B4-BE49-F238E27FC236}">
                    <a16:creationId xmlns:a16="http://schemas.microsoft.com/office/drawing/2014/main" id="{63518E60-9449-4AB8-87D8-EE08921060A7}"/>
                  </a:ext>
                </a:extLst>
              </p:cNvPr>
              <p:cNvGraphicFramePr>
                <a:graphicFrameLocks noChangeAspect="1"/>
              </p:cNvGraphicFramePr>
              <p:nvPr/>
            </p:nvGraphicFramePr>
            <p:xfrm>
              <a:off x="4827" y="2355"/>
              <a:ext cx="141" cy="87"/>
            </p:xfrm>
            <a:graphic>
              <a:graphicData uri="http://schemas.openxmlformats.org/presentationml/2006/ole">
                <mc:AlternateContent>
                  <mc:Choice xmlns:v="urn:schemas-microsoft-com:vml" Requires="v">
                    <p:oleObj spid="_x0000_s1067" name="公式" r:id="rId15" imgW="177415" imgH="76035" progId="Equation.3">
                      <p:embed/>
                    </p:oleObj>
                  </mc:Choice>
                  <mc:Fallback>
                    <p:oleObj name="公式" r:id="rId15" imgW="177415" imgH="76035"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4827" y="2355"/>
                            <a:ext cx="141" cy="87"/>
                          </a:xfrm>
                          <a:prstGeom prst="rect">
                            <a:avLst/>
                          </a:prstGeom>
                          <a:noFill/>
                          <a:ln>
                            <a:noFill/>
                          </a:ln>
                          <a:effectLst/>
                        </p:spPr>
                      </p:pic>
                    </p:oleObj>
                  </mc:Fallback>
                </mc:AlternateContent>
              </a:graphicData>
            </a:graphic>
          </p:graphicFrame>
          <p:graphicFrame>
            <p:nvGraphicFramePr>
              <p:cNvPr id="8257" name="Object 32">
                <a:extLst>
                  <a:ext uri="{FF2B5EF4-FFF2-40B4-BE49-F238E27FC236}">
                    <a16:creationId xmlns:a16="http://schemas.microsoft.com/office/drawing/2014/main" id="{D494CFFC-BF85-4711-AE6F-3872D6109EAA}"/>
                  </a:ext>
                </a:extLst>
              </p:cNvPr>
              <p:cNvGraphicFramePr>
                <a:graphicFrameLocks noChangeAspect="1"/>
              </p:cNvGraphicFramePr>
              <p:nvPr/>
            </p:nvGraphicFramePr>
            <p:xfrm>
              <a:off x="4332" y="2264"/>
              <a:ext cx="120" cy="245"/>
            </p:xfrm>
            <a:graphic>
              <a:graphicData uri="http://schemas.openxmlformats.org/presentationml/2006/ole">
                <mc:AlternateContent>
                  <mc:Choice xmlns:v="urn:schemas-microsoft-com:vml" Requires="v">
                    <p:oleObj spid="_x0000_s1068" name="公式" r:id="rId16" imgW="152268" imgH="215713" progId="Equation.3">
                      <p:embed/>
                    </p:oleObj>
                  </mc:Choice>
                  <mc:Fallback>
                    <p:oleObj name="公式" r:id="rId16" imgW="152268" imgH="215713"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4332" y="2264"/>
                            <a:ext cx="120" cy="245"/>
                          </a:xfrm>
                          <a:prstGeom prst="rect">
                            <a:avLst/>
                          </a:prstGeom>
                          <a:noFill/>
                          <a:ln>
                            <a:noFill/>
                          </a:ln>
                          <a:effectLst/>
                        </p:spPr>
                      </p:pic>
                    </p:oleObj>
                  </mc:Fallback>
                </mc:AlternateContent>
              </a:graphicData>
            </a:graphic>
          </p:graphicFrame>
          <p:graphicFrame>
            <p:nvGraphicFramePr>
              <p:cNvPr id="8258" name="Object 33">
                <a:extLst>
                  <a:ext uri="{FF2B5EF4-FFF2-40B4-BE49-F238E27FC236}">
                    <a16:creationId xmlns:a16="http://schemas.microsoft.com/office/drawing/2014/main" id="{F982EAE5-D2A1-400E-BC18-F45B43A7F10D}"/>
                  </a:ext>
                </a:extLst>
              </p:cNvPr>
              <p:cNvGraphicFramePr>
                <a:graphicFrameLocks noChangeAspect="1"/>
              </p:cNvGraphicFramePr>
              <p:nvPr/>
            </p:nvGraphicFramePr>
            <p:xfrm>
              <a:off x="5292" y="2264"/>
              <a:ext cx="140" cy="245"/>
            </p:xfrm>
            <a:graphic>
              <a:graphicData uri="http://schemas.openxmlformats.org/presentationml/2006/ole">
                <mc:AlternateContent>
                  <mc:Choice xmlns:v="urn:schemas-microsoft-com:vml" Requires="v">
                    <p:oleObj spid="_x0000_s1069" name="公式" r:id="rId18" imgW="177569" imgH="215619" progId="Equation.3">
                      <p:embed/>
                    </p:oleObj>
                  </mc:Choice>
                  <mc:Fallback>
                    <p:oleObj name="公式" r:id="rId18" imgW="177569" imgH="215619"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5292" y="2264"/>
                            <a:ext cx="140" cy="245"/>
                          </a:xfrm>
                          <a:prstGeom prst="rect">
                            <a:avLst/>
                          </a:prstGeom>
                          <a:noFill/>
                          <a:ln>
                            <a:noFill/>
                          </a:ln>
                          <a:effectLst/>
                        </p:spPr>
                      </p:pic>
                    </p:oleObj>
                  </mc:Fallback>
                </mc:AlternateContent>
              </a:graphicData>
            </a:graphic>
          </p:graphicFrame>
          <p:graphicFrame>
            <p:nvGraphicFramePr>
              <p:cNvPr id="8259" name="Object 34">
                <a:extLst>
                  <a:ext uri="{FF2B5EF4-FFF2-40B4-BE49-F238E27FC236}">
                    <a16:creationId xmlns:a16="http://schemas.microsoft.com/office/drawing/2014/main" id="{D4D4F0D0-55BE-48DB-B0A4-59D490F0D50D}"/>
                  </a:ext>
                </a:extLst>
              </p:cNvPr>
              <p:cNvGraphicFramePr>
                <a:graphicFrameLocks noChangeAspect="1"/>
              </p:cNvGraphicFramePr>
              <p:nvPr/>
            </p:nvGraphicFramePr>
            <p:xfrm>
              <a:off x="2903" y="1925"/>
              <a:ext cx="132" cy="231"/>
            </p:xfrm>
            <a:graphic>
              <a:graphicData uri="http://schemas.openxmlformats.org/presentationml/2006/ole">
                <mc:AlternateContent>
                  <mc:Choice xmlns:v="urn:schemas-microsoft-com:vml" Requires="v">
                    <p:oleObj spid="_x0000_s1070" name="公式" r:id="rId20" imgW="164957" imgH="203024" progId="Equation.3">
                      <p:embed/>
                    </p:oleObj>
                  </mc:Choice>
                  <mc:Fallback>
                    <p:oleObj name="公式" r:id="rId20" imgW="164957" imgH="203024"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2903" y="1925"/>
                            <a:ext cx="132" cy="231"/>
                          </a:xfrm>
                          <a:prstGeom prst="rect">
                            <a:avLst/>
                          </a:prstGeom>
                          <a:noFill/>
                          <a:ln>
                            <a:noFill/>
                          </a:ln>
                          <a:effectLst/>
                        </p:spPr>
                      </p:pic>
                    </p:oleObj>
                  </mc:Fallback>
                </mc:AlternateContent>
              </a:graphicData>
            </a:graphic>
          </p:graphicFrame>
          <p:graphicFrame>
            <p:nvGraphicFramePr>
              <p:cNvPr id="8260" name="Object 35">
                <a:extLst>
                  <a:ext uri="{FF2B5EF4-FFF2-40B4-BE49-F238E27FC236}">
                    <a16:creationId xmlns:a16="http://schemas.microsoft.com/office/drawing/2014/main" id="{ADD676C3-3ACC-43B9-9D60-5ABD25CCF2F1}"/>
                  </a:ext>
                </a:extLst>
              </p:cNvPr>
              <p:cNvGraphicFramePr>
                <a:graphicFrameLocks noChangeAspect="1"/>
              </p:cNvGraphicFramePr>
              <p:nvPr/>
            </p:nvGraphicFramePr>
            <p:xfrm>
              <a:off x="3393" y="1901"/>
              <a:ext cx="152" cy="231"/>
            </p:xfrm>
            <a:graphic>
              <a:graphicData uri="http://schemas.openxmlformats.org/presentationml/2006/ole">
                <mc:AlternateContent>
                  <mc:Choice xmlns:v="urn:schemas-microsoft-com:vml" Requires="v">
                    <p:oleObj spid="_x0000_s1071" name="公式" r:id="rId22" imgW="190417" imgH="203112" progId="Equation.3">
                      <p:embed/>
                    </p:oleObj>
                  </mc:Choice>
                  <mc:Fallback>
                    <p:oleObj name="公式" r:id="rId22" imgW="190417" imgH="203112"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3393" y="1901"/>
                            <a:ext cx="152" cy="231"/>
                          </a:xfrm>
                          <a:prstGeom prst="rect">
                            <a:avLst/>
                          </a:prstGeom>
                          <a:noFill/>
                          <a:ln>
                            <a:noFill/>
                          </a:ln>
                          <a:effectLst/>
                        </p:spPr>
                      </p:pic>
                    </p:oleObj>
                  </mc:Fallback>
                </mc:AlternateContent>
              </a:graphicData>
            </a:graphic>
          </p:graphicFrame>
          <p:graphicFrame>
            <p:nvGraphicFramePr>
              <p:cNvPr id="8261" name="Object 36">
                <a:extLst>
                  <a:ext uri="{FF2B5EF4-FFF2-40B4-BE49-F238E27FC236}">
                    <a16:creationId xmlns:a16="http://schemas.microsoft.com/office/drawing/2014/main" id="{B0747685-96AE-4A32-B76C-DB477086DACD}"/>
                  </a:ext>
                </a:extLst>
              </p:cNvPr>
              <p:cNvGraphicFramePr>
                <a:graphicFrameLocks noChangeAspect="1"/>
              </p:cNvGraphicFramePr>
              <p:nvPr/>
            </p:nvGraphicFramePr>
            <p:xfrm>
              <a:off x="4375" y="1901"/>
              <a:ext cx="121" cy="231"/>
            </p:xfrm>
            <a:graphic>
              <a:graphicData uri="http://schemas.openxmlformats.org/presentationml/2006/ole">
                <mc:AlternateContent>
                  <mc:Choice xmlns:v="urn:schemas-microsoft-com:vml" Requires="v">
                    <p:oleObj spid="_x0000_s1072" name="公式" r:id="rId24" imgW="152268" imgH="203024" progId="Equation.3">
                      <p:embed/>
                    </p:oleObj>
                  </mc:Choice>
                  <mc:Fallback>
                    <p:oleObj name="公式" r:id="rId24" imgW="152268" imgH="203024" progId="Equation.3">
                      <p:embed/>
                      <p:pic>
                        <p:nvPicPr>
                          <p:cNvPr id="0" name="OLE substitute image"/>
                          <p:cNvPicPr/>
                          <p:nvPr/>
                        </p:nvPicPr>
                        <p:blipFill>
                          <a:blip r:embed="rId25">
                            <a:extLst>
                              <a:ext uri="{28A0092B-C50C-407E-A947-70E740481C1C}">
                                <a14:useLocalDpi xmlns:a14="http://schemas.microsoft.com/office/drawing/2010/main" val="0"/>
                              </a:ext>
                            </a:extLst>
                          </a:blip>
                          <a:stretch>
                            <a:fillRect/>
                          </a:stretch>
                        </p:blipFill>
                        <p:spPr>
                          <a:xfrm>
                            <a:off x="4375" y="1901"/>
                            <a:ext cx="121" cy="231"/>
                          </a:xfrm>
                          <a:prstGeom prst="rect">
                            <a:avLst/>
                          </a:prstGeom>
                          <a:noFill/>
                          <a:ln>
                            <a:noFill/>
                          </a:ln>
                          <a:effectLst/>
                        </p:spPr>
                      </p:pic>
                    </p:oleObj>
                  </mc:Fallback>
                </mc:AlternateContent>
              </a:graphicData>
            </a:graphic>
          </p:graphicFrame>
          <p:graphicFrame>
            <p:nvGraphicFramePr>
              <p:cNvPr id="8262" name="Object 37">
                <a:extLst>
                  <a:ext uri="{FF2B5EF4-FFF2-40B4-BE49-F238E27FC236}">
                    <a16:creationId xmlns:a16="http://schemas.microsoft.com/office/drawing/2014/main" id="{CE0BFBFF-B99D-4BBD-9437-A85C3D3DE21D}"/>
                  </a:ext>
                </a:extLst>
              </p:cNvPr>
              <p:cNvGraphicFramePr>
                <a:graphicFrameLocks noChangeAspect="1"/>
              </p:cNvGraphicFramePr>
              <p:nvPr/>
            </p:nvGraphicFramePr>
            <p:xfrm>
              <a:off x="5295" y="1942"/>
              <a:ext cx="142" cy="231"/>
            </p:xfrm>
            <a:graphic>
              <a:graphicData uri="http://schemas.openxmlformats.org/presentationml/2006/ole">
                <mc:AlternateContent>
                  <mc:Choice xmlns:v="urn:schemas-microsoft-com:vml" Requires="v">
                    <p:oleObj spid="_x0000_s1073" name="公式" r:id="rId26" imgW="177569" imgH="202936" progId="Equation.3">
                      <p:embed/>
                    </p:oleObj>
                  </mc:Choice>
                  <mc:Fallback>
                    <p:oleObj name="公式" r:id="rId26" imgW="177569" imgH="202936" progId="Equation.3">
                      <p:embed/>
                      <p:pic>
                        <p:nvPicPr>
                          <p:cNvPr id="0" name="OLE substitute image"/>
                          <p:cNvPicPr/>
                          <p:nvPr/>
                        </p:nvPicPr>
                        <p:blipFill>
                          <a:blip r:embed="rId27">
                            <a:extLst>
                              <a:ext uri="{28A0092B-C50C-407E-A947-70E740481C1C}">
                                <a14:useLocalDpi xmlns:a14="http://schemas.microsoft.com/office/drawing/2010/main" val="0"/>
                              </a:ext>
                            </a:extLst>
                          </a:blip>
                          <a:stretch>
                            <a:fillRect/>
                          </a:stretch>
                        </p:blipFill>
                        <p:spPr>
                          <a:xfrm>
                            <a:off x="5295" y="1942"/>
                            <a:ext cx="142" cy="231"/>
                          </a:xfrm>
                          <a:prstGeom prst="rect">
                            <a:avLst/>
                          </a:prstGeom>
                          <a:noFill/>
                          <a:ln>
                            <a:noFill/>
                          </a:ln>
                          <a:effectLst/>
                        </p:spPr>
                      </p:pic>
                    </p:oleObj>
                  </mc:Fallback>
                </mc:AlternateContent>
              </a:graphicData>
            </a:graphic>
          </p:graphicFrame>
        </p:grpSp>
        <p:sp>
          <p:nvSpPr>
            <p:cNvPr id="8238" name="Text Box 39">
              <a:extLst>
                <a:ext uri="{FF2B5EF4-FFF2-40B4-BE49-F238E27FC236}">
                  <a16:creationId xmlns:a16="http://schemas.microsoft.com/office/drawing/2014/main" id="{765FDD42-8874-416C-AEC9-924A0AEA1EED}"/>
                </a:ext>
              </a:extLst>
            </p:cNvPr>
            <p:cNvSpPr txBox="1">
              <a:spLocks noChangeArrowheads="1"/>
            </p:cNvSpPr>
            <p:nvPr/>
          </p:nvSpPr>
          <p:spPr bwMode="auto">
            <a:xfrm>
              <a:off x="2304" y="1152"/>
              <a:ext cx="12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660033"/>
                  </a:solidFill>
                </a:rPr>
                <a:t>表格法是：</a:t>
              </a:r>
            </a:p>
          </p:txBody>
        </p:sp>
      </p:grpSp>
      <p:grpSp>
        <p:nvGrpSpPr>
          <p:cNvPr id="35907" name="Group 67">
            <a:extLst>
              <a:ext uri="{FF2B5EF4-FFF2-40B4-BE49-F238E27FC236}">
                <a16:creationId xmlns:a16="http://schemas.microsoft.com/office/drawing/2014/main" id="{0CD51407-1E6C-4699-8119-3BC1BA5148BD}"/>
              </a:ext>
            </a:extLst>
          </p:cNvPr>
          <p:cNvGrpSpPr/>
          <p:nvPr/>
        </p:nvGrpSpPr>
        <p:grpSpPr>
          <a:xfrm>
            <a:off x="4500711" y="3513237"/>
            <a:ext cx="4456113" cy="2682875"/>
            <a:chOff x="2352" y="2208"/>
            <a:chExt cx="2807" cy="1690"/>
          </a:xfrm>
        </p:grpSpPr>
        <p:grpSp>
          <p:nvGrpSpPr>
            <p:cNvPr id="8204" name="Group 61">
              <a:extLst>
                <a:ext uri="{FF2B5EF4-FFF2-40B4-BE49-F238E27FC236}">
                  <a16:creationId xmlns:a16="http://schemas.microsoft.com/office/drawing/2014/main" id="{9F4D4C5E-435A-4BA7-9332-DF61E636D2DB}"/>
                </a:ext>
              </a:extLst>
            </p:cNvPr>
            <p:cNvGrpSpPr/>
            <p:nvPr/>
          </p:nvGrpSpPr>
          <p:grpSpPr>
            <a:xfrm>
              <a:off x="3072" y="2208"/>
              <a:ext cx="2087" cy="1690"/>
              <a:chOff x="2592" y="2256"/>
              <a:chExt cx="2087" cy="1690"/>
            </a:xfrm>
          </p:grpSpPr>
          <p:sp>
            <p:nvSpPr>
              <p:cNvPr id="8206" name="Line 41">
                <a:extLst>
                  <a:ext uri="{FF2B5EF4-FFF2-40B4-BE49-F238E27FC236}">
                    <a16:creationId xmlns:a16="http://schemas.microsoft.com/office/drawing/2014/main" id="{5BBA3FCE-EB3B-4A8A-AF3C-6C270E10834E}"/>
                  </a:ext>
                </a:extLst>
              </p:cNvPr>
              <p:cNvSpPr>
                <a:spLocks noChangeShapeType="1"/>
              </p:cNvSpPr>
              <p:nvPr/>
            </p:nvSpPr>
            <p:spPr bwMode="auto">
              <a:xfrm>
                <a:off x="2638" y="3753"/>
                <a:ext cx="2041"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7" name="Line 42">
                <a:extLst>
                  <a:ext uri="{FF2B5EF4-FFF2-40B4-BE49-F238E27FC236}">
                    <a16:creationId xmlns:a16="http://schemas.microsoft.com/office/drawing/2014/main" id="{34E30E27-3E91-483A-BB56-3B78436135C2}"/>
                  </a:ext>
                </a:extLst>
              </p:cNvPr>
              <p:cNvSpPr>
                <a:spLocks noChangeShapeType="1"/>
              </p:cNvSpPr>
              <p:nvPr/>
            </p:nvSpPr>
            <p:spPr bwMode="auto">
              <a:xfrm flipH="1" flipV="1">
                <a:off x="2819" y="2347"/>
                <a:ext cx="0" cy="15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3" name="Rectangle 43">
                <a:extLst>
                  <a:ext uri="{FF2B5EF4-FFF2-40B4-BE49-F238E27FC236}">
                    <a16:creationId xmlns:a16="http://schemas.microsoft.com/office/drawing/2014/main" id="{B3123F2C-486F-4693-A9D6-841434E91358}"/>
                  </a:ext>
                </a:extLst>
              </p:cNvPr>
              <p:cNvSpPr>
                <a:spLocks noChangeArrowheads="1"/>
              </p:cNvSpPr>
              <p:nvPr/>
            </p:nvSpPr>
            <p:spPr bwMode="auto">
              <a:xfrm>
                <a:off x="3273" y="289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35884" name="Rectangle 44">
                <a:extLst>
                  <a:ext uri="{FF2B5EF4-FFF2-40B4-BE49-F238E27FC236}">
                    <a16:creationId xmlns:a16="http://schemas.microsoft.com/office/drawing/2014/main" id="{AD436AB5-AC07-4946-A583-AC4E883658D1}"/>
                  </a:ext>
                </a:extLst>
              </p:cNvPr>
              <p:cNvSpPr>
                <a:spLocks noChangeArrowheads="1"/>
              </p:cNvSpPr>
              <p:nvPr/>
            </p:nvSpPr>
            <p:spPr bwMode="auto">
              <a:xfrm>
                <a:off x="3500" y="289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35885" name="Rectangle 45">
                <a:extLst>
                  <a:ext uri="{FF2B5EF4-FFF2-40B4-BE49-F238E27FC236}">
                    <a16:creationId xmlns:a16="http://schemas.microsoft.com/office/drawing/2014/main" id="{3176F5BF-6233-4D50-A75B-30369BAFD509}"/>
                  </a:ext>
                </a:extLst>
              </p:cNvPr>
              <p:cNvSpPr>
                <a:spLocks noChangeArrowheads="1"/>
              </p:cNvSpPr>
              <p:nvPr/>
            </p:nvSpPr>
            <p:spPr bwMode="auto">
              <a:xfrm>
                <a:off x="3727" y="289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35886" name="Rectangle 46">
                <a:extLst>
                  <a:ext uri="{FF2B5EF4-FFF2-40B4-BE49-F238E27FC236}">
                    <a16:creationId xmlns:a16="http://schemas.microsoft.com/office/drawing/2014/main" id="{CDE65873-06C2-487D-ADF7-AC08211CEBCF}"/>
                  </a:ext>
                </a:extLst>
              </p:cNvPr>
              <p:cNvSpPr>
                <a:spLocks noChangeArrowheads="1"/>
              </p:cNvSpPr>
              <p:nvPr/>
            </p:nvSpPr>
            <p:spPr bwMode="auto">
              <a:xfrm>
                <a:off x="3953" y="289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sp>
            <p:nvSpPr>
              <p:cNvPr id="35887" name="Rectangle 47">
                <a:extLst>
                  <a:ext uri="{FF2B5EF4-FFF2-40B4-BE49-F238E27FC236}">
                    <a16:creationId xmlns:a16="http://schemas.microsoft.com/office/drawing/2014/main" id="{8A5E088D-B193-4ECD-B1CA-0315FCE9070F}"/>
                  </a:ext>
                </a:extLst>
              </p:cNvPr>
              <p:cNvSpPr>
                <a:spLocks noChangeArrowheads="1"/>
              </p:cNvSpPr>
              <p:nvPr/>
            </p:nvSpPr>
            <p:spPr bwMode="auto">
              <a:xfrm>
                <a:off x="4180" y="289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graphicFrame>
            <p:nvGraphicFramePr>
              <p:cNvPr id="8223" name="Object 48">
                <a:extLst>
                  <a:ext uri="{FF2B5EF4-FFF2-40B4-BE49-F238E27FC236}">
                    <a16:creationId xmlns:a16="http://schemas.microsoft.com/office/drawing/2014/main" id="{C6338799-B740-4E3A-AF1E-7D169FAAC187}"/>
                  </a:ext>
                </a:extLst>
              </p:cNvPr>
              <p:cNvGraphicFramePr>
                <a:graphicFrameLocks noChangeAspect="1"/>
              </p:cNvGraphicFramePr>
              <p:nvPr/>
            </p:nvGraphicFramePr>
            <p:xfrm>
              <a:off x="2682" y="3753"/>
              <a:ext cx="137" cy="147"/>
            </p:xfrm>
            <a:graphic>
              <a:graphicData uri="http://schemas.openxmlformats.org/presentationml/2006/ole">
                <mc:AlternateContent>
                  <mc:Choice xmlns:v="urn:schemas-microsoft-com:vml" Requires="v">
                    <p:oleObj spid="_x0000_s1074" name="公式" r:id="rId28" imgW="164814" imgH="177492" progId="Equation.3">
                      <p:embed/>
                    </p:oleObj>
                  </mc:Choice>
                  <mc:Fallback>
                    <p:oleObj name="公式" r:id="rId28" imgW="164814" imgH="177492" progId="Equation.3">
                      <p:embed/>
                      <p:pic>
                        <p:nvPicPr>
                          <p:cNvPr id="0" name="OLE substitute image"/>
                          <p:cNvPicPr/>
                          <p:nvPr/>
                        </p:nvPicPr>
                        <p:blipFill>
                          <a:blip r:embed="rId29">
                            <a:extLst>
                              <a:ext uri="{28A0092B-C50C-407E-A947-70E740481C1C}">
                                <a14:useLocalDpi xmlns:a14="http://schemas.microsoft.com/office/drawing/2010/main" val="0"/>
                              </a:ext>
                            </a:extLst>
                          </a:blip>
                          <a:stretch>
                            <a:fillRect/>
                          </a:stretch>
                        </p:blipFill>
                        <p:spPr>
                          <a:xfrm>
                            <a:off x="2682" y="3753"/>
                            <a:ext cx="137" cy="147"/>
                          </a:xfrm>
                          <a:prstGeom prst="rect">
                            <a:avLst/>
                          </a:prstGeom>
                          <a:noFill/>
                          <a:ln>
                            <a:noFill/>
                          </a:ln>
                          <a:effectLst/>
                        </p:spPr>
                      </p:pic>
                    </p:oleObj>
                  </mc:Fallback>
                </mc:AlternateContent>
              </a:graphicData>
            </a:graphic>
          </p:graphicFrame>
          <p:graphicFrame>
            <p:nvGraphicFramePr>
              <p:cNvPr id="8224" name="Object 49">
                <a:extLst>
                  <a:ext uri="{FF2B5EF4-FFF2-40B4-BE49-F238E27FC236}">
                    <a16:creationId xmlns:a16="http://schemas.microsoft.com/office/drawing/2014/main" id="{7D596BE1-2160-490D-A3EC-4CBD02DBF248}"/>
                  </a:ext>
                </a:extLst>
              </p:cNvPr>
              <p:cNvGraphicFramePr>
                <a:graphicFrameLocks noChangeAspect="1"/>
              </p:cNvGraphicFramePr>
              <p:nvPr/>
            </p:nvGraphicFramePr>
            <p:xfrm>
              <a:off x="4547" y="3758"/>
              <a:ext cx="127" cy="137"/>
            </p:xfrm>
            <a:graphic>
              <a:graphicData uri="http://schemas.openxmlformats.org/presentationml/2006/ole">
                <mc:AlternateContent>
                  <mc:Choice xmlns:v="urn:schemas-microsoft-com:vml" Requires="v">
                    <p:oleObj spid="_x0000_s1075" name="公式" r:id="rId30" imgW="152268" imgH="164957" progId="Equation.3">
                      <p:embed/>
                    </p:oleObj>
                  </mc:Choice>
                  <mc:Fallback>
                    <p:oleObj name="公式" r:id="rId30" imgW="152268" imgH="164957" progId="Equation.3">
                      <p:embed/>
                      <p:pic>
                        <p:nvPicPr>
                          <p:cNvPr id="0" name="OLE substitute image"/>
                          <p:cNvPicPr/>
                          <p:nvPr/>
                        </p:nvPicPr>
                        <p:blipFill>
                          <a:blip r:embed="rId31">
                            <a:extLst>
                              <a:ext uri="{28A0092B-C50C-407E-A947-70E740481C1C}">
                                <a14:useLocalDpi xmlns:a14="http://schemas.microsoft.com/office/drawing/2010/main" val="0"/>
                              </a:ext>
                            </a:extLst>
                          </a:blip>
                          <a:stretch>
                            <a:fillRect/>
                          </a:stretch>
                        </p:blipFill>
                        <p:spPr>
                          <a:xfrm>
                            <a:off x="4547" y="3758"/>
                            <a:ext cx="127" cy="137"/>
                          </a:xfrm>
                          <a:prstGeom prst="rect">
                            <a:avLst/>
                          </a:prstGeom>
                          <a:noFill/>
                          <a:ln>
                            <a:noFill/>
                          </a:ln>
                          <a:effectLst/>
                        </p:spPr>
                      </p:pic>
                    </p:oleObj>
                  </mc:Fallback>
                </mc:AlternateContent>
              </a:graphicData>
            </a:graphic>
          </p:graphicFrame>
          <p:graphicFrame>
            <p:nvGraphicFramePr>
              <p:cNvPr id="8225" name="Object 50">
                <a:extLst>
                  <a:ext uri="{FF2B5EF4-FFF2-40B4-BE49-F238E27FC236}">
                    <a16:creationId xmlns:a16="http://schemas.microsoft.com/office/drawing/2014/main" id="{076A2AB2-D00A-41A1-BDE4-E52D866F0001}"/>
                  </a:ext>
                </a:extLst>
              </p:cNvPr>
              <p:cNvGraphicFramePr>
                <a:graphicFrameLocks noChangeAspect="1"/>
              </p:cNvGraphicFramePr>
              <p:nvPr/>
            </p:nvGraphicFramePr>
            <p:xfrm>
              <a:off x="2702" y="2256"/>
              <a:ext cx="117" cy="137"/>
            </p:xfrm>
            <a:graphic>
              <a:graphicData uri="http://schemas.openxmlformats.org/presentationml/2006/ole">
                <mc:AlternateContent>
                  <mc:Choice xmlns:v="urn:schemas-microsoft-com:vml" Requires="v">
                    <p:oleObj spid="_x0000_s1076" name="公式" r:id="rId32" imgW="139579" imgH="164957" progId="Equation.3">
                      <p:embed/>
                    </p:oleObj>
                  </mc:Choice>
                  <mc:Fallback>
                    <p:oleObj name="公式" r:id="rId32" imgW="139579" imgH="164957" progId="Equation.3">
                      <p:embed/>
                      <p:pic>
                        <p:nvPicPr>
                          <p:cNvPr id="0" name="OLE substitute image"/>
                          <p:cNvPicPr/>
                          <p:nvPr/>
                        </p:nvPicPr>
                        <p:blipFill>
                          <a:blip r:embed="rId33">
                            <a:extLst>
                              <a:ext uri="{28A0092B-C50C-407E-A947-70E740481C1C}">
                                <a14:useLocalDpi xmlns:a14="http://schemas.microsoft.com/office/drawing/2010/main" val="0"/>
                              </a:ext>
                            </a:extLst>
                          </a:blip>
                          <a:stretch>
                            <a:fillRect/>
                          </a:stretch>
                        </p:blipFill>
                        <p:spPr>
                          <a:xfrm>
                            <a:off x="2702" y="2256"/>
                            <a:ext cx="117" cy="137"/>
                          </a:xfrm>
                          <a:prstGeom prst="rect">
                            <a:avLst/>
                          </a:prstGeom>
                          <a:noFill/>
                          <a:ln>
                            <a:noFill/>
                          </a:ln>
                          <a:effectLst/>
                        </p:spPr>
                      </p:pic>
                    </p:oleObj>
                  </mc:Fallback>
                </mc:AlternateContent>
              </a:graphicData>
            </a:graphic>
          </p:graphicFrame>
          <p:graphicFrame>
            <p:nvGraphicFramePr>
              <p:cNvPr id="8226" name="Object 51">
                <a:extLst>
                  <a:ext uri="{FF2B5EF4-FFF2-40B4-BE49-F238E27FC236}">
                    <a16:creationId xmlns:a16="http://schemas.microsoft.com/office/drawing/2014/main" id="{93F3E91C-76B7-4C26-A03E-F0C940F21187}"/>
                  </a:ext>
                </a:extLst>
              </p:cNvPr>
              <p:cNvGraphicFramePr>
                <a:graphicFrameLocks noChangeAspect="1"/>
              </p:cNvGraphicFramePr>
              <p:nvPr/>
            </p:nvGraphicFramePr>
            <p:xfrm>
              <a:off x="2592" y="2664"/>
              <a:ext cx="212" cy="147"/>
            </p:xfrm>
            <a:graphic>
              <a:graphicData uri="http://schemas.openxmlformats.org/presentationml/2006/ole">
                <mc:AlternateContent>
                  <mc:Choice xmlns:v="urn:schemas-microsoft-com:vml" Requires="v">
                    <p:oleObj spid="_x0000_s1077" name="公式" r:id="rId34" imgW="253670" imgH="177569" progId="Equation.3">
                      <p:embed/>
                    </p:oleObj>
                  </mc:Choice>
                  <mc:Fallback>
                    <p:oleObj name="公式" r:id="rId34" imgW="253670" imgH="177569" progId="Equation.3">
                      <p:embed/>
                      <p:pic>
                        <p:nvPicPr>
                          <p:cNvPr id="0" name="OLE substitute image"/>
                          <p:cNvPicPr/>
                          <p:nvPr/>
                        </p:nvPicPr>
                        <p:blipFill>
                          <a:blip r:embed="rId35">
                            <a:extLst>
                              <a:ext uri="{28A0092B-C50C-407E-A947-70E740481C1C}">
                                <a14:useLocalDpi xmlns:a14="http://schemas.microsoft.com/office/drawing/2010/main" val="0"/>
                              </a:ext>
                            </a:extLst>
                          </a:blip>
                          <a:stretch>
                            <a:fillRect/>
                          </a:stretch>
                        </p:blipFill>
                        <p:spPr>
                          <a:xfrm>
                            <a:off x="2592" y="2664"/>
                            <a:ext cx="212" cy="147"/>
                          </a:xfrm>
                          <a:prstGeom prst="rect">
                            <a:avLst/>
                          </a:prstGeom>
                          <a:noFill/>
                          <a:ln>
                            <a:noFill/>
                          </a:ln>
                          <a:effectLst/>
                        </p:spPr>
                      </p:pic>
                    </p:oleObj>
                  </mc:Fallback>
                </mc:AlternateContent>
              </a:graphicData>
            </a:graphic>
          </p:graphicFrame>
          <p:graphicFrame>
            <p:nvGraphicFramePr>
              <p:cNvPr id="8227" name="Object 52">
                <a:extLst>
                  <a:ext uri="{FF2B5EF4-FFF2-40B4-BE49-F238E27FC236}">
                    <a16:creationId xmlns:a16="http://schemas.microsoft.com/office/drawing/2014/main" id="{D7040E42-4D6B-46EA-B783-95188B5BE51C}"/>
                  </a:ext>
                </a:extLst>
              </p:cNvPr>
              <p:cNvGraphicFramePr>
                <a:graphicFrameLocks noChangeAspect="1"/>
              </p:cNvGraphicFramePr>
              <p:nvPr/>
            </p:nvGraphicFramePr>
            <p:xfrm>
              <a:off x="2597" y="3198"/>
              <a:ext cx="201" cy="147"/>
            </p:xfrm>
            <a:graphic>
              <a:graphicData uri="http://schemas.openxmlformats.org/presentationml/2006/ole">
                <mc:AlternateContent>
                  <mc:Choice xmlns:v="urn:schemas-microsoft-com:vml" Requires="v">
                    <p:oleObj spid="_x0000_s1078" name="公式" r:id="rId36" imgW="241091" imgH="177646" progId="Equation.3">
                      <p:embed/>
                    </p:oleObj>
                  </mc:Choice>
                  <mc:Fallback>
                    <p:oleObj name="公式" r:id="rId36" imgW="241091" imgH="177646" progId="Equation.3">
                      <p:embed/>
                      <p:pic>
                        <p:nvPicPr>
                          <p:cNvPr id="0" name="OLE substitute image"/>
                          <p:cNvPicPr/>
                          <p:nvPr/>
                        </p:nvPicPr>
                        <p:blipFill>
                          <a:blip r:embed="rId37">
                            <a:extLst>
                              <a:ext uri="{28A0092B-C50C-407E-A947-70E740481C1C}">
                                <a14:useLocalDpi xmlns:a14="http://schemas.microsoft.com/office/drawing/2010/main" val="0"/>
                              </a:ext>
                            </a:extLst>
                          </a:blip>
                          <a:stretch>
                            <a:fillRect/>
                          </a:stretch>
                        </p:blipFill>
                        <p:spPr>
                          <a:xfrm>
                            <a:off x="2597" y="3198"/>
                            <a:ext cx="201" cy="147"/>
                          </a:xfrm>
                          <a:prstGeom prst="rect">
                            <a:avLst/>
                          </a:prstGeom>
                          <a:noFill/>
                          <a:ln>
                            <a:noFill/>
                          </a:ln>
                          <a:effectLst/>
                        </p:spPr>
                      </p:pic>
                    </p:oleObj>
                  </mc:Fallback>
                </mc:AlternateContent>
              </a:graphicData>
            </a:graphic>
          </p:graphicFrame>
          <p:graphicFrame>
            <p:nvGraphicFramePr>
              <p:cNvPr id="8228" name="Object 53">
                <a:extLst>
                  <a:ext uri="{FF2B5EF4-FFF2-40B4-BE49-F238E27FC236}">
                    <a16:creationId xmlns:a16="http://schemas.microsoft.com/office/drawing/2014/main" id="{A0C38F47-157A-4E83-A8E7-8257E4AB0666}"/>
                  </a:ext>
                </a:extLst>
              </p:cNvPr>
              <p:cNvGraphicFramePr>
                <a:graphicFrameLocks noChangeAspect="1"/>
              </p:cNvGraphicFramePr>
              <p:nvPr/>
            </p:nvGraphicFramePr>
            <p:xfrm>
              <a:off x="3013" y="3798"/>
              <a:ext cx="85" cy="137"/>
            </p:xfrm>
            <a:graphic>
              <a:graphicData uri="http://schemas.openxmlformats.org/presentationml/2006/ole">
                <mc:AlternateContent>
                  <mc:Choice xmlns:v="urn:schemas-microsoft-com:vml" Requires="v">
                    <p:oleObj spid="_x0000_s1079" name="公式" r:id="rId38" imgW="101468" imgH="164885" progId="Equation.3">
                      <p:embed/>
                    </p:oleObj>
                  </mc:Choice>
                  <mc:Fallback>
                    <p:oleObj name="公式" r:id="rId38" imgW="101468" imgH="164885" progId="Equation.3">
                      <p:embed/>
                      <p:pic>
                        <p:nvPicPr>
                          <p:cNvPr id="0" name="OLE substitute image"/>
                          <p:cNvPicPr/>
                          <p:nvPr/>
                        </p:nvPicPr>
                        <p:blipFill>
                          <a:blip r:embed="rId39">
                            <a:extLst>
                              <a:ext uri="{28A0092B-C50C-407E-A947-70E740481C1C}">
                                <a14:useLocalDpi xmlns:a14="http://schemas.microsoft.com/office/drawing/2010/main" val="0"/>
                              </a:ext>
                            </a:extLst>
                          </a:blip>
                          <a:stretch>
                            <a:fillRect/>
                          </a:stretch>
                        </p:blipFill>
                        <p:spPr>
                          <a:xfrm>
                            <a:off x="3013" y="3798"/>
                            <a:ext cx="85" cy="137"/>
                          </a:xfrm>
                          <a:prstGeom prst="rect">
                            <a:avLst/>
                          </a:prstGeom>
                          <a:noFill/>
                          <a:ln>
                            <a:noFill/>
                          </a:ln>
                          <a:effectLst/>
                        </p:spPr>
                      </p:pic>
                    </p:oleObj>
                  </mc:Fallback>
                </mc:AlternateContent>
              </a:graphicData>
            </a:graphic>
          </p:graphicFrame>
          <p:graphicFrame>
            <p:nvGraphicFramePr>
              <p:cNvPr id="8229" name="Object 54">
                <a:extLst>
                  <a:ext uri="{FF2B5EF4-FFF2-40B4-BE49-F238E27FC236}">
                    <a16:creationId xmlns:a16="http://schemas.microsoft.com/office/drawing/2014/main" id="{61BEE917-ACE2-4F77-B255-5BF849B90F88}"/>
                  </a:ext>
                </a:extLst>
              </p:cNvPr>
              <p:cNvGraphicFramePr>
                <a:graphicFrameLocks noChangeAspect="1"/>
              </p:cNvGraphicFramePr>
              <p:nvPr/>
            </p:nvGraphicFramePr>
            <p:xfrm>
              <a:off x="3262" y="3797"/>
              <a:ext cx="107" cy="137"/>
            </p:xfrm>
            <a:graphic>
              <a:graphicData uri="http://schemas.openxmlformats.org/presentationml/2006/ole">
                <mc:AlternateContent>
                  <mc:Choice xmlns:v="urn:schemas-microsoft-com:vml" Requires="v">
                    <p:oleObj spid="_x0000_s1080" name="公式" r:id="rId40" imgW="126780" imgH="164814" progId="Equation.3">
                      <p:embed/>
                    </p:oleObj>
                  </mc:Choice>
                  <mc:Fallback>
                    <p:oleObj name="公式" r:id="rId40" imgW="126780" imgH="164814" progId="Equation.3">
                      <p:embed/>
                      <p:pic>
                        <p:nvPicPr>
                          <p:cNvPr id="0" name="OLE substitute image"/>
                          <p:cNvPicPr/>
                          <p:nvPr/>
                        </p:nvPicPr>
                        <p:blipFill>
                          <a:blip r:embed="rId41">
                            <a:extLst>
                              <a:ext uri="{28A0092B-C50C-407E-A947-70E740481C1C}">
                                <a14:useLocalDpi xmlns:a14="http://schemas.microsoft.com/office/drawing/2010/main" val="0"/>
                              </a:ext>
                            </a:extLst>
                          </a:blip>
                          <a:stretch>
                            <a:fillRect/>
                          </a:stretch>
                        </p:blipFill>
                        <p:spPr>
                          <a:xfrm>
                            <a:off x="3262" y="3797"/>
                            <a:ext cx="107" cy="137"/>
                          </a:xfrm>
                          <a:prstGeom prst="rect">
                            <a:avLst/>
                          </a:prstGeom>
                          <a:noFill/>
                          <a:ln>
                            <a:noFill/>
                          </a:ln>
                          <a:effectLst/>
                        </p:spPr>
                      </p:pic>
                    </p:oleObj>
                  </mc:Fallback>
                </mc:AlternateContent>
              </a:graphicData>
            </a:graphic>
          </p:graphicFrame>
          <p:graphicFrame>
            <p:nvGraphicFramePr>
              <p:cNvPr id="8230" name="Object 55">
                <a:extLst>
                  <a:ext uri="{FF2B5EF4-FFF2-40B4-BE49-F238E27FC236}">
                    <a16:creationId xmlns:a16="http://schemas.microsoft.com/office/drawing/2014/main" id="{44438885-A935-4D63-8F1B-EC110F7E7DAE}"/>
                  </a:ext>
                </a:extLst>
              </p:cNvPr>
              <p:cNvGraphicFramePr>
                <a:graphicFrameLocks noChangeAspect="1"/>
              </p:cNvGraphicFramePr>
              <p:nvPr/>
            </p:nvGraphicFramePr>
            <p:xfrm>
              <a:off x="3454" y="3793"/>
              <a:ext cx="107" cy="148"/>
            </p:xfrm>
            <a:graphic>
              <a:graphicData uri="http://schemas.openxmlformats.org/presentationml/2006/ole">
                <mc:AlternateContent>
                  <mc:Choice xmlns:v="urn:schemas-microsoft-com:vml" Requires="v">
                    <p:oleObj spid="_x0000_s1081" name="公式" r:id="rId42" imgW="126725" imgH="177415" progId="Equation.3">
                      <p:embed/>
                    </p:oleObj>
                  </mc:Choice>
                  <mc:Fallback>
                    <p:oleObj name="公式" r:id="rId42" imgW="126725" imgH="177415" progId="Equation.3">
                      <p:embed/>
                      <p:pic>
                        <p:nvPicPr>
                          <p:cNvPr id="0" name="OLE substitute image"/>
                          <p:cNvPicPr/>
                          <p:nvPr/>
                        </p:nvPicPr>
                        <p:blipFill>
                          <a:blip r:embed="rId43">
                            <a:extLst>
                              <a:ext uri="{28A0092B-C50C-407E-A947-70E740481C1C}">
                                <a14:useLocalDpi xmlns:a14="http://schemas.microsoft.com/office/drawing/2010/main" val="0"/>
                              </a:ext>
                            </a:extLst>
                          </a:blip>
                          <a:stretch>
                            <a:fillRect/>
                          </a:stretch>
                        </p:blipFill>
                        <p:spPr>
                          <a:xfrm>
                            <a:off x="3454" y="3793"/>
                            <a:ext cx="107" cy="148"/>
                          </a:xfrm>
                          <a:prstGeom prst="rect">
                            <a:avLst/>
                          </a:prstGeom>
                          <a:noFill/>
                          <a:ln>
                            <a:noFill/>
                          </a:ln>
                          <a:effectLst/>
                        </p:spPr>
                      </p:pic>
                    </p:oleObj>
                  </mc:Fallback>
                </mc:AlternateContent>
              </a:graphicData>
            </a:graphic>
          </p:graphicFrame>
          <p:graphicFrame>
            <p:nvGraphicFramePr>
              <p:cNvPr id="8231" name="Object 56">
                <a:extLst>
                  <a:ext uri="{FF2B5EF4-FFF2-40B4-BE49-F238E27FC236}">
                    <a16:creationId xmlns:a16="http://schemas.microsoft.com/office/drawing/2014/main" id="{7319DF9E-E0AA-4A82-9F5F-0B21E3890C0A}"/>
                  </a:ext>
                </a:extLst>
              </p:cNvPr>
              <p:cNvGraphicFramePr>
                <a:graphicFrameLocks noChangeAspect="1"/>
              </p:cNvGraphicFramePr>
              <p:nvPr/>
            </p:nvGraphicFramePr>
            <p:xfrm>
              <a:off x="3710" y="3791"/>
              <a:ext cx="107" cy="137"/>
            </p:xfrm>
            <a:graphic>
              <a:graphicData uri="http://schemas.openxmlformats.org/presentationml/2006/ole">
                <mc:AlternateContent>
                  <mc:Choice xmlns:v="urn:schemas-microsoft-com:vml" Requires="v">
                    <p:oleObj spid="_x0000_s1082" name="公式" r:id="rId44" imgW="126780" imgH="164814" progId="Equation.3">
                      <p:embed/>
                    </p:oleObj>
                  </mc:Choice>
                  <mc:Fallback>
                    <p:oleObj name="公式" r:id="rId44" imgW="126780" imgH="164814" progId="Equation.3">
                      <p:embed/>
                      <p:pic>
                        <p:nvPicPr>
                          <p:cNvPr id="0" name="OLE substitute image"/>
                          <p:cNvPicPr/>
                          <p:nvPr/>
                        </p:nvPicPr>
                        <p:blipFill>
                          <a:blip r:embed="rId45">
                            <a:extLst>
                              <a:ext uri="{28A0092B-C50C-407E-A947-70E740481C1C}">
                                <a14:useLocalDpi xmlns:a14="http://schemas.microsoft.com/office/drawing/2010/main" val="0"/>
                              </a:ext>
                            </a:extLst>
                          </a:blip>
                          <a:stretch>
                            <a:fillRect/>
                          </a:stretch>
                        </p:blipFill>
                        <p:spPr>
                          <a:xfrm>
                            <a:off x="3710" y="3791"/>
                            <a:ext cx="107" cy="137"/>
                          </a:xfrm>
                          <a:prstGeom prst="rect">
                            <a:avLst/>
                          </a:prstGeom>
                          <a:noFill/>
                          <a:ln>
                            <a:noFill/>
                          </a:ln>
                          <a:effectLst/>
                        </p:spPr>
                      </p:pic>
                    </p:oleObj>
                  </mc:Fallback>
                </mc:AlternateContent>
              </a:graphicData>
            </a:graphic>
          </p:graphicFrame>
          <p:graphicFrame>
            <p:nvGraphicFramePr>
              <p:cNvPr id="8232" name="Object 57">
                <a:extLst>
                  <a:ext uri="{FF2B5EF4-FFF2-40B4-BE49-F238E27FC236}">
                    <a16:creationId xmlns:a16="http://schemas.microsoft.com/office/drawing/2014/main" id="{1B4AD178-CCD5-498C-B9F4-644338D15B55}"/>
                  </a:ext>
                </a:extLst>
              </p:cNvPr>
              <p:cNvGraphicFramePr>
                <a:graphicFrameLocks noChangeAspect="1"/>
              </p:cNvGraphicFramePr>
              <p:nvPr/>
            </p:nvGraphicFramePr>
            <p:xfrm>
              <a:off x="3908" y="3793"/>
              <a:ext cx="107" cy="148"/>
            </p:xfrm>
            <a:graphic>
              <a:graphicData uri="http://schemas.openxmlformats.org/presentationml/2006/ole">
                <mc:AlternateContent>
                  <mc:Choice xmlns:v="urn:schemas-microsoft-com:vml" Requires="v">
                    <p:oleObj spid="_x0000_s1083" name="公式" r:id="rId46" imgW="126725" imgH="177415" progId="Equation.3">
                      <p:embed/>
                    </p:oleObj>
                  </mc:Choice>
                  <mc:Fallback>
                    <p:oleObj name="公式" r:id="rId46" imgW="126725" imgH="177415" progId="Equation.3">
                      <p:embed/>
                      <p:pic>
                        <p:nvPicPr>
                          <p:cNvPr id="0" name="OLE substitute image"/>
                          <p:cNvPicPr/>
                          <p:nvPr/>
                        </p:nvPicPr>
                        <p:blipFill>
                          <a:blip r:embed="rId47">
                            <a:extLst>
                              <a:ext uri="{28A0092B-C50C-407E-A947-70E740481C1C}">
                                <a14:useLocalDpi xmlns:a14="http://schemas.microsoft.com/office/drawing/2010/main" val="0"/>
                              </a:ext>
                            </a:extLst>
                          </a:blip>
                          <a:stretch>
                            <a:fillRect/>
                          </a:stretch>
                        </p:blipFill>
                        <p:spPr>
                          <a:xfrm>
                            <a:off x="3908" y="3793"/>
                            <a:ext cx="107" cy="148"/>
                          </a:xfrm>
                          <a:prstGeom prst="rect">
                            <a:avLst/>
                          </a:prstGeom>
                          <a:noFill/>
                          <a:ln>
                            <a:noFill/>
                          </a:ln>
                          <a:effectLst/>
                        </p:spPr>
                      </p:pic>
                    </p:oleObj>
                  </mc:Fallback>
                </mc:AlternateContent>
              </a:graphicData>
            </a:graphic>
          </p:graphicFrame>
          <p:graphicFrame>
            <p:nvGraphicFramePr>
              <p:cNvPr id="8233" name="Object 58">
                <a:extLst>
                  <a:ext uri="{FF2B5EF4-FFF2-40B4-BE49-F238E27FC236}">
                    <a16:creationId xmlns:a16="http://schemas.microsoft.com/office/drawing/2014/main" id="{30E91D89-A13C-4889-81BE-BC6A664A8D2A}"/>
                  </a:ext>
                </a:extLst>
              </p:cNvPr>
              <p:cNvGraphicFramePr>
                <a:graphicFrameLocks noChangeAspect="1"/>
              </p:cNvGraphicFramePr>
              <p:nvPr/>
            </p:nvGraphicFramePr>
            <p:xfrm>
              <a:off x="4164" y="3798"/>
              <a:ext cx="107" cy="148"/>
            </p:xfrm>
            <a:graphic>
              <a:graphicData uri="http://schemas.openxmlformats.org/presentationml/2006/ole">
                <mc:AlternateContent>
                  <mc:Choice xmlns:v="urn:schemas-microsoft-com:vml" Requires="v">
                    <p:oleObj spid="_x0000_s1084" name="公式" r:id="rId48" imgW="126725" imgH="177415" progId="Equation.3">
                      <p:embed/>
                    </p:oleObj>
                  </mc:Choice>
                  <mc:Fallback>
                    <p:oleObj name="公式" r:id="rId48" imgW="126725" imgH="177415" progId="Equation.3">
                      <p:embed/>
                      <p:pic>
                        <p:nvPicPr>
                          <p:cNvPr id="0" name="OLE substitute image"/>
                          <p:cNvPicPr/>
                          <p:nvPr/>
                        </p:nvPicPr>
                        <p:blipFill>
                          <a:blip r:embed="rId49">
                            <a:extLst>
                              <a:ext uri="{28A0092B-C50C-407E-A947-70E740481C1C}">
                                <a14:useLocalDpi xmlns:a14="http://schemas.microsoft.com/office/drawing/2010/main" val="0"/>
                              </a:ext>
                            </a:extLst>
                          </a:blip>
                          <a:stretch>
                            <a:fillRect/>
                          </a:stretch>
                        </p:blipFill>
                        <p:spPr>
                          <a:xfrm>
                            <a:off x="4164" y="3798"/>
                            <a:ext cx="107" cy="148"/>
                          </a:xfrm>
                          <a:prstGeom prst="rect">
                            <a:avLst/>
                          </a:prstGeom>
                          <a:noFill/>
                          <a:ln>
                            <a:noFill/>
                          </a:ln>
                          <a:effectLst/>
                        </p:spPr>
                      </p:pic>
                    </p:oleObj>
                  </mc:Fallback>
                </mc:AlternateContent>
              </a:graphicData>
            </a:graphic>
          </p:graphicFrame>
          <p:sp>
            <p:nvSpPr>
              <p:cNvPr id="35899" name="Rectangle 59">
                <a:extLst>
                  <a:ext uri="{FF2B5EF4-FFF2-40B4-BE49-F238E27FC236}">
                    <a16:creationId xmlns:a16="http://schemas.microsoft.com/office/drawing/2014/main" id="{F97E07C6-A27F-41A2-A21B-58330CFD8666}"/>
                  </a:ext>
                </a:extLst>
              </p:cNvPr>
              <p:cNvSpPr>
                <a:spLocks noChangeArrowheads="1"/>
              </p:cNvSpPr>
              <p:nvPr/>
            </p:nvSpPr>
            <p:spPr bwMode="auto">
              <a:xfrm>
                <a:off x="3046" y="2891"/>
                <a:ext cx="45" cy="862"/>
              </a:xfrm>
              <a:prstGeom prst="rect">
                <a:avLst/>
              </a:prstGeom>
              <a:gradFill rotWithShape="1">
                <a:gsLst>
                  <a:gs pos="0">
                    <a:srgbClr val="00FF00">
                      <a:gamma/>
                      <a:shade val="45490"/>
                      <a:invGamma/>
                      <a:alpha val="33000"/>
                    </a:srgbClr>
                  </a:gs>
                  <a:gs pos="50000">
                    <a:srgbClr val="00FF00">
                      <a:alpha val="32001"/>
                    </a:srgbClr>
                  </a:gs>
                  <a:gs pos="100000">
                    <a:srgbClr val="00FF00">
                      <a:gamma/>
                      <a:shade val="45490"/>
                      <a:invGamma/>
                      <a:alpha val="33000"/>
                    </a:srgbClr>
                  </a:gs>
                </a:gsLst>
                <a:lin ang="0" scaled="1"/>
              </a:gra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a:endParaRPr>
              </a:p>
            </p:txBody>
          </p:sp>
        </p:grpSp>
        <p:sp>
          <p:nvSpPr>
            <p:cNvPr id="8205" name="Text Box 62">
              <a:extLst>
                <a:ext uri="{FF2B5EF4-FFF2-40B4-BE49-F238E27FC236}">
                  <a16:creationId xmlns:a16="http://schemas.microsoft.com/office/drawing/2014/main" id="{F2F068E8-7BCE-4599-94FE-B8CC25180DF9}"/>
                </a:ext>
              </a:extLst>
            </p:cNvPr>
            <p:cNvSpPr txBox="1">
              <a:spLocks noChangeArrowheads="1"/>
            </p:cNvSpPr>
            <p:nvPr/>
          </p:nvSpPr>
          <p:spPr bwMode="auto">
            <a:xfrm>
              <a:off x="2352" y="23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660033"/>
                  </a:solidFill>
                </a:rPr>
                <a:t>图象法</a:t>
              </a:r>
              <a:r>
                <a:rPr lang="en-US" altLang="zh-CN">
                  <a:solidFill>
                    <a:srgbClr val="660033"/>
                  </a:solidFill>
                </a:rPr>
                <a:t>:</a:t>
              </a:r>
            </a:p>
          </p:txBody>
        </p:sp>
      </p:grpSp>
      <p:sp>
        <p:nvSpPr>
          <p:cNvPr id="35909" name="Text Box 69">
            <a:extLst>
              <a:ext uri="{FF2B5EF4-FFF2-40B4-BE49-F238E27FC236}">
                <a16:creationId xmlns:a16="http://schemas.microsoft.com/office/drawing/2014/main" id="{67992416-A320-45BF-8440-FC2492CDD0A9}"/>
              </a:ext>
            </a:extLst>
          </p:cNvPr>
          <p:cNvSpPr txBox="1">
            <a:spLocks noChangeArrowheads="1"/>
          </p:cNvSpPr>
          <p:nvPr/>
        </p:nvSpPr>
        <p:spPr bwMode="auto">
          <a:xfrm>
            <a:off x="682626" y="1742957"/>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solidFill>
                  <a:srgbClr val="0000FF"/>
                </a:solidFill>
                <a:effectLst>
                  <a:outerShdw blurRad="38100" dist="38100" dir="2700000" algn="tl">
                    <a:srgbClr val="C0C0C0"/>
                  </a:outerShdw>
                </a:effectLst>
                <a:latin typeface="Arial"/>
              </a:rPr>
              <a:t>分布列的表示：</a:t>
            </a:r>
          </a:p>
        </p:txBody>
      </p:sp>
      <p:sp>
        <p:nvSpPr>
          <p:cNvPr id="8264" name="Text Box 72">
            <a:extLst>
              <a:ext uri="{FF2B5EF4-FFF2-40B4-BE49-F238E27FC236}">
                <a16:creationId xmlns:a16="http://schemas.microsoft.com/office/drawing/2014/main" id="{EE16042A-6332-4EA3-AD25-E3A88130223B}"/>
              </a:ext>
            </a:extLst>
          </p:cNvPr>
          <p:cNvSpPr txBox="1">
            <a:spLocks noChangeArrowheads="1"/>
          </p:cNvSpPr>
          <p:nvPr/>
        </p:nvSpPr>
        <p:spPr bwMode="auto">
          <a:xfrm>
            <a:off x="0" y="-18625"/>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C00F4"/>
                </a:solidFill>
                <a:latin typeface="Times New Roman" panose="02020603050405020304" pitchFamily="18" charset="0"/>
              </a:rPr>
              <a:t>学习新知</a:t>
            </a:r>
          </a:p>
        </p:txBody>
      </p:sp>
    </p:spTree>
    <p:extLst>
      <p:ext uri="{BB962C8B-B14F-4D97-AF65-F5344CB8AC3E}">
        <p14:creationId xmlns:p14="http://schemas.microsoft.com/office/powerpoint/2010/main" val="23748869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plus(in)">
                                      <p:cBhvr>
                                        <p:cTn id="7" dur="2000"/>
                                        <p:tgtEl>
                                          <p:spTgt spid="3585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35906"/>
                                        </p:tgtEl>
                                        <p:attrNameLst>
                                          <p:attrName>style.visibility</p:attrName>
                                        </p:attrNameLst>
                                      </p:cBhvr>
                                      <p:to>
                                        <p:strVal val="visible"/>
                                      </p:to>
                                    </p:set>
                                    <p:animEffect transition="in" filter="plus(in)">
                                      <p:cBhvr>
                                        <p:cTn id="12" dur="2000"/>
                                        <p:tgtEl>
                                          <p:spTgt spid="3590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35907"/>
                                        </p:tgtEl>
                                        <p:attrNameLst>
                                          <p:attrName>style.visibility</p:attrName>
                                        </p:attrNameLst>
                                      </p:cBhvr>
                                      <p:to>
                                        <p:strVal val="visible"/>
                                      </p:to>
                                    </p:set>
                                    <p:animEffect transition="in" filter="plus(in)">
                                      <p:cBhvr>
                                        <p:cTn id="17" dur="2000"/>
                                        <p:tgtEl>
                                          <p:spTgt spid="35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2707" name="Rectangle 3">
            <a:extLst>
              <a:ext uri="{FF2B5EF4-FFF2-40B4-BE49-F238E27FC236}">
                <a16:creationId xmlns:a16="http://schemas.microsoft.com/office/drawing/2014/main" id="{A75837DD-8A22-4942-8D0D-6497BEEBE5D7}"/>
              </a:ext>
            </a:extLst>
          </p:cNvPr>
          <p:cNvSpPr>
            <a:spLocks noGrp="1" noChangeArrowheads="1"/>
          </p:cNvSpPr>
          <p:nvPr>
            <p:ph type="body" sz="half" idx="1"/>
          </p:nvPr>
        </p:nvSpPr>
        <p:spPr bwMode="auto">
          <a:xfrm>
            <a:off x="263352" y="2308164"/>
            <a:ext cx="11665296" cy="5191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z="2400" b="1">
                <a:solidFill>
                  <a:srgbClr val="FF0000"/>
                </a:solidFill>
                <a:latin typeface="黑体" panose="02010609060101010101" pitchFamily="49" charset="-122"/>
                <a:ea typeface="黑体" panose="02010609060101010101" pitchFamily="49" charset="-122"/>
              </a:rPr>
              <a:t>一般地，离散型随机变量在某一范围内的概率等于它取这个范围内各个值的概率之和。</a:t>
            </a:r>
          </a:p>
        </p:txBody>
      </p:sp>
      <p:sp>
        <p:nvSpPr>
          <p:cNvPr id="72710" name="Text Box 6">
            <a:extLst>
              <a:ext uri="{FF2B5EF4-FFF2-40B4-BE49-F238E27FC236}">
                <a16:creationId xmlns:a16="http://schemas.microsoft.com/office/drawing/2014/main" id="{30CA6CBE-D5A6-4AED-810E-4C65A8EE2AF6}"/>
              </a:ext>
            </a:extLst>
          </p:cNvPr>
          <p:cNvSpPr txBox="1">
            <a:spLocks noChangeArrowheads="1"/>
          </p:cNvSpPr>
          <p:nvPr/>
        </p:nvSpPr>
        <p:spPr bwMode="auto">
          <a:xfrm>
            <a:off x="1487489" y="-15082"/>
            <a:ext cx="7056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t>例</a:t>
            </a:r>
            <a:r>
              <a:rPr kumimoji="0" lang="en-US" altLang="zh-CN" sz="2800" b="1"/>
              <a:t>1</a:t>
            </a:r>
            <a:r>
              <a:rPr kumimoji="0" lang="zh-CN" altLang="en-US" sz="2800" b="1"/>
              <a:t>、某一射手射击所得环数的分布列如下</a:t>
            </a:r>
            <a:r>
              <a:rPr kumimoji="0" lang="en-US" altLang="zh-CN" sz="2800" b="1"/>
              <a:t>:</a:t>
            </a:r>
          </a:p>
        </p:txBody>
      </p:sp>
      <p:graphicFrame>
        <p:nvGraphicFramePr>
          <p:cNvPr id="72711" name="Group 7">
            <a:extLst>
              <a:ext uri="{FF2B5EF4-FFF2-40B4-BE49-F238E27FC236}">
                <a16:creationId xmlns:a16="http://schemas.microsoft.com/office/drawing/2014/main" id="{093518C8-4C7E-4FB5-A91E-A5A48E86CD1B}"/>
              </a:ext>
            </a:extLst>
          </p:cNvPr>
          <p:cNvGraphicFramePr>
            <a:graphicFrameLocks noGrp="1"/>
          </p:cNvGraphicFramePr>
          <p:nvPr/>
        </p:nvGraphicFramePr>
        <p:xfrm>
          <a:off x="1415480" y="577850"/>
          <a:ext cx="6718300" cy="1092200"/>
        </p:xfrm>
        <a:graphic>
          <a:graphicData uri="http://schemas.openxmlformats.org/drawingml/2006/table">
            <a:tbl>
              <a:tblPr/>
              <a:tblGrid>
                <a:gridCol w="839787">
                  <a:extLst>
                    <a:ext uri="{9D8B030D-6E8A-4147-A177-3AD203B41FA5}">
                      <a16:colId xmlns:a16="http://schemas.microsoft.com/office/drawing/2014/main" val="3589447380"/>
                    </a:ext>
                  </a:extLst>
                </a:gridCol>
                <a:gridCol w="839788">
                  <a:extLst>
                    <a:ext uri="{9D8B030D-6E8A-4147-A177-3AD203B41FA5}">
                      <a16:colId xmlns:a16="http://schemas.microsoft.com/office/drawing/2014/main" val="1781511408"/>
                    </a:ext>
                  </a:extLst>
                </a:gridCol>
                <a:gridCol w="839787">
                  <a:extLst>
                    <a:ext uri="{9D8B030D-6E8A-4147-A177-3AD203B41FA5}">
                      <a16:colId xmlns:a16="http://schemas.microsoft.com/office/drawing/2014/main" val="535233397"/>
                    </a:ext>
                  </a:extLst>
                </a:gridCol>
                <a:gridCol w="839788">
                  <a:extLst>
                    <a:ext uri="{9D8B030D-6E8A-4147-A177-3AD203B41FA5}">
                      <a16:colId xmlns:a16="http://schemas.microsoft.com/office/drawing/2014/main" val="3953325767"/>
                    </a:ext>
                  </a:extLst>
                </a:gridCol>
                <a:gridCol w="839787">
                  <a:extLst>
                    <a:ext uri="{9D8B030D-6E8A-4147-A177-3AD203B41FA5}">
                      <a16:colId xmlns:a16="http://schemas.microsoft.com/office/drawing/2014/main" val="3074781263"/>
                    </a:ext>
                  </a:extLst>
                </a:gridCol>
                <a:gridCol w="839788">
                  <a:extLst>
                    <a:ext uri="{9D8B030D-6E8A-4147-A177-3AD203B41FA5}">
                      <a16:colId xmlns:a16="http://schemas.microsoft.com/office/drawing/2014/main" val="2146587564"/>
                    </a:ext>
                  </a:extLst>
                </a:gridCol>
                <a:gridCol w="839787">
                  <a:extLst>
                    <a:ext uri="{9D8B030D-6E8A-4147-A177-3AD203B41FA5}">
                      <a16:colId xmlns:a16="http://schemas.microsoft.com/office/drawing/2014/main" val="404563726"/>
                    </a:ext>
                  </a:extLst>
                </a:gridCol>
                <a:gridCol w="839788">
                  <a:extLst>
                    <a:ext uri="{9D8B030D-6E8A-4147-A177-3AD203B41FA5}">
                      <a16:colId xmlns:a16="http://schemas.microsoft.com/office/drawing/2014/main" val="795581605"/>
                    </a:ext>
                  </a:extLst>
                </a:gridCol>
              </a:tblGrid>
              <a:tr h="5461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l-GR"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ξ</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8752933"/>
                  </a:ext>
                </a:extLst>
              </a:tr>
              <a:tr h="5461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1" u="none" strike="noStrike" cap="none" normalizeH="0" baseline="0">
                          <a:ln>
                            <a:noFill/>
                          </a:ln>
                          <a:solidFill>
                            <a:schemeClr val="tx1"/>
                          </a:solidFill>
                          <a:effectLst/>
                          <a:latin typeface="黑体" panose="02010609060101010101" pitchFamily="49" charset="-122"/>
                          <a:ea typeface="黑体" panose="02010609060101010101" pitchFamily="49" charset="-122"/>
                        </a:rPr>
                        <a:t>p</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0.22</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1038490"/>
                  </a:ext>
                </a:extLst>
              </a:tr>
            </a:tbl>
          </a:graphicData>
        </a:graphic>
      </p:graphicFrame>
      <p:sp>
        <p:nvSpPr>
          <p:cNvPr id="72742" name="Text Box 38">
            <a:extLst>
              <a:ext uri="{FF2B5EF4-FFF2-40B4-BE49-F238E27FC236}">
                <a16:creationId xmlns:a16="http://schemas.microsoft.com/office/drawing/2014/main" id="{4CC7B0D9-9FDC-4F1F-85F8-8DDB31CCA051}"/>
              </a:ext>
            </a:extLst>
          </p:cNvPr>
          <p:cNvSpPr txBox="1">
            <a:spLocks noChangeArrowheads="1"/>
          </p:cNvSpPr>
          <p:nvPr/>
        </p:nvSpPr>
        <p:spPr bwMode="auto">
          <a:xfrm>
            <a:off x="119336" y="1727497"/>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800" b="1">
                <a:latin typeface="Arial" panose="020b0604020202020204" pitchFamily="34" charset="0"/>
                <a:ea typeface="黑体" panose="02010609060101010101" pitchFamily="49" charset="-122"/>
              </a:rPr>
              <a:t>求此射手“射击一次命中环数</a:t>
            </a:r>
            <a:r>
              <a:rPr kumimoji="0" lang="zh-CN" altLang="en-US" sz="2800" b="1">
                <a:latin typeface="黑体" panose="02010609060101010101" pitchFamily="49" charset="-122"/>
                <a:ea typeface="黑体" panose="02010609060101010101" pitchFamily="49" charset="-122"/>
              </a:rPr>
              <a:t>≥</a:t>
            </a:r>
            <a:r>
              <a:rPr kumimoji="0" lang="en-US" altLang="zh-CN" sz="2800" b="1">
                <a:latin typeface="黑体" panose="02010609060101010101" pitchFamily="49" charset="-122"/>
                <a:ea typeface="黑体" panose="02010609060101010101" pitchFamily="49" charset="-122"/>
              </a:rPr>
              <a:t>7</a:t>
            </a:r>
            <a:r>
              <a:rPr kumimoji="0" lang="en-US" altLang="zh-CN" sz="2800" b="1">
                <a:latin typeface="Arial" panose="020b0604020202020204" pitchFamily="34" charset="0"/>
                <a:ea typeface="黑体" panose="02010609060101010101" pitchFamily="49" charset="-122"/>
              </a:rPr>
              <a:t>”</a:t>
            </a:r>
            <a:r>
              <a:rPr kumimoji="0" lang="zh-CN" altLang="en-US" sz="2800" b="1">
                <a:latin typeface="Arial" panose="020b0604020202020204" pitchFamily="34" charset="0"/>
                <a:ea typeface="黑体" panose="02010609060101010101" pitchFamily="49" charset="-122"/>
              </a:rPr>
              <a:t>的概率</a:t>
            </a:r>
          </a:p>
        </p:txBody>
      </p:sp>
      <p:sp>
        <p:nvSpPr>
          <p:cNvPr id="72747" name="Text Box 43">
            <a:extLst>
              <a:ext uri="{FF2B5EF4-FFF2-40B4-BE49-F238E27FC236}">
                <a16:creationId xmlns:a16="http://schemas.microsoft.com/office/drawing/2014/main" id="{86C1D013-78CA-4F83-9313-480720DDCF5B}"/>
              </a:ext>
            </a:extLst>
          </p:cNvPr>
          <p:cNvSpPr txBox="1">
            <a:spLocks noChangeArrowheads="1"/>
          </p:cNvSpPr>
          <p:nvPr/>
        </p:nvSpPr>
        <p:spPr bwMode="auto">
          <a:xfrm>
            <a:off x="1" y="1"/>
            <a:ext cx="1487488"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典型例题</a:t>
            </a:r>
          </a:p>
        </p:txBody>
      </p:sp>
      <p:sp>
        <p:nvSpPr>
          <p:cNvPr id="72748" name="Rectangle 44">
            <a:extLst>
              <a:ext uri="{FF2B5EF4-FFF2-40B4-BE49-F238E27FC236}">
                <a16:creationId xmlns:a16="http://schemas.microsoft.com/office/drawing/2014/main" id="{3BB155C8-7E7A-4305-B893-B83891E6DA17}"/>
              </a:ext>
            </a:extLst>
          </p:cNvPr>
          <p:cNvSpPr>
            <a:spLocks noChangeArrowheads="1"/>
          </p:cNvSpPr>
          <p:nvPr/>
        </p:nvSpPr>
        <p:spPr bwMode="auto">
          <a:xfrm>
            <a:off x="263352" y="2977939"/>
            <a:ext cx="1141755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3200" b="1"/>
              <a:t>例</a:t>
            </a:r>
            <a:r>
              <a:rPr lang="en-US" altLang="zh-CN" sz="3200" b="1"/>
              <a:t>2.</a:t>
            </a:r>
            <a:r>
              <a:rPr lang="zh-CN" altLang="en-US" sz="3200" b="1"/>
              <a:t>从标有数字</a:t>
            </a:r>
            <a:r>
              <a:rPr lang="en-US" altLang="zh-CN" sz="3200" b="1"/>
              <a:t>1,2,3,4,5,6</a:t>
            </a:r>
            <a:r>
              <a:rPr lang="zh-CN" altLang="en-US" sz="3200" b="1"/>
              <a:t>的</a:t>
            </a:r>
            <a:r>
              <a:rPr lang="en-US" altLang="zh-CN" sz="3200" b="1"/>
              <a:t>6</a:t>
            </a:r>
            <a:r>
              <a:rPr lang="zh-CN" altLang="en-US" sz="3200" b="1"/>
              <a:t>张卡片中任取</a:t>
            </a:r>
            <a:r>
              <a:rPr lang="en-US" altLang="zh-CN" sz="3200" b="1"/>
              <a:t>2</a:t>
            </a:r>
            <a:r>
              <a:rPr lang="zh-CN" altLang="en-US" sz="3200" b="1"/>
              <a:t>张，所取卡片上的数字之和的概率分布列．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p:cTn id="7" dur="1000" fill="hold"/>
                                        <p:tgtEl>
                                          <p:spTgt spid="7270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7270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7270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7270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727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7826" name="内容占位符 1">
            <a:extLst>
              <a:ext uri="{FF2B5EF4-FFF2-40B4-BE49-F238E27FC236}">
                <a16:creationId xmlns:a16="http://schemas.microsoft.com/office/drawing/2014/main" id="{CF643025-241B-4B3A-BA16-CD444F788B54}"/>
              </a:ext>
            </a:extLst>
          </p:cNvPr>
          <p:cNvSpPr/>
          <p:nvPr/>
        </p:nvSpPr>
        <p:spPr bwMode="auto">
          <a:xfrm>
            <a:off x="1703388" y="1484313"/>
            <a:ext cx="8964612"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zh-CN" altLang="en-US" b="1">
                <a:cs typeface="Times New Roman" panose="02020603050405020304" pitchFamily="18" charset="0"/>
              </a:rPr>
              <a:t>设所取卡片上的数字之和为</a:t>
            </a:r>
            <a:r>
              <a:rPr lang="en-US" altLang="zh-CN" b="1" i="1">
                <a:cs typeface="Times New Roman" panose="02020603050405020304" pitchFamily="18" charset="0"/>
              </a:rPr>
              <a:t>X</a:t>
            </a:r>
            <a:r>
              <a:rPr lang="zh-CN" altLang="en-US" b="1">
                <a:cs typeface="Times New Roman" panose="02020603050405020304" pitchFamily="18" charset="0"/>
              </a:rPr>
              <a:t>，则</a:t>
            </a: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3,4,5</a:t>
            </a:r>
            <a:r>
              <a:rPr lang="zh-CN" altLang="en-US" b="1">
                <a:cs typeface="Times New Roman" panose="02020603050405020304" pitchFamily="18" charset="0"/>
              </a:rPr>
              <a:t>，</a:t>
            </a:r>
            <a:r>
              <a:rPr lang="en-US" altLang="zh-CN" b="1">
                <a:cs typeface="Times New Roman" panose="02020603050405020304" pitchFamily="18" charset="0"/>
              </a:rPr>
              <a:t>…</a:t>
            </a:r>
            <a:r>
              <a:rPr lang="zh-CN" altLang="en-US" b="1">
                <a:cs typeface="Times New Roman" panose="02020603050405020304" pitchFamily="18" charset="0"/>
              </a:rPr>
              <a:t>，</a:t>
            </a:r>
            <a:r>
              <a:rPr lang="en-US" altLang="zh-CN" b="1">
                <a:cs typeface="Times New Roman" panose="02020603050405020304" pitchFamily="18" charset="0"/>
              </a:rPr>
              <a:t>11.</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3</a:t>
            </a:r>
            <a:r>
              <a:rPr lang="zh-CN" altLang="en-US" b="1">
                <a:cs typeface="Times New Roman" panose="02020603050405020304" pitchFamily="18" charset="0"/>
              </a:rPr>
              <a:t>，表示取出标有</a:t>
            </a:r>
            <a:r>
              <a:rPr lang="en-US" altLang="zh-CN" b="1">
                <a:cs typeface="Times New Roman" panose="02020603050405020304" pitchFamily="18" charset="0"/>
              </a:rPr>
              <a:t>1,2</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4</a:t>
            </a:r>
            <a:r>
              <a:rPr lang="zh-CN" altLang="en-US" b="1">
                <a:cs typeface="Times New Roman" panose="02020603050405020304" pitchFamily="18" charset="0"/>
              </a:rPr>
              <a:t>，表示取出标有</a:t>
            </a:r>
            <a:r>
              <a:rPr lang="en-US" altLang="zh-CN" b="1">
                <a:cs typeface="Times New Roman" panose="02020603050405020304" pitchFamily="18" charset="0"/>
              </a:rPr>
              <a:t>1,3</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5</a:t>
            </a:r>
            <a:r>
              <a:rPr lang="zh-CN" altLang="en-US" b="1">
                <a:cs typeface="Times New Roman" panose="02020603050405020304" pitchFamily="18" charset="0"/>
              </a:rPr>
              <a:t>，表示取出标有</a:t>
            </a:r>
            <a:r>
              <a:rPr lang="en-US" altLang="zh-CN" b="1">
                <a:cs typeface="Times New Roman" panose="02020603050405020304" pitchFamily="18" charset="0"/>
              </a:rPr>
              <a:t>2,3</a:t>
            </a:r>
            <a:r>
              <a:rPr lang="zh-CN" altLang="en-US" b="1">
                <a:cs typeface="Times New Roman" panose="02020603050405020304" pitchFamily="18" charset="0"/>
              </a:rPr>
              <a:t>或</a:t>
            </a:r>
            <a:r>
              <a:rPr lang="en-US" altLang="zh-CN" b="1">
                <a:cs typeface="Times New Roman" panose="02020603050405020304" pitchFamily="18" charset="0"/>
              </a:rPr>
              <a:t>1,4</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6</a:t>
            </a:r>
            <a:r>
              <a:rPr lang="zh-CN" altLang="en-US" b="1">
                <a:cs typeface="Times New Roman" panose="02020603050405020304" pitchFamily="18" charset="0"/>
              </a:rPr>
              <a:t>，表示取出标有</a:t>
            </a:r>
            <a:r>
              <a:rPr lang="en-US" altLang="zh-CN" b="1">
                <a:cs typeface="Times New Roman" panose="02020603050405020304" pitchFamily="18" charset="0"/>
              </a:rPr>
              <a:t>2,4</a:t>
            </a:r>
            <a:r>
              <a:rPr lang="zh-CN" altLang="en-US" b="1">
                <a:cs typeface="Times New Roman" panose="02020603050405020304" pitchFamily="18" charset="0"/>
              </a:rPr>
              <a:t>或</a:t>
            </a:r>
            <a:r>
              <a:rPr lang="en-US" altLang="zh-CN" b="1">
                <a:cs typeface="Times New Roman" panose="02020603050405020304" pitchFamily="18" charset="0"/>
              </a:rPr>
              <a:t>1,5</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7</a:t>
            </a:r>
            <a:r>
              <a:rPr lang="zh-CN" altLang="en-US" b="1">
                <a:cs typeface="Times New Roman" panose="02020603050405020304" pitchFamily="18" charset="0"/>
              </a:rPr>
              <a:t>，表示取出标有</a:t>
            </a:r>
            <a:r>
              <a:rPr lang="en-US" altLang="zh-CN" b="1">
                <a:cs typeface="Times New Roman" panose="02020603050405020304" pitchFamily="18" charset="0"/>
              </a:rPr>
              <a:t>3,4</a:t>
            </a:r>
            <a:r>
              <a:rPr lang="zh-CN" altLang="en-US" b="1">
                <a:cs typeface="Times New Roman" panose="02020603050405020304" pitchFamily="18" charset="0"/>
              </a:rPr>
              <a:t>或</a:t>
            </a:r>
            <a:r>
              <a:rPr lang="en-US" altLang="zh-CN" b="1">
                <a:cs typeface="Times New Roman" panose="02020603050405020304" pitchFamily="18" charset="0"/>
              </a:rPr>
              <a:t>2,5</a:t>
            </a:r>
            <a:r>
              <a:rPr lang="zh-CN" altLang="en-US" b="1">
                <a:cs typeface="Times New Roman" panose="02020603050405020304" pitchFamily="18" charset="0"/>
              </a:rPr>
              <a:t>或</a:t>
            </a:r>
            <a:r>
              <a:rPr lang="en-US" altLang="zh-CN" b="1">
                <a:cs typeface="Times New Roman" panose="02020603050405020304" pitchFamily="18" charset="0"/>
              </a:rPr>
              <a:t>1,6</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8</a:t>
            </a:r>
            <a:r>
              <a:rPr lang="zh-CN" altLang="en-US" b="1">
                <a:cs typeface="Times New Roman" panose="02020603050405020304" pitchFamily="18" charset="0"/>
              </a:rPr>
              <a:t>，表示取出标有</a:t>
            </a:r>
            <a:r>
              <a:rPr lang="en-US" altLang="zh-CN" b="1">
                <a:cs typeface="Times New Roman" panose="02020603050405020304" pitchFamily="18" charset="0"/>
              </a:rPr>
              <a:t>2,6</a:t>
            </a:r>
            <a:r>
              <a:rPr lang="zh-CN" altLang="en-US" b="1">
                <a:cs typeface="Times New Roman" panose="02020603050405020304" pitchFamily="18" charset="0"/>
              </a:rPr>
              <a:t>或</a:t>
            </a:r>
            <a:r>
              <a:rPr lang="en-US" altLang="zh-CN" b="1">
                <a:cs typeface="Times New Roman" panose="02020603050405020304" pitchFamily="18" charset="0"/>
              </a:rPr>
              <a:t>3,5</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9</a:t>
            </a:r>
            <a:r>
              <a:rPr lang="zh-CN" altLang="en-US" b="1">
                <a:cs typeface="Times New Roman" panose="02020603050405020304" pitchFamily="18" charset="0"/>
              </a:rPr>
              <a:t>，表示取出标有</a:t>
            </a:r>
            <a:r>
              <a:rPr lang="en-US" altLang="zh-CN" b="1">
                <a:cs typeface="Times New Roman" panose="02020603050405020304" pitchFamily="18" charset="0"/>
              </a:rPr>
              <a:t>3,6</a:t>
            </a:r>
            <a:r>
              <a:rPr lang="zh-CN" altLang="en-US" b="1">
                <a:cs typeface="Times New Roman" panose="02020603050405020304" pitchFamily="18" charset="0"/>
              </a:rPr>
              <a:t>或</a:t>
            </a:r>
            <a:r>
              <a:rPr lang="en-US" altLang="zh-CN" b="1">
                <a:cs typeface="Times New Roman" panose="02020603050405020304" pitchFamily="18" charset="0"/>
              </a:rPr>
              <a:t>4,5</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10</a:t>
            </a:r>
            <a:r>
              <a:rPr lang="zh-CN" altLang="en-US" b="1">
                <a:cs typeface="Times New Roman" panose="02020603050405020304" pitchFamily="18" charset="0"/>
              </a:rPr>
              <a:t>，表示取出标有</a:t>
            </a:r>
            <a:r>
              <a:rPr lang="en-US" altLang="zh-CN" b="1">
                <a:cs typeface="Times New Roman" panose="02020603050405020304" pitchFamily="18" charset="0"/>
              </a:rPr>
              <a:t>4,6</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11</a:t>
            </a:r>
            <a:r>
              <a:rPr lang="zh-CN" altLang="en-US" b="1">
                <a:cs typeface="Times New Roman" panose="02020603050405020304" pitchFamily="18" charset="0"/>
              </a:rPr>
              <a:t>，表示取出标有</a:t>
            </a:r>
            <a:r>
              <a:rPr lang="en-US" altLang="zh-CN" b="1">
                <a:cs typeface="Times New Roman" panose="02020603050405020304" pitchFamily="18" charset="0"/>
              </a:rPr>
              <a:t>5,6</a:t>
            </a:r>
            <a:r>
              <a:rPr lang="zh-CN" altLang="en-US" b="1">
                <a:cs typeface="Times New Roman" panose="02020603050405020304" pitchFamily="18" charset="0"/>
              </a:rPr>
              <a:t>的两张卡片．</a:t>
            </a:r>
          </a:p>
        </p:txBody>
      </p:sp>
      <p:sp>
        <p:nvSpPr>
          <p:cNvPr id="77827" name="Rectangle 3">
            <a:extLst>
              <a:ext uri="{FF2B5EF4-FFF2-40B4-BE49-F238E27FC236}">
                <a16:creationId xmlns:a16="http://schemas.microsoft.com/office/drawing/2014/main" id="{4B685A0E-B34C-479B-A3B2-A00AC59805AB}"/>
              </a:ext>
            </a:extLst>
          </p:cNvPr>
          <p:cNvSpPr>
            <a:spLocks noChangeArrowheads="1"/>
          </p:cNvSpPr>
          <p:nvPr/>
        </p:nvSpPr>
        <p:spPr bwMode="auto">
          <a:xfrm>
            <a:off x="1992313" y="1"/>
            <a:ext cx="820896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3200" b="1"/>
              <a:t>从标有数字</a:t>
            </a:r>
            <a:r>
              <a:rPr lang="en-US" altLang="zh-CN" sz="3200" b="1"/>
              <a:t>1,2,3,4,5,6</a:t>
            </a:r>
            <a:r>
              <a:rPr lang="zh-CN" altLang="en-US" sz="3200" b="1"/>
              <a:t>的</a:t>
            </a:r>
            <a:r>
              <a:rPr lang="en-US" altLang="zh-CN" sz="3200" b="1"/>
              <a:t>6</a:t>
            </a:r>
            <a:r>
              <a:rPr lang="zh-CN" altLang="en-US" sz="3200" b="1"/>
              <a:t>张卡片中任取</a:t>
            </a:r>
            <a:r>
              <a:rPr lang="en-US" altLang="zh-CN" sz="3200" b="1"/>
              <a:t>2</a:t>
            </a:r>
            <a:r>
              <a:rPr lang="zh-CN" altLang="en-US" sz="3200" b="1"/>
              <a:t>张，所取卡片上的数字之和的概率分布列．</a:t>
            </a:r>
          </a:p>
        </p:txBody>
      </p:sp>
    </p:spTree>
  </p:cSld>
  <p:clrMapOvr>
    <a:masterClrMapping/>
  </p:clrMapOvr>
  <p:transition>
    <p:random/>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3730" name="Rectangle 2">
            <a:extLst>
              <a:ext uri="{FF2B5EF4-FFF2-40B4-BE49-F238E27FC236}">
                <a16:creationId xmlns:a16="http://schemas.microsoft.com/office/drawing/2014/main" id="{4E9BE4EE-B957-42AE-8A08-C02EB10BAABB}"/>
              </a:ext>
            </a:extLst>
          </p:cNvPr>
          <p:cNvSpPr>
            <a:spLocks noGrp="1" noChangeArrowheads="1"/>
          </p:cNvSpPr>
          <p:nvPr>
            <p:ph type="title" sz="quarter"/>
          </p:nvPr>
        </p:nvSpPr>
        <p:spPr bwMode="auto">
          <a:xfrm>
            <a:off x="1671448" y="30957"/>
            <a:ext cx="6059488" cy="5619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800" b="1">
                <a:solidFill>
                  <a:srgbClr val="CC3300"/>
                </a:solidFill>
                <a:latin typeface="黑体" panose="02010609060101010101" pitchFamily="49" charset="-122"/>
                <a:ea typeface="黑体" panose="02010609060101010101" pitchFamily="49" charset="-122"/>
              </a:rPr>
              <a:t> </a:t>
            </a:r>
            <a:r>
              <a:rPr lang="zh-CN" altLang="en-US" sz="2800" b="1">
                <a:solidFill>
                  <a:srgbClr val="CC3300"/>
                </a:solidFill>
                <a:latin typeface="黑体" panose="02010609060101010101" pitchFamily="49" charset="-122"/>
                <a:ea typeface="黑体" panose="02010609060101010101" pitchFamily="49" charset="-122"/>
              </a:rPr>
              <a:t>随机变量</a:t>
            </a:r>
            <a:r>
              <a:rPr lang="en-US" altLang="zh-CN" sz="2800" b="1">
                <a:solidFill>
                  <a:srgbClr val="CC3300"/>
                </a:solidFill>
                <a:latin typeface="黑体" panose="02010609060101010101" pitchFamily="49" charset="-122"/>
                <a:ea typeface="黑体" panose="02010609060101010101" pitchFamily="49" charset="-122"/>
              </a:rPr>
              <a:t>X</a:t>
            </a:r>
            <a:r>
              <a:rPr lang="zh-CN" altLang="en-US" sz="2800" b="1">
                <a:solidFill>
                  <a:srgbClr val="CC3300"/>
                </a:solidFill>
                <a:latin typeface="黑体" panose="02010609060101010101" pitchFamily="49" charset="-122"/>
                <a:ea typeface="黑体" panose="02010609060101010101" pitchFamily="49" charset="-122"/>
              </a:rPr>
              <a:t>的分布列为</a:t>
            </a:r>
            <a:endParaRPr lang="zh-CN" altLang="el-GR" sz="2800" b="1">
              <a:solidFill>
                <a:srgbClr val="CC3300"/>
              </a:solidFill>
              <a:latin typeface="黑体" panose="02010609060101010101" pitchFamily="49" charset="-122"/>
              <a:ea typeface="黑体" panose="02010609060101010101" pitchFamily="49" charset="-122"/>
            </a:endParaRPr>
          </a:p>
        </p:txBody>
      </p:sp>
      <p:graphicFrame>
        <p:nvGraphicFramePr>
          <p:cNvPr id="73739" name="Group 11">
            <a:extLst>
              <a:ext uri="{FF2B5EF4-FFF2-40B4-BE49-F238E27FC236}">
                <a16:creationId xmlns:a16="http://schemas.microsoft.com/office/drawing/2014/main" id="{F91FCF5F-E01C-4053-8059-DE25AAEC12A3}"/>
              </a:ext>
            </a:extLst>
          </p:cNvPr>
          <p:cNvGraphicFramePr>
            <a:graphicFrameLocks noGrp="1"/>
          </p:cNvGraphicFramePr>
          <p:nvPr>
            <p:ph sz="quarter" idx="1"/>
          </p:nvPr>
        </p:nvGraphicFramePr>
        <p:xfrm>
          <a:off x="958910" y="646908"/>
          <a:ext cx="7200900" cy="1690688"/>
        </p:xfrm>
        <a:graphic>
          <a:graphicData uri="http://schemas.openxmlformats.org/drawingml/2006/table">
            <a:tbl>
              <a:tblPr/>
              <a:tblGrid>
                <a:gridCol w="1200150">
                  <a:extLst>
                    <a:ext uri="{9D8B030D-6E8A-4147-A177-3AD203B41FA5}">
                      <a16:colId xmlns:a16="http://schemas.microsoft.com/office/drawing/2014/main" val="3678048049"/>
                    </a:ext>
                  </a:extLst>
                </a:gridCol>
                <a:gridCol w="1200150">
                  <a:extLst>
                    <a:ext uri="{9D8B030D-6E8A-4147-A177-3AD203B41FA5}">
                      <a16:colId xmlns:a16="http://schemas.microsoft.com/office/drawing/2014/main" val="2766317749"/>
                    </a:ext>
                  </a:extLst>
                </a:gridCol>
                <a:gridCol w="1200150">
                  <a:extLst>
                    <a:ext uri="{9D8B030D-6E8A-4147-A177-3AD203B41FA5}">
                      <a16:colId xmlns:a16="http://schemas.microsoft.com/office/drawing/2014/main" val="1178836151"/>
                    </a:ext>
                  </a:extLst>
                </a:gridCol>
                <a:gridCol w="1200150">
                  <a:extLst>
                    <a:ext uri="{9D8B030D-6E8A-4147-A177-3AD203B41FA5}">
                      <a16:colId xmlns:a16="http://schemas.microsoft.com/office/drawing/2014/main" val="2730586826"/>
                    </a:ext>
                  </a:extLst>
                </a:gridCol>
                <a:gridCol w="1200150">
                  <a:extLst>
                    <a:ext uri="{9D8B030D-6E8A-4147-A177-3AD203B41FA5}">
                      <a16:colId xmlns:a16="http://schemas.microsoft.com/office/drawing/2014/main" val="1626980639"/>
                    </a:ext>
                  </a:extLst>
                </a:gridCol>
                <a:gridCol w="1200150">
                  <a:extLst>
                    <a:ext uri="{9D8B030D-6E8A-4147-A177-3AD203B41FA5}">
                      <a16:colId xmlns:a16="http://schemas.microsoft.com/office/drawing/2014/main" val="4093237172"/>
                    </a:ext>
                  </a:extLst>
                </a:gridCol>
              </a:tblGrid>
              <a:tr h="86360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X</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3963169"/>
                  </a:ext>
                </a:extLst>
              </a:tr>
              <a:tr h="827088">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7903662"/>
                  </a:ext>
                </a:extLst>
              </a:tr>
            </a:tbl>
          </a:graphicData>
        </a:graphic>
      </p:graphicFrame>
      <p:sp>
        <p:nvSpPr>
          <p:cNvPr id="73731" name="Text Box 3">
            <a:extLst>
              <a:ext uri="{FF2B5EF4-FFF2-40B4-BE49-F238E27FC236}">
                <a16:creationId xmlns:a16="http://schemas.microsoft.com/office/drawing/2014/main" id="{26F1BED3-FD9F-43F7-A435-2E3EA9E3A952}"/>
              </a:ext>
            </a:extLst>
          </p:cNvPr>
          <p:cNvSpPr txBox="1">
            <a:spLocks noChangeArrowheads="1"/>
          </p:cNvSpPr>
          <p:nvPr/>
        </p:nvSpPr>
        <p:spPr bwMode="auto">
          <a:xfrm>
            <a:off x="1055440" y="2370484"/>
            <a:ext cx="3313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3200" b="1"/>
              <a:t>求常数</a:t>
            </a:r>
            <a:r>
              <a:rPr kumimoji="0" lang="en-US" altLang="zh-CN" sz="3200" b="1" i="1"/>
              <a:t>a</a:t>
            </a:r>
            <a:r>
              <a:rPr kumimoji="0" lang="zh-CN" altLang="en-US" sz="3200" b="1"/>
              <a:t>。</a:t>
            </a:r>
          </a:p>
        </p:txBody>
      </p:sp>
      <p:sp>
        <p:nvSpPr>
          <p:cNvPr id="73732" name="Text Box 4">
            <a:extLst>
              <a:ext uri="{FF2B5EF4-FFF2-40B4-BE49-F238E27FC236}">
                <a16:creationId xmlns:a16="http://schemas.microsoft.com/office/drawing/2014/main" id="{C3E31388-2FBD-4490-9F43-B94C324B42AC}"/>
              </a:ext>
            </a:extLst>
          </p:cNvPr>
          <p:cNvSpPr txBox="1">
            <a:spLocks noChangeArrowheads="1"/>
          </p:cNvSpPr>
          <p:nvPr/>
        </p:nvSpPr>
        <p:spPr bwMode="auto">
          <a:xfrm>
            <a:off x="493346" y="3262659"/>
            <a:ext cx="7273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ea typeface="黑体" panose="02010609060101010101" pitchFamily="49" charset="-122"/>
              </a:rPr>
              <a:t>解：由</a:t>
            </a:r>
            <a:r>
              <a:rPr lang="zh-CN" altLang="en-US" sz="2800" b="1">
                <a:ea typeface="黑体" panose="02010609060101010101" pitchFamily="49" charset="-122"/>
              </a:rPr>
              <a:t>离散型随机变量的分布列的性质有</a:t>
            </a:r>
          </a:p>
        </p:txBody>
      </p:sp>
      <p:graphicFrame>
        <p:nvGraphicFramePr>
          <p:cNvPr id="73733" name="Object 5">
            <a:extLst>
              <a:ext uri="{FF2B5EF4-FFF2-40B4-BE49-F238E27FC236}">
                <a16:creationId xmlns:a16="http://schemas.microsoft.com/office/drawing/2014/main" id="{6EB1D3EA-9192-43E2-B51D-218FAF0FAE58}"/>
              </a:ext>
            </a:extLst>
          </p:cNvPr>
          <p:cNvGraphicFramePr>
            <a:graphicFrameLocks noChangeAspect="1"/>
          </p:cNvGraphicFramePr>
          <p:nvPr/>
        </p:nvGraphicFramePr>
        <p:xfrm>
          <a:off x="7064646" y="3018459"/>
          <a:ext cx="4608513" cy="1098550"/>
        </p:xfrm>
        <a:graphic>
          <a:graphicData uri="http://schemas.openxmlformats.org/presentationml/2006/ole">
            <mc:AlternateContent>
              <mc:Choice xmlns:v="urn:schemas-microsoft-com:vml" Requires="v">
                <p:oleObj spid="_x0000_s1085" name="Equation" r:id="rId2" imgW="1650960" imgH="393480" progId="Equation.DSMT4">
                  <p:embed/>
                </p:oleObj>
              </mc:Choice>
              <mc:Fallback>
                <p:oleObj name="Equation" r:id="rId2" imgW="1650960" imgH="393480" progId="Equation.DSMT4">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064646" y="3018459"/>
                        <a:ext cx="4608513" cy="1098550"/>
                      </a:xfrm>
                      <a:prstGeom prst="rect">
                        <a:avLst/>
                      </a:prstGeom>
                      <a:noFill/>
                      <a:ln>
                        <a:noFill/>
                      </a:ln>
                      <a:effectLst/>
                    </p:spPr>
                  </p:pic>
                </p:oleObj>
              </mc:Fallback>
            </mc:AlternateContent>
          </a:graphicData>
        </a:graphic>
      </p:graphicFrame>
      <p:grpSp>
        <p:nvGrpSpPr>
          <p:cNvPr id="73734" name="Group 6">
            <a:extLst>
              <a:ext uri="{FF2B5EF4-FFF2-40B4-BE49-F238E27FC236}">
                <a16:creationId xmlns:a16="http://schemas.microsoft.com/office/drawing/2014/main" id="{8B6D5732-C6E2-420C-9535-09EECE1B4853}"/>
              </a:ext>
            </a:extLst>
          </p:cNvPr>
          <p:cNvGrpSpPr/>
          <p:nvPr/>
        </p:nvGrpSpPr>
        <p:grpSpPr>
          <a:xfrm>
            <a:off x="1433145" y="3933056"/>
            <a:ext cx="5394325" cy="1396835"/>
            <a:chOff x="1160" y="3158"/>
            <a:chExt cx="2854" cy="590"/>
          </a:xfrm>
        </p:grpSpPr>
        <p:sp>
          <p:nvSpPr>
            <p:cNvPr id="73735" name="Text Box 7">
              <a:extLst>
                <a:ext uri="{FF2B5EF4-FFF2-40B4-BE49-F238E27FC236}">
                  <a16:creationId xmlns:a16="http://schemas.microsoft.com/office/drawing/2014/main" id="{45283C2B-D567-4A15-BC85-75D849265B71}"/>
                </a:ext>
              </a:extLst>
            </p:cNvPr>
            <p:cNvSpPr txBox="1">
              <a:spLocks noChangeArrowheads="1"/>
            </p:cNvSpPr>
            <p:nvPr/>
          </p:nvSpPr>
          <p:spPr bwMode="auto">
            <a:xfrm>
              <a:off x="1160" y="3336"/>
              <a:ext cx="816"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ea typeface="黑体" panose="02010609060101010101" pitchFamily="49" charset="-122"/>
                </a:rPr>
                <a:t>解得：</a:t>
              </a:r>
            </a:p>
          </p:txBody>
        </p:sp>
        <p:graphicFrame>
          <p:nvGraphicFramePr>
            <p:cNvPr id="73736" name="Object 8">
              <a:extLst>
                <a:ext uri="{FF2B5EF4-FFF2-40B4-BE49-F238E27FC236}">
                  <a16:creationId xmlns:a16="http://schemas.microsoft.com/office/drawing/2014/main" id="{9FD611A4-804C-49B7-B152-A5C6F63134F8}"/>
                </a:ext>
              </a:extLst>
            </p:cNvPr>
            <p:cNvGraphicFramePr>
              <a:graphicFrameLocks noChangeAspect="1"/>
            </p:cNvGraphicFramePr>
            <p:nvPr/>
          </p:nvGraphicFramePr>
          <p:xfrm>
            <a:off x="1813" y="3158"/>
            <a:ext cx="671" cy="484"/>
          </p:xfrm>
          <a:graphic>
            <a:graphicData uri="http://schemas.openxmlformats.org/presentationml/2006/ole">
              <mc:AlternateContent>
                <mc:Choice xmlns:v="urn:schemas-microsoft-com:vml" Requires="v">
                  <p:oleObj spid="_x0000_s1086" name="Equation" r:id="rId4" imgW="545760" imgH="393480" progId="Equation.DSMT4">
                    <p:embed/>
                  </p:oleObj>
                </mc:Choice>
                <mc:Fallback>
                  <p:oleObj name="Equation" r:id="rId4" imgW="545760" imgH="393480" progId="Equation.DSMT4">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813" y="3158"/>
                          <a:ext cx="671" cy="484"/>
                        </a:xfrm>
                        <a:prstGeom prst="rect">
                          <a:avLst/>
                        </a:prstGeom>
                        <a:noFill/>
                        <a:ln>
                          <a:noFill/>
                        </a:ln>
                        <a:effectLst/>
                      </p:spPr>
                    </p:pic>
                  </p:oleObj>
                </mc:Fallback>
              </mc:AlternateContent>
            </a:graphicData>
          </a:graphic>
        </p:graphicFrame>
        <p:graphicFrame>
          <p:nvGraphicFramePr>
            <p:cNvPr id="73737" name="Object 9">
              <a:extLst>
                <a:ext uri="{FF2B5EF4-FFF2-40B4-BE49-F238E27FC236}">
                  <a16:creationId xmlns:a16="http://schemas.microsoft.com/office/drawing/2014/main" id="{B17A8F8B-0CDD-44E4-8962-291CB98ACF0D}"/>
                </a:ext>
              </a:extLst>
            </p:cNvPr>
            <p:cNvGraphicFramePr>
              <a:graphicFrameLocks noChangeAspect="1"/>
            </p:cNvGraphicFramePr>
            <p:nvPr/>
          </p:nvGraphicFramePr>
          <p:xfrm>
            <a:off x="3473" y="3170"/>
            <a:ext cx="541" cy="578"/>
          </p:xfrm>
          <a:graphic>
            <a:graphicData uri="http://schemas.openxmlformats.org/presentationml/2006/ole">
              <mc:AlternateContent>
                <mc:Choice xmlns:v="urn:schemas-microsoft-com:vml" Requires="v">
                  <p:oleObj spid="_x0000_s1087" name="Equation" r:id="rId6" imgW="368280" imgH="393480" progId="Equation.DSMT4">
                    <p:embed/>
                  </p:oleObj>
                </mc:Choice>
                <mc:Fallback>
                  <p:oleObj name="Equation" r:id="rId6" imgW="368280" imgH="393480" progId="Equation.DSMT4">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73" y="3170"/>
                          <a:ext cx="541" cy="578"/>
                        </a:xfrm>
                        <a:prstGeom prst="rect">
                          <a:avLst/>
                        </a:prstGeom>
                        <a:noFill/>
                        <a:ln>
                          <a:noFill/>
                        </a:ln>
                        <a:effectLst/>
                      </p:spPr>
                    </p:pic>
                  </p:oleObj>
                </mc:Fallback>
              </mc:AlternateContent>
            </a:graphicData>
          </a:graphic>
        </p:graphicFrame>
        <p:sp>
          <p:nvSpPr>
            <p:cNvPr id="73738" name="Text Box 10">
              <a:extLst>
                <a:ext uri="{FF2B5EF4-FFF2-40B4-BE49-F238E27FC236}">
                  <a16:creationId xmlns:a16="http://schemas.microsoft.com/office/drawing/2014/main" id="{66200E89-A3D1-4CD2-910A-3BFC7308266F}"/>
                </a:ext>
              </a:extLst>
            </p:cNvPr>
            <p:cNvSpPr txBox="1">
              <a:spLocks noChangeArrowheads="1"/>
            </p:cNvSpPr>
            <p:nvPr/>
          </p:nvSpPr>
          <p:spPr bwMode="auto">
            <a:xfrm>
              <a:off x="2566" y="3336"/>
              <a:ext cx="95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ea typeface="黑体" panose="02010609060101010101" pitchFamily="49" charset="-122"/>
                </a:rPr>
                <a:t>（舍）或</a:t>
              </a:r>
            </a:p>
          </p:txBody>
        </p:sp>
      </p:grpSp>
      <p:sp>
        <p:nvSpPr>
          <p:cNvPr id="73762" name="Text Box 34">
            <a:extLst>
              <a:ext uri="{FF2B5EF4-FFF2-40B4-BE49-F238E27FC236}">
                <a16:creationId xmlns:a16="http://schemas.microsoft.com/office/drawing/2014/main" id="{3E51F453-361C-4EBD-9A79-CC2BC7A28CED}"/>
              </a:ext>
            </a:extLst>
          </p:cNvPr>
          <p:cNvSpPr txBox="1">
            <a:spLocks noChangeArrowheads="1"/>
          </p:cNvSpPr>
          <p:nvPr/>
        </p:nvSpPr>
        <p:spPr bwMode="auto">
          <a:xfrm>
            <a:off x="16095" y="8236"/>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Lst>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1_默认设计模板">
  <a:themeElements>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Arial"/>
      </a:majorFont>
      <a:minorFont>
        <a:latin typeface="Times New Roman"/>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Override1.xml><?xml version="1.0" encoding="utf-8"?>
<a:themeOverride xmlns:r="http://schemas.openxmlformats.org/officeDocument/2006/relationships"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vt="http://schemas.openxmlformats.org/officeDocument/2006/docPropsVTypes" xmlns="http://schemas.openxmlformats.org/officeDocument/2006/extended-properties">
  <Company>学科网</Company>
  <Paragraphs>173</Paragraphs>
  <Slides>21</Slides>
  <Notes>4</Notes>
  <TotalTime>0</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21</vt:i4>
      </vt:variant>
    </vt:vector>
  </HeadingPairs>
  <TitlesOfParts>
    <vt:vector baseType="lpstr" size="34">
      <vt:lpstr>Arial</vt:lpstr>
      <vt:lpstr>宋体</vt:lpstr>
      <vt:lpstr>Times New Roman</vt:lpstr>
      <vt:lpstr>Calibri</vt:lpstr>
      <vt:lpstr>黑体</vt:lpstr>
      <vt:lpstr>Wingdings</vt:lpstr>
      <vt:lpstr>微软雅黑</vt:lpstr>
      <vt:lpstr>华文行楷</vt:lpstr>
      <vt:lpstr>Verdana</vt:lpstr>
      <vt:lpstr>等线</vt:lpstr>
      <vt:lpstr>华文中宋</vt:lpstr>
      <vt:lpstr>Cambria Math</vt:lpstr>
      <vt:lpstr>自定义设计方案</vt:lpstr>
      <vt:lpstr>PowerPoint Presentation</vt:lpstr>
      <vt:lpstr>PowerPoint Presentation</vt:lpstr>
      <vt:lpstr>PowerPoint Presentation</vt:lpstr>
      <vt:lpstr>离散型随机变量的分布列</vt:lpstr>
      <vt:lpstr>PowerPoint Presentation</vt:lpstr>
      <vt:lpstr>PowerPoint Presentation</vt:lpstr>
      <vt:lpstr>PowerPoint Presentation</vt:lpstr>
      <vt:lpstr>PowerPoint Presentation</vt:lpstr>
      <vt:lpstr> 随机变量X的分布列为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2021-05-10T10:02:38.504</cp:lastPrinted>
  <dcterms:created xsi:type="dcterms:W3CDTF">2021-05-10T10:02:38Z</dcterms:created>
  <dcterms:modified xsi:type="dcterms:W3CDTF">2021-05-10T02:02:41Z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