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wdp" ContentType="image/vnd.ms-photo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56" r:id="rId1"/>
    <p:sldMasterId id="2147483657" r:id="rId2"/>
  </p:sldMasterIdLst>
  <p:notesMasterIdLst>
    <p:notesMasterId r:id="rId3"/>
  </p:notesMasterIdLst>
  <p:sldIdLst>
    <p:sldId id="258" r:id="rId4"/>
    <p:sldId id="459" r:id="rId5"/>
    <p:sldId id="259" r:id="rId6"/>
    <p:sldId id="262" r:id="rId7"/>
    <p:sldId id="263" r:id="rId8"/>
    <p:sldId id="341" r:id="rId9"/>
    <p:sldId id="264" r:id="rId10"/>
    <p:sldId id="342" r:id="rId11"/>
    <p:sldId id="346" r:id="rId12"/>
    <p:sldId id="463" r:id="rId13"/>
    <p:sldId id="359" r:id="rId14"/>
    <p:sldId id="460" r:id="rId15"/>
    <p:sldId id="464" r:id="rId16"/>
    <p:sldId id="461" r:id="rId17"/>
    <p:sldId id="462" r:id="rId18"/>
    <p:sldId id="465" r:id="rId19"/>
  </p:sldIdLst>
  <p:sldSz cx="12192000" cy="6858000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72" y="6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68"/>
    </p:cViewPr>
  </p:sorter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2.xml" /><Relationship Id="rId20" Type="http://schemas.openxmlformats.org/officeDocument/2006/relationships/tags" Target="tags/tag2.xml" /><Relationship Id="rId21" Type="http://schemas.openxmlformats.org/officeDocument/2006/relationships/presProps" Target="presProps.xml" /><Relationship Id="rId22" Type="http://schemas.openxmlformats.org/officeDocument/2006/relationships/viewProps" Target="viewProps.xml" /><Relationship Id="rId23" Type="http://schemas.openxmlformats.org/officeDocument/2006/relationships/theme" Target="theme/theme1.xml" /><Relationship Id="rId24" Type="http://schemas.openxmlformats.org/officeDocument/2006/relationships/tableStyles" Target="tableStyles.xml" /><Relationship Id="rId3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wmf" /><Relationship Id="rId2" Type="http://schemas.openxmlformats.org/officeDocument/2006/relationships/image" Target="../media/image5.wmf" /><Relationship Id="rId3" Type="http://schemas.openxmlformats.org/officeDocument/2006/relationships/image" Target="../media/image6.wmf" /><Relationship Id="rId4" Type="http://schemas.openxmlformats.org/officeDocument/2006/relationships/image" Target="../media/image7.wmf" /><Relationship Id="rId5" Type="http://schemas.openxmlformats.org/officeDocument/2006/relationships/image" Target="../media/image8.wmf" /><Relationship Id="rId6" Type="http://schemas.openxmlformats.org/officeDocument/2006/relationships/image" Target="../media/image9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wmf" /><Relationship Id="rId2" Type="http://schemas.openxmlformats.org/officeDocument/2006/relationships/image" Target="../media/image11.wmf" /><Relationship Id="rId3" Type="http://schemas.openxmlformats.org/officeDocument/2006/relationships/image" Target="../media/image12.wmf" /><Relationship Id="rId4" Type="http://schemas.openxmlformats.org/officeDocument/2006/relationships/image" Target="../media/image13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wmf" /><Relationship Id="rId2" Type="http://schemas.openxmlformats.org/officeDocument/2006/relationships/image" Target="../media/image15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wmf" /><Relationship Id="rId10" Type="http://schemas.openxmlformats.org/officeDocument/2006/relationships/image" Target="../media/image26.wmf" /><Relationship Id="rId2" Type="http://schemas.openxmlformats.org/officeDocument/2006/relationships/image" Target="../media/image18.wmf" /><Relationship Id="rId3" Type="http://schemas.openxmlformats.org/officeDocument/2006/relationships/image" Target="../media/image19.wmf" /><Relationship Id="rId4" Type="http://schemas.openxmlformats.org/officeDocument/2006/relationships/image" Target="../media/image20.wmf" /><Relationship Id="rId5" Type="http://schemas.openxmlformats.org/officeDocument/2006/relationships/image" Target="../media/image21.wmf" /><Relationship Id="rId6" Type="http://schemas.openxmlformats.org/officeDocument/2006/relationships/image" Target="../media/image22.wmf" /><Relationship Id="rId7" Type="http://schemas.openxmlformats.org/officeDocument/2006/relationships/image" Target="../media/image23.wmf" /><Relationship Id="rId8" Type="http://schemas.openxmlformats.org/officeDocument/2006/relationships/image" Target="../media/image24.wmf" /><Relationship Id="rId9" Type="http://schemas.openxmlformats.org/officeDocument/2006/relationships/image" Target="../media/image25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F88CD9F4-11C9-457F-99AE-1A4E77B5F2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 altLang="zh-CN"/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55CBCD36-028A-46BA-B2DC-866F57B0CC7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endParaRPr lang="en-US" altLang="zh-CN"/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41FFC443-CA80-4457-A0BB-5B6081CF3A8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DFAD708C-AC10-452F-A6A7-F0D69310CB2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56ECB051-107B-40FF-9A4E-01CBD8C076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 altLang="zh-CN"/>
          </a:p>
        </p:txBody>
      </p:sp>
      <p:sp>
        <p:nvSpPr>
          <p:cNvPr id="108551" name="Rectangle 7">
            <a:extLst>
              <a:ext uri="{FF2B5EF4-FFF2-40B4-BE49-F238E27FC236}">
                <a16:creationId xmlns:a16="http://schemas.microsoft.com/office/drawing/2014/main" id="{B773807D-9535-46A7-B8EF-123089B4A1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CFD8B575-703F-4093-BDE4-D36E885F073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BA62F-E95C-4182-9E16-572E9E501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3A4479-06CD-4778-89CD-259C955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96190692"/>
      </p:ext>
    </p:extLst>
  </p:cSld>
  <p:clrMapOvr>
    <a:masterClrMapping/>
  </p:clrMapOvr>
  <p:transition>
    <p:random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B5EEB-F462-49BB-AD1D-405CB3C3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506AFB-02A1-4F5A-9953-4CD8B4A60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55899503"/>
      </p:ext>
    </p:extLst>
  </p:cSld>
  <p:clrMapOvr>
    <a:masterClrMapping/>
  </p:clrMapOvr>
  <p:transition>
    <p:random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441E21-8DEE-4848-B797-CEB5F5BBF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5192AF-5EA9-409D-8E29-87C9AE319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69269600"/>
      </p:ext>
    </p:extLst>
  </p:cSld>
  <p:clrMapOvr>
    <a:masterClrMapping/>
  </p:clrMapOvr>
  <p:transition>
    <p:random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62400-68ED-404D-A40C-255B261B9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73BD5F-D1C0-4C3C-8972-C6E014D65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81211085"/>
      </p:ext>
    </p:extLst>
  </p:cSld>
  <p:clrMapOvr>
    <a:masterClrMapping/>
  </p:clrMapOvr>
  <p:transition>
    <p:random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EBA45-B375-4CED-A753-25F15C6E4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B32257-8F87-4549-B84E-6C672C775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96665004"/>
      </p:ext>
    </p:extLst>
  </p:cSld>
  <p:clrMapOvr>
    <a:masterClrMapping/>
  </p:clrMapOvr>
  <p:transition>
    <p:random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BB426-2591-4425-AF91-E26240BB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00DB8-2984-41F0-B890-0C3CFC998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2300756"/>
      </p:ext>
    </p:extLst>
  </p:cSld>
  <p:clrMapOvr>
    <a:masterClrMapping/>
  </p:clrMapOvr>
  <p:transition>
    <p:random/>
  </p:transition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AC78E-0169-4B5D-82A1-B8334043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199E4-7148-4222-8245-A6C1407CF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459E7A-E7FF-48E4-9447-50822B97B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4474931"/>
      </p:ext>
    </p:extLst>
  </p:cSld>
  <p:clrMapOvr>
    <a:masterClrMapping/>
  </p:clrMapOvr>
  <p:transition>
    <p:random/>
  </p:transition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9B295-CE78-4910-922F-4040806E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B2C7AB-189B-460F-928A-06D8609F4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4DC23D-DEE2-4A2A-84C6-5F8C6C8FE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630006-7735-4B4E-AF77-561239FAC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21D9AF-4C87-46E1-8FCF-AEC6FAEBF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23569980"/>
      </p:ext>
    </p:extLst>
  </p:cSld>
  <p:clrMapOvr>
    <a:masterClrMapping/>
  </p:clrMapOvr>
  <p:transition>
    <p:random/>
  </p:transition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75D6F-63DA-41B5-8E1D-33B70AF1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2662720"/>
      </p:ext>
    </p:extLst>
  </p:cSld>
  <p:clrMapOvr>
    <a:masterClrMapping/>
  </p:clrMapOvr>
  <p:transition>
    <p:random/>
  </p:transition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42720497"/>
      </p:ext>
    </p:extLst>
  </p:cSld>
  <p:clrMapOvr>
    <a:masterClrMapping/>
  </p:clrMapOvr>
  <p:transition>
    <p:random/>
  </p:transition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1ACDA-4774-4C6C-9D34-FD13BBCD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8F85E-A45A-4F5A-840F-397D0F40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FED31-6DA7-45EA-B0A9-94809DD31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9396063"/>
      </p:ext>
    </p:extLst>
  </p:cSld>
  <p:clrMapOvr>
    <a:masterClrMapping/>
  </p:clrMapOvr>
  <p:transition>
    <p:random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131A8-140E-40A9-A9B5-2874592A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6B3B2-B06A-4629-A411-DEC972BBD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97976903"/>
      </p:ext>
    </p:extLst>
  </p:cSld>
  <p:clrMapOvr>
    <a:masterClrMapping/>
  </p:clrMapOvr>
  <p:transition>
    <p:random/>
  </p:transition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9A906-CCC0-4991-A563-1B0D0A56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CBAFE9-39DA-406F-AB07-A7A591F51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0B883-B8CC-4A98-A64D-420BC6DE3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1398934"/>
      </p:ext>
    </p:extLst>
  </p:cSld>
  <p:clrMapOvr>
    <a:masterClrMapping/>
  </p:clrMapOvr>
  <p:transition>
    <p:random/>
  </p:transition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DC8A4-3EF3-4B36-BC27-116AA04C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D98DB7-670A-4069-A1AB-8CBD714AF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38604323"/>
      </p:ext>
    </p:extLst>
  </p:cSld>
  <p:clrMapOvr>
    <a:masterClrMapping/>
  </p:clrMapOvr>
  <p:transition>
    <p:random/>
  </p:transition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2747C4-41F4-425D-94DF-FFFB75F66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E363E0-E8F7-4482-A8AF-423E407B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37598315"/>
      </p:ext>
    </p:extLst>
  </p:cSld>
  <p:clrMapOvr>
    <a:masterClrMapping/>
  </p:clrMapOvr>
  <p:transition>
    <p:random/>
  </p:transition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9E73C-36A1-498D-9F61-AA43CC00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3824E5-7ED8-4887-8754-34CA5459626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A6947D-103C-4F4A-B805-D0D076BDC1C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825626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FC9B284-D8DF-4EFD-9C10-616AD1D5901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4076701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81492295"/>
      </p:ext>
    </p:extLst>
  </p:cSld>
  <p:clrMapOvr>
    <a:masterClrMapping/>
  </p:clrMapOvr>
  <p:transition>
    <p:random/>
  </p:transition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1703468859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2CE1F-3243-40E8-8E9A-5DEA62F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B0439-B838-46EA-8CB7-2BA4759FD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0435370"/>
      </p:ext>
    </p:extLst>
  </p:cSld>
  <p:clrMapOvr>
    <a:masterClrMapping/>
  </p:clrMapOvr>
  <p:transition>
    <p:random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489AF-DD05-473D-80B6-0A8AD3CB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8167E-03A0-4C04-8D94-5A22B8034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C8D519-55DD-4B49-9B65-64F0BBDB0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61236146"/>
      </p:ext>
    </p:extLst>
  </p:cSld>
  <p:clrMapOvr>
    <a:masterClrMapping/>
  </p:clrMapOvr>
  <p:transition>
    <p:random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1DADA-D764-492F-9D28-11BA4861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A3E57-DACD-4929-86DA-CF17A2EE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E53E8A-2F3C-4524-A452-B95EDDEE5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B7FDBC-61D0-4B25-8485-EA7B54934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7D5671-513E-4621-A44A-00B22F003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05926376"/>
      </p:ext>
    </p:extLst>
  </p:cSld>
  <p:clrMapOvr>
    <a:masterClrMapping/>
  </p:clrMapOvr>
  <p:transition>
    <p:random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495A9-D075-4BFE-8FB7-D462B0DF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8834428"/>
      </p:ext>
    </p:extLst>
  </p:cSld>
  <p:clrMapOvr>
    <a:masterClrMapping/>
  </p:clrMapOvr>
  <p:transition>
    <p:random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898401807"/>
      </p:ext>
    </p:extLst>
  </p:cSld>
  <p:clrMapOvr>
    <a:masterClrMapping/>
  </p:clrMapOvr>
  <p:transition>
    <p:random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B7495-8D9F-4E57-B508-EDEDDCCE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6C0FA-8D71-4689-9471-B22BB190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EEFB2D-2672-4C1D-97CB-0A000CC39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8404859"/>
      </p:ext>
    </p:extLst>
  </p:cSld>
  <p:clrMapOvr>
    <a:masterClrMapping/>
  </p:clrMapOvr>
  <p:transition>
    <p:random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5C1DE-FF86-42D3-951D-B2B1E4BE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47E4A0-6B62-4A31-8458-3EA90929D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2B665A-94EB-4A54-A0B8-69D6BA554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4171664"/>
      </p:ext>
    </p:extLst>
  </p:cSld>
  <p:clrMapOvr>
    <a:masterClrMapping/>
  </p:clrMapOvr>
  <p:transition>
    <p:random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../media/image1.jpeg" /><Relationship Id="rId1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slideLayout" Target="../slideLayouts/slideLayout23.xml" /><Relationship Id="rId13" Type="http://schemas.openxmlformats.org/officeDocument/2006/relationships/slideLayout" Target="../slideLayouts/slideLayout24.xml" /><Relationship Id="rId14" Type="http://schemas.openxmlformats.org/officeDocument/2006/relationships/image" Target="../media/image2.png" /><Relationship Id="rId15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random/>
  </p:transition>
  <p:timing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6551" name="Text Box 7">
            <a:extLst>
              <a:ext uri="{FF2B5EF4-FFF2-40B4-BE49-F238E27FC236}">
                <a16:creationId xmlns:a16="http://schemas.microsoft.com/office/drawing/2014/main" id="{40C89262-41A8-4258-826B-62E5712D15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741" y="5867400"/>
            <a:ext cx="30777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800">
                <a:solidFill>
                  <a:srgbClr val="99CCFF"/>
                </a:solidFill>
                <a:latin typeface="Arial" panose="020b0604020202020204" pitchFamily="34" charset="0"/>
              </a:rPr>
              <a:t>讲课人：邢启强</a:t>
            </a:r>
          </a:p>
        </p:txBody>
      </p:sp>
      <p:sp>
        <p:nvSpPr>
          <p:cNvPr id="236552" name="AutoShape 8">
            <a:hlinkClick action="ppaction://hlinkshowjump?jump=lastslide" highlightClick="1"/>
            <a:extLst>
              <a:ext uri="{FF2B5EF4-FFF2-40B4-BE49-F238E27FC236}">
                <a16:creationId xmlns:a16="http://schemas.microsoft.com/office/drawing/2014/main" id="{2CE65C90-9F06-4091-98FE-060866899D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661150"/>
            <a:ext cx="2832100" cy="196850"/>
          </a:xfrm>
          <a:prstGeom prst="actionButtonEnd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36553" name="AutoShape 9">
            <a:hlinkClick action="ppaction://hlinkshowjump?jump=nextslide" highlightClick="1"/>
            <a:extLst>
              <a:ext uri="{FF2B5EF4-FFF2-40B4-BE49-F238E27FC236}">
                <a16:creationId xmlns:a16="http://schemas.microsoft.com/office/drawing/2014/main" id="{04382595-F10B-4723-A354-0AB613614D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32100" y="6669088"/>
            <a:ext cx="2302933" cy="188912"/>
          </a:xfrm>
          <a:prstGeom prst="actionButtonForwardNex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36554" name="AutoShape 10">
            <a:hlinkClick action="ppaction://hlinkshowjump?jump=previousslide" highlightClick="1"/>
            <a:extLst>
              <a:ext uri="{FF2B5EF4-FFF2-40B4-BE49-F238E27FC236}">
                <a16:creationId xmlns:a16="http://schemas.microsoft.com/office/drawing/2014/main" id="{177C7CA1-49D1-4CF5-94F4-D48E1B3BAB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5034" y="6669088"/>
            <a:ext cx="2400300" cy="188912"/>
          </a:xfrm>
          <a:prstGeom prst="actionButtonBackPrevious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36555" name="Rectangle 11">
            <a:extLst>
              <a:ext uri="{FF2B5EF4-FFF2-40B4-BE49-F238E27FC236}">
                <a16:creationId xmlns:a16="http://schemas.microsoft.com/office/drawing/2014/main" id="{6BF231C2-6E75-4BBD-8F5E-A5ADFD9CF9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03984" y="6381750"/>
            <a:ext cx="148801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C1E45AAC-C66F-4895-9F15-8D726DB24ADC}" type="slidenum">
              <a:rPr kumimoji="0" lang="en-US" altLang="zh-CN" sz="1400">
                <a:latin typeface="Arial" panose="020b0604020202020204" pitchFamily="34" charset="0"/>
              </a:rPr>
              <a:pPr algn="r" eaLnBrk="0" hangingPunct="0"/>
              <a:t>‹#›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  <p:sp>
        <p:nvSpPr>
          <p:cNvPr id="236556" name="AutoShape 12">
            <a:hlinkClick action="ppaction://hlinkshowjump?jump=firstslide" highlightClick="1"/>
            <a:extLst>
              <a:ext uri="{FF2B5EF4-FFF2-40B4-BE49-F238E27FC236}">
                <a16:creationId xmlns:a16="http://schemas.microsoft.com/office/drawing/2014/main" id="{2C6674A5-64DD-4F48-BB5E-F75AEA41A2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35334" y="6669088"/>
            <a:ext cx="2302933" cy="188912"/>
          </a:xfrm>
          <a:prstGeom prst="actionButtonBeginning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36557" name="AutoShape 13">
            <a:hlinkClick action="ppaction://hlinkshowjump?jump=lastslideviewed" highlightClick="1"/>
            <a:extLst>
              <a:ext uri="{FF2B5EF4-FFF2-40B4-BE49-F238E27FC236}">
                <a16:creationId xmlns:a16="http://schemas.microsoft.com/office/drawing/2014/main" id="{F5E9FDF6-7C00-4808-84E0-A5337A87F6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91701" y="6669088"/>
            <a:ext cx="2400300" cy="188912"/>
          </a:xfrm>
          <a:prstGeom prst="actionButtonReturn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ransition>
    <p:random/>
  </p:transition>
  <p:timing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34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35.png" /><Relationship Id="rId3" Type="http://schemas.openxmlformats.org/officeDocument/2006/relationships/image" Target="../media/image36.png" /><Relationship Id="rId4" Type="http://schemas.openxmlformats.org/officeDocument/2006/relationships/image" Target="../media/image37.png" /><Relationship Id="rId5" Type="http://schemas.microsoft.com/office/2007/relationships/hdphoto" Target="../media/image38.wdp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39.png" /><Relationship Id="rId3" Type="http://schemas.microsoft.com/office/2007/relationships/hdphoto" Target="../media/image40.wdp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41.png" /><Relationship Id="rId3" Type="http://schemas.openxmlformats.org/officeDocument/2006/relationships/image" Target="../media/image4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3.emf" /><Relationship Id="rId4" Type="http://schemas.openxmlformats.org/officeDocument/2006/relationships/vmlDrawing" Target="../drawings/vmlDrawing1.v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oleObject" Target="../embeddings/oleObject6.bin" TargetMode="Internal" /><Relationship Id="rId11" Type="http://schemas.openxmlformats.org/officeDocument/2006/relationships/image" Target="../media/image8.wmf" /><Relationship Id="rId12" Type="http://schemas.openxmlformats.org/officeDocument/2006/relationships/oleObject" Target="../embeddings/oleObject7.bin" TargetMode="Internal" /><Relationship Id="rId13" Type="http://schemas.openxmlformats.org/officeDocument/2006/relationships/image" Target="../media/image9.wmf" /><Relationship Id="rId14" Type="http://schemas.openxmlformats.org/officeDocument/2006/relationships/vmlDrawing" Target="../drawings/vmlDrawing2.vml" /><Relationship Id="rId2" Type="http://schemas.openxmlformats.org/officeDocument/2006/relationships/oleObject" Target="../embeddings/oleObject2.bin" TargetMode="Internal" /><Relationship Id="rId3" Type="http://schemas.openxmlformats.org/officeDocument/2006/relationships/image" Target="../media/image4.wmf" /><Relationship Id="rId4" Type="http://schemas.openxmlformats.org/officeDocument/2006/relationships/oleObject" Target="../embeddings/oleObject3.bin" TargetMode="Internal" /><Relationship Id="rId5" Type="http://schemas.openxmlformats.org/officeDocument/2006/relationships/image" Target="../media/image5.wmf" /><Relationship Id="rId6" Type="http://schemas.openxmlformats.org/officeDocument/2006/relationships/oleObject" Target="../embeddings/oleObject4.bin" TargetMode="Internal" /><Relationship Id="rId7" Type="http://schemas.openxmlformats.org/officeDocument/2006/relationships/image" Target="../media/image6.wmf" /><Relationship Id="rId8" Type="http://schemas.openxmlformats.org/officeDocument/2006/relationships/oleObject" Target="../embeddings/oleObject5.bin" TargetMode="Internal" /><Relationship Id="rId9" Type="http://schemas.openxmlformats.org/officeDocument/2006/relationships/image" Target="../media/image7.wmf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vmlDrawing" Target="../drawings/vmlDrawing3.vml" /><Relationship Id="rId2" Type="http://schemas.openxmlformats.org/officeDocument/2006/relationships/oleObject" Target="../embeddings/oleObject8.bin" TargetMode="Internal" /><Relationship Id="rId3" Type="http://schemas.openxmlformats.org/officeDocument/2006/relationships/image" Target="../media/image10.wmf" /><Relationship Id="rId4" Type="http://schemas.openxmlformats.org/officeDocument/2006/relationships/oleObject" Target="../embeddings/oleObject9.bin" TargetMode="Internal" /><Relationship Id="rId5" Type="http://schemas.openxmlformats.org/officeDocument/2006/relationships/image" Target="../media/image11.wmf" /><Relationship Id="rId6" Type="http://schemas.openxmlformats.org/officeDocument/2006/relationships/oleObject" Target="../embeddings/oleObject10.bin" TargetMode="Internal" /><Relationship Id="rId7" Type="http://schemas.openxmlformats.org/officeDocument/2006/relationships/image" Target="../media/image12.wmf" /><Relationship Id="rId8" Type="http://schemas.openxmlformats.org/officeDocument/2006/relationships/oleObject" Target="../embeddings/oleObject11.bin" TargetMode="Internal" /><Relationship Id="rId9" Type="http://schemas.openxmlformats.org/officeDocument/2006/relationships/image" Target="../media/image13.wmf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oleObject" Target="../embeddings/oleObject12.bin" TargetMode="Internal" /><Relationship Id="rId3" Type="http://schemas.openxmlformats.org/officeDocument/2006/relationships/image" Target="../media/image14.wmf" /><Relationship Id="rId4" Type="http://schemas.openxmlformats.org/officeDocument/2006/relationships/oleObject" Target="../embeddings/oleObject13.bin" TargetMode="Internal" /><Relationship Id="rId5" Type="http://schemas.openxmlformats.org/officeDocument/2006/relationships/image" Target="../media/image15.wmf" /><Relationship Id="rId6" Type="http://schemas.openxmlformats.org/officeDocument/2006/relationships/vmlDrawing" Target="../drawings/vmlDrawing4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image" Target="../media/image20.wmf" /><Relationship Id="rId11" Type="http://schemas.openxmlformats.org/officeDocument/2006/relationships/oleObject" Target="../embeddings/oleObject18.bin" TargetMode="Internal" /><Relationship Id="rId12" Type="http://schemas.openxmlformats.org/officeDocument/2006/relationships/image" Target="../media/image21.wmf" /><Relationship Id="rId13" Type="http://schemas.openxmlformats.org/officeDocument/2006/relationships/oleObject" Target="../embeddings/oleObject19.bin" TargetMode="Internal" /><Relationship Id="rId14" Type="http://schemas.openxmlformats.org/officeDocument/2006/relationships/image" Target="../media/image22.wmf" /><Relationship Id="rId15" Type="http://schemas.openxmlformats.org/officeDocument/2006/relationships/oleObject" Target="../embeddings/oleObject20.bin" TargetMode="Internal" /><Relationship Id="rId16" Type="http://schemas.openxmlformats.org/officeDocument/2006/relationships/image" Target="../media/image23.wmf" /><Relationship Id="rId17" Type="http://schemas.openxmlformats.org/officeDocument/2006/relationships/oleObject" Target="../embeddings/oleObject21.bin" TargetMode="Internal" /><Relationship Id="rId18" Type="http://schemas.openxmlformats.org/officeDocument/2006/relationships/image" Target="../media/image24.wmf" /><Relationship Id="rId19" Type="http://schemas.openxmlformats.org/officeDocument/2006/relationships/oleObject" Target="../embeddings/oleObject22.bin" TargetMode="Internal" /><Relationship Id="rId2" Type="http://schemas.openxmlformats.org/officeDocument/2006/relationships/image" Target="../media/image16.png" /><Relationship Id="rId20" Type="http://schemas.openxmlformats.org/officeDocument/2006/relationships/image" Target="../media/image25.wmf" /><Relationship Id="rId21" Type="http://schemas.openxmlformats.org/officeDocument/2006/relationships/oleObject" Target="../embeddings/oleObject23.bin" TargetMode="Internal" /><Relationship Id="rId22" Type="http://schemas.openxmlformats.org/officeDocument/2006/relationships/image" Target="../media/image26.wmf" /><Relationship Id="rId23" Type="http://schemas.openxmlformats.org/officeDocument/2006/relationships/vmlDrawing" Target="../drawings/vmlDrawing5.vml" /><Relationship Id="rId3" Type="http://schemas.openxmlformats.org/officeDocument/2006/relationships/oleObject" Target="../embeddings/oleObject14.bin" TargetMode="Internal" /><Relationship Id="rId4" Type="http://schemas.openxmlformats.org/officeDocument/2006/relationships/image" Target="../media/image17.wmf" /><Relationship Id="rId5" Type="http://schemas.openxmlformats.org/officeDocument/2006/relationships/oleObject" Target="../embeddings/oleObject15.bin" TargetMode="Internal" /><Relationship Id="rId6" Type="http://schemas.openxmlformats.org/officeDocument/2006/relationships/image" Target="../media/image18.wmf" /><Relationship Id="rId7" Type="http://schemas.openxmlformats.org/officeDocument/2006/relationships/oleObject" Target="../embeddings/oleObject16.bin" TargetMode="Internal" /><Relationship Id="rId8" Type="http://schemas.openxmlformats.org/officeDocument/2006/relationships/image" Target="../media/image19.wmf" /><Relationship Id="rId9" Type="http://schemas.openxmlformats.org/officeDocument/2006/relationships/oleObject" Target="../embeddings/oleObject17.bin" TargetMode="Interna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tags" Target="../tags/tag1.xml" /><Relationship Id="rId3" Type="http://schemas.openxmlformats.org/officeDocument/2006/relationships/image" Target="../media/image27.png" /><Relationship Id="rId4" Type="http://schemas.openxmlformats.org/officeDocument/2006/relationships/image" Target="../media/image2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29.png" /><Relationship Id="rId3" Type="http://schemas.openxmlformats.org/officeDocument/2006/relationships/image" Target="../media/image30.png" /><Relationship Id="rId4" Type="http://schemas.openxmlformats.org/officeDocument/2006/relationships/image" Target="../media/image31.png" /><Relationship Id="rId5" Type="http://schemas.openxmlformats.org/officeDocument/2006/relationships/image" Target="../media/image32.png" /><Relationship Id="rId6" Type="http://schemas.openxmlformats.org/officeDocument/2006/relationships/image" Target="../media/image33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8" name="Text Box 6">
            <a:extLst>
              <a:ext uri="{FF2B5EF4-FFF2-40B4-BE49-F238E27FC236}">
                <a16:creationId xmlns:a16="http://schemas.microsoft.com/office/drawing/2014/main" id="{E6B82316-D9B9-441A-91B5-53EC9E86E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2060848"/>
            <a:ext cx="8497640" cy="8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0" lang="en-US" altLang="zh-CN" sz="4400" b="1">
                <a:latin typeface="Arial" panose="020b0604020202020204" pitchFamily="34" charset="0"/>
                <a:ea typeface="黑体" panose="02010609060101010101" pitchFamily="49" charset="-122"/>
              </a:rPr>
              <a:t>7.3.1</a:t>
            </a:r>
            <a:r>
              <a:rPr kumimoji="0" lang="zh-CN" altLang="en-US" sz="4400" b="1">
                <a:latin typeface="Arial" panose="020b0604020202020204" pitchFamily="34" charset="0"/>
                <a:ea typeface="黑体" panose="02010609060101010101" pitchFamily="49" charset="-122"/>
              </a:rPr>
              <a:t>离散型随机变量的均值</a:t>
            </a:r>
            <a:r>
              <a:rPr kumimoji="0" lang="en-US" altLang="zh-CN" sz="4400" b="1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zh-CN" altLang="en-US" sz="4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8DF991-AB4C-4735-998F-393A8B39664C}"/>
              </a:ext>
            </a:extLst>
          </p:cNvPr>
          <p:cNvSpPr txBox="1"/>
          <p:nvPr/>
        </p:nvSpPr>
        <p:spPr>
          <a:xfrm>
            <a:off x="575132" y="548680"/>
            <a:ext cx="10641508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/>
            <a:r>
              <a:rPr lang="en-US" altLang="zh-CN" sz="2000" b="1">
                <a:solidFill>
                  <a:schemeClr val="tx2"/>
                </a:solidFill>
              </a:rPr>
              <a:t>例3:猜歌名游戏是根据歌曲的主旋律制成的铃声来猜歌名.某嘉宾参加猜歌名节目，猜对每首歌曲的歌名相互独立，猜对三首歌曲A，B，C歌名的概率及猜对时获得相应的公益基金如</a:t>
            </a:r>
            <a:r>
              <a:rPr lang="zh-CN" altLang="en-US" sz="2000" b="1">
                <a:solidFill>
                  <a:schemeClr val="tx2"/>
                </a:solidFill>
              </a:rPr>
              <a:t>下</a:t>
            </a:r>
            <a:r>
              <a:rPr lang="en-US" altLang="zh-CN" sz="2000" b="1" err="1">
                <a:solidFill>
                  <a:schemeClr val="tx2"/>
                </a:solidFill>
              </a:rPr>
              <a:t>表所示</a:t>
            </a:r>
            <a:r>
              <a:rPr lang="zh-CN" altLang="en-US" sz="2000" b="1">
                <a:solidFill>
                  <a:schemeClr val="tx2"/>
                </a:solidFill>
              </a:rPr>
              <a:t>：</a:t>
            </a:r>
          </a:p>
          <a:p>
            <a:pPr fontAlgn="auto"/>
            <a:endParaRPr lang="zh-CN" altLang="en-US" sz="2000" b="1">
              <a:solidFill>
                <a:schemeClr val="tx2"/>
              </a:solidFill>
            </a:endParaRPr>
          </a:p>
          <a:p>
            <a:pPr fontAlgn="auto"/>
            <a:endParaRPr lang="en-US" altLang="zh-CN" sz="2000" b="1">
              <a:solidFill>
                <a:schemeClr val="tx2"/>
              </a:solidFill>
            </a:endParaRPr>
          </a:p>
          <a:p>
            <a:pPr fontAlgn="auto"/>
            <a:endParaRPr lang="en-US" altLang="zh-CN" sz="2000" b="1">
              <a:solidFill>
                <a:schemeClr val="tx2"/>
              </a:solidFill>
            </a:endParaRPr>
          </a:p>
          <a:p>
            <a:pPr fontAlgn="auto"/>
            <a:endParaRPr lang="en-US" altLang="zh-CN" sz="2000" b="1">
              <a:solidFill>
                <a:schemeClr val="tx2"/>
              </a:solidFill>
            </a:endParaRPr>
          </a:p>
          <a:p>
            <a:pPr fontAlgn="auto"/>
            <a:r>
              <a:rPr lang="en-US" altLang="zh-CN" sz="2000" b="1" err="1">
                <a:solidFill>
                  <a:schemeClr val="tx2"/>
                </a:solidFill>
              </a:rPr>
              <a:t>规则如下：按照A，B，C的顺序猜，只有猜对当前歌曲的歌名才有资格猜下一首</a:t>
            </a:r>
            <a:r>
              <a:rPr lang="zh-CN" altLang="en-US" sz="2000" b="1">
                <a:solidFill>
                  <a:schemeClr val="tx2"/>
                </a:solidFill>
              </a:rPr>
              <a:t>，</a:t>
            </a:r>
            <a:r>
              <a:rPr lang="en-US" altLang="zh-CN" sz="2000" b="1" err="1">
                <a:solidFill>
                  <a:schemeClr val="tx2"/>
                </a:solidFill>
              </a:rPr>
              <a:t>求嘉宾获得的公益基金总额X的分布列及均值.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08D105C-E461-4BA6-9F31-07ECB74B9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79481"/>
              </p:ext>
            </p:extLst>
          </p:nvPr>
        </p:nvGraphicFramePr>
        <p:xfrm>
          <a:off x="1775520" y="1383576"/>
          <a:ext cx="5768712" cy="1192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6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歌曲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猜对的概率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01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获得的公益基金额</a:t>
                      </a: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元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Box 46">
            <a:extLst>
              <a:ext uri="{FF2B5EF4-FFF2-40B4-BE49-F238E27FC236}">
                <a16:creationId xmlns:a16="http://schemas.microsoft.com/office/drawing/2014/main" id="{8A33EFD5-A562-4E1B-9828-B26BE1AE6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b="1">
                <a:solidFill>
                  <a:srgbClr val="0C00F4"/>
                </a:solidFill>
              </a:rPr>
              <a:t>典型例题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50AD8F-670C-4789-A549-25020BB5A637}"/>
              </a:ext>
            </a:extLst>
          </p:cNvPr>
          <p:cNvSpPr txBox="1"/>
          <p:nvPr/>
        </p:nvSpPr>
        <p:spPr>
          <a:xfrm>
            <a:off x="345998" y="3294824"/>
            <a:ext cx="9220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tx2"/>
                </a:solidFill>
              </a:rPr>
              <a:t>解：分别用</a:t>
            </a:r>
            <a:r>
              <a:rPr lang="en-US" altLang="zh-CN" sz="2400" b="1">
                <a:solidFill>
                  <a:schemeClr val="tx2"/>
                </a:solidFill>
              </a:rPr>
              <a:t>A,B,C</a:t>
            </a:r>
            <a:r>
              <a:rPr lang="zh-CN" altLang="en-US" sz="2400" b="1">
                <a:solidFill>
                  <a:schemeClr val="tx2"/>
                </a:solidFill>
              </a:rPr>
              <a:t>表示猜对歌曲</a:t>
            </a:r>
            <a:r>
              <a:rPr lang="en-US" altLang="zh-CN" sz="2400" b="1">
                <a:solidFill>
                  <a:schemeClr val="tx2"/>
                </a:solidFill>
              </a:rPr>
              <a:t>A,B,C</a:t>
            </a:r>
            <a:r>
              <a:rPr lang="zh-CN" altLang="en-US" sz="2400" b="1">
                <a:solidFill>
                  <a:schemeClr val="tx2"/>
                </a:solidFill>
              </a:rPr>
              <a:t>歌名的事件，</a:t>
            </a:r>
            <a:r>
              <a:rPr lang="en-US" altLang="zh-CN" sz="2400" b="1">
                <a:solidFill>
                  <a:schemeClr val="tx2"/>
                </a:solidFill>
              </a:rPr>
              <a:t>A,B,C</a:t>
            </a:r>
            <a:r>
              <a:rPr lang="zh-CN" altLang="en-US" sz="2400" b="1">
                <a:solidFill>
                  <a:schemeClr val="tx2"/>
                </a:solidFill>
              </a:rPr>
              <a:t>相互独立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A61EA8-EF85-4894-9346-12E288163CC7}"/>
              </a:ext>
            </a:extLst>
          </p:cNvPr>
          <p:cNvSpPr txBox="1"/>
          <p:nvPr/>
        </p:nvSpPr>
        <p:spPr>
          <a:xfrm>
            <a:off x="479376" y="4627035"/>
            <a:ext cx="4101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>
                <a:solidFill>
                  <a:schemeClr val="tx2"/>
                </a:solidFill>
              </a:rPr>
              <a:t>X</a:t>
            </a:r>
            <a:r>
              <a:rPr lang="zh-CN" altLang="en-US" sz="2400" b="1">
                <a:solidFill>
                  <a:schemeClr val="tx2"/>
                </a:solidFill>
              </a:rPr>
              <a:t>的分布列如下表所示：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26BCC95-D800-43F1-BC9D-6F7D6E7D8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015670"/>
              </p:ext>
            </p:extLst>
          </p:nvPr>
        </p:nvGraphicFramePr>
        <p:xfrm>
          <a:off x="3851833" y="4815497"/>
          <a:ext cx="5715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04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1000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3000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0.32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0.288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8944F92-863C-4831-8449-BEFA80A98281}"/>
              </a:ext>
            </a:extLst>
          </p:cNvPr>
          <p:cNvSpPr/>
          <p:nvPr/>
        </p:nvSpPr>
        <p:spPr>
          <a:xfrm>
            <a:off x="575132" y="5632597"/>
            <a:ext cx="9434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𝑋的均值为𝐸</a:t>
            </a:r>
            <a:r>
              <a:rPr lang="en-US" altLang="zh-CN"/>
              <a:t>(</a:t>
            </a:r>
            <a:r>
              <a:rPr lang="zh-CN" altLang="en-US"/>
              <a:t>𝑋</a:t>
            </a:r>
            <a:r>
              <a:rPr lang="en-US" altLang="zh-CN"/>
              <a:t>)=0×0.2+1000×0.32+3000×0.288+6000×0.192=2336.</a:t>
            </a:r>
          </a:p>
        </p:txBody>
      </p:sp>
      <mc:AlternateContent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B02BE2D-F64F-4BC6-B0E9-5E7960B3A680}"/>
                  </a:ext>
                </a:extLst>
              </p:cNvPr>
              <p:cNvSpPr/>
              <p:nvPr/>
            </p:nvSpPr>
            <p:spPr>
              <a:xfrm>
                <a:off x="759084" y="3780627"/>
                <a:ext cx="11113488" cy="918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/>
                  <a:t>𝑃</a:t>
                </a:r>
                <a:r>
                  <a:rPr lang="en-US" altLang="zh-CN"/>
                  <a:t>(</a:t>
                </a:r>
                <a:r>
                  <a:rPr lang="zh-CN" altLang="en-US"/>
                  <a:t>𝑋</a:t>
                </a:r>
                <a:r>
                  <a:rPr lang="en-US" altLang="zh-CN"/>
                  <a:t>=0)=</a:t>
                </a:r>
                <a:r>
                  <a:rPr lang="zh-CN" altLang="en-US"/>
                  <a:t>𝑃</a:t>
                </a:r>
                <a:r>
                  <a:rPr lang="en-US" altLang="zh-CN"/>
                  <a:t>(</a:t>
                </a:r>
                <a14:m>
                  <m:oMathPara>
                    <m:oMathParaPr>
                      <m:jc/>
                    </m:oMathParaPr>
                    <m:oMath>
                      <m:bar>
                        <m:barPr>
                          <m:pos m:val="top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r>
                  <a:rPr lang="en-US" altLang="zh-CN"/>
                  <a:t>)=0.2,                                         </a:t>
                </a:r>
                <a:r>
                  <a:rPr lang="zh-CN" altLang="en-US"/>
                  <a:t>𝑃</a:t>
                </a:r>
                <a:r>
                  <a:rPr lang="en-US" altLang="zh-CN"/>
                  <a:t>(</a:t>
                </a:r>
                <a:r>
                  <a:rPr lang="zh-CN" altLang="en-US"/>
                  <a:t>𝑋</a:t>
                </a:r>
                <a:r>
                  <a:rPr lang="en-US" altLang="zh-CN"/>
                  <a:t>=1000)=</a:t>
                </a:r>
                <a:r>
                  <a:rPr lang="zh-CN" altLang="en-US"/>
                  <a:t>𝑃</a:t>
                </a:r>
                <a:r>
                  <a:rPr lang="en-US" altLang="zh-CN"/>
                  <a:t>(</a:t>
                </a:r>
                <a:r>
                  <a:rPr lang="en-US" altLang="zh-CN" i="1"/>
                  <a:t>A</a:t>
                </a:r>
                <a14:m>
                  <m:oMathPara>
                    <m:oMathParaPr>
                      <m:jc/>
                    </m:oMathParaPr>
                    <m:oMath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r>
                  <a:rPr lang="en-US" altLang="zh-CN"/>
                  <a:t>)=0.8×0.4=0.32,</a:t>
                </a:r>
                <a:br>
                  <a:rPr lang="en-US" altLang="zh-CN"/>
                </a:br>
                <a:r>
                  <a:rPr lang="zh-CN" altLang="en-US"/>
                  <a:t>𝑃</a:t>
                </a:r>
                <a:r>
                  <a:rPr lang="en-US" altLang="zh-CN"/>
                  <a:t>(</a:t>
                </a:r>
                <a:r>
                  <a:rPr lang="zh-CN" altLang="en-US"/>
                  <a:t>𝑋</a:t>
                </a:r>
                <a:r>
                  <a:rPr lang="en-US" altLang="zh-CN"/>
                  <a:t>=3000)=</a:t>
                </a:r>
                <a:r>
                  <a:rPr lang="zh-CN" altLang="en-US"/>
                  <a:t>𝑃</a:t>
                </a:r>
                <a:r>
                  <a:rPr lang="en-US" altLang="zh-CN"/>
                  <a:t>(</a:t>
                </a:r>
                <a:r>
                  <a:rPr lang="zh-CN" altLang="en-US"/>
                  <a:t>𝐴𝐵</a:t>
                </a:r>
                <a14:m>
                  <m:oMathPara>
                    <m:oMathParaPr>
                      <m:jc/>
                    </m:oMathParaPr>
                    <m:oMath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</m:oMath>
                  </m:oMathPara>
                </a14:m>
                <a:r>
                  <a:rPr lang="en-US" altLang="zh-CN"/>
                  <a:t>)=0.8×0.6×0.6=0.288,</a:t>
                </a:r>
                <a:r>
                  <a:rPr lang="zh-CN" altLang="en-US"/>
                  <a:t>𝑃</a:t>
                </a:r>
                <a:r>
                  <a:rPr lang="en-US" altLang="zh-CN"/>
                  <a:t>(</a:t>
                </a:r>
                <a:r>
                  <a:rPr lang="zh-CN" altLang="en-US"/>
                  <a:t>𝑋</a:t>
                </a:r>
                <a:r>
                  <a:rPr lang="en-US" altLang="zh-CN"/>
                  <a:t>=6000)=</a:t>
                </a:r>
                <a:r>
                  <a:rPr lang="zh-CN" altLang="en-US"/>
                  <a:t>𝑃</a:t>
                </a:r>
                <a:r>
                  <a:rPr lang="en-US" altLang="zh-CN"/>
                  <a:t>(</a:t>
                </a:r>
                <a:r>
                  <a:rPr lang="zh-CN" altLang="en-US"/>
                  <a:t>𝐴𝐵𝐶</a:t>
                </a:r>
                <a:r>
                  <a:rPr lang="en-US" altLang="zh-CN"/>
                  <a:t>)=0.8×0.6×0.4=0.192.</a:t>
                </a: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B02BE2D-F64F-4BC6-B0E9-5E7960B3A6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84" y="3780627"/>
                <a:ext cx="11113488" cy="918072"/>
              </a:xfrm>
              <a:prstGeom prst="rect">
                <a:avLst/>
              </a:prstGeom>
              <a:blipFill>
                <a:blip r:embed="rId2"/>
                <a:stretch>
                  <a:fillRect l="-878" t="-3311" r="0" b="-145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60046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文本框 5"/>
          <p:cNvSpPr txBox="1"/>
          <p:nvPr/>
        </p:nvSpPr>
        <p:spPr>
          <a:xfrm>
            <a:off x="499645" y="799336"/>
            <a:ext cx="8276590" cy="5806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如果按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ACB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的顺序来猜歌，获得的公益基金的均值是多少？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9009" y="1297477"/>
            <a:ext cx="8082310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解：分别用</a:t>
            </a:r>
            <a:r>
              <a:rPr lang="en-US" altLang="zh-CN" sz="2000" b="1">
                <a:solidFill>
                  <a:srgbClr val="FF0000"/>
                </a:solidFill>
              </a:rPr>
              <a:t>A,B,C</a:t>
            </a:r>
            <a:r>
              <a:rPr lang="zh-CN" altLang="en-US" sz="2000" b="1">
                <a:solidFill>
                  <a:srgbClr val="FF0000"/>
                </a:solidFill>
              </a:rPr>
              <a:t>表示猜对歌曲</a:t>
            </a:r>
            <a:r>
              <a:rPr lang="en-US" altLang="zh-CN" sz="2000" b="1">
                <a:solidFill>
                  <a:srgbClr val="FF0000"/>
                </a:solidFill>
              </a:rPr>
              <a:t>A,B,C</a:t>
            </a:r>
            <a:r>
              <a:rPr lang="zh-CN" altLang="en-US" sz="2000" b="1">
                <a:solidFill>
                  <a:srgbClr val="FF0000"/>
                </a:solidFill>
              </a:rPr>
              <a:t>歌名的事件，</a:t>
            </a:r>
            <a:r>
              <a:rPr lang="en-US" altLang="zh-CN" sz="2000" b="1">
                <a:solidFill>
                  <a:srgbClr val="FF0000"/>
                </a:solidFill>
              </a:rPr>
              <a:t>A,B,C</a:t>
            </a:r>
            <a:r>
              <a:rPr lang="zh-CN" altLang="en-US" sz="2000" b="1">
                <a:solidFill>
                  <a:srgbClr val="FF0000"/>
                </a:solidFill>
              </a:rPr>
              <a:t>相互独立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5400" y="2661087"/>
            <a:ext cx="41014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b="1">
                <a:solidFill>
                  <a:schemeClr val="tx2"/>
                </a:solidFill>
              </a:rPr>
              <a:t>X</a:t>
            </a:r>
            <a:r>
              <a:rPr lang="zh-CN" altLang="en-US" sz="2000" b="1">
                <a:solidFill>
                  <a:schemeClr val="tx2"/>
                </a:solidFill>
              </a:rPr>
              <a:t>的分布列如下表所示：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85979"/>
              </p:ext>
            </p:extLst>
          </p:nvPr>
        </p:nvGraphicFramePr>
        <p:xfrm>
          <a:off x="3559985" y="2848412"/>
          <a:ext cx="5715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04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1000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4000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0.48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0.128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>
        <mc:Choice Requires="a14">
          <p:sp>
            <p:nvSpPr>
              <p:cNvPr id="8" name="对象 7">
                <a:hlinkClick action="ppaction://ole?verb=0"/>
              </p:cNvPr>
              <p:cNvSpPr txBox="1"/>
              <p:nvPr/>
            </p:nvSpPr>
            <p:spPr>
              <a:xfrm>
                <a:off x="499645" y="3587242"/>
                <a:ext cx="11305256" cy="55279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Para>
                    <m:oMathParaPr>
                      <m:jc m:val="left"/>
                    </m:oMathParaPr>
                    <m:oMath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的均值为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)=0×0.2+1000×0.48+4000×0.128+6000×0.192=2144.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对象 7">
                <a:hlinkClick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45" y="3587242"/>
                <a:ext cx="11305256" cy="552799"/>
              </a:xfrm>
              <a:prstGeom prst="rect">
                <a:avLst/>
              </a:prstGeom>
              <a:blipFill>
                <a:blip r:embed="rId2"/>
                <a:stretch>
                  <a:fillRect l="-162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2AE3383-A7E5-482E-9D24-561E93565CE7}"/>
                  </a:ext>
                </a:extLst>
              </p:cNvPr>
              <p:cNvSpPr/>
              <p:nvPr/>
            </p:nvSpPr>
            <p:spPr>
              <a:xfrm>
                <a:off x="392913" y="1773908"/>
                <a:ext cx="11406174" cy="915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/>
                  <a:t>𝑃</a:t>
                </a:r>
                <a:r>
                  <a:rPr lang="en-US" altLang="zh-CN"/>
                  <a:t>(</a:t>
                </a:r>
                <a:r>
                  <a:rPr lang="zh-CN" altLang="en-US"/>
                  <a:t>𝑋</a:t>
                </a:r>
                <a:r>
                  <a:rPr lang="en-US" altLang="zh-CN"/>
                  <a:t>=0)=</a:t>
                </a:r>
                <a:r>
                  <a:rPr lang="zh-CN" altLang="en-US"/>
                  <a:t>𝑃</a:t>
                </a:r>
                <a:r>
                  <a:rPr lang="en-US" altLang="zh-CN"/>
                  <a:t>(</a:t>
                </a:r>
                <a14:m>
                  <m:oMathPara>
                    <m:oMathParaPr>
                      <m:jc/>
                    </m:oMathParaPr>
                    <m:oMath>
                      <m:bar>
                        <m:barPr>
                          <m:pos m:val="top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r>
                  <a:rPr lang="en-US" altLang="zh-CN"/>
                  <a:t>)=0.2,</a:t>
                </a:r>
                <a:r>
                  <a:rPr lang="zh-CN" altLang="en-US"/>
                  <a:t>𝑃</a:t>
                </a:r>
                <a:r>
                  <a:rPr lang="en-US" altLang="zh-CN"/>
                  <a:t>(</a:t>
                </a:r>
                <a:r>
                  <a:rPr lang="zh-CN" altLang="en-US"/>
                  <a:t>𝑋</a:t>
                </a:r>
                <a:r>
                  <a:rPr lang="en-US" altLang="zh-CN"/>
                  <a:t>=1000)=</a:t>
                </a:r>
                <a:r>
                  <a:rPr lang="zh-CN" altLang="en-US"/>
                  <a:t>𝑃</a:t>
                </a:r>
                <a:r>
                  <a:rPr lang="en-US" altLang="zh-CN"/>
                  <a:t>(</a:t>
                </a:r>
                <a:r>
                  <a:rPr lang="en-US" altLang="zh-CN" i="1"/>
                  <a:t>A</a:t>
                </a:r>
                <a14:m>
                  <m:oMathPara>
                    <m:oMathParaPr>
                      <m:jc/>
                    </m:oMathParaPr>
                    <m:oMath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</m:oMath>
                  </m:oMathPara>
                </a14:m>
                <a:r>
                  <a:rPr lang="en-US" altLang="zh-CN"/>
                  <a:t>)=0.8×0.4=0.32,</a:t>
                </a:r>
                <a:br>
                  <a:rPr lang="en-US" altLang="zh-CN"/>
                </a:br>
                <a:r>
                  <a:rPr lang="zh-CN" altLang="en-US"/>
                  <a:t>𝑃</a:t>
                </a:r>
                <a:r>
                  <a:rPr lang="en-US" altLang="zh-CN"/>
                  <a:t>(</a:t>
                </a:r>
                <a:r>
                  <a:rPr lang="zh-CN" altLang="en-US"/>
                  <a:t>𝑋</a:t>
                </a:r>
                <a:r>
                  <a:rPr lang="en-US" altLang="zh-CN"/>
                  <a:t>=3000)=</a:t>
                </a:r>
                <a:r>
                  <a:rPr lang="zh-CN" altLang="en-US"/>
                  <a:t>𝑃</a:t>
                </a:r>
                <a:r>
                  <a:rPr lang="en-US" altLang="zh-CN"/>
                  <a:t>(</a:t>
                </a:r>
                <a:r>
                  <a:rPr lang="zh-CN" altLang="en-US"/>
                  <a:t>𝐴</a:t>
                </a:r>
                <a:r>
                  <a:rPr lang="en-US" altLang="zh-CN"/>
                  <a:t>C</a:t>
                </a:r>
                <a14:m>
                  <m:oMathPara>
                    <m:oMathParaPr>
                      <m:jc/>
                    </m:oMathParaPr>
                    <m:oMath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r>
                  <a:rPr lang="en-US" altLang="zh-CN"/>
                  <a:t>)=0.8×0.4×0.4=0.128,</a:t>
                </a:r>
                <a:r>
                  <a:rPr lang="zh-CN" altLang="en-US"/>
                  <a:t>𝑃</a:t>
                </a:r>
                <a:r>
                  <a:rPr lang="en-US" altLang="zh-CN"/>
                  <a:t>(</a:t>
                </a:r>
                <a:r>
                  <a:rPr lang="zh-CN" altLang="en-US"/>
                  <a:t>𝑋</a:t>
                </a:r>
                <a:r>
                  <a:rPr lang="en-US" altLang="zh-CN"/>
                  <a:t>=6000)=</a:t>
                </a:r>
                <a:r>
                  <a:rPr lang="zh-CN" altLang="en-US"/>
                  <a:t>𝑃</a:t>
                </a:r>
                <a:r>
                  <a:rPr lang="en-US" altLang="zh-CN"/>
                  <a:t>(</a:t>
                </a:r>
                <a:r>
                  <a:rPr lang="zh-CN" altLang="en-US"/>
                  <a:t>𝐴</a:t>
                </a:r>
                <a:r>
                  <a:rPr lang="en-US" altLang="zh-CN"/>
                  <a:t>CB)=0.8×0.4×0.6=0.192.</a:t>
                </a: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2AE3383-A7E5-482E-9D24-561E93565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3" y="1773908"/>
                <a:ext cx="11406174" cy="915635"/>
              </a:xfrm>
              <a:prstGeom prst="rect">
                <a:avLst/>
              </a:prstGeom>
              <a:blipFill>
                <a:blip r:embed="rId3"/>
                <a:stretch>
                  <a:fillRect l="-801" t="-3333" r="0" b="-1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6A0D3542-4EBC-4898-BDE3-58306E87D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5400" y="4085407"/>
            <a:ext cx="9950593" cy="203493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0A77D9C-FE4B-4394-8249-5F12025D6E35}"/>
              </a:ext>
            </a:extLst>
          </p:cNvPr>
          <p:cNvSpPr txBox="1"/>
          <p:nvPr/>
        </p:nvSpPr>
        <p:spPr>
          <a:xfrm>
            <a:off x="1199456" y="6062023"/>
            <a:ext cx="8276590" cy="5806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按由易到难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的顺序来猜歌，获得的公益基金的均值最大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54ABB8-3144-4B8D-A5C1-02259FCD3F39}"/>
              </a:ext>
            </a:extLst>
          </p:cNvPr>
          <p:cNvSpPr/>
          <p:nvPr/>
        </p:nvSpPr>
        <p:spPr>
          <a:xfrm>
            <a:off x="620188" y="75763"/>
            <a:ext cx="11064169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思考：</a:t>
            </a:r>
            <a:r>
              <a:rPr lang="zh-CN" altLang="en-US"/>
              <a:t>如果改变猜歌的顺序，获得公益基金的均值是否相同？如果不同，你认为哪个顺序获得的公益基金均值最大？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/>
      <p:bldP spid="11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29380" name="Text Box 4">
            <a:extLst>
              <a:ext uri="{FF2B5EF4-FFF2-40B4-BE49-F238E27FC236}">
                <a16:creationId xmlns:a16="http://schemas.microsoft.com/office/drawing/2014/main" id="{00666247-1B95-4ED2-8D22-03EFCEC87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461666"/>
            <a:ext cx="1123324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例</a:t>
            </a: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4.</a:t>
            </a: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根据气象预报，某地区近期有小洪水的概率为</a:t>
            </a: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0.25</a:t>
            </a: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，有大洪水的概率为</a:t>
            </a: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0.01</a:t>
            </a: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，该地区某工地上有一台大型设备，遇到大洪水时要损失</a:t>
            </a: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60000</a:t>
            </a: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元，遇到小洪水时要损失</a:t>
            </a: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10000</a:t>
            </a: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元。为保护设备，有以下三种方案：</a:t>
            </a:r>
          </a:p>
          <a:p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方案</a:t>
            </a: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1</a:t>
            </a: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：运走设备，搬运费为</a:t>
            </a: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3800</a:t>
            </a: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元。</a:t>
            </a:r>
          </a:p>
          <a:p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方案</a:t>
            </a: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2</a:t>
            </a: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：建保护围墙，建设费为</a:t>
            </a: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2000</a:t>
            </a: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元，但围墙只能挡住小洪水。</a:t>
            </a:r>
          </a:p>
          <a:p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方案</a:t>
            </a: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3</a:t>
            </a: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：不采取措施，希望不发生洪水。</a:t>
            </a:r>
          </a:p>
          <a:p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工地的领导该如何决策呢</a:t>
            </a: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?</a:t>
            </a:r>
            <a:endParaRPr kumimoji="0"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5" name="Text Box 46">
            <a:extLst>
              <a:ext uri="{FF2B5EF4-FFF2-40B4-BE49-F238E27FC236}">
                <a16:creationId xmlns:a16="http://schemas.microsoft.com/office/drawing/2014/main" id="{05E5FFDE-8492-49A3-9FE3-2B99ECBAD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b="1">
                <a:solidFill>
                  <a:srgbClr val="0C00F4"/>
                </a:solidFill>
              </a:rPr>
              <a:t>典型例题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6CEECA4-F1EE-444B-9483-B2955BF7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412" y="3753633"/>
            <a:ext cx="9433048" cy="292149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EAA76CF-7710-482A-A0B2-E4FDA5C66F3C}"/>
              </a:ext>
            </a:extLst>
          </p:cNvPr>
          <p:cNvSpPr/>
          <p:nvPr/>
        </p:nvSpPr>
        <p:spPr>
          <a:xfrm>
            <a:off x="551384" y="3045576"/>
            <a:ext cx="107266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分析:</a:t>
            </a:r>
            <a:r>
              <a:rPr lang="zh-CN" altLang="en-US"/>
              <a:t>决策目标为总损失(投入费用与设备损失之和)越小越好,根据题意,各种方案在不同状态下的总损失如表所示：</a:t>
            </a:r>
          </a:p>
        </p:txBody>
      </p:sp>
    </p:spTree>
    <p:extLst>
      <p:ext uri="{BB962C8B-B14F-4D97-AF65-F5344CB8AC3E}">
        <p14:creationId xmlns:p14="http://schemas.microsoft.com/office/powerpoint/2010/main" val="34848122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CBFD37-D517-49EB-A59B-DD85789AC80D}"/>
              </a:ext>
            </a:extLst>
          </p:cNvPr>
          <p:cNvSpPr/>
          <p:nvPr/>
        </p:nvSpPr>
        <p:spPr>
          <a:xfrm>
            <a:off x="1019436" y="576815"/>
            <a:ext cx="101531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解:设方案1、方案2、方案3的总损失分别为</a:t>
            </a:r>
            <a:r>
              <a:rPr lang="zh-CN" altLang="en-US" i="1"/>
              <a:t>X</a:t>
            </a:r>
            <a:r>
              <a:rPr lang="zh-CN" altLang="en-US" baseline="-25000"/>
              <a:t>1</a:t>
            </a:r>
            <a:r>
              <a:rPr lang="zh-CN" altLang="en-US"/>
              <a:t>,</a:t>
            </a:r>
            <a:r>
              <a:rPr lang="zh-CN" altLang="en-US" i="1"/>
              <a:t>X</a:t>
            </a:r>
            <a:r>
              <a:rPr lang="zh-CN" altLang="en-US" baseline="-25000"/>
              <a:t>2</a:t>
            </a:r>
            <a:r>
              <a:rPr lang="zh-CN" altLang="en-US"/>
              <a:t>,</a:t>
            </a:r>
            <a:r>
              <a:rPr lang="zh-CN" altLang="en-US" i="1"/>
              <a:t>X</a:t>
            </a:r>
            <a:r>
              <a:rPr lang="zh-CN" altLang="en-US" baseline="-25000"/>
              <a:t>3</a:t>
            </a:r>
            <a:r>
              <a:rPr lang="zh-CN" altLang="en-US"/>
              <a:t>.</a:t>
            </a:r>
            <a:endParaRPr lang="en-US" altLang="zh-CN"/>
          </a:p>
          <a:p>
            <a:r>
              <a:rPr lang="zh-CN" altLang="en-US"/>
              <a:t>采用方案1,无论有无洪水,都损失3800元.因此,P(</a:t>
            </a:r>
            <a:r>
              <a:rPr lang="zh-CN" altLang="en-US" i="1"/>
              <a:t>X</a:t>
            </a:r>
            <a:r>
              <a:rPr lang="zh-CN" altLang="en-US" baseline="-25000"/>
              <a:t>1</a:t>
            </a:r>
            <a:r>
              <a:rPr lang="zh-CN" altLang="en-US"/>
              <a:t>=3800)=1.</a:t>
            </a:r>
            <a:endParaRPr lang="en-US" altLang="zh-CN"/>
          </a:p>
          <a:p>
            <a:r>
              <a:rPr lang="zh-CN" altLang="en-US"/>
              <a:t>采用方案2,遇到大洪水时,总损失为2000+6000=62000元;没有大洪水时,总损失为2000元,因此,P(</a:t>
            </a:r>
            <a:r>
              <a:rPr lang="zh-CN" altLang="en-US" i="1"/>
              <a:t>X</a:t>
            </a:r>
            <a:r>
              <a:rPr lang="en-US" altLang="zh-CN" baseline="-25000"/>
              <a:t>2</a:t>
            </a:r>
            <a:r>
              <a:rPr lang="zh-CN" altLang="en-US"/>
              <a:t>=62 000)=0.01,P(</a:t>
            </a:r>
            <a:r>
              <a:rPr lang="zh-CN" altLang="en-US" i="1"/>
              <a:t>X</a:t>
            </a:r>
            <a:r>
              <a:rPr lang="zh-CN" altLang="en-US" baseline="-25000"/>
              <a:t>2</a:t>
            </a:r>
            <a:r>
              <a:rPr lang="zh-CN" altLang="en-US"/>
              <a:t>=2000)=0.99.</a:t>
            </a:r>
            <a:endParaRPr lang="en-US" altLang="zh-CN"/>
          </a:p>
          <a:p>
            <a:r>
              <a:rPr lang="zh-CN" altLang="en-US"/>
              <a:t>采用方案3,P(</a:t>
            </a:r>
            <a:r>
              <a:rPr lang="zh-CN" altLang="en-US" i="1"/>
              <a:t>X</a:t>
            </a:r>
            <a:r>
              <a:rPr lang="zh-CN" altLang="en-US" baseline="-25000"/>
              <a:t>3</a:t>
            </a:r>
            <a:r>
              <a:rPr lang="zh-CN" altLang="en-US"/>
              <a:t>=60 000)=0.01,P(</a:t>
            </a:r>
            <a:r>
              <a:rPr lang="zh-CN" altLang="en-US" i="1"/>
              <a:t>X</a:t>
            </a:r>
            <a:r>
              <a:rPr lang="zh-CN" altLang="en-US" baseline="-25000"/>
              <a:t>3</a:t>
            </a:r>
            <a:r>
              <a:rPr lang="zh-CN" altLang="en-US"/>
              <a:t>=10000)=0.25,P(</a:t>
            </a:r>
            <a:r>
              <a:rPr lang="zh-CN" altLang="en-US" i="1"/>
              <a:t>X</a:t>
            </a:r>
            <a:r>
              <a:rPr lang="en-US" altLang="zh-CN" baseline="-25000"/>
              <a:t>3</a:t>
            </a:r>
            <a:r>
              <a:rPr lang="zh-CN" altLang="en-US"/>
              <a:t>=0)=0.74.</a:t>
            </a:r>
            <a:endParaRPr lang="en-US" altLang="zh-CN"/>
          </a:p>
          <a:p>
            <a:r>
              <a:rPr lang="zh-CN" altLang="en-US"/>
              <a:t>于是,</a:t>
            </a:r>
            <a:endParaRPr lang="en-US" altLang="zh-CN"/>
          </a:p>
          <a:p>
            <a:r>
              <a:rPr lang="zh-CN" altLang="en-US"/>
              <a:t>E(</a:t>
            </a:r>
            <a:r>
              <a:rPr lang="zh-CN" altLang="en-US" i="1"/>
              <a:t>X</a:t>
            </a:r>
            <a:r>
              <a:rPr lang="zh-CN" altLang="en-US" baseline="-25000"/>
              <a:t>1</a:t>
            </a:r>
            <a:r>
              <a:rPr lang="zh-CN" altLang="en-US"/>
              <a:t>)=3800,</a:t>
            </a:r>
            <a:endParaRPr lang="en-US" altLang="zh-CN"/>
          </a:p>
          <a:p>
            <a:r>
              <a:rPr lang="zh-CN" altLang="en-US"/>
              <a:t>E(</a:t>
            </a:r>
            <a:r>
              <a:rPr lang="zh-CN" altLang="en-US" i="1"/>
              <a:t>X</a:t>
            </a:r>
            <a:r>
              <a:rPr lang="zh-CN" altLang="en-US" baseline="-25000"/>
              <a:t>2</a:t>
            </a:r>
            <a:r>
              <a:rPr lang="zh-CN" altLang="en-US"/>
              <a:t>)=62 000×0.01+2 000×0.99=2 600,</a:t>
            </a:r>
            <a:endParaRPr lang="en-US" altLang="zh-CN"/>
          </a:p>
          <a:p>
            <a:r>
              <a:rPr lang="zh-CN" altLang="en-US"/>
              <a:t>E(</a:t>
            </a:r>
            <a:r>
              <a:rPr lang="zh-CN" altLang="en-US" i="1"/>
              <a:t>X</a:t>
            </a:r>
            <a:r>
              <a:rPr lang="en-US" altLang="zh-CN" baseline="-25000"/>
              <a:t>3</a:t>
            </a:r>
            <a:r>
              <a:rPr lang="zh-CN" altLang="en-US"/>
              <a:t>)=60 000×0.01+10 000×0.25+0×0.74=3 100.</a:t>
            </a:r>
            <a:endParaRPr lang="en-US" altLang="zh-CN"/>
          </a:p>
          <a:p>
            <a:r>
              <a:rPr lang="zh-CN" altLang="en-US"/>
              <a:t>因此,从期望损失最小的角度,应采取方案2.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3FD55C-6E1B-421B-9E34-EF52089E3601}"/>
              </a:ext>
            </a:extLst>
          </p:cNvPr>
          <p:cNvSpPr/>
          <p:nvPr/>
        </p:nvSpPr>
        <p:spPr>
          <a:xfrm>
            <a:off x="839416" y="115150"/>
            <a:ext cx="10153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方案2和方案3的总损失都是随机变量,可以采用期望总损失最小的方案。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13DB5A-7EBC-4C10-B463-6E8B7288190B}"/>
              </a:ext>
            </a:extLst>
          </p:cNvPr>
          <p:cNvSpPr/>
          <p:nvPr/>
        </p:nvSpPr>
        <p:spPr>
          <a:xfrm>
            <a:off x="713402" y="4581128"/>
            <a:ext cx="10405156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/>
              <a:t>值得注意的是,上述结论是通过比较“期望总损失”而得出的,一般地,我们可以这样来理解“期望总损失”:如果问题中的天气状况多次发生,那么采用方案2将会使总损失减到最小,不过,因为洪水是否发生以及洪水发生的大小都是随机的,所以对于个别的一次决策,采用方案2也不一定是最好的.</a:t>
            </a:r>
          </a:p>
        </p:txBody>
      </p:sp>
    </p:spTree>
    <p:extLst>
      <p:ext uri="{BB962C8B-B14F-4D97-AF65-F5344CB8AC3E}">
        <p14:creationId xmlns:p14="http://schemas.microsoft.com/office/powerpoint/2010/main" val="1530641679"/>
      </p:ext>
    </p:extLst>
  </p:cSld>
  <p:clrMapOvr>
    <a:masterClrMapping/>
  </p:clrMapOvr>
  <p:transition>
    <p:random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26306" name="Text Box 2">
            <a:extLst>
              <a:ext uri="{FF2B5EF4-FFF2-40B4-BE49-F238E27FC236}">
                <a16:creationId xmlns:a16="http://schemas.microsoft.com/office/drawing/2014/main" id="{D7C4CC28-6C7E-4FA7-9821-C8F97DB3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461665"/>
            <a:ext cx="1166529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统计资料表明，每年国庆节商场内促销活动可获利</a:t>
            </a:r>
            <a:r>
              <a:rPr kumimoji="0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kumimoji="0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万元；商场外促销活动如不遇下雨可获利</a:t>
            </a:r>
            <a:r>
              <a:rPr kumimoji="0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10</a:t>
            </a:r>
            <a:r>
              <a:rPr kumimoji="0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万元；如遇下雨则损失</a:t>
            </a:r>
            <a:r>
              <a:rPr kumimoji="0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4</a:t>
            </a:r>
            <a:r>
              <a:rPr kumimoji="0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万元。</a:t>
            </a:r>
            <a:r>
              <a:rPr kumimoji="0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9</a:t>
            </a:r>
            <a:r>
              <a:rPr kumimoji="0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月</a:t>
            </a:r>
            <a:r>
              <a:rPr kumimoji="0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30</a:t>
            </a:r>
            <a:r>
              <a:rPr kumimoji="0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日气象预报国庆节下雨的概率为</a:t>
            </a:r>
            <a:r>
              <a:rPr kumimoji="0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40%</a:t>
            </a:r>
            <a:r>
              <a:rPr kumimoji="0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，商场应选择哪种促销方式？</a:t>
            </a:r>
          </a:p>
        </p:txBody>
      </p:sp>
      <p:sp>
        <p:nvSpPr>
          <p:cNvPr id="226307" name="Text Box 3">
            <a:extLst>
              <a:ext uri="{FF2B5EF4-FFF2-40B4-BE49-F238E27FC236}">
                <a16:creationId xmlns:a16="http://schemas.microsoft.com/office/drawing/2014/main" id="{0466B50D-04A8-4A02-A3B9-873EAD872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b="1">
                <a:solidFill>
                  <a:srgbClr val="0C00F4"/>
                </a:solidFill>
              </a:rPr>
              <a:t>巩固练习</a:t>
            </a:r>
          </a:p>
        </p:txBody>
      </p:sp>
    </p:spTree>
    <p:extLst>
      <p:ext uri="{BB962C8B-B14F-4D97-AF65-F5344CB8AC3E}">
        <p14:creationId xmlns:p14="http://schemas.microsoft.com/office/powerpoint/2010/main" val="190194775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4AF3CC92-8751-40F3-8FAF-2F8707E69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535189"/>
            <a:ext cx="113052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某商场经销某商品，根据以往资料统计，顾客采用的分期付款期数</a:t>
            </a:r>
            <a:r>
              <a:rPr kumimoji="0" lang="en-US" altLang="zh-CN" b="1" i="1">
                <a:solidFill>
                  <a:srgbClr val="000000"/>
                </a:solidFill>
                <a:latin typeface="宋体" panose="02010600030101010101" pitchFamily="2" charset="-122"/>
              </a:rPr>
              <a:t>X</a:t>
            </a: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的分布列为：    </a:t>
            </a:r>
          </a:p>
        </p:txBody>
      </p:sp>
      <p:graphicFrame>
        <p:nvGraphicFramePr>
          <p:cNvPr id="231451" name="Group 27">
            <a:extLst>
              <a:ext uri="{FF2B5EF4-FFF2-40B4-BE49-F238E27FC236}">
                <a16:creationId xmlns:a16="http://schemas.microsoft.com/office/drawing/2014/main" id="{154F7AF9-2681-42FA-AA94-74FE2D6D4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751504"/>
              </p:ext>
            </p:extLst>
          </p:nvPr>
        </p:nvGraphicFramePr>
        <p:xfrm>
          <a:off x="2019300" y="1026058"/>
          <a:ext cx="8153400" cy="1219200"/>
        </p:xfrm>
        <a:graphic>
          <a:graphicData uri="http://schemas.openxmlformats.org/drawingml/2006/table">
            <a:tbl>
              <a:tblPr/>
              <a:tblGrid>
                <a:gridCol w="1358900">
                  <a:extLst>
                    <a:ext uri="{9D8B030D-6E8A-4147-A177-3AD203B41FA5}">
                      <a16:colId xmlns:a16="http://schemas.microsoft.com/office/drawing/2014/main" val="771181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62913975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53033415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7828365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01870162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28404355"/>
                    </a:ext>
                  </a:extLst>
                </a:gridCol>
              </a:tblGrid>
              <a:tr h="60960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570383"/>
                  </a:ext>
                </a:extLst>
              </a:tr>
              <a:tr h="60960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139199"/>
                  </a:ext>
                </a:extLst>
              </a:tr>
            </a:tbl>
          </a:graphicData>
        </a:graphic>
      </p:graphicFrame>
      <p:sp>
        <p:nvSpPr>
          <p:cNvPr id="231453" name="Text Box 29">
            <a:extLst>
              <a:ext uri="{FF2B5EF4-FFF2-40B4-BE49-F238E27FC236}">
                <a16:creationId xmlns:a16="http://schemas.microsoft.com/office/drawing/2014/main" id="{24633AF1-F8FB-4ABA-9A2F-03A715BD8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64" y="2245258"/>
            <a:ext cx="114492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商场经销一件该商品</a:t>
            </a:r>
            <a:r>
              <a:rPr kumimoji="0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采用</a:t>
            </a:r>
            <a:r>
              <a:rPr kumimoji="0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期付款</a:t>
            </a:r>
            <a:r>
              <a:rPr kumimoji="0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其利润为</a:t>
            </a:r>
            <a:r>
              <a:rPr kumimoji="0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200</a:t>
            </a: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元</a:t>
            </a:r>
            <a:r>
              <a:rPr kumimoji="0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分</a:t>
            </a:r>
            <a:r>
              <a:rPr kumimoji="0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期或</a:t>
            </a:r>
            <a:r>
              <a:rPr kumimoji="0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期付款，其利润为</a:t>
            </a:r>
            <a:r>
              <a:rPr kumimoji="0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250</a:t>
            </a: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元</a:t>
            </a:r>
            <a:r>
              <a:rPr kumimoji="0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分</a:t>
            </a:r>
            <a:r>
              <a:rPr kumimoji="0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期或</a:t>
            </a:r>
            <a:r>
              <a:rPr kumimoji="0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期付款</a:t>
            </a:r>
            <a:r>
              <a:rPr kumimoji="0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其利润为</a:t>
            </a:r>
            <a:r>
              <a:rPr kumimoji="0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300</a:t>
            </a: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元</a:t>
            </a:r>
            <a:r>
              <a:rPr kumimoji="0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0" lang="en-US" altLang="zh-CN" b="1" i="1">
                <a:solidFill>
                  <a:srgbClr val="000000"/>
                </a:solidFill>
                <a:latin typeface="宋体" panose="02010600030101010101" pitchFamily="2" charset="-122"/>
              </a:rPr>
              <a:t>Y</a:t>
            </a: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表示经销一件该商品的利润。</a:t>
            </a:r>
          </a:p>
          <a:p>
            <a:pPr>
              <a:spcBef>
                <a:spcPct val="0"/>
              </a:spcBef>
            </a:pP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kumimoji="0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）求事件</a:t>
            </a:r>
            <a:r>
              <a:rPr kumimoji="0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：”购买该商品的</a:t>
            </a:r>
            <a:r>
              <a:rPr kumimoji="0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位顾客中</a:t>
            </a:r>
            <a:r>
              <a:rPr kumimoji="0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至少有一位采用</a:t>
            </a:r>
            <a:r>
              <a:rPr kumimoji="0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期付款” 的概率</a:t>
            </a:r>
            <a:r>
              <a:rPr kumimoji="0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P(A)</a:t>
            </a: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  <a:p>
            <a:pPr>
              <a:spcBef>
                <a:spcPct val="0"/>
              </a:spcBef>
            </a:pP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kumimoji="0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）求</a:t>
            </a:r>
            <a:r>
              <a:rPr kumimoji="0" lang="en-US" altLang="zh-CN" b="1" i="1">
                <a:solidFill>
                  <a:srgbClr val="000000"/>
                </a:solidFill>
                <a:latin typeface="宋体" panose="02010600030101010101" pitchFamily="2" charset="-122"/>
              </a:rPr>
              <a:t>Y</a:t>
            </a:r>
            <a:r>
              <a:rPr kumimoji="0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的分布列及期望</a:t>
            </a:r>
            <a:r>
              <a:rPr kumimoji="0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  <a:r>
              <a:rPr kumimoji="0" lang="en-US" altLang="zh-CN" b="1" i="1">
                <a:solidFill>
                  <a:srgbClr val="000000"/>
                </a:solidFill>
                <a:latin typeface="宋体" panose="02010600030101010101" pitchFamily="2" charset="-122"/>
              </a:rPr>
              <a:t>Y</a:t>
            </a:r>
            <a:r>
              <a:rPr kumimoji="0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231458" name="Text Box 34">
            <a:extLst>
              <a:ext uri="{FF2B5EF4-FFF2-40B4-BE49-F238E27FC236}">
                <a16:creationId xmlns:a16="http://schemas.microsoft.com/office/drawing/2014/main" id="{D6C3A413-9DAA-479E-97EC-BBA39F876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2" y="18321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b="1">
                <a:solidFill>
                  <a:srgbClr val="0C00F4"/>
                </a:solidFill>
              </a:rPr>
              <a:t>巩固练习</a:t>
            </a:r>
          </a:p>
        </p:txBody>
      </p:sp>
    </p:spTree>
    <p:extLst>
      <p:ext uri="{BB962C8B-B14F-4D97-AF65-F5344CB8AC3E}">
        <p14:creationId xmlns:p14="http://schemas.microsoft.com/office/powerpoint/2010/main" val="350068470"/>
      </p:ext>
    </p:extLst>
  </p:cSld>
  <p:clrMapOvr>
    <a:masterClrMapping/>
  </p:clrMapOvr>
  <p:transition>
    <p:random/>
  </p:transition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4BBAA9-E00B-4F5A-B6E8-3281889895CF}"/>
              </a:ext>
            </a:extLst>
          </p:cNvPr>
          <p:cNvSpPr/>
          <p:nvPr/>
        </p:nvSpPr>
        <p:spPr>
          <a:xfrm>
            <a:off x="575003" y="752475"/>
            <a:ext cx="8257301" cy="18935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fontAlgn="auto">
              <a:lnSpc>
                <a:spcPct val="125000"/>
              </a:lnSpc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 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期望的概念</a:t>
            </a:r>
          </a:p>
          <a:p>
            <a:pPr algn="just" fontAlgn="auto">
              <a:lnSpc>
                <a:spcPct val="125000"/>
              </a:lnSpc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0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E(X)=x</a:t>
            </a:r>
            <a:r>
              <a:rPr lang="en-US" altLang="zh-CN" sz="2000" b="1" baseline="-25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en-US" altLang="zh-CN" sz="20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2000" b="1" baseline="-25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en-US" altLang="zh-CN" sz="20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+x</a:t>
            </a:r>
            <a:r>
              <a:rPr lang="en-US" altLang="zh-CN" sz="2000" b="1" baseline="-25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en-US" altLang="zh-CN" sz="20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2000" b="1" baseline="-25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en-US" altLang="zh-CN" sz="20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+…+x</a:t>
            </a:r>
            <a:r>
              <a:rPr lang="en-US" altLang="zh-CN" sz="2000" b="1" baseline="-2500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</a:t>
            </a:r>
            <a:r>
              <a:rPr lang="en-US" altLang="zh-CN" sz="2000" b="1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2000" b="1" baseline="-2500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</a:t>
            </a:r>
            <a:r>
              <a:rPr lang="en-US" altLang="zh-CN" sz="20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+…+x</a:t>
            </a:r>
            <a:r>
              <a:rPr lang="en-US" altLang="zh-CN" sz="2000" b="1" baseline="-2500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</a:t>
            </a:r>
            <a:r>
              <a:rPr lang="en-US" altLang="zh-CN" sz="2000" b="1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2000" b="1" baseline="-2500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</a:t>
            </a:r>
            <a:endParaRPr lang="en-US" altLang="zh-CN" sz="2400" b="1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fontAlgn="auto">
              <a:lnSpc>
                <a:spcPct val="125000"/>
              </a:lnSpc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 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期望的意义</a:t>
            </a:r>
          </a:p>
          <a:p>
            <a:pPr algn="just" fontAlgn="auto">
              <a:lnSpc>
                <a:spcPct val="125000"/>
              </a:lnSpc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离散型随机变量的期望，反映了随机变量取值的平均水平</a:t>
            </a:r>
            <a:r>
              <a:rPr lang="en-US" altLang="zh-CN" sz="20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mc:AlternateContent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7E152E1-9604-453C-BB90-1F6EF9D185A3}"/>
                  </a:ext>
                </a:extLst>
              </p:cNvPr>
              <p:cNvSpPr/>
              <p:nvPr/>
            </p:nvSpPr>
            <p:spPr>
              <a:xfrm>
                <a:off x="539661" y="2708920"/>
                <a:ext cx="8064896" cy="32457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3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US" altLang="zh-CN" sz="2400" b="1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3.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求离散型随机变量</a:t>
                </a:r>
                <a:r>
                  <a:rPr lang="en-US" altLang="zh-CN" sz="2400" b="1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ξ</a:t>
                </a:r>
                <a:r>
                  <a:rPr lang="zh-CN" altLang="en-US" sz="2400" b="1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的期望的基本步骤</a:t>
                </a:r>
                <a:endPara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algn="just">
                  <a:lnSpc>
                    <a:spcPct val="13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zh-CN" altLang="en-US" sz="2000" b="1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  </a:t>
                </a:r>
                <a:r>
                  <a:rPr lang="en-US" altLang="zh-CN" sz="2000" b="1" kern="100">
                    <a:latin typeface="Times New Roman" panose="02020603050405020304" pitchFamily="18" charset="0"/>
                    <a:ea typeface="楷体_GB2312"/>
                    <a:cs typeface="Courier New" panose="02070309020205020404" pitchFamily="49" charset="0"/>
                  </a:rPr>
                  <a:t>(1)</a:t>
                </a:r>
                <a:r>
                  <a:rPr lang="zh-CN" altLang="zh-CN" sz="2000" b="1" kern="1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理解</a:t>
                </a:r>
                <a:r>
                  <a:rPr lang="en-US" altLang="zh-CN" sz="2000" b="1" i="1" kern="100">
                    <a:latin typeface="Times New Roman" panose="02020603050405020304" pitchFamily="18" charset="0"/>
                    <a:ea typeface="楷体_GB2312"/>
                    <a:cs typeface="Courier New" panose="02070309020205020404" pitchFamily="49" charset="0"/>
                  </a:rPr>
                  <a:t>X</a:t>
                </a:r>
                <a:r>
                  <a:rPr lang="zh-CN" altLang="zh-CN" sz="2000" b="1" kern="1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的实际意义，写出</a:t>
                </a:r>
                <a:r>
                  <a:rPr lang="en-US" altLang="zh-CN" sz="2000" b="1" i="1" kern="100">
                    <a:latin typeface="Times New Roman" panose="02020603050405020304" pitchFamily="18" charset="0"/>
                    <a:ea typeface="楷体_GB2312"/>
                    <a:cs typeface="Courier New" panose="02070309020205020404" pitchFamily="49" charset="0"/>
                  </a:rPr>
                  <a:t>X</a:t>
                </a:r>
                <a:r>
                  <a:rPr lang="zh-CN" altLang="zh-CN" sz="2000" b="1" kern="1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全部可能取值；</a:t>
                </a:r>
                <a:endParaRPr lang="en-US" altLang="zh-CN" sz="2000" b="1" kern="10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3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US" altLang="zh-CN" sz="2000" b="1" kern="10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  </a:t>
                </a:r>
                <a:r>
                  <a:rPr lang="en-US" altLang="zh-CN" sz="2000" b="1" kern="100">
                    <a:latin typeface="Times New Roman" panose="02020603050405020304" pitchFamily="18" charset="0"/>
                    <a:ea typeface="楷体_GB2312"/>
                    <a:cs typeface="Courier New" panose="02070309020205020404" pitchFamily="49" charset="0"/>
                  </a:rPr>
                  <a:t>(2)</a:t>
                </a:r>
                <a:r>
                  <a:rPr lang="zh-CN" altLang="zh-CN" sz="2000" b="1" kern="1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求出</a:t>
                </a:r>
                <a:r>
                  <a:rPr lang="en-US" altLang="zh-CN" sz="2000" b="1" i="1" kern="100">
                    <a:latin typeface="Times New Roman" panose="02020603050405020304" pitchFamily="18" charset="0"/>
                    <a:ea typeface="楷体_GB2312"/>
                    <a:cs typeface="Courier New" panose="02070309020205020404" pitchFamily="49" charset="0"/>
                  </a:rPr>
                  <a:t>X</a:t>
                </a:r>
                <a:r>
                  <a:rPr lang="zh-CN" altLang="zh-CN" sz="2000" b="1" kern="1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取每个值时的概率；</a:t>
                </a:r>
                <a:endParaRPr lang="en-US" altLang="zh-CN" sz="2000" b="1" kern="10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3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US" altLang="zh-CN" sz="2000" b="1" kern="10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  </a:t>
                </a:r>
                <a:r>
                  <a:rPr lang="en-US" altLang="zh-CN" sz="2000" b="1" kern="100">
                    <a:latin typeface="Times New Roman" panose="02020603050405020304" pitchFamily="18" charset="0"/>
                    <a:ea typeface="楷体_GB2312"/>
                    <a:cs typeface="Courier New" panose="02070309020205020404" pitchFamily="49" charset="0"/>
                  </a:rPr>
                  <a:t>(3)</a:t>
                </a:r>
                <a:r>
                  <a:rPr lang="zh-CN" altLang="zh-CN" sz="2000" b="1" kern="1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写出</a:t>
                </a:r>
                <a:r>
                  <a:rPr lang="en-US" altLang="zh-CN" sz="2000" b="1" i="1" kern="100">
                    <a:latin typeface="Times New Roman" panose="02020603050405020304" pitchFamily="18" charset="0"/>
                    <a:ea typeface="楷体_GB2312"/>
                    <a:cs typeface="Courier New" panose="02070309020205020404" pitchFamily="49" charset="0"/>
                  </a:rPr>
                  <a:t>X</a:t>
                </a:r>
                <a:r>
                  <a:rPr lang="zh-CN" altLang="zh-CN" sz="2000" b="1" kern="1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的分布列</a:t>
                </a:r>
                <a:r>
                  <a:rPr lang="en-US" altLang="zh-CN" sz="2000" b="1" kern="100">
                    <a:latin typeface="Times New Roman" panose="02020603050405020304" pitchFamily="18" charset="0"/>
                    <a:ea typeface="楷体_GB2312"/>
                    <a:cs typeface="Courier New" panose="02070309020205020404" pitchFamily="49" charset="0"/>
                  </a:rPr>
                  <a:t>(</a:t>
                </a:r>
                <a:r>
                  <a:rPr lang="zh-CN" altLang="zh-CN" sz="2000" b="1" kern="1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有时也可省略</a:t>
                </a:r>
                <a:r>
                  <a:rPr lang="en-US" altLang="zh-CN" sz="2000" b="1" kern="100">
                    <a:latin typeface="Times New Roman" panose="02020603050405020304" pitchFamily="18" charset="0"/>
                    <a:ea typeface="楷体_GB2312"/>
                    <a:cs typeface="Courier New" panose="02070309020205020404" pitchFamily="49" charset="0"/>
                  </a:rPr>
                  <a:t>)</a:t>
                </a:r>
                <a:r>
                  <a:rPr lang="zh-CN" altLang="zh-CN" sz="2000" b="1" kern="1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；</a:t>
                </a:r>
                <a:endParaRPr lang="en-US" altLang="zh-CN" sz="2000" b="1" kern="10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3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US" altLang="zh-CN" sz="2000" b="1" kern="100"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  </a:t>
                </a:r>
                <a:r>
                  <a:rPr lang="en-US" altLang="zh-CN" sz="2000" b="1" kern="100">
                    <a:latin typeface="Times New Roman" panose="02020603050405020304" pitchFamily="18" charset="0"/>
                    <a:ea typeface="楷体_GB2312"/>
                    <a:cs typeface="Courier New" panose="02070309020205020404" pitchFamily="49" charset="0"/>
                  </a:rPr>
                  <a:t>(4)</a:t>
                </a:r>
                <a:r>
                  <a:rPr lang="zh-CN" altLang="zh-CN" sz="2000" b="1" kern="1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利用定义公式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𝑬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𝑿</m:t>
                          </m:r>
                        </m:e>
                      </m:d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grow m:val="off"/>
                          <m:subHide m:val="off"/>
                          <m:supHide m:val="off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𝒊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  <m:sup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m:rPr>
                                  <m:sty m:val="bi"/>
                                </m:rPr>
                                <a:rPr lang="en-US" altLang="zh-CN" sz="2000" b="1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r>
                  <a:rPr lang="zh-CN" altLang="zh-CN" sz="2000" b="1" kern="1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求出均值</a:t>
                </a:r>
                <a:endParaRPr lang="zh-CN" altLang="zh-CN" sz="2000" b="1" kern="10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3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US" altLang="zh-CN" sz="2400" b="1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4.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特殊随机变量的均值：</a:t>
                </a:r>
                <a:r>
                  <a:rPr lang="zh-CN" altLang="en-US" sz="2000" b="1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 两点分布的期望：</a:t>
                </a:r>
                <a:r>
                  <a:rPr lang="en-US" altLang="zh-CN" sz="2000" b="1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E</a:t>
                </a:r>
                <a:r>
                  <a:rPr lang="zh-CN" altLang="en-US" sz="2000" b="1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（</a:t>
                </a:r>
                <a:r>
                  <a:rPr lang="en-US" altLang="zh-CN" sz="2000" b="1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X</a:t>
                </a:r>
                <a:r>
                  <a:rPr lang="zh-CN" altLang="en-US" sz="2000" b="1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）</a:t>
                </a:r>
                <a:r>
                  <a:rPr lang="en-US" altLang="zh-CN" sz="2000" b="1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=p.</a:t>
                </a: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7E152E1-9604-453C-BB90-1F6EF9D18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61" y="2708920"/>
                <a:ext cx="8064896" cy="3245760"/>
              </a:xfrm>
              <a:prstGeom prst="rect">
                <a:avLst/>
              </a:prstGeom>
              <a:blipFill>
                <a:blip r:embed="rId2"/>
                <a:stretch>
                  <a:fillRect l="-1209" r="0" b="-337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4">
            <a:extLst>
              <a:ext uri="{FF2B5EF4-FFF2-40B4-BE49-F238E27FC236}">
                <a16:creationId xmlns:a16="http://schemas.microsoft.com/office/drawing/2014/main" id="{48887F72-AAC3-403D-A887-DB5DC65BA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2" y="18321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b="1">
                <a:solidFill>
                  <a:srgbClr val="0C00F4"/>
                </a:solidFill>
              </a:rPr>
              <a:t>课堂小结</a:t>
            </a:r>
          </a:p>
        </p:txBody>
      </p:sp>
      <p:pic>
        <p:nvPicPr>
          <p:cNvPr id="5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1582400" y="10807700"/>
            <a:ext cx="330200" cy="241300"/>
          </a:xfrm>
          <a:prstGeom prst="cube">
            <a:avLst/>
          </a:prstGeom>
        </p:spPr>
      </p:pic>
    </p:spTree>
    <p:extLst>
      <p:ext uri="{BB962C8B-B14F-4D97-AF65-F5344CB8AC3E}">
        <p14:creationId xmlns:p14="http://schemas.microsoft.com/office/powerpoint/2010/main" val="3218724173"/>
      </p:ext>
    </p:extLst>
  </p:cSld>
  <p:clrMapOvr>
    <a:masterClrMapping/>
  </p:clrMapOvr>
  <p:transition>
    <p:random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FF65DB2-D74F-43F8-8F1C-EFBC8E6A0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1" y="9586"/>
            <a:ext cx="2819399" cy="369332"/>
          </a:xfr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cap="flat" algn="ctr">
            <a:solidFill>
              <a:srgbClr val="FF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b="1">
                <a:solidFill>
                  <a:srgbClr val="0C00F4"/>
                </a:solidFill>
              </a:rPr>
              <a:t>离散型随机变量的分布列</a:t>
            </a:r>
          </a:p>
        </p:txBody>
      </p:sp>
      <p:sp>
        <p:nvSpPr>
          <p:cNvPr id="71709" name="Rectangle 29">
            <a:extLst>
              <a:ext uri="{FF2B5EF4-FFF2-40B4-BE49-F238E27FC236}">
                <a16:creationId xmlns:a16="http://schemas.microsoft.com/office/drawing/2014/main" id="{B75DB970-5B35-4860-9700-B8BEF60DF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13" y="1808991"/>
            <a:ext cx="8316912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为随机变量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的概率分布列，简称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的分布列。</a:t>
            </a:r>
            <a:endParaRPr kumimoji="0" lang="zh-CN" altLang="el-GR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4" name="Rectangle 34">
            <a:extLst>
              <a:ext uri="{FF2B5EF4-FFF2-40B4-BE49-F238E27FC236}">
                <a16:creationId xmlns:a16="http://schemas.microsoft.com/office/drawing/2014/main" id="{85215179-E8FB-4398-B5DB-619832F89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84" y="1380763"/>
            <a:ext cx="8218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我们称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取每一个值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zh-CN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=1,2,⋯)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的概率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𝑃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𝑋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zh-CN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𝑝</a:t>
            </a:r>
            <a:r>
              <a:rPr lang="zh-CN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altLang="zh-CN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i=1,2,3⋯x</a:t>
            </a:r>
            <a:r>
              <a:rPr lang="en-US" altLang="zh-CN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0" lang="zh-CN" altLang="el-GR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5" name="Rectangle 35">
            <a:extLst>
              <a:ext uri="{FF2B5EF4-FFF2-40B4-BE49-F238E27FC236}">
                <a16:creationId xmlns:a16="http://schemas.microsoft.com/office/drawing/2014/main" id="{6A0FEC0E-6D25-41A7-9075-676D1CE06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2" y="935899"/>
            <a:ext cx="72723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设离散型随机变量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可能取的值</a:t>
            </a:r>
            <a:r>
              <a:rPr kumimoji="0" lang="zh-CN" altLang="en-US" b="1">
                <a:cs typeface="Times New Roman" panose="02020603050405020304" pitchFamily="18" charset="0"/>
              </a:rPr>
              <a:t>为𝑥</a:t>
            </a:r>
            <a:r>
              <a:rPr kumimoji="0" lang="en-US" altLang="zh-CN" b="1" baseline="-25000">
                <a:cs typeface="Times New Roman" panose="02020603050405020304" pitchFamily="18" charset="0"/>
              </a:rPr>
              <a:t>1</a:t>
            </a:r>
            <a:r>
              <a:rPr kumimoji="0" lang="en-US" altLang="zh-CN" b="1">
                <a:cs typeface="Times New Roman" panose="02020603050405020304" pitchFamily="18" charset="0"/>
              </a:rPr>
              <a:t>,</a:t>
            </a:r>
            <a:r>
              <a:rPr kumimoji="0" lang="zh-CN" altLang="en-US" b="1">
                <a:cs typeface="Times New Roman" panose="02020603050405020304" pitchFamily="18" charset="0"/>
              </a:rPr>
              <a:t>𝑥</a:t>
            </a:r>
            <a:r>
              <a:rPr kumimoji="0" lang="en-US" altLang="zh-CN" b="1" baseline="-25000">
                <a:cs typeface="Times New Roman" panose="02020603050405020304" pitchFamily="18" charset="0"/>
              </a:rPr>
              <a:t>2</a:t>
            </a:r>
            <a:r>
              <a:rPr kumimoji="0" lang="en-US" altLang="zh-CN" b="1">
                <a:cs typeface="Times New Roman" panose="02020603050405020304" pitchFamily="18" charset="0"/>
              </a:rPr>
              <a:t>,</a:t>
            </a:r>
            <a:r>
              <a:rPr kumimoji="0" lang="zh-CN" altLang="en-US" b="1">
                <a:cs typeface="Times New Roman" panose="02020603050405020304" pitchFamily="18" charset="0"/>
              </a:rPr>
              <a:t>𝑥</a:t>
            </a:r>
            <a:r>
              <a:rPr kumimoji="0" lang="en-US" altLang="zh-CN" b="1" baseline="-25000">
                <a:cs typeface="Times New Roman" panose="02020603050405020304" pitchFamily="18" charset="0"/>
              </a:rPr>
              <a:t>3</a:t>
            </a:r>
            <a:r>
              <a:rPr kumimoji="0" lang="en-US" altLang="zh-CN" b="1">
                <a:cs typeface="Times New Roman" panose="02020603050405020304" pitchFamily="18" charset="0"/>
              </a:rPr>
              <a:t>,⋯,</a:t>
            </a:r>
            <a:r>
              <a:rPr kumimoji="0" lang="zh-CN" altLang="en-US" b="1">
                <a:cs typeface="Times New Roman" panose="02020603050405020304" pitchFamily="18" charset="0"/>
              </a:rPr>
              <a:t>𝑥</a:t>
            </a:r>
            <a:r>
              <a:rPr kumimoji="0" lang="zh-CN" altLang="en-US" b="1" baseline="-25000">
                <a:cs typeface="Times New Roman" panose="02020603050405020304" pitchFamily="18" charset="0"/>
              </a:rPr>
              <a:t>𝑛</a:t>
            </a:r>
          </a:p>
        </p:txBody>
      </p:sp>
      <p:sp>
        <p:nvSpPr>
          <p:cNvPr id="71716" name="Rectangle 36">
            <a:extLst>
              <a:ext uri="{FF2B5EF4-FFF2-40B4-BE49-F238E27FC236}">
                <a16:creationId xmlns:a16="http://schemas.microsoft.com/office/drawing/2014/main" id="{0A10854F-6659-4A92-94F8-C90B94337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1" y="393295"/>
            <a:ext cx="37071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、概率分布列（分布列）</a:t>
            </a: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813E7C37-375C-40BB-A5F7-B665C194C917}"/>
              </a:ext>
            </a:extLst>
          </p:cNvPr>
          <p:cNvSpPr/>
          <p:nvPr/>
        </p:nvSpPr>
        <p:spPr>
          <a:xfrm>
            <a:off x="87660" y="3499790"/>
            <a:ext cx="7696200" cy="52322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sz="28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ea typeface="微软雅黑" panose="020b0503020204020204" pitchFamily="34" charset="-122"/>
                <a:sym typeface="Wingdings"/>
              </a:rPr>
              <a:t>注意：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ea typeface="微软雅黑" panose="020b0503020204020204" pitchFamily="34" charset="-122"/>
                <a:sym typeface="Wingdings"/>
              </a:rPr>
              <a:t>①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ea typeface="微软雅黑" panose="020b0503020204020204" pitchFamily="34" charset="-122"/>
                <a:sym typeface="Wingdings"/>
              </a:rPr>
              <a:t>.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ea typeface="微软雅黑" panose="020b0503020204020204" pitchFamily="34" charset="-122"/>
                <a:sym typeface="Wingdings"/>
              </a:rPr>
              <a:t>列出随机变量的所有可能取值；</a:t>
            </a:r>
            <a:endParaRPr sz="2800">
              <a:solidFill>
                <a:srgbClr val="0000F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3AB2588-5E4B-4A29-AC0E-1C556C660228}"/>
              </a:ext>
            </a:extLst>
          </p:cNvPr>
          <p:cNvSpPr/>
          <p:nvPr/>
        </p:nvSpPr>
        <p:spPr>
          <a:xfrm>
            <a:off x="795482" y="3946920"/>
            <a:ext cx="6779420" cy="52322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   ②.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求出随机变量的每一个值发生的概率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.</a:t>
            </a:r>
            <a:endParaRPr lang="en-US" altLang="zh-CN" sz="2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023A6441-9373-4D64-B437-2AC0B450B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84" y="4394050"/>
            <a:ext cx="594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FF0000"/>
                </a:solidFill>
                <a:latin typeface="+mn-lt"/>
              </a:rPr>
              <a:t>求随机变量</a:t>
            </a:r>
            <a:r>
              <a:rPr lang="en-US" altLang="zh-CN" sz="2800" b="1">
                <a:solidFill>
                  <a:srgbClr val="FF0000"/>
                </a:solidFill>
                <a:latin typeface="+mn-lt"/>
              </a:rPr>
              <a:t>X</a:t>
            </a:r>
            <a:r>
              <a:rPr lang="zh-CN" altLang="en-US" sz="2800" b="1">
                <a:solidFill>
                  <a:srgbClr val="FF0000"/>
                </a:solidFill>
                <a:latin typeface="+mn-lt"/>
              </a:rPr>
              <a:t>的分布列的步骤如下</a:t>
            </a:r>
            <a:r>
              <a:rPr lang="en-US" altLang="zh-CN" sz="2800" b="1">
                <a:solidFill>
                  <a:srgbClr val="FF0000"/>
                </a:solidFill>
                <a:latin typeface="+mn-lt"/>
              </a:rPr>
              <a:t>:</a:t>
            </a:r>
            <a:endParaRPr lang="zh-CN" altLang="en-US" sz="2800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02EA7D44-FC10-4227-B704-8AF36ABDB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20" y="4781145"/>
            <a:ext cx="5626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3333FF"/>
                </a:solidFill>
                <a:latin typeface="+mn-lt"/>
              </a:rPr>
              <a:t>(1).</a:t>
            </a:r>
            <a:r>
              <a:rPr lang="zh-CN" altLang="en-US" sz="2800">
                <a:solidFill>
                  <a:srgbClr val="3333FF"/>
                </a:solidFill>
                <a:latin typeface="+mn-lt"/>
              </a:rPr>
              <a:t>确定 </a:t>
            </a:r>
            <a:r>
              <a:rPr lang="en-US" altLang="zh-CN" sz="2800">
                <a:solidFill>
                  <a:srgbClr val="3333FF"/>
                </a:solidFill>
                <a:latin typeface="+mn-lt"/>
              </a:rPr>
              <a:t>X </a:t>
            </a:r>
            <a:r>
              <a:rPr lang="zh-CN" altLang="en-US" sz="2800">
                <a:solidFill>
                  <a:srgbClr val="3333FF"/>
                </a:solidFill>
                <a:latin typeface="+mn-lt"/>
              </a:rPr>
              <a:t>的可能取值 </a:t>
            </a:r>
            <a:r>
              <a:rPr lang="en-US" altLang="zh-CN" sz="2800">
                <a:solidFill>
                  <a:srgbClr val="3333FF"/>
                </a:solidFill>
                <a:latin typeface="+mn-lt"/>
              </a:rPr>
              <a:t>x</a:t>
            </a:r>
            <a:r>
              <a:rPr lang="en-US" altLang="zh-CN" sz="2800" baseline="-2500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zh-CN" sz="2800">
                <a:solidFill>
                  <a:srgbClr val="3333FF"/>
                </a:solidFill>
                <a:latin typeface="+mn-lt"/>
              </a:rPr>
              <a:t>;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FE562E8D-85A9-4117-B729-E0514FC45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21" y="5200713"/>
            <a:ext cx="55218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0000FF"/>
                </a:solidFill>
                <a:latin typeface="+mn-lt"/>
              </a:rPr>
              <a:t>(2).</a:t>
            </a:r>
            <a:r>
              <a:rPr lang="zh-CN" altLang="en-US" sz="2800">
                <a:solidFill>
                  <a:srgbClr val="0000FF"/>
                </a:solidFill>
                <a:latin typeface="+mn-lt"/>
              </a:rPr>
              <a:t>求出相应的概率 </a:t>
            </a:r>
            <a:r>
              <a:rPr lang="en-US" altLang="zh-CN" sz="2800">
                <a:solidFill>
                  <a:srgbClr val="0000FF"/>
                </a:solidFill>
                <a:latin typeface="+mn-lt"/>
              </a:rPr>
              <a:t>P=(X=x</a:t>
            </a:r>
            <a:r>
              <a:rPr lang="en-US" altLang="zh-CN" sz="2800" baseline="-25000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2800">
                <a:solidFill>
                  <a:srgbClr val="0000FF"/>
                </a:solidFill>
                <a:latin typeface="+mn-lt"/>
              </a:rPr>
              <a:t>)= p</a:t>
            </a:r>
            <a:r>
              <a:rPr lang="en-US" altLang="zh-CN" sz="2800" baseline="-25000">
                <a:solidFill>
                  <a:srgbClr val="0000FF"/>
                </a:solidFill>
                <a:latin typeface="+mn-lt"/>
              </a:rPr>
              <a:t>i </a:t>
            </a:r>
            <a:r>
              <a:rPr lang="en-US" altLang="zh-CN" sz="2800">
                <a:solidFill>
                  <a:srgbClr val="0000FF"/>
                </a:solidFill>
                <a:latin typeface="+mn-lt"/>
              </a:rPr>
              <a:t>;</a:t>
            </a:r>
            <a:endParaRPr lang="zh-CN" altLang="en-US" sz="2800" baseline="-250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FCA60209-9F79-4806-87B5-2D456C89E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21" y="5600632"/>
            <a:ext cx="36168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3333FF"/>
                </a:solidFill>
                <a:latin typeface="+mn-lt"/>
              </a:rPr>
              <a:t>(3).</a:t>
            </a:r>
            <a:r>
              <a:rPr lang="zh-CN" altLang="en-US" sz="2800">
                <a:solidFill>
                  <a:srgbClr val="3333FF"/>
                </a:solidFill>
                <a:latin typeface="+mn-lt"/>
              </a:rPr>
              <a:t>列成表格的形式</a:t>
            </a:r>
            <a:r>
              <a:rPr lang="en-US" altLang="zh-CN" sz="2800">
                <a:solidFill>
                  <a:srgbClr val="3333FF"/>
                </a:solidFill>
                <a:latin typeface="+mn-lt"/>
              </a:rPr>
              <a:t>.</a:t>
            </a:r>
          </a:p>
        </p:txBody>
      </p:sp>
      <p:sp>
        <p:nvSpPr>
          <p:cNvPr id="18" name="Text Box 1065">
            <a:extLst>
              <a:ext uri="{FF2B5EF4-FFF2-40B4-BE49-F238E27FC236}">
                <a16:creationId xmlns:a16="http://schemas.microsoft.com/office/drawing/2014/main" id="{97410C58-600D-4038-8C16-3A97CE001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"/>
            <a:ext cx="1524001" cy="369332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cap="flat" algn="ctr">
            <a:solidFill>
              <a:srgbClr val="FF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1800" b="1">
                <a:solidFill>
                  <a:srgbClr val="0C00F4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</a:defRPr>
            </a:lvl2pPr>
            <a:lvl3pPr algn="ctr">
              <a:defRPr sz="4400">
                <a:solidFill>
                  <a:schemeClr val="tx2"/>
                </a:solidFill>
              </a:defRPr>
            </a:lvl3pPr>
            <a:lvl4pPr algn="ctr">
              <a:defRPr sz="4400">
                <a:solidFill>
                  <a:schemeClr val="tx2"/>
                </a:solidFill>
              </a:defRPr>
            </a:lvl4pPr>
            <a:lvl5pPr algn="ctr">
              <a:defRPr sz="44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zh-CN" altLang="en-US"/>
              <a:t>复习引入</a:t>
            </a:r>
          </a:p>
        </p:txBody>
      </p:sp>
      <p:graphicFrame>
        <p:nvGraphicFramePr>
          <p:cNvPr id="24" name="Object 1067">
            <a:extLst>
              <a:ext uri="{FF2B5EF4-FFF2-40B4-BE49-F238E27FC236}">
                <a16:creationId xmlns:a16="http://schemas.microsoft.com/office/drawing/2014/main" id="{6746F5A2-F3FC-41A4-A0F6-F4F9B071C8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58887"/>
              </p:ext>
            </p:extLst>
          </p:nvPr>
        </p:nvGraphicFramePr>
        <p:xfrm>
          <a:off x="467015" y="2630855"/>
          <a:ext cx="11163300" cy="7981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Document" r:id="rId2" imgW="10944360" imgH="799580" progId="Word.Document.8">
                  <p:embed/>
                </p:oleObj>
              </mc:Choice>
              <mc:Fallback>
                <p:oleObj name="Document" r:id="rId2" imgW="10944360" imgH="79958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015" y="2630855"/>
                        <a:ext cx="11163300" cy="798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068">
            <a:extLst>
              <a:ext uri="{FF2B5EF4-FFF2-40B4-BE49-F238E27FC236}">
                <a16:creationId xmlns:a16="http://schemas.microsoft.com/office/drawing/2014/main" id="{8A2EED10-0CD7-44A4-A54F-53A889140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695" y="2651030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 b="1">
                <a:solidFill>
                  <a:srgbClr val="FF0000"/>
                </a:solidFill>
                <a:latin typeface="Calibri" panose="020f0502020204030204" pitchFamily="34" charset="0"/>
              </a:rPr>
              <a:t>≥ </a:t>
            </a:r>
          </a:p>
        </p:txBody>
      </p:sp>
      <p:sp>
        <p:nvSpPr>
          <p:cNvPr id="26" name="Rectangle 1069">
            <a:extLst>
              <a:ext uri="{FF2B5EF4-FFF2-40B4-BE49-F238E27FC236}">
                <a16:creationId xmlns:a16="http://schemas.microsoft.com/office/drawing/2014/main" id="{1D6094B5-1C60-4767-9EAF-E3422AFEB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248" y="2613232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 b="1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7" name="Rectangle 1070">
            <a:extLst>
              <a:ext uri="{FF2B5EF4-FFF2-40B4-BE49-F238E27FC236}">
                <a16:creationId xmlns:a16="http://schemas.microsoft.com/office/drawing/2014/main" id="{85D64D4B-2031-4DFF-8631-BABA2DD58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440" y="2884095"/>
            <a:ext cx="1477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zh-CN" altLang="en-US" b="1">
                <a:solidFill>
                  <a:srgbClr val="FF0000"/>
                </a:solidFill>
                <a:latin typeface="Calibri" panose="020f0502020204030204" pitchFamily="34" charset="0"/>
              </a:rPr>
              <a:t>概率之和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C1487E-0E27-43F3-8669-11E81FAD204B}"/>
              </a:ext>
            </a:extLst>
          </p:cNvPr>
          <p:cNvSpPr/>
          <p:nvPr/>
        </p:nvSpPr>
        <p:spPr>
          <a:xfrm>
            <a:off x="0" y="2220238"/>
            <a:ext cx="5093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113030" algn="just">
              <a:spcBef>
                <a:spcPct val="0"/>
              </a:spcBef>
              <a:spcAft>
                <a:spcPct val="0"/>
              </a:spcAft>
            </a:pPr>
            <a:r>
              <a:rPr lang="en-US" altLang="zh-CN" b="1" kern="10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b="1" kern="100">
                <a:solidFill>
                  <a:srgbClr val="FF0000"/>
                </a:solidFill>
                <a:latin typeface="+mn-ea"/>
                <a:ea typeface="+mn-ea"/>
                <a:cs typeface="Courier New" panose="02070309020205020404" pitchFamily="49" charset="0"/>
              </a:rPr>
              <a:t>、离散型随机变量分布列的性质：</a:t>
            </a:r>
            <a:endParaRPr lang="zh-CN" altLang="en-US" sz="1050" kern="100">
              <a:latin typeface="+mn-ea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261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9" grpId="0"/>
      <p:bldP spid="71714" grpId="0"/>
      <p:bldP spid="71715" grpId="0"/>
      <p:bldP spid="15" grpId="0"/>
      <p:bldP spid="16" grpId="0"/>
      <p:bldP spid="17" grpId="0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0474" name="Text Box 1034">
            <a:extLst>
              <a:ext uri="{FF2B5EF4-FFF2-40B4-BE49-F238E27FC236}">
                <a16:creationId xmlns:a16="http://schemas.microsoft.com/office/drawing/2014/main" id="{F8C99B83-7766-4CA9-9F5C-6DC2D4498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8" y="476251"/>
            <a:ext cx="10945216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       </a:t>
            </a:r>
            <a:r>
              <a:rPr lang="zh-CN" altLang="en-US" sz="3200" b="1"/>
              <a:t>对于离散型随机变量，可以由它的概率分布列确定与该随机变量相关事件的概率。但在实际问题中，有时我们更感兴趣的是随机变量的某些数字特征。例如，要了解某班同学在一次数学测验中的总体水平，很重要的是看平均分；要了解某班同学数学成绩是否“两极分化”则需要考察这个班数学成绩的方差。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   我们还常常希望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直接通过数字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来反映随机变量的某个方面的特征，最常用的有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期望与方差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3200" b="1"/>
          </a:p>
        </p:txBody>
      </p:sp>
      <p:sp>
        <p:nvSpPr>
          <p:cNvPr id="190478" name="Text Box 1038">
            <a:extLst>
              <a:ext uri="{FF2B5EF4-FFF2-40B4-BE49-F238E27FC236}">
                <a16:creationId xmlns:a16="http://schemas.microsoft.com/office/drawing/2014/main" id="{DD19102C-DFB7-4F40-97E7-57C61EF7B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28" y="0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b="1">
                <a:solidFill>
                  <a:srgbClr val="0C00F4"/>
                </a:solidFill>
              </a:rPr>
              <a:t>复习引入</a:t>
            </a:r>
          </a:p>
        </p:txBody>
      </p:sp>
    </p:spTree>
  </p:cSld>
  <p:clrMapOvr>
    <a:masterClrMapping/>
  </p:clrMapOvr>
  <p:transition>
    <p:random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15042" name="Text Box 2">
            <a:extLst>
              <a:ext uri="{FF2B5EF4-FFF2-40B4-BE49-F238E27FC236}">
                <a16:creationId xmlns:a16="http://schemas.microsoft.com/office/drawing/2014/main" id="{184E09C8-B9D9-45F6-A152-916F279A0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344" y="582614"/>
            <a:ext cx="1130525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sz="2800" b="1">
                <a:solidFill>
                  <a:srgbClr val="000000"/>
                </a:solidFill>
              </a:rPr>
              <a:t>1</a:t>
            </a:r>
            <a:r>
              <a:rPr kumimoji="0" lang="zh-CN" altLang="en-US" sz="2800" b="1">
                <a:solidFill>
                  <a:srgbClr val="000000"/>
                </a:solidFill>
              </a:rPr>
              <a:t>、某人射击</a:t>
            </a:r>
            <a:r>
              <a:rPr kumimoji="0" lang="en-US" altLang="zh-CN" sz="2800" b="1">
                <a:solidFill>
                  <a:srgbClr val="000000"/>
                </a:solidFill>
              </a:rPr>
              <a:t>10</a:t>
            </a:r>
            <a:r>
              <a:rPr kumimoji="0" lang="zh-CN" altLang="en-US" sz="2800" b="1">
                <a:solidFill>
                  <a:srgbClr val="000000"/>
                </a:solidFill>
              </a:rPr>
              <a:t>次</a:t>
            </a:r>
            <a:r>
              <a:rPr kumimoji="0" lang="en-US" altLang="zh-CN" sz="2800" b="1">
                <a:solidFill>
                  <a:srgbClr val="000000"/>
                </a:solidFill>
              </a:rPr>
              <a:t>,</a:t>
            </a:r>
            <a:r>
              <a:rPr kumimoji="0" lang="zh-CN" altLang="en-US" sz="2800" b="1">
                <a:solidFill>
                  <a:srgbClr val="000000"/>
                </a:solidFill>
              </a:rPr>
              <a:t>所得环数分别是</a:t>
            </a:r>
            <a:r>
              <a:rPr kumimoji="0" lang="en-US" altLang="zh-CN" sz="2800" b="1">
                <a:solidFill>
                  <a:srgbClr val="000000"/>
                </a:solidFill>
              </a:rPr>
              <a:t>:1,1,1,1,2,2,2,3,3,4</a:t>
            </a:r>
            <a:r>
              <a:rPr kumimoji="0" lang="zh-CN" altLang="en-US" sz="2800" b="1">
                <a:solidFill>
                  <a:srgbClr val="000000"/>
                </a:solidFill>
              </a:rPr>
              <a:t>；则所得的平均环数是多少？</a:t>
            </a:r>
          </a:p>
        </p:txBody>
      </p:sp>
      <p:graphicFrame>
        <p:nvGraphicFramePr>
          <p:cNvPr id="215043" name="Object 3">
            <a:extLst>
              <a:ext uri="{FF2B5EF4-FFF2-40B4-BE49-F238E27FC236}">
                <a16:creationId xmlns:a16="http://schemas.microsoft.com/office/drawing/2014/main" id="{3B608D85-19A1-45A0-A5BE-F6E989AF7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650679"/>
              </p:ext>
            </p:extLst>
          </p:nvPr>
        </p:nvGraphicFramePr>
        <p:xfrm>
          <a:off x="2315741" y="1196977"/>
          <a:ext cx="7056462" cy="111859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公式" r:id="rId2" imgW="2565360" imgH="406080" progId="Equation.3">
                  <p:embed/>
                </p:oleObj>
              </mc:Choice>
              <mc:Fallback>
                <p:oleObj name="公式" r:id="rId2" imgW="2565360" imgH="40608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315741" y="1196977"/>
                        <a:ext cx="7056462" cy="111859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99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4" name="Text Box 4">
            <a:extLst>
              <a:ext uri="{FF2B5EF4-FFF2-40B4-BE49-F238E27FC236}">
                <a16:creationId xmlns:a16="http://schemas.microsoft.com/office/drawing/2014/main" id="{E1AA41C7-4363-45E1-9861-5BB5C89F6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77" y="2345301"/>
            <a:ext cx="6934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200" b="1">
                <a:solidFill>
                  <a:srgbClr val="000000"/>
                </a:solidFill>
                <a:latin typeface="Tahoma" panose="020b0604030504040204" pitchFamily="34" charset="0"/>
              </a:rPr>
              <a:t>把环数看成随机变量的概率分布列：</a:t>
            </a:r>
          </a:p>
        </p:txBody>
      </p:sp>
      <p:graphicFrame>
        <p:nvGraphicFramePr>
          <p:cNvPr id="215045" name="Group 5">
            <a:extLst>
              <a:ext uri="{FF2B5EF4-FFF2-40B4-BE49-F238E27FC236}">
                <a16:creationId xmlns:a16="http://schemas.microsoft.com/office/drawing/2014/main" id="{516BD18F-415D-41BF-BBB7-9EBF35019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21"/>
              </p:ext>
            </p:extLst>
          </p:nvPr>
        </p:nvGraphicFramePr>
        <p:xfrm>
          <a:off x="2315741" y="3048788"/>
          <a:ext cx="6049962" cy="1369060"/>
        </p:xfrm>
        <a:graphic>
          <a:graphicData uri="http://schemas.openxmlformats.org/drawingml/2006/table">
            <a:tbl>
              <a:tblPr/>
              <a:tblGrid>
                <a:gridCol w="1209675">
                  <a:extLst>
                    <a:ext uri="{9D8B030D-6E8A-4147-A177-3AD203B41FA5}">
                      <a16:colId xmlns:a16="http://schemas.microsoft.com/office/drawing/2014/main" val="3666894238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1289024901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115405353"/>
                    </a:ext>
                  </a:extLst>
                </a:gridCol>
                <a:gridCol w="1239837">
                  <a:extLst>
                    <a:ext uri="{9D8B030D-6E8A-4147-A177-3AD203B41FA5}">
                      <a16:colId xmlns:a16="http://schemas.microsoft.com/office/drawing/2014/main" val="93492343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3725548978"/>
                    </a:ext>
                  </a:extLst>
                </a:gridCol>
              </a:tblGrid>
              <a:tr h="50482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374605"/>
                  </a:ext>
                </a:extLst>
              </a:tr>
              <a:tr h="850900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487679"/>
                  </a:ext>
                </a:extLst>
              </a:tr>
            </a:tbl>
          </a:graphicData>
        </a:graphic>
      </p:graphicFrame>
      <p:graphicFrame>
        <p:nvGraphicFramePr>
          <p:cNvPr id="215065" name="Object 25">
            <a:extLst>
              <a:ext uri="{FF2B5EF4-FFF2-40B4-BE49-F238E27FC236}">
                <a16:creationId xmlns:a16="http://schemas.microsoft.com/office/drawing/2014/main" id="{41A1414F-A763-4F6B-96E7-8F394530A4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02968"/>
              </p:ext>
            </p:extLst>
          </p:nvPr>
        </p:nvGraphicFramePr>
        <p:xfrm>
          <a:off x="3871492" y="3553612"/>
          <a:ext cx="460375" cy="863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公式" r:id="rId4" imgW="215640" imgH="406080" progId="Equation.3">
                  <p:embed/>
                </p:oleObj>
              </mc:Choice>
              <mc:Fallback>
                <p:oleObj name="公式" r:id="rId4" imgW="215640" imgH="40608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871492" y="3553612"/>
                        <a:ext cx="4603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6" name="Object 26">
            <a:extLst>
              <a:ext uri="{FF2B5EF4-FFF2-40B4-BE49-F238E27FC236}">
                <a16:creationId xmlns:a16="http://schemas.microsoft.com/office/drawing/2014/main" id="{4D951A6F-529B-44F6-A197-B14EAE3BC6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330176"/>
              </p:ext>
            </p:extLst>
          </p:nvPr>
        </p:nvGraphicFramePr>
        <p:xfrm>
          <a:off x="5095454" y="3553612"/>
          <a:ext cx="460375" cy="863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公式" r:id="rId6" imgW="215640" imgH="406080" progId="Equation.3">
                  <p:embed/>
                </p:oleObj>
              </mc:Choice>
              <mc:Fallback>
                <p:oleObj name="公式" r:id="rId6" imgW="215640" imgH="40608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095454" y="3553612"/>
                        <a:ext cx="4603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7" name="Object 27">
            <a:extLst>
              <a:ext uri="{FF2B5EF4-FFF2-40B4-BE49-F238E27FC236}">
                <a16:creationId xmlns:a16="http://schemas.microsoft.com/office/drawing/2014/main" id="{4050D6DF-6D9C-4F4C-B140-CEF9C627D5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872468"/>
              </p:ext>
            </p:extLst>
          </p:nvPr>
        </p:nvGraphicFramePr>
        <p:xfrm>
          <a:off x="6322592" y="3553612"/>
          <a:ext cx="458787" cy="863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公式" r:id="rId8" imgW="215640" imgH="406080" progId="Equation.3">
                  <p:embed/>
                </p:oleObj>
              </mc:Choice>
              <mc:Fallback>
                <p:oleObj name="公式" r:id="rId8" imgW="215640" imgH="40608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322592" y="3553612"/>
                        <a:ext cx="4587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8" name="Object 28">
            <a:extLst>
              <a:ext uri="{FF2B5EF4-FFF2-40B4-BE49-F238E27FC236}">
                <a16:creationId xmlns:a16="http://schemas.microsoft.com/office/drawing/2014/main" id="{80D445C9-FF14-43F3-AD18-D14E8B4C5D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537994"/>
              </p:ext>
            </p:extLst>
          </p:nvPr>
        </p:nvGraphicFramePr>
        <p:xfrm>
          <a:off x="7546553" y="3553612"/>
          <a:ext cx="458788" cy="863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公式" r:id="rId10" imgW="215640" imgH="406080" progId="Equation.3">
                  <p:embed/>
                </p:oleObj>
              </mc:Choice>
              <mc:Fallback>
                <p:oleObj name="公式" r:id="rId10" imgW="215640" imgH="40608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546553" y="3553612"/>
                        <a:ext cx="4587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9" name="Object 29">
            <a:extLst>
              <a:ext uri="{FF2B5EF4-FFF2-40B4-BE49-F238E27FC236}">
                <a16:creationId xmlns:a16="http://schemas.microsoft.com/office/drawing/2014/main" id="{2FAAE1B0-3C93-4732-A236-F380A4A247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151910"/>
              </p:ext>
            </p:extLst>
          </p:nvPr>
        </p:nvGraphicFramePr>
        <p:xfrm>
          <a:off x="2099841" y="4488649"/>
          <a:ext cx="7129462" cy="11890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公式" r:id="rId12" imgW="2438280" imgH="406080" progId="Equation.3">
                  <p:embed/>
                </p:oleObj>
              </mc:Choice>
              <mc:Fallback>
                <p:oleObj name="公式" r:id="rId12" imgW="2438280" imgH="40608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99841" y="4488649"/>
                        <a:ext cx="7129462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0" name="Oval 30">
            <a:extLst>
              <a:ext uri="{FF2B5EF4-FFF2-40B4-BE49-F238E27FC236}">
                <a16:creationId xmlns:a16="http://schemas.microsoft.com/office/drawing/2014/main" id="{49FCA006-3BCC-4551-8E2E-CE41AC04B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267" y="4488649"/>
            <a:ext cx="720725" cy="12954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1" name="Oval 31">
            <a:extLst>
              <a:ext uri="{FF2B5EF4-FFF2-40B4-BE49-F238E27FC236}">
                <a16:creationId xmlns:a16="http://schemas.microsoft.com/office/drawing/2014/main" id="{E74CE6E5-330F-423E-AB2F-9E8D8AF86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567" y="4488649"/>
            <a:ext cx="720725" cy="12954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2" name="Oval 32">
            <a:extLst>
              <a:ext uri="{FF2B5EF4-FFF2-40B4-BE49-F238E27FC236}">
                <a16:creationId xmlns:a16="http://schemas.microsoft.com/office/drawing/2014/main" id="{A797B613-DC39-4C4C-8434-4A59DB074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454" y="4488649"/>
            <a:ext cx="720725" cy="12954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3" name="Oval 33">
            <a:extLst>
              <a:ext uri="{FF2B5EF4-FFF2-40B4-BE49-F238E27FC236}">
                <a16:creationId xmlns:a16="http://schemas.microsoft.com/office/drawing/2014/main" id="{C0921F96-5F54-48F7-A54C-9D7CB2891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2317" y="4490237"/>
            <a:ext cx="720725" cy="12954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4" name="AutoShape 34">
            <a:extLst>
              <a:ext uri="{FF2B5EF4-FFF2-40B4-BE49-F238E27FC236}">
                <a16:creationId xmlns:a16="http://schemas.microsoft.com/office/drawing/2014/main" id="{C5461EF8-5E43-45D6-BEA9-81612800A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242" y="2472525"/>
            <a:ext cx="1368425" cy="1008063"/>
          </a:xfrm>
          <a:prstGeom prst="wedgeEllipseCallout">
            <a:avLst>
              <a:gd name="adj1" fmla="val -24593"/>
              <a:gd name="adj2" fmla="val 164171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0" lang="zh-CN" altLang="en-US" sz="2800" b="1">
                <a:solidFill>
                  <a:srgbClr val="FF0000"/>
                </a:solidFill>
              </a:rPr>
              <a:t>权数</a:t>
            </a:r>
          </a:p>
        </p:txBody>
      </p:sp>
      <p:sp>
        <p:nvSpPr>
          <p:cNvPr id="215076" name="AutoShape 36">
            <a:extLst>
              <a:ext uri="{FF2B5EF4-FFF2-40B4-BE49-F238E27FC236}">
                <a16:creationId xmlns:a16="http://schemas.microsoft.com/office/drawing/2014/main" id="{D371FE51-C25F-44CE-A4C4-C2B6A7874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9666" y="2759862"/>
            <a:ext cx="792162" cy="2952750"/>
          </a:xfrm>
          <a:prstGeom prst="wedgeEllipseCallout">
            <a:avLst>
              <a:gd name="adj1" fmla="val -102106"/>
              <a:gd name="adj2" fmla="val 27579"/>
            </a:avLst>
          </a:prstGeom>
          <a:solidFill>
            <a:schemeClr val="accent1"/>
          </a:solidFill>
          <a:ln w="38100">
            <a:solidFill>
              <a:srgbClr val="0099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0" lang="zh-CN" altLang="en-US" sz="3600" b="1">
                <a:solidFill>
                  <a:srgbClr val="FF0000"/>
                </a:solidFill>
              </a:rPr>
              <a:t>加权平均</a:t>
            </a:r>
          </a:p>
        </p:txBody>
      </p:sp>
      <p:sp>
        <p:nvSpPr>
          <p:cNvPr id="215079" name="Text Box 39">
            <a:extLst>
              <a:ext uri="{FF2B5EF4-FFF2-40B4-BE49-F238E27FC236}">
                <a16:creationId xmlns:a16="http://schemas.microsoft.com/office/drawing/2014/main" id="{95EE0C40-EA0D-431D-91C4-12FF0F4CD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7" y="0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b="1">
                <a:solidFill>
                  <a:srgbClr val="0C00F4"/>
                </a:solidFill>
              </a:rPr>
              <a:t>新课引入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5" dur="500"/>
                                        <p:tgtEl>
                                          <p:spTgt spid="21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9" dur="500"/>
                                        <p:tgtEl>
                                          <p:spTgt spid="21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3" dur="500"/>
                                        <p:tgtEl>
                                          <p:spTgt spid="21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7" dur="500"/>
                                        <p:tgtEl>
                                          <p:spTgt spid="21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74" grpId="0"/>
      <p:bldP spid="2150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16066" name="Text Box 2">
            <a:extLst>
              <a:ext uri="{FF2B5EF4-FFF2-40B4-BE49-F238E27FC236}">
                <a16:creationId xmlns:a16="http://schemas.microsoft.com/office/drawing/2014/main" id="{80DC9393-7F7D-440E-83BA-276EC0714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344" y="549275"/>
            <a:ext cx="1180931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sz="3200" b="1">
                <a:solidFill>
                  <a:srgbClr val="000000"/>
                </a:solidFill>
              </a:rPr>
              <a:t>2</a:t>
            </a:r>
            <a:r>
              <a:rPr kumimoji="0" lang="zh-CN" altLang="en-US" sz="3200" b="1">
                <a:solidFill>
                  <a:srgbClr val="000000"/>
                </a:solidFill>
              </a:rPr>
              <a:t>、某商场要将单价分别为</a:t>
            </a:r>
            <a:r>
              <a:rPr kumimoji="0" lang="en-US" altLang="zh-CN" sz="3200" b="1">
                <a:solidFill>
                  <a:srgbClr val="000000"/>
                </a:solidFill>
              </a:rPr>
              <a:t>18</a:t>
            </a:r>
            <a:r>
              <a:rPr kumimoji="0" lang="zh-CN" altLang="en-US" sz="3200" b="1">
                <a:solidFill>
                  <a:srgbClr val="000000"/>
                </a:solidFill>
              </a:rPr>
              <a:t>元</a:t>
            </a:r>
            <a:r>
              <a:rPr kumimoji="0" lang="en-US" altLang="zh-CN" sz="3200" b="1">
                <a:solidFill>
                  <a:srgbClr val="000000"/>
                </a:solidFill>
              </a:rPr>
              <a:t>/kg</a:t>
            </a:r>
            <a:r>
              <a:rPr kumimoji="0" lang="zh-CN" altLang="en-US" sz="3200" b="1">
                <a:solidFill>
                  <a:srgbClr val="000000"/>
                </a:solidFill>
              </a:rPr>
              <a:t>，</a:t>
            </a:r>
            <a:r>
              <a:rPr kumimoji="0" lang="en-US" altLang="zh-CN" sz="3200" b="1">
                <a:solidFill>
                  <a:srgbClr val="000000"/>
                </a:solidFill>
              </a:rPr>
              <a:t>24</a:t>
            </a:r>
            <a:r>
              <a:rPr kumimoji="0" lang="zh-CN" altLang="en-US" sz="3200" b="1">
                <a:solidFill>
                  <a:srgbClr val="000000"/>
                </a:solidFill>
              </a:rPr>
              <a:t>元</a:t>
            </a:r>
            <a:r>
              <a:rPr kumimoji="0" lang="en-US" altLang="zh-CN" sz="3200" b="1">
                <a:solidFill>
                  <a:srgbClr val="000000"/>
                </a:solidFill>
              </a:rPr>
              <a:t>/kg</a:t>
            </a:r>
            <a:r>
              <a:rPr kumimoji="0" lang="zh-CN" altLang="en-US" sz="3200" b="1">
                <a:solidFill>
                  <a:srgbClr val="000000"/>
                </a:solidFill>
              </a:rPr>
              <a:t>，</a:t>
            </a:r>
            <a:r>
              <a:rPr kumimoji="0" lang="en-US" altLang="zh-CN" sz="3200" b="1">
                <a:solidFill>
                  <a:srgbClr val="000000"/>
                </a:solidFill>
              </a:rPr>
              <a:t>36</a:t>
            </a:r>
            <a:r>
              <a:rPr kumimoji="0" lang="zh-CN" altLang="en-US" sz="3200" b="1">
                <a:solidFill>
                  <a:srgbClr val="000000"/>
                </a:solidFill>
              </a:rPr>
              <a:t>元</a:t>
            </a:r>
            <a:r>
              <a:rPr kumimoji="0" lang="en-US" altLang="zh-CN" sz="3200" b="1">
                <a:solidFill>
                  <a:srgbClr val="000000"/>
                </a:solidFill>
              </a:rPr>
              <a:t>/kg</a:t>
            </a:r>
            <a:r>
              <a:rPr kumimoji="0" lang="zh-CN" altLang="en-US" sz="3200" b="1">
                <a:solidFill>
                  <a:srgbClr val="000000"/>
                </a:solidFill>
              </a:rPr>
              <a:t>的</a:t>
            </a:r>
            <a:r>
              <a:rPr kumimoji="0" lang="en-US" altLang="zh-CN" sz="3200" b="1">
                <a:solidFill>
                  <a:srgbClr val="000000"/>
                </a:solidFill>
              </a:rPr>
              <a:t>3</a:t>
            </a:r>
            <a:r>
              <a:rPr kumimoji="0" lang="zh-CN" altLang="en-US" sz="3200" b="1">
                <a:solidFill>
                  <a:srgbClr val="000000"/>
                </a:solidFill>
              </a:rPr>
              <a:t>种糖果按</a:t>
            </a:r>
            <a:r>
              <a:rPr kumimoji="0" lang="en-US" altLang="zh-CN" sz="3200" b="1">
                <a:solidFill>
                  <a:srgbClr val="000000"/>
                </a:solidFill>
              </a:rPr>
              <a:t>3</a:t>
            </a:r>
            <a:r>
              <a:rPr kumimoji="0" lang="zh-CN" altLang="en-US" sz="3200" b="1">
                <a:solidFill>
                  <a:srgbClr val="000000"/>
                </a:solidFill>
              </a:rPr>
              <a:t>：</a:t>
            </a:r>
            <a:r>
              <a:rPr kumimoji="0" lang="en-US" altLang="zh-CN" sz="3200" b="1">
                <a:solidFill>
                  <a:srgbClr val="000000"/>
                </a:solidFill>
              </a:rPr>
              <a:t>2</a:t>
            </a:r>
            <a:r>
              <a:rPr kumimoji="0" lang="zh-CN" altLang="en-US" sz="3200" b="1">
                <a:solidFill>
                  <a:srgbClr val="000000"/>
                </a:solidFill>
              </a:rPr>
              <a:t>：</a:t>
            </a:r>
            <a:r>
              <a:rPr kumimoji="0" lang="en-US" altLang="zh-CN" sz="3200" b="1">
                <a:solidFill>
                  <a:srgbClr val="000000"/>
                </a:solidFill>
              </a:rPr>
              <a:t>1</a:t>
            </a:r>
            <a:r>
              <a:rPr kumimoji="0" lang="zh-CN" altLang="en-US" sz="3200" b="1">
                <a:solidFill>
                  <a:srgbClr val="000000"/>
                </a:solidFill>
              </a:rPr>
              <a:t>的比例混合销售，如何对混合糖果定价才合理？</a:t>
            </a:r>
          </a:p>
        </p:txBody>
      </p:sp>
      <p:graphicFrame>
        <p:nvGraphicFramePr>
          <p:cNvPr id="216067" name="Group 3">
            <a:extLst>
              <a:ext uri="{FF2B5EF4-FFF2-40B4-BE49-F238E27FC236}">
                <a16:creationId xmlns:a16="http://schemas.microsoft.com/office/drawing/2014/main" id="{AB15B845-447F-4CB7-B539-0C0A34512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678800"/>
              </p:ext>
            </p:extLst>
          </p:nvPr>
        </p:nvGraphicFramePr>
        <p:xfrm>
          <a:off x="3105918" y="2358484"/>
          <a:ext cx="5207000" cy="1345248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val="399109027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3407082508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508897038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2349376133"/>
                    </a:ext>
                  </a:extLst>
                </a:gridCol>
              </a:tblGrid>
              <a:tr h="50482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736121"/>
                  </a:ext>
                </a:extLst>
              </a:tr>
              <a:tr h="827088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340192"/>
                  </a:ext>
                </a:extLst>
              </a:tr>
            </a:tbl>
          </a:graphicData>
        </a:graphic>
      </p:graphicFrame>
      <p:sp>
        <p:nvSpPr>
          <p:cNvPr id="216084" name="Text Box 20">
            <a:extLst>
              <a:ext uri="{FF2B5EF4-FFF2-40B4-BE49-F238E27FC236}">
                <a16:creationId xmlns:a16="http://schemas.microsoft.com/office/drawing/2014/main" id="{92F4D51C-B830-4B85-B31F-18E89DCF8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1704974"/>
            <a:ext cx="882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200" b="1">
                <a:solidFill>
                  <a:srgbClr val="000000"/>
                </a:solidFill>
              </a:rPr>
              <a:t>把</a:t>
            </a:r>
            <a:r>
              <a:rPr kumimoji="0" lang="en-US" altLang="zh-CN" sz="3200" b="1">
                <a:solidFill>
                  <a:srgbClr val="000000"/>
                </a:solidFill>
              </a:rPr>
              <a:t>3</a:t>
            </a:r>
            <a:r>
              <a:rPr kumimoji="0" lang="zh-CN" altLang="en-US" sz="3200" b="1">
                <a:solidFill>
                  <a:srgbClr val="000000"/>
                </a:solidFill>
              </a:rPr>
              <a:t>种糖果的价格看成随机变量的概率分布列：</a:t>
            </a:r>
          </a:p>
        </p:txBody>
      </p:sp>
      <p:graphicFrame>
        <p:nvGraphicFramePr>
          <p:cNvPr id="216085" name="Object 21">
            <a:extLst>
              <a:ext uri="{FF2B5EF4-FFF2-40B4-BE49-F238E27FC236}">
                <a16:creationId xmlns:a16="http://schemas.microsoft.com/office/drawing/2014/main" id="{8845FBB2-335A-471D-AF2D-F1AEB7132A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883885"/>
              </p:ext>
            </p:extLst>
          </p:nvPr>
        </p:nvGraphicFramePr>
        <p:xfrm>
          <a:off x="4871218" y="2791871"/>
          <a:ext cx="323850" cy="863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公式" r:id="rId2" imgW="152280" imgH="406080" progId="Equation.3">
                  <p:embed/>
                </p:oleObj>
              </mc:Choice>
              <mc:Fallback>
                <p:oleObj name="公式" r:id="rId2" imgW="152280" imgH="40608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871218" y="2791871"/>
                        <a:ext cx="3238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6" name="Object 22">
            <a:extLst>
              <a:ext uri="{FF2B5EF4-FFF2-40B4-BE49-F238E27FC236}">
                <a16:creationId xmlns:a16="http://schemas.microsoft.com/office/drawing/2014/main" id="{F4A57648-B8DE-4F2C-906C-5C24D76466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406463"/>
              </p:ext>
            </p:extLst>
          </p:nvPr>
        </p:nvGraphicFramePr>
        <p:xfrm>
          <a:off x="6239643" y="2790283"/>
          <a:ext cx="323850" cy="863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公式" r:id="rId4" imgW="152280" imgH="406080" progId="Equation.3">
                  <p:embed/>
                </p:oleObj>
              </mc:Choice>
              <mc:Fallback>
                <p:oleObj name="公式" r:id="rId4" imgW="152280" imgH="40608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239643" y="2790283"/>
                        <a:ext cx="3238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7" name="Object 23">
            <a:extLst>
              <a:ext uri="{FF2B5EF4-FFF2-40B4-BE49-F238E27FC236}">
                <a16:creationId xmlns:a16="http://schemas.microsoft.com/office/drawing/2014/main" id="{F5EB1DAD-1736-41C3-99D2-97026D66F5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61344"/>
              </p:ext>
            </p:extLst>
          </p:nvPr>
        </p:nvGraphicFramePr>
        <p:xfrm>
          <a:off x="7498531" y="2791871"/>
          <a:ext cx="323850" cy="863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公式" r:id="rId6" imgW="152280" imgH="406080" progId="Equation.3">
                  <p:embed/>
                </p:oleObj>
              </mc:Choice>
              <mc:Fallback>
                <p:oleObj name="公式" r:id="rId6" imgW="152280" imgH="40608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498531" y="2791871"/>
                        <a:ext cx="3238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8" name="Object 24">
            <a:extLst>
              <a:ext uri="{FF2B5EF4-FFF2-40B4-BE49-F238E27FC236}">
                <a16:creationId xmlns:a16="http://schemas.microsoft.com/office/drawing/2014/main" id="{02591130-35F5-414F-A116-EEAA7300A9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205495"/>
              </p:ext>
            </p:extLst>
          </p:nvPr>
        </p:nvGraphicFramePr>
        <p:xfrm>
          <a:off x="2028007" y="3718971"/>
          <a:ext cx="7775575" cy="1231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公式" r:id="rId8" imgW="2565360" imgH="406080" progId="Equation.3">
                  <p:embed/>
                </p:oleObj>
              </mc:Choice>
              <mc:Fallback>
                <p:oleObj name="公式" r:id="rId8" imgW="2565360" imgH="40608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28007" y="3718971"/>
                        <a:ext cx="7775575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89" name="Text Box 25">
            <a:extLst>
              <a:ext uri="{FF2B5EF4-FFF2-40B4-BE49-F238E27FC236}">
                <a16:creationId xmlns:a16="http://schemas.microsoft.com/office/drawing/2014/main" id="{B558E7F7-0EB2-4807-83AE-98E4BA178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b="1">
                <a:solidFill>
                  <a:srgbClr val="0C00F4"/>
                </a:solidFill>
              </a:rPr>
              <a:t>新课引入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600075" y="339636"/>
            <a:ext cx="8736286" cy="580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甲乙两名射箭运动员射中目标靶的环数的分布列如下表所示：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83230"/>
              </p:ext>
            </p:extLst>
          </p:nvPr>
        </p:nvGraphicFramePr>
        <p:xfrm>
          <a:off x="1060740" y="940435"/>
          <a:ext cx="8531225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环数</a:t>
                      </a:r>
                      <a:r>
                        <a:rPr lang="en-US" altLang="zh-CN" b="1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甲射中的概率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乙射中的概率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335360" y="1844824"/>
            <a:ext cx="11155680" cy="2442845"/>
            <a:chOff x="654" y="4248"/>
            <a:chExt cx="17568" cy="3847"/>
          </a:xfrm>
        </p:grpSpPr>
        <p:sp>
          <p:nvSpPr>
            <p:cNvPr id="9" name="文本框 8"/>
            <p:cNvSpPr txBox="1"/>
            <p:nvPr/>
          </p:nvSpPr>
          <p:spPr>
            <a:xfrm>
              <a:off x="654" y="4248"/>
              <a:ext cx="17568" cy="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200000"/>
                </a:lnSpc>
              </a:pPr>
              <a:r>
                <a:rPr lang="zh-CN" altLang="en-US" sz="2400" b="1">
                  <a:latin typeface="宋体" panose="02010600030101010101" pitchFamily="2" charset="-122"/>
                  <a:cs typeface="+mn-ea"/>
                  <a:sym typeface="Arial" panose="020b0604020202020204" pitchFamily="34" charset="0"/>
                </a:rPr>
                <a:t>类似两组数据的比较</a:t>
              </a:r>
              <a:r>
                <a:rPr lang="en-US" altLang="zh-CN" sz="2400" b="1">
                  <a:latin typeface="宋体" panose="02010600030101010101" pitchFamily="2" charset="-122"/>
                  <a:cs typeface="+mn-ea"/>
                  <a:sym typeface="Arial" panose="020b0604020202020204" pitchFamily="34" charset="0"/>
                </a:rPr>
                <a:t>,</a:t>
              </a:r>
              <a:r>
                <a:rPr lang="zh-CN" altLang="en-US" sz="2400" b="1">
                  <a:latin typeface="宋体" panose="02010600030101010101" pitchFamily="2" charset="-122"/>
                  <a:cs typeface="+mn-ea"/>
                  <a:sym typeface="Arial" panose="020b0604020202020204" pitchFamily="34" charset="0"/>
                </a:rPr>
                <a:t>首先比较击中的平均环数</a:t>
              </a:r>
              <a:r>
                <a:rPr lang="en-US" altLang="zh-CN" sz="2400" b="1">
                  <a:latin typeface="宋体" panose="02010600030101010101" pitchFamily="2" charset="-122"/>
                  <a:cs typeface="+mn-ea"/>
                  <a:sym typeface="Arial" panose="020b0604020202020204" pitchFamily="34" charset="0"/>
                </a:rPr>
                <a:t>,</a:t>
              </a:r>
              <a:r>
                <a:rPr lang="zh-CN" altLang="en-US" sz="2400" b="1">
                  <a:latin typeface="宋体" panose="02010600030101010101" pitchFamily="2" charset="-122"/>
                  <a:cs typeface="+mn-ea"/>
                  <a:sym typeface="Arial" panose="020b0604020202020204" pitchFamily="34" charset="0"/>
                </a:rPr>
                <a:t>如果平均环数相等，再看稳定性.假设甲射箭n次，射中7环、8环、9环和10环的频率分别为</a:t>
              </a:r>
            </a:p>
            <a:p>
              <a:pPr fontAlgn="auto">
                <a:lnSpc>
                  <a:spcPct val="200000"/>
                </a:lnSpc>
              </a:pPr>
              <a:r>
                <a:rPr lang="zh-CN" altLang="en-US" sz="2400" b="1">
                  <a:latin typeface="宋体" panose="02010600030101010101" pitchFamily="2" charset="-122"/>
                  <a:cs typeface="+mn-ea"/>
                  <a:sym typeface="Arial" panose="020b0604020202020204" pitchFamily="34" charset="0"/>
                </a:rPr>
                <a:t>甲n次射箭射中的平均环数</a:t>
              </a:r>
            </a:p>
          </p:txBody>
        </p:sp>
        <p:graphicFrame>
          <p:nvGraphicFramePr>
            <p:cNvPr id="8" name="对象 7">
              <a:hlinkClick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4191552"/>
                </p:ext>
              </p:extLst>
            </p:nvPr>
          </p:nvGraphicFramePr>
          <p:xfrm>
            <a:off x="12910" y="5558"/>
            <a:ext cx="2939" cy="126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9" r:id="rId2" imgW="914400" imgH="393700" progId="Equation.KSEE3">
                    <p:embed/>
                  </p:oleObj>
                </mc:Choice>
                <mc:Fallback>
                  <p:oleObj r:id="rId2" imgW="914400" imgH="3937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910" y="5558"/>
                          <a:ext cx="2939" cy="12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hlinkClick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2822059"/>
                </p:ext>
              </p:extLst>
            </p:nvPr>
          </p:nvGraphicFramePr>
          <p:xfrm>
            <a:off x="6324" y="6643"/>
            <a:ext cx="7961" cy="145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0" r:id="rId4" imgW="2159000" imgH="393700" progId="Equation.KSEE3">
                    <p:embed/>
                  </p:oleObj>
                </mc:Choice>
                <mc:Fallback>
                  <p:oleObj r:id="rId4" imgW="2159000" imgH="3937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324" y="6643"/>
                          <a:ext cx="7961" cy="14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25">
            <a:extLst>
              <a:ext uri="{FF2B5EF4-FFF2-40B4-BE49-F238E27FC236}">
                <a16:creationId xmlns:a16="http://schemas.microsoft.com/office/drawing/2014/main" id="{3B99CE21-9C5F-4DB4-828C-7205C704F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b="1">
                <a:solidFill>
                  <a:srgbClr val="0C00F4"/>
                </a:solidFill>
              </a:rPr>
              <a:t>新课引入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BEB1A2-145A-4184-A408-B54820F72D4F}"/>
              </a:ext>
            </a:extLst>
          </p:cNvPr>
          <p:cNvSpPr txBox="1"/>
          <p:nvPr/>
        </p:nvSpPr>
        <p:spPr>
          <a:xfrm>
            <a:off x="335360" y="4282341"/>
            <a:ext cx="1185664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latin typeface="+mn-lt"/>
                <a:cs typeface="+mn-ea"/>
                <a:sym typeface="Arial" panose="020b0604020202020204" pitchFamily="34" charset="0"/>
              </a:rPr>
              <a:t>当n足够大时，频率稳定于概率，所以x稳定于7</a:t>
            </a:r>
            <a:r>
              <a:rPr lang="en-US" altLang="zh-CN" sz="2000" b="1">
                <a:latin typeface="+mn-lt"/>
                <a:cs typeface="+mn-ea"/>
                <a:sym typeface="Arial" panose="020b0604020202020204" pitchFamily="34" charset="0"/>
              </a:rPr>
              <a:t>×</a:t>
            </a:r>
            <a:r>
              <a:rPr lang="zh-CN" altLang="en-US" sz="2000" b="1">
                <a:latin typeface="+mn-lt"/>
                <a:cs typeface="+mn-ea"/>
                <a:sym typeface="Arial" panose="020b0604020202020204" pitchFamily="34" charset="0"/>
              </a:rPr>
              <a:t>0.1+8</a:t>
            </a:r>
            <a:r>
              <a:rPr lang="en-US" altLang="zh-CN" sz="2000" b="1">
                <a:cs typeface="+mn-ea"/>
                <a:sym typeface="Arial" panose="020b0604020202020204" pitchFamily="34" charset="0"/>
              </a:rPr>
              <a:t>×</a:t>
            </a:r>
            <a:r>
              <a:rPr lang="zh-CN" altLang="en-US" sz="2000" b="1">
                <a:latin typeface="+mn-lt"/>
                <a:cs typeface="+mn-ea"/>
                <a:sym typeface="Arial" panose="020b0604020202020204" pitchFamily="34" charset="0"/>
              </a:rPr>
              <a:t>0.2+9</a:t>
            </a:r>
            <a:r>
              <a:rPr lang="en-US" altLang="zh-CN" sz="2000" b="1">
                <a:cs typeface="+mn-ea"/>
                <a:sym typeface="Arial" panose="020b0604020202020204" pitchFamily="34" charset="0"/>
              </a:rPr>
              <a:t>×</a:t>
            </a:r>
            <a:r>
              <a:rPr lang="zh-CN" altLang="en-US" sz="2000" b="1">
                <a:latin typeface="+mn-lt"/>
                <a:cs typeface="+mn-ea"/>
                <a:sym typeface="Arial" panose="020b0604020202020204" pitchFamily="34" charset="0"/>
              </a:rPr>
              <a:t>0.3+10</a:t>
            </a:r>
            <a:r>
              <a:rPr lang="en-US" altLang="zh-CN" sz="2000" b="1">
                <a:cs typeface="+mn-ea"/>
                <a:sym typeface="Arial" panose="020b0604020202020204" pitchFamily="34" charset="0"/>
              </a:rPr>
              <a:t>×</a:t>
            </a:r>
            <a:r>
              <a:rPr lang="zh-CN" altLang="en-US" sz="2000" b="1">
                <a:latin typeface="+mn-lt"/>
                <a:cs typeface="+mn-ea"/>
                <a:sym typeface="Arial" panose="020b0604020202020204" pitchFamily="34" charset="0"/>
              </a:rPr>
              <a:t>0.4=9.</a:t>
            </a:r>
          </a:p>
          <a:p>
            <a:r>
              <a:rPr lang="zh-CN" altLang="en-US" sz="2000" b="1">
                <a:latin typeface="+mn-lt"/>
                <a:cs typeface="+mn-ea"/>
                <a:sym typeface="Arial" panose="020b0604020202020204" pitchFamily="34" charset="0"/>
              </a:rPr>
              <a:t>即甲射中平均环数的稳定值(理论平均值)为9,这个平均值的大小可以反映甲运动员的射箭水平.</a:t>
            </a:r>
            <a:endParaRPr lang="zh-CN" altLang="en-US" b="1">
              <a:latin typeface="+mn-lt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B9D0D5-6770-48E8-82A9-57D3B85A71AE}"/>
              </a:ext>
            </a:extLst>
          </p:cNvPr>
          <p:cNvSpPr txBox="1"/>
          <p:nvPr/>
        </p:nvSpPr>
        <p:spPr>
          <a:xfrm>
            <a:off x="288175" y="4976644"/>
            <a:ext cx="9503738" cy="577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>
                <a:latin typeface="+mn-lt"/>
                <a:cs typeface="+mn-ea"/>
                <a:sym typeface="Arial" panose="020b0604020202020204" pitchFamily="34" charset="0"/>
              </a:rPr>
              <a:t>同理，乙射中环数的平均值为7</a:t>
            </a:r>
            <a:r>
              <a:rPr lang="en-US" altLang="zh-CN" b="1">
                <a:latin typeface="+mn-lt"/>
                <a:cs typeface="+mn-ea"/>
                <a:sym typeface="Arial" panose="020b0604020202020204" pitchFamily="34" charset="0"/>
              </a:rPr>
              <a:t>×</a:t>
            </a:r>
            <a:r>
              <a:rPr lang="zh-CN" altLang="en-US" sz="2400" b="1">
                <a:latin typeface="+mn-lt"/>
                <a:cs typeface="+mn-ea"/>
                <a:sym typeface="Arial" panose="020b0604020202020204" pitchFamily="34" charset="0"/>
              </a:rPr>
              <a:t>0.15+8</a:t>
            </a:r>
            <a:r>
              <a:rPr lang="en-US" altLang="zh-CN" b="1">
                <a:latin typeface="+mn-lt"/>
                <a:cs typeface="+mn-ea"/>
                <a:sym typeface="Arial" panose="020b0604020202020204" pitchFamily="34" charset="0"/>
              </a:rPr>
              <a:t>×</a:t>
            </a:r>
            <a:r>
              <a:rPr lang="zh-CN" altLang="en-US" sz="2400" b="1">
                <a:latin typeface="+mn-lt"/>
                <a:cs typeface="+mn-ea"/>
                <a:sym typeface="Arial" panose="020b0604020202020204" pitchFamily="34" charset="0"/>
              </a:rPr>
              <a:t>0.25+9</a:t>
            </a:r>
            <a:r>
              <a:rPr lang="en-US" altLang="zh-CN" b="1">
                <a:latin typeface="+mn-lt"/>
                <a:cs typeface="+mn-ea"/>
                <a:sym typeface="Arial" panose="020b0604020202020204" pitchFamily="34" charset="0"/>
              </a:rPr>
              <a:t>×</a:t>
            </a:r>
            <a:r>
              <a:rPr lang="zh-CN" altLang="en-US" sz="2400" b="1">
                <a:latin typeface="+mn-lt"/>
                <a:cs typeface="+mn-ea"/>
                <a:sym typeface="Arial" panose="020b0604020202020204" pitchFamily="34" charset="0"/>
              </a:rPr>
              <a:t>0.4+10</a:t>
            </a:r>
            <a:r>
              <a:rPr lang="en-US" altLang="zh-CN" b="1">
                <a:latin typeface="+mn-lt"/>
                <a:cs typeface="+mn-ea"/>
                <a:sym typeface="Arial" panose="020b0604020202020204" pitchFamily="34" charset="0"/>
              </a:rPr>
              <a:t>×</a:t>
            </a:r>
            <a:r>
              <a:rPr lang="zh-CN" altLang="en-US" sz="2400" b="1">
                <a:latin typeface="+mn-lt"/>
                <a:cs typeface="+mn-ea"/>
                <a:sym typeface="Arial" panose="020b0604020202020204" pitchFamily="34" charset="0"/>
              </a:rPr>
              <a:t>0.2=8.65.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670AD0-130D-40DE-805C-371624BFC79D}"/>
              </a:ext>
            </a:extLst>
          </p:cNvPr>
          <p:cNvSpPr txBox="1"/>
          <p:nvPr/>
        </p:nvSpPr>
        <p:spPr>
          <a:xfrm>
            <a:off x="600075" y="5517135"/>
            <a:ext cx="6120586" cy="5810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从平均值的角度比较，甲的射箭水平比乙高.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DA7AAA7A-5C62-46C6-ABCF-E097EAAAB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481" y="-27782"/>
            <a:ext cx="7489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一、离散型随机变量取值的平均值</a:t>
            </a: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C79B1A14-A571-49E2-987E-ED5DC7896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7759"/>
            <a:ext cx="15843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b="1">
                <a:solidFill>
                  <a:srgbClr val="0C00F4"/>
                </a:solidFill>
              </a:rPr>
              <a:t>数学期望</a:t>
            </a:r>
          </a:p>
        </p:txBody>
      </p:sp>
      <p:sp>
        <p:nvSpPr>
          <p:cNvPr id="217092" name="Rectangle 4">
            <a:extLst>
              <a:ext uri="{FF2B5EF4-FFF2-40B4-BE49-F238E27FC236}">
                <a16:creationId xmlns:a16="http://schemas.microsoft.com/office/drawing/2014/main" id="{6B25F821-A0D8-4503-A222-599B1079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23" y="652283"/>
            <a:ext cx="8893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CC0000"/>
                </a:solidFill>
                <a:ea typeface="黑体" panose="02010609060101010101" pitchFamily="49" charset="-122"/>
              </a:rPr>
              <a:t>一般地，若离散型随机变量</a:t>
            </a:r>
            <a:r>
              <a:rPr lang="en-US" altLang="zh-CN" sz="3200" b="1">
                <a:solidFill>
                  <a:srgbClr val="CC0000"/>
                </a:solidFill>
                <a:ea typeface="黑体" panose="02010609060101010101" pitchFamily="49" charset="-122"/>
              </a:rPr>
              <a:t>X</a:t>
            </a:r>
            <a:r>
              <a:rPr lang="zh-CN" altLang="en-US" sz="3200" b="1">
                <a:solidFill>
                  <a:srgbClr val="CC0000"/>
                </a:solidFill>
                <a:ea typeface="黑体" panose="02010609060101010101" pitchFamily="49" charset="-122"/>
              </a:rPr>
              <a:t>的概率分布为：</a:t>
            </a:r>
          </a:p>
        </p:txBody>
      </p:sp>
      <mc:AlternateContent>
        <mc:Choice Requires="a14">
          <p:sp>
            <p:nvSpPr>
              <p:cNvPr id="217093" name="Object 5">
                <a:extLst>
                  <a:ext uri="{FF2B5EF4-FFF2-40B4-BE49-F238E27FC236}">
                    <a16:creationId xmlns:a16="http://schemas.microsoft.com/office/drawing/2014/main" id="{FCD2340B-C7F5-40A6-B219-993D93DBF230}"/>
                  </a:ext>
                </a:extLst>
              </p:cNvPr>
              <p:cNvSpPr txBox="1"/>
              <p:nvPr/>
            </p:nvSpPr>
            <p:spPr bwMode="auto">
              <a:xfrm>
                <a:off x="2010568" y="3103998"/>
                <a:ext cx="7181776" cy="720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>
                    <m:oMathParaPr>
                      <m:jc m:val="left"/>
                    </m:oMathParaPr>
                    <m:oMath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217093" name="Object 5">
                <a:extLst>
                  <a:ext uri="{FF2B5EF4-FFF2-40B4-BE49-F238E27FC236}">
                    <a16:creationId xmlns:a16="http://schemas.microsoft.com/office/drawing/2014/main" id="{FCD2340B-C7F5-40A6-B219-993D93DBF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0568" y="3103998"/>
                <a:ext cx="7181776" cy="7207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094" name="Text Box 6">
            <a:extLst>
              <a:ext uri="{FF2B5EF4-FFF2-40B4-BE49-F238E27FC236}">
                <a16:creationId xmlns:a16="http://schemas.microsoft.com/office/drawing/2014/main" id="{4C1294B3-5B13-4F16-BADF-D017BE69D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099" y="3059547"/>
            <a:ext cx="124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3200" b="1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则称</a:t>
            </a:r>
          </a:p>
        </p:txBody>
      </p:sp>
      <p:sp>
        <p:nvSpPr>
          <p:cNvPr id="217095" name="Text Box 7">
            <a:extLst>
              <a:ext uri="{FF2B5EF4-FFF2-40B4-BE49-F238E27FC236}">
                <a16:creationId xmlns:a16="http://schemas.microsoft.com/office/drawing/2014/main" id="{31FAB7BE-1CC3-4AB2-AF7C-2D3A17715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408" y="3635810"/>
            <a:ext cx="1065718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为随机变量</a:t>
            </a:r>
            <a:r>
              <a:rPr kumimoji="0"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kumimoji="0"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的均值</a:t>
            </a:r>
            <a:r>
              <a:rPr kumimoji="0"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(mean)</a:t>
            </a:r>
            <a:r>
              <a:rPr kumimoji="0"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或数学期望</a:t>
            </a:r>
            <a:r>
              <a:rPr kumimoji="0"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(mathematical expectation),</a:t>
            </a:r>
            <a:r>
              <a:rPr kumimoji="0" lang="zh-CN" altLang="en-US" b="1">
                <a:latin typeface="宋体" panose="02010600030101010101" pitchFamily="2" charset="-122"/>
              </a:rPr>
              <a:t>数学期望简称</a:t>
            </a:r>
            <a:r>
              <a:rPr kumimoji="0"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期望</a:t>
            </a:r>
            <a:r>
              <a:rPr kumimoji="0" lang="en-US" altLang="zh-CN" b="1">
                <a:latin typeface="宋体" panose="02010600030101010101" pitchFamily="2" charset="-122"/>
              </a:rPr>
              <a:t>.</a:t>
            </a:r>
          </a:p>
          <a:p>
            <a:r>
              <a:rPr kumimoji="0" lang="zh-CN" altLang="en-US" b="1">
                <a:latin typeface="宋体" panose="02010600030101010101" pitchFamily="2" charset="-122"/>
              </a:rPr>
              <a:t>均值是随机变量可能取值关于取值概率的加权平均数</a:t>
            </a:r>
            <a:r>
              <a:rPr kumimoji="0" lang="en-US" altLang="zh-CN" b="1">
                <a:latin typeface="宋体" panose="02010600030101010101" pitchFamily="2" charset="-122"/>
              </a:rPr>
              <a:t>,</a:t>
            </a:r>
            <a:r>
              <a:rPr kumimoji="0" lang="zh-CN" altLang="en-US" b="1">
                <a:latin typeface="宋体" panose="02010600030101010101" pitchFamily="2" charset="-122"/>
              </a:rPr>
              <a:t>它综合了随机变量的取值和取值的概率</a:t>
            </a:r>
            <a:r>
              <a:rPr kumimoji="0" lang="en-US" altLang="zh-CN" b="1">
                <a:latin typeface="宋体" panose="02010600030101010101" pitchFamily="2" charset="-122"/>
              </a:rPr>
              <a:t>,</a:t>
            </a:r>
            <a:r>
              <a:rPr kumimoji="0"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反映了随机变量取值的平均水平</a:t>
            </a:r>
            <a:r>
              <a:rPr kumimoji="0" lang="en-US" altLang="zh-CN" b="1">
                <a:latin typeface="宋体" panose="02010600030101010101" pitchFamily="2" charset="-122"/>
              </a:rPr>
              <a:t>.</a:t>
            </a:r>
            <a:endParaRPr kumimoji="0" lang="zh-CN" altLang="en-US" b="1">
              <a:latin typeface="宋体" panose="02010600030101010101" pitchFamily="2" charset="-122"/>
            </a:endParaRPr>
          </a:p>
        </p:txBody>
      </p:sp>
      <p:graphicFrame>
        <p:nvGraphicFramePr>
          <p:cNvPr id="217096" name="Group 8">
            <a:extLst>
              <a:ext uri="{FF2B5EF4-FFF2-40B4-BE49-F238E27FC236}">
                <a16:creationId xmlns:a16="http://schemas.microsoft.com/office/drawing/2014/main" id="{01EB1B8D-D8C1-4447-97D2-0C368D3FF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83020"/>
              </p:ext>
            </p:extLst>
          </p:nvPr>
        </p:nvGraphicFramePr>
        <p:xfrm>
          <a:off x="1487488" y="1332348"/>
          <a:ext cx="7559675" cy="165576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51831771"/>
                    </a:ext>
                  </a:extLst>
                </a:gridCol>
                <a:gridCol w="1077913">
                  <a:extLst>
                    <a:ext uri="{9D8B030D-6E8A-4147-A177-3AD203B41FA5}">
                      <a16:colId xmlns:a16="http://schemas.microsoft.com/office/drawing/2014/main" val="3797743050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314827271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893602807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3773468356"/>
                    </a:ext>
                  </a:extLst>
                </a:gridCol>
                <a:gridCol w="1077912">
                  <a:extLst>
                    <a:ext uri="{9D8B030D-6E8A-4147-A177-3AD203B41FA5}">
                      <a16:colId xmlns:a16="http://schemas.microsoft.com/office/drawing/2014/main" val="1453404200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740835382"/>
                    </a:ext>
                  </a:extLst>
                </a:gridCol>
              </a:tblGrid>
              <a:tr h="82867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607864"/>
                  </a:ext>
                </a:extLst>
              </a:tr>
              <a:tr h="827088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315997"/>
                  </a:ext>
                </a:extLst>
              </a:tr>
            </a:tbl>
          </a:graphicData>
        </a:graphic>
      </p:graphicFrame>
      <p:grpSp>
        <p:nvGrpSpPr>
          <p:cNvPr id="217122" name="Group 34">
            <a:extLst>
              <a:ext uri="{FF2B5EF4-FFF2-40B4-BE49-F238E27FC236}">
                <a16:creationId xmlns:a16="http://schemas.microsoft.com/office/drawing/2014/main" id="{61D594D3-857E-4C97-9CA4-7494930827D1}"/>
              </a:ext>
            </a:extLst>
          </p:cNvPr>
          <p:cNvGrpSpPr/>
          <p:nvPr/>
        </p:nvGrpSpPr>
        <p:grpSpPr>
          <a:xfrm>
            <a:off x="1774824" y="1403785"/>
            <a:ext cx="6948488" cy="1511300"/>
            <a:chOff x="600" y="1253"/>
            <a:chExt cx="4377" cy="952"/>
          </a:xfrm>
        </p:grpSpPr>
        <p:graphicFrame>
          <p:nvGraphicFramePr>
            <p:cNvPr id="217123" name="Object 35">
              <a:extLst>
                <a:ext uri="{FF2B5EF4-FFF2-40B4-BE49-F238E27FC236}">
                  <a16:creationId xmlns:a16="http://schemas.microsoft.com/office/drawing/2014/main" id="{7224729E-9BA4-48D4-912B-54A6B0205B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797"/>
            <a:ext cx="318" cy="31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1" name="公式" r:id="rId3" imgW="164880" imgH="164880" progId="Equation.3">
                    <p:embed/>
                  </p:oleObj>
                </mc:Choice>
                <mc:Fallback>
                  <p:oleObj name="公式" r:id="rId3" imgW="164880" imgH="16488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12" y="1797"/>
                          <a:ext cx="31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124" name="Object 36">
              <a:extLst>
                <a:ext uri="{FF2B5EF4-FFF2-40B4-BE49-F238E27FC236}">
                  <a16:creationId xmlns:a16="http://schemas.microsoft.com/office/drawing/2014/main" id="{7FFE62D0-FBFD-4233-AB08-D04F9B680C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9" y="1264"/>
            <a:ext cx="277" cy="38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2" name="公式" r:id="rId5" imgW="177480" imgH="215640" progId="Equation.3">
                    <p:embed/>
                  </p:oleObj>
                </mc:Choice>
                <mc:Fallback>
                  <p:oleObj name="公式" r:id="rId5" imgW="177480" imgH="21564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89" y="1264"/>
                          <a:ext cx="277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125" name="Object 37">
              <a:extLst>
                <a:ext uri="{FF2B5EF4-FFF2-40B4-BE49-F238E27FC236}">
                  <a16:creationId xmlns:a16="http://schemas.microsoft.com/office/drawing/2014/main" id="{9AD0FCF2-95A8-4ABD-B40F-BA8501697A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54" y="1253"/>
            <a:ext cx="277" cy="40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3" name="公式" r:id="rId7" imgW="177480" imgH="228600" progId="Equation.3">
                    <p:embed/>
                  </p:oleObj>
                </mc:Choice>
                <mc:Fallback>
                  <p:oleObj name="公式" r:id="rId7" imgW="177480" imgH="2286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54" y="1253"/>
                          <a:ext cx="277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126" name="Object 38">
              <a:extLst>
                <a:ext uri="{FF2B5EF4-FFF2-40B4-BE49-F238E27FC236}">
                  <a16:creationId xmlns:a16="http://schemas.microsoft.com/office/drawing/2014/main" id="{37F0C766-AA5A-4EFF-BCF7-7BBB7B7A1A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85" y="1264"/>
            <a:ext cx="298" cy="38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4" name="公式" r:id="rId9" imgW="190440" imgH="215640" progId="Equation.3">
                    <p:embed/>
                  </p:oleObj>
                </mc:Choice>
                <mc:Fallback>
                  <p:oleObj name="公式" r:id="rId9" imgW="190440" imgH="21564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85" y="1264"/>
                          <a:ext cx="298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7127" name="Text Box 39">
              <a:extLst>
                <a:ext uri="{FF2B5EF4-FFF2-40B4-BE49-F238E27FC236}">
                  <a16:creationId xmlns:a16="http://schemas.microsoft.com/office/drawing/2014/main" id="{6D32330C-E349-4E80-A0AA-A3601B490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298"/>
              <a:ext cx="59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/>
                <a:t>···</a:t>
              </a:r>
            </a:p>
          </p:txBody>
        </p:sp>
        <p:sp>
          <p:nvSpPr>
            <p:cNvPr id="217128" name="Text Box 40">
              <a:extLst>
                <a:ext uri="{FF2B5EF4-FFF2-40B4-BE49-F238E27FC236}">
                  <a16:creationId xmlns:a16="http://schemas.microsoft.com/office/drawing/2014/main" id="{E94B68B3-8385-43C5-A295-DC7B09745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298"/>
              <a:ext cx="59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/>
                <a:t>···</a:t>
              </a:r>
            </a:p>
          </p:txBody>
        </p:sp>
        <p:graphicFrame>
          <p:nvGraphicFramePr>
            <p:cNvPr id="217129" name="Object 41">
              <a:extLst>
                <a:ext uri="{FF2B5EF4-FFF2-40B4-BE49-F238E27FC236}">
                  <a16:creationId xmlns:a16="http://schemas.microsoft.com/office/drawing/2014/main" id="{35444811-2BED-4DCB-919B-A8F2A1552B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4" y="1720"/>
            <a:ext cx="269" cy="42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5" name="公式" r:id="rId11" imgW="190440" imgH="215640" progId="Equation.3">
                    <p:embed/>
                  </p:oleObj>
                </mc:Choice>
                <mc:Fallback>
                  <p:oleObj name="公式" r:id="rId11" imgW="190440" imgH="21564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94" y="1720"/>
                          <a:ext cx="269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130" name="Object 42">
              <a:extLst>
                <a:ext uri="{FF2B5EF4-FFF2-40B4-BE49-F238E27FC236}">
                  <a16:creationId xmlns:a16="http://schemas.microsoft.com/office/drawing/2014/main" id="{D5CB33FE-6994-43C4-A938-4D76A0C911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1720"/>
            <a:ext cx="269" cy="42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6" name="公式" r:id="rId13" imgW="190440" imgH="215640" progId="Equation.3">
                    <p:embed/>
                  </p:oleObj>
                </mc:Choice>
                <mc:Fallback>
                  <p:oleObj name="公式" r:id="rId13" imgW="190440" imgH="21564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73" y="1720"/>
                          <a:ext cx="269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131" name="Object 43">
              <a:extLst>
                <a:ext uri="{FF2B5EF4-FFF2-40B4-BE49-F238E27FC236}">
                  <a16:creationId xmlns:a16="http://schemas.microsoft.com/office/drawing/2014/main" id="{DE11BC98-B786-4050-93DA-363586CA7E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4" y="1707"/>
            <a:ext cx="251" cy="45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7" name="公式" r:id="rId15" imgW="177480" imgH="228600" progId="Equation.3">
                    <p:embed/>
                  </p:oleObj>
                </mc:Choice>
                <mc:Fallback>
                  <p:oleObj name="公式" r:id="rId15" imgW="177480" imgH="2286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34" y="1707"/>
                          <a:ext cx="251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7132" name="Text Box 44">
              <a:extLst>
                <a:ext uri="{FF2B5EF4-FFF2-40B4-BE49-F238E27FC236}">
                  <a16:creationId xmlns:a16="http://schemas.microsoft.com/office/drawing/2014/main" id="{4DD85F46-DEF4-448A-A589-458EC8EEF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9" y="1752"/>
              <a:ext cx="5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/>
                <a:t>···</a:t>
              </a:r>
            </a:p>
          </p:txBody>
        </p:sp>
        <p:sp>
          <p:nvSpPr>
            <p:cNvPr id="217133" name="Text Box 45">
              <a:extLst>
                <a:ext uri="{FF2B5EF4-FFF2-40B4-BE49-F238E27FC236}">
                  <a16:creationId xmlns:a16="http://schemas.microsoft.com/office/drawing/2014/main" id="{DE28FA41-E17E-4D35-BC86-C29D8AEFF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752"/>
              <a:ext cx="5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/>
                <a:t>···</a:t>
              </a:r>
            </a:p>
          </p:txBody>
        </p:sp>
        <p:graphicFrame>
          <p:nvGraphicFramePr>
            <p:cNvPr id="217134" name="Object 46">
              <a:extLst>
                <a:ext uri="{FF2B5EF4-FFF2-40B4-BE49-F238E27FC236}">
                  <a16:creationId xmlns:a16="http://schemas.microsoft.com/office/drawing/2014/main" id="{EAF816D8-4C0F-4118-867F-6D58D0AB76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0" y="1298"/>
            <a:ext cx="297" cy="40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8" name="公式" r:id="rId17" imgW="190440" imgH="228600" progId="Equation.3">
                    <p:embed/>
                  </p:oleObj>
                </mc:Choice>
                <mc:Fallback>
                  <p:oleObj name="公式" r:id="rId17" imgW="190440" imgH="2286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80" y="1298"/>
                          <a:ext cx="297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135" name="Object 47">
              <a:extLst>
                <a:ext uri="{FF2B5EF4-FFF2-40B4-BE49-F238E27FC236}">
                  <a16:creationId xmlns:a16="http://schemas.microsoft.com/office/drawing/2014/main" id="{57E6C365-F656-41AD-87B2-7F694F602A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2" y="1752"/>
            <a:ext cx="287" cy="45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9" name="公式" r:id="rId19" imgW="203040" imgH="228600" progId="Equation.3">
                    <p:embed/>
                  </p:oleObj>
                </mc:Choice>
                <mc:Fallback>
                  <p:oleObj name="公式" r:id="rId19" imgW="203040" imgH="2286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52" y="1752"/>
                          <a:ext cx="287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136" name="Object 48">
              <a:extLst>
                <a:ext uri="{FF2B5EF4-FFF2-40B4-BE49-F238E27FC236}">
                  <a16:creationId xmlns:a16="http://schemas.microsoft.com/office/drawing/2014/main" id="{3CED39C2-21D0-4BDC-B7C3-59BE097836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0" y="1298"/>
            <a:ext cx="343" cy="31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0" name="公式" r:id="rId21" imgW="177480" imgH="164880" progId="Equation.3">
                    <p:embed/>
                  </p:oleObj>
                </mc:Choice>
                <mc:Fallback>
                  <p:oleObj name="公式" r:id="rId21" imgW="177480" imgH="16488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00" y="1298"/>
                          <a:ext cx="343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7138" name="Text Box 50">
            <a:extLst>
              <a:ext uri="{FF2B5EF4-FFF2-40B4-BE49-F238E27FC236}">
                <a16:creationId xmlns:a16="http://schemas.microsoft.com/office/drawing/2014/main" id="{DCF3C7D5-6FC6-4A13-B34E-644AA4D27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759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b="1">
                <a:solidFill>
                  <a:srgbClr val="0C00F4"/>
                </a:solidFill>
              </a:rPr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/>
      <p:bldP spid="217093" grpId="0"/>
      <p:bldP spid="217094" grpId="0"/>
      <p:bldP spid="2170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00235A4-ACF6-48C7-9106-F63930DC7350}"/>
              </a:ext>
            </a:extLst>
          </p:cNvPr>
          <p:cNvSpPr/>
          <p:nvPr/>
        </p:nvSpPr>
        <p:spPr>
          <a:xfrm>
            <a:off x="551384" y="557726"/>
            <a:ext cx="10441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例</a:t>
            </a:r>
            <a:r>
              <a:rPr lang="en-US" altLang="zh-CN"/>
              <a:t>1 </a:t>
            </a:r>
            <a:r>
              <a:rPr lang="zh-CN" altLang="en-US"/>
              <a:t>在篮球比赛中</a:t>
            </a:r>
            <a:r>
              <a:rPr lang="en-US" altLang="zh-CN"/>
              <a:t>,</a:t>
            </a:r>
            <a:r>
              <a:rPr lang="zh-CN" altLang="en-US"/>
              <a:t>罚球命中</a:t>
            </a:r>
            <a:r>
              <a:rPr lang="en-US" altLang="zh-CN"/>
              <a:t>1</a:t>
            </a:r>
            <a:r>
              <a:rPr lang="zh-CN" altLang="en-US"/>
              <a:t>次得</a:t>
            </a:r>
            <a:r>
              <a:rPr lang="en-US" altLang="zh-CN"/>
              <a:t>1</a:t>
            </a:r>
            <a:r>
              <a:rPr lang="zh-CN" altLang="en-US"/>
              <a:t>分</a:t>
            </a:r>
            <a:r>
              <a:rPr lang="en-US" altLang="zh-CN"/>
              <a:t>,</a:t>
            </a:r>
            <a:r>
              <a:rPr lang="zh-CN" altLang="en-US"/>
              <a:t>不中得</a:t>
            </a:r>
            <a:r>
              <a:rPr lang="en-US" altLang="zh-CN"/>
              <a:t>0</a:t>
            </a:r>
            <a:r>
              <a:rPr lang="zh-CN" altLang="en-US"/>
              <a:t>分</a:t>
            </a:r>
            <a:r>
              <a:rPr lang="en-US" altLang="zh-CN"/>
              <a:t>,</a:t>
            </a:r>
            <a:r>
              <a:rPr lang="zh-CN" altLang="en-US"/>
              <a:t>如果某运动员罚球命中的概率为</a:t>
            </a:r>
            <a:r>
              <a:rPr lang="en-US" altLang="zh-CN"/>
              <a:t>0.8,</a:t>
            </a:r>
            <a:r>
              <a:rPr lang="zh-CN" altLang="en-US"/>
              <a:t>那么他罚球</a:t>
            </a:r>
            <a:r>
              <a:rPr lang="en-US" altLang="zh-CN"/>
              <a:t>1</a:t>
            </a:r>
            <a:r>
              <a:rPr lang="zh-CN" altLang="en-US"/>
              <a:t>次的得分</a:t>
            </a:r>
            <a:r>
              <a:rPr lang="en-US" altLang="zh-CN" i="1">
                <a:latin typeface="+mn-lt"/>
              </a:rPr>
              <a:t>X</a:t>
            </a:r>
            <a:r>
              <a:rPr lang="zh-CN" altLang="en-US"/>
              <a:t>的均值是多少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107395-9F65-4EE4-964E-3BAAF21509D8}"/>
              </a:ext>
            </a:extLst>
          </p:cNvPr>
          <p:cNvSpPr/>
          <p:nvPr/>
        </p:nvSpPr>
        <p:spPr>
          <a:xfrm>
            <a:off x="562046" y="1355572"/>
            <a:ext cx="11089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分析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/>
              <a:t>罚球有命中和不中两种可能结果</a:t>
            </a:r>
            <a:r>
              <a:rPr lang="en-US" altLang="zh-CN"/>
              <a:t>,</a:t>
            </a:r>
            <a:r>
              <a:rPr lang="zh-CN" altLang="en-US"/>
              <a:t>命中时</a:t>
            </a:r>
            <a:r>
              <a:rPr lang="en-US" altLang="zh-CN" i="1">
                <a:latin typeface="+mn-lt"/>
              </a:rPr>
              <a:t>X</a:t>
            </a:r>
            <a:r>
              <a:rPr lang="en-US" altLang="zh-CN"/>
              <a:t>=1,</a:t>
            </a:r>
            <a:r>
              <a:rPr lang="zh-CN" altLang="en-US"/>
              <a:t>不中时</a:t>
            </a:r>
            <a:r>
              <a:rPr lang="en-US" altLang="zh-CN" i="1">
                <a:latin typeface="+mn-lt"/>
              </a:rPr>
              <a:t>X</a:t>
            </a:r>
            <a:r>
              <a:rPr lang="en-US" altLang="zh-CN"/>
              <a:t>=0,</a:t>
            </a:r>
            <a:r>
              <a:rPr lang="zh-CN" altLang="en-US"/>
              <a:t>因此随机变量</a:t>
            </a:r>
            <a:r>
              <a:rPr lang="en-US" altLang="zh-CN" i="1">
                <a:latin typeface="+mn-lt"/>
              </a:rPr>
              <a:t>X</a:t>
            </a:r>
            <a:r>
              <a:rPr lang="zh-CN" altLang="en-US"/>
              <a:t>服从两点分布</a:t>
            </a:r>
            <a:r>
              <a:rPr lang="en-US" altLang="zh-CN"/>
              <a:t>,X</a:t>
            </a:r>
            <a:r>
              <a:rPr lang="zh-CN" altLang="en-US"/>
              <a:t>的均值反映了该运动员罚球</a:t>
            </a:r>
            <a:r>
              <a:rPr lang="en-US" altLang="zh-CN"/>
              <a:t>1</a:t>
            </a:r>
            <a:r>
              <a:rPr lang="zh-CN" altLang="en-US"/>
              <a:t>次的平均得分水平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7" name="Text Box 46">
            <a:extLst>
              <a:ext uri="{FF2B5EF4-FFF2-40B4-BE49-F238E27FC236}">
                <a16:creationId xmlns:a16="http://schemas.microsoft.com/office/drawing/2014/main" id="{A55B0FAF-456A-45F1-96FE-B8E9A913B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b="1">
                <a:solidFill>
                  <a:srgbClr val="0C00F4"/>
                </a:solidFill>
              </a:rPr>
              <a:t>典型例题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237686-2669-4318-8081-B62CAA536430}"/>
              </a:ext>
            </a:extLst>
          </p:cNvPr>
          <p:cNvSpPr txBox="1"/>
          <p:nvPr/>
        </p:nvSpPr>
        <p:spPr>
          <a:xfrm>
            <a:off x="639153" y="2129277"/>
            <a:ext cx="9361040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latin typeface="+mn-lt"/>
                <a:sym typeface="Arial" panose="020b0604020202020204" pitchFamily="34" charset="0"/>
              </a:rPr>
              <a:t>解：</a:t>
            </a:r>
            <a:r>
              <a:rPr lang="zh-CN" altLang="en-US">
                <a:latin typeface="+mn-lt"/>
                <a:sym typeface="Arial" panose="020b0604020202020204" pitchFamily="34" charset="0"/>
              </a:rPr>
              <a:t>因为</a:t>
            </a:r>
            <a:r>
              <a:rPr lang="en-US" altLang="zh-CN">
                <a:latin typeface="+mn-lt"/>
                <a:sym typeface="Arial" panose="020b0604020202020204" pitchFamily="34" charset="0"/>
              </a:rPr>
              <a:t>P(</a:t>
            </a:r>
            <a:r>
              <a:rPr lang="en-US" altLang="zh-CN" i="1">
                <a:latin typeface="+mn-lt"/>
                <a:sym typeface="Arial" panose="020b0604020202020204" pitchFamily="34" charset="0"/>
              </a:rPr>
              <a:t>X</a:t>
            </a:r>
            <a:r>
              <a:rPr lang="en-US" altLang="zh-CN">
                <a:latin typeface="+mn-lt"/>
                <a:sym typeface="Arial" panose="020b0604020202020204" pitchFamily="34" charset="0"/>
              </a:rPr>
              <a:t>=1)=0.8</a:t>
            </a:r>
            <a:r>
              <a:rPr lang="zh-CN" altLang="en-US">
                <a:latin typeface="+mn-lt"/>
                <a:sym typeface="Arial" panose="020b0604020202020204" pitchFamily="34" charset="0"/>
              </a:rPr>
              <a:t>，</a:t>
            </a:r>
            <a:r>
              <a:rPr lang="en-US" altLang="zh-CN">
                <a:latin typeface="+mn-lt"/>
                <a:sym typeface="Arial" panose="020b0604020202020204" pitchFamily="34" charset="0"/>
              </a:rPr>
              <a:t>P(</a:t>
            </a:r>
            <a:r>
              <a:rPr lang="en-US" altLang="zh-CN" i="1">
                <a:latin typeface="+mn-lt"/>
                <a:sym typeface="Arial" panose="020b0604020202020204" pitchFamily="34" charset="0"/>
              </a:rPr>
              <a:t>X</a:t>
            </a:r>
            <a:r>
              <a:rPr lang="en-US" altLang="zh-CN">
                <a:latin typeface="+mn-lt"/>
                <a:sym typeface="Arial" panose="020b0604020202020204" pitchFamily="34" charset="0"/>
              </a:rPr>
              <a:t>=0)=0.2</a:t>
            </a:r>
            <a:r>
              <a:rPr lang="zh-CN" altLang="en-US">
                <a:latin typeface="+mn-lt"/>
                <a:sym typeface="Arial" panose="020b0604020202020204" pitchFamily="34" charset="0"/>
              </a:rPr>
              <a:t>，</a:t>
            </a:r>
            <a:endParaRPr lang="en-US" altLang="zh-CN">
              <a:latin typeface="+mn-lt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>
                <a:latin typeface="+mn-lt"/>
                <a:sym typeface="Arial" panose="020b0604020202020204" pitchFamily="34" charset="0"/>
              </a:rPr>
              <a:t>        所以</a:t>
            </a:r>
            <a:r>
              <a:rPr lang="en-US" altLang="zh-CN">
                <a:latin typeface="+mn-lt"/>
                <a:sym typeface="Arial" panose="020b0604020202020204" pitchFamily="34" charset="0"/>
              </a:rPr>
              <a:t>E(</a:t>
            </a:r>
            <a:r>
              <a:rPr lang="en-US" altLang="zh-CN" i="1">
                <a:latin typeface="+mn-lt"/>
                <a:sym typeface="Arial" panose="020b0604020202020204" pitchFamily="34" charset="0"/>
              </a:rPr>
              <a:t>X</a:t>
            </a:r>
            <a:r>
              <a:rPr lang="en-US" altLang="zh-CN">
                <a:latin typeface="+mn-lt"/>
                <a:sym typeface="Arial" panose="020b0604020202020204" pitchFamily="34" charset="0"/>
              </a:rPr>
              <a:t>)=1×P(</a:t>
            </a:r>
            <a:r>
              <a:rPr lang="en-US" altLang="zh-CN" i="1">
                <a:latin typeface="+mn-lt"/>
                <a:sym typeface="Arial" panose="020b0604020202020204" pitchFamily="34" charset="0"/>
              </a:rPr>
              <a:t>X</a:t>
            </a:r>
            <a:r>
              <a:rPr lang="en-US" altLang="zh-CN">
                <a:latin typeface="+mn-lt"/>
                <a:sym typeface="Arial" panose="020b0604020202020204" pitchFamily="34" charset="0"/>
              </a:rPr>
              <a:t>=1)+0×P(</a:t>
            </a:r>
            <a:r>
              <a:rPr lang="en-US" altLang="zh-CN" i="1">
                <a:latin typeface="+mn-lt"/>
                <a:sym typeface="Arial" panose="020b0604020202020204" pitchFamily="34" charset="0"/>
              </a:rPr>
              <a:t>X</a:t>
            </a:r>
            <a:r>
              <a:rPr lang="en-US" altLang="zh-CN">
                <a:latin typeface="+mn-lt"/>
                <a:sym typeface="Arial" panose="020b0604020202020204" pitchFamily="34" charset="0"/>
              </a:rPr>
              <a:t>=0)=1×0.8+0×0.2</a:t>
            </a:r>
            <a:r>
              <a:rPr lang="zh-CN" altLang="en-US">
                <a:latin typeface="+mn-lt"/>
                <a:sym typeface="Arial" panose="020b0604020202020204" pitchFamily="34" charset="0"/>
              </a:rPr>
              <a:t> </a:t>
            </a:r>
            <a:r>
              <a:rPr lang="en-US" altLang="zh-CN">
                <a:latin typeface="+mn-lt"/>
                <a:sym typeface="Arial" panose="020b0604020202020204" pitchFamily="34" charset="0"/>
              </a:rPr>
              <a:t>=0.8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BD530A-93AE-4A71-A862-602271C2450A}"/>
              </a:ext>
            </a:extLst>
          </p:cNvPr>
          <p:cNvSpPr/>
          <p:nvPr/>
        </p:nvSpPr>
        <p:spPr>
          <a:xfrm>
            <a:off x="1245309" y="2976881"/>
            <a:ext cx="5639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即该运动员罚球1次的得分X的均值是0.8.</a:t>
            </a: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3B3ED030-79BE-4099-88BB-D9A77A4C60B7}"/>
              </a:ext>
            </a:extLst>
          </p:cNvPr>
          <p:cNvSpPr txBox="1"/>
          <p:nvPr/>
        </p:nvSpPr>
        <p:spPr>
          <a:xfrm>
            <a:off x="323706" y="3478632"/>
            <a:ext cx="7452000" cy="49314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FF0000"/>
                </a:solidFill>
                <a:latin typeface="+mn-lt"/>
                <a:sym typeface="Arial" panose="020b0604020202020204" pitchFamily="34" charset="0"/>
              </a:rPr>
              <a:t>  一般地，如果随机变量</a:t>
            </a:r>
            <a:r>
              <a:rPr lang="en-US" altLang="zh-CN" sz="2400" b="1">
                <a:solidFill>
                  <a:srgbClr val="FF0000"/>
                </a:solidFill>
                <a:latin typeface="+mn-lt"/>
                <a:sym typeface="Arial" panose="020b0604020202020204" pitchFamily="34" charset="0"/>
              </a:rPr>
              <a:t>X</a:t>
            </a:r>
            <a:r>
              <a:rPr lang="zh-CN" altLang="en-US" sz="2400" b="1">
                <a:solidFill>
                  <a:srgbClr val="FF0000"/>
                </a:solidFill>
                <a:latin typeface="+mn-lt"/>
                <a:sym typeface="Arial" panose="020b0604020202020204" pitchFamily="34" charset="0"/>
              </a:rPr>
              <a:t>服从两点分布，那么</a:t>
            </a:r>
            <a:r>
              <a:rPr lang="zh-CN" altLang="en-US" sz="2400" b="1">
                <a:solidFill>
                  <a:srgbClr val="FF0000"/>
                </a:solidFill>
                <a:latin typeface="+mn-lt"/>
                <a:cs typeface="华文行楷" panose="02010800040101010101" pitchFamily="2" charset="-122"/>
                <a:sym typeface="Arial" panose="020b0604020202020204" pitchFamily="34" charset="0"/>
              </a:rPr>
              <a:t>：</a:t>
            </a:r>
            <a:endParaRPr lang="zh-CN" altLang="en-US" sz="2400" b="1">
              <a:solidFill>
                <a:srgbClr val="FF0000"/>
              </a:solidFill>
              <a:latin typeface="+mn-lt"/>
              <a:sym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A11C569-F2ED-4B22-B172-BC264FA3001B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6856790"/>
              </p:ext>
            </p:extLst>
          </p:nvPr>
        </p:nvGraphicFramePr>
        <p:xfrm>
          <a:off x="6960096" y="3556474"/>
          <a:ext cx="2952328" cy="1033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671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ym typeface="Arial" panose="020b0604020202020204" pitchFamily="34" charset="0"/>
                        </a:rPr>
                        <a:t>X</a:t>
                      </a:r>
                      <a:endParaRPr lang="en-US" altLang="zh-CN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69186" marR="69186" marT="34593" marB="34593"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ym typeface="Arial" panose="020b0604020202020204" pitchFamily="34" charset="0"/>
                        </a:rPr>
                        <a:t>1</a:t>
                      </a:r>
                      <a:endParaRPr lang="en-US" altLang="zh-CN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69186" marR="69186" marT="34593" marB="34593"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ym typeface="Arial" panose="020b0604020202020204" pitchFamily="34" charset="0"/>
                        </a:rPr>
                        <a:t>0</a:t>
                      </a:r>
                      <a:endParaRPr lang="en-US" altLang="zh-CN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69186" marR="69186" marT="34593" marB="345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91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ym typeface="Arial" panose="020b0604020202020204" pitchFamily="34" charset="0"/>
                        </a:rPr>
                        <a:t>P</a:t>
                      </a:r>
                      <a:endParaRPr lang="en-US" altLang="zh-CN" sz="280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69186" marR="69186" marT="34593" marB="34593"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ym typeface="Arial" panose="020b0604020202020204" pitchFamily="34" charset="0"/>
                        </a:rPr>
                        <a:t>p</a:t>
                      </a:r>
                      <a:endParaRPr lang="en-US" altLang="zh-CN" sz="280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69186" marR="69186" marT="34593" marB="34593"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ym typeface="Arial" panose="020b0604020202020204" pitchFamily="34" charset="0"/>
                        </a:rPr>
                        <a:t>1-p</a:t>
                      </a:r>
                      <a:endParaRPr lang="en-US" altLang="zh-CN" sz="280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69186" marR="69186" marT="34593" marB="345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7DE0C94-38FD-47AB-8B02-89DD266AADCD}"/>
                  </a:ext>
                </a:extLst>
              </p:cNvPr>
              <p:cNvSpPr txBox="1"/>
              <p:nvPr/>
            </p:nvSpPr>
            <p:spPr>
              <a:xfrm>
                <a:off x="695400" y="4073384"/>
                <a:ext cx="6533280" cy="5847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zh-CN" altLang="en-US" sz="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sym typeface="Arial" panose="020b0604020202020204" pitchFamily="34" charset="0"/>
                        </a:rPr>
                        <m:t>　</m:t>
                      </m:r>
                      <m:r>
                        <m:rPr>
                          <m:sty m:val="bi"/>
                        </m:rPr>
                        <a:rPr lang="zh-CN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sym typeface="Arial" panose="020b0604020202020204" pitchFamily="34" charset="0"/>
                        </a:rPr>
                        <m:t>𝑬</m:t>
                      </m:r>
                      <m:r>
                        <m:rPr>
                          <m:sty m:val="bi"/>
                        </m:rP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sym typeface="Arial" panose="020b0604020202020204" pitchFamily="3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sym typeface="Arial" panose="020b0604020202020204" pitchFamily="34" charset="0"/>
                        </a:rPr>
                        <m:t>𝑿</m:t>
                      </m:r>
                      <m:r>
                        <m:rPr>
                          <m:sty m:val="bi"/>
                        </m:rP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sym typeface="Arial" panose="020b0604020202020204" pitchFamily="34" charset="0"/>
                        </a:rPr>
                        <m:t>)</m:t>
                      </m:r>
                      <m:r>
                        <m:rPr>
                          <m:sty m:val="bi"/>
                        </m:rP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sym typeface="Arial" panose="020b0604020202020204" pitchFamily="34" charset="0"/>
                        </a:rPr>
                        <m:t>＝</m:t>
                      </m:r>
                      <m:r>
                        <m:rPr>
                          <m:sty m:val="bi"/>
                        </m:rPr>
                        <a:rPr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sym typeface="Arial" panose="020b0604020202020204" pitchFamily="34" charset="0"/>
                        </a:rPr>
                        <m:t>𝟏</m:t>
                      </m:r>
                      <m:r>
                        <m:rPr>
                          <m:sty m:val="bi"/>
                        </m:rP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×</m:t>
                      </m:r>
                      <m:r>
                        <m:rPr>
                          <m:sty m:val="bi"/>
                        </m:rP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sym typeface="Arial" panose="020b0604020202020204" pitchFamily="34" charset="0"/>
                        </a:rPr>
                        <m:t>𝒑</m:t>
                      </m:r>
                      <m:r>
                        <m:rPr>
                          <m:sty m:val="bi"/>
                        </m:rPr>
                        <a:rPr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sym typeface="Arial" panose="020b0604020202020204" pitchFamily="3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sym typeface="Arial" panose="020b0604020202020204" pitchFamily="34" charset="0"/>
                        </a:rPr>
                        <m:t>𝟎</m:t>
                      </m:r>
                      <m:r>
                        <m:rPr>
                          <m:sty m:val="bi"/>
                        </m:rP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×</m:t>
                      </m:r>
                      <m:r>
                        <m:rPr>
                          <m:sty m:val="bi"/>
                        </m:rPr>
                        <a:rPr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sym typeface="Arial" panose="020b0604020202020204" pitchFamily="3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sym typeface="Arial" panose="020b0604020202020204" pitchFamily="34" charset="0"/>
                        </a:rPr>
                        <m:t>𝟏</m:t>
                      </m:r>
                      <m:r>
                        <m:rPr>
                          <m:sty m:val="bi"/>
                        </m:rPr>
                        <a:rPr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sym typeface="Arial" panose="020b0604020202020204" pitchFamily="34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sym typeface="Arial" panose="020b0604020202020204" pitchFamily="34" charset="0"/>
                        </a:rPr>
                        <m:t>𝒑</m:t>
                      </m:r>
                      <m:r>
                        <m:rPr>
                          <m:sty m:val="bi"/>
                        </m:rPr>
                        <a:rPr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sym typeface="Arial" panose="020b0604020202020204" pitchFamily="34" charset="0"/>
                        </a:rPr>
                        <m:t>)=</m:t>
                      </m:r>
                      <m:r>
                        <m:rPr>
                          <m:sty m:val="bi"/>
                        </m:rP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sym typeface="Arial" panose="020b0604020202020204" pitchFamily="34" charset="0"/>
                        </a:rPr>
                        <m:t>𝒑</m:t>
                      </m:r>
                      <m:r>
                        <m:rPr>
                          <m:sty m:val="bi"/>
                        </m:rP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sym typeface="Arial" panose="020b0604020202020204" pitchFamily="34" charset="0"/>
                        </a:rPr>
                        <m:t>．</m:t>
                      </m:r>
                    </m:oMath>
                  </m:oMathPara>
                </a14:m>
                <a:endParaRPr lang="zh-CN" altLang="en-US" sz="320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7DE0C94-38FD-47AB-8B02-89DD266AA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4073384"/>
                <a:ext cx="653328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55D23C0D-EE44-48A3-94FF-3B8A25FCE51F}"/>
              </a:ext>
            </a:extLst>
          </p:cNvPr>
          <p:cNvSpPr/>
          <p:nvPr/>
        </p:nvSpPr>
        <p:spPr>
          <a:xfrm>
            <a:off x="407368" y="4668137"/>
            <a:ext cx="10846435" cy="9405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+mn-ea"/>
                <a:ea typeface="+mn-ea"/>
                <a:sym typeface="Arial" panose="020b0604020202020204" pitchFamily="34" charset="0"/>
              </a:rPr>
              <a:t>变式：</a:t>
            </a:r>
            <a:r>
              <a:rPr lang="zh-CN" altLang="en-US" sz="2400" b="1">
                <a:latin typeface="+mn-ea"/>
                <a:ea typeface="+mn-ea"/>
                <a:sym typeface="Arial" panose="020b0604020202020204" pitchFamily="34" charset="0"/>
              </a:rPr>
              <a:t>在篮球比赛中，罚球命中</a:t>
            </a:r>
            <a:r>
              <a:rPr lang="en-US" altLang="zh-CN" sz="2400" b="1">
                <a:latin typeface="+mn-ea"/>
                <a:ea typeface="+mn-ea"/>
                <a:sym typeface="Arial" panose="020b0604020202020204" pitchFamily="34" charset="0"/>
              </a:rPr>
              <a:t>1</a:t>
            </a:r>
            <a:r>
              <a:rPr lang="zh-CN" altLang="en-US" sz="2400" b="1">
                <a:latin typeface="+mn-ea"/>
                <a:ea typeface="+mn-ea"/>
                <a:sym typeface="Arial" panose="020b0604020202020204" pitchFamily="34" charset="0"/>
              </a:rPr>
              <a:t>次得</a:t>
            </a:r>
            <a:r>
              <a:rPr lang="en-US" altLang="zh-CN" sz="2400" b="1">
                <a:latin typeface="+mn-ea"/>
                <a:ea typeface="+mn-ea"/>
                <a:sym typeface="Arial" panose="020b0604020202020204" pitchFamily="34" charset="0"/>
              </a:rPr>
              <a:t>1</a:t>
            </a:r>
            <a:r>
              <a:rPr lang="zh-CN" altLang="en-US" sz="2400" b="1">
                <a:latin typeface="+mn-ea"/>
                <a:ea typeface="+mn-ea"/>
                <a:sym typeface="Arial" panose="020b0604020202020204" pitchFamily="34" charset="0"/>
              </a:rPr>
              <a:t>分，不中得</a:t>
            </a:r>
            <a:r>
              <a:rPr lang="en-US" altLang="zh-CN" sz="2400" b="1">
                <a:latin typeface="+mn-ea"/>
                <a:ea typeface="+mn-ea"/>
                <a:sym typeface="Arial" panose="020b0604020202020204" pitchFamily="34" charset="0"/>
              </a:rPr>
              <a:t>0</a:t>
            </a:r>
            <a:r>
              <a:rPr lang="zh-CN" altLang="en-US" sz="2400" b="1">
                <a:latin typeface="+mn-ea"/>
                <a:ea typeface="+mn-ea"/>
                <a:sym typeface="Arial" panose="020b0604020202020204" pitchFamily="34" charset="0"/>
              </a:rPr>
              <a:t>分</a:t>
            </a:r>
            <a:r>
              <a:rPr lang="en-US" altLang="zh-CN" sz="2400" b="1">
                <a:latin typeface="+mn-ea"/>
                <a:ea typeface="+mn-ea"/>
                <a:sym typeface="Arial" panose="020b0604020202020204" pitchFamily="34" charset="0"/>
              </a:rPr>
              <a:t>.</a:t>
            </a:r>
            <a:r>
              <a:rPr lang="zh-CN" altLang="en-US" sz="2400" b="1">
                <a:latin typeface="+mn-ea"/>
                <a:ea typeface="+mn-ea"/>
                <a:sym typeface="Arial" panose="020b0604020202020204" pitchFamily="34" charset="0"/>
              </a:rPr>
              <a:t>如果某运动员罚球命中的概率为</a:t>
            </a:r>
            <a:r>
              <a:rPr lang="en-US" altLang="zh-CN" sz="2400" b="1">
                <a:latin typeface="+mn-ea"/>
                <a:ea typeface="+mn-ea"/>
                <a:sym typeface="Arial" panose="020b0604020202020204" pitchFamily="34" charset="0"/>
              </a:rPr>
              <a:t>0.8</a:t>
            </a:r>
            <a:r>
              <a:rPr lang="zh-CN" altLang="en-US" sz="2400" b="1">
                <a:latin typeface="+mn-ea"/>
                <a:ea typeface="+mn-ea"/>
                <a:sym typeface="Arial" panose="020b0604020202020204" pitchFamily="34" charset="0"/>
              </a:rPr>
              <a:t>，那么他罚球</a:t>
            </a:r>
            <a:r>
              <a:rPr lang="en-US" altLang="zh-CN" sz="2400" b="1">
                <a:solidFill>
                  <a:srgbClr val="C00000"/>
                </a:solidFill>
                <a:latin typeface="+mn-ea"/>
                <a:ea typeface="+mn-ea"/>
                <a:sym typeface="Arial" panose="020b0604020202020204" pitchFamily="34" charset="0"/>
              </a:rPr>
              <a:t>2</a:t>
            </a:r>
            <a:r>
              <a:rPr lang="zh-CN" altLang="en-US" sz="2400" b="1">
                <a:solidFill>
                  <a:srgbClr val="C00000"/>
                </a:solidFill>
                <a:latin typeface="+mn-ea"/>
                <a:ea typeface="+mn-ea"/>
                <a:sym typeface="Arial" panose="020b0604020202020204" pitchFamily="34" charset="0"/>
              </a:rPr>
              <a:t>次</a:t>
            </a:r>
            <a:r>
              <a:rPr lang="zh-CN" altLang="en-US" sz="2400" b="1">
                <a:latin typeface="+mn-ea"/>
                <a:ea typeface="+mn-ea"/>
                <a:sym typeface="Arial" panose="020b0604020202020204" pitchFamily="34" charset="0"/>
              </a:rPr>
              <a:t>的得分</a:t>
            </a:r>
            <a:r>
              <a:rPr lang="en-US" altLang="zh-CN" sz="2400" b="1">
                <a:latin typeface="+mn-ea"/>
                <a:ea typeface="+mn-ea"/>
                <a:sym typeface="Arial" panose="020b0604020202020204" pitchFamily="34" charset="0"/>
              </a:rPr>
              <a:t>X</a:t>
            </a:r>
            <a:r>
              <a:rPr lang="zh-CN" altLang="en-US" sz="2400" b="1">
                <a:latin typeface="+mn-ea"/>
                <a:ea typeface="+mn-ea"/>
                <a:sym typeface="Arial" panose="020b0604020202020204" pitchFamily="34" charset="0"/>
              </a:rPr>
              <a:t>的均值是多少？</a:t>
            </a:r>
          </a:p>
        </p:txBody>
      </p:sp>
      <mc:AlternateContent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BFC91A4-50AB-4188-B21C-F94E0EF95988}"/>
                  </a:ext>
                </a:extLst>
              </p:cNvPr>
              <p:cNvSpPr txBox="1"/>
              <p:nvPr/>
            </p:nvSpPr>
            <p:spPr>
              <a:xfrm>
                <a:off x="562046" y="5474011"/>
                <a:ext cx="10955878" cy="8309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tx1"/>
                    </a:solidFill>
                    <a:latin typeface="+mn-lt"/>
                    <a:sym typeface="Arial" panose="020b0604020202020204" pitchFamily="34" charset="0"/>
                  </a:rPr>
                  <a:t>解：因为</a:t>
                </a:r>
                <a:r>
                  <a:rPr lang="en-US" altLang="zh-CN" sz="2400" i="1">
                    <a:solidFill>
                      <a:schemeClr val="tx1"/>
                    </a:solidFill>
                    <a:latin typeface="+mn-lt"/>
                    <a:sym typeface="Arial" panose="020b0604020202020204" pitchFamily="34" charset="0"/>
                  </a:rPr>
                  <a:t>X</a:t>
                </a:r>
                <a:r>
                  <a:rPr lang="zh-CN" altLang="en-US" sz="2400">
                    <a:solidFill>
                      <a:schemeClr val="tx1"/>
                    </a:solidFill>
                    <a:latin typeface="+mn-lt"/>
                    <a:sym typeface="Arial" panose="020b0604020202020204" pitchFamily="34" charset="0"/>
                  </a:rPr>
                  <a:t>的可能取值为</a:t>
                </a:r>
                <a:r>
                  <a:rPr lang="en-US" altLang="zh-CN" sz="2400">
                    <a:solidFill>
                      <a:schemeClr val="tx1"/>
                    </a:solidFill>
                    <a:latin typeface="+mn-lt"/>
                    <a:sym typeface="Arial" panose="020b0604020202020204" pitchFamily="34" charset="0"/>
                  </a:rPr>
                  <a:t>0,1,2</a:t>
                </a:r>
                <a:r>
                  <a:rPr lang="zh-CN" altLang="en-US">
                    <a:latin typeface="+mn-lt"/>
                    <a:sym typeface="Arial" panose="020b0604020202020204" pitchFamily="34" charset="0"/>
                  </a:rPr>
                  <a:t> 所以</a:t>
                </a:r>
                <a:r>
                  <a:rPr lang="en-US" altLang="zh-CN" i="1">
                    <a:latin typeface="+mn-lt"/>
                    <a:sym typeface="Arial" panose="020b0604020202020204" pitchFamily="34" charset="0"/>
                  </a:rPr>
                  <a:t>P</a:t>
                </a:r>
                <a:r>
                  <a:rPr lang="en-US" altLang="zh-CN">
                    <a:latin typeface="+mn-lt"/>
                    <a:sym typeface="Arial" panose="020b0604020202020204" pitchFamily="34" charset="0"/>
                  </a:rPr>
                  <a:t>(</a:t>
                </a:r>
                <a:r>
                  <a:rPr lang="en-US" altLang="zh-CN" i="1">
                    <a:latin typeface="+mn-lt"/>
                    <a:sym typeface="Arial" panose="020b0604020202020204" pitchFamily="34" charset="0"/>
                  </a:rPr>
                  <a:t>X</a:t>
                </a:r>
                <a:r>
                  <a:rPr lang="en-US" altLang="zh-CN">
                    <a:latin typeface="+mn-lt"/>
                    <a:sym typeface="Arial" panose="020b0604020202020204" pitchFamily="34" charset="0"/>
                  </a:rPr>
                  <a:t>=0)=0.04,</a:t>
                </a:r>
                <a:r>
                  <a:rPr lang="en-US" altLang="zh-CN" i="1">
                    <a:sym typeface="Arial" panose="020b0604020202020204" pitchFamily="34" charset="0"/>
                  </a:rPr>
                  <a:t>P</a:t>
                </a:r>
                <a:r>
                  <a:rPr lang="en-US" altLang="zh-CN">
                    <a:sym typeface="Arial" panose="020b0604020202020204" pitchFamily="34" charset="0"/>
                  </a:rPr>
                  <a:t>(</a:t>
                </a:r>
                <a:r>
                  <a:rPr lang="en-US" altLang="zh-CN" i="1">
                    <a:sym typeface="Arial" panose="020b0604020202020204" pitchFamily="34" charset="0"/>
                  </a:rPr>
                  <a:t>X </a:t>
                </a:r>
                <a:r>
                  <a:rPr lang="en-US" altLang="zh-CN">
                    <a:latin typeface="+mn-lt"/>
                    <a:sym typeface="Arial" panose="020b0604020202020204" pitchFamily="34" charset="0"/>
                  </a:rPr>
                  <a:t>=1)=0.32,</a:t>
                </a:r>
                <a:r>
                  <a:rPr lang="en-US" altLang="zh-CN" i="1">
                    <a:sym typeface="Arial" panose="020b0604020202020204" pitchFamily="34" charset="0"/>
                  </a:rPr>
                  <a:t>P</a:t>
                </a:r>
                <a:r>
                  <a:rPr lang="en-US" altLang="zh-CN">
                    <a:sym typeface="Arial" panose="020b0604020202020204" pitchFamily="34" charset="0"/>
                  </a:rPr>
                  <a:t>(</a:t>
                </a:r>
                <a:r>
                  <a:rPr lang="en-US" altLang="zh-CN" i="1">
                    <a:sym typeface="Arial" panose="020b0604020202020204" pitchFamily="34" charset="0"/>
                  </a:rPr>
                  <a:t>X </a:t>
                </a:r>
                <a:r>
                  <a:rPr lang="en-US" altLang="zh-CN">
                    <a:latin typeface="+mn-lt"/>
                    <a:sym typeface="Arial" panose="020b0604020202020204" pitchFamily="34" charset="0"/>
                  </a:rPr>
                  <a:t>=2)=0.64</a:t>
                </a:r>
                <a:endParaRPr lang="en-US" altLang="zh-CN" sz="2400">
                  <a:solidFill>
                    <a:schemeClr val="tx1"/>
                  </a:solidFill>
                  <a:latin typeface="+mn-lt"/>
                  <a:sym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tx1"/>
                    </a:solidFill>
                    <a:latin typeface="+mn-lt"/>
                    <a:sym typeface="Arial" panose="020b0604020202020204" pitchFamily="34" charset="0"/>
                  </a:rPr>
                  <a:t>所以 </a:t>
                </a:r>
                <a:r>
                  <a:rPr lang="en-US" altLang="zh-CN" sz="2400">
                    <a:solidFill>
                      <a:schemeClr val="tx1"/>
                    </a:solidFill>
                    <a:latin typeface="+mn-lt"/>
                    <a:sym typeface="Arial" panose="020b0604020202020204" pitchFamily="34" charset="0"/>
                  </a:rPr>
                  <a:t>E(</a:t>
                </a:r>
                <a:r>
                  <a:rPr lang="en-US" altLang="zh-CN" sz="2400" i="1">
                    <a:solidFill>
                      <a:schemeClr val="tx1"/>
                    </a:solidFill>
                    <a:latin typeface="+mn-lt"/>
                    <a:sym typeface="Arial" panose="020b0604020202020204" pitchFamily="34" charset="0"/>
                  </a:rPr>
                  <a:t>X</a:t>
                </a:r>
                <a:r>
                  <a:rPr lang="en-US" altLang="zh-CN" sz="2400">
                    <a:solidFill>
                      <a:schemeClr val="tx1"/>
                    </a:solidFill>
                    <a:latin typeface="+mn-lt"/>
                    <a:sym typeface="Arial" panose="020b0604020202020204" pitchFamily="34" charset="0"/>
                  </a:rPr>
                  <a:t>)=0×0.04+1×0.32+2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 panose="020b0604020202020204" pitchFamily="34" charset="0"/>
                        </a:rPr>
                        <m:t>×</m:t>
                      </m:r>
                    </m:oMath>
                  </m:oMathPara>
                </a14:m>
                <a:r>
                  <a:rPr lang="en-US" altLang="zh-CN" sz="2400">
                    <a:solidFill>
                      <a:schemeClr val="tx1"/>
                    </a:solidFill>
                    <a:latin typeface="+mn-lt"/>
                    <a:sym typeface="Arial" panose="020b0604020202020204" pitchFamily="34" charset="0"/>
                  </a:rPr>
                  <a:t>0.64</a:t>
                </a:r>
                <a:r>
                  <a:rPr lang="zh-CN" altLang="en-US" sz="2400">
                    <a:solidFill>
                      <a:schemeClr val="tx1"/>
                    </a:solidFill>
                    <a:latin typeface="+mn-lt"/>
                    <a:sym typeface="Arial" panose="020b0604020202020204" pitchFamily="34" charset="0"/>
                  </a:rPr>
                  <a:t> </a:t>
                </a:r>
                <a:r>
                  <a:rPr lang="en-US" altLang="zh-CN" sz="2400">
                    <a:solidFill>
                      <a:schemeClr val="tx1"/>
                    </a:solidFill>
                    <a:latin typeface="+mn-lt"/>
                    <a:sym typeface="Arial" panose="020b0604020202020204" pitchFamily="34" charset="0"/>
                  </a:rPr>
                  <a:t>=1.6.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BFC91A4-50AB-4188-B21C-F94E0EF95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46" y="5474011"/>
                <a:ext cx="10955878" cy="830997"/>
              </a:xfrm>
              <a:prstGeom prst="rect">
                <a:avLst/>
              </a:prstGeom>
              <a:blipFill>
                <a:blip r:embed="rId4"/>
                <a:stretch>
                  <a:fillRect l="-835" t="-8088" r="0" b="-1691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65" name="矩形 19464"/>
          <p:cNvSpPr/>
          <p:nvPr/>
        </p:nvSpPr>
        <p:spPr>
          <a:xfrm>
            <a:off x="263352" y="2128452"/>
            <a:ext cx="11125201" cy="1005147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+mn-lt"/>
                <a:sym typeface="Arial" panose="020b0604020202020204" pitchFamily="34" charset="0"/>
              </a:rPr>
              <a:t>变式</a:t>
            </a:r>
            <a:r>
              <a:rPr lang="en-US" altLang="zh-CN" b="1">
                <a:solidFill>
                  <a:srgbClr val="FF0000"/>
                </a:solidFill>
                <a:latin typeface="+mn-lt"/>
                <a:sym typeface="Arial" panose="020b0604020202020204" pitchFamily="34" charset="0"/>
              </a:rPr>
              <a:t>:</a:t>
            </a:r>
            <a:r>
              <a:rPr lang="zh-CN" altLang="en-US" b="1">
                <a:latin typeface="+mn-lt"/>
                <a:sym typeface="Arial" panose="020b0604020202020204" pitchFamily="34" charset="0"/>
              </a:rPr>
              <a:t>随机抛掷一个正四面体，正四面体每个面分别标号</a:t>
            </a:r>
            <a:r>
              <a:rPr lang="en-US" altLang="zh-CN" b="1">
                <a:latin typeface="+mn-lt"/>
                <a:sym typeface="Arial" panose="020b0604020202020204" pitchFamily="34" charset="0"/>
              </a:rPr>
              <a:t>1.2.3.4</a:t>
            </a:r>
            <a:r>
              <a:rPr lang="zh-CN" altLang="en-US" b="1">
                <a:latin typeface="+mn-lt"/>
                <a:sym typeface="Arial" panose="020b0604020202020204" pitchFamily="34" charset="0"/>
              </a:rPr>
              <a:t>，求朝下一面标号</a:t>
            </a:r>
            <a:r>
              <a:rPr lang="en-US" altLang="zh-CN" b="1">
                <a:latin typeface="+mn-lt"/>
                <a:sym typeface="Arial" panose="020b0604020202020204" pitchFamily="34" charset="0"/>
              </a:rPr>
              <a:t>X</a:t>
            </a:r>
            <a:r>
              <a:rPr lang="zh-CN" altLang="en-US" b="1">
                <a:latin typeface="+mn-lt"/>
                <a:sym typeface="Arial" panose="020b0604020202020204" pitchFamily="34" charset="0"/>
              </a:rPr>
              <a:t>的均值</a:t>
            </a:r>
            <a:r>
              <a:rPr lang="en-US" altLang="zh-CN" b="1">
                <a:latin typeface="+mn-lt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263352" y="431400"/>
            <a:ext cx="8647519" cy="504369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b="1">
                <a:latin typeface="+mn-ea"/>
                <a:ea typeface="+mn-ea"/>
                <a:sym typeface="Arial" panose="020b0604020202020204" pitchFamily="34" charset="0"/>
              </a:rPr>
              <a:t>例</a:t>
            </a:r>
            <a:r>
              <a:rPr lang="en-US" altLang="zh-CN" b="1">
                <a:latin typeface="+mn-ea"/>
                <a:ea typeface="+mn-ea"/>
                <a:sym typeface="Arial" panose="020b0604020202020204" pitchFamily="34" charset="0"/>
              </a:rPr>
              <a:t>2.</a:t>
            </a:r>
            <a:r>
              <a:rPr lang="zh-CN" altLang="en-US" b="1">
                <a:latin typeface="+mn-ea"/>
                <a:ea typeface="+mn-ea"/>
                <a:sym typeface="Arial" panose="020b0604020202020204" pitchFamily="34" charset="0"/>
              </a:rPr>
              <a:t>抛掷一枚质地均匀的骰子</a:t>
            </a:r>
            <a:r>
              <a:rPr lang="en-US" altLang="zh-CN" b="1">
                <a:latin typeface="+mn-ea"/>
                <a:ea typeface="+mn-ea"/>
                <a:sym typeface="Arial" panose="020b0604020202020204" pitchFamily="34" charset="0"/>
              </a:rPr>
              <a:t>,</a:t>
            </a:r>
            <a:r>
              <a:rPr lang="zh-CN" altLang="en-US" b="1">
                <a:latin typeface="+mn-ea"/>
                <a:ea typeface="+mn-ea"/>
                <a:sym typeface="Arial" panose="020b0604020202020204" pitchFamily="34" charset="0"/>
              </a:rPr>
              <a:t>设出现的点数为</a:t>
            </a:r>
            <a:r>
              <a:rPr lang="en-US" altLang="zh-CN" b="1">
                <a:latin typeface="+mn-ea"/>
                <a:ea typeface="+mn-ea"/>
                <a:sym typeface="Arial" panose="020b0604020202020204" pitchFamily="34" charset="0"/>
              </a:rPr>
              <a:t>X,</a:t>
            </a:r>
            <a:r>
              <a:rPr lang="zh-CN" altLang="en-US" b="1">
                <a:latin typeface="+mn-ea"/>
                <a:ea typeface="+mn-ea"/>
                <a:sym typeface="Arial" panose="020b0604020202020204" pitchFamily="34" charset="0"/>
              </a:rPr>
              <a:t>求</a:t>
            </a:r>
            <a:r>
              <a:rPr lang="en-US" altLang="zh-CN" b="1">
                <a:latin typeface="+mn-ea"/>
                <a:ea typeface="+mn-ea"/>
                <a:sym typeface="Arial" panose="020b0604020202020204" pitchFamily="34" charset="0"/>
              </a:rPr>
              <a:t>X</a:t>
            </a:r>
            <a:r>
              <a:rPr lang="zh-CN" altLang="en-US" b="1">
                <a:latin typeface="+mn-ea"/>
                <a:ea typeface="+mn-ea"/>
                <a:sym typeface="Arial" panose="020b0604020202020204" pitchFamily="34" charset="0"/>
              </a:rPr>
              <a:t>的均值</a:t>
            </a:r>
            <a:r>
              <a:rPr lang="en-US" altLang="zh-CN" b="1">
                <a:latin typeface="+mn-ea"/>
                <a:ea typeface="+mn-ea"/>
                <a:sym typeface="Arial" panose="020b0604020202020204" pitchFamily="34" charset="0"/>
              </a:rPr>
              <a:t>.</a:t>
            </a:r>
            <a:endParaRPr lang="en-US" altLang="zh-CN" sz="2400" b="1">
              <a:latin typeface="+mn-ea"/>
              <a:ea typeface="+mn-ea"/>
              <a:sym typeface="Arial" panose="020b0604020202020204" pitchFamily="34" charset="0"/>
            </a:endParaRPr>
          </a:p>
        </p:txBody>
      </p:sp>
      <mc:AlternateContent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24435" y="1409470"/>
                <a:ext cx="7022628" cy="62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/>
                <a:r>
                  <a:rPr lang="zh-CN" altLang="en-US" b="1">
                    <a:sym typeface="Arial" panose="020b0604020202020204" pitchFamily="34" charset="0"/>
                  </a:rPr>
                  <a:t>解：</a:t>
                </a:r>
                <a:r>
                  <a:rPr lang="en-US" altLang="zh-CN" sz="2400" b="1">
                    <a:latin typeface="+mn-lt"/>
                  </a:rPr>
                  <a:t>X</a:t>
                </a:r>
                <a:r>
                  <a:rPr lang="zh-CN" altLang="en-US" sz="2400" b="1">
                    <a:latin typeface="+mn-lt"/>
                  </a:rPr>
                  <a:t>的分布</a:t>
                </a:r>
                <a:r>
                  <a:rPr lang="zh-CN" altLang="en-US" b="1">
                    <a:latin typeface="+mn-lt"/>
                  </a:rPr>
                  <a:t>列为𝑷</a:t>
                </a:r>
                <a:r>
                  <a:rPr lang="en-US" altLang="zh-CN" b="1">
                    <a:latin typeface="+mn-lt"/>
                  </a:rPr>
                  <a:t>(X=k)=</a:t>
                </a:r>
                <a:r>
                  <a:rPr lang="en-US" altLang="zh-CN" b="1"/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r>
                  <a:rPr lang="en-US" altLang="zh-CN" b="1">
                    <a:latin typeface="+mn-lt"/>
                  </a:rPr>
                  <a:t>,k=1,2,3,4,5,6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35" y="1409470"/>
                <a:ext cx="7022628" cy="625812"/>
              </a:xfrm>
              <a:prstGeom prst="rect">
                <a:avLst/>
              </a:prstGeom>
              <a:blipFill>
                <a:blip r:embed="rId2"/>
                <a:stretch>
                  <a:fillRect l="-1302" r="0" b="-7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743917" y="3062400"/>
            <a:ext cx="256993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解：</a:t>
            </a:r>
            <a:r>
              <a:rPr lang="en-US" altLang="zh-CN" sz="2400" b="1"/>
              <a:t>X</a:t>
            </a:r>
            <a:r>
              <a:rPr lang="zh-CN" altLang="en-US" sz="2400" b="1"/>
              <a:t>的分布列为</a:t>
            </a:r>
          </a:p>
        </p:txBody>
      </p:sp>
      <p:sp>
        <p:nvSpPr>
          <p:cNvPr id="12" name="Text Box 46">
            <a:extLst>
              <a:ext uri="{FF2B5EF4-FFF2-40B4-BE49-F238E27FC236}">
                <a16:creationId xmlns:a16="http://schemas.microsoft.com/office/drawing/2014/main" id="{98FF5E1C-B3F0-4153-A19F-E57A2BBEC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b="1">
                <a:solidFill>
                  <a:srgbClr val="0C00F4"/>
                </a:solidFill>
              </a:rPr>
              <a:t>典型例题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5919AE-2F10-456A-8438-C7CDCD1E5F1D}"/>
              </a:ext>
            </a:extLst>
          </p:cNvPr>
          <p:cNvSpPr/>
          <p:nvPr/>
        </p:nvSpPr>
        <p:spPr>
          <a:xfrm>
            <a:off x="719571" y="971741"/>
            <a:ext cx="77350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分析:</a:t>
            </a:r>
            <a:r>
              <a:rPr lang="zh-CN" altLang="en-US"/>
              <a:t>先求出X的分布列,再根据定义计算X的均值。</a:t>
            </a:r>
          </a:p>
        </p:txBody>
      </p:sp>
      <mc:AlternateContent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11D9059-35B5-4968-A8C7-0D0DD4A674AE}"/>
                  </a:ext>
                </a:extLst>
              </p:cNvPr>
              <p:cNvSpPr/>
              <p:nvPr/>
            </p:nvSpPr>
            <p:spPr>
              <a:xfrm>
                <a:off x="6469488" y="1430605"/>
                <a:ext cx="4506362" cy="625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因此,E(X)=</a:t>
                </a:r>
                <a:r>
                  <a:rPr lang="en-US" altLang="zh-CN" b="1"/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r>
                  <a:rPr lang="zh-CN" altLang="en-US"/>
                  <a:t>(1+2+3+4+5+6)=3.5.</a:t>
                </a: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11D9059-35B5-4968-A8C7-0D0DD4A67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488" y="1430605"/>
                <a:ext cx="4506362" cy="625812"/>
              </a:xfrm>
              <a:prstGeom prst="rect">
                <a:avLst/>
              </a:prstGeom>
              <a:blipFill>
                <a:blip r:embed="rId3"/>
                <a:stretch>
                  <a:fillRect l="-2027" r="-1216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93C8591-8AA4-42AC-A48A-B17BF2D6E25E}"/>
                  </a:ext>
                </a:extLst>
              </p:cNvPr>
              <p:cNvSpPr/>
              <p:nvPr/>
            </p:nvSpPr>
            <p:spPr>
              <a:xfrm>
                <a:off x="3155201" y="3098220"/>
                <a:ext cx="2863284" cy="62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𝑷</a:t>
                </a:r>
                <a:r>
                  <a:rPr lang="en-US" altLang="zh-CN"/>
                  <a:t>(X=k)=</a:t>
                </a:r>
                <a:r>
                  <a:rPr lang="en-US" altLang="zh-CN" b="1"/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r>
                  <a:rPr lang="en-US" altLang="zh-CN"/>
                  <a:t>,k=1,2,3,4.</a:t>
                </a: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93C8591-8AA4-42AC-A48A-B17BF2D6E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201" y="3098220"/>
                <a:ext cx="2863284" cy="624082"/>
              </a:xfrm>
              <a:prstGeom prst="rect">
                <a:avLst/>
              </a:prstGeom>
              <a:blipFill>
                <a:blip r:embed="rId4"/>
                <a:stretch>
                  <a:fillRect l="-3412" r="-2985" b="-7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C3BB438-794C-4B26-9424-A04CA1FD0F70}"/>
                  </a:ext>
                </a:extLst>
              </p:cNvPr>
              <p:cNvSpPr/>
              <p:nvPr/>
            </p:nvSpPr>
            <p:spPr>
              <a:xfrm>
                <a:off x="6018485" y="3095080"/>
                <a:ext cx="3174267" cy="62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𝑬</a:t>
                </a:r>
                <a:r>
                  <a:rPr lang="en-US" altLang="zh-CN"/>
                  <a:t>(X)=</a:t>
                </a:r>
                <a:r>
                  <a:rPr lang="en-US" altLang="zh-CN" b="1"/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r>
                  <a:rPr lang="en-US" altLang="zh-CN"/>
                  <a:t>(1+2+3+4)=2.5.</a:t>
                </a: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C3BB438-794C-4B26-9424-A04CA1FD0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485" y="3095080"/>
                <a:ext cx="3174267" cy="624082"/>
              </a:xfrm>
              <a:prstGeom prst="rect">
                <a:avLst/>
              </a:prstGeom>
              <a:blipFill>
                <a:blip r:embed="rId5"/>
                <a:stretch>
                  <a:fillRect l="-2879" r="-2303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3C832AE-AA86-42B4-93AC-9FE117304F32}"/>
                  </a:ext>
                </a:extLst>
              </p:cNvPr>
              <p:cNvSpPr/>
              <p:nvPr/>
            </p:nvSpPr>
            <p:spPr>
              <a:xfrm>
                <a:off x="591332" y="4185773"/>
                <a:ext cx="7488833" cy="2241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660400"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en-US" altLang="zh-CN" sz="2400" b="1" kern="100">
                    <a:latin typeface="Times New Roman" panose="02020603050405020304" pitchFamily="18" charset="0"/>
                    <a:ea typeface="楷体_GB2312"/>
                    <a:cs typeface="Courier New" panose="02070309020205020404" pitchFamily="49" charset="0"/>
                  </a:rPr>
                  <a:t>(1)</a:t>
                </a:r>
                <a:r>
                  <a:rPr lang="zh-CN" altLang="zh-CN" sz="2400" b="1" kern="1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理解</a:t>
                </a:r>
                <a:r>
                  <a:rPr lang="en-US" altLang="zh-CN" sz="2400" b="1" i="1" kern="100">
                    <a:latin typeface="Times New Roman" panose="02020603050405020304" pitchFamily="18" charset="0"/>
                    <a:ea typeface="楷体_GB2312"/>
                    <a:cs typeface="Courier New" panose="02070309020205020404" pitchFamily="49" charset="0"/>
                  </a:rPr>
                  <a:t>X</a:t>
                </a:r>
                <a:r>
                  <a:rPr lang="zh-CN" altLang="zh-CN" sz="2400" b="1" kern="1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的实际意义，写出</a:t>
                </a:r>
                <a:r>
                  <a:rPr lang="en-US" altLang="zh-CN" sz="2400" b="1" i="1" kern="100">
                    <a:latin typeface="Times New Roman" panose="02020603050405020304" pitchFamily="18" charset="0"/>
                    <a:ea typeface="楷体_GB2312"/>
                    <a:cs typeface="Courier New" panose="02070309020205020404" pitchFamily="49" charset="0"/>
                  </a:rPr>
                  <a:t>X</a:t>
                </a:r>
                <a:r>
                  <a:rPr lang="zh-CN" altLang="zh-CN" sz="2400" b="1" kern="1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全部可能取值；</a:t>
                </a:r>
                <a:endParaRPr lang="zh-CN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pPr indent="660400"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en-US" altLang="zh-CN" sz="2400" b="1" kern="100">
                    <a:latin typeface="Times New Roman" panose="02020603050405020304" pitchFamily="18" charset="0"/>
                    <a:ea typeface="楷体_GB2312"/>
                    <a:cs typeface="Courier New" panose="02070309020205020404" pitchFamily="49" charset="0"/>
                  </a:rPr>
                  <a:t>(2)</a:t>
                </a:r>
                <a:r>
                  <a:rPr lang="zh-CN" altLang="zh-CN" sz="2400" b="1" kern="1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求出</a:t>
                </a:r>
                <a:r>
                  <a:rPr lang="en-US" altLang="zh-CN" sz="2400" b="1" i="1" kern="100">
                    <a:latin typeface="Times New Roman" panose="02020603050405020304" pitchFamily="18" charset="0"/>
                    <a:ea typeface="楷体_GB2312"/>
                    <a:cs typeface="Courier New" panose="02070309020205020404" pitchFamily="49" charset="0"/>
                  </a:rPr>
                  <a:t>X</a:t>
                </a:r>
                <a:r>
                  <a:rPr lang="zh-CN" altLang="zh-CN" sz="2400" b="1" kern="1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取每个值时的概率；</a:t>
                </a:r>
                <a:endParaRPr lang="zh-CN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pPr indent="660400"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en-US" altLang="zh-CN" sz="2400" b="1" kern="100">
                    <a:latin typeface="Times New Roman" panose="02020603050405020304" pitchFamily="18" charset="0"/>
                    <a:ea typeface="楷体_GB2312"/>
                    <a:cs typeface="Courier New" panose="02070309020205020404" pitchFamily="49" charset="0"/>
                  </a:rPr>
                  <a:t>(3)</a:t>
                </a:r>
                <a:r>
                  <a:rPr lang="zh-CN" altLang="zh-CN" sz="2400" b="1" kern="1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写出</a:t>
                </a:r>
                <a:r>
                  <a:rPr lang="en-US" altLang="zh-CN" sz="2400" b="1" i="1" kern="100">
                    <a:latin typeface="Times New Roman" panose="02020603050405020304" pitchFamily="18" charset="0"/>
                    <a:ea typeface="楷体_GB2312"/>
                    <a:cs typeface="Courier New" panose="02070309020205020404" pitchFamily="49" charset="0"/>
                  </a:rPr>
                  <a:t>X</a:t>
                </a:r>
                <a:r>
                  <a:rPr lang="zh-CN" altLang="zh-CN" sz="2400" b="1" kern="1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的分布列</a:t>
                </a:r>
                <a:r>
                  <a:rPr lang="en-US" altLang="zh-CN" sz="2400" b="1" kern="100">
                    <a:latin typeface="Times New Roman" panose="02020603050405020304" pitchFamily="18" charset="0"/>
                    <a:ea typeface="楷体_GB2312"/>
                    <a:cs typeface="Courier New" panose="02070309020205020404" pitchFamily="49" charset="0"/>
                  </a:rPr>
                  <a:t>(</a:t>
                </a:r>
                <a:r>
                  <a:rPr lang="zh-CN" altLang="zh-CN" sz="2400" b="1" kern="1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有时也可省略</a:t>
                </a:r>
                <a:r>
                  <a:rPr lang="en-US" altLang="zh-CN" sz="2400" b="1" kern="100">
                    <a:latin typeface="Times New Roman" panose="02020603050405020304" pitchFamily="18" charset="0"/>
                    <a:ea typeface="楷体_GB2312"/>
                    <a:cs typeface="Courier New" panose="02070309020205020404" pitchFamily="49" charset="0"/>
                  </a:rPr>
                  <a:t>)</a:t>
                </a:r>
                <a:r>
                  <a:rPr lang="zh-CN" altLang="zh-CN" sz="2400" b="1" kern="1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；</a:t>
                </a:r>
                <a:endParaRPr lang="zh-CN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pPr indent="660400"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en-US" altLang="zh-CN" sz="2400" b="1" kern="100">
                    <a:latin typeface="Times New Roman" panose="02020603050405020304" pitchFamily="18" charset="0"/>
                    <a:ea typeface="楷体_GB2312"/>
                    <a:cs typeface="Courier New" panose="02070309020205020404" pitchFamily="49" charset="0"/>
                  </a:rPr>
                  <a:t>(4)</a:t>
                </a:r>
                <a:r>
                  <a:rPr lang="zh-CN" altLang="zh-CN" sz="2400" b="1" kern="1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利用定义公式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𝑬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𝑿</m:t>
                          </m:r>
                        </m:e>
                      </m:d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grow m:val="off"/>
                          <m:subHide m:val="off"/>
                          <m:supHide m:val="off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𝒊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  <m:sup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r>
                  <a:rPr lang="zh-CN" altLang="zh-CN" sz="2400" b="1" kern="1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求出均值</a:t>
                </a:r>
                <a:endParaRPr lang="zh-CN" altLang="zh-CN" sz="2400" b="1" kern="1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3C832AE-AA86-42B4-93AC-9FE117304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32" y="4185773"/>
                <a:ext cx="7488833" cy="2241576"/>
              </a:xfrm>
              <a:prstGeom prst="rect">
                <a:avLst/>
              </a:prstGeom>
              <a:blipFill>
                <a:blip r:embed="rId6"/>
                <a:stretch>
                  <a:fillRect b="-40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D8353797-9942-4C3D-837D-347AFC044C33}"/>
              </a:ext>
            </a:extLst>
          </p:cNvPr>
          <p:cNvSpPr/>
          <p:nvPr/>
        </p:nvSpPr>
        <p:spPr>
          <a:xfrm>
            <a:off x="335360" y="3861702"/>
            <a:ext cx="6404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0"/>
              </a:spcAft>
            </a:pPr>
            <a:r>
              <a:rPr lang="zh-CN" altLang="zh-CN" sz="2400" b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求离散型随机变量</a:t>
            </a:r>
            <a:r>
              <a:rPr lang="en-US" altLang="zh-CN" sz="2400" b="1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Courier New" panose="02070309020205020404" pitchFamily="49" charset="0"/>
              </a:rPr>
              <a:t>X</a:t>
            </a:r>
            <a:r>
              <a:rPr lang="zh-CN" altLang="zh-CN" sz="2400" b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的均值的步骤：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/>
      <p:bldP spid="6" grpId="0"/>
      <p:bldP spid="15" grpId="0"/>
      <p:bldP spid="3" grpId="0"/>
      <p:bldP spid="5" grpId="0"/>
      <p:bldP spid="8" grpId="0"/>
      <p:bldP spid="9" grpId="0"/>
      <p:bldP spid="17" grpId="0"/>
      <p:bldP spid="18" grpId="0"/>
    </p:bldLst>
  </p:timing>
</p:sld>
</file>

<file path=ppt/tags/tag1.xml><?xml version="1.0" encoding="utf-8"?>
<p:tagLst xmlns:p="http://schemas.openxmlformats.org/presentationml/2006/main">
  <p:tag name="KSO_WM_UNIT_TABLE_BEAUTIFY" val="smartTable{010ef251-e82c-48e1-8958-85db5bd0b51d}"/>
</p:tagLst>
</file>

<file path=ppt/tags/tag2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r="http://schemas.openxmlformats.org/officeDocument/2006/relationships"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Arial"/>
      </a:majorFont>
      <a:minorFont>
        <a:latin typeface="Times New Roman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120</Paragraphs>
  <Slides>16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31">
      <vt:lpstr>Arial</vt:lpstr>
      <vt:lpstr>宋体</vt:lpstr>
      <vt:lpstr>Times New Roman</vt:lpstr>
      <vt:lpstr>等线 Light</vt:lpstr>
      <vt:lpstr>等线</vt:lpstr>
      <vt:lpstr>黑体</vt:lpstr>
      <vt:lpstr>微软雅黑</vt:lpstr>
      <vt:lpstr>Wingdings</vt:lpstr>
      <vt:lpstr>Calibri</vt:lpstr>
      <vt:lpstr>Courier New</vt:lpstr>
      <vt:lpstr>Tahoma</vt:lpstr>
      <vt:lpstr>Arial Black</vt:lpstr>
      <vt:lpstr>华文行楷</vt:lpstr>
      <vt:lpstr>楷体_GB2312</vt:lpstr>
      <vt:lpstr>自定义设计方案</vt:lpstr>
      <vt:lpstr>PowerPoint Presentation</vt:lpstr>
      <vt:lpstr>离散型随机变量的分布列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2021-05-10T10:02:45.493</cp:lastPrinted>
  <dcterms:created xsi:type="dcterms:W3CDTF">2021-05-10T10:02:45Z</dcterms:created>
  <dcterms:modified xsi:type="dcterms:W3CDTF">2021-05-10T02:02:46Z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