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saveSubsetFonts="1">
  <p:sldMasterIdLst>
    <p:sldMasterId id="2147483656" r:id="rId1"/>
    <p:sldMasterId id="2147483657" r:id="rId2"/>
  </p:sldMasterIdLst>
  <p:notesMasterIdLst>
    <p:notesMasterId r:id="rId3"/>
  </p:notesMasterIdLst>
  <p:sldIdLst>
    <p:sldId id="258" r:id="rId4"/>
    <p:sldId id="459" r:id="rId5"/>
    <p:sldId id="465" r:id="rId6"/>
    <p:sldId id="265" r:id="rId7"/>
    <p:sldId id="266" r:id="rId8"/>
    <p:sldId id="268" r:id="rId9"/>
    <p:sldId id="1568" r:id="rId10"/>
    <p:sldId id="1520" r:id="rId11"/>
    <p:sldId id="1495" r:id="rId12"/>
    <p:sldId id="1498" r:id="rId13"/>
    <p:sldId id="1500" r:id="rId14"/>
    <p:sldId id="1504" r:id="rId15"/>
    <p:sldId id="1506" r:id="rId16"/>
    <p:sldId id="1517" r:id="rId17"/>
    <p:sldId id="1537" r:id="rId18"/>
    <p:sldId id="1512" r:id="rId19"/>
    <p:sldId id="1542" r:id="rId20"/>
    <p:sldId id="1549" r:id="rId21"/>
    <p:sldId id="1546" r:id="rId22"/>
    <p:sldId id="1550" r:id="rId23"/>
    <p:sldId id="1566" r:id="rId24"/>
    <p:sldId id="1484" r:id="rId25"/>
  </p:sldIdLst>
  <p:sldSz cx="12192000" cy="6858000"/>
  <p:notesSz cx="6858000" cy="9144000"/>
  <p:custDataLst>
    <p:tags r:id="rId26"/>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56" y="1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68"/>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tags" Target="tags/tag1.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notesMaster" Target="notesMasters/notesMaster1.xml" /><Relationship Id="rId30"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46.emf" /><Relationship Id="rId2" Type="http://schemas.openxmlformats.org/officeDocument/2006/relationships/image" Target="../media/image47.emf" /><Relationship Id="rId3" Type="http://schemas.openxmlformats.org/officeDocument/2006/relationships/image" Target="../media/image48.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49.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50.emf" /><Relationship Id="rId2" Type="http://schemas.openxmlformats.org/officeDocument/2006/relationships/image" Target="../media/image51.emf" /><Relationship Id="rId3" Type="http://schemas.openxmlformats.org/officeDocument/2006/relationships/image" Target="../media/image52.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53.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54.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wmf" /><Relationship Id="rId10" Type="http://schemas.openxmlformats.org/officeDocument/2006/relationships/image" Target="../media/image14.wmf" /><Relationship Id="rId11" Type="http://schemas.openxmlformats.org/officeDocument/2006/relationships/image" Target="../media/image15.wmf" /><Relationship Id="rId2" Type="http://schemas.openxmlformats.org/officeDocument/2006/relationships/image" Target="../media/image6.wmf" /><Relationship Id="rId3" Type="http://schemas.openxmlformats.org/officeDocument/2006/relationships/image" Target="../media/image7.wmf" /><Relationship Id="rId4" Type="http://schemas.openxmlformats.org/officeDocument/2006/relationships/image" Target="../media/image8.wmf" /><Relationship Id="rId5" Type="http://schemas.openxmlformats.org/officeDocument/2006/relationships/image" Target="../media/image9.wmf" /><Relationship Id="rId6" Type="http://schemas.openxmlformats.org/officeDocument/2006/relationships/image" Target="../media/image10.wmf" /><Relationship Id="rId7" Type="http://schemas.openxmlformats.org/officeDocument/2006/relationships/image" Target="../media/image11.wmf" /><Relationship Id="rId8" Type="http://schemas.openxmlformats.org/officeDocument/2006/relationships/image" Target="../media/image12.wmf" /><Relationship Id="rId9" Type="http://schemas.openxmlformats.org/officeDocument/2006/relationships/image" Target="../media/image13.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wmf" /><Relationship Id="rId10" Type="http://schemas.openxmlformats.org/officeDocument/2006/relationships/image" Target="../media/image14.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0.wmf" /><Relationship Id="rId16" Type="http://schemas.openxmlformats.org/officeDocument/2006/relationships/image" Target="../media/image21.wmf" /><Relationship Id="rId17" Type="http://schemas.openxmlformats.org/officeDocument/2006/relationships/image" Target="../media/image22.wmf" /><Relationship Id="rId18" Type="http://schemas.openxmlformats.org/officeDocument/2006/relationships/image" Target="../media/image23.wmf" /><Relationship Id="rId2" Type="http://schemas.openxmlformats.org/officeDocument/2006/relationships/image" Target="../media/image6.wmf" /><Relationship Id="rId3" Type="http://schemas.openxmlformats.org/officeDocument/2006/relationships/image" Target="../media/image7.wmf" /><Relationship Id="rId4" Type="http://schemas.openxmlformats.org/officeDocument/2006/relationships/image" Target="../media/image8.wmf" /><Relationship Id="rId5" Type="http://schemas.openxmlformats.org/officeDocument/2006/relationships/image" Target="../media/image9.wmf" /><Relationship Id="rId6" Type="http://schemas.openxmlformats.org/officeDocument/2006/relationships/image" Target="../media/image10.wmf" /><Relationship Id="rId7" Type="http://schemas.openxmlformats.org/officeDocument/2006/relationships/image" Target="../media/image11.wmf" /><Relationship Id="rId8" Type="http://schemas.openxmlformats.org/officeDocument/2006/relationships/image" Target="../media/image12.wmf" /><Relationship Id="rId9" Type="http://schemas.openxmlformats.org/officeDocument/2006/relationships/image" Target="../media/image13.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5.emf" /><Relationship Id="rId3" Type="http://schemas.openxmlformats.org/officeDocument/2006/relationships/image" Target="../media/image26.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31.emf" /><Relationship Id="rId2" Type="http://schemas.openxmlformats.org/officeDocument/2006/relationships/image" Target="../media/image32.emf" /><Relationship Id="rId3" Type="http://schemas.openxmlformats.org/officeDocument/2006/relationships/image" Target="../media/image3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4.emf" /><Relationship Id="rId2" Type="http://schemas.openxmlformats.org/officeDocument/2006/relationships/image" Target="../media/image35.emf" /><Relationship Id="rId3" Type="http://schemas.openxmlformats.org/officeDocument/2006/relationships/image" Target="../media/image36.emf" /><Relationship Id="rId4" Type="http://schemas.openxmlformats.org/officeDocument/2006/relationships/image" Target="../media/image37.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8.emf" /><Relationship Id="rId2" Type="http://schemas.openxmlformats.org/officeDocument/2006/relationships/image" Target="../media/image39.emf" /><Relationship Id="rId3" Type="http://schemas.openxmlformats.org/officeDocument/2006/relationships/image" Target="../media/image42.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 Id="rId3" Type="http://schemas.openxmlformats.org/officeDocument/2006/relationships/image" Target="../media/image45.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8546" name="Rectangle 2">
            <a:extLst>
              <a:ext uri="{FF2B5EF4-FFF2-40B4-BE49-F238E27FC236}">
                <a16:creationId xmlns:a16="http://schemas.microsoft.com/office/drawing/2014/main" id="{F88CD9F4-11C9-457F-99AE-1A4E77B5F20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endParaRPr lang="en-US" altLang="zh-CN"/>
          </a:p>
        </p:txBody>
      </p:sp>
      <p:sp>
        <p:nvSpPr>
          <p:cNvPr id="108547" name="Rectangle 3">
            <a:extLst>
              <a:ext uri="{FF2B5EF4-FFF2-40B4-BE49-F238E27FC236}">
                <a16:creationId xmlns:a16="http://schemas.microsoft.com/office/drawing/2014/main" id="{55CBCD36-028A-46BA-B2DC-866F57B0CC7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endParaRPr lang="en-US" altLang="zh-CN"/>
          </a:p>
        </p:txBody>
      </p:sp>
      <p:sp>
        <p:nvSpPr>
          <p:cNvPr id="108548" name="Rectangle 4">
            <a:extLst>
              <a:ext uri="{FF2B5EF4-FFF2-40B4-BE49-F238E27FC236}">
                <a16:creationId xmlns:a16="http://schemas.microsoft.com/office/drawing/2014/main" id="{41FFC443-CA80-4457-A0BB-5B6081CF3A83}"/>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a:extLst>
              <a:ext uri="{FF2B5EF4-FFF2-40B4-BE49-F238E27FC236}">
                <a16:creationId xmlns:a16="http://schemas.microsoft.com/office/drawing/2014/main" id="{DFAD708C-AC10-452F-A6A7-F0D69310CB2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8550" name="Rectangle 6">
            <a:extLst>
              <a:ext uri="{FF2B5EF4-FFF2-40B4-BE49-F238E27FC236}">
                <a16:creationId xmlns:a16="http://schemas.microsoft.com/office/drawing/2014/main" id="{56ECB051-107B-40FF-9A4E-01CBD8C0766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endParaRPr lang="en-US" altLang="zh-CN"/>
          </a:p>
        </p:txBody>
      </p:sp>
      <p:sp>
        <p:nvSpPr>
          <p:cNvPr id="108551" name="Rectangle 7">
            <a:extLst>
              <a:ext uri="{FF2B5EF4-FFF2-40B4-BE49-F238E27FC236}">
                <a16:creationId xmlns:a16="http://schemas.microsoft.com/office/drawing/2014/main" id="{B773807D-9535-46A7-B8EF-123089B4A1E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fld id="{CFD8B575-703F-4093-BDE4-D36E885F073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7" name="Rectangle 7">
            <a:extLst>
              <a:ext uri="{FF2B5EF4-FFF2-40B4-BE49-F238E27FC236}">
                <a16:creationId xmlns:a16="http://schemas.microsoft.com/office/drawing/2014/main" id="{ACFFF5FF-6A96-4378-800C-6AEAE577ECAD}"/>
              </a:ext>
            </a:extLst>
          </p:cNvPr>
          <p:cNvSpPr>
            <a:spLocks noGrp="1" noChangeArrowheads="1"/>
          </p:cNvSpPr>
          <p:nvPr>
            <p:ph type="sldNum" sz="quarter" idx="5"/>
          </p:nvPr>
        </p:nvSpPr>
        <p:spPr/>
        <p:txBody>
          <a:bodyPr/>
          <a:lstStyle/>
          <a:p>
            <a:fld id="{D04D1800-4195-454C-9834-6479562E08EF}" type="slidenum">
              <a:rPr lang="zh-CN" altLang="zh-CN"/>
              <a:t>20</a:t>
            </a:fld>
            <a:endParaRPr lang="en-US" altLang="zh-CN"/>
          </a:p>
        </p:txBody>
      </p:sp>
      <p:sp>
        <p:nvSpPr>
          <p:cNvPr id="117762" name="Rectangle 2">
            <a:extLst>
              <a:ext uri="{FF2B5EF4-FFF2-40B4-BE49-F238E27FC236}">
                <a16:creationId xmlns:a16="http://schemas.microsoft.com/office/drawing/2014/main" id="{BBFA3803-99A7-4DF3-AD00-2DD4A20DF6BC}"/>
              </a:ext>
            </a:extLst>
          </p:cNvPr>
          <p:cNvSpPr>
            <a:spLocks noGrp="1" noRot="1" noChangeAspect="1" noChangeArrowheads="1" noTextEdit="1"/>
          </p:cNvSpPr>
          <p:nvPr>
            <p:ph type="sldImg"/>
          </p:nvPr>
        </p:nvSpPr>
        <p:spPr/>
      </p:sp>
      <p:sp>
        <p:nvSpPr>
          <p:cNvPr id="117763" name="Rectangle 3">
            <a:extLst>
              <a:ext uri="{FF2B5EF4-FFF2-40B4-BE49-F238E27FC236}">
                <a16:creationId xmlns:a16="http://schemas.microsoft.com/office/drawing/2014/main" id="{F1C80F62-DF1B-4849-9D54-D39BD1DC0E73}"/>
              </a:ext>
            </a:extLst>
          </p:cNvPr>
          <p:cNvSpPr>
            <a:spLocks noGrp="1" noRot="1" noChangeArrowheads="1"/>
          </p:cNvSpPr>
          <p:nvPr>
            <p:ph type="body" idx="1"/>
          </p:nvPr>
        </p:nvSpPr>
        <p:spPr/>
        <p:txBody>
          <a:bodyPr/>
          <a:lstStyle/>
          <a:p>
            <a:r>
              <a:rPr lang="zh-CN" altLang="en-US"/>
              <a:t>讲到此处，时间紧张</a:t>
            </a: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816BA62F-E95C-4182-9E16-572E9E5010D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3A4479-06CD-4778-89CD-259C9555A3D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96190692"/>
      </p:ext>
    </p:extLst>
  </p:cSld>
  <p:clrMapOvr>
    <a:masterClrMapping/>
  </p:clrMapOvr>
  <p:transition>
    <p:random/>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20FB5EEB-F462-49BB-AD1D-405CB3C3A6B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506AFB-02A1-4F5A-9953-4CD8B4A6002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55899503"/>
      </p:ext>
    </p:extLst>
  </p:cSld>
  <p:clrMapOvr>
    <a:masterClrMapping/>
  </p:clrMapOvr>
  <p:transition>
    <p:random/>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77441E21-8DEE-4848-B797-CEB5F5BBFBC0}"/>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5192AF-5EA9-409D-8E29-87C9AE319122}"/>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69269600"/>
      </p:ext>
    </p:extLst>
  </p:cSld>
  <p:clrMapOvr>
    <a:masterClrMapping/>
  </p:clrMapOvr>
  <p:transition>
    <p:random/>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BB262400-68ED-404D-A40C-255B261B9E7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73BD5F-D1C0-4C3C-8972-C6E014D65A0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481211085"/>
      </p:ext>
    </p:extLst>
  </p:cSld>
  <p:clrMapOvr>
    <a:masterClrMapping/>
  </p:clrMapOvr>
  <p:transition>
    <p:random/>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791EBA45-B375-4CED-A753-25F15C6E45D8}"/>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B32257-8F87-4549-B84E-6C672C7754F9}"/>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96665004"/>
      </p:ext>
    </p:extLst>
  </p:cSld>
  <p:clrMapOvr>
    <a:masterClrMapping/>
  </p:clrMapOvr>
  <p:transition>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809BB426-2591-4425-AF91-E26240BBF547}"/>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A00DB8-2984-41F0-B890-0C3CFC998777}"/>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682300756"/>
      </p:ext>
    </p:extLst>
  </p:cSld>
  <p:clrMapOvr>
    <a:masterClrMapping/>
  </p:clrMapOvr>
  <p:transition>
    <p:random/>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152AC78E-0169-4B5D-82A1-B8334043182A}"/>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7199E4-7148-4222-8245-A6C1407CF6DB}"/>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459E7A-E7FF-48E4-9447-50822B97B74F}"/>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4474931"/>
      </p:ext>
    </p:extLst>
  </p:cSld>
  <p:clrMapOvr>
    <a:masterClrMapping/>
  </p:clrMapOvr>
  <p:transition>
    <p:random/>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F3B9B295-CE78-4910-922F-4040806EDE2F}"/>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B2C7AB-189B-460F-928A-06D8609F4102}"/>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4DC23D-DEE2-4A2A-84C6-5F8C6C8FECB7}"/>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630006-7735-4B4E-AF77-561239FAC99E}"/>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21D9AF-4C87-46E1-8FCF-AEC6FAEBF0AC}"/>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23569980"/>
      </p:ext>
    </p:extLst>
  </p:cSld>
  <p:clrMapOvr>
    <a:masterClrMapping/>
  </p:clrMapOvr>
  <p:transition>
    <p:random/>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D4275D6F-63DA-41B5-8E1D-33B70AF15A7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52662720"/>
      </p:ext>
    </p:extLst>
  </p:cSld>
  <p:clrMapOvr>
    <a:masterClrMapping/>
  </p:clrMapOvr>
  <p:transition>
    <p:random/>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242720497"/>
      </p:ext>
    </p:extLst>
  </p:cSld>
  <p:clrMapOvr>
    <a:masterClrMapping/>
  </p:clrMapOvr>
  <p:transition>
    <p:random/>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8D61ACDA-4774-4C6C-9D34-FD13BBCD9222}"/>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88F85E-A45A-4F5A-840F-397D0F40D7C5}"/>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CFED31-6DA7-45EA-B0A9-94809DD31BF3}"/>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49396063"/>
      </p:ext>
    </p:extLst>
  </p:cSld>
  <p:clrMapOvr>
    <a:masterClrMapping/>
  </p:clrMapOvr>
  <p:transition>
    <p:random/>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8AA131A8-140E-40A9-A9B5-2874592A065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06B3B2-B06A-4629-A411-DEC972BBD141}"/>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97976903"/>
      </p:ext>
    </p:extLst>
  </p:cSld>
  <p:clrMapOvr>
    <a:masterClrMapping/>
  </p:clrMapOvr>
  <p:transition>
    <p:random/>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ED09A906-CCC0-4991-A563-1B0D0A566393}"/>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CBAFE9-39DA-406F-AB07-A7A591F5159E}"/>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B0B883-B8CC-4A98-A64D-420BC6DE39F0}"/>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731398934"/>
      </p:ext>
    </p:extLst>
  </p:cSld>
  <p:clrMapOvr>
    <a:masterClrMapping/>
  </p:clrMapOvr>
  <p:transition>
    <p:random/>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82DDC8A4-3EF3-4B36-BC27-116AA04C06C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D98DB7-670A-4069-A1AB-8CBD714AF60E}"/>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938604323"/>
      </p:ext>
    </p:extLst>
  </p:cSld>
  <p:clrMapOvr>
    <a:masterClrMapping/>
  </p:clrMapOvr>
  <p:transition>
    <p:random/>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E72747C4-41F4-425D-94DF-FFFB75F660A1}"/>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E363E0-E8F7-4482-A8AF-423E407BB4CA}"/>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37598315"/>
      </p:ext>
    </p:extLst>
  </p:cSld>
  <p:clrMapOvr>
    <a:masterClrMapping/>
  </p:clrMapOvr>
  <p:transition>
    <p:random/>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TwoObj">
  <p:cSld name="标题，文本与两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5C9E73C-36A1-498D-9F61-AA43CC00237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3824E5-7ED8-4887-8754-34CA5459626B}"/>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A6947D-103C-4F4A-B805-D0D076BDC1CD}"/>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3FC9B284-D8DF-4EFD-9C10-616AD1D59017}"/>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62002087"/>
      </p:ext>
    </p:extLst>
  </p:cSld>
  <p:clrMapOvr>
    <a:masterClrMapping/>
  </p:clrMapOvr>
  <p:transition>
    <p:random/>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cSld name="内容">
    <p:spTree>
      <p:nvGrpSpPr>
        <p:cNvPr id="1" name=""/>
        <p:cNvGrpSpPr/>
        <p:nvPr/>
      </p:nvGrpSpPr>
      <p:grpSpPr>
        <a:xfrm>
          <a:off x="0" y="0"/>
          <a:ext cx="0" cy="0"/>
        </a:xfrm>
      </p:grpSpPr>
      <p:sp>
        <p:nvSpPr>
          <p:cNvPr id="2" name="内容占位符 1">
            <a:extLst>
              <a:ext uri="{FF2B5EF4-FFF2-40B4-BE49-F238E27FC236}">
                <a16:creationId xmlns:a16="http://schemas.microsoft.com/office/drawing/2014/main" id="{5DD62DED-5DDF-47CC-9C84-73C2378CA11D}"/>
              </a:ext>
            </a:extLst>
          </p:cNvPr>
          <p:cNvSpPr>
            <a:spLocks noGrp="1"/>
          </p:cNvSpPr>
          <p:nvPr>
            <p:ph/>
          </p:nvPr>
        </p:nvSpPr>
        <p:spPr>
          <a:xfrm>
            <a:off x="838200" y="365125"/>
            <a:ext cx="10515600" cy="58118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35098246"/>
      </p:ext>
    </p:extLst>
  </p:cSld>
  <p:clrMapOvr>
    <a:masterClrMapping/>
  </p:clrMapOvr>
  <p:transition>
    <p:random/>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F392CE1F-3243-40E8-8E9A-5DEA62FA92A9}"/>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8B0439-B838-46EA-8CB7-2BA4759FDD9D}"/>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280435370"/>
      </p:ext>
    </p:extLst>
  </p:cSld>
  <p:clrMapOvr>
    <a:masterClrMapping/>
  </p:clrMapOvr>
  <p:transition>
    <p:random/>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432489AF-DD05-473D-80B6-0A8AD3CB76E8}"/>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E8167E-03A0-4C04-8D94-5A22B8034D0C}"/>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C8D519-55DD-4B49-9B65-64F0BBDB0236}"/>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61236146"/>
      </p:ext>
    </p:extLst>
  </p:cSld>
  <p:clrMapOvr>
    <a:masterClrMapping/>
  </p:clrMapOvr>
  <p:transition>
    <p:random/>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E661DADA-D764-492F-9D28-11BA4861C547}"/>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2A3E57-DACD-4929-86DA-CF17A2EEF649}"/>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E53E8A-2F3C-4524-A452-B95EDDEE5CE1}"/>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7FDBC-61D0-4B25-8485-EA7B54934B6A}"/>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7D5671-513E-4621-A44A-00B22F0030E2}"/>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05926376"/>
      </p:ext>
    </p:extLst>
  </p:cSld>
  <p:clrMapOvr>
    <a:masterClrMapping/>
  </p:clrMapOvr>
  <p:transition>
    <p:random/>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C16495A9-D075-4BFE-8FB7-D462B0DFB72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18834428"/>
      </p:ext>
    </p:extLst>
  </p:cSld>
  <p:clrMapOvr>
    <a:masterClrMapping/>
  </p:clrMapOvr>
  <p:transition>
    <p:random/>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2898401807"/>
      </p:ext>
    </p:extLst>
  </p:cSld>
  <p:clrMapOvr>
    <a:masterClrMapping/>
  </p:clrMapOvr>
  <p:transition>
    <p:random/>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AA1B7495-8D9F-4E57-B508-EDEDDCCE8E0D}"/>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56C0FA-8D71-4689-9471-B22BB190DFB3}"/>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EEFB2D-2672-4C1D-97CB-0A000CC3990A}"/>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98404859"/>
      </p:ext>
    </p:extLst>
  </p:cSld>
  <p:clrMapOvr>
    <a:masterClrMapping/>
  </p:clrMapOvr>
  <p:transition>
    <p:random/>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D1F5C1DE-FF86-42D3-951D-B2B1E4BE354F}"/>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47E4A0-6B62-4A31-8458-3EA90929D306}"/>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2B665A-94EB-4A54-A0B8-69D6BA55410D}"/>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234171664"/>
      </p:ext>
    </p:extLst>
  </p:cSld>
  <p:clrMapOvr>
    <a:masterClrMapping/>
  </p:clrMapOvr>
  <p:transition>
    <p:random/>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image" Target="../media/image2.png" /><Relationship Id="rId15"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2"/>
          <a:stretch>
            <a:fillRect/>
          </a:stretch>
        </a:blipFill>
        <a:effectLst/>
      </p:bgPr>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random/>
  </p:transition>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0">
          <a:blip r:embed="rId14"/>
          <a:stretch>
            <a:fillRect/>
          </a:stretch>
        </a:blipFill>
        <a:effectLst/>
      </p:bgPr>
    </p:bg>
    <p:spTree>
      <p:nvGrpSpPr>
        <p:cNvPr id="1" name=""/>
        <p:cNvGrpSpPr/>
        <p:nvPr/>
      </p:nvGrpSpPr>
      <p:grpSpPr>
        <a:xfrm>
          <a:off x="0" y="0"/>
          <a:ext cx="0" cy="0"/>
        </a:xfrm>
      </p:grpSpPr>
      <p:sp>
        <p:nvSpPr>
          <p:cNvPr id="236551" name="Text Box 7">
            <a:extLst>
              <a:ext uri="{FF2B5EF4-FFF2-40B4-BE49-F238E27FC236}">
                <a16:creationId xmlns:a16="http://schemas.microsoft.com/office/drawing/2014/main" id="{40C89262-41A8-4258-826B-62E5712D156C}"/>
              </a:ext>
            </a:extLst>
          </p:cNvPr>
          <p:cNvSpPr txBox="1">
            <a:spLocks noChangeArrowheads="1"/>
          </p:cNvSpPr>
          <p:nvPr userDrawn="1"/>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0" lang="zh-CN" altLang="en-US" sz="800">
                <a:solidFill>
                  <a:srgbClr val="99CCFF"/>
                </a:solidFill>
                <a:latin typeface="Arial" panose="020b0604020202020204" pitchFamily="34" charset="0"/>
              </a:rPr>
              <a:t>讲课人：邢启强</a:t>
            </a:r>
          </a:p>
        </p:txBody>
      </p:sp>
      <p:sp>
        <p:nvSpPr>
          <p:cNvPr id="236552" name="AutoShape 8">
            <a:hlinkClick action="ppaction://hlinkshowjump?jump=lastslide" highlightClick="1"/>
            <a:extLst>
              <a:ext uri="{FF2B5EF4-FFF2-40B4-BE49-F238E27FC236}">
                <a16:creationId xmlns:a16="http://schemas.microsoft.com/office/drawing/2014/main" id="{2CE65C90-9F06-4091-98FE-060866899D56}"/>
              </a:ext>
            </a:extLst>
          </p:cNvPr>
          <p:cNvSpPr>
            <a:spLocks noChangeArrowheads="1"/>
          </p:cNvSpPr>
          <p:nvPr userDrawn="1"/>
        </p:nvSpPr>
        <p:spPr bwMode="auto">
          <a:xfrm>
            <a:off x="1" y="6661150"/>
            <a:ext cx="2832100"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36553" name="AutoShape 9">
            <a:hlinkClick action="ppaction://hlinkshowjump?jump=nextslide" highlightClick="1"/>
            <a:extLst>
              <a:ext uri="{FF2B5EF4-FFF2-40B4-BE49-F238E27FC236}">
                <a16:creationId xmlns:a16="http://schemas.microsoft.com/office/drawing/2014/main" id="{04382595-F10B-4723-A354-0AB613614DF6}"/>
              </a:ext>
            </a:extLst>
          </p:cNvPr>
          <p:cNvSpPr>
            <a:spLocks noChangeArrowheads="1"/>
          </p:cNvSpPr>
          <p:nvPr userDrawn="1"/>
        </p:nvSpPr>
        <p:spPr bwMode="auto">
          <a:xfrm>
            <a:off x="2832100" y="6669088"/>
            <a:ext cx="2302933"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36554" name="AutoShape 10">
            <a:hlinkClick action="ppaction://hlinkshowjump?jump=previousslide" highlightClick="1"/>
            <a:extLst>
              <a:ext uri="{FF2B5EF4-FFF2-40B4-BE49-F238E27FC236}">
                <a16:creationId xmlns:a16="http://schemas.microsoft.com/office/drawing/2014/main" id="{177C7CA1-49D1-4CF5-94F4-D48E1B3BABC9}"/>
              </a:ext>
            </a:extLst>
          </p:cNvPr>
          <p:cNvSpPr>
            <a:spLocks noChangeArrowheads="1"/>
          </p:cNvSpPr>
          <p:nvPr userDrawn="1"/>
        </p:nvSpPr>
        <p:spPr bwMode="auto">
          <a:xfrm>
            <a:off x="5135034" y="6669088"/>
            <a:ext cx="2400300"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36555" name="Rectangle 11">
            <a:extLst>
              <a:ext uri="{FF2B5EF4-FFF2-40B4-BE49-F238E27FC236}">
                <a16:creationId xmlns:a16="http://schemas.microsoft.com/office/drawing/2014/main" id="{6BF231C2-6E75-4BBD-8F5E-A5ADFD9CF9D3}"/>
              </a:ext>
            </a:extLst>
          </p:cNvPr>
          <p:cNvSpPr>
            <a:spLocks noChangeArrowheads="1"/>
          </p:cNvSpPr>
          <p:nvPr userDrawn="1"/>
        </p:nvSpPr>
        <p:spPr bwMode="auto">
          <a:xfrm>
            <a:off x="10703984" y="6381750"/>
            <a:ext cx="14880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C1E45AAC-C66F-4895-9F15-8D726DB24ADC}" type="slidenum">
              <a:rPr kumimoji="0" lang="en-US" altLang="zh-CN" sz="1400">
                <a:latin typeface="Arial" panose="020b0604020202020204" pitchFamily="34" charset="0"/>
              </a:rPr>
              <a:pPr algn="r" eaLnBrk="0" hangingPunct="0"/>
              <a:t>‹#›</a:t>
            </a:fld>
            <a:endParaRPr kumimoji="0" lang="en-US" altLang="zh-CN" sz="1400">
              <a:latin typeface="Arial" panose="020b0604020202020204" pitchFamily="34" charset="0"/>
            </a:endParaRPr>
          </a:p>
        </p:txBody>
      </p:sp>
      <p:sp>
        <p:nvSpPr>
          <p:cNvPr id="236556" name="AutoShape 12">
            <a:hlinkClick action="ppaction://hlinkshowjump?jump=firstslide" highlightClick="1"/>
            <a:extLst>
              <a:ext uri="{FF2B5EF4-FFF2-40B4-BE49-F238E27FC236}">
                <a16:creationId xmlns:a16="http://schemas.microsoft.com/office/drawing/2014/main" id="{2C6674A5-64DD-4F48-BB5E-F75AEA41A29B}"/>
              </a:ext>
            </a:extLst>
          </p:cNvPr>
          <p:cNvSpPr>
            <a:spLocks noChangeArrowheads="1"/>
          </p:cNvSpPr>
          <p:nvPr userDrawn="1"/>
        </p:nvSpPr>
        <p:spPr bwMode="auto">
          <a:xfrm>
            <a:off x="7535334" y="6669088"/>
            <a:ext cx="2302933"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36557" name="AutoShape 13">
            <a:hlinkClick action="ppaction://hlinkshowjump?jump=lastslideviewed" highlightClick="1"/>
            <a:extLst>
              <a:ext uri="{FF2B5EF4-FFF2-40B4-BE49-F238E27FC236}">
                <a16:creationId xmlns:a16="http://schemas.microsoft.com/office/drawing/2014/main" id="{F5E9FDF6-7C00-4808-84E0-A5337A87F68A}"/>
              </a:ext>
            </a:extLst>
          </p:cNvPr>
          <p:cNvSpPr>
            <a:spLocks noChangeArrowheads="1"/>
          </p:cNvSpPr>
          <p:nvPr userDrawn="1"/>
        </p:nvSpPr>
        <p:spPr bwMode="auto">
          <a:xfrm>
            <a:off x="9791701" y="6669088"/>
            <a:ext cx="24003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transition>
    <p:random/>
  </p:transition>
  <p:timing/>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46.bin" TargetMode="Internal" /><Relationship Id="rId3" Type="http://schemas.openxmlformats.org/officeDocument/2006/relationships/image" Target="../media/image31.emf" /><Relationship Id="rId4" Type="http://schemas.openxmlformats.org/officeDocument/2006/relationships/oleObject" Target="../embeddings/oleObject47.bin" TargetMode="Internal" /><Relationship Id="rId5" Type="http://schemas.openxmlformats.org/officeDocument/2006/relationships/image" Target="../media/image32.emf" /><Relationship Id="rId6" Type="http://schemas.openxmlformats.org/officeDocument/2006/relationships/oleObject" Target="../embeddings/oleObject48.bin" TargetMode="Internal" /><Relationship Id="rId7" Type="http://schemas.openxmlformats.org/officeDocument/2006/relationships/image" Target="../media/image33.emf" /><Relationship Id="rId8" Type="http://schemas.openxmlformats.org/officeDocument/2006/relationships/image" Target="../media/image28.png" /><Relationship Id="rId9" Type="http://schemas.openxmlformats.org/officeDocument/2006/relationships/vmlDrawing" Target="../drawings/vmlDrawing6.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vmlDrawing" Target="../drawings/vmlDrawing7.vml" /><Relationship Id="rId2" Type="http://schemas.openxmlformats.org/officeDocument/2006/relationships/oleObject" Target="../embeddings/oleObject49.bin" TargetMode="Internal" /><Relationship Id="rId3" Type="http://schemas.openxmlformats.org/officeDocument/2006/relationships/image" Target="../media/image34.emf" /><Relationship Id="rId4" Type="http://schemas.openxmlformats.org/officeDocument/2006/relationships/oleObject" Target="../embeddings/oleObject50.bin" TargetMode="Internal" /><Relationship Id="rId5" Type="http://schemas.openxmlformats.org/officeDocument/2006/relationships/image" Target="../media/image35.emf" /><Relationship Id="rId6" Type="http://schemas.openxmlformats.org/officeDocument/2006/relationships/oleObject" Target="../embeddings/oleObject51.bin" TargetMode="Internal" /><Relationship Id="rId7" Type="http://schemas.openxmlformats.org/officeDocument/2006/relationships/image" Target="../media/image36.emf" /><Relationship Id="rId8" Type="http://schemas.openxmlformats.org/officeDocument/2006/relationships/oleObject" Target="../embeddings/oleObject52.bin" TargetMode="Internal" /><Relationship Id="rId9" Type="http://schemas.openxmlformats.org/officeDocument/2006/relationships/image" Target="../media/image37.emf"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vmlDrawing" Target="../drawings/vmlDrawing8.vml" /><Relationship Id="rId2" Type="http://schemas.openxmlformats.org/officeDocument/2006/relationships/oleObject" Target="../embeddings/oleObject53.bin" TargetMode="Internal" /><Relationship Id="rId3" Type="http://schemas.openxmlformats.org/officeDocument/2006/relationships/image" Target="../media/image38.emf" /><Relationship Id="rId4" Type="http://schemas.openxmlformats.org/officeDocument/2006/relationships/oleObject" Target="../embeddings/oleObject54.bin" TargetMode="Internal" /><Relationship Id="rId5" Type="http://schemas.openxmlformats.org/officeDocument/2006/relationships/image" Target="../media/image39.emf" /><Relationship Id="rId6" Type="http://schemas.openxmlformats.org/officeDocument/2006/relationships/image" Target="../media/image40.png" /><Relationship Id="rId7" Type="http://schemas.openxmlformats.org/officeDocument/2006/relationships/image" Target="../media/image41.png" /><Relationship Id="rId8" Type="http://schemas.openxmlformats.org/officeDocument/2006/relationships/oleObject" Target="../embeddings/oleObject55.bin" TargetMode="Internal" /><Relationship Id="rId9" Type="http://schemas.openxmlformats.org/officeDocument/2006/relationships/image" Target="../media/image42.emf"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56.bin" TargetMode="Internal" /><Relationship Id="rId3" Type="http://schemas.openxmlformats.org/officeDocument/2006/relationships/image" Target="../media/image43.emf" /><Relationship Id="rId4" Type="http://schemas.openxmlformats.org/officeDocument/2006/relationships/oleObject" Target="../embeddings/oleObject57.bin" TargetMode="Internal" /><Relationship Id="rId5" Type="http://schemas.openxmlformats.org/officeDocument/2006/relationships/image" Target="../media/image44.emf" /><Relationship Id="rId6" Type="http://schemas.openxmlformats.org/officeDocument/2006/relationships/oleObject" Target="../embeddings/oleObject58.bin" TargetMode="Internal" /><Relationship Id="rId7" Type="http://schemas.openxmlformats.org/officeDocument/2006/relationships/image" Target="../media/image45.emf" /><Relationship Id="rId8" Type="http://schemas.openxmlformats.org/officeDocument/2006/relationships/vmlDrawing" Target="../drawings/vmlDrawing9.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59.bin" TargetMode="Internal" /><Relationship Id="rId3" Type="http://schemas.openxmlformats.org/officeDocument/2006/relationships/image" Target="../media/image46.emf" /><Relationship Id="rId4" Type="http://schemas.openxmlformats.org/officeDocument/2006/relationships/oleObject" Target="../embeddings/oleObject60.bin" TargetMode="Internal" /><Relationship Id="rId5" Type="http://schemas.openxmlformats.org/officeDocument/2006/relationships/image" Target="../media/image47.emf" /><Relationship Id="rId6" Type="http://schemas.openxmlformats.org/officeDocument/2006/relationships/oleObject" Target="../embeddings/oleObject61.bin" TargetMode="Internal" /><Relationship Id="rId7" Type="http://schemas.openxmlformats.org/officeDocument/2006/relationships/image" Target="../media/image48.emf" /><Relationship Id="rId8" Type="http://schemas.openxmlformats.org/officeDocument/2006/relationships/vmlDrawing" Target="../drawings/vmlDrawing10.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62.bin" TargetMode="Internal" /><Relationship Id="rId3" Type="http://schemas.openxmlformats.org/officeDocument/2006/relationships/image" Target="../media/image49.emf" /><Relationship Id="rId4" Type="http://schemas.openxmlformats.org/officeDocument/2006/relationships/vmlDrawing" Target="../drawings/vmlDrawing1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63.bin" TargetMode="Internal" /><Relationship Id="rId3" Type="http://schemas.openxmlformats.org/officeDocument/2006/relationships/image" Target="../media/image50.emf" /><Relationship Id="rId4" Type="http://schemas.openxmlformats.org/officeDocument/2006/relationships/oleObject" Target="../embeddings/oleObject64.bin" TargetMode="Internal" /><Relationship Id="rId5" Type="http://schemas.openxmlformats.org/officeDocument/2006/relationships/image" Target="../media/image51.emf" /><Relationship Id="rId6" Type="http://schemas.openxmlformats.org/officeDocument/2006/relationships/oleObject" Target="../embeddings/oleObject65.bin" TargetMode="Internal" /><Relationship Id="rId7" Type="http://schemas.openxmlformats.org/officeDocument/2006/relationships/image" Target="../media/image52.emf" /><Relationship Id="rId8" Type="http://schemas.openxmlformats.org/officeDocument/2006/relationships/vmlDrawing" Target="../drawings/vmlDrawing12.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66.bin" TargetMode="Internal" /><Relationship Id="rId3" Type="http://schemas.openxmlformats.org/officeDocument/2006/relationships/image" Target="../media/image53.emf" /><Relationship Id="rId4" Type="http://schemas.openxmlformats.org/officeDocument/2006/relationships/vmlDrawing" Target="../drawings/vmlDrawing13.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oleObject" Target="../embeddings/oleObject1.bin" TargetMode="Internal" /><Relationship Id="rId3" Type="http://schemas.openxmlformats.org/officeDocument/2006/relationships/image" Target="../media/image3.emf" /><Relationship Id="rId4" Type="http://schemas.openxmlformats.org/officeDocument/2006/relationships/vmlDrawing" Target="../drawings/vmlDrawing1.v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oleObject" Target="../embeddings/oleObject67.bin" TargetMode="Internal" /><Relationship Id="rId3" Type="http://schemas.openxmlformats.org/officeDocument/2006/relationships/image" Target="../media/image54.wmf" /><Relationship Id="rId4" Type="http://schemas.openxmlformats.org/officeDocument/2006/relationships/image" Target="../media/image55.png" /><Relationship Id="rId5" Type="http://schemas.openxmlformats.org/officeDocument/2006/relationships/vmlDrawing" Target="../drawings/vmlDrawing14.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4.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oleObject" Target="../embeddings/oleObject6.bin" TargetMode="Internal" /><Relationship Id="rId11" Type="http://schemas.openxmlformats.org/officeDocument/2006/relationships/image" Target="../media/image9.wmf" /><Relationship Id="rId12" Type="http://schemas.openxmlformats.org/officeDocument/2006/relationships/oleObject" Target="../embeddings/oleObject7.bin" TargetMode="Internal" /><Relationship Id="rId13" Type="http://schemas.openxmlformats.org/officeDocument/2006/relationships/image" Target="../media/image10.wmf" /><Relationship Id="rId14" Type="http://schemas.openxmlformats.org/officeDocument/2006/relationships/oleObject" Target="../embeddings/oleObject8.bin" TargetMode="Internal" /><Relationship Id="rId15" Type="http://schemas.openxmlformats.org/officeDocument/2006/relationships/image" Target="../media/image11.wmf" /><Relationship Id="rId16" Type="http://schemas.openxmlformats.org/officeDocument/2006/relationships/oleObject" Target="../embeddings/oleObject9.bin" TargetMode="Internal" /><Relationship Id="rId17" Type="http://schemas.openxmlformats.org/officeDocument/2006/relationships/image" Target="../media/image12.wmf" /><Relationship Id="rId18" Type="http://schemas.openxmlformats.org/officeDocument/2006/relationships/oleObject" Target="../embeddings/oleObject10.bin" TargetMode="Internal" /><Relationship Id="rId19" Type="http://schemas.openxmlformats.org/officeDocument/2006/relationships/image" Target="../media/image13.wmf" /><Relationship Id="rId2" Type="http://schemas.openxmlformats.org/officeDocument/2006/relationships/oleObject" Target="../embeddings/oleObject2.bin" TargetMode="Internal" /><Relationship Id="rId20" Type="http://schemas.openxmlformats.org/officeDocument/2006/relationships/oleObject" Target="../embeddings/oleObject11.bin" TargetMode="Internal" /><Relationship Id="rId21" Type="http://schemas.openxmlformats.org/officeDocument/2006/relationships/image" Target="../media/image14.wmf" /><Relationship Id="rId22" Type="http://schemas.openxmlformats.org/officeDocument/2006/relationships/oleObject" Target="../embeddings/oleObject12.bin" TargetMode="Internal" /><Relationship Id="rId23" Type="http://schemas.openxmlformats.org/officeDocument/2006/relationships/image" Target="../media/image15.wmf" /><Relationship Id="rId24" Type="http://schemas.openxmlformats.org/officeDocument/2006/relationships/vmlDrawing" Target="../drawings/vmlDrawing2.vml" /><Relationship Id="rId3" Type="http://schemas.openxmlformats.org/officeDocument/2006/relationships/image" Target="../media/image5.wmf" /><Relationship Id="rId4" Type="http://schemas.openxmlformats.org/officeDocument/2006/relationships/oleObject" Target="../embeddings/oleObject3.bin" TargetMode="Internal" /><Relationship Id="rId5" Type="http://schemas.openxmlformats.org/officeDocument/2006/relationships/image" Target="../media/image6.wmf" /><Relationship Id="rId6" Type="http://schemas.openxmlformats.org/officeDocument/2006/relationships/oleObject" Target="../embeddings/oleObject4.bin" TargetMode="Internal" /><Relationship Id="rId7" Type="http://schemas.openxmlformats.org/officeDocument/2006/relationships/image" Target="../media/image7.wmf" /><Relationship Id="rId8" Type="http://schemas.openxmlformats.org/officeDocument/2006/relationships/oleObject" Target="../embeddings/oleObject5.bin" TargetMode="Internal" /><Relationship Id="rId9" Type="http://schemas.openxmlformats.org/officeDocument/2006/relationships/image" Target="../media/image8.w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oleObject" Target="../embeddings/oleObject17.bin" TargetMode="Internal" /><Relationship Id="rId11" Type="http://schemas.openxmlformats.org/officeDocument/2006/relationships/image" Target="../media/image9.wmf" /><Relationship Id="rId12" Type="http://schemas.openxmlformats.org/officeDocument/2006/relationships/oleObject" Target="../embeddings/oleObject18.bin" TargetMode="Internal" /><Relationship Id="rId13" Type="http://schemas.openxmlformats.org/officeDocument/2006/relationships/image" Target="../media/image10.wmf" /><Relationship Id="rId14" Type="http://schemas.openxmlformats.org/officeDocument/2006/relationships/oleObject" Target="../embeddings/oleObject19.bin" TargetMode="Internal" /><Relationship Id="rId15" Type="http://schemas.openxmlformats.org/officeDocument/2006/relationships/image" Target="../media/image11.wmf" /><Relationship Id="rId16" Type="http://schemas.openxmlformats.org/officeDocument/2006/relationships/oleObject" Target="../embeddings/oleObject20.bin" TargetMode="Internal" /><Relationship Id="rId17" Type="http://schemas.openxmlformats.org/officeDocument/2006/relationships/image" Target="../media/image12.wmf" /><Relationship Id="rId18" Type="http://schemas.openxmlformats.org/officeDocument/2006/relationships/oleObject" Target="../embeddings/oleObject21.bin" TargetMode="Internal" /><Relationship Id="rId19" Type="http://schemas.openxmlformats.org/officeDocument/2006/relationships/image" Target="../media/image13.wmf" /><Relationship Id="rId2" Type="http://schemas.openxmlformats.org/officeDocument/2006/relationships/oleObject" Target="../embeddings/oleObject13.bin" TargetMode="Internal" /><Relationship Id="rId20" Type="http://schemas.openxmlformats.org/officeDocument/2006/relationships/oleObject" Target="../embeddings/oleObject22.bin" TargetMode="Internal" /><Relationship Id="rId21" Type="http://schemas.openxmlformats.org/officeDocument/2006/relationships/image" Target="../media/image14.wmf" /><Relationship Id="rId22" Type="http://schemas.openxmlformats.org/officeDocument/2006/relationships/oleObject" Target="../embeddings/oleObject23.bin" TargetMode="Internal" /><Relationship Id="rId23" Type="http://schemas.openxmlformats.org/officeDocument/2006/relationships/oleObject" Target="../embeddings/oleObject24.bin" TargetMode="Internal" /><Relationship Id="rId24" Type="http://schemas.openxmlformats.org/officeDocument/2006/relationships/oleObject" Target="../embeddings/oleObject25.bin" TargetMode="Internal" /><Relationship Id="rId25" Type="http://schemas.openxmlformats.org/officeDocument/2006/relationships/oleObject" Target="../embeddings/oleObject26.bin" TargetMode="Internal" /><Relationship Id="rId26" Type="http://schemas.openxmlformats.org/officeDocument/2006/relationships/oleObject" Target="../embeddings/oleObject27.bin" TargetMode="Internal" /><Relationship Id="rId27" Type="http://schemas.openxmlformats.org/officeDocument/2006/relationships/oleObject" Target="../embeddings/oleObject28.bin" TargetMode="Internal" /><Relationship Id="rId28" Type="http://schemas.openxmlformats.org/officeDocument/2006/relationships/oleObject" Target="../embeddings/oleObject29.bin" TargetMode="Internal" /><Relationship Id="rId29" Type="http://schemas.openxmlformats.org/officeDocument/2006/relationships/oleObject" Target="../embeddings/oleObject30.bin" TargetMode="Internal" /><Relationship Id="rId3" Type="http://schemas.openxmlformats.org/officeDocument/2006/relationships/image" Target="../media/image5.wmf" /><Relationship Id="rId30" Type="http://schemas.openxmlformats.org/officeDocument/2006/relationships/oleObject" Target="../embeddings/oleObject31.bin" TargetMode="Internal" /><Relationship Id="rId31" Type="http://schemas.openxmlformats.org/officeDocument/2006/relationships/oleObject" Target="../embeddings/oleObject32.bin" TargetMode="Internal" /><Relationship Id="rId32" Type="http://schemas.openxmlformats.org/officeDocument/2006/relationships/oleObject" Target="../embeddings/oleObject33.bin" TargetMode="Internal" /><Relationship Id="rId33" Type="http://schemas.openxmlformats.org/officeDocument/2006/relationships/image" Target="../media/image16.wmf" /><Relationship Id="rId34" Type="http://schemas.openxmlformats.org/officeDocument/2006/relationships/oleObject" Target="../embeddings/oleObject34.bin" TargetMode="Internal" /><Relationship Id="rId35" Type="http://schemas.openxmlformats.org/officeDocument/2006/relationships/image" Target="../media/image17.wmf" /><Relationship Id="rId36" Type="http://schemas.openxmlformats.org/officeDocument/2006/relationships/oleObject" Target="../embeddings/oleObject35.bin" TargetMode="Internal" /><Relationship Id="rId37" Type="http://schemas.openxmlformats.org/officeDocument/2006/relationships/image" Target="../media/image18.wmf" /><Relationship Id="rId38" Type="http://schemas.openxmlformats.org/officeDocument/2006/relationships/oleObject" Target="../embeddings/oleObject36.bin" TargetMode="Internal" /><Relationship Id="rId39" Type="http://schemas.openxmlformats.org/officeDocument/2006/relationships/image" Target="../media/image19.wmf" /><Relationship Id="rId4" Type="http://schemas.openxmlformats.org/officeDocument/2006/relationships/oleObject" Target="../embeddings/oleObject14.bin" TargetMode="Internal" /><Relationship Id="rId40" Type="http://schemas.openxmlformats.org/officeDocument/2006/relationships/oleObject" Target="../embeddings/oleObject37.bin" TargetMode="Internal" /><Relationship Id="rId41" Type="http://schemas.openxmlformats.org/officeDocument/2006/relationships/image" Target="../media/image20.wmf" /><Relationship Id="rId42" Type="http://schemas.openxmlformats.org/officeDocument/2006/relationships/oleObject" Target="../embeddings/oleObject38.bin" TargetMode="Internal" /><Relationship Id="rId43" Type="http://schemas.openxmlformats.org/officeDocument/2006/relationships/image" Target="../media/image21.wmf" /><Relationship Id="rId44" Type="http://schemas.openxmlformats.org/officeDocument/2006/relationships/oleObject" Target="../embeddings/oleObject39.bin" TargetMode="Internal" /><Relationship Id="rId45" Type="http://schemas.openxmlformats.org/officeDocument/2006/relationships/image" Target="../media/image22.wmf" /><Relationship Id="rId46" Type="http://schemas.openxmlformats.org/officeDocument/2006/relationships/oleObject" Target="../embeddings/oleObject40.bin" TargetMode="Internal" /><Relationship Id="rId47" Type="http://schemas.openxmlformats.org/officeDocument/2006/relationships/image" Target="../media/image23.wmf" /><Relationship Id="rId48" Type="http://schemas.openxmlformats.org/officeDocument/2006/relationships/vmlDrawing" Target="../drawings/vmlDrawing3.vml" /><Relationship Id="rId5" Type="http://schemas.openxmlformats.org/officeDocument/2006/relationships/image" Target="../media/image6.wmf" /><Relationship Id="rId6" Type="http://schemas.openxmlformats.org/officeDocument/2006/relationships/oleObject" Target="../embeddings/oleObject15.bin" TargetMode="Internal" /><Relationship Id="rId7" Type="http://schemas.openxmlformats.org/officeDocument/2006/relationships/image" Target="../media/image7.wmf" /><Relationship Id="rId8" Type="http://schemas.openxmlformats.org/officeDocument/2006/relationships/oleObject" Target="../embeddings/oleObject16.bin" TargetMode="Internal" /><Relationship Id="rId9" Type="http://schemas.openxmlformats.org/officeDocument/2006/relationships/image" Target="../media/image8.w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41.bin" TargetMode="Internal" /><Relationship Id="rId3" Type="http://schemas.openxmlformats.org/officeDocument/2006/relationships/image" Target="../media/image24.emf" /><Relationship Id="rId4" Type="http://schemas.openxmlformats.org/officeDocument/2006/relationships/oleObject" Target="../embeddings/oleObject42.bin" TargetMode="Internal" /><Relationship Id="rId5" Type="http://schemas.openxmlformats.org/officeDocument/2006/relationships/image" Target="../media/image25.emf" /><Relationship Id="rId6" Type="http://schemas.openxmlformats.org/officeDocument/2006/relationships/oleObject" Target="../embeddings/oleObject43.bin" TargetMode="Internal" /><Relationship Id="rId7" Type="http://schemas.openxmlformats.org/officeDocument/2006/relationships/image" Target="../media/image26.emf" /><Relationship Id="rId8" Type="http://schemas.openxmlformats.org/officeDocument/2006/relationships/vmlDrawing" Target="../drawings/vmlDrawing4.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7.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8.png" /><Relationship Id="rId3" Type="http://schemas.openxmlformats.org/officeDocument/2006/relationships/oleObject" Target="../embeddings/oleObject44.bin" TargetMode="Internal" /><Relationship Id="rId4" Type="http://schemas.openxmlformats.org/officeDocument/2006/relationships/image" Target="../media/image29.emf" /><Relationship Id="rId5" Type="http://schemas.openxmlformats.org/officeDocument/2006/relationships/oleObject" Target="../embeddings/oleObject45.bin" TargetMode="Internal" /><Relationship Id="rId6" Type="http://schemas.openxmlformats.org/officeDocument/2006/relationships/image" Target="../media/image30.emf" /><Relationship Id="rId7" Type="http://schemas.openxmlformats.org/officeDocument/2006/relationships/vmlDrawing" Target="../drawings/vmlDrawing5.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198" name="Text Box 6">
            <a:extLst>
              <a:ext uri="{FF2B5EF4-FFF2-40B4-BE49-F238E27FC236}">
                <a16:creationId xmlns:a16="http://schemas.microsoft.com/office/drawing/2014/main" id="{E6B82316-D9B9-441A-91B5-53EC9E86E39A}"/>
              </a:ext>
            </a:extLst>
          </p:cNvPr>
          <p:cNvSpPr txBox="1">
            <a:spLocks noChangeArrowheads="1"/>
          </p:cNvSpPr>
          <p:nvPr/>
        </p:nvSpPr>
        <p:spPr bwMode="auto">
          <a:xfrm>
            <a:off x="1703512" y="2060848"/>
            <a:ext cx="8497640" cy="8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spcBef>
                <a:spcPct val="50000"/>
              </a:spcBef>
            </a:pPr>
            <a:r>
              <a:rPr kumimoji="0" lang="en-US" altLang="zh-CN" sz="4400" b="1">
                <a:latin typeface="Arial" panose="020b0604020202020204" pitchFamily="34" charset="0"/>
                <a:ea typeface="黑体" panose="02010609060101010101" pitchFamily="49" charset="-122"/>
              </a:rPr>
              <a:t>7.3.1</a:t>
            </a:r>
            <a:r>
              <a:rPr kumimoji="0" lang="zh-CN" altLang="en-US" sz="4400" b="1">
                <a:latin typeface="Arial" panose="020b0604020202020204" pitchFamily="34" charset="0"/>
                <a:ea typeface="黑体" panose="02010609060101010101" pitchFamily="49" charset="-122"/>
              </a:rPr>
              <a:t>离散型随机变量的均值</a:t>
            </a:r>
            <a:r>
              <a:rPr kumimoji="0" lang="en-US" altLang="zh-CN" sz="4400" b="1">
                <a:latin typeface="Arial" panose="020b0604020202020204" pitchFamily="34" charset="0"/>
                <a:ea typeface="黑体" panose="02010609060101010101" pitchFamily="49" charset="-122"/>
              </a:rPr>
              <a:t>2</a:t>
            </a:r>
            <a:endParaRPr kumimoji="0" lang="zh-CN" altLang="en-US" sz="4400" b="1">
              <a:latin typeface="Arial" panose="020b0604020202020204" pitchFamily="34" charset="0"/>
              <a:ea typeface="黑体" panose="02010609060101010101" pitchFamily="49" charset="-122"/>
            </a:endParaRPr>
          </a:p>
        </p:txBody>
      </p:sp>
    </p:spTree>
  </p:cSld>
  <p:clrMapOvr>
    <a:masterClrMapping/>
  </p:clrMapOvr>
  <p:transition>
    <p:random/>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2530" name="Object 2">
            <a:extLst>
              <a:ext uri="{FF2B5EF4-FFF2-40B4-BE49-F238E27FC236}">
                <a16:creationId xmlns:a16="http://schemas.microsoft.com/office/drawing/2014/main" id="{19F38DE3-296C-40CC-ACD9-C3E85FA3F788}"/>
              </a:ext>
            </a:extLst>
          </p:cNvPr>
          <p:cNvGraphicFramePr>
            <a:graphicFrameLocks noChangeAspect="1"/>
          </p:cNvGraphicFramePr>
          <p:nvPr>
            <p:extLst>
              <p:ext uri="{D42A27DB-BD31-4B8C-83A1-F6EECF244321}">
                <p14:modId xmlns:p14="http://schemas.microsoft.com/office/powerpoint/2010/main" val="3578834665"/>
              </p:ext>
            </p:extLst>
          </p:nvPr>
        </p:nvGraphicFramePr>
        <p:xfrm>
          <a:off x="338168" y="2277990"/>
          <a:ext cx="6372225" cy="1244600"/>
        </p:xfrm>
        <a:graphic>
          <a:graphicData uri="http://schemas.openxmlformats.org/presentationml/2006/ole">
            <mc:AlternateContent>
              <mc:Choice xmlns:v="urn:schemas-microsoft-com:vml" Requires="v">
                <p:oleObj spid="_x0000_s1083" name="文档" r:id="rId2" imgW="5563007" imgH="1105733" progId="Word.Document.8">
                  <p:embed/>
                </p:oleObj>
              </mc:Choice>
              <mc:Fallback>
                <p:oleObj name="文档" r:id="rId2" imgW="5563007" imgH="1105733" progId="Word.Document.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38168" y="2277990"/>
                        <a:ext cx="6372225" cy="1244600"/>
                      </a:xfrm>
                      <a:prstGeom prst="rect">
                        <a:avLst/>
                      </a:prstGeom>
                      <a:noFill/>
                      <a:ln>
                        <a:noFill/>
                      </a:ln>
                      <a:effectLst/>
                    </p:spPr>
                  </p:pic>
                </p:oleObj>
              </mc:Fallback>
            </mc:AlternateContent>
          </a:graphicData>
        </a:graphic>
      </p:graphicFrame>
      <p:graphicFrame>
        <p:nvGraphicFramePr>
          <p:cNvPr id="22531" name="Object 3">
            <a:extLst>
              <a:ext uri="{FF2B5EF4-FFF2-40B4-BE49-F238E27FC236}">
                <a16:creationId xmlns:a16="http://schemas.microsoft.com/office/drawing/2014/main" id="{3A99CA30-A0ED-4E68-8D08-B2EB98EBA8AF}"/>
              </a:ext>
            </a:extLst>
          </p:cNvPr>
          <p:cNvGraphicFramePr>
            <a:graphicFrameLocks noChangeAspect="1"/>
          </p:cNvGraphicFramePr>
          <p:nvPr>
            <p:extLst>
              <p:ext uri="{D42A27DB-BD31-4B8C-83A1-F6EECF244321}">
                <p14:modId xmlns:p14="http://schemas.microsoft.com/office/powerpoint/2010/main" val="2776004495"/>
              </p:ext>
            </p:extLst>
          </p:nvPr>
        </p:nvGraphicFramePr>
        <p:xfrm>
          <a:off x="3287688" y="3100461"/>
          <a:ext cx="4591050" cy="1606550"/>
        </p:xfrm>
        <a:graphic>
          <a:graphicData uri="http://schemas.openxmlformats.org/presentationml/2006/ole">
            <mc:AlternateContent>
              <mc:Choice xmlns:v="urn:schemas-microsoft-com:vml" Requires="v">
                <p:oleObj spid="_x0000_s1084" name="Document" r:id="rId4" imgW="4851591" imgH="1694699" progId="Word.Document.8">
                  <p:embed/>
                </p:oleObj>
              </mc:Choice>
              <mc:Fallback>
                <p:oleObj name="Document" r:id="rId4" imgW="4851591" imgH="1694699" progId="Word.Document.8">
                  <p:embed/>
                  <p:pic>
                    <p:nvPicPr>
                      <p:cNvPr id="0" name="OLE substitute image"/>
                      <p:cNvPicPr/>
                      <p:nvPr/>
                    </p:nvPicPr>
                    <p:blipFill>
                      <a:blip r:embed="rId5"/>
                      <a:stretch>
                        <a:fillRect/>
                      </a:stretch>
                    </p:blipFill>
                    <p:spPr>
                      <a:xfrm>
                        <a:off x="3287688" y="3100461"/>
                        <a:ext cx="4591050" cy="1606550"/>
                      </a:xfrm>
                      <a:prstGeom prst="rect">
                        <a:avLst/>
                      </a:prstGeom>
                      <a:noFill/>
                      <a:ln>
                        <a:noFill/>
                      </a:ln>
                      <a:effectLst/>
                    </p:spPr>
                  </p:pic>
                </p:oleObj>
              </mc:Fallback>
            </mc:AlternateContent>
          </a:graphicData>
        </a:graphic>
      </p:graphicFrame>
      <p:graphicFrame>
        <p:nvGraphicFramePr>
          <p:cNvPr id="22532" name="Object 4">
            <a:extLst>
              <a:ext uri="{FF2B5EF4-FFF2-40B4-BE49-F238E27FC236}">
                <a16:creationId xmlns:a16="http://schemas.microsoft.com/office/drawing/2014/main" id="{2D34CDFF-0495-46EF-AF1E-90F341BD7EA1}"/>
              </a:ext>
            </a:extLst>
          </p:cNvPr>
          <p:cNvGraphicFramePr>
            <a:graphicFrameLocks noChangeAspect="1"/>
          </p:cNvGraphicFramePr>
          <p:nvPr>
            <p:extLst>
              <p:ext uri="{D42A27DB-BD31-4B8C-83A1-F6EECF244321}">
                <p14:modId xmlns:p14="http://schemas.microsoft.com/office/powerpoint/2010/main" val="444755641"/>
              </p:ext>
            </p:extLst>
          </p:nvPr>
        </p:nvGraphicFramePr>
        <p:xfrm>
          <a:off x="983432" y="4673367"/>
          <a:ext cx="8767762" cy="904875"/>
        </p:xfrm>
        <a:graphic>
          <a:graphicData uri="http://schemas.openxmlformats.org/presentationml/2006/ole">
            <mc:AlternateContent>
              <mc:Choice xmlns:v="urn:schemas-microsoft-com:vml" Requires="v">
                <p:oleObj spid="_x0000_s1085" name="Document" r:id="rId6" imgW="8678364" imgH="893133" progId="Word.Document.8">
                  <p:embed/>
                </p:oleObj>
              </mc:Choice>
              <mc:Fallback>
                <p:oleObj name="Document" r:id="rId6" imgW="8678364" imgH="893133" progId="Word.Document.8">
                  <p:embed/>
                  <p:pic>
                    <p:nvPicPr>
                      <p:cNvPr id="0" name="OLE substitute image"/>
                      <p:cNvPicPr/>
                      <p:nvPr/>
                    </p:nvPicPr>
                    <p:blipFill>
                      <a:blip r:embed="rId7"/>
                      <a:stretch>
                        <a:fillRect/>
                      </a:stretch>
                    </p:blipFill>
                    <p:spPr>
                      <a:xfrm>
                        <a:off x="983432" y="4673367"/>
                        <a:ext cx="8767762" cy="904875"/>
                      </a:xfrm>
                      <a:prstGeom prst="rect">
                        <a:avLst/>
                      </a:prstGeom>
                      <a:noFill/>
                      <a:ln>
                        <a:noFill/>
                      </a:ln>
                      <a:effectLst/>
                    </p:spPr>
                  </p:pic>
                </p:oleObj>
              </mc:Fallback>
            </mc:AlternateContent>
          </a:graphicData>
        </a:graphic>
      </p:graphicFrame>
      <p:sp>
        <p:nvSpPr>
          <p:cNvPr id="22533" name="Rectangle 5">
            <a:extLst>
              <a:ext uri="{FF2B5EF4-FFF2-40B4-BE49-F238E27FC236}">
                <a16:creationId xmlns:a16="http://schemas.microsoft.com/office/drawing/2014/main" id="{947CEC5F-E30E-4A93-A807-18CB6B7AB66E}"/>
              </a:ext>
            </a:extLst>
          </p:cNvPr>
          <p:cNvSpPr>
            <a:spLocks noGrp="1" noChangeArrowheads="1"/>
          </p:cNvSpPr>
          <p:nvPr>
            <p:ph type="body" idx="1"/>
          </p:nvPr>
        </p:nvSpPr>
        <p:spPr bwMode="auto">
          <a:xfrm>
            <a:off x="587388" y="480940"/>
            <a:ext cx="11017224" cy="167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a:t>如图所示，</a:t>
            </a:r>
            <a:r>
              <a:rPr lang="en-US" altLang="zh-CN" i="1"/>
              <a:t>A</a:t>
            </a:r>
            <a:r>
              <a:rPr lang="zh-CN" altLang="en-US"/>
              <a:t>，</a:t>
            </a:r>
            <a:r>
              <a:rPr lang="en-US" altLang="zh-CN" i="1"/>
              <a:t>B</a:t>
            </a:r>
            <a:r>
              <a:rPr lang="zh-CN" altLang="en-US"/>
              <a:t>两点之间有</a:t>
            </a:r>
            <a:r>
              <a:rPr lang="en-US" altLang="zh-CN"/>
              <a:t>6</a:t>
            </a:r>
            <a:r>
              <a:rPr lang="zh-CN" altLang="en-US"/>
              <a:t>条并联网线，它们能通过的最大信息量分别为</a:t>
            </a:r>
            <a:r>
              <a:rPr lang="en-US" altLang="zh-CN"/>
              <a:t>1,1,2,2,3,4</a:t>
            </a:r>
            <a:r>
              <a:rPr lang="zh-CN" altLang="en-US"/>
              <a:t>，现从中取三条网线．</a:t>
            </a:r>
          </a:p>
          <a:p>
            <a:pPr>
              <a:buFontTx/>
              <a:buNone/>
            </a:pPr>
            <a:r>
              <a:rPr lang="en-US" altLang="zh-CN"/>
              <a:t>(2)</a:t>
            </a:r>
            <a:r>
              <a:rPr lang="zh-CN" altLang="en-US"/>
              <a:t>求通过的信息总量的数学期望．</a:t>
            </a:r>
          </a:p>
        </p:txBody>
      </p:sp>
      <p:pic>
        <p:nvPicPr>
          <p:cNvPr id="22534" name="Picture 6">
            <a:extLst>
              <a:ext uri="{FF2B5EF4-FFF2-40B4-BE49-F238E27FC236}">
                <a16:creationId xmlns:a16="http://schemas.microsoft.com/office/drawing/2014/main" id="{E2CBBBBA-4B64-4E5A-8C66-BB1C2AA20230}"/>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490868" y="1038225"/>
            <a:ext cx="2354262" cy="1670050"/>
          </a:xfrm>
          <a:prstGeom prst="rect">
            <a:avLst/>
          </a:prstGeom>
          <a:noFill/>
          <a:extLst>
            <a:ext uri="{909E8E84-426E-40DD-AFC4-6F175D3DCCD1}">
              <a14:hiddenFill xmlns:a14="http://schemas.microsoft.com/office/drawing/2010/main">
                <a:solidFill>
                  <a:srgbClr val="FFFFFF"/>
                </a:solidFill>
              </a14:hiddenFill>
            </a:ext>
          </a:extLst>
        </p:spPr>
      </p:pic>
      <p:sp>
        <p:nvSpPr>
          <p:cNvPr id="22535" name="Text Box 7">
            <a:extLst>
              <a:ext uri="{FF2B5EF4-FFF2-40B4-BE49-F238E27FC236}">
                <a16:creationId xmlns:a16="http://schemas.microsoft.com/office/drawing/2014/main" id="{F4E4B5D3-DCD4-49F1-A2A3-1FD61D027ADB}"/>
              </a:ext>
            </a:extLst>
          </p:cNvPr>
          <p:cNvSpPr txBox="1">
            <a:spLocks noChangeArrowheads="1"/>
          </p:cNvSpPr>
          <p:nvPr/>
        </p:nvSpPr>
        <p:spPr bwMode="auto">
          <a:xfrm>
            <a:off x="0" y="4119"/>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wipe(left)">
                                      <p:cBhvr>
                                        <p:cTn id="11" dur="500"/>
                                        <p:tgtEl>
                                          <p:spTgt spid="22531"/>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wipe(left)">
                                      <p:cBhvr>
                                        <p:cTn id="16"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4818" name="Rectangle 2">
            <a:extLst>
              <a:ext uri="{FF2B5EF4-FFF2-40B4-BE49-F238E27FC236}">
                <a16:creationId xmlns:a16="http://schemas.microsoft.com/office/drawing/2014/main" id="{FFBD63E7-97A8-427D-9CC8-18DA29D6B9FA}"/>
              </a:ext>
            </a:extLst>
          </p:cNvPr>
          <p:cNvSpPr>
            <a:spLocks noGrp="1" noChangeArrowheads="1"/>
          </p:cNvSpPr>
          <p:nvPr>
            <p:ph type="body" idx="1"/>
          </p:nvPr>
        </p:nvSpPr>
        <p:spPr bwMode="auto">
          <a:xfrm>
            <a:off x="263352" y="548681"/>
            <a:ext cx="11737304"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zh-CN" sz="2400">
                <a:cs typeface="Times New Roman" panose="02020603050405020304" pitchFamily="18" charset="0"/>
              </a:rPr>
              <a:t>1.</a:t>
            </a:r>
            <a:r>
              <a:rPr lang="zh-CN" altLang="en-US" sz="2400">
                <a:cs typeface="Times New Roman" panose="02020603050405020304" pitchFamily="18" charset="0"/>
              </a:rPr>
              <a:t>某工厂为检验产品质量，从第一天生产的产品中随机抽取</a:t>
            </a:r>
            <a:r>
              <a:rPr lang="en-US" altLang="zh-CN" sz="2400">
                <a:cs typeface="Times New Roman" panose="02020603050405020304" pitchFamily="18" charset="0"/>
              </a:rPr>
              <a:t>5</a:t>
            </a:r>
            <a:r>
              <a:rPr lang="zh-CN" altLang="en-US" sz="2400">
                <a:cs typeface="Times New Roman" panose="02020603050405020304" pitchFamily="18" charset="0"/>
              </a:rPr>
              <a:t>件作为甲组样品，从第二天生产的产品中随机抽取</a:t>
            </a:r>
            <a:r>
              <a:rPr lang="en-US" altLang="zh-CN" sz="2400">
                <a:cs typeface="Times New Roman" panose="02020603050405020304" pitchFamily="18" charset="0"/>
              </a:rPr>
              <a:t>10</a:t>
            </a:r>
            <a:r>
              <a:rPr lang="zh-CN" altLang="en-US" sz="2400">
                <a:cs typeface="Times New Roman" panose="02020603050405020304" pitchFamily="18" charset="0"/>
              </a:rPr>
              <a:t>件作为乙组样品．经检验两组样品中均有</a:t>
            </a:r>
            <a:r>
              <a:rPr lang="en-US" altLang="zh-CN" sz="2400">
                <a:cs typeface="Times New Roman" panose="02020603050405020304" pitchFamily="18" charset="0"/>
              </a:rPr>
              <a:t>2</a:t>
            </a:r>
            <a:r>
              <a:rPr lang="zh-CN" altLang="en-US" sz="2400">
                <a:cs typeface="Times New Roman" panose="02020603050405020304" pitchFamily="18" charset="0"/>
              </a:rPr>
              <a:t>件次品，其他均为正品．现采用分层抽样从甲、乙两组样品中共抽取</a:t>
            </a:r>
            <a:r>
              <a:rPr lang="en-US" altLang="zh-CN" sz="2400">
                <a:cs typeface="Times New Roman" panose="02020603050405020304" pitchFamily="18" charset="0"/>
              </a:rPr>
              <a:t>3</a:t>
            </a:r>
            <a:r>
              <a:rPr lang="zh-CN" altLang="en-US" sz="2400">
                <a:cs typeface="Times New Roman" panose="02020603050405020304" pitchFamily="18" charset="0"/>
              </a:rPr>
              <a:t>件作为标本进行详细的技术分析．设抽取的标本中次品件数为</a:t>
            </a:r>
            <a:r>
              <a:rPr lang="en-US" altLang="zh-CN" sz="2400" i="1">
                <a:cs typeface="Times New Roman" panose="02020603050405020304" pitchFamily="18" charset="0"/>
              </a:rPr>
              <a:t>X</a:t>
            </a:r>
            <a:r>
              <a:rPr lang="zh-CN" altLang="en-US" sz="2400">
                <a:cs typeface="Times New Roman" panose="02020603050405020304" pitchFamily="18" charset="0"/>
              </a:rPr>
              <a:t>，求</a:t>
            </a:r>
            <a:r>
              <a:rPr lang="en-US" altLang="zh-CN" sz="2400" i="1">
                <a:cs typeface="Times New Roman" panose="02020603050405020304" pitchFamily="18" charset="0"/>
              </a:rPr>
              <a:t>X</a:t>
            </a:r>
            <a:r>
              <a:rPr lang="zh-CN" altLang="en-US" sz="2400">
                <a:cs typeface="Times New Roman" panose="02020603050405020304" pitchFamily="18" charset="0"/>
              </a:rPr>
              <a:t>的分布列和期望</a:t>
            </a:r>
            <a:r>
              <a:rPr lang="en-US" altLang="zh-CN" sz="2400" i="1">
                <a:cs typeface="Times New Roman" panose="02020603050405020304" pitchFamily="18" charset="0"/>
              </a:rPr>
              <a:t>E</a:t>
            </a:r>
            <a:r>
              <a:rPr lang="en-US" altLang="zh-CN" sz="2400">
                <a:cs typeface="Times New Roman" panose="02020603050405020304" pitchFamily="18" charset="0"/>
              </a:rPr>
              <a:t>(</a:t>
            </a:r>
            <a:r>
              <a:rPr lang="en-US" altLang="zh-CN" sz="2400" i="1">
                <a:cs typeface="Times New Roman" panose="02020603050405020304" pitchFamily="18" charset="0"/>
              </a:rPr>
              <a:t>X</a:t>
            </a:r>
            <a:r>
              <a:rPr lang="en-US" altLang="zh-CN" sz="2400">
                <a:cs typeface="Times New Roman" panose="02020603050405020304" pitchFamily="18" charset="0"/>
              </a:rPr>
              <a:t>).</a:t>
            </a:r>
          </a:p>
        </p:txBody>
      </p:sp>
      <p:sp>
        <p:nvSpPr>
          <p:cNvPr id="34820" name="Text Box 4">
            <a:extLst>
              <a:ext uri="{FF2B5EF4-FFF2-40B4-BE49-F238E27FC236}">
                <a16:creationId xmlns:a16="http://schemas.microsoft.com/office/drawing/2014/main" id="{C37ABF2F-3F09-4C64-A8AF-4DADB068CE0B}"/>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graphicFrame>
        <p:nvGraphicFramePr>
          <p:cNvPr id="4" name="Object 2">
            <a:extLst>
              <a:ext uri="{FF2B5EF4-FFF2-40B4-BE49-F238E27FC236}">
                <a16:creationId xmlns:a16="http://schemas.microsoft.com/office/drawing/2014/main" id="{F44C6682-2762-4711-92C6-5879842DAAE4}"/>
              </a:ext>
            </a:extLst>
          </p:cNvPr>
          <p:cNvGraphicFramePr>
            <a:graphicFrameLocks noChangeAspect="1"/>
          </p:cNvGraphicFramePr>
          <p:nvPr>
            <p:extLst>
              <p:ext uri="{D42A27DB-BD31-4B8C-83A1-F6EECF244321}">
                <p14:modId xmlns:p14="http://schemas.microsoft.com/office/powerpoint/2010/main" val="4247334049"/>
              </p:ext>
            </p:extLst>
          </p:nvPr>
        </p:nvGraphicFramePr>
        <p:xfrm>
          <a:off x="554323" y="2204444"/>
          <a:ext cx="11155362" cy="1655763"/>
        </p:xfrm>
        <a:graphic>
          <a:graphicData uri="http://schemas.openxmlformats.org/presentationml/2006/ole">
            <mc:AlternateContent>
              <mc:Choice xmlns:v="urn:schemas-microsoft-com:vml" Requires="v">
                <p:oleObj spid="_x0000_s1086" name="Document" r:id="rId2" imgW="11387378" imgH="1691093" progId="Word.Document.8">
                  <p:embed/>
                </p:oleObj>
              </mc:Choice>
              <mc:Fallback>
                <p:oleObj name="Document" r:id="rId2" imgW="11387378" imgH="1691093" progId="Word.Document.8">
                  <p:embed/>
                  <p:pic>
                    <p:nvPicPr>
                      <p:cNvPr id="0" name="OLE substitute image"/>
                      <p:cNvPicPr/>
                      <p:nvPr/>
                    </p:nvPicPr>
                    <p:blipFill>
                      <a:blip r:embed="rId3"/>
                      <a:stretch>
                        <a:fillRect/>
                      </a:stretch>
                    </p:blipFill>
                    <p:spPr>
                      <a:xfrm>
                        <a:off x="554323" y="2204444"/>
                        <a:ext cx="11155362" cy="1655763"/>
                      </a:xfrm>
                      <a:prstGeom prst="rect">
                        <a:avLst/>
                      </a:prstGeom>
                      <a:noFill/>
                      <a:ln>
                        <a:noFill/>
                      </a:ln>
                      <a:effectLst/>
                    </p:spPr>
                  </p:pic>
                </p:oleObj>
              </mc:Fallback>
            </mc:AlternateContent>
          </a:graphicData>
        </a:graphic>
      </p:graphicFrame>
      <p:graphicFrame>
        <p:nvGraphicFramePr>
          <p:cNvPr id="5" name="Object 3">
            <a:extLst>
              <a:ext uri="{FF2B5EF4-FFF2-40B4-BE49-F238E27FC236}">
                <a16:creationId xmlns:a16="http://schemas.microsoft.com/office/drawing/2014/main" id="{3956D2D9-76AD-4819-8FB7-0667A3984D41}"/>
              </a:ext>
            </a:extLst>
          </p:cNvPr>
          <p:cNvGraphicFramePr>
            <a:graphicFrameLocks noChangeAspect="1"/>
          </p:cNvGraphicFramePr>
          <p:nvPr>
            <p:extLst>
              <p:ext uri="{D42A27DB-BD31-4B8C-83A1-F6EECF244321}">
                <p14:modId xmlns:p14="http://schemas.microsoft.com/office/powerpoint/2010/main" val="65982554"/>
              </p:ext>
            </p:extLst>
          </p:nvPr>
        </p:nvGraphicFramePr>
        <p:xfrm>
          <a:off x="554323" y="3574182"/>
          <a:ext cx="8191500" cy="1885950"/>
        </p:xfrm>
        <a:graphic>
          <a:graphicData uri="http://schemas.openxmlformats.org/presentationml/2006/ole">
            <mc:AlternateContent>
              <mc:Choice xmlns:v="urn:schemas-microsoft-com:vml" Requires="v">
                <p:oleObj spid="_x0000_s1087" name="Document" r:id="rId4" imgW="8444057" imgH="1945357" progId="Word.Document.8">
                  <p:embed/>
                </p:oleObj>
              </mc:Choice>
              <mc:Fallback>
                <p:oleObj name="Document" r:id="rId4" imgW="8444057" imgH="1945357" progId="Word.Document.8">
                  <p:embed/>
                  <p:pic>
                    <p:nvPicPr>
                      <p:cNvPr id="0" name="OLE substitute image"/>
                      <p:cNvPicPr/>
                      <p:nvPr/>
                    </p:nvPicPr>
                    <p:blipFill>
                      <a:blip r:embed="rId5"/>
                      <a:stretch>
                        <a:fillRect/>
                      </a:stretch>
                    </p:blipFill>
                    <p:spPr>
                      <a:xfrm>
                        <a:off x="554323" y="3574182"/>
                        <a:ext cx="8191500" cy="1885950"/>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A7F2A49E-EEC8-4C39-BF15-0597B9BEADD6}"/>
              </a:ext>
            </a:extLst>
          </p:cNvPr>
          <p:cNvSpPr>
            <a:spLocks noChangeArrowheads="1"/>
          </p:cNvSpPr>
          <p:nvPr/>
        </p:nvSpPr>
        <p:spPr bwMode="auto">
          <a:xfrm>
            <a:off x="92644" y="5671492"/>
            <a:ext cx="22188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en-US" altLang="zh-CN" i="1"/>
              <a:t>X</a:t>
            </a:r>
            <a:r>
              <a:rPr lang="zh-CN" altLang="en-US"/>
              <a:t>的分布列为</a:t>
            </a:r>
          </a:p>
        </p:txBody>
      </p:sp>
      <p:graphicFrame>
        <p:nvGraphicFramePr>
          <p:cNvPr id="7" name="Object 12">
            <a:extLst>
              <a:ext uri="{FF2B5EF4-FFF2-40B4-BE49-F238E27FC236}">
                <a16:creationId xmlns:a16="http://schemas.microsoft.com/office/drawing/2014/main" id="{0A446887-229D-4C26-8BF9-08B0104C1AEA}"/>
              </a:ext>
            </a:extLst>
          </p:cNvPr>
          <p:cNvGraphicFramePr>
            <a:graphicFrameLocks noChangeAspect="1"/>
          </p:cNvGraphicFramePr>
          <p:nvPr>
            <p:extLst>
              <p:ext uri="{D42A27DB-BD31-4B8C-83A1-F6EECF244321}">
                <p14:modId xmlns:p14="http://schemas.microsoft.com/office/powerpoint/2010/main" val="1445416828"/>
              </p:ext>
            </p:extLst>
          </p:nvPr>
        </p:nvGraphicFramePr>
        <p:xfrm>
          <a:off x="2207568" y="5301208"/>
          <a:ext cx="3096344" cy="1308443"/>
        </p:xfrm>
        <a:graphic>
          <a:graphicData uri="http://schemas.openxmlformats.org/presentationml/2006/ole">
            <mc:AlternateContent>
              <mc:Choice xmlns:v="urn:schemas-microsoft-com:vml" Requires="v">
                <p:oleObj spid="_x0000_s1088" name="Document" r:id="rId6" imgW="3867596" imgH="1634483" progId="Word.Document.8">
                  <p:embed/>
                </p:oleObj>
              </mc:Choice>
              <mc:Fallback>
                <p:oleObj name="Document" r:id="rId6" imgW="3867596" imgH="1634483" progId="Word.Document.8">
                  <p:embed/>
                  <p:pic>
                    <p:nvPicPr>
                      <p:cNvPr id="0" name="OLE substitute image"/>
                      <p:cNvPicPr/>
                      <p:nvPr/>
                    </p:nvPicPr>
                    <p:blipFill>
                      <a:blip r:embed="rId7"/>
                      <a:stretch>
                        <a:fillRect/>
                      </a:stretch>
                    </p:blipFill>
                    <p:spPr>
                      <a:xfrm>
                        <a:off x="2207568" y="5301208"/>
                        <a:ext cx="3096344" cy="1308443"/>
                      </a:xfrm>
                      <a:prstGeom prst="rect">
                        <a:avLst/>
                      </a:prstGeom>
                      <a:noFill/>
                      <a:ln>
                        <a:noFill/>
                      </a:ln>
                      <a:effectLst/>
                    </p:spPr>
                  </p:pic>
                </p:oleObj>
              </mc:Fallback>
            </mc:AlternateContent>
          </a:graphicData>
        </a:graphic>
      </p:graphicFrame>
      <p:graphicFrame>
        <p:nvGraphicFramePr>
          <p:cNvPr id="8" name="Object 13">
            <a:extLst>
              <a:ext uri="{FF2B5EF4-FFF2-40B4-BE49-F238E27FC236}">
                <a16:creationId xmlns:a16="http://schemas.microsoft.com/office/drawing/2014/main" id="{E4FB4B7C-9749-4060-8448-FC35F12A2D34}"/>
              </a:ext>
            </a:extLst>
          </p:cNvPr>
          <p:cNvGraphicFramePr>
            <a:graphicFrameLocks noChangeAspect="1"/>
          </p:cNvGraphicFramePr>
          <p:nvPr>
            <p:extLst>
              <p:ext uri="{D42A27DB-BD31-4B8C-83A1-F6EECF244321}">
                <p14:modId xmlns:p14="http://schemas.microsoft.com/office/powerpoint/2010/main" val="2619610148"/>
              </p:ext>
            </p:extLst>
          </p:nvPr>
        </p:nvGraphicFramePr>
        <p:xfrm>
          <a:off x="5519936" y="5609144"/>
          <a:ext cx="5653920" cy="851494"/>
        </p:xfrm>
        <a:graphic>
          <a:graphicData uri="http://schemas.openxmlformats.org/presentationml/2006/ole">
            <mc:AlternateContent>
              <mc:Choice xmlns:v="urn:schemas-microsoft-com:vml" Requires="v">
                <p:oleObj spid="_x0000_s1089" name="Document" r:id="rId8" imgW="6464143" imgH="972858" progId="Word.Document.8">
                  <p:embed/>
                </p:oleObj>
              </mc:Choice>
              <mc:Fallback>
                <p:oleObj name="Document" r:id="rId8" imgW="6464143" imgH="972858" progId="Word.Document.8">
                  <p:embed/>
                  <p:pic>
                    <p:nvPicPr>
                      <p:cNvPr id="0" name="OLE substitute image"/>
                      <p:cNvPicPr/>
                      <p:nvPr/>
                    </p:nvPicPr>
                    <p:blipFill>
                      <a:blip r:embed="rId9"/>
                      <a:stretch>
                        <a:fillRect/>
                      </a:stretch>
                    </p:blipFill>
                    <p:spPr>
                      <a:xfrm>
                        <a:off x="5519936" y="5609144"/>
                        <a:ext cx="5653920" cy="851494"/>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8917" name="Object 5">
            <a:extLst>
              <a:ext uri="{FF2B5EF4-FFF2-40B4-BE49-F238E27FC236}">
                <a16:creationId xmlns:a16="http://schemas.microsoft.com/office/drawing/2014/main" id="{496EDB6A-BFDC-4F46-814B-00E315CC8B15}"/>
              </a:ext>
            </a:extLst>
          </p:cNvPr>
          <p:cNvGraphicFramePr>
            <a:graphicFrameLocks noChangeAspect="1"/>
          </p:cNvGraphicFramePr>
          <p:nvPr>
            <p:extLst>
              <p:ext uri="{D42A27DB-BD31-4B8C-83A1-F6EECF244321}">
                <p14:modId xmlns:p14="http://schemas.microsoft.com/office/powerpoint/2010/main" val="404702162"/>
              </p:ext>
            </p:extLst>
          </p:nvPr>
        </p:nvGraphicFramePr>
        <p:xfrm>
          <a:off x="119336" y="662768"/>
          <a:ext cx="4937125" cy="1665288"/>
        </p:xfrm>
        <a:graphic>
          <a:graphicData uri="http://schemas.openxmlformats.org/presentationml/2006/ole">
            <mc:AlternateContent>
              <mc:Choice xmlns:v="urn:schemas-microsoft-com:vml" Requires="v">
                <p:oleObj spid="_x0000_s1090" name="Document" r:id="rId2" imgW="5043063" imgH="1701910" progId="Word.Document.8">
                  <p:embed/>
                </p:oleObj>
              </mc:Choice>
              <mc:Fallback>
                <p:oleObj name="Document" r:id="rId2" imgW="5043063" imgH="1701910" progId="Word.Document.8">
                  <p:embed/>
                  <p:pic>
                    <p:nvPicPr>
                      <p:cNvPr id="0" name="OLE substitute image"/>
                      <p:cNvPicPr/>
                      <p:nvPr/>
                    </p:nvPicPr>
                    <p:blipFill>
                      <a:blip r:embed="rId3"/>
                      <a:stretch>
                        <a:fillRect/>
                      </a:stretch>
                    </p:blipFill>
                    <p:spPr>
                      <a:xfrm>
                        <a:off x="119336" y="662768"/>
                        <a:ext cx="4937125" cy="1665288"/>
                      </a:xfrm>
                      <a:prstGeom prst="rect">
                        <a:avLst/>
                      </a:prstGeom>
                      <a:noFill/>
                      <a:ln>
                        <a:noFill/>
                      </a:ln>
                      <a:effectLst/>
                    </p:spPr>
                  </p:pic>
                </p:oleObj>
              </mc:Fallback>
            </mc:AlternateContent>
          </a:graphicData>
        </a:graphic>
      </p:graphicFrame>
      <p:graphicFrame>
        <p:nvGraphicFramePr>
          <p:cNvPr id="38918" name="Object 6">
            <a:extLst>
              <a:ext uri="{FF2B5EF4-FFF2-40B4-BE49-F238E27FC236}">
                <a16:creationId xmlns:a16="http://schemas.microsoft.com/office/drawing/2014/main" id="{4BF40BB2-277A-4537-BDFB-DB063F93A51C}"/>
              </a:ext>
            </a:extLst>
          </p:cNvPr>
          <p:cNvGraphicFramePr>
            <a:graphicFrameLocks noChangeAspect="1"/>
          </p:cNvGraphicFramePr>
          <p:nvPr>
            <p:extLst>
              <p:ext uri="{D42A27DB-BD31-4B8C-83A1-F6EECF244321}">
                <p14:modId xmlns:p14="http://schemas.microsoft.com/office/powerpoint/2010/main" val="3306390842"/>
              </p:ext>
            </p:extLst>
          </p:nvPr>
        </p:nvGraphicFramePr>
        <p:xfrm>
          <a:off x="489222" y="2166298"/>
          <a:ext cx="4457700" cy="1347787"/>
        </p:xfrm>
        <a:graphic>
          <a:graphicData uri="http://schemas.openxmlformats.org/presentationml/2006/ole">
            <mc:AlternateContent>
              <mc:Choice xmlns:v="urn:schemas-microsoft-com:vml" Requires="v">
                <p:oleObj spid="_x0000_s1091" name="Document" r:id="rId4" imgW="4199534" imgH="1266619" progId="Word.Document.8">
                  <p:embed/>
                </p:oleObj>
              </mc:Choice>
              <mc:Fallback>
                <p:oleObj name="Document" r:id="rId4" imgW="4199534" imgH="1266619" progId="Word.Document.8">
                  <p:embed/>
                  <p:pic>
                    <p:nvPicPr>
                      <p:cNvPr id="0" name="OLE substitute image"/>
                      <p:cNvPicPr/>
                      <p:nvPr/>
                    </p:nvPicPr>
                    <p:blipFill>
                      <a:blip r:embed="rId5"/>
                      <a:stretch>
                        <a:fillRect/>
                      </a:stretch>
                    </p:blipFill>
                    <p:spPr>
                      <a:xfrm>
                        <a:off x="489222" y="2166298"/>
                        <a:ext cx="4457700" cy="1347787"/>
                      </a:xfrm>
                      <a:prstGeom prst="rect">
                        <a:avLst/>
                      </a:prstGeom>
                      <a:noFill/>
                      <a:ln>
                        <a:noFill/>
                      </a:ln>
                      <a:effectLst/>
                    </p:spPr>
                  </p:pic>
                </p:oleObj>
              </mc:Fallback>
            </mc:AlternateContent>
          </a:graphicData>
        </a:graphic>
      </p:graphicFrame>
      <p:sp>
        <p:nvSpPr>
          <p:cNvPr id="38919" name="Rectangle 7">
            <a:extLst>
              <a:ext uri="{FF2B5EF4-FFF2-40B4-BE49-F238E27FC236}">
                <a16:creationId xmlns:a16="http://schemas.microsoft.com/office/drawing/2014/main" id="{C1541453-33C7-443F-B566-4BE591407E6C}"/>
              </a:ext>
            </a:extLst>
          </p:cNvPr>
          <p:cNvSpPr>
            <a:spLocks noChangeArrowheads="1"/>
          </p:cNvSpPr>
          <p:nvPr/>
        </p:nvSpPr>
        <p:spPr bwMode="auto">
          <a:xfrm>
            <a:off x="1600690" y="35142"/>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已知随机变量</a:t>
            </a:r>
            <a:r>
              <a:rPr lang="en-US" altLang="zh-CN" sz="3200" i="1"/>
              <a:t>X</a:t>
            </a:r>
            <a:r>
              <a:rPr lang="zh-CN" altLang="en-US" sz="3200"/>
              <a:t>的分布列如下：</a:t>
            </a:r>
          </a:p>
        </p:txBody>
      </p:sp>
      <p:pic>
        <p:nvPicPr>
          <p:cNvPr id="38922" name="Picture 10">
            <a:extLst>
              <a:ext uri="{FF2B5EF4-FFF2-40B4-BE49-F238E27FC236}">
                <a16:creationId xmlns:a16="http://schemas.microsoft.com/office/drawing/2014/main" id="{70E5B406-1D38-4E6E-9736-6828E7096CAF}"/>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060227" y="303940"/>
            <a:ext cx="1704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3" name="Picture 11">
            <a:extLst>
              <a:ext uri="{FF2B5EF4-FFF2-40B4-BE49-F238E27FC236}">
                <a16:creationId xmlns:a16="http://schemas.microsoft.com/office/drawing/2014/main" id="{BD6C4548-6170-4EDC-A22B-099618ED3B72}"/>
              </a:ext>
            </a:extLst>
          </p:cNvPr>
          <p:cNvPicPr>
            <a:picLocks noChangeAspect="1" noChangeArrowheads="1"/>
          </p:cNvPicPr>
          <p:nvPr/>
        </p:nvPicPr>
        <p:blipFill>
          <a:blip r:embed="rId7">
            <a:clrChange>
              <a:clrFrom>
                <a:srgbClr val="FFFFFF"/>
              </a:clrFrom>
              <a:clrTo>
                <a:srgbClr val="FFFFFF">
                  <a:alpha val="0"/>
                </a:srgbClr>
              </a:clrTo>
            </a:clrChange>
            <a:lum bright="-24000"/>
            <a:extLst>
              <a:ext uri="{28A0092B-C50C-407E-A947-70E740481C1C}">
                <a14:useLocalDpi xmlns:a14="http://schemas.microsoft.com/office/drawing/2010/main" val="0"/>
              </a:ext>
            </a:extLst>
          </a:blip>
          <a:stretch>
            <a:fillRect/>
          </a:stretch>
        </p:blipFill>
        <p:spPr bwMode="auto">
          <a:xfrm>
            <a:off x="5291617" y="744781"/>
            <a:ext cx="71247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8924" name="Object 12">
            <a:extLst>
              <a:ext uri="{FF2B5EF4-FFF2-40B4-BE49-F238E27FC236}">
                <a16:creationId xmlns:a16="http://schemas.microsoft.com/office/drawing/2014/main" id="{85FFE4B0-3C1A-469B-9B7F-BD95F1338F32}"/>
              </a:ext>
            </a:extLst>
          </p:cNvPr>
          <p:cNvGraphicFramePr>
            <a:graphicFrameLocks noGrp="1" noChangeAspect="1"/>
          </p:cNvGraphicFramePr>
          <p:nvPr>
            <p:ph/>
            <p:extLst>
              <p:ext uri="{D42A27DB-BD31-4B8C-83A1-F6EECF244321}">
                <p14:modId xmlns:p14="http://schemas.microsoft.com/office/powerpoint/2010/main" val="2687981262"/>
              </p:ext>
            </p:extLst>
          </p:nvPr>
        </p:nvGraphicFramePr>
        <p:xfrm>
          <a:off x="526526" y="3377957"/>
          <a:ext cx="9580563" cy="2003425"/>
        </p:xfrm>
        <a:graphic>
          <a:graphicData uri="http://schemas.openxmlformats.org/presentationml/2006/ole">
            <mc:AlternateContent>
              <mc:Choice xmlns:v="urn:schemas-microsoft-com:vml" Requires="v">
                <p:oleObj spid="_x0000_s1092" name="Document" r:id="rId8" imgW="11970875" imgH="2503827" progId="Word.Document.8">
                  <p:embed/>
                </p:oleObj>
              </mc:Choice>
              <mc:Fallback>
                <p:oleObj name="Document" r:id="rId8" imgW="11970875" imgH="2503827" progId="Word.Document.8">
                  <p:embed/>
                  <p:pic>
                    <p:nvPicPr>
                      <p:cNvPr id="0" name="OLE substitute image"/>
                      <p:cNvPicPr/>
                      <p:nvPr/>
                    </p:nvPicPr>
                    <p:blipFill>
                      <a:blip r:embed="rId9"/>
                      <a:stretch>
                        <a:fillRect/>
                      </a:stretch>
                    </p:blipFill>
                    <p:spPr>
                      <a:xfrm>
                        <a:off x="526526" y="3377957"/>
                        <a:ext cx="9580563" cy="2003425"/>
                      </a:xfrm>
                      <a:prstGeom prst="rect">
                        <a:avLst/>
                      </a:prstGeom>
                      <a:noFill/>
                      <a:ln>
                        <a:noFill/>
                      </a:ln>
                      <a:effectLst/>
                    </p:spPr>
                  </p:pic>
                </p:oleObj>
              </mc:Fallback>
            </mc:AlternateContent>
          </a:graphicData>
        </a:graphic>
      </p:graphicFrame>
      <p:sp>
        <p:nvSpPr>
          <p:cNvPr id="38929" name="Text Box 17">
            <a:extLst>
              <a:ext uri="{FF2B5EF4-FFF2-40B4-BE49-F238E27FC236}">
                <a16:creationId xmlns:a16="http://schemas.microsoft.com/office/drawing/2014/main" id="{2F7DD773-E19E-4BEA-809D-9088DD559F0C}"/>
              </a:ext>
            </a:extLst>
          </p:cNvPr>
          <p:cNvSpPr txBox="1">
            <a:spLocks noChangeArrowheads="1"/>
          </p:cNvSpPr>
          <p:nvPr/>
        </p:nvSpPr>
        <p:spPr bwMode="auto">
          <a:xfrm>
            <a:off x="3665" y="1458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10" name="Rectangle 6">
            <a:extLst>
              <a:ext uri="{FF2B5EF4-FFF2-40B4-BE49-F238E27FC236}">
                <a16:creationId xmlns:a16="http://schemas.microsoft.com/office/drawing/2014/main" id="{D3F519F7-01EE-4F2F-867A-EE55658CBCA5}"/>
              </a:ext>
            </a:extLst>
          </p:cNvPr>
          <p:cNvSpPr>
            <a:spLocks noChangeArrowheads="1"/>
          </p:cNvSpPr>
          <p:nvPr/>
        </p:nvSpPr>
        <p:spPr bwMode="auto">
          <a:xfrm>
            <a:off x="500341" y="5241708"/>
            <a:ext cx="11305256" cy="1184967"/>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buNone/>
            </a:pPr>
            <a:r>
              <a:rPr lang="zh-CN" altLang="en-US" sz="2400">
                <a:ea typeface="黑体" panose="02010609060101010101" pitchFamily="49" charset="-122"/>
                <a:cs typeface="Times New Roman" panose="02020603050405020304" pitchFamily="18" charset="0"/>
              </a:rPr>
              <a:t>求均值的关键是求出分布列，只要求出了随机变量的分布列，就可以套用均值的公式求解，对于</a:t>
            </a:r>
            <a:r>
              <a:rPr lang="en-US" altLang="zh-CN" sz="2400" i="1" err="1">
                <a:ea typeface="黑体" panose="02010609060101010101" pitchFamily="49" charset="-122"/>
                <a:cs typeface="Times New Roman" panose="02020603050405020304" pitchFamily="18" charset="0"/>
              </a:rPr>
              <a:t>aX</a:t>
            </a:r>
            <a:r>
              <a:rPr lang="zh-CN" altLang="en-US" sz="2400">
                <a:ea typeface="黑体" panose="02010609060101010101" pitchFamily="49" charset="-122"/>
                <a:cs typeface="Times New Roman" panose="02020603050405020304" pitchFamily="18" charset="0"/>
              </a:rPr>
              <a:t>＋</a:t>
            </a:r>
            <a:r>
              <a:rPr lang="en-US" altLang="zh-CN" sz="2400" i="1">
                <a:ea typeface="黑体" panose="02010609060101010101" pitchFamily="49" charset="-122"/>
                <a:cs typeface="Times New Roman" panose="02020603050405020304" pitchFamily="18" charset="0"/>
              </a:rPr>
              <a:t>b</a:t>
            </a:r>
            <a:r>
              <a:rPr lang="zh-CN" altLang="en-US" sz="2400">
                <a:ea typeface="黑体" panose="02010609060101010101" pitchFamily="49" charset="-122"/>
                <a:cs typeface="Times New Roman" panose="02020603050405020304" pitchFamily="18" charset="0"/>
              </a:rPr>
              <a:t>型随机变量的均值，可以利用</a:t>
            </a:r>
            <a:r>
              <a:rPr lang="en-US" altLang="zh-CN" sz="2400" i="1">
                <a:ea typeface="黑体" panose="02010609060101010101" pitchFamily="49" charset="-122"/>
                <a:cs typeface="Times New Roman" panose="02020603050405020304" pitchFamily="18" charset="0"/>
              </a:rPr>
              <a:t>E</a:t>
            </a:r>
            <a:r>
              <a:rPr lang="en-US" altLang="zh-CN" sz="2400">
                <a:ea typeface="黑体" panose="02010609060101010101" pitchFamily="49" charset="-122"/>
                <a:cs typeface="Times New Roman" panose="02020603050405020304" pitchFamily="18" charset="0"/>
              </a:rPr>
              <a:t>(</a:t>
            </a:r>
            <a:r>
              <a:rPr lang="en-US" altLang="zh-CN" sz="2400" i="1" err="1">
                <a:ea typeface="黑体" panose="02010609060101010101" pitchFamily="49" charset="-122"/>
                <a:cs typeface="Times New Roman" panose="02020603050405020304" pitchFamily="18" charset="0"/>
              </a:rPr>
              <a:t>aX</a:t>
            </a:r>
            <a:r>
              <a:rPr lang="zh-CN" altLang="en-US" sz="2400">
                <a:ea typeface="黑体" panose="02010609060101010101" pitchFamily="49" charset="-122"/>
                <a:cs typeface="Times New Roman" panose="02020603050405020304" pitchFamily="18" charset="0"/>
              </a:rPr>
              <a:t>＋</a:t>
            </a:r>
            <a:r>
              <a:rPr lang="en-US" altLang="zh-CN" sz="2400" i="1">
                <a:ea typeface="黑体" panose="02010609060101010101" pitchFamily="49" charset="-122"/>
                <a:cs typeface="Times New Roman" panose="02020603050405020304" pitchFamily="18" charset="0"/>
              </a:rPr>
              <a:t>b</a:t>
            </a:r>
            <a:r>
              <a:rPr lang="en-US" altLang="zh-CN" sz="2400">
                <a:ea typeface="黑体" panose="02010609060101010101" pitchFamily="49" charset="-122"/>
                <a:cs typeface="Times New Roman" panose="02020603050405020304" pitchFamily="18" charset="0"/>
              </a:rPr>
              <a:t>)</a:t>
            </a:r>
            <a:r>
              <a:rPr lang="zh-CN" altLang="en-US" sz="2400">
                <a:ea typeface="黑体" panose="02010609060101010101" pitchFamily="49" charset="-122"/>
                <a:cs typeface="Times New Roman" panose="02020603050405020304" pitchFamily="18" charset="0"/>
              </a:rPr>
              <a:t>＝</a:t>
            </a:r>
            <a:r>
              <a:rPr lang="en-US" altLang="zh-CN" sz="2400" err="1">
                <a:ea typeface="黑体" panose="02010609060101010101" pitchFamily="49" charset="-122"/>
                <a:cs typeface="Times New Roman" panose="02020603050405020304" pitchFamily="18" charset="0"/>
              </a:rPr>
              <a:t>a</a:t>
            </a:r>
            <a:r>
              <a:rPr lang="en-US" altLang="zh-CN" sz="2400" i="1" err="1">
                <a:ea typeface="黑体" panose="02010609060101010101" pitchFamily="49" charset="-122"/>
                <a:cs typeface="Times New Roman" panose="02020603050405020304" pitchFamily="18" charset="0"/>
              </a:rPr>
              <a:t>E</a:t>
            </a:r>
            <a:r>
              <a:rPr lang="en-US" altLang="zh-CN" sz="2400">
                <a:ea typeface="黑体" panose="02010609060101010101" pitchFamily="49" charset="-122"/>
                <a:cs typeface="Times New Roman" panose="02020603050405020304" pitchFamily="18" charset="0"/>
              </a:rPr>
              <a:t>(</a:t>
            </a:r>
            <a:r>
              <a:rPr lang="en-US" altLang="zh-CN" sz="2400" i="1">
                <a:ea typeface="黑体" panose="02010609060101010101" pitchFamily="49" charset="-122"/>
                <a:cs typeface="Times New Roman" panose="02020603050405020304" pitchFamily="18" charset="0"/>
              </a:rPr>
              <a:t>X</a:t>
            </a:r>
            <a:r>
              <a:rPr lang="en-US" altLang="zh-CN" sz="2400">
                <a:ea typeface="黑体" panose="02010609060101010101" pitchFamily="49" charset="-122"/>
                <a:cs typeface="Times New Roman" panose="02020603050405020304" pitchFamily="18" charset="0"/>
              </a:rPr>
              <a:t>)</a:t>
            </a:r>
            <a:r>
              <a:rPr lang="zh-CN" altLang="en-US" sz="2400">
                <a:ea typeface="黑体" panose="02010609060101010101" pitchFamily="49" charset="-122"/>
                <a:cs typeface="Times New Roman" panose="02020603050405020304" pitchFamily="18" charset="0"/>
              </a:rPr>
              <a:t>＋</a:t>
            </a:r>
            <a:r>
              <a:rPr lang="en-US" altLang="zh-CN" sz="2400" i="1">
                <a:ea typeface="黑体" panose="02010609060101010101" pitchFamily="49" charset="-122"/>
                <a:cs typeface="Times New Roman" panose="02020603050405020304" pitchFamily="18" charset="0"/>
              </a:rPr>
              <a:t>b</a:t>
            </a:r>
            <a:r>
              <a:rPr lang="zh-CN" altLang="en-US" sz="2400">
                <a:ea typeface="黑体" panose="02010609060101010101" pitchFamily="49" charset="-122"/>
                <a:cs typeface="Times New Roman" panose="02020603050405020304" pitchFamily="18" charset="0"/>
              </a:rPr>
              <a:t>求解，当然也可以先求出</a:t>
            </a:r>
            <a:r>
              <a:rPr lang="en-US" altLang="zh-CN" sz="2400" i="1" err="1">
                <a:ea typeface="黑体" panose="02010609060101010101" pitchFamily="49" charset="-122"/>
                <a:cs typeface="Times New Roman" panose="02020603050405020304" pitchFamily="18" charset="0"/>
              </a:rPr>
              <a:t>aX</a:t>
            </a:r>
            <a:r>
              <a:rPr lang="zh-CN" altLang="en-US" sz="2400">
                <a:ea typeface="黑体" panose="02010609060101010101" pitchFamily="49" charset="-122"/>
                <a:cs typeface="Times New Roman" panose="02020603050405020304" pitchFamily="18" charset="0"/>
              </a:rPr>
              <a:t>＋</a:t>
            </a:r>
            <a:r>
              <a:rPr lang="en-US" altLang="zh-CN" sz="2400" i="1">
                <a:ea typeface="黑体" panose="02010609060101010101" pitchFamily="49" charset="-122"/>
                <a:cs typeface="Times New Roman" panose="02020603050405020304" pitchFamily="18" charset="0"/>
              </a:rPr>
              <a:t>b</a:t>
            </a:r>
            <a:r>
              <a:rPr lang="zh-CN" altLang="en-US" sz="2400">
                <a:ea typeface="黑体" panose="02010609060101010101" pitchFamily="49" charset="-122"/>
                <a:cs typeface="Times New Roman" panose="02020603050405020304" pitchFamily="18" charset="0"/>
              </a:rPr>
              <a:t>的分布列，再用定义求解．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wipe(down)">
                                      <p:cBhvr>
                                        <p:cTn id="7" dur="500"/>
                                        <p:tgtEl>
                                          <p:spTgt spid="38922"/>
                                        </p:tgtEl>
                                      </p:cBhvr>
                                    </p:animEffect>
                                  </p:childTnLst>
                                </p:cTn>
                              </p:par>
                              <p:par>
                                <p:cTn id="8" presetID="22" presetClass="entr" presetSubtype="4" fill="hold" nodeType="withEffect">
                                  <p:stCondLst>
                                    <p:cond delay="0"/>
                                  </p:stCondLst>
                                  <p:childTnLst>
                                    <p:set>
                                      <p:cBhvr>
                                        <p:cTn id="9" dur="1" fill="hold">
                                          <p:stCondLst>
                                            <p:cond delay="0"/>
                                          </p:stCondLst>
                                        </p:cTn>
                                        <p:tgtEl>
                                          <p:spTgt spid="38923"/>
                                        </p:tgtEl>
                                        <p:attrNameLst>
                                          <p:attrName>style.visibility</p:attrName>
                                        </p:attrNameLst>
                                      </p:cBhvr>
                                      <p:to>
                                        <p:strVal val="visible"/>
                                      </p:to>
                                    </p:set>
                                    <p:animEffect transition="in" filter="wipe(down)">
                                      <p:cBhvr>
                                        <p:cTn id="10" dur="500"/>
                                        <p:tgtEl>
                                          <p:spTgt spid="38923"/>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blinds(horizontal)">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graphicFrame>
        <p:nvGraphicFramePr>
          <p:cNvPr id="41986" name="Object 2">
            <a:extLst>
              <a:ext uri="{FF2B5EF4-FFF2-40B4-BE49-F238E27FC236}">
                <a16:creationId xmlns:a16="http://schemas.microsoft.com/office/drawing/2014/main" id="{24EAADE7-9596-49A9-9A32-220177488977}"/>
              </a:ext>
            </a:extLst>
          </p:cNvPr>
          <p:cNvGraphicFramePr>
            <a:graphicFrameLocks noChangeAspect="1"/>
          </p:cNvGraphicFramePr>
          <p:nvPr/>
        </p:nvGraphicFramePr>
        <p:xfrm>
          <a:off x="1524000" y="193675"/>
          <a:ext cx="7786688" cy="2660650"/>
        </p:xfrm>
        <a:graphic>
          <a:graphicData uri="http://schemas.openxmlformats.org/presentationml/2006/ole">
            <mc:AlternateContent>
              <mc:Choice xmlns:v="urn:schemas-microsoft-com:vml" Requires="v">
                <p:oleObj spid="_x0000_s1093" name="文档" r:id="rId2" imgW="7881947" imgH="2694842" progId="Word.Document.8">
                  <p:embed/>
                </p:oleObj>
              </mc:Choice>
              <mc:Fallback>
                <p:oleObj name="文档" r:id="rId2" imgW="7881947" imgH="2694842" progId="Word.Document.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524000" y="193675"/>
                        <a:ext cx="7786688" cy="2660650"/>
                      </a:xfrm>
                      <a:prstGeom prst="rect">
                        <a:avLst/>
                      </a:prstGeom>
                      <a:noFill/>
                      <a:ln>
                        <a:noFill/>
                      </a:ln>
                      <a:effectLst/>
                    </p:spPr>
                  </p:pic>
                </p:oleObj>
              </mc:Fallback>
            </mc:AlternateContent>
          </a:graphicData>
        </a:graphic>
      </p:graphicFrame>
      <p:graphicFrame>
        <p:nvGraphicFramePr>
          <p:cNvPr id="41987" name="Object 3">
            <a:extLst>
              <a:ext uri="{FF2B5EF4-FFF2-40B4-BE49-F238E27FC236}">
                <a16:creationId xmlns:a16="http://schemas.microsoft.com/office/drawing/2014/main" id="{1F6EE6F6-66F3-43F5-85EC-D3D82DC359BA}"/>
              </a:ext>
            </a:extLst>
          </p:cNvPr>
          <p:cNvGraphicFramePr>
            <a:graphicFrameLocks noChangeAspect="1"/>
          </p:cNvGraphicFramePr>
          <p:nvPr/>
        </p:nvGraphicFramePr>
        <p:xfrm>
          <a:off x="4876801" y="2203451"/>
          <a:ext cx="5764213" cy="1731963"/>
        </p:xfrm>
        <a:graphic>
          <a:graphicData uri="http://schemas.openxmlformats.org/presentationml/2006/ole">
            <mc:AlternateContent>
              <mc:Choice xmlns:v="urn:schemas-microsoft-com:vml" Requires="v">
                <p:oleObj spid="_x0000_s1094" name="文档" r:id="rId4" imgW="5854644" imgH="1887809" progId="Word.Document.8">
                  <p:embed/>
                </p:oleObj>
              </mc:Choice>
              <mc:Fallback>
                <p:oleObj name="文档" r:id="rId4" imgW="5854644" imgH="1887809"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4876801" y="2203451"/>
                        <a:ext cx="5764213" cy="1731963"/>
                      </a:xfrm>
                      <a:prstGeom prst="rect">
                        <a:avLst/>
                      </a:prstGeom>
                      <a:noFill/>
                      <a:ln>
                        <a:noFill/>
                      </a:ln>
                      <a:effectLst/>
                    </p:spPr>
                  </p:pic>
                </p:oleObj>
              </mc:Fallback>
            </mc:AlternateContent>
          </a:graphicData>
        </a:graphic>
      </p:graphicFrame>
      <p:graphicFrame>
        <p:nvGraphicFramePr>
          <p:cNvPr id="41988" name="Object 4">
            <a:extLst>
              <a:ext uri="{FF2B5EF4-FFF2-40B4-BE49-F238E27FC236}">
                <a16:creationId xmlns:a16="http://schemas.microsoft.com/office/drawing/2014/main" id="{3391D4F6-535A-4A4B-B7ED-8614318BEAF2}"/>
              </a:ext>
            </a:extLst>
          </p:cNvPr>
          <p:cNvGraphicFramePr>
            <a:graphicFrameLocks noGrp="1" noChangeAspect="1"/>
          </p:cNvGraphicFramePr>
          <p:nvPr>
            <p:ph/>
          </p:nvPr>
        </p:nvGraphicFramePr>
        <p:xfrm>
          <a:off x="1933575" y="3435350"/>
          <a:ext cx="8281988" cy="1081088"/>
        </p:xfrm>
        <a:graphic>
          <a:graphicData uri="http://schemas.openxmlformats.org/presentationml/2006/ole">
            <mc:AlternateContent>
              <mc:Choice xmlns:v="urn:schemas-microsoft-com:vml" Requires="v">
                <p:oleObj spid="_x0000_s1095" name="文档" r:id="rId6" imgW="8657686" imgH="1130512" progId="Word.Document.8">
                  <p:embed/>
                </p:oleObj>
              </mc:Choice>
              <mc:Fallback>
                <p:oleObj name="文档" r:id="rId6" imgW="8657686" imgH="1130512" progId="Word.Document.8">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933575" y="3435350"/>
                        <a:ext cx="8281988" cy="1081088"/>
                      </a:xfrm>
                      <a:prstGeom prst="rect">
                        <a:avLst/>
                      </a:prstGeom>
                      <a:noFill/>
                      <a:ln>
                        <a:noFill/>
                      </a:ln>
                      <a:effectLst/>
                    </p:spPr>
                  </p:pic>
                </p:oleObj>
              </mc:Fallback>
            </mc:AlternateContent>
          </a:graphicData>
        </a:graphic>
      </p:graphicFrame>
    </p:spTree>
  </p:cSld>
  <p:clrMapOvr>
    <a:masterClrMapping/>
  </p:clrMapOvr>
  <p:transition>
    <p:random/>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9698" name="Rectangle 2">
            <a:extLst>
              <a:ext uri="{FF2B5EF4-FFF2-40B4-BE49-F238E27FC236}">
                <a16:creationId xmlns:a16="http://schemas.microsoft.com/office/drawing/2014/main" id="{116D9E27-BF7F-44C5-95A3-A39CFA04E075}"/>
              </a:ext>
            </a:extLst>
          </p:cNvPr>
          <p:cNvSpPr>
            <a:spLocks noGrp="1" noChangeArrowheads="1"/>
          </p:cNvSpPr>
          <p:nvPr>
            <p:ph type="body" idx="1"/>
          </p:nvPr>
        </p:nvSpPr>
        <p:spPr bwMode="auto">
          <a:xfrm>
            <a:off x="263352" y="479986"/>
            <a:ext cx="11449271" cy="3165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2800">
                <a:cs typeface="Times New Roman" panose="02020603050405020304" pitchFamily="18" charset="0"/>
              </a:rPr>
              <a:t>某学校为调查高二年级学生每天晚自习自主支配学习时间</a:t>
            </a:r>
            <a:r>
              <a:rPr lang="en-US" altLang="zh-CN" sz="2800">
                <a:cs typeface="Times New Roman" panose="02020603050405020304" pitchFamily="18" charset="0"/>
              </a:rPr>
              <a:t>(</a:t>
            </a:r>
            <a:r>
              <a:rPr lang="zh-CN" altLang="en-US" sz="2800">
                <a:cs typeface="Times New Roman" panose="02020603050405020304" pitchFamily="18" charset="0"/>
              </a:rPr>
              <a:t>指除了完成老师布置的作用后学生根据自己的需要进行学习的时间</a:t>
            </a:r>
            <a:r>
              <a:rPr lang="en-US" altLang="zh-CN" sz="2800">
                <a:cs typeface="Times New Roman" panose="02020603050405020304" pitchFamily="18" charset="0"/>
              </a:rPr>
              <a:t>)</a:t>
            </a:r>
            <a:r>
              <a:rPr lang="zh-CN" altLang="en-US" sz="2800">
                <a:cs typeface="Times New Roman" panose="02020603050405020304" pitchFamily="18" charset="0"/>
              </a:rPr>
              <a:t>情况，学校采用随机抽样的方法从高二学生中抽取了</a:t>
            </a:r>
            <a:r>
              <a:rPr lang="en-US" altLang="zh-CN" sz="2800">
                <a:cs typeface="Times New Roman" panose="02020603050405020304" pitchFamily="18" charset="0"/>
              </a:rPr>
              <a:t>50</a:t>
            </a:r>
            <a:r>
              <a:rPr lang="zh-CN" altLang="en-US" sz="2800">
                <a:cs typeface="Times New Roman" panose="02020603050405020304" pitchFamily="18" charset="0"/>
              </a:rPr>
              <a:t>名学生进行问卷调查．问卷调查完成后，学校从学生每天晚自习自主支配学习时间在</a:t>
            </a:r>
            <a:r>
              <a:rPr lang="en-US" altLang="zh-CN" sz="2800">
                <a:cs typeface="Times New Roman" panose="02020603050405020304" pitchFamily="18" charset="0"/>
              </a:rPr>
              <a:t>[20,30)</a:t>
            </a:r>
            <a:r>
              <a:rPr lang="zh-CN" altLang="en-US" sz="2800">
                <a:cs typeface="Times New Roman" panose="02020603050405020304" pitchFamily="18" charset="0"/>
              </a:rPr>
              <a:t>和</a:t>
            </a:r>
            <a:r>
              <a:rPr lang="en-US" altLang="zh-CN" sz="2800">
                <a:cs typeface="Times New Roman" panose="02020603050405020304" pitchFamily="18" charset="0"/>
              </a:rPr>
              <a:t>[30,40)</a:t>
            </a:r>
            <a:r>
              <a:rPr lang="zh-CN" altLang="en-US" sz="2800">
                <a:cs typeface="Times New Roman" panose="02020603050405020304" pitchFamily="18" charset="0"/>
              </a:rPr>
              <a:t>分钟的学生中分别抽取</a:t>
            </a:r>
            <a:r>
              <a:rPr lang="en-US" altLang="zh-CN" sz="2800">
                <a:cs typeface="Times New Roman" panose="02020603050405020304" pitchFamily="18" charset="0"/>
              </a:rPr>
              <a:t>3</a:t>
            </a:r>
            <a:r>
              <a:rPr lang="zh-CN" altLang="en-US" sz="2800">
                <a:cs typeface="Times New Roman" panose="02020603050405020304" pitchFamily="18" charset="0"/>
              </a:rPr>
              <a:t>人和</a:t>
            </a:r>
            <a:r>
              <a:rPr lang="en-US" altLang="zh-CN" sz="2800">
                <a:cs typeface="Times New Roman" panose="02020603050405020304" pitchFamily="18" charset="0"/>
              </a:rPr>
              <a:t>4</a:t>
            </a:r>
            <a:r>
              <a:rPr lang="zh-CN" altLang="en-US" sz="2800">
                <a:cs typeface="Times New Roman" panose="02020603050405020304" pitchFamily="18" charset="0"/>
              </a:rPr>
              <a:t>人，共</a:t>
            </a:r>
            <a:r>
              <a:rPr lang="en-US" altLang="zh-CN" sz="2800">
                <a:cs typeface="Times New Roman" panose="02020603050405020304" pitchFamily="18" charset="0"/>
              </a:rPr>
              <a:t>7</a:t>
            </a:r>
            <a:r>
              <a:rPr lang="zh-CN" altLang="en-US" sz="2800">
                <a:cs typeface="Times New Roman" panose="02020603050405020304" pitchFamily="18" charset="0"/>
              </a:rPr>
              <a:t>名学生进行座谈，了解各学科的作业布置情况，并从这</a:t>
            </a:r>
            <a:r>
              <a:rPr lang="en-US" altLang="zh-CN" sz="2800">
                <a:cs typeface="Times New Roman" panose="02020603050405020304" pitchFamily="18" charset="0"/>
              </a:rPr>
              <a:t>7</a:t>
            </a:r>
            <a:r>
              <a:rPr lang="zh-CN" altLang="en-US" sz="2800">
                <a:cs typeface="Times New Roman" panose="02020603050405020304" pitchFamily="18" charset="0"/>
              </a:rPr>
              <a:t>人中随机抽取</a:t>
            </a:r>
            <a:r>
              <a:rPr lang="en-US" altLang="zh-CN" sz="2800">
                <a:cs typeface="Times New Roman" panose="02020603050405020304" pitchFamily="18" charset="0"/>
              </a:rPr>
              <a:t>2</a:t>
            </a:r>
            <a:r>
              <a:rPr lang="zh-CN" altLang="en-US" sz="2800">
                <a:cs typeface="Times New Roman" panose="02020603050405020304" pitchFamily="18" charset="0"/>
              </a:rPr>
              <a:t>名学生聘为学情调查联系人，设</a:t>
            </a:r>
            <a:r>
              <a:rPr lang="en-US" altLang="zh-CN" sz="2800">
                <a:cs typeface="Times New Roman" panose="02020603050405020304" pitchFamily="18" charset="0"/>
              </a:rPr>
              <a:t>[20,30)</a:t>
            </a:r>
            <a:r>
              <a:rPr lang="zh-CN" altLang="en-US" sz="2800">
                <a:cs typeface="Times New Roman" panose="02020603050405020304" pitchFamily="18" charset="0"/>
              </a:rPr>
              <a:t>分钟的学生被聘的人数为</a:t>
            </a:r>
            <a:r>
              <a:rPr lang="en-US" altLang="zh-CN" sz="2800" i="1">
                <a:cs typeface="Times New Roman" panose="02020603050405020304" pitchFamily="18" charset="0"/>
              </a:rPr>
              <a:t>X</a:t>
            </a:r>
            <a:r>
              <a:rPr lang="zh-CN" altLang="en-US" sz="2800">
                <a:cs typeface="Times New Roman" panose="02020603050405020304" pitchFamily="18" charset="0"/>
              </a:rPr>
              <a:t>，求</a:t>
            </a:r>
            <a:r>
              <a:rPr lang="en-US" altLang="zh-CN" sz="2800" i="1">
                <a:cs typeface="Times New Roman" panose="02020603050405020304" pitchFamily="18" charset="0"/>
              </a:rPr>
              <a:t>X</a:t>
            </a:r>
            <a:r>
              <a:rPr lang="zh-CN" altLang="en-US" sz="2800">
                <a:cs typeface="Times New Roman" panose="02020603050405020304" pitchFamily="18" charset="0"/>
              </a:rPr>
              <a:t>的分布列与数学期望．</a:t>
            </a:r>
          </a:p>
        </p:txBody>
      </p:sp>
      <p:sp>
        <p:nvSpPr>
          <p:cNvPr id="29700" name="Text Box 4">
            <a:extLst>
              <a:ext uri="{FF2B5EF4-FFF2-40B4-BE49-F238E27FC236}">
                <a16:creationId xmlns:a16="http://schemas.microsoft.com/office/drawing/2014/main" id="{C6FD7B31-B514-42EF-96C2-3C4999EC125C}"/>
              </a:ext>
            </a:extLst>
          </p:cNvPr>
          <p:cNvSpPr txBox="1">
            <a:spLocks noChangeArrowheads="1"/>
          </p:cNvSpPr>
          <p:nvPr/>
        </p:nvSpPr>
        <p:spPr bwMode="auto">
          <a:xfrm>
            <a:off x="23842" y="18321"/>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graphicFrame>
        <p:nvGraphicFramePr>
          <p:cNvPr id="4" name="Object 5">
            <a:extLst>
              <a:ext uri="{FF2B5EF4-FFF2-40B4-BE49-F238E27FC236}">
                <a16:creationId xmlns:a16="http://schemas.microsoft.com/office/drawing/2014/main" id="{58355CBF-8ACB-4EE7-AC80-753D28C6644A}"/>
              </a:ext>
            </a:extLst>
          </p:cNvPr>
          <p:cNvGraphicFramePr>
            <a:graphicFrameLocks noChangeAspect="1"/>
          </p:cNvGraphicFramePr>
          <p:nvPr>
            <p:extLst>
              <p:ext uri="{D42A27DB-BD31-4B8C-83A1-F6EECF244321}">
                <p14:modId xmlns:p14="http://schemas.microsoft.com/office/powerpoint/2010/main" val="3115375801"/>
              </p:ext>
            </p:extLst>
          </p:nvPr>
        </p:nvGraphicFramePr>
        <p:xfrm>
          <a:off x="737330" y="3528839"/>
          <a:ext cx="10501313" cy="1155700"/>
        </p:xfrm>
        <a:graphic>
          <a:graphicData uri="http://schemas.openxmlformats.org/presentationml/2006/ole">
            <mc:AlternateContent>
              <mc:Choice xmlns:v="urn:schemas-microsoft-com:vml" Requires="v">
                <p:oleObj spid="_x0000_s1096" name="Document" r:id="rId2" imgW="11180040" imgH="1187010" progId="Word.Document.8">
                  <p:embed/>
                </p:oleObj>
              </mc:Choice>
              <mc:Fallback>
                <p:oleObj name="Document" r:id="rId2" imgW="11180040" imgH="1187010" progId="Word.Document.8">
                  <p:embed/>
                  <p:pic>
                    <p:nvPicPr>
                      <p:cNvPr id="0" name="OLE substitute image"/>
                      <p:cNvPicPr/>
                      <p:nvPr/>
                    </p:nvPicPr>
                    <p:blipFill>
                      <a:blip r:embed="rId3"/>
                      <a:stretch>
                        <a:fillRect/>
                      </a:stretch>
                    </p:blipFill>
                    <p:spPr>
                      <a:xfrm>
                        <a:off x="737330" y="3528839"/>
                        <a:ext cx="10501313" cy="1155700"/>
                      </a:xfrm>
                      <a:prstGeom prst="rect">
                        <a:avLst/>
                      </a:prstGeom>
                      <a:noFill/>
                      <a:ln>
                        <a:noFill/>
                      </a:ln>
                      <a:effectLst/>
                    </p:spPr>
                  </p:pic>
                </p:oleObj>
              </mc:Fallback>
            </mc:AlternateContent>
          </a:graphicData>
        </a:graphic>
      </p:graphicFrame>
      <p:graphicFrame>
        <p:nvGraphicFramePr>
          <p:cNvPr id="5" name="Object 6">
            <a:extLst>
              <a:ext uri="{FF2B5EF4-FFF2-40B4-BE49-F238E27FC236}">
                <a16:creationId xmlns:a16="http://schemas.microsoft.com/office/drawing/2014/main" id="{C2E22670-2B64-481F-82ED-9BCE80347A9D}"/>
              </a:ext>
            </a:extLst>
          </p:cNvPr>
          <p:cNvGraphicFramePr>
            <a:graphicFrameLocks noChangeAspect="1"/>
          </p:cNvGraphicFramePr>
          <p:nvPr>
            <p:extLst>
              <p:ext uri="{D42A27DB-BD31-4B8C-83A1-F6EECF244321}">
                <p14:modId xmlns:p14="http://schemas.microsoft.com/office/powerpoint/2010/main" val="2696645180"/>
              </p:ext>
            </p:extLst>
          </p:nvPr>
        </p:nvGraphicFramePr>
        <p:xfrm>
          <a:off x="3071664" y="4293096"/>
          <a:ext cx="5087937" cy="1416050"/>
        </p:xfrm>
        <a:graphic>
          <a:graphicData uri="http://schemas.openxmlformats.org/presentationml/2006/ole">
            <mc:AlternateContent>
              <mc:Choice xmlns:v="urn:schemas-microsoft-com:vml" Requires="v">
                <p:oleObj spid="_x0000_s1097" name="文档" r:id="rId4" imgW="5171846" imgH="1631576" progId="Word.Document.8">
                  <p:embed/>
                </p:oleObj>
              </mc:Choice>
              <mc:Fallback>
                <p:oleObj name="文档" r:id="rId4" imgW="5171846" imgH="1631576"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3071664" y="4293096"/>
                        <a:ext cx="5087937" cy="1416050"/>
                      </a:xfrm>
                      <a:prstGeom prst="rect">
                        <a:avLst/>
                      </a:prstGeom>
                      <a:noFill/>
                      <a:ln>
                        <a:noFill/>
                      </a:ln>
                      <a:effectLst/>
                    </p:spPr>
                  </p:pic>
                </p:oleObj>
              </mc:Fallback>
            </mc:AlternateContent>
          </a:graphicData>
        </a:graphic>
      </p:graphicFrame>
      <p:graphicFrame>
        <p:nvGraphicFramePr>
          <p:cNvPr id="6" name="Object 7">
            <a:extLst>
              <a:ext uri="{FF2B5EF4-FFF2-40B4-BE49-F238E27FC236}">
                <a16:creationId xmlns:a16="http://schemas.microsoft.com/office/drawing/2014/main" id="{166E8B05-3DE3-4E6E-A62A-8E6260A0187F}"/>
              </a:ext>
            </a:extLst>
          </p:cNvPr>
          <p:cNvGraphicFramePr>
            <a:graphicFrameLocks noChangeAspect="1"/>
          </p:cNvGraphicFramePr>
          <p:nvPr>
            <p:extLst>
              <p:ext uri="{D42A27DB-BD31-4B8C-83A1-F6EECF244321}">
                <p14:modId xmlns:p14="http://schemas.microsoft.com/office/powerpoint/2010/main" val="2678167512"/>
              </p:ext>
            </p:extLst>
          </p:nvPr>
        </p:nvGraphicFramePr>
        <p:xfrm>
          <a:off x="1271464" y="5538177"/>
          <a:ext cx="5394325" cy="1155700"/>
        </p:xfrm>
        <a:graphic>
          <a:graphicData uri="http://schemas.openxmlformats.org/presentationml/2006/ole">
            <mc:AlternateContent>
              <mc:Choice xmlns:v="urn:schemas-microsoft-com:vml" Requires="v">
                <p:oleObj spid="_x0000_s1098" name="文档" r:id="rId6" imgW="3929814" imgH="963880" progId="Word.Document.8">
                  <p:embed/>
                </p:oleObj>
              </mc:Choice>
              <mc:Fallback>
                <p:oleObj name="文档" r:id="rId6" imgW="3929814" imgH="963880" progId="Word.Document.8">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271464" y="5538177"/>
                        <a:ext cx="5394325" cy="1155700"/>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4274" name="Rectangle 2">
            <a:extLst>
              <a:ext uri="{FF2B5EF4-FFF2-40B4-BE49-F238E27FC236}">
                <a16:creationId xmlns:a16="http://schemas.microsoft.com/office/drawing/2014/main" id="{ACFE09C6-822F-4EBA-9995-0EDFD81D761A}"/>
              </a:ext>
            </a:extLst>
          </p:cNvPr>
          <p:cNvSpPr>
            <a:spLocks noGrp="1" noChangeArrowheads="1"/>
          </p:cNvSpPr>
          <p:nvPr>
            <p:ph type="body" idx="1"/>
          </p:nvPr>
        </p:nvSpPr>
        <p:spPr bwMode="auto">
          <a:xfrm>
            <a:off x="191344" y="477839"/>
            <a:ext cx="11665296" cy="1150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17463">
              <a:buFontTx/>
              <a:buNone/>
            </a:pPr>
            <a:r>
              <a:rPr lang="zh-CN" altLang="en-US" sz="2400">
                <a:cs typeface="Times New Roman" panose="02020603050405020304" pitchFamily="18" charset="0"/>
              </a:rPr>
              <a:t>某种产品的质量以其质量指标值衡量，质量指标值越大表明质量越好，且质量指标值大于或等于</a:t>
            </a:r>
            <a:r>
              <a:rPr lang="en-US" altLang="zh-CN" sz="2400">
                <a:cs typeface="Times New Roman" panose="02020603050405020304" pitchFamily="18" charset="0"/>
              </a:rPr>
              <a:t>102</a:t>
            </a:r>
            <a:r>
              <a:rPr lang="zh-CN" altLang="en-US" sz="2400">
                <a:cs typeface="Times New Roman" panose="02020603050405020304" pitchFamily="18" charset="0"/>
              </a:rPr>
              <a:t>的产品为优质品．现用两种新配方</a:t>
            </a:r>
            <a:r>
              <a:rPr lang="en-US" altLang="zh-CN" sz="2400">
                <a:cs typeface="Times New Roman" panose="02020603050405020304" pitchFamily="18" charset="0"/>
              </a:rPr>
              <a:t>(</a:t>
            </a:r>
            <a:r>
              <a:rPr lang="zh-CN" altLang="en-US" sz="2400">
                <a:cs typeface="Times New Roman" panose="02020603050405020304" pitchFamily="18" charset="0"/>
              </a:rPr>
              <a:t>分别称为</a:t>
            </a:r>
            <a:r>
              <a:rPr lang="en-US" altLang="zh-CN" sz="2400">
                <a:cs typeface="Times New Roman" panose="02020603050405020304" pitchFamily="18" charset="0"/>
              </a:rPr>
              <a:t>A</a:t>
            </a:r>
            <a:r>
              <a:rPr lang="zh-CN" altLang="en-US" sz="2400">
                <a:cs typeface="Times New Roman" panose="02020603050405020304" pitchFamily="18" charset="0"/>
              </a:rPr>
              <a:t>配方和</a:t>
            </a:r>
            <a:r>
              <a:rPr lang="en-US" altLang="zh-CN" sz="2400">
                <a:cs typeface="Times New Roman" panose="02020603050405020304" pitchFamily="18" charset="0"/>
              </a:rPr>
              <a:t>B</a:t>
            </a:r>
            <a:r>
              <a:rPr lang="zh-CN" altLang="en-US" sz="2400">
                <a:cs typeface="Times New Roman" panose="02020603050405020304" pitchFamily="18" charset="0"/>
              </a:rPr>
              <a:t>配方</a:t>
            </a:r>
            <a:r>
              <a:rPr lang="en-US" altLang="zh-CN" sz="2400">
                <a:cs typeface="Times New Roman" panose="02020603050405020304" pitchFamily="18" charset="0"/>
              </a:rPr>
              <a:t>)</a:t>
            </a:r>
            <a:r>
              <a:rPr lang="zh-CN" altLang="en-US" sz="2400">
                <a:cs typeface="Times New Roman" panose="02020603050405020304" pitchFamily="18" charset="0"/>
              </a:rPr>
              <a:t>做试验，各生产了</a:t>
            </a:r>
            <a:r>
              <a:rPr lang="en-US" altLang="zh-CN" sz="2400">
                <a:cs typeface="Times New Roman" panose="02020603050405020304" pitchFamily="18" charset="0"/>
              </a:rPr>
              <a:t>100</a:t>
            </a:r>
            <a:r>
              <a:rPr lang="zh-CN" altLang="en-US" sz="2400">
                <a:cs typeface="Times New Roman" panose="02020603050405020304" pitchFamily="18" charset="0"/>
              </a:rPr>
              <a:t>件这种产品，并测量了每件产品的质量指标值，得到下面试验结果．</a:t>
            </a:r>
          </a:p>
        </p:txBody>
      </p:sp>
      <p:graphicFrame>
        <p:nvGraphicFramePr>
          <p:cNvPr id="54318" name="Group 46">
            <a:extLst>
              <a:ext uri="{FF2B5EF4-FFF2-40B4-BE49-F238E27FC236}">
                <a16:creationId xmlns:a16="http://schemas.microsoft.com/office/drawing/2014/main" id="{9416E02B-325D-47D7-ADC6-F98EA3C9B52E}"/>
              </a:ext>
            </a:extLst>
          </p:cNvPr>
          <p:cNvGraphicFramePr>
            <a:graphicFrameLocks noGrp="1"/>
          </p:cNvGraphicFramePr>
          <p:nvPr>
            <p:extLst>
              <p:ext uri="{D42A27DB-BD31-4B8C-83A1-F6EECF244321}">
                <p14:modId xmlns:p14="http://schemas.microsoft.com/office/powerpoint/2010/main" val="3608638886"/>
              </p:ext>
            </p:extLst>
          </p:nvPr>
        </p:nvGraphicFramePr>
        <p:xfrm>
          <a:off x="394087" y="1738078"/>
          <a:ext cx="11305256" cy="1518776"/>
        </p:xfrm>
        <a:graphic>
          <a:graphicData uri="http://schemas.openxmlformats.org/drawingml/2006/table">
            <a:tbl>
              <a:tblPr/>
              <a:tblGrid>
                <a:gridCol w="2245529">
                  <a:extLst>
                    <a:ext uri="{9D8B030D-6E8A-4147-A177-3AD203B41FA5}">
                      <a16:colId xmlns:a16="http://schemas.microsoft.com/office/drawing/2014/main" val="3752657640"/>
                    </a:ext>
                  </a:extLst>
                </a:gridCol>
                <a:gridCol w="1440160">
                  <a:extLst>
                    <a:ext uri="{9D8B030D-6E8A-4147-A177-3AD203B41FA5}">
                      <a16:colId xmlns:a16="http://schemas.microsoft.com/office/drawing/2014/main" val="386432071"/>
                    </a:ext>
                  </a:extLst>
                </a:gridCol>
                <a:gridCol w="1440160">
                  <a:extLst>
                    <a:ext uri="{9D8B030D-6E8A-4147-A177-3AD203B41FA5}">
                      <a16:colId xmlns:a16="http://schemas.microsoft.com/office/drawing/2014/main" val="1303591587"/>
                    </a:ext>
                  </a:extLst>
                </a:gridCol>
                <a:gridCol w="2016224">
                  <a:extLst>
                    <a:ext uri="{9D8B030D-6E8A-4147-A177-3AD203B41FA5}">
                      <a16:colId xmlns:a16="http://schemas.microsoft.com/office/drawing/2014/main" val="226066840"/>
                    </a:ext>
                  </a:extLst>
                </a:gridCol>
                <a:gridCol w="2304256">
                  <a:extLst>
                    <a:ext uri="{9D8B030D-6E8A-4147-A177-3AD203B41FA5}">
                      <a16:colId xmlns:a16="http://schemas.microsoft.com/office/drawing/2014/main" val="3253709835"/>
                    </a:ext>
                  </a:extLst>
                </a:gridCol>
                <a:gridCol w="1858927">
                  <a:extLst>
                    <a:ext uri="{9D8B030D-6E8A-4147-A177-3AD203B41FA5}">
                      <a16:colId xmlns:a16="http://schemas.microsoft.com/office/drawing/2014/main" val="3443506446"/>
                    </a:ext>
                  </a:extLst>
                </a:gridCol>
              </a:tblGrid>
              <a:tr h="604376">
                <a:tc>
                  <a:txBody>
                    <a:bodyPr vert="horz" wrap="square"/>
                    <a:lstStyle>
                      <a:lvl1pPr indent="17463">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39750">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17463"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指标值分组</a:t>
                      </a: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[90,94)</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[94,98)</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[98,102)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[102,106)</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[106,110]</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3075773"/>
                  </a:ext>
                </a:extLst>
              </a:tr>
              <a:tr h="302188">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400"/>
                        <a:t>A</a:t>
                      </a:r>
                      <a:r>
                        <a:rPr lang="zh-CN" altLang="en-US" sz="2400"/>
                        <a:t>配方的</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频数</a:t>
                      </a: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1126102"/>
                  </a:ext>
                </a:extLst>
              </a:tr>
              <a:tr h="302188">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lang="en-US" altLang="zh-CN" sz="2400"/>
                        <a:t>B</a:t>
                      </a:r>
                      <a:r>
                        <a:rPr lang="zh-CN" altLang="en-US" sz="2400"/>
                        <a:t>配方的</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频数</a:t>
                      </a:r>
                      <a:endParaRPr kumimoji="1"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2458480"/>
                  </a:ext>
                </a:extLst>
              </a:tr>
            </a:tbl>
          </a:graphicData>
        </a:graphic>
      </p:graphicFrame>
      <p:sp>
        <p:nvSpPr>
          <p:cNvPr id="54301" name="Text Box 29">
            <a:extLst>
              <a:ext uri="{FF2B5EF4-FFF2-40B4-BE49-F238E27FC236}">
                <a16:creationId xmlns:a16="http://schemas.microsoft.com/office/drawing/2014/main" id="{D1DBCEDA-ED2D-486E-8F40-28A14EFA4162}"/>
              </a:ext>
            </a:extLst>
          </p:cNvPr>
          <p:cNvSpPr txBox="1">
            <a:spLocks noChangeArrowheads="1"/>
          </p:cNvSpPr>
          <p:nvPr/>
        </p:nvSpPr>
        <p:spPr bwMode="auto">
          <a:xfrm>
            <a:off x="34925"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graphicFrame>
        <p:nvGraphicFramePr>
          <p:cNvPr id="9" name="Object 52">
            <a:extLst>
              <a:ext uri="{FF2B5EF4-FFF2-40B4-BE49-F238E27FC236}">
                <a16:creationId xmlns:a16="http://schemas.microsoft.com/office/drawing/2014/main" id="{0DD51733-F187-4B5F-AC90-DB15DFA160DC}"/>
              </a:ext>
            </a:extLst>
          </p:cNvPr>
          <p:cNvGraphicFramePr>
            <a:graphicFrameLocks noChangeAspect="1"/>
          </p:cNvGraphicFramePr>
          <p:nvPr>
            <p:extLst>
              <p:ext uri="{D42A27DB-BD31-4B8C-83A1-F6EECF244321}">
                <p14:modId xmlns:p14="http://schemas.microsoft.com/office/powerpoint/2010/main" val="1824366666"/>
              </p:ext>
            </p:extLst>
          </p:nvPr>
        </p:nvGraphicFramePr>
        <p:xfrm>
          <a:off x="518542" y="3287686"/>
          <a:ext cx="11010900" cy="2359025"/>
        </p:xfrm>
        <a:graphic>
          <a:graphicData uri="http://schemas.openxmlformats.org/presentationml/2006/ole">
            <mc:AlternateContent>
              <mc:Choice xmlns:v="urn:schemas-microsoft-com:vml" Requires="v">
                <p:oleObj spid="_x0000_s1099" name="Document" r:id="rId2" imgW="10000087" imgH="2152628" progId="Word.Document.8">
                  <p:embed/>
                </p:oleObj>
              </mc:Choice>
              <mc:Fallback>
                <p:oleObj name="Document" r:id="rId2" imgW="10000087" imgH="2152628" progId="Word.Document.8">
                  <p:embed/>
                  <p:pic>
                    <p:nvPicPr>
                      <p:cNvPr id="0" name="OLE substitute image"/>
                      <p:cNvPicPr/>
                      <p:nvPr/>
                    </p:nvPicPr>
                    <p:blipFill>
                      <a:blip r:embed="rId3"/>
                      <a:stretch>
                        <a:fillRect/>
                      </a:stretch>
                    </p:blipFill>
                    <p:spPr>
                      <a:xfrm>
                        <a:off x="518542" y="3287686"/>
                        <a:ext cx="11010900" cy="2359025"/>
                      </a:xfrm>
                      <a:prstGeom prst="rect">
                        <a:avLst/>
                      </a:prstGeom>
                      <a:noFill/>
                      <a:ln>
                        <a:noFill/>
                      </a:ln>
                      <a:effectLst/>
                    </p:spPr>
                  </p:pic>
                </p:oleObj>
              </mc:Fallback>
            </mc:AlternateContent>
          </a:graphicData>
        </a:graphic>
      </p:graphicFrame>
      <p:sp>
        <p:nvSpPr>
          <p:cNvPr id="10" name="Rectangle 54">
            <a:extLst>
              <a:ext uri="{FF2B5EF4-FFF2-40B4-BE49-F238E27FC236}">
                <a16:creationId xmlns:a16="http://schemas.microsoft.com/office/drawing/2014/main" id="{FE66E958-C33B-4775-93AE-74E234BADBE2}"/>
              </a:ext>
            </a:extLst>
          </p:cNvPr>
          <p:cNvSpPr>
            <a:spLocks noChangeArrowheads="1"/>
          </p:cNvSpPr>
          <p:nvPr/>
        </p:nvSpPr>
        <p:spPr bwMode="auto">
          <a:xfrm>
            <a:off x="3503712" y="4149080"/>
            <a:ext cx="754755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800"/>
              <a:t>从用</a:t>
            </a:r>
            <a:r>
              <a:rPr lang="en-US" altLang="zh-CN" sz="2800"/>
              <a:t>B</a:t>
            </a:r>
            <a:r>
              <a:rPr lang="zh-CN" altLang="en-US" sz="2800"/>
              <a:t>配方生产的产品中任取一件，其利润记为</a:t>
            </a:r>
            <a:r>
              <a:rPr lang="en-US" altLang="zh-CN" sz="2800" i="1"/>
              <a:t>X</a:t>
            </a:r>
            <a:r>
              <a:rPr lang="en-US" altLang="zh-CN" sz="2800"/>
              <a:t>(</a:t>
            </a:r>
            <a:r>
              <a:rPr lang="zh-CN" altLang="en-US" sz="2800"/>
              <a:t>单位：元</a:t>
            </a:r>
            <a:r>
              <a:rPr lang="en-US" altLang="zh-CN" sz="2800"/>
              <a:t>)</a:t>
            </a:r>
            <a:r>
              <a:rPr lang="zh-CN" altLang="en-US" sz="2800"/>
              <a:t>，求</a:t>
            </a:r>
            <a:r>
              <a:rPr lang="en-US" altLang="zh-CN" sz="2800" i="1"/>
              <a:t>X</a:t>
            </a:r>
            <a:r>
              <a:rPr lang="zh-CN" altLang="en-US" sz="2800"/>
              <a:t>的分布列及数学期望．</a:t>
            </a:r>
            <a:r>
              <a:rPr lang="en-US" altLang="zh-CN" sz="2800"/>
              <a:t>(</a:t>
            </a:r>
            <a:r>
              <a:rPr lang="zh-CN" altLang="en-US" sz="2800"/>
              <a:t>以试验结果中质量指标值落入各组的频率作为一件产品的质量指标值落入相应组的概率</a:t>
            </a:r>
            <a:r>
              <a:rPr lang="en-US" altLang="zh-CN" sz="2800"/>
              <a:t>)</a:t>
            </a:r>
          </a:p>
        </p:txBody>
      </p:sp>
    </p:spTree>
  </p:cSld>
  <p:clrMapOvr>
    <a:masterClrMapping/>
  </p:clrMapOvr>
  <p:transition>
    <p:random/>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8370" name="Rectangle 2">
            <a:extLst>
              <a:ext uri="{FF2B5EF4-FFF2-40B4-BE49-F238E27FC236}">
                <a16:creationId xmlns:a16="http://schemas.microsoft.com/office/drawing/2014/main" id="{6C937527-C2F0-424F-BCB1-B7080858C804}"/>
              </a:ext>
            </a:extLst>
          </p:cNvPr>
          <p:cNvSpPr>
            <a:spLocks noGrp="1" noChangeArrowheads="1"/>
          </p:cNvSpPr>
          <p:nvPr>
            <p:ph type="body" idx="1"/>
          </p:nvPr>
        </p:nvSpPr>
        <p:spPr bwMode="auto">
          <a:xfrm>
            <a:off x="479376" y="234951"/>
            <a:ext cx="10729191" cy="10338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20638" algn="just">
              <a:buNone/>
            </a:pPr>
            <a:r>
              <a:rPr lang="zh-CN" altLang="en-US" sz="2800">
                <a:solidFill>
                  <a:srgbClr val="FF0000"/>
                </a:solidFill>
                <a:cs typeface="Times New Roman" panose="02020603050405020304" pitchFamily="18" charset="0"/>
              </a:rPr>
              <a:t>解：</a:t>
            </a:r>
            <a:r>
              <a:rPr lang="en-US" altLang="zh-CN" sz="2800">
                <a:cs typeface="Times New Roman" panose="02020603050405020304" pitchFamily="18" charset="0"/>
              </a:rPr>
              <a:t>(1)</a:t>
            </a:r>
            <a:r>
              <a:rPr lang="zh-CN" altLang="en-US" sz="2800">
                <a:cs typeface="Times New Roman" panose="02020603050405020304" pitchFamily="18" charset="0"/>
              </a:rPr>
              <a:t>由试验结果知，用</a:t>
            </a:r>
            <a:r>
              <a:rPr lang="en-US" altLang="zh-CN" sz="2800">
                <a:cs typeface="Times New Roman" panose="02020603050405020304" pitchFamily="18" charset="0"/>
              </a:rPr>
              <a:t>A</a:t>
            </a:r>
            <a:r>
              <a:rPr lang="zh-CN" altLang="en-US" sz="2800">
                <a:cs typeface="Times New Roman" panose="02020603050405020304" pitchFamily="18" charset="0"/>
              </a:rPr>
              <a:t>配方生产的产品中优质品的频率为＝</a:t>
            </a:r>
            <a:r>
              <a:rPr lang="en-US" altLang="zh-CN" sz="2800">
                <a:cs typeface="Times New Roman" panose="02020603050405020304" pitchFamily="18" charset="0"/>
              </a:rPr>
              <a:t>0.3</a:t>
            </a:r>
            <a:r>
              <a:rPr lang="zh-CN" altLang="en-US" sz="2800">
                <a:cs typeface="Times New Roman" panose="02020603050405020304" pitchFamily="18" charset="0"/>
              </a:rPr>
              <a:t>，所以用</a:t>
            </a:r>
            <a:r>
              <a:rPr lang="en-US" altLang="zh-CN" sz="2800">
                <a:cs typeface="Times New Roman" panose="02020603050405020304" pitchFamily="18" charset="0"/>
              </a:rPr>
              <a:t>A</a:t>
            </a:r>
            <a:r>
              <a:rPr lang="zh-CN" altLang="en-US" sz="2800">
                <a:cs typeface="Times New Roman" panose="02020603050405020304" pitchFamily="18" charset="0"/>
              </a:rPr>
              <a:t>配方生产的产品的优质品率的估计值为</a:t>
            </a:r>
            <a:r>
              <a:rPr lang="en-US" altLang="zh-CN" sz="2800">
                <a:cs typeface="Times New Roman" panose="02020603050405020304" pitchFamily="18" charset="0"/>
              </a:rPr>
              <a:t>0.3.</a:t>
            </a:r>
          </a:p>
        </p:txBody>
      </p:sp>
      <p:graphicFrame>
        <p:nvGraphicFramePr>
          <p:cNvPr id="58371" name="Object 3">
            <a:extLst>
              <a:ext uri="{FF2B5EF4-FFF2-40B4-BE49-F238E27FC236}">
                <a16:creationId xmlns:a16="http://schemas.microsoft.com/office/drawing/2014/main" id="{3596A400-CEB1-4114-A0C3-6EB6EE65620F}"/>
              </a:ext>
            </a:extLst>
          </p:cNvPr>
          <p:cNvGraphicFramePr>
            <a:graphicFrameLocks noChangeAspect="1"/>
          </p:cNvGraphicFramePr>
          <p:nvPr>
            <p:extLst>
              <p:ext uri="{D42A27DB-BD31-4B8C-83A1-F6EECF244321}">
                <p14:modId xmlns:p14="http://schemas.microsoft.com/office/powerpoint/2010/main" val="2031265523"/>
              </p:ext>
            </p:extLst>
          </p:nvPr>
        </p:nvGraphicFramePr>
        <p:xfrm>
          <a:off x="870767" y="931603"/>
          <a:ext cx="10337800" cy="1308100"/>
        </p:xfrm>
        <a:graphic>
          <a:graphicData uri="http://schemas.openxmlformats.org/presentationml/2006/ole">
            <mc:AlternateContent>
              <mc:Choice xmlns:v="urn:schemas-microsoft-com:vml" Requires="v">
                <p:oleObj spid="_x0000_s1100" name="Document" r:id="rId2" imgW="10888471" imgH="1390013" progId="Word.Document.8">
                  <p:embed/>
                </p:oleObj>
              </mc:Choice>
              <mc:Fallback>
                <p:oleObj name="Document" r:id="rId2" imgW="10888471" imgH="1390013" progId="Word.Document.8">
                  <p:embed/>
                  <p:pic>
                    <p:nvPicPr>
                      <p:cNvPr id="0" name="OLE substitute image"/>
                      <p:cNvPicPr/>
                      <p:nvPr/>
                    </p:nvPicPr>
                    <p:blipFill>
                      <a:blip r:embed="rId3"/>
                      <a:stretch>
                        <a:fillRect/>
                      </a:stretch>
                    </p:blipFill>
                    <p:spPr>
                      <a:xfrm>
                        <a:off x="870767" y="931603"/>
                        <a:ext cx="10337800" cy="1308100"/>
                      </a:xfrm>
                      <a:prstGeom prst="rect">
                        <a:avLst/>
                      </a:prstGeom>
                      <a:noFill/>
                      <a:ln>
                        <a:noFill/>
                      </a:ln>
                      <a:effectLst/>
                    </p:spPr>
                  </p:pic>
                </p:oleObj>
              </mc:Fallback>
            </mc:AlternateContent>
          </a:graphicData>
        </a:graphic>
      </p:graphicFrame>
      <p:graphicFrame>
        <p:nvGraphicFramePr>
          <p:cNvPr id="58372" name="Object 4">
            <a:extLst>
              <a:ext uri="{FF2B5EF4-FFF2-40B4-BE49-F238E27FC236}">
                <a16:creationId xmlns:a16="http://schemas.microsoft.com/office/drawing/2014/main" id="{2181F50A-8B6A-4BED-BE85-7F540372C2AE}"/>
              </a:ext>
            </a:extLst>
          </p:cNvPr>
          <p:cNvGraphicFramePr>
            <a:graphicFrameLocks noChangeAspect="1"/>
          </p:cNvGraphicFramePr>
          <p:nvPr>
            <p:extLst>
              <p:ext uri="{D42A27DB-BD31-4B8C-83A1-F6EECF244321}">
                <p14:modId xmlns:p14="http://schemas.microsoft.com/office/powerpoint/2010/main" val="948250739"/>
              </p:ext>
            </p:extLst>
          </p:nvPr>
        </p:nvGraphicFramePr>
        <p:xfrm>
          <a:off x="485437" y="2104100"/>
          <a:ext cx="10828337" cy="1954213"/>
        </p:xfrm>
        <a:graphic>
          <a:graphicData uri="http://schemas.openxmlformats.org/presentationml/2006/ole">
            <mc:AlternateContent>
              <mc:Choice xmlns:v="urn:schemas-microsoft-com:vml" Requires="v">
                <p:oleObj spid="_x0000_s1101" name="Document" r:id="rId4" imgW="10822958" imgH="1956115" progId="Word.Document.8">
                  <p:embed/>
                </p:oleObj>
              </mc:Choice>
              <mc:Fallback>
                <p:oleObj name="Document" r:id="rId4" imgW="10822958" imgH="1956115" progId="Word.Document.8">
                  <p:embed/>
                  <p:pic>
                    <p:nvPicPr>
                      <p:cNvPr id="0" name="OLE substitute image"/>
                      <p:cNvPicPr/>
                      <p:nvPr/>
                    </p:nvPicPr>
                    <p:blipFill>
                      <a:blip r:embed="rId5"/>
                      <a:stretch>
                        <a:fillRect/>
                      </a:stretch>
                    </p:blipFill>
                    <p:spPr>
                      <a:xfrm>
                        <a:off x="485437" y="2104100"/>
                        <a:ext cx="10828337" cy="1954213"/>
                      </a:xfrm>
                      <a:prstGeom prst="rect">
                        <a:avLst/>
                      </a:prstGeom>
                      <a:noFill/>
                      <a:ln>
                        <a:noFill/>
                      </a:ln>
                      <a:effectLst/>
                    </p:spPr>
                  </p:pic>
                </p:oleObj>
              </mc:Fallback>
            </mc:AlternateContent>
          </a:graphicData>
        </a:graphic>
      </p:graphicFrame>
      <p:graphicFrame>
        <p:nvGraphicFramePr>
          <p:cNvPr id="58400" name="Group 32">
            <a:extLst>
              <a:ext uri="{FF2B5EF4-FFF2-40B4-BE49-F238E27FC236}">
                <a16:creationId xmlns:a16="http://schemas.microsoft.com/office/drawing/2014/main" id="{721B3A39-62B4-46A8-910B-DD8C1AAF82F3}"/>
              </a:ext>
            </a:extLst>
          </p:cNvPr>
          <p:cNvGraphicFramePr>
            <a:graphicFrameLocks noGrp="1"/>
          </p:cNvGraphicFramePr>
          <p:nvPr>
            <p:extLst>
              <p:ext uri="{D42A27DB-BD31-4B8C-83A1-F6EECF244321}">
                <p14:modId xmlns:p14="http://schemas.microsoft.com/office/powerpoint/2010/main" val="3881330360"/>
              </p:ext>
            </p:extLst>
          </p:nvPr>
        </p:nvGraphicFramePr>
        <p:xfrm>
          <a:off x="3287688" y="3573016"/>
          <a:ext cx="4535488" cy="1158240"/>
        </p:xfrm>
        <a:graphic>
          <a:graphicData uri="http://schemas.openxmlformats.org/drawingml/2006/table">
            <a:tbl>
              <a:tblPr/>
              <a:tblGrid>
                <a:gridCol w="792163">
                  <a:extLst>
                    <a:ext uri="{9D8B030D-6E8A-4147-A177-3AD203B41FA5}">
                      <a16:colId xmlns:a16="http://schemas.microsoft.com/office/drawing/2014/main" val="732626713"/>
                    </a:ext>
                  </a:extLst>
                </a:gridCol>
                <a:gridCol w="1223962">
                  <a:extLst>
                    <a:ext uri="{9D8B030D-6E8A-4147-A177-3AD203B41FA5}">
                      <a16:colId xmlns:a16="http://schemas.microsoft.com/office/drawing/2014/main" val="1463139730"/>
                    </a:ext>
                  </a:extLst>
                </a:gridCol>
                <a:gridCol w="1295400">
                  <a:extLst>
                    <a:ext uri="{9D8B030D-6E8A-4147-A177-3AD203B41FA5}">
                      <a16:colId xmlns:a16="http://schemas.microsoft.com/office/drawing/2014/main" val="3447280249"/>
                    </a:ext>
                  </a:extLst>
                </a:gridCol>
                <a:gridCol w="1223963">
                  <a:extLst>
                    <a:ext uri="{9D8B030D-6E8A-4147-A177-3AD203B41FA5}">
                      <a16:colId xmlns:a16="http://schemas.microsoft.com/office/drawing/2014/main" val="22361771"/>
                    </a:ext>
                  </a:extLst>
                </a:gridCol>
              </a:tblGrid>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X</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4</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5468478"/>
                  </a:ext>
                </a:extLst>
              </a:tr>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P</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0.04</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0.54</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0.42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0670053"/>
                  </a:ext>
                </a:extLst>
              </a:tr>
            </a:tbl>
          </a:graphicData>
        </a:graphic>
      </p:graphicFrame>
      <p:graphicFrame>
        <p:nvGraphicFramePr>
          <p:cNvPr id="58390" name="Object 22">
            <a:extLst>
              <a:ext uri="{FF2B5EF4-FFF2-40B4-BE49-F238E27FC236}">
                <a16:creationId xmlns:a16="http://schemas.microsoft.com/office/drawing/2014/main" id="{8E256B4D-0ECA-472F-9E32-8B2E76EC903D}"/>
              </a:ext>
            </a:extLst>
          </p:cNvPr>
          <p:cNvGraphicFramePr>
            <a:graphicFrameLocks noChangeAspect="1"/>
          </p:cNvGraphicFramePr>
          <p:nvPr>
            <p:extLst>
              <p:ext uri="{D42A27DB-BD31-4B8C-83A1-F6EECF244321}">
                <p14:modId xmlns:p14="http://schemas.microsoft.com/office/powerpoint/2010/main" val="3174230830"/>
              </p:ext>
            </p:extLst>
          </p:nvPr>
        </p:nvGraphicFramePr>
        <p:xfrm>
          <a:off x="870767" y="4927250"/>
          <a:ext cx="8785225" cy="704850"/>
        </p:xfrm>
        <a:graphic>
          <a:graphicData uri="http://schemas.openxmlformats.org/presentationml/2006/ole">
            <mc:AlternateContent>
              <mc:Choice xmlns:v="urn:schemas-microsoft-com:vml" Requires="v">
                <p:oleObj spid="_x0000_s1102" name="文档" r:id="rId6" imgW="7305271" imgH="591113" progId="Word.Document.8">
                  <p:embed/>
                </p:oleObj>
              </mc:Choice>
              <mc:Fallback>
                <p:oleObj name="文档" r:id="rId6" imgW="7305271" imgH="591113" progId="Word.Document.8">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870767" y="4927250"/>
                        <a:ext cx="8785225" cy="704850"/>
                      </a:xfrm>
                      <a:prstGeom prst="rect">
                        <a:avLst/>
                      </a:prstGeom>
                      <a:noFill/>
                      <a:ln>
                        <a:noFill/>
                      </a:ln>
                      <a:effectLst/>
                    </p:spPr>
                  </p:pic>
                </p:oleObj>
              </mc:Fallback>
            </mc:AlternateContent>
          </a:graphicData>
        </a:graphic>
      </p:graphicFrame>
    </p:spTree>
  </p:cSld>
  <p:clrMapOvr>
    <a:masterClrMapping/>
  </p:clrMapOvr>
  <p:transition>
    <p:random/>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0418" name="Rectangle 2">
            <a:extLst>
              <a:ext uri="{FF2B5EF4-FFF2-40B4-BE49-F238E27FC236}">
                <a16:creationId xmlns:a16="http://schemas.microsoft.com/office/drawing/2014/main" id="{90035FD8-6236-4C48-9CE6-A13D1F710E58}"/>
              </a:ext>
            </a:extLst>
          </p:cNvPr>
          <p:cNvSpPr>
            <a:spLocks noGrp="1" noChangeArrowheads="1"/>
          </p:cNvSpPr>
          <p:nvPr>
            <p:ph type="body" idx="1"/>
          </p:nvPr>
        </p:nvSpPr>
        <p:spPr bwMode="auto">
          <a:xfrm>
            <a:off x="191344" y="452439"/>
            <a:ext cx="11665296" cy="48487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en-US" altLang="zh-CN">
                <a:cs typeface="Times New Roman" panose="02020603050405020304" pitchFamily="18" charset="0"/>
              </a:rPr>
              <a:t>       </a:t>
            </a:r>
            <a:r>
              <a:rPr lang="zh-CN" altLang="en-US">
                <a:cs typeface="Times New Roman" panose="02020603050405020304" pitchFamily="18" charset="0"/>
              </a:rPr>
              <a:t>随机抽取某厂的某种产品</a:t>
            </a:r>
            <a:r>
              <a:rPr lang="en-US" altLang="zh-CN">
                <a:cs typeface="Times New Roman" panose="02020603050405020304" pitchFamily="18" charset="0"/>
              </a:rPr>
              <a:t>200</a:t>
            </a:r>
            <a:r>
              <a:rPr lang="zh-CN" altLang="en-US">
                <a:cs typeface="Times New Roman" panose="02020603050405020304" pitchFamily="18" charset="0"/>
              </a:rPr>
              <a:t>件，经质检，其中有一等品</a:t>
            </a:r>
            <a:r>
              <a:rPr lang="en-US" altLang="zh-CN">
                <a:cs typeface="Times New Roman" panose="02020603050405020304" pitchFamily="18" charset="0"/>
              </a:rPr>
              <a:t>126</a:t>
            </a:r>
            <a:r>
              <a:rPr lang="zh-CN" altLang="en-US">
                <a:cs typeface="Times New Roman" panose="02020603050405020304" pitchFamily="18" charset="0"/>
              </a:rPr>
              <a:t>件、二等品</a:t>
            </a:r>
            <a:r>
              <a:rPr lang="en-US" altLang="zh-CN">
                <a:cs typeface="Times New Roman" panose="02020603050405020304" pitchFamily="18" charset="0"/>
              </a:rPr>
              <a:t>50</a:t>
            </a:r>
            <a:r>
              <a:rPr lang="zh-CN" altLang="en-US">
                <a:cs typeface="Times New Roman" panose="02020603050405020304" pitchFamily="18" charset="0"/>
              </a:rPr>
              <a:t>件、三等品</a:t>
            </a:r>
            <a:r>
              <a:rPr lang="en-US" altLang="zh-CN">
                <a:cs typeface="Times New Roman" panose="02020603050405020304" pitchFamily="18" charset="0"/>
              </a:rPr>
              <a:t>20</a:t>
            </a:r>
            <a:r>
              <a:rPr lang="zh-CN" altLang="en-US">
                <a:cs typeface="Times New Roman" panose="02020603050405020304" pitchFamily="18" charset="0"/>
              </a:rPr>
              <a:t>件、次品</a:t>
            </a:r>
            <a:r>
              <a:rPr lang="en-US" altLang="zh-CN">
                <a:cs typeface="Times New Roman" panose="02020603050405020304" pitchFamily="18" charset="0"/>
              </a:rPr>
              <a:t>4</a:t>
            </a:r>
            <a:r>
              <a:rPr lang="zh-CN" altLang="en-US">
                <a:cs typeface="Times New Roman" panose="02020603050405020304" pitchFamily="18" charset="0"/>
              </a:rPr>
              <a:t>件．已知生产</a:t>
            </a:r>
            <a:r>
              <a:rPr lang="en-US" altLang="zh-CN">
                <a:cs typeface="Times New Roman" panose="02020603050405020304" pitchFamily="18" charset="0"/>
              </a:rPr>
              <a:t>1</a:t>
            </a:r>
            <a:r>
              <a:rPr lang="zh-CN" altLang="en-US">
                <a:cs typeface="Times New Roman" panose="02020603050405020304" pitchFamily="18" charset="0"/>
              </a:rPr>
              <a:t>件一、二、三等品获得的利润分别为</a:t>
            </a:r>
            <a:r>
              <a:rPr lang="en-US" altLang="zh-CN">
                <a:cs typeface="Times New Roman" panose="02020603050405020304" pitchFamily="18" charset="0"/>
              </a:rPr>
              <a:t>6</a:t>
            </a:r>
            <a:r>
              <a:rPr lang="zh-CN" altLang="en-US">
                <a:cs typeface="Times New Roman" panose="02020603050405020304" pitchFamily="18" charset="0"/>
              </a:rPr>
              <a:t>万元、</a:t>
            </a:r>
            <a:r>
              <a:rPr lang="en-US" altLang="zh-CN">
                <a:cs typeface="Times New Roman" panose="02020603050405020304" pitchFamily="18" charset="0"/>
              </a:rPr>
              <a:t>2</a:t>
            </a:r>
            <a:r>
              <a:rPr lang="zh-CN" altLang="en-US">
                <a:cs typeface="Times New Roman" panose="02020603050405020304" pitchFamily="18" charset="0"/>
              </a:rPr>
              <a:t>万元、</a:t>
            </a:r>
            <a:r>
              <a:rPr lang="en-US" altLang="zh-CN">
                <a:cs typeface="Times New Roman" panose="02020603050405020304" pitchFamily="18" charset="0"/>
              </a:rPr>
              <a:t>1</a:t>
            </a:r>
            <a:r>
              <a:rPr lang="zh-CN" altLang="en-US">
                <a:cs typeface="Times New Roman" panose="02020603050405020304" pitchFamily="18" charset="0"/>
              </a:rPr>
              <a:t>万元，而</a:t>
            </a:r>
            <a:r>
              <a:rPr lang="en-US" altLang="zh-CN">
                <a:cs typeface="Times New Roman" panose="02020603050405020304" pitchFamily="18" charset="0"/>
              </a:rPr>
              <a:t>1</a:t>
            </a:r>
            <a:r>
              <a:rPr lang="zh-CN" altLang="en-US">
                <a:cs typeface="Times New Roman" panose="02020603050405020304" pitchFamily="18" charset="0"/>
              </a:rPr>
              <a:t>件次品亏损</a:t>
            </a:r>
            <a:r>
              <a:rPr lang="en-US" altLang="zh-CN">
                <a:cs typeface="Times New Roman" panose="02020603050405020304" pitchFamily="18" charset="0"/>
              </a:rPr>
              <a:t>2</a:t>
            </a:r>
            <a:r>
              <a:rPr lang="zh-CN" altLang="en-US">
                <a:cs typeface="Times New Roman" panose="02020603050405020304" pitchFamily="18" charset="0"/>
              </a:rPr>
              <a:t>万元，设</a:t>
            </a:r>
            <a:r>
              <a:rPr lang="en-US" altLang="zh-CN">
                <a:cs typeface="Times New Roman" panose="02020603050405020304" pitchFamily="18" charset="0"/>
              </a:rPr>
              <a:t>1</a:t>
            </a:r>
            <a:r>
              <a:rPr lang="zh-CN" altLang="en-US">
                <a:cs typeface="Times New Roman" panose="02020603050405020304" pitchFamily="18" charset="0"/>
              </a:rPr>
              <a:t>件产品的利润</a:t>
            </a:r>
            <a:r>
              <a:rPr lang="en-US" altLang="zh-CN">
                <a:cs typeface="Times New Roman" panose="02020603050405020304" pitchFamily="18" charset="0"/>
              </a:rPr>
              <a:t>(</a:t>
            </a:r>
            <a:r>
              <a:rPr lang="zh-CN" altLang="en-US">
                <a:cs typeface="Times New Roman" panose="02020603050405020304" pitchFamily="18" charset="0"/>
              </a:rPr>
              <a:t>单位：万元</a:t>
            </a:r>
            <a:r>
              <a:rPr lang="en-US" altLang="zh-CN">
                <a:cs typeface="Times New Roman" panose="02020603050405020304" pitchFamily="18" charset="0"/>
              </a:rPr>
              <a:t>)</a:t>
            </a:r>
            <a:r>
              <a:rPr lang="zh-CN" altLang="en-US">
                <a:cs typeface="Times New Roman" panose="02020603050405020304" pitchFamily="18" charset="0"/>
              </a:rPr>
              <a:t>为</a:t>
            </a:r>
            <a:r>
              <a:rPr lang="en-US" altLang="zh-CN" i="1">
                <a:cs typeface="Times New Roman" panose="02020603050405020304" pitchFamily="18" charset="0"/>
              </a:rPr>
              <a:t>X</a:t>
            </a:r>
            <a:r>
              <a:rPr lang="en-US" altLang="zh-CN">
                <a:cs typeface="Times New Roman" panose="02020603050405020304" pitchFamily="18" charset="0"/>
              </a:rPr>
              <a:t>.</a:t>
            </a:r>
          </a:p>
          <a:p>
            <a:pPr algn="just">
              <a:buFontTx/>
              <a:buNone/>
            </a:pPr>
            <a:r>
              <a:rPr lang="en-US" altLang="zh-CN">
                <a:cs typeface="Times New Roman" panose="02020603050405020304" pitchFamily="18" charset="0"/>
              </a:rPr>
              <a:t>(1)</a:t>
            </a:r>
            <a:r>
              <a:rPr lang="zh-CN" altLang="en-US">
                <a:cs typeface="Times New Roman" panose="02020603050405020304" pitchFamily="18" charset="0"/>
              </a:rPr>
              <a:t>求</a:t>
            </a:r>
            <a:r>
              <a:rPr lang="en-US" altLang="zh-CN" i="1">
                <a:cs typeface="Times New Roman" panose="02020603050405020304" pitchFamily="18" charset="0"/>
              </a:rPr>
              <a:t>X</a:t>
            </a:r>
            <a:r>
              <a:rPr lang="zh-CN" altLang="en-US">
                <a:cs typeface="Times New Roman" panose="02020603050405020304" pitchFamily="18" charset="0"/>
              </a:rPr>
              <a:t>的分布列；</a:t>
            </a:r>
          </a:p>
          <a:p>
            <a:pPr algn="just">
              <a:buFontTx/>
              <a:buNone/>
            </a:pPr>
            <a:r>
              <a:rPr lang="en-US" altLang="zh-CN">
                <a:cs typeface="Times New Roman" panose="02020603050405020304" pitchFamily="18" charset="0"/>
              </a:rPr>
              <a:t>(2)</a:t>
            </a:r>
            <a:r>
              <a:rPr lang="zh-CN" altLang="en-US">
                <a:cs typeface="Times New Roman" panose="02020603050405020304" pitchFamily="18" charset="0"/>
              </a:rPr>
              <a:t>求</a:t>
            </a:r>
            <a:r>
              <a:rPr lang="en-US" altLang="zh-CN">
                <a:cs typeface="Times New Roman" panose="02020603050405020304" pitchFamily="18" charset="0"/>
              </a:rPr>
              <a:t>1</a:t>
            </a:r>
            <a:r>
              <a:rPr lang="zh-CN" altLang="en-US">
                <a:cs typeface="Times New Roman" panose="02020603050405020304" pitchFamily="18" charset="0"/>
              </a:rPr>
              <a:t>件产品的平均利润</a:t>
            </a:r>
            <a:r>
              <a:rPr lang="en-US" altLang="zh-CN">
                <a:cs typeface="Times New Roman" panose="02020603050405020304" pitchFamily="18" charset="0"/>
              </a:rPr>
              <a:t>(</a:t>
            </a:r>
            <a:r>
              <a:rPr lang="zh-CN" altLang="en-US">
                <a:cs typeface="Times New Roman" panose="02020603050405020304" pitchFamily="18" charset="0"/>
              </a:rPr>
              <a:t>即</a:t>
            </a:r>
            <a:r>
              <a:rPr lang="en-US" altLang="zh-CN" i="1">
                <a:cs typeface="Times New Roman" panose="02020603050405020304" pitchFamily="18" charset="0"/>
              </a:rPr>
              <a:t>X</a:t>
            </a:r>
            <a:r>
              <a:rPr lang="zh-CN" altLang="en-US">
                <a:cs typeface="Times New Roman" panose="02020603050405020304" pitchFamily="18" charset="0"/>
              </a:rPr>
              <a:t>的数学期望</a:t>
            </a:r>
            <a:r>
              <a:rPr lang="en-US" altLang="zh-CN">
                <a:cs typeface="Times New Roman" panose="02020603050405020304" pitchFamily="18" charset="0"/>
              </a:rPr>
              <a:t>)</a:t>
            </a:r>
            <a:r>
              <a:rPr lang="zh-CN" altLang="en-US">
                <a:cs typeface="Times New Roman" panose="02020603050405020304" pitchFamily="18" charset="0"/>
              </a:rPr>
              <a:t>；</a:t>
            </a:r>
          </a:p>
          <a:p>
            <a:pPr algn="just">
              <a:buFontTx/>
              <a:buNone/>
            </a:pPr>
            <a:r>
              <a:rPr lang="en-US" altLang="zh-CN">
                <a:cs typeface="Times New Roman" panose="02020603050405020304" pitchFamily="18" charset="0"/>
              </a:rPr>
              <a:t>(3)</a:t>
            </a:r>
            <a:r>
              <a:rPr lang="zh-CN" altLang="en-US">
                <a:cs typeface="Times New Roman" panose="02020603050405020304" pitchFamily="18" charset="0"/>
              </a:rPr>
              <a:t>经技术革新后，仍有四个等级的产品，但次品率降为</a:t>
            </a:r>
            <a:r>
              <a:rPr lang="en-US" altLang="zh-CN">
                <a:cs typeface="Times New Roman" panose="02020603050405020304" pitchFamily="18" charset="0"/>
              </a:rPr>
              <a:t>1%</a:t>
            </a:r>
            <a:r>
              <a:rPr lang="zh-CN" altLang="en-US">
                <a:cs typeface="Times New Roman" panose="02020603050405020304" pitchFamily="18" charset="0"/>
              </a:rPr>
              <a:t>，一等品率提高为</a:t>
            </a:r>
            <a:r>
              <a:rPr lang="en-US" altLang="zh-CN">
                <a:cs typeface="Times New Roman" panose="02020603050405020304" pitchFamily="18" charset="0"/>
              </a:rPr>
              <a:t>70%.</a:t>
            </a:r>
            <a:r>
              <a:rPr lang="zh-CN" altLang="en-US">
                <a:cs typeface="Times New Roman" panose="02020603050405020304" pitchFamily="18" charset="0"/>
              </a:rPr>
              <a:t>如果此时要求</a:t>
            </a:r>
            <a:r>
              <a:rPr lang="en-US" altLang="zh-CN">
                <a:cs typeface="Times New Roman" panose="02020603050405020304" pitchFamily="18" charset="0"/>
              </a:rPr>
              <a:t>1</a:t>
            </a:r>
            <a:r>
              <a:rPr lang="zh-CN" altLang="en-US">
                <a:cs typeface="Times New Roman" panose="02020603050405020304" pitchFamily="18" charset="0"/>
              </a:rPr>
              <a:t>件产品的平均利润不小于</a:t>
            </a:r>
            <a:r>
              <a:rPr lang="en-US" altLang="zh-CN">
                <a:cs typeface="Times New Roman" panose="02020603050405020304" pitchFamily="18" charset="0"/>
              </a:rPr>
              <a:t>4.73</a:t>
            </a:r>
            <a:r>
              <a:rPr lang="zh-CN" altLang="en-US">
                <a:cs typeface="Times New Roman" panose="02020603050405020304" pitchFamily="18" charset="0"/>
              </a:rPr>
              <a:t>万元，则三等品率最多是多少？</a:t>
            </a:r>
          </a:p>
        </p:txBody>
      </p:sp>
      <p:sp>
        <p:nvSpPr>
          <p:cNvPr id="60420" name="Text Box 4">
            <a:extLst>
              <a:ext uri="{FF2B5EF4-FFF2-40B4-BE49-F238E27FC236}">
                <a16:creationId xmlns:a16="http://schemas.microsoft.com/office/drawing/2014/main" id="{A44471C6-5EEA-41D6-85DB-EC92012E3E75}"/>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spTree>
  </p:cSld>
  <p:clrMapOvr>
    <a:masterClrMapping/>
  </p:clrMapOvr>
  <p:transition>
    <p:random/>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61445" name="Object 5">
            <a:extLst>
              <a:ext uri="{FF2B5EF4-FFF2-40B4-BE49-F238E27FC236}">
                <a16:creationId xmlns:a16="http://schemas.microsoft.com/office/drawing/2014/main" id="{245CB1E6-C6AF-46A7-ADAD-657E912BA1F0}"/>
              </a:ext>
            </a:extLst>
          </p:cNvPr>
          <p:cNvGraphicFramePr>
            <a:graphicFrameLocks noChangeAspect="1"/>
          </p:cNvGraphicFramePr>
          <p:nvPr>
            <p:extLst>
              <p:ext uri="{D42A27DB-BD31-4B8C-83A1-F6EECF244321}">
                <p14:modId xmlns:p14="http://schemas.microsoft.com/office/powerpoint/2010/main" val="2747552372"/>
              </p:ext>
            </p:extLst>
          </p:nvPr>
        </p:nvGraphicFramePr>
        <p:xfrm>
          <a:off x="422275" y="188640"/>
          <a:ext cx="11347450" cy="1577975"/>
        </p:xfrm>
        <a:graphic>
          <a:graphicData uri="http://schemas.openxmlformats.org/presentationml/2006/ole">
            <mc:AlternateContent>
              <mc:Choice xmlns:v="urn:schemas-microsoft-com:vml" Requires="v">
                <p:oleObj spid="_x0000_s1103" name="Document" r:id="rId2" imgW="11580677" imgH="1612848" progId="Word.Document.8">
                  <p:embed/>
                </p:oleObj>
              </mc:Choice>
              <mc:Fallback>
                <p:oleObj name="Document" r:id="rId2" imgW="11580677" imgH="1612848" progId="Word.Document.8">
                  <p:embed/>
                  <p:pic>
                    <p:nvPicPr>
                      <p:cNvPr id="0" name="OLE substitute image"/>
                      <p:cNvPicPr/>
                      <p:nvPr/>
                    </p:nvPicPr>
                    <p:blipFill>
                      <a:blip r:embed="rId3"/>
                      <a:stretch>
                        <a:fillRect/>
                      </a:stretch>
                    </p:blipFill>
                    <p:spPr>
                      <a:xfrm>
                        <a:off x="422275" y="188640"/>
                        <a:ext cx="11347450" cy="1577975"/>
                      </a:xfrm>
                      <a:prstGeom prst="rect">
                        <a:avLst/>
                      </a:prstGeom>
                      <a:noFill/>
                      <a:ln>
                        <a:noFill/>
                      </a:ln>
                      <a:effectLst/>
                    </p:spPr>
                  </p:pic>
                </p:oleObj>
              </mc:Fallback>
            </mc:AlternateContent>
          </a:graphicData>
        </a:graphic>
      </p:graphicFrame>
      <p:graphicFrame>
        <p:nvGraphicFramePr>
          <p:cNvPr id="61446" name="Group 6">
            <a:extLst>
              <a:ext uri="{FF2B5EF4-FFF2-40B4-BE49-F238E27FC236}">
                <a16:creationId xmlns:a16="http://schemas.microsoft.com/office/drawing/2014/main" id="{9F59BF7B-82F4-4D62-B3E9-C8D89808876D}"/>
              </a:ext>
            </a:extLst>
          </p:cNvPr>
          <p:cNvGraphicFramePr>
            <a:graphicFrameLocks noGrp="1"/>
          </p:cNvGraphicFramePr>
          <p:nvPr>
            <p:extLst>
              <p:ext uri="{D42A27DB-BD31-4B8C-83A1-F6EECF244321}">
                <p14:modId xmlns:p14="http://schemas.microsoft.com/office/powerpoint/2010/main" val="3667177941"/>
              </p:ext>
            </p:extLst>
          </p:nvPr>
        </p:nvGraphicFramePr>
        <p:xfrm>
          <a:off x="2927648" y="1340768"/>
          <a:ext cx="6192837" cy="1158240"/>
        </p:xfrm>
        <a:graphic>
          <a:graphicData uri="http://schemas.openxmlformats.org/drawingml/2006/table">
            <a:tbl>
              <a:tblPr/>
              <a:tblGrid>
                <a:gridCol w="933450">
                  <a:extLst>
                    <a:ext uri="{9D8B030D-6E8A-4147-A177-3AD203B41FA5}">
                      <a16:colId xmlns:a16="http://schemas.microsoft.com/office/drawing/2014/main" val="574342751"/>
                    </a:ext>
                  </a:extLst>
                </a:gridCol>
                <a:gridCol w="1363662">
                  <a:extLst>
                    <a:ext uri="{9D8B030D-6E8A-4147-A177-3AD203B41FA5}">
                      <a16:colId xmlns:a16="http://schemas.microsoft.com/office/drawing/2014/main" val="4111440575"/>
                    </a:ext>
                  </a:extLst>
                </a:gridCol>
                <a:gridCol w="1360488">
                  <a:extLst>
                    <a:ext uri="{9D8B030D-6E8A-4147-A177-3AD203B41FA5}">
                      <a16:colId xmlns:a16="http://schemas.microsoft.com/office/drawing/2014/main" val="2291907947"/>
                    </a:ext>
                  </a:extLst>
                </a:gridCol>
                <a:gridCol w="1174750">
                  <a:extLst>
                    <a:ext uri="{9D8B030D-6E8A-4147-A177-3AD203B41FA5}">
                      <a16:colId xmlns:a16="http://schemas.microsoft.com/office/drawing/2014/main" val="579578727"/>
                    </a:ext>
                  </a:extLst>
                </a:gridCol>
                <a:gridCol w="1360487">
                  <a:extLst>
                    <a:ext uri="{9D8B030D-6E8A-4147-A177-3AD203B41FA5}">
                      <a16:colId xmlns:a16="http://schemas.microsoft.com/office/drawing/2014/main" val="3114216069"/>
                    </a:ext>
                  </a:extLst>
                </a:gridCol>
              </a:tblGrid>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X</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6</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300026"/>
                  </a:ext>
                </a:extLst>
              </a:tr>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P</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0.63</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0.25</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0.1</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0.02</a:t>
                      </a:r>
                      <a:endParaRPr kumimoji="1" lang="en-US" altLang="zh-CN" sz="2400" b="0" i="0" u="none" strike="noStrike" cap="none" normalizeH="0" baseline="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7053545"/>
                  </a:ext>
                </a:extLst>
              </a:tr>
            </a:tbl>
          </a:graphicData>
        </a:graphic>
      </p:graphicFrame>
      <p:sp>
        <p:nvSpPr>
          <p:cNvPr id="7" name="Rectangle 2">
            <a:extLst>
              <a:ext uri="{FF2B5EF4-FFF2-40B4-BE49-F238E27FC236}">
                <a16:creationId xmlns:a16="http://schemas.microsoft.com/office/drawing/2014/main" id="{1660C290-4214-4226-8FEF-7A827BD2EE7D}"/>
              </a:ext>
            </a:extLst>
          </p:cNvPr>
          <p:cNvSpPr txBox="1">
            <a:spLocks noChangeArrowheads="1"/>
          </p:cNvSpPr>
          <p:nvPr/>
        </p:nvSpPr>
        <p:spPr bwMode="auto">
          <a:xfrm>
            <a:off x="443446" y="2816368"/>
            <a:ext cx="11161240" cy="2689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a:ea typeface="楷体_GB2312" panose="02010609030101010101" pitchFamily="49" charset="-122"/>
                <a:cs typeface="Times New Roman" panose="02020603050405020304" pitchFamily="18" charset="0"/>
              </a:rPr>
              <a:t>(2)</a:t>
            </a:r>
            <a:r>
              <a:rPr lang="en-US" altLang="zh-CN" sz="2800" i="1">
                <a:ea typeface="楷体_GB2312" panose="02010609030101010101" pitchFamily="49" charset="-122"/>
                <a:cs typeface="Times New Roman" panose="02020603050405020304" pitchFamily="18" charset="0"/>
              </a:rPr>
              <a:t>E</a:t>
            </a:r>
            <a:r>
              <a:rPr lang="en-US" altLang="zh-CN"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6×0.63</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2×0.25</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1×0.1</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2)×0.02</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4.34 </a:t>
            </a:r>
          </a:p>
          <a:p>
            <a:pPr>
              <a:buFontTx/>
              <a:buNone/>
            </a:pPr>
            <a:r>
              <a:rPr lang="en-US" altLang="zh-CN" sz="2800">
                <a:ea typeface="楷体_GB2312" panose="02010609030101010101" pitchFamily="49" charset="-122"/>
                <a:cs typeface="Times New Roman" panose="02020603050405020304" pitchFamily="18" charset="0"/>
              </a:rPr>
              <a:t>(3)</a:t>
            </a:r>
            <a:r>
              <a:rPr lang="zh-CN" altLang="en-US" sz="2800">
                <a:ea typeface="楷体_GB2312" panose="02010609030101010101" pitchFamily="49" charset="-122"/>
                <a:cs typeface="Times New Roman" panose="02020603050405020304" pitchFamily="18" charset="0"/>
              </a:rPr>
              <a:t>设技术革新后的三等品率为</a:t>
            </a:r>
            <a:r>
              <a:rPr lang="en-US" altLang="zh-CN" sz="2800" i="1">
                <a:ea typeface="楷体_GB2312" panose="02010609030101010101" pitchFamily="49" charset="-122"/>
                <a:cs typeface="Times New Roman" panose="02020603050405020304" pitchFamily="18" charset="0"/>
              </a:rPr>
              <a:t>x</a:t>
            </a:r>
            <a:r>
              <a:rPr lang="zh-CN" altLang="en-US" sz="2800">
                <a:ea typeface="楷体_GB2312" panose="02010609030101010101" pitchFamily="49" charset="-122"/>
                <a:cs typeface="Times New Roman" panose="02020603050405020304" pitchFamily="18" charset="0"/>
              </a:rPr>
              <a:t>，则此时</a:t>
            </a:r>
            <a:r>
              <a:rPr lang="en-US" altLang="zh-CN" sz="2800">
                <a:ea typeface="楷体_GB2312" panose="02010609030101010101" pitchFamily="49" charset="-122"/>
                <a:cs typeface="Times New Roman" panose="02020603050405020304" pitchFamily="18" charset="0"/>
              </a:rPr>
              <a:t>1</a:t>
            </a:r>
            <a:r>
              <a:rPr lang="zh-CN" altLang="en-US" sz="2800">
                <a:ea typeface="楷体_GB2312" panose="02010609030101010101" pitchFamily="49" charset="-122"/>
                <a:cs typeface="Times New Roman" panose="02020603050405020304" pitchFamily="18" charset="0"/>
              </a:rPr>
              <a:t>件产品的平均利润为</a:t>
            </a:r>
            <a:endParaRPr lang="zh-CN" altLang="en-US" sz="2800" i="1">
              <a:ea typeface="楷体_GB2312" panose="02010609030101010101" pitchFamily="49" charset="-122"/>
              <a:cs typeface="Times New Roman" panose="02020603050405020304" pitchFamily="18" charset="0"/>
            </a:endParaRPr>
          </a:p>
          <a:p>
            <a:pPr>
              <a:buFontTx/>
              <a:buNone/>
            </a:pPr>
            <a:r>
              <a:rPr lang="en-US" altLang="zh-CN" sz="2800" i="1">
                <a:ea typeface="楷体_GB2312" panose="02010609030101010101" pitchFamily="49" charset="-122"/>
                <a:cs typeface="Times New Roman" panose="02020603050405020304" pitchFamily="18" charset="0"/>
              </a:rPr>
              <a:t>E</a:t>
            </a:r>
            <a:r>
              <a:rPr lang="en-US" altLang="zh-CN"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6×0.7</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2×(1</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0.7</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0.01</a:t>
            </a:r>
            <a:r>
              <a:rPr lang="zh-CN" altLang="en-US"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1×</a:t>
            </a:r>
            <a:r>
              <a:rPr lang="en-US" altLang="zh-CN" sz="2800" i="1">
                <a:ea typeface="楷体_GB2312" panose="02010609030101010101" pitchFamily="49" charset="-122"/>
                <a:cs typeface="Times New Roman" panose="02020603050405020304" pitchFamily="18" charset="0"/>
              </a:rPr>
              <a:t>x</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a:t>
            </a: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2)×0.01</a:t>
            </a:r>
          </a:p>
          <a:p>
            <a:pPr>
              <a:buFontTx/>
              <a:buNone/>
            </a:pPr>
            <a:r>
              <a:rPr lang="zh-CN" altLang="en-US" sz="2800">
                <a:ea typeface="楷体_GB2312" panose="02010609030101010101" pitchFamily="49" charset="-122"/>
                <a:cs typeface="Times New Roman" panose="02020603050405020304" pitchFamily="18" charset="0"/>
              </a:rPr>
              <a:t>＝</a:t>
            </a:r>
            <a:r>
              <a:rPr lang="en-US" altLang="zh-CN" sz="2800">
                <a:ea typeface="楷体_GB2312" panose="02010609030101010101" pitchFamily="49" charset="-122"/>
                <a:cs typeface="Times New Roman" panose="02020603050405020304" pitchFamily="18" charset="0"/>
              </a:rPr>
              <a:t>4.76</a:t>
            </a:r>
            <a:r>
              <a:rPr lang="zh-CN" altLang="en-US"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(0≤</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≤0.29) </a:t>
            </a:r>
            <a:r>
              <a:rPr lang="zh-CN" altLang="en-US" sz="2800">
                <a:ea typeface="楷体_GB2312" panose="02010609030101010101" pitchFamily="49" charset="-122"/>
                <a:cs typeface="Times New Roman" panose="02020603050405020304" pitchFamily="18" charset="0"/>
              </a:rPr>
              <a:t>依题意，</a:t>
            </a:r>
            <a:r>
              <a:rPr lang="en-US" altLang="zh-CN" sz="2800" i="1">
                <a:ea typeface="楷体_GB2312" panose="02010609030101010101" pitchFamily="49" charset="-122"/>
                <a:cs typeface="Times New Roman" panose="02020603050405020304" pitchFamily="18" charset="0"/>
              </a:rPr>
              <a:t>E</a:t>
            </a:r>
            <a:r>
              <a:rPr lang="en-US" altLang="zh-CN"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)≥4.73</a:t>
            </a:r>
            <a:r>
              <a:rPr lang="zh-CN" altLang="en-US" sz="2800">
                <a:ea typeface="楷体_GB2312" panose="02010609030101010101" pitchFamily="49" charset="-122"/>
                <a:cs typeface="Times New Roman" panose="02020603050405020304" pitchFamily="18" charset="0"/>
              </a:rPr>
              <a:t>，即</a:t>
            </a:r>
            <a:r>
              <a:rPr lang="en-US" altLang="zh-CN" sz="2800">
                <a:ea typeface="楷体_GB2312" panose="02010609030101010101" pitchFamily="49" charset="-122"/>
                <a:cs typeface="Times New Roman" panose="02020603050405020304" pitchFamily="18" charset="0"/>
              </a:rPr>
              <a:t>4.76</a:t>
            </a:r>
            <a:r>
              <a:rPr lang="zh-CN" altLang="en-US" sz="2800">
                <a:ea typeface="楷体_GB2312" panose="02010609030101010101" pitchFamily="49" charset="-122"/>
                <a:cs typeface="Times New Roman" panose="02020603050405020304" pitchFamily="18" charset="0"/>
              </a:rPr>
              <a:t>－</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≥4.73.</a:t>
            </a:r>
          </a:p>
          <a:p>
            <a:pPr>
              <a:buFontTx/>
              <a:buNone/>
            </a:pPr>
            <a:r>
              <a:rPr lang="zh-CN" altLang="en-US" sz="2800">
                <a:ea typeface="楷体_GB2312" panose="02010609030101010101" pitchFamily="49" charset="-122"/>
                <a:cs typeface="Times New Roman" panose="02020603050405020304" pitchFamily="18" charset="0"/>
              </a:rPr>
              <a:t>解得</a:t>
            </a:r>
            <a:r>
              <a:rPr lang="en-US" altLang="zh-CN" sz="2800" i="1">
                <a:ea typeface="楷体_GB2312" panose="02010609030101010101" pitchFamily="49" charset="-122"/>
                <a:cs typeface="Times New Roman" panose="02020603050405020304" pitchFamily="18" charset="0"/>
              </a:rPr>
              <a:t>x</a:t>
            </a:r>
            <a:r>
              <a:rPr lang="en-US" altLang="zh-CN" sz="2800">
                <a:ea typeface="楷体_GB2312" panose="02010609030101010101" pitchFamily="49" charset="-122"/>
                <a:cs typeface="Times New Roman" panose="02020603050405020304" pitchFamily="18" charset="0"/>
              </a:rPr>
              <a:t>≤0.03</a:t>
            </a:r>
            <a:r>
              <a:rPr lang="zh-CN" altLang="en-US" sz="2800">
                <a:ea typeface="楷体_GB2312" panose="02010609030101010101" pitchFamily="49" charset="-122"/>
                <a:cs typeface="Times New Roman" panose="02020603050405020304" pitchFamily="18" charset="0"/>
              </a:rPr>
              <a:t>，所以三等品率最多为</a:t>
            </a:r>
            <a:r>
              <a:rPr lang="en-US" altLang="zh-CN" sz="2800">
                <a:ea typeface="楷体_GB2312" panose="02010609030101010101" pitchFamily="49" charset="-122"/>
                <a:cs typeface="Times New Roman" panose="02020603050405020304" pitchFamily="18" charset="0"/>
              </a:rPr>
              <a:t>3%.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wipe(up)">
                                      <p:cBhvr>
                                        <p:cTn id="7" dur="500"/>
                                        <p:tgtEl>
                                          <p:spTgt spid="61446"/>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5538" name="Rectangle 2">
            <a:extLst>
              <a:ext uri="{FF2B5EF4-FFF2-40B4-BE49-F238E27FC236}">
                <a16:creationId xmlns:a16="http://schemas.microsoft.com/office/drawing/2014/main" id="{D3F052BD-95A3-404B-A2A6-9328A0B94372}"/>
              </a:ext>
            </a:extLst>
          </p:cNvPr>
          <p:cNvSpPr>
            <a:spLocks noGrp="1" noChangeArrowheads="1"/>
          </p:cNvSpPr>
          <p:nvPr>
            <p:ph type="body" idx="1"/>
          </p:nvPr>
        </p:nvSpPr>
        <p:spPr bwMode="auto">
          <a:xfrm>
            <a:off x="407368" y="461665"/>
            <a:ext cx="11089231" cy="2376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zh-CN" sz="2400">
                <a:cs typeface="Times New Roman" panose="02020603050405020304" pitchFamily="18" charset="0"/>
              </a:rPr>
              <a:t>4.</a:t>
            </a:r>
            <a:r>
              <a:rPr lang="zh-CN" altLang="en-US" sz="2400">
                <a:cs typeface="Times New Roman" panose="02020603050405020304" pitchFamily="18" charset="0"/>
              </a:rPr>
              <a:t>某城市出租汽车的起步价为</a:t>
            </a:r>
            <a:r>
              <a:rPr lang="en-US" altLang="zh-CN" sz="2400">
                <a:cs typeface="Times New Roman" panose="02020603050405020304" pitchFamily="18" charset="0"/>
              </a:rPr>
              <a:t>10</a:t>
            </a:r>
            <a:r>
              <a:rPr lang="zh-CN" altLang="en-US" sz="2400">
                <a:cs typeface="Times New Roman" panose="02020603050405020304" pitchFamily="18" charset="0"/>
              </a:rPr>
              <a:t>元，行驶路不超出</a:t>
            </a:r>
            <a:r>
              <a:rPr lang="en-US" altLang="zh-CN" sz="2400">
                <a:cs typeface="Times New Roman" panose="02020603050405020304" pitchFamily="18" charset="0"/>
              </a:rPr>
              <a:t>4 km</a:t>
            </a:r>
            <a:r>
              <a:rPr lang="zh-CN" altLang="en-US" sz="2400">
                <a:cs typeface="Times New Roman" panose="02020603050405020304" pitchFamily="18" charset="0"/>
              </a:rPr>
              <a:t>时租车费为</a:t>
            </a:r>
            <a:r>
              <a:rPr lang="en-US" altLang="zh-CN" sz="2400">
                <a:cs typeface="Times New Roman" panose="02020603050405020304" pitchFamily="18" charset="0"/>
              </a:rPr>
              <a:t>10</a:t>
            </a:r>
            <a:r>
              <a:rPr lang="zh-CN" altLang="en-US" sz="2400">
                <a:cs typeface="Times New Roman" panose="02020603050405020304" pitchFamily="18" charset="0"/>
              </a:rPr>
              <a:t>元，若行驶路程超出</a:t>
            </a:r>
            <a:r>
              <a:rPr lang="en-US" altLang="zh-CN" sz="2400">
                <a:cs typeface="Times New Roman" panose="02020603050405020304" pitchFamily="18" charset="0"/>
              </a:rPr>
              <a:t>4 km</a:t>
            </a:r>
            <a:r>
              <a:rPr lang="zh-CN" altLang="en-US" sz="2400">
                <a:cs typeface="Times New Roman" panose="02020603050405020304" pitchFamily="18" charset="0"/>
              </a:rPr>
              <a:t>，则按每超出</a:t>
            </a:r>
            <a:r>
              <a:rPr lang="en-US" altLang="zh-CN" sz="2400">
                <a:cs typeface="Times New Roman" panose="02020603050405020304" pitchFamily="18" charset="0"/>
              </a:rPr>
              <a:t>1 km</a:t>
            </a:r>
            <a:r>
              <a:rPr lang="zh-CN" altLang="en-US" sz="2400">
                <a:cs typeface="Times New Roman" panose="02020603050405020304" pitchFamily="18" charset="0"/>
              </a:rPr>
              <a:t>加收</a:t>
            </a:r>
            <a:r>
              <a:rPr lang="en-US" altLang="zh-CN" sz="2400">
                <a:cs typeface="Times New Roman" panose="02020603050405020304" pitchFamily="18" charset="0"/>
              </a:rPr>
              <a:t>2</a:t>
            </a:r>
            <a:r>
              <a:rPr lang="zh-CN" altLang="en-US" sz="2400">
                <a:cs typeface="Times New Roman" panose="02020603050405020304" pitchFamily="18" charset="0"/>
              </a:rPr>
              <a:t>元计费</a:t>
            </a:r>
            <a:r>
              <a:rPr lang="en-US" altLang="zh-CN" sz="2400">
                <a:cs typeface="Times New Roman" panose="02020603050405020304" pitchFamily="18" charset="0"/>
              </a:rPr>
              <a:t>(</a:t>
            </a:r>
            <a:r>
              <a:rPr lang="zh-CN" altLang="en-US" sz="2400">
                <a:cs typeface="Times New Roman" panose="02020603050405020304" pitchFamily="18" charset="0"/>
              </a:rPr>
              <a:t>超出不足</a:t>
            </a:r>
            <a:r>
              <a:rPr lang="en-US" altLang="zh-CN" sz="2400">
                <a:cs typeface="Times New Roman" panose="02020603050405020304" pitchFamily="18" charset="0"/>
              </a:rPr>
              <a:t>1 km</a:t>
            </a:r>
            <a:r>
              <a:rPr lang="zh-CN" altLang="en-US" sz="2400">
                <a:cs typeface="Times New Roman" panose="02020603050405020304" pitchFamily="18" charset="0"/>
              </a:rPr>
              <a:t>的部分按</a:t>
            </a:r>
            <a:r>
              <a:rPr lang="en-US" altLang="zh-CN" sz="2400">
                <a:cs typeface="Times New Roman" panose="02020603050405020304" pitchFamily="18" charset="0"/>
              </a:rPr>
              <a:t>1 km</a:t>
            </a:r>
            <a:r>
              <a:rPr lang="zh-CN" altLang="en-US" sz="2400">
                <a:cs typeface="Times New Roman" panose="02020603050405020304" pitchFamily="18" charset="0"/>
              </a:rPr>
              <a:t>计</a:t>
            </a:r>
            <a:r>
              <a:rPr lang="en-US" altLang="zh-CN" sz="2400">
                <a:cs typeface="Times New Roman" panose="02020603050405020304" pitchFamily="18" charset="0"/>
              </a:rPr>
              <a:t>)</a:t>
            </a:r>
            <a:r>
              <a:rPr lang="zh-CN" altLang="en-US" sz="2400">
                <a:cs typeface="Times New Roman" panose="02020603050405020304" pitchFamily="18" charset="0"/>
              </a:rPr>
              <a:t>．从这个城市的民航机场到某宾馆的路程为</a:t>
            </a:r>
            <a:r>
              <a:rPr lang="en-US" altLang="zh-CN" sz="2400">
                <a:cs typeface="Times New Roman" panose="02020603050405020304" pitchFamily="18" charset="0"/>
              </a:rPr>
              <a:t>15 km.</a:t>
            </a:r>
            <a:r>
              <a:rPr lang="zh-CN" altLang="en-US" sz="2400">
                <a:cs typeface="Times New Roman" panose="02020603050405020304" pitchFamily="18" charset="0"/>
              </a:rPr>
              <a:t>某司机经常驾车在机场与此宾馆之间接送旅客，由于行车路线的不同以及途中停车时间要转换成行车路程</a:t>
            </a:r>
            <a:r>
              <a:rPr lang="en-US" altLang="zh-CN" sz="2400">
                <a:cs typeface="Times New Roman" panose="02020603050405020304" pitchFamily="18" charset="0"/>
              </a:rPr>
              <a:t>(</a:t>
            </a:r>
            <a:r>
              <a:rPr lang="zh-CN" altLang="en-US" sz="2400">
                <a:cs typeface="Times New Roman" panose="02020603050405020304" pitchFamily="18" charset="0"/>
              </a:rPr>
              <a:t>这个城市规定，每停车</a:t>
            </a:r>
            <a:r>
              <a:rPr lang="en-US" altLang="zh-CN" sz="2400">
                <a:cs typeface="Times New Roman" panose="02020603050405020304" pitchFamily="18" charset="0"/>
              </a:rPr>
              <a:t>5</a:t>
            </a:r>
            <a:r>
              <a:rPr lang="zh-CN" altLang="en-US" sz="2400">
                <a:cs typeface="Times New Roman" panose="02020603050405020304" pitchFamily="18" charset="0"/>
              </a:rPr>
              <a:t>分钟按</a:t>
            </a:r>
            <a:r>
              <a:rPr lang="en-US" altLang="zh-CN" sz="2400">
                <a:cs typeface="Times New Roman" panose="02020603050405020304" pitchFamily="18" charset="0"/>
              </a:rPr>
              <a:t>1 km</a:t>
            </a:r>
            <a:r>
              <a:rPr lang="zh-CN" altLang="en-US" sz="2400">
                <a:cs typeface="Times New Roman" panose="02020603050405020304" pitchFamily="18" charset="0"/>
              </a:rPr>
              <a:t>路程计费，不足</a:t>
            </a:r>
            <a:r>
              <a:rPr lang="en-US" altLang="zh-CN" sz="2400">
                <a:cs typeface="Times New Roman" panose="02020603050405020304" pitchFamily="18" charset="0"/>
              </a:rPr>
              <a:t>5</a:t>
            </a:r>
            <a:r>
              <a:rPr lang="zh-CN" altLang="en-US" sz="2400">
                <a:cs typeface="Times New Roman" panose="02020603050405020304" pitchFamily="18" charset="0"/>
              </a:rPr>
              <a:t>分钟的部分不计费</a:t>
            </a:r>
            <a:r>
              <a:rPr lang="en-US" altLang="zh-CN" sz="2400">
                <a:cs typeface="Times New Roman" panose="02020603050405020304" pitchFamily="18" charset="0"/>
              </a:rPr>
              <a:t>)</a:t>
            </a:r>
            <a:r>
              <a:rPr lang="zh-CN" altLang="en-US" sz="2400">
                <a:cs typeface="Times New Roman" panose="02020603050405020304" pitchFamily="18" charset="0"/>
              </a:rPr>
              <a:t>，这个司机一次接送旅客的转换后的行车路程</a:t>
            </a:r>
            <a:r>
              <a:rPr lang="en-US" altLang="zh-CN" sz="2400" i="1">
                <a:cs typeface="Times New Roman" panose="02020603050405020304" pitchFamily="18" charset="0"/>
              </a:rPr>
              <a:t>X</a:t>
            </a:r>
            <a:r>
              <a:rPr lang="zh-CN" altLang="en-US" sz="2400">
                <a:cs typeface="Times New Roman" panose="02020603050405020304" pitchFamily="18" charset="0"/>
              </a:rPr>
              <a:t>是一个随机变量．设他所收租车费为</a:t>
            </a:r>
            <a:r>
              <a:rPr lang="en-US" altLang="zh-CN" sz="2400" i="1">
                <a:cs typeface="Times New Roman" panose="02020603050405020304" pitchFamily="18" charset="0"/>
              </a:rPr>
              <a:t>Y</a:t>
            </a:r>
            <a:r>
              <a:rPr lang="en-US" altLang="zh-CN" sz="2400">
                <a:cs typeface="Times New Roman" panose="02020603050405020304" pitchFamily="18" charset="0"/>
              </a:rPr>
              <a:t>.</a:t>
            </a:r>
          </a:p>
        </p:txBody>
      </p:sp>
      <p:sp>
        <p:nvSpPr>
          <p:cNvPr id="65540" name="Text Box 4">
            <a:extLst>
              <a:ext uri="{FF2B5EF4-FFF2-40B4-BE49-F238E27FC236}">
                <a16:creationId xmlns:a16="http://schemas.microsoft.com/office/drawing/2014/main" id="{C2A86BB0-2B7F-440B-9C05-E1E8D96292C5}"/>
              </a:ext>
            </a:extLst>
          </p:cNvPr>
          <p:cNvSpPr txBox="1">
            <a:spLocks noChangeArrowheads="1"/>
          </p:cNvSpPr>
          <p:nvPr/>
        </p:nvSpPr>
        <p:spPr bwMode="auto">
          <a:xfrm>
            <a:off x="14784"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sp>
        <p:nvSpPr>
          <p:cNvPr id="4" name="Rectangle 2">
            <a:extLst>
              <a:ext uri="{FF2B5EF4-FFF2-40B4-BE49-F238E27FC236}">
                <a16:creationId xmlns:a16="http://schemas.microsoft.com/office/drawing/2014/main" id="{7D129BA0-57B4-4812-8FA2-5EEFB5ECBF49}"/>
              </a:ext>
            </a:extLst>
          </p:cNvPr>
          <p:cNvSpPr txBox="1">
            <a:spLocks noChangeArrowheads="1"/>
          </p:cNvSpPr>
          <p:nvPr/>
        </p:nvSpPr>
        <p:spPr bwMode="auto">
          <a:xfrm>
            <a:off x="551384" y="2708920"/>
            <a:ext cx="11089231" cy="3469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sz="2400">
                <a:cs typeface="Times New Roman" panose="02020603050405020304" pitchFamily="18" charset="0"/>
              </a:rPr>
              <a:t>(1)</a:t>
            </a:r>
            <a:r>
              <a:rPr lang="zh-CN" altLang="en-US" sz="2400">
                <a:cs typeface="Times New Roman" panose="02020603050405020304" pitchFamily="18" charset="0"/>
              </a:rPr>
              <a:t>求租车费</a:t>
            </a:r>
            <a:r>
              <a:rPr lang="en-US" altLang="zh-CN" sz="2400" i="1">
                <a:cs typeface="Times New Roman" panose="02020603050405020304" pitchFamily="18" charset="0"/>
              </a:rPr>
              <a:t>Y</a:t>
            </a:r>
            <a:r>
              <a:rPr lang="zh-CN" altLang="en-US" sz="2400">
                <a:cs typeface="Times New Roman" panose="02020603050405020304" pitchFamily="18" charset="0"/>
              </a:rPr>
              <a:t>关于行车路程</a:t>
            </a:r>
            <a:r>
              <a:rPr lang="en-US" altLang="zh-CN" sz="2400" i="1">
                <a:cs typeface="Times New Roman" panose="02020603050405020304" pitchFamily="18" charset="0"/>
              </a:rPr>
              <a:t>X</a:t>
            </a:r>
            <a:r>
              <a:rPr lang="zh-CN" altLang="en-US" sz="2400">
                <a:cs typeface="Times New Roman" panose="02020603050405020304" pitchFamily="18" charset="0"/>
              </a:rPr>
              <a:t>的关系式；</a:t>
            </a:r>
          </a:p>
          <a:p>
            <a:pPr algn="just">
              <a:buFontTx/>
              <a:buNone/>
            </a:pPr>
            <a:r>
              <a:rPr lang="en-US" altLang="zh-CN" sz="2400">
                <a:cs typeface="Times New Roman" panose="02020603050405020304" pitchFamily="18" charset="0"/>
              </a:rPr>
              <a:t>(2)</a:t>
            </a:r>
            <a:r>
              <a:rPr lang="zh-CN" altLang="en-US" sz="2400">
                <a:cs typeface="Times New Roman" panose="02020603050405020304" pitchFamily="18" charset="0"/>
              </a:rPr>
              <a:t>若随机变量</a:t>
            </a:r>
            <a:r>
              <a:rPr lang="en-US" altLang="zh-CN" sz="2400" i="1">
                <a:cs typeface="Times New Roman" panose="02020603050405020304" pitchFamily="18" charset="0"/>
              </a:rPr>
              <a:t>X</a:t>
            </a:r>
            <a:r>
              <a:rPr lang="zh-CN" altLang="en-US" sz="2400">
                <a:cs typeface="Times New Roman" panose="02020603050405020304" pitchFamily="18" charset="0"/>
              </a:rPr>
              <a:t>的分布列为</a:t>
            </a:r>
          </a:p>
          <a:p>
            <a:pPr algn="just"/>
            <a:endParaRPr lang="zh-CN" altLang="en-US" sz="2400">
              <a:cs typeface="Times New Roman" panose="02020603050405020304" pitchFamily="18" charset="0"/>
            </a:endParaRPr>
          </a:p>
          <a:p>
            <a:pPr algn="just"/>
            <a:endParaRPr lang="zh-CN" altLang="en-US" sz="2400">
              <a:cs typeface="Times New Roman" panose="02020603050405020304" pitchFamily="18" charset="0"/>
            </a:endParaRPr>
          </a:p>
          <a:p>
            <a:pPr algn="just">
              <a:buFontTx/>
              <a:buNone/>
            </a:pPr>
            <a:endParaRPr lang="en-US" altLang="zh-CN" sz="2400">
              <a:cs typeface="Times New Roman" panose="02020603050405020304" pitchFamily="18" charset="0"/>
            </a:endParaRPr>
          </a:p>
          <a:p>
            <a:pPr algn="just">
              <a:buFontTx/>
              <a:buNone/>
            </a:pPr>
            <a:r>
              <a:rPr lang="zh-CN" altLang="en-US" sz="2400">
                <a:cs typeface="Times New Roman" panose="02020603050405020304" pitchFamily="18" charset="0"/>
              </a:rPr>
              <a:t>求所收租车费</a:t>
            </a:r>
            <a:r>
              <a:rPr lang="en-US" altLang="zh-CN" sz="2400" i="1">
                <a:cs typeface="Times New Roman" panose="02020603050405020304" pitchFamily="18" charset="0"/>
              </a:rPr>
              <a:t>Y</a:t>
            </a:r>
            <a:r>
              <a:rPr lang="zh-CN" altLang="en-US" sz="2400">
                <a:cs typeface="Times New Roman" panose="02020603050405020304" pitchFamily="18" charset="0"/>
              </a:rPr>
              <a:t>的数学期望．</a:t>
            </a:r>
          </a:p>
          <a:p>
            <a:pPr algn="just">
              <a:buFontTx/>
              <a:buNone/>
            </a:pPr>
            <a:r>
              <a:rPr lang="en-US" altLang="zh-CN" sz="2400">
                <a:cs typeface="Times New Roman" panose="02020603050405020304" pitchFamily="18" charset="0"/>
              </a:rPr>
              <a:t>(3)</a:t>
            </a:r>
            <a:r>
              <a:rPr lang="zh-CN" altLang="en-US" sz="2400">
                <a:cs typeface="Times New Roman" panose="02020603050405020304" pitchFamily="18" charset="0"/>
              </a:rPr>
              <a:t>已知某旅客实付租车费</a:t>
            </a:r>
            <a:r>
              <a:rPr lang="en-US" altLang="zh-CN" sz="2400">
                <a:cs typeface="Times New Roman" panose="02020603050405020304" pitchFamily="18" charset="0"/>
              </a:rPr>
              <a:t>38</a:t>
            </a:r>
            <a:r>
              <a:rPr lang="zh-CN" altLang="en-US" sz="2400">
                <a:cs typeface="Times New Roman" panose="02020603050405020304" pitchFamily="18" charset="0"/>
              </a:rPr>
              <a:t>元，而出租汽车实际行驶了</a:t>
            </a:r>
            <a:r>
              <a:rPr lang="en-US" altLang="zh-CN" sz="2400">
                <a:cs typeface="Times New Roman" panose="02020603050405020304" pitchFamily="18" charset="0"/>
              </a:rPr>
              <a:t>15 km</a:t>
            </a:r>
            <a:r>
              <a:rPr lang="zh-CN" altLang="en-US" sz="2400">
                <a:cs typeface="Times New Roman" panose="02020603050405020304" pitchFamily="18" charset="0"/>
              </a:rPr>
              <a:t>，问出租车在途中因故停车累计多长时间？</a:t>
            </a:r>
          </a:p>
        </p:txBody>
      </p:sp>
      <p:graphicFrame>
        <p:nvGraphicFramePr>
          <p:cNvPr id="5" name="Group 23">
            <a:extLst>
              <a:ext uri="{FF2B5EF4-FFF2-40B4-BE49-F238E27FC236}">
                <a16:creationId xmlns:a16="http://schemas.microsoft.com/office/drawing/2014/main" id="{0EB53A44-BB02-427B-BEBB-34C8E70570CB}"/>
              </a:ext>
            </a:extLst>
          </p:cNvPr>
          <p:cNvGraphicFramePr>
            <a:graphicFrameLocks noGrp="1"/>
          </p:cNvGraphicFramePr>
          <p:nvPr>
            <p:extLst>
              <p:ext uri="{D42A27DB-BD31-4B8C-83A1-F6EECF244321}">
                <p14:modId xmlns:p14="http://schemas.microsoft.com/office/powerpoint/2010/main" val="862011131"/>
              </p:ext>
            </p:extLst>
          </p:nvPr>
        </p:nvGraphicFramePr>
        <p:xfrm>
          <a:off x="2351584" y="3717032"/>
          <a:ext cx="8112946" cy="1158240"/>
        </p:xfrm>
        <a:graphic>
          <a:graphicData uri="http://schemas.openxmlformats.org/drawingml/2006/table">
            <a:tbl>
              <a:tblPr/>
              <a:tblGrid>
                <a:gridCol w="1346463">
                  <a:extLst>
                    <a:ext uri="{9D8B030D-6E8A-4147-A177-3AD203B41FA5}">
                      <a16:colId xmlns:a16="http://schemas.microsoft.com/office/drawing/2014/main" val="1385147351"/>
                    </a:ext>
                  </a:extLst>
                </a:gridCol>
                <a:gridCol w="1690114">
                  <a:extLst>
                    <a:ext uri="{9D8B030D-6E8A-4147-A177-3AD203B41FA5}">
                      <a16:colId xmlns:a16="http://schemas.microsoft.com/office/drawing/2014/main" val="82356859"/>
                    </a:ext>
                  </a:extLst>
                </a:gridCol>
                <a:gridCol w="1692123">
                  <a:extLst>
                    <a:ext uri="{9D8B030D-6E8A-4147-A177-3AD203B41FA5}">
                      <a16:colId xmlns:a16="http://schemas.microsoft.com/office/drawing/2014/main" val="2420410568"/>
                    </a:ext>
                  </a:extLst>
                </a:gridCol>
                <a:gridCol w="1692123">
                  <a:extLst>
                    <a:ext uri="{9D8B030D-6E8A-4147-A177-3AD203B41FA5}">
                      <a16:colId xmlns:a16="http://schemas.microsoft.com/office/drawing/2014/main" val="1240356589"/>
                    </a:ext>
                  </a:extLst>
                </a:gridCol>
                <a:gridCol w="1692123">
                  <a:extLst>
                    <a:ext uri="{9D8B030D-6E8A-4147-A177-3AD203B41FA5}">
                      <a16:colId xmlns:a16="http://schemas.microsoft.com/office/drawing/2014/main" val="4182809118"/>
                    </a:ext>
                  </a:extLst>
                </a:gridCol>
              </a:tblGrid>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860606"/>
                  </a:ext>
                </a:extLst>
              </a:tr>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6528605"/>
                  </a:ext>
                </a:extLst>
              </a:tr>
            </a:tbl>
          </a:graphicData>
        </a:graphic>
      </p:graphicFrame>
    </p:spTree>
  </p:cSld>
  <p:clrMapOvr>
    <a:masterClrMapping/>
  </p:clrMapOvr>
  <p:transition>
    <p:random/>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sp>
        <p:nvSpPr>
          <p:cNvPr id="71682" name="Rectangle 2">
            <a:extLst>
              <a:ext uri="{FF2B5EF4-FFF2-40B4-BE49-F238E27FC236}">
                <a16:creationId xmlns:a16="http://schemas.microsoft.com/office/drawing/2014/main" id="{AFF65DB2-D74F-43F8-8F1C-EFBC8E6A0A0C}"/>
              </a:ext>
            </a:extLst>
          </p:cNvPr>
          <p:cNvSpPr>
            <a:spLocks noGrp="1" noChangeArrowheads="1"/>
          </p:cNvSpPr>
          <p:nvPr>
            <p:ph type="title"/>
          </p:nvPr>
        </p:nvSpPr>
        <p:spPr bwMode="auto">
          <a:xfrm>
            <a:off x="1524001" y="9586"/>
            <a:ext cx="2819399" cy="369332"/>
          </a:xfr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cap="flat" algn="ctr">
            <a:solidFill>
              <a:srgbClr val="FF0000"/>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r>
              <a:rPr lang="zh-CN" altLang="en-US" sz="1800" b="1">
                <a:solidFill>
                  <a:srgbClr val="0C00F4"/>
                </a:solidFill>
              </a:rPr>
              <a:t>离散型随机变量的分布列</a:t>
            </a:r>
          </a:p>
        </p:txBody>
      </p:sp>
      <p:sp>
        <p:nvSpPr>
          <p:cNvPr id="71709" name="Rectangle 29">
            <a:extLst>
              <a:ext uri="{FF2B5EF4-FFF2-40B4-BE49-F238E27FC236}">
                <a16:creationId xmlns:a16="http://schemas.microsoft.com/office/drawing/2014/main" id="{B75DB970-5B35-4860-9700-B8BEF60DF4AA}"/>
              </a:ext>
            </a:extLst>
          </p:cNvPr>
          <p:cNvSpPr>
            <a:spLocks noChangeArrowheads="1"/>
          </p:cNvSpPr>
          <p:nvPr/>
        </p:nvSpPr>
        <p:spPr bwMode="auto">
          <a:xfrm>
            <a:off x="782313" y="1808991"/>
            <a:ext cx="831691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0" lang="zh-CN" altLang="en-US" b="1">
                <a:latin typeface="Times New Roman" panose="02020603050405020304" pitchFamily="18" charset="0"/>
                <a:cs typeface="Times New Roman" panose="02020603050405020304" pitchFamily="18" charset="0"/>
              </a:rPr>
              <a:t>为随机变量</a:t>
            </a:r>
            <a:r>
              <a:rPr kumimoji="0" lang="en-US" altLang="zh-CN" b="1">
                <a:latin typeface="Times New Roman" panose="02020603050405020304" pitchFamily="18" charset="0"/>
                <a:cs typeface="Times New Roman" panose="02020603050405020304" pitchFamily="18" charset="0"/>
              </a:rPr>
              <a:t>X</a:t>
            </a:r>
            <a:r>
              <a:rPr kumimoji="0" lang="zh-CN" altLang="en-US" b="1">
                <a:latin typeface="Times New Roman" panose="02020603050405020304" pitchFamily="18" charset="0"/>
                <a:cs typeface="Times New Roman" panose="02020603050405020304" pitchFamily="18" charset="0"/>
              </a:rPr>
              <a:t>的概率分布列，简称</a:t>
            </a:r>
            <a:r>
              <a:rPr kumimoji="0" lang="en-US" altLang="zh-CN" b="1">
                <a:latin typeface="Times New Roman" panose="02020603050405020304" pitchFamily="18" charset="0"/>
                <a:cs typeface="Times New Roman" panose="02020603050405020304" pitchFamily="18" charset="0"/>
              </a:rPr>
              <a:t>X</a:t>
            </a:r>
            <a:r>
              <a:rPr kumimoji="0" lang="zh-CN" altLang="en-US" b="1">
                <a:latin typeface="Times New Roman" panose="02020603050405020304" pitchFamily="18" charset="0"/>
                <a:cs typeface="Times New Roman" panose="02020603050405020304" pitchFamily="18" charset="0"/>
              </a:rPr>
              <a:t>的分布列。</a:t>
            </a:r>
            <a:endParaRPr kumimoji="0" lang="zh-CN" altLang="el-GR" b="1">
              <a:latin typeface="Times New Roman" panose="02020603050405020304" pitchFamily="18" charset="0"/>
              <a:cs typeface="Times New Roman" panose="02020603050405020304" pitchFamily="18" charset="0"/>
            </a:endParaRPr>
          </a:p>
        </p:txBody>
      </p:sp>
      <p:sp>
        <p:nvSpPr>
          <p:cNvPr id="71714" name="Rectangle 34">
            <a:extLst>
              <a:ext uri="{FF2B5EF4-FFF2-40B4-BE49-F238E27FC236}">
                <a16:creationId xmlns:a16="http://schemas.microsoft.com/office/drawing/2014/main" id="{85215179-E8FB-4398-B5DB-619832F890C8}"/>
              </a:ext>
            </a:extLst>
          </p:cNvPr>
          <p:cNvSpPr>
            <a:spLocks noChangeArrowheads="1"/>
          </p:cNvSpPr>
          <p:nvPr/>
        </p:nvSpPr>
        <p:spPr bwMode="auto">
          <a:xfrm>
            <a:off x="781084" y="1380763"/>
            <a:ext cx="8218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a:latin typeface="Times New Roman" panose="02020603050405020304" pitchFamily="18" charset="0"/>
                <a:cs typeface="Times New Roman" panose="02020603050405020304" pitchFamily="18" charset="0"/>
              </a:rPr>
              <a:t>我们称</a:t>
            </a:r>
            <a:r>
              <a:rPr kumimoji="0" lang="en-US" altLang="zh-CN" b="1" i="1">
                <a:latin typeface="Times New Roman" panose="02020603050405020304" pitchFamily="18" charset="0"/>
                <a:cs typeface="Times New Roman" panose="02020603050405020304" pitchFamily="18" charset="0"/>
              </a:rPr>
              <a:t>X</a:t>
            </a:r>
            <a:r>
              <a:rPr kumimoji="0" lang="zh-CN" altLang="en-US" b="1">
                <a:latin typeface="Times New Roman" panose="02020603050405020304" pitchFamily="18" charset="0"/>
                <a:cs typeface="Times New Roman" panose="02020603050405020304" pitchFamily="18" charset="0"/>
              </a:rPr>
              <a:t>取每一个值</a:t>
            </a:r>
            <a:r>
              <a:rPr lang="zh-CN" altLang="en-US" b="1">
                <a:latin typeface="Times New Roman" panose="02020603050405020304" pitchFamily="18" charset="0"/>
                <a:cs typeface="Times New Roman" panose="02020603050405020304" pitchFamily="18" charset="0"/>
              </a:rPr>
              <a:t>𝑥</a:t>
            </a:r>
            <a:r>
              <a:rPr lang="zh-CN" altLang="en-US" b="1" baseline="-25000">
                <a:latin typeface="Times New Roman" panose="02020603050405020304" pitchFamily="18" charset="0"/>
                <a:cs typeface="Times New Roman" panose="02020603050405020304" pitchFamily="18" charset="0"/>
              </a:rPr>
              <a:t>𝑖</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𝑖</a:t>
            </a:r>
            <a:r>
              <a:rPr lang="en-US" altLang="zh-CN" b="1">
                <a:latin typeface="Times New Roman" panose="02020603050405020304" pitchFamily="18" charset="0"/>
                <a:cs typeface="Times New Roman" panose="02020603050405020304" pitchFamily="18" charset="0"/>
              </a:rPr>
              <a:t>=1,2,⋯)</a:t>
            </a:r>
            <a:r>
              <a:rPr kumimoji="0" lang="zh-CN" altLang="en-US" b="1">
                <a:latin typeface="Times New Roman" panose="02020603050405020304" pitchFamily="18" charset="0"/>
                <a:cs typeface="Times New Roman" panose="02020603050405020304" pitchFamily="18" charset="0"/>
              </a:rPr>
              <a:t>的概率</a:t>
            </a:r>
            <a:r>
              <a:rPr lang="zh-CN" altLang="en-US" b="1">
                <a:latin typeface="Times New Roman" panose="02020603050405020304" pitchFamily="18" charset="0"/>
                <a:cs typeface="Times New Roman" panose="02020603050405020304" pitchFamily="18" charset="0"/>
              </a:rPr>
              <a:t>𝑃</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𝑋</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𝑥</a:t>
            </a:r>
            <a:r>
              <a:rPr lang="zh-CN" altLang="en-US" b="1" baseline="-25000">
                <a:latin typeface="Times New Roman" panose="02020603050405020304" pitchFamily="18" charset="0"/>
                <a:cs typeface="Times New Roman" panose="02020603050405020304" pitchFamily="18" charset="0"/>
              </a:rPr>
              <a:t>𝑖</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𝑝</a:t>
            </a:r>
            <a:r>
              <a:rPr lang="zh-CN" altLang="en-US" b="1" baseline="-25000">
                <a:latin typeface="Times New Roman" panose="02020603050405020304" pitchFamily="18" charset="0"/>
                <a:cs typeface="Times New Roman" panose="02020603050405020304" pitchFamily="18" charset="0"/>
              </a:rPr>
              <a:t>𝑖</a:t>
            </a:r>
            <a:r>
              <a:rPr lang="en-US" altLang="zh-CN" b="1" i="1" baseline="-25000">
                <a:latin typeface="Times New Roman" panose="02020603050405020304" pitchFamily="18" charset="0"/>
                <a:cs typeface="Times New Roman" panose="02020603050405020304" pitchFamily="18" charset="0"/>
              </a:rPr>
              <a:t>,</a:t>
            </a:r>
            <a:r>
              <a:rPr lang="en-US" altLang="zh-CN" b="1" i="1" err="1">
                <a:latin typeface="Times New Roman" panose="02020603050405020304" pitchFamily="18" charset="0"/>
                <a:cs typeface="Times New Roman" panose="02020603050405020304" pitchFamily="18" charset="0"/>
              </a:rPr>
              <a:t>i=1,2,3⋯x</a:t>
            </a:r>
            <a:r>
              <a:rPr lang="en-US" altLang="zh-CN" b="1" i="1" baseline="-25000">
                <a:latin typeface="Times New Roman" panose="02020603050405020304" pitchFamily="18" charset="0"/>
                <a:cs typeface="Times New Roman" panose="02020603050405020304" pitchFamily="18" charset="0"/>
              </a:rPr>
              <a:t>n</a:t>
            </a:r>
            <a:endParaRPr kumimoji="0" lang="zh-CN" altLang="el-GR" b="1" i="1" baseline="-25000">
              <a:latin typeface="Times New Roman" panose="02020603050405020304" pitchFamily="18" charset="0"/>
              <a:cs typeface="Times New Roman" panose="02020603050405020304" pitchFamily="18" charset="0"/>
            </a:endParaRPr>
          </a:p>
        </p:txBody>
      </p:sp>
      <p:sp>
        <p:nvSpPr>
          <p:cNvPr id="71715" name="Rectangle 35">
            <a:extLst>
              <a:ext uri="{FF2B5EF4-FFF2-40B4-BE49-F238E27FC236}">
                <a16:creationId xmlns:a16="http://schemas.microsoft.com/office/drawing/2014/main" id="{6A0FEC0E-6D25-41A7-9075-676D1CE06806}"/>
              </a:ext>
            </a:extLst>
          </p:cNvPr>
          <p:cNvSpPr>
            <a:spLocks noChangeArrowheads="1"/>
          </p:cNvSpPr>
          <p:nvPr/>
        </p:nvSpPr>
        <p:spPr bwMode="auto">
          <a:xfrm>
            <a:off x="779462" y="935899"/>
            <a:ext cx="7272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b="1">
                <a:latin typeface="Times New Roman" panose="02020603050405020304" pitchFamily="18" charset="0"/>
                <a:cs typeface="Times New Roman" panose="02020603050405020304" pitchFamily="18" charset="0"/>
              </a:rPr>
              <a:t>设离散型随机变量</a:t>
            </a:r>
            <a:r>
              <a:rPr kumimoji="0" lang="en-US" altLang="zh-CN" b="1">
                <a:latin typeface="Times New Roman" panose="02020603050405020304" pitchFamily="18" charset="0"/>
                <a:cs typeface="Times New Roman" panose="02020603050405020304" pitchFamily="18" charset="0"/>
              </a:rPr>
              <a:t>X</a:t>
            </a:r>
            <a:r>
              <a:rPr kumimoji="0" lang="zh-CN" altLang="en-US" b="1">
                <a:latin typeface="Times New Roman" panose="02020603050405020304" pitchFamily="18" charset="0"/>
                <a:cs typeface="Times New Roman" panose="02020603050405020304" pitchFamily="18" charset="0"/>
              </a:rPr>
              <a:t>可能取的值</a:t>
            </a:r>
            <a:r>
              <a:rPr kumimoji="0" lang="zh-CN" altLang="en-US" b="1">
                <a:cs typeface="Times New Roman" panose="02020603050405020304" pitchFamily="18" charset="0"/>
              </a:rPr>
              <a:t>为𝑥</a:t>
            </a:r>
            <a:r>
              <a:rPr kumimoji="0" lang="en-US" altLang="zh-CN" b="1" baseline="-25000">
                <a:cs typeface="Times New Roman" panose="02020603050405020304" pitchFamily="18" charset="0"/>
              </a:rPr>
              <a:t>1</a:t>
            </a:r>
            <a:r>
              <a:rPr kumimoji="0" lang="en-US" altLang="zh-CN" b="1">
                <a:cs typeface="Times New Roman" panose="02020603050405020304" pitchFamily="18" charset="0"/>
              </a:rPr>
              <a:t>,</a:t>
            </a:r>
            <a:r>
              <a:rPr kumimoji="0" lang="zh-CN" altLang="en-US" b="1">
                <a:cs typeface="Times New Roman" panose="02020603050405020304" pitchFamily="18" charset="0"/>
              </a:rPr>
              <a:t>𝑥</a:t>
            </a:r>
            <a:r>
              <a:rPr kumimoji="0" lang="en-US" altLang="zh-CN" b="1" baseline="-25000">
                <a:cs typeface="Times New Roman" panose="02020603050405020304" pitchFamily="18" charset="0"/>
              </a:rPr>
              <a:t>2</a:t>
            </a:r>
            <a:r>
              <a:rPr kumimoji="0" lang="en-US" altLang="zh-CN" b="1">
                <a:cs typeface="Times New Roman" panose="02020603050405020304" pitchFamily="18" charset="0"/>
              </a:rPr>
              <a:t>,</a:t>
            </a:r>
            <a:r>
              <a:rPr kumimoji="0" lang="zh-CN" altLang="en-US" b="1">
                <a:cs typeface="Times New Roman" panose="02020603050405020304" pitchFamily="18" charset="0"/>
              </a:rPr>
              <a:t>𝑥</a:t>
            </a:r>
            <a:r>
              <a:rPr kumimoji="0" lang="en-US" altLang="zh-CN" b="1" baseline="-25000">
                <a:cs typeface="Times New Roman" panose="02020603050405020304" pitchFamily="18" charset="0"/>
              </a:rPr>
              <a:t>3</a:t>
            </a:r>
            <a:r>
              <a:rPr kumimoji="0" lang="en-US" altLang="zh-CN" b="1">
                <a:cs typeface="Times New Roman" panose="02020603050405020304" pitchFamily="18" charset="0"/>
              </a:rPr>
              <a:t>,⋯,</a:t>
            </a:r>
            <a:r>
              <a:rPr kumimoji="0" lang="zh-CN" altLang="en-US" b="1">
                <a:cs typeface="Times New Roman" panose="02020603050405020304" pitchFamily="18" charset="0"/>
              </a:rPr>
              <a:t>𝑥</a:t>
            </a:r>
            <a:r>
              <a:rPr kumimoji="0" lang="zh-CN" altLang="en-US" b="1" baseline="-25000">
                <a:cs typeface="Times New Roman" panose="02020603050405020304" pitchFamily="18" charset="0"/>
              </a:rPr>
              <a:t>𝑛</a:t>
            </a:r>
          </a:p>
        </p:txBody>
      </p:sp>
      <p:sp>
        <p:nvSpPr>
          <p:cNvPr id="71716" name="Rectangle 36">
            <a:extLst>
              <a:ext uri="{FF2B5EF4-FFF2-40B4-BE49-F238E27FC236}">
                <a16:creationId xmlns:a16="http://schemas.microsoft.com/office/drawing/2014/main" id="{0A10854F-6659-4A92-94F8-C90B94337271}"/>
              </a:ext>
            </a:extLst>
          </p:cNvPr>
          <p:cNvSpPr>
            <a:spLocks noChangeArrowheads="1"/>
          </p:cNvSpPr>
          <p:nvPr/>
        </p:nvSpPr>
        <p:spPr bwMode="auto">
          <a:xfrm>
            <a:off x="228601" y="393295"/>
            <a:ext cx="37071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b="1">
                <a:latin typeface="Times New Roman" panose="02020603050405020304" pitchFamily="18" charset="0"/>
                <a:cs typeface="Times New Roman" panose="02020603050405020304" pitchFamily="18" charset="0"/>
              </a:rPr>
              <a:t>1</a:t>
            </a:r>
            <a:r>
              <a:rPr kumimoji="0" lang="zh-CN" altLang="en-US" b="1">
                <a:latin typeface="Times New Roman" panose="02020603050405020304" pitchFamily="18" charset="0"/>
                <a:cs typeface="Times New Roman" panose="02020603050405020304" pitchFamily="18" charset="0"/>
              </a:rPr>
              <a:t>、概率分布列（分布列）</a:t>
            </a:r>
          </a:p>
        </p:txBody>
      </p:sp>
      <p:sp>
        <p:nvSpPr>
          <p:cNvPr id="21" name="Text Box 3">
            <a:extLst>
              <a:ext uri="{FF2B5EF4-FFF2-40B4-BE49-F238E27FC236}">
                <a16:creationId xmlns:a16="http://schemas.microsoft.com/office/drawing/2014/main" id="{813E7C37-375C-40BB-A5F7-B665C194C917}"/>
              </a:ext>
            </a:extLst>
          </p:cNvPr>
          <p:cNvSpPr/>
          <p:nvPr/>
        </p:nvSpPr>
        <p:spPr>
          <a:xfrm>
            <a:off x="87660" y="3499790"/>
            <a:ext cx="7696200" cy="523220"/>
          </a:xfrm>
          <a:prstGeom prst="rect">
            <a:avLst/>
          </a:prstGeom>
          <a:noFill/>
          <a:ln>
            <a:noFill/>
            <a:miter lim="800000"/>
          </a:ln>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sz="2800" b="1">
                <a:ln w="9525" cap="flat" cmpd="sng" algn="ctr">
                  <a:noFill/>
                  <a:prstDash val="solid"/>
                  <a:round/>
                  <a:headEnd type="none" w="med" len="med"/>
                  <a:tailEnd type="none" w="med" len="med"/>
                </a:ln>
                <a:solidFill>
                  <a:srgbClr val="FF0000"/>
                </a:solidFill>
                <a:ea typeface="微软雅黑" panose="020b0503020204020204" pitchFamily="34" charset="-122"/>
                <a:sym typeface="Wingdings"/>
              </a:rPr>
              <a:t>注意：</a:t>
            </a: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①</a:t>
            </a:r>
            <a:r>
              <a:rPr lang="en-US" altLang="zh-CN"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a:t>
            </a:r>
            <a:r>
              <a:rPr sz="2800">
                <a:ln w="9525" cap="flat" cmpd="sng" algn="ctr">
                  <a:noFill/>
                  <a:prstDash val="solid"/>
                  <a:round/>
                  <a:headEnd type="none" w="med" len="med"/>
                  <a:tailEnd type="none" w="med" len="med"/>
                </a:ln>
                <a:solidFill>
                  <a:srgbClr val="0000FF"/>
                </a:solidFill>
                <a:ea typeface="微软雅黑" panose="020b0503020204020204" pitchFamily="34" charset="-122"/>
                <a:sym typeface="Wingdings"/>
              </a:rPr>
              <a:t>列出随机变量的所有可能取值；</a:t>
            </a:r>
            <a:endParaRPr sz="2800">
              <a:solidFill>
                <a:srgbClr val="0000FF"/>
              </a:solidFill>
              <a:ea typeface="微软雅黑" panose="020b0503020204020204" pitchFamily="34" charset="-122"/>
            </a:endParaRPr>
          </a:p>
        </p:txBody>
      </p:sp>
      <p:sp>
        <p:nvSpPr>
          <p:cNvPr id="22" name="Rectangle 9">
            <a:extLst>
              <a:ext uri="{FF2B5EF4-FFF2-40B4-BE49-F238E27FC236}">
                <a16:creationId xmlns:a16="http://schemas.microsoft.com/office/drawing/2014/main" id="{E3AB2588-5E4B-4A29-AC0E-1C556C660228}"/>
              </a:ext>
            </a:extLst>
          </p:cNvPr>
          <p:cNvSpPr/>
          <p:nvPr/>
        </p:nvSpPr>
        <p:spPr>
          <a:xfrm>
            <a:off x="795482" y="3946920"/>
            <a:ext cx="6779420" cy="523220"/>
          </a:xfrm>
          <a:prstGeom prst="rect">
            <a:avLst/>
          </a:prstGeom>
          <a:noFill/>
          <a:ln>
            <a:noFill/>
            <a:miter lim="800000"/>
          </a:ln>
          <a:effectLst/>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stStyle>
          <a:p>
            <a:pPr eaLnBrk="1" hangingPunct="1">
              <a:buFont typeface="Arial" panose="020b0604020202020204" pitchFamily="34" charset="0"/>
              <a:buNone/>
            </a:pP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   ②.</a:t>
            </a:r>
            <a:r>
              <a:rPr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求出随机变量的每一个值发生的概率</a:t>
            </a:r>
            <a:r>
              <a:rPr lang="en-US" altLang="zh-CN" sz="2800">
                <a:ln w="9525" cap="flat" cmpd="sng" algn="ctr">
                  <a:noFill/>
                  <a:prstDash val="solid"/>
                  <a:round/>
                  <a:headEnd type="none" w="med" len="med"/>
                  <a:tailEnd type="none" w="med" len="med"/>
                </a:ln>
                <a:solidFill>
                  <a:srgbClr val="0000FF"/>
                </a:solidFill>
                <a:latin typeface="微软雅黑" panose="020b0503020204020204" pitchFamily="34" charset="-122"/>
                <a:ea typeface="微软雅黑" panose="020b0503020204020204" pitchFamily="34" charset="-122"/>
                <a:sym typeface="Wingdings"/>
              </a:rPr>
              <a:t>.</a:t>
            </a:r>
            <a:endParaRPr lang="en-US" altLang="zh-CN" sz="2800">
              <a:solidFill>
                <a:srgbClr val="0000FF"/>
              </a:solidFill>
              <a:latin typeface="微软雅黑" panose="020b0503020204020204" pitchFamily="34" charset="-122"/>
              <a:ea typeface="微软雅黑" panose="020b0503020204020204" pitchFamily="34" charset="-122"/>
            </a:endParaRPr>
          </a:p>
        </p:txBody>
      </p:sp>
      <p:sp>
        <p:nvSpPr>
          <p:cNvPr id="14" name="Text Box 2">
            <a:extLst>
              <a:ext uri="{FF2B5EF4-FFF2-40B4-BE49-F238E27FC236}">
                <a16:creationId xmlns:a16="http://schemas.microsoft.com/office/drawing/2014/main" id="{023A6441-9373-4D64-B437-2AC0B450B92A}"/>
              </a:ext>
            </a:extLst>
          </p:cNvPr>
          <p:cNvSpPr>
            <a:spLocks noChangeArrowheads="1"/>
          </p:cNvSpPr>
          <p:nvPr/>
        </p:nvSpPr>
        <p:spPr bwMode="auto">
          <a:xfrm>
            <a:off x="210384" y="4394050"/>
            <a:ext cx="594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FF0000"/>
                </a:solidFill>
                <a:latin typeface="+mn-lt"/>
              </a:rPr>
              <a:t>求随机变量</a:t>
            </a:r>
            <a:r>
              <a:rPr lang="en-US" altLang="zh-CN" sz="2800" b="1">
                <a:solidFill>
                  <a:srgbClr val="FF0000"/>
                </a:solidFill>
                <a:latin typeface="+mn-lt"/>
              </a:rPr>
              <a:t>X</a:t>
            </a:r>
            <a:r>
              <a:rPr lang="zh-CN" altLang="en-US" sz="2800" b="1">
                <a:solidFill>
                  <a:srgbClr val="FF0000"/>
                </a:solidFill>
                <a:latin typeface="+mn-lt"/>
              </a:rPr>
              <a:t>的分布列的步骤如下</a:t>
            </a:r>
            <a:r>
              <a:rPr lang="en-US" altLang="zh-CN" sz="2800" b="1">
                <a:solidFill>
                  <a:srgbClr val="FF0000"/>
                </a:solidFill>
                <a:latin typeface="+mn-lt"/>
              </a:rPr>
              <a:t>:</a:t>
            </a:r>
            <a:endParaRPr lang="zh-CN" altLang="en-US" sz="2800" b="1">
              <a:solidFill>
                <a:srgbClr val="FF0000"/>
              </a:solidFill>
              <a:latin typeface="+mn-lt"/>
            </a:endParaRPr>
          </a:p>
        </p:txBody>
      </p:sp>
      <p:sp>
        <p:nvSpPr>
          <p:cNvPr id="15" name="Text Box 3">
            <a:extLst>
              <a:ext uri="{FF2B5EF4-FFF2-40B4-BE49-F238E27FC236}">
                <a16:creationId xmlns:a16="http://schemas.microsoft.com/office/drawing/2014/main" id="{02EA7D44-FC10-4227-B704-8AF36ABDB8E9}"/>
              </a:ext>
            </a:extLst>
          </p:cNvPr>
          <p:cNvSpPr>
            <a:spLocks noChangeArrowheads="1"/>
          </p:cNvSpPr>
          <p:nvPr/>
        </p:nvSpPr>
        <p:spPr bwMode="auto">
          <a:xfrm>
            <a:off x="632120" y="4781145"/>
            <a:ext cx="5626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3333FF"/>
                </a:solidFill>
                <a:latin typeface="+mn-lt"/>
              </a:rPr>
              <a:t>(1).</a:t>
            </a:r>
            <a:r>
              <a:rPr lang="zh-CN" altLang="en-US" sz="2800">
                <a:solidFill>
                  <a:srgbClr val="3333FF"/>
                </a:solidFill>
                <a:latin typeface="+mn-lt"/>
              </a:rPr>
              <a:t>确定 </a:t>
            </a:r>
            <a:r>
              <a:rPr lang="en-US" altLang="zh-CN" sz="2800">
                <a:solidFill>
                  <a:srgbClr val="3333FF"/>
                </a:solidFill>
                <a:latin typeface="+mn-lt"/>
              </a:rPr>
              <a:t>X </a:t>
            </a:r>
            <a:r>
              <a:rPr lang="zh-CN" altLang="en-US" sz="2800">
                <a:solidFill>
                  <a:srgbClr val="3333FF"/>
                </a:solidFill>
                <a:latin typeface="+mn-lt"/>
              </a:rPr>
              <a:t>的可能取值 </a:t>
            </a:r>
            <a:r>
              <a:rPr lang="en-US" altLang="zh-CN" sz="2800">
                <a:solidFill>
                  <a:srgbClr val="3333FF"/>
                </a:solidFill>
                <a:latin typeface="+mn-lt"/>
              </a:rPr>
              <a:t>x</a:t>
            </a:r>
            <a:r>
              <a:rPr lang="en-US" altLang="zh-CN" sz="2800" baseline="-25000">
                <a:solidFill>
                  <a:srgbClr val="3333FF"/>
                </a:solidFill>
                <a:latin typeface="+mn-lt"/>
              </a:rPr>
              <a:t>i </a:t>
            </a:r>
            <a:r>
              <a:rPr lang="en-US" altLang="zh-CN" sz="2800">
                <a:solidFill>
                  <a:srgbClr val="3333FF"/>
                </a:solidFill>
                <a:latin typeface="+mn-lt"/>
              </a:rPr>
              <a:t>;</a:t>
            </a:r>
          </a:p>
        </p:txBody>
      </p:sp>
      <p:sp>
        <p:nvSpPr>
          <p:cNvPr id="16" name="Text Box 4">
            <a:extLst>
              <a:ext uri="{FF2B5EF4-FFF2-40B4-BE49-F238E27FC236}">
                <a16:creationId xmlns:a16="http://schemas.microsoft.com/office/drawing/2014/main" id="{FE562E8D-85A9-4117-B729-E0514FC45DB0}"/>
              </a:ext>
            </a:extLst>
          </p:cNvPr>
          <p:cNvSpPr>
            <a:spLocks noChangeArrowheads="1"/>
          </p:cNvSpPr>
          <p:nvPr/>
        </p:nvSpPr>
        <p:spPr bwMode="auto">
          <a:xfrm>
            <a:off x="632121" y="5200713"/>
            <a:ext cx="5521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0000FF"/>
                </a:solidFill>
                <a:latin typeface="+mn-lt"/>
              </a:rPr>
              <a:t>(2).</a:t>
            </a:r>
            <a:r>
              <a:rPr lang="zh-CN" altLang="en-US" sz="2800">
                <a:solidFill>
                  <a:srgbClr val="0000FF"/>
                </a:solidFill>
                <a:latin typeface="+mn-lt"/>
              </a:rPr>
              <a:t>求出相应的概率 </a:t>
            </a:r>
            <a:r>
              <a:rPr lang="en-US" altLang="zh-CN" sz="2800">
                <a:solidFill>
                  <a:srgbClr val="0000FF"/>
                </a:solidFill>
                <a:latin typeface="+mn-lt"/>
              </a:rPr>
              <a:t>P=(X=x</a:t>
            </a:r>
            <a:r>
              <a:rPr lang="en-US" altLang="zh-CN" sz="2800" baseline="-25000">
                <a:solidFill>
                  <a:srgbClr val="0000FF"/>
                </a:solidFill>
                <a:latin typeface="+mn-lt"/>
              </a:rPr>
              <a:t>i</a:t>
            </a:r>
            <a:r>
              <a:rPr lang="en-US" altLang="zh-CN" sz="2800">
                <a:solidFill>
                  <a:srgbClr val="0000FF"/>
                </a:solidFill>
                <a:latin typeface="+mn-lt"/>
              </a:rPr>
              <a:t>)= p</a:t>
            </a:r>
            <a:r>
              <a:rPr lang="en-US" altLang="zh-CN" sz="2800" baseline="-25000">
                <a:solidFill>
                  <a:srgbClr val="0000FF"/>
                </a:solidFill>
                <a:latin typeface="+mn-lt"/>
              </a:rPr>
              <a:t>i </a:t>
            </a:r>
            <a:r>
              <a:rPr lang="en-US" altLang="zh-CN" sz="2800">
                <a:solidFill>
                  <a:srgbClr val="0000FF"/>
                </a:solidFill>
                <a:latin typeface="+mn-lt"/>
              </a:rPr>
              <a:t>;</a:t>
            </a:r>
            <a:endParaRPr lang="zh-CN" altLang="en-US" sz="2800" baseline="-25000">
              <a:solidFill>
                <a:srgbClr val="0000FF"/>
              </a:solidFill>
              <a:latin typeface="+mn-lt"/>
            </a:endParaRPr>
          </a:p>
        </p:txBody>
      </p:sp>
      <p:sp>
        <p:nvSpPr>
          <p:cNvPr id="17" name="Text Box 5">
            <a:extLst>
              <a:ext uri="{FF2B5EF4-FFF2-40B4-BE49-F238E27FC236}">
                <a16:creationId xmlns:a16="http://schemas.microsoft.com/office/drawing/2014/main" id="{FCA60209-9F79-4806-87B5-2D456C89E06C}"/>
              </a:ext>
            </a:extLst>
          </p:cNvPr>
          <p:cNvSpPr>
            <a:spLocks noChangeArrowheads="1"/>
          </p:cNvSpPr>
          <p:nvPr/>
        </p:nvSpPr>
        <p:spPr bwMode="auto">
          <a:xfrm>
            <a:off x="632121" y="5600632"/>
            <a:ext cx="361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rgbClr val="000000"/>
                </a:solidFill>
                <a:latin typeface="Arial" panose="020b0604020202020204" pitchFamily="34" charset="0"/>
                <a:ea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rgbClr val="000000"/>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3333FF"/>
                </a:solidFill>
                <a:latin typeface="+mn-lt"/>
              </a:rPr>
              <a:t>(3).</a:t>
            </a:r>
            <a:r>
              <a:rPr lang="zh-CN" altLang="en-US" sz="2800">
                <a:solidFill>
                  <a:srgbClr val="3333FF"/>
                </a:solidFill>
                <a:latin typeface="+mn-lt"/>
              </a:rPr>
              <a:t>列成表格的形式</a:t>
            </a:r>
            <a:r>
              <a:rPr lang="en-US" altLang="zh-CN" sz="2800">
                <a:solidFill>
                  <a:srgbClr val="3333FF"/>
                </a:solidFill>
                <a:latin typeface="+mn-lt"/>
              </a:rPr>
              <a:t>.</a:t>
            </a:r>
          </a:p>
        </p:txBody>
      </p:sp>
      <p:sp>
        <p:nvSpPr>
          <p:cNvPr id="18" name="Text Box 1065">
            <a:extLst>
              <a:ext uri="{FF2B5EF4-FFF2-40B4-BE49-F238E27FC236}">
                <a16:creationId xmlns:a16="http://schemas.microsoft.com/office/drawing/2014/main" id="{97410C58-600D-4038-8C16-3A97CE001F36}"/>
              </a:ext>
            </a:extLst>
          </p:cNvPr>
          <p:cNvSpPr txBox="1">
            <a:spLocks noChangeArrowheads="1"/>
          </p:cNvSpPr>
          <p:nvPr/>
        </p:nvSpPr>
        <p:spPr bwMode="auto">
          <a:xfrm>
            <a:off x="0" y="1"/>
            <a:ext cx="1524001" cy="369332"/>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cap="flat" algn="ctr">
            <a:solidFill>
              <a:srgbClr val="FF0000"/>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a:defRPr sz="1800" b="1">
                <a:solidFill>
                  <a:srgbClr val="0C00F4"/>
                </a:solidFill>
                <a:latin typeface="+mj-lt"/>
                <a:ea typeface="+mj-ea"/>
                <a:cs typeface="+mj-cs"/>
              </a:defRPr>
            </a:lvl1pPr>
            <a:lvl2pPr algn="ctr">
              <a:defRPr sz="4400">
                <a:solidFill>
                  <a:schemeClr val="tx2"/>
                </a:solidFill>
              </a:defRPr>
            </a:lvl2pPr>
            <a:lvl3pPr algn="ctr">
              <a:defRPr sz="4400">
                <a:solidFill>
                  <a:schemeClr val="tx2"/>
                </a:solidFill>
              </a:defRPr>
            </a:lvl3pPr>
            <a:lvl4pPr algn="ctr">
              <a:defRPr sz="4400">
                <a:solidFill>
                  <a:schemeClr val="tx2"/>
                </a:solidFill>
              </a:defRPr>
            </a:lvl4pPr>
            <a:lvl5pPr algn="ctr">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zh-CN" altLang="en-US"/>
              <a:t>复习引入</a:t>
            </a:r>
          </a:p>
        </p:txBody>
      </p:sp>
      <p:graphicFrame>
        <p:nvGraphicFramePr>
          <p:cNvPr id="24" name="Object 1067">
            <a:extLst>
              <a:ext uri="{FF2B5EF4-FFF2-40B4-BE49-F238E27FC236}">
                <a16:creationId xmlns:a16="http://schemas.microsoft.com/office/drawing/2014/main" id="{6746F5A2-F3FC-41A4-A0F6-F4F9B071C81E}"/>
              </a:ext>
            </a:extLst>
          </p:cNvPr>
          <p:cNvGraphicFramePr>
            <a:graphicFrameLocks noChangeAspect="1"/>
          </p:cNvGraphicFramePr>
          <p:nvPr/>
        </p:nvGraphicFramePr>
        <p:xfrm>
          <a:off x="467015" y="2630855"/>
          <a:ext cx="11163300" cy="798145"/>
        </p:xfrm>
        <a:graphic>
          <a:graphicData uri="http://schemas.openxmlformats.org/presentationml/2006/ole">
            <mc:AlternateContent>
              <mc:Choice xmlns:v="urn:schemas-microsoft-com:vml" Requires="v">
                <p:oleObj spid="_x0000_s1038" name="Document" r:id="rId2" imgW="10944360" imgH="799580" progId="Word.Document.8">
                  <p:embed/>
                </p:oleObj>
              </mc:Choice>
              <mc:Fallback>
                <p:oleObj name="Document" r:id="rId2" imgW="10944360" imgH="799580" progId="Word.Document.8">
                  <p:embed/>
                  <p:pic>
                    <p:nvPicPr>
                      <p:cNvPr id="0" name="OLE substitute image"/>
                      <p:cNvPicPr/>
                      <p:nvPr/>
                    </p:nvPicPr>
                    <p:blipFill>
                      <a:blip r:embed="rId3"/>
                      <a:stretch>
                        <a:fillRect/>
                      </a:stretch>
                    </p:blipFill>
                    <p:spPr>
                      <a:xfrm>
                        <a:off x="467015" y="2630855"/>
                        <a:ext cx="11163300" cy="798145"/>
                      </a:xfrm>
                      <a:prstGeom prst="rect">
                        <a:avLst/>
                      </a:prstGeom>
                      <a:noFill/>
                      <a:ln>
                        <a:noFill/>
                      </a:ln>
                      <a:effectLst/>
                    </p:spPr>
                  </p:pic>
                </p:oleObj>
              </mc:Fallback>
            </mc:AlternateContent>
          </a:graphicData>
        </a:graphic>
      </p:graphicFrame>
      <p:sp>
        <p:nvSpPr>
          <p:cNvPr id="25" name="Rectangle 1068">
            <a:extLst>
              <a:ext uri="{FF2B5EF4-FFF2-40B4-BE49-F238E27FC236}">
                <a16:creationId xmlns:a16="http://schemas.microsoft.com/office/drawing/2014/main" id="{8A2EED10-0CD7-44A4-A54F-53A8891405DC}"/>
              </a:ext>
            </a:extLst>
          </p:cNvPr>
          <p:cNvSpPr>
            <a:spLocks noChangeArrowheads="1"/>
          </p:cNvSpPr>
          <p:nvPr/>
        </p:nvSpPr>
        <p:spPr bwMode="auto">
          <a:xfrm>
            <a:off x="1221695" y="2651030"/>
            <a:ext cx="407484" cy="4616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b="1">
                <a:solidFill>
                  <a:srgbClr val="FF0000"/>
                </a:solidFill>
                <a:latin typeface="Calibri" panose="020f0502020204030204" pitchFamily="34" charset="0"/>
              </a:rPr>
              <a:t>≥ </a:t>
            </a:r>
          </a:p>
        </p:txBody>
      </p:sp>
      <p:sp>
        <p:nvSpPr>
          <p:cNvPr id="26" name="Rectangle 1069">
            <a:extLst>
              <a:ext uri="{FF2B5EF4-FFF2-40B4-BE49-F238E27FC236}">
                <a16:creationId xmlns:a16="http://schemas.microsoft.com/office/drawing/2014/main" id="{1D6094B5-1C60-4767-9EAF-E3422AFEBE52}"/>
              </a:ext>
            </a:extLst>
          </p:cNvPr>
          <p:cNvSpPr>
            <a:spLocks noChangeArrowheads="1"/>
          </p:cNvSpPr>
          <p:nvPr/>
        </p:nvSpPr>
        <p:spPr bwMode="auto">
          <a:xfrm>
            <a:off x="8328248" y="2613232"/>
            <a:ext cx="412750"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b="1">
                <a:solidFill>
                  <a:srgbClr val="FF0000"/>
                </a:solidFill>
              </a:rPr>
              <a:t>1 </a:t>
            </a:r>
          </a:p>
        </p:txBody>
      </p:sp>
      <p:sp>
        <p:nvSpPr>
          <p:cNvPr id="27" name="Rectangle 1070">
            <a:extLst>
              <a:ext uri="{FF2B5EF4-FFF2-40B4-BE49-F238E27FC236}">
                <a16:creationId xmlns:a16="http://schemas.microsoft.com/office/drawing/2014/main" id="{85D64D4B-2031-4DFF-8631-BABA2DD58BBB}"/>
              </a:ext>
            </a:extLst>
          </p:cNvPr>
          <p:cNvSpPr>
            <a:spLocks noChangeArrowheads="1"/>
          </p:cNvSpPr>
          <p:nvPr/>
        </p:nvSpPr>
        <p:spPr bwMode="auto">
          <a:xfrm>
            <a:off x="10056440" y="2884095"/>
            <a:ext cx="1477962"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b="1">
                <a:solidFill>
                  <a:srgbClr val="FF0000"/>
                </a:solidFill>
                <a:latin typeface="Calibri" panose="020f0502020204030204" pitchFamily="34" charset="0"/>
              </a:rPr>
              <a:t>概率之和 </a:t>
            </a:r>
          </a:p>
        </p:txBody>
      </p:sp>
      <p:sp>
        <p:nvSpPr>
          <p:cNvPr id="5" name="矩形 4">
            <a:extLst>
              <a:ext uri="{FF2B5EF4-FFF2-40B4-BE49-F238E27FC236}">
                <a16:creationId xmlns:a16="http://schemas.microsoft.com/office/drawing/2014/main" id="{91C1487E-0E27-43F3-8669-11E81FAD204B}"/>
              </a:ext>
            </a:extLst>
          </p:cNvPr>
          <p:cNvSpPr/>
          <p:nvPr/>
        </p:nvSpPr>
        <p:spPr>
          <a:xfrm>
            <a:off x="0" y="2220238"/>
            <a:ext cx="5093382" cy="461665"/>
          </a:xfrm>
          <a:prstGeom prst="rect">
            <a:avLst/>
          </a:prstGeom>
        </p:spPr>
        <p:txBody>
          <a:bodyPr wrap="none">
            <a:spAutoFit/>
          </a:bodyPr>
          <a:lstStyle/>
          <a:p>
            <a:pPr marL="0" marR="0" indent="113030" algn="just">
              <a:spcBef>
                <a:spcPct val="0"/>
              </a:spcBef>
              <a:spcAft>
                <a:spcPct val="0"/>
              </a:spcAft>
            </a:pPr>
            <a:r>
              <a:rPr lang="en-US" altLang="zh-CN" b="1" kern="100">
                <a:solidFill>
                  <a:srgbClr val="FF0000"/>
                </a:solidFill>
                <a:latin typeface="+mn-ea"/>
                <a:ea typeface="+mn-ea"/>
                <a:cs typeface="Times New Roman" panose="02020603050405020304" pitchFamily="18" charset="0"/>
              </a:rPr>
              <a:t>2</a:t>
            </a:r>
            <a:r>
              <a:rPr lang="zh-CN" altLang="en-US" b="1" kern="100">
                <a:solidFill>
                  <a:srgbClr val="FF0000"/>
                </a:solidFill>
                <a:latin typeface="+mn-ea"/>
                <a:ea typeface="+mn-ea"/>
                <a:cs typeface="Courier New" panose="02070309020205020404" pitchFamily="49" charset="0"/>
              </a:rPr>
              <a:t>、离散型随机变量分布列的性质：</a:t>
            </a:r>
            <a:endParaRPr lang="zh-CN" altLang="en-US" sz="1050" kern="100">
              <a:latin typeface="+mn-ea"/>
              <a:ea typeface="+mn-ea"/>
              <a:cs typeface="Courier New" panose="02070309020205020404" pitchFamily="49" charset="0"/>
            </a:endParaRPr>
          </a:p>
        </p:txBody>
      </p:sp>
    </p:spTree>
    <p:extLst>
      <p:ext uri="{BB962C8B-B14F-4D97-AF65-F5344CB8AC3E}">
        <p14:creationId xmlns:p14="http://schemas.microsoft.com/office/powerpoint/2010/main" val="3655261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5"/>
                                        </p:tgtEl>
                                        <p:attrNameLst>
                                          <p:attrName>style.visibility</p:attrName>
                                        </p:attrNameLst>
                                      </p:cBhvr>
                                      <p:to>
                                        <p:strVal val="visible"/>
                                      </p:to>
                                    </p:set>
                                    <p:animEffect transition="in" filter="strips(downRight)">
                                      <p:cBhvr>
                                        <p:cTn id="7" dur="500"/>
                                        <p:tgtEl>
                                          <p:spTgt spid="7171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714"/>
                                        </p:tgtEl>
                                        <p:attrNameLst>
                                          <p:attrName>style.visibility</p:attrName>
                                        </p:attrNameLst>
                                      </p:cBhvr>
                                      <p:to>
                                        <p:strVal val="visible"/>
                                      </p:to>
                                    </p:set>
                                  </p:childTnLst>
                                </p:cTn>
                              </p:par>
                            </p:childTnLst>
                          </p:cTn>
                        </p:par>
                        <p:par>
                          <p:cTn id="12" fill="hold" nodeType="afterGroup">
                            <p:stCondLst>
                              <p:cond delay="1"/>
                            </p:stCondLst>
                            <p:childTnLst>
                              <p:par>
                                <p:cTn id="13" presetID="18" presetClass="entr" presetSubtype="6" fill="hold" grpId="0" nodeType="afterEffect">
                                  <p:stCondLst>
                                    <p:cond delay="0"/>
                                  </p:stCondLst>
                                  <p:childTnLst>
                                    <p:set>
                                      <p:cBhvr>
                                        <p:cTn id="14" dur="1" fill="hold">
                                          <p:stCondLst>
                                            <p:cond delay="0"/>
                                          </p:stCondLst>
                                        </p:cTn>
                                        <p:tgtEl>
                                          <p:spTgt spid="71709"/>
                                        </p:tgtEl>
                                        <p:attrNameLst>
                                          <p:attrName>style.visibility</p:attrName>
                                        </p:attrNameLst>
                                      </p:cBhvr>
                                      <p:to>
                                        <p:strVal val="visible"/>
                                      </p:to>
                                    </p:set>
                                    <p:animEffect transition="in" filter="strips(downRight)">
                                      <p:cBhvr>
                                        <p:cTn id="15" dur="500"/>
                                        <p:tgtEl>
                                          <p:spTgt spid="71709"/>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blinds(horizontal)">
                                      <p:cBhvr>
                                        <p:cTn id="20" dur="500"/>
                                        <p:tgtEl>
                                          <p:spTgt spid="21">
                                            <p:txEl>
                                              <p:pRg st="0" end="0"/>
                                            </p:txEl>
                                          </p:spTgt>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left)">
                                      <p:cBhvr>
                                        <p:cTn id="25" dur="500"/>
                                        <p:tgtEl>
                                          <p:spTgt spid="22">
                                            <p:txEl>
                                              <p:pRg st="0" end="0"/>
                                            </p:txEl>
                                          </p:spTgt>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9" grpId="0"/>
      <p:bldP spid="71714" grpId="0"/>
      <p:bldP spid="71715" grpId="0"/>
      <p:bldP spid="15" grpId="0"/>
      <p:bldP spid="16" grpId="0"/>
      <p:bldP spid="17" grpId="0"/>
      <p:bldP spid="25" grpId="0"/>
      <p:bldP spid="26" grpId="0"/>
      <p:bldP spid="27"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7586" name="Rectangle 2">
            <a:extLst>
              <a:ext uri="{FF2B5EF4-FFF2-40B4-BE49-F238E27FC236}">
                <a16:creationId xmlns:a16="http://schemas.microsoft.com/office/drawing/2014/main" id="{7363627F-3341-4FB8-940B-22C5CF73AA39}"/>
              </a:ext>
            </a:extLst>
          </p:cNvPr>
          <p:cNvSpPr>
            <a:spLocks noGrp="1" noChangeArrowheads="1"/>
          </p:cNvSpPr>
          <p:nvPr>
            <p:ph type="body" idx="1"/>
          </p:nvPr>
        </p:nvSpPr>
        <p:spPr bwMode="auto">
          <a:xfrm>
            <a:off x="623393" y="234951"/>
            <a:ext cx="11017224" cy="29060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zh-CN" altLang="en-US">
                <a:solidFill>
                  <a:srgbClr val="FF0000"/>
                </a:solidFill>
                <a:ea typeface="黑体" panose="02010609060101010101" pitchFamily="49" charset="-122"/>
                <a:cs typeface="Times New Roman" panose="02020603050405020304" pitchFamily="18" charset="0"/>
              </a:rPr>
              <a:t>解析：</a:t>
            </a:r>
            <a:r>
              <a:rPr lang="zh-CN" altLang="en-US">
                <a:ea typeface="黑体" panose="02010609060101010101" pitchFamily="49" charset="-122"/>
                <a:cs typeface="Times New Roman" panose="02020603050405020304" pitchFamily="18" charset="0"/>
              </a:rPr>
              <a:t>　</a:t>
            </a:r>
            <a:r>
              <a:rPr lang="en-US" altLang="zh-CN">
                <a:ea typeface="楷体_GB2312" panose="02010609030101010101" pitchFamily="49" charset="-122"/>
                <a:cs typeface="Times New Roman" panose="02020603050405020304" pitchFamily="18" charset="0"/>
              </a:rPr>
              <a:t>(1)</a:t>
            </a:r>
            <a:r>
              <a:rPr lang="zh-CN" altLang="en-US">
                <a:ea typeface="楷体_GB2312" panose="02010609030101010101" pitchFamily="49" charset="-122"/>
                <a:cs typeface="Times New Roman" panose="02020603050405020304" pitchFamily="18" charset="0"/>
              </a:rPr>
              <a:t>依题意得</a:t>
            </a:r>
            <a:r>
              <a:rPr lang="en-US" altLang="zh-CN" i="1">
                <a:ea typeface="楷体_GB2312" panose="02010609030101010101" pitchFamily="49" charset="-122"/>
                <a:cs typeface="Times New Roman" panose="02020603050405020304" pitchFamily="18" charset="0"/>
              </a:rPr>
              <a:t>Y</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2(</a:t>
            </a:r>
            <a:r>
              <a:rPr lang="en-US" altLang="zh-CN" i="1">
                <a:ea typeface="楷体_GB2312" panose="02010609030101010101" pitchFamily="49" charset="-122"/>
                <a:cs typeface="Times New Roman" panose="02020603050405020304" pitchFamily="18" charset="0"/>
              </a:rPr>
              <a:t>X</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4)</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10</a:t>
            </a:r>
            <a:r>
              <a:rPr lang="zh-CN" altLang="en-US">
                <a:ea typeface="楷体_GB2312" panose="02010609030101010101" pitchFamily="49" charset="-122"/>
                <a:cs typeface="Times New Roman" panose="02020603050405020304" pitchFamily="18" charset="0"/>
              </a:rPr>
              <a:t>，</a:t>
            </a:r>
          </a:p>
          <a:p>
            <a:pPr algn="just">
              <a:buFontTx/>
              <a:buNone/>
            </a:pPr>
            <a:r>
              <a:rPr lang="zh-CN" altLang="en-US">
                <a:ea typeface="楷体_GB2312" panose="02010609030101010101" pitchFamily="49" charset="-122"/>
                <a:cs typeface="Times New Roman" panose="02020603050405020304" pitchFamily="18" charset="0"/>
              </a:rPr>
              <a:t>即</a:t>
            </a:r>
            <a:r>
              <a:rPr lang="en-US" altLang="zh-CN" i="1">
                <a:ea typeface="楷体_GB2312" panose="02010609030101010101" pitchFamily="49" charset="-122"/>
                <a:cs typeface="Times New Roman" panose="02020603050405020304" pitchFamily="18" charset="0"/>
              </a:rPr>
              <a:t>Y</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2</a:t>
            </a:r>
            <a:r>
              <a:rPr lang="en-US" altLang="zh-CN" i="1">
                <a:ea typeface="楷体_GB2312" panose="02010609030101010101" pitchFamily="49" charset="-122"/>
                <a:cs typeface="Times New Roman" panose="02020603050405020304" pitchFamily="18" charset="0"/>
              </a:rPr>
              <a:t>X</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2</a:t>
            </a:r>
            <a:r>
              <a:rPr lang="zh-CN" altLang="en-US">
                <a:ea typeface="楷体_GB2312" panose="02010609030101010101" pitchFamily="49" charset="-122"/>
                <a:cs typeface="Times New Roman" panose="02020603050405020304" pitchFamily="18" charset="0"/>
              </a:rPr>
              <a:t>，</a:t>
            </a:r>
            <a:r>
              <a:rPr lang="en-US" altLang="zh-CN" i="1">
                <a:ea typeface="楷体_GB2312" panose="02010609030101010101" pitchFamily="49" charset="-122"/>
                <a:cs typeface="Times New Roman" panose="02020603050405020304" pitchFamily="18" charset="0"/>
              </a:rPr>
              <a:t>X</a:t>
            </a:r>
            <a:r>
              <a:rPr lang="en-US" altLang="zh-CN">
                <a:ea typeface="楷体_GB2312" panose="02010609030101010101" pitchFamily="49" charset="-122"/>
                <a:cs typeface="Times New Roman" panose="02020603050405020304" pitchFamily="18" charset="0"/>
              </a:rPr>
              <a:t>≥</a:t>
            </a:r>
            <a:r>
              <a:rPr lang="en-US" altLang="zh-CN">
                <a:ea typeface="楷体_GB2312" panose="02010609030101010101" pitchFamily="49" charset="-122"/>
              </a:rPr>
              <a:t>15</a:t>
            </a:r>
            <a:r>
              <a:rPr lang="zh-CN" altLang="en-US">
                <a:ea typeface="楷体_GB2312" panose="02010609030101010101" pitchFamily="49" charset="-122"/>
              </a:rPr>
              <a:t>，</a:t>
            </a:r>
            <a:r>
              <a:rPr lang="en-US" altLang="zh-CN" i="1">
                <a:ea typeface="楷体_GB2312" panose="02010609030101010101" pitchFamily="49" charset="-122"/>
              </a:rPr>
              <a:t>X</a:t>
            </a:r>
            <a:r>
              <a:rPr lang="en-US" altLang="zh-CN">
                <a:latin typeface="宋体" panose="02010600030101010101" pitchFamily="2" charset="-122"/>
                <a:ea typeface="楷体_GB2312" panose="02010609030101010101" pitchFamily="49" charset="-122"/>
              </a:rPr>
              <a:t>∈</a:t>
            </a:r>
            <a:r>
              <a:rPr lang="en-US" altLang="zh-CN" b="1">
                <a:ea typeface="楷体_GB2312" panose="02010609030101010101" pitchFamily="49" charset="-122"/>
              </a:rPr>
              <a:t>N</a:t>
            </a:r>
            <a:r>
              <a:rPr lang="zh-CN" altLang="en-US">
                <a:ea typeface="楷体_GB2312" panose="02010609030101010101" pitchFamily="49" charset="-122"/>
              </a:rPr>
              <a:t>；</a:t>
            </a:r>
          </a:p>
          <a:p>
            <a:pPr algn="just">
              <a:buFontTx/>
              <a:buNone/>
            </a:pPr>
            <a:r>
              <a:rPr lang="en-US" altLang="zh-CN">
                <a:ea typeface="楷体_GB2312" panose="02010609030101010101" pitchFamily="49" charset="-122"/>
              </a:rPr>
              <a:t>(2)</a:t>
            </a:r>
            <a:r>
              <a:rPr lang="en-US" altLang="zh-CN" i="1">
                <a:ea typeface="楷体_GB2312" panose="02010609030101010101" pitchFamily="49" charset="-122"/>
              </a:rPr>
              <a:t>E</a:t>
            </a:r>
            <a:r>
              <a:rPr lang="en-US" altLang="zh-CN">
                <a:ea typeface="楷体_GB2312" panose="02010609030101010101" pitchFamily="49" charset="-122"/>
              </a:rPr>
              <a:t>(</a:t>
            </a:r>
            <a:r>
              <a:rPr lang="en-US" altLang="zh-CN" i="1">
                <a:ea typeface="楷体_GB2312" panose="02010609030101010101" pitchFamily="49" charset="-122"/>
              </a:rPr>
              <a:t>X</a:t>
            </a:r>
            <a:r>
              <a:rPr lang="en-US" altLang="zh-CN">
                <a:ea typeface="楷体_GB2312" panose="02010609030101010101" pitchFamily="49" charset="-122"/>
              </a:rPr>
              <a:t>)</a:t>
            </a:r>
            <a:r>
              <a:rPr lang="zh-CN" altLang="en-US">
                <a:ea typeface="楷体_GB2312" panose="02010609030101010101" pitchFamily="49" charset="-122"/>
              </a:rPr>
              <a:t>＝</a:t>
            </a:r>
            <a:r>
              <a:rPr lang="en-US" altLang="zh-CN">
                <a:ea typeface="楷体_GB2312" panose="02010609030101010101" pitchFamily="49" charset="-122"/>
              </a:rPr>
              <a:t>15</a:t>
            </a:r>
            <a:r>
              <a:rPr lang="en-US" altLang="zh-CN">
                <a:cs typeface="Times New Roman" panose="02020603050405020304" pitchFamily="18" charset="0"/>
              </a:rPr>
              <a:t>×</a:t>
            </a:r>
            <a:r>
              <a:rPr lang="en-US" altLang="zh-CN">
                <a:ea typeface="楷体_GB2312" panose="02010609030101010101" pitchFamily="49" charset="-122"/>
              </a:rPr>
              <a:t>0.1</a:t>
            </a:r>
            <a:r>
              <a:rPr lang="zh-CN" altLang="en-US">
                <a:ea typeface="楷体_GB2312" panose="02010609030101010101" pitchFamily="49" charset="-122"/>
              </a:rPr>
              <a:t>＋</a:t>
            </a:r>
            <a:r>
              <a:rPr lang="en-US" altLang="zh-CN">
                <a:ea typeface="楷体_GB2312" panose="02010609030101010101" pitchFamily="49" charset="-122"/>
              </a:rPr>
              <a:t>16</a:t>
            </a:r>
            <a:r>
              <a:rPr lang="en-US" altLang="zh-CN">
                <a:cs typeface="Times New Roman" panose="02020603050405020304" pitchFamily="18" charset="0"/>
              </a:rPr>
              <a:t>×</a:t>
            </a:r>
            <a:r>
              <a:rPr lang="en-US" altLang="zh-CN">
                <a:ea typeface="楷体_GB2312" panose="02010609030101010101" pitchFamily="49" charset="-122"/>
              </a:rPr>
              <a:t>0.5</a:t>
            </a:r>
            <a:r>
              <a:rPr lang="zh-CN" altLang="en-US">
                <a:ea typeface="楷体_GB2312" panose="02010609030101010101" pitchFamily="49" charset="-122"/>
              </a:rPr>
              <a:t>＋</a:t>
            </a:r>
            <a:r>
              <a:rPr lang="en-US" altLang="zh-CN">
                <a:ea typeface="楷体_GB2312" panose="02010609030101010101" pitchFamily="49" charset="-122"/>
              </a:rPr>
              <a:t>17</a:t>
            </a:r>
            <a:r>
              <a:rPr lang="en-US" altLang="zh-CN">
                <a:cs typeface="Times New Roman" panose="02020603050405020304" pitchFamily="18" charset="0"/>
              </a:rPr>
              <a:t>×</a:t>
            </a:r>
            <a:r>
              <a:rPr lang="en-US" altLang="zh-CN">
                <a:ea typeface="楷体_GB2312" panose="02010609030101010101" pitchFamily="49" charset="-122"/>
              </a:rPr>
              <a:t>0.3</a:t>
            </a:r>
            <a:r>
              <a:rPr lang="zh-CN" altLang="en-US">
                <a:ea typeface="楷体_GB2312" panose="02010609030101010101" pitchFamily="49" charset="-122"/>
              </a:rPr>
              <a:t>＋</a:t>
            </a:r>
            <a:r>
              <a:rPr lang="en-US" altLang="zh-CN">
                <a:ea typeface="楷体_GB2312" panose="02010609030101010101" pitchFamily="49" charset="-122"/>
              </a:rPr>
              <a:t>18</a:t>
            </a:r>
            <a:r>
              <a:rPr lang="en-US" altLang="zh-CN">
                <a:cs typeface="Times New Roman" panose="02020603050405020304" pitchFamily="18" charset="0"/>
              </a:rPr>
              <a:t>×</a:t>
            </a:r>
            <a:r>
              <a:rPr lang="en-US" altLang="zh-CN">
                <a:ea typeface="楷体_GB2312" panose="02010609030101010101" pitchFamily="49" charset="-122"/>
              </a:rPr>
              <a:t>0.1</a:t>
            </a:r>
            <a:r>
              <a:rPr lang="zh-CN" altLang="en-US">
                <a:ea typeface="楷体_GB2312" panose="02010609030101010101" pitchFamily="49" charset="-122"/>
              </a:rPr>
              <a:t>＝</a:t>
            </a:r>
            <a:r>
              <a:rPr lang="en-US" altLang="zh-CN">
                <a:ea typeface="楷体_GB2312" panose="02010609030101010101" pitchFamily="49" charset="-122"/>
              </a:rPr>
              <a:t>16.4.</a:t>
            </a:r>
            <a:endParaRPr lang="en-US" altLang="zh-CN">
              <a:latin typeface="宋体" panose="02010600030101010101" pitchFamily="2" charset="-122"/>
              <a:ea typeface="楷体_GB2312" panose="02010609030101010101" pitchFamily="49" charset="-122"/>
            </a:endParaRPr>
          </a:p>
          <a:p>
            <a:pPr algn="just">
              <a:buFontTx/>
              <a:buNone/>
            </a:pPr>
            <a:r>
              <a:rPr lang="en-US" altLang="zh-CN">
                <a:latin typeface="宋体" panose="02010600030101010101" pitchFamily="2" charset="-122"/>
                <a:ea typeface="楷体_GB2312" panose="02010609030101010101" pitchFamily="49" charset="-122"/>
              </a:rPr>
              <a:t>∵</a:t>
            </a:r>
            <a:r>
              <a:rPr lang="en-US" altLang="zh-CN" i="1">
                <a:ea typeface="楷体_GB2312" panose="02010609030101010101" pitchFamily="49" charset="-122"/>
              </a:rPr>
              <a:t>Y</a:t>
            </a:r>
            <a:r>
              <a:rPr lang="zh-CN" altLang="en-US">
                <a:ea typeface="楷体_GB2312" panose="02010609030101010101" pitchFamily="49" charset="-122"/>
              </a:rPr>
              <a:t>＝</a:t>
            </a:r>
            <a:r>
              <a:rPr lang="en-US" altLang="zh-CN">
                <a:ea typeface="楷体_GB2312" panose="02010609030101010101" pitchFamily="49" charset="-122"/>
              </a:rPr>
              <a:t>2</a:t>
            </a:r>
            <a:r>
              <a:rPr lang="en-US" altLang="zh-CN" i="1">
                <a:ea typeface="楷体_GB2312" panose="02010609030101010101" pitchFamily="49" charset="-122"/>
              </a:rPr>
              <a:t>X</a:t>
            </a:r>
            <a:r>
              <a:rPr lang="zh-CN" altLang="en-US">
                <a:ea typeface="楷体_GB2312" panose="02010609030101010101" pitchFamily="49" charset="-122"/>
              </a:rPr>
              <a:t>＋</a:t>
            </a:r>
            <a:r>
              <a:rPr lang="en-US" altLang="zh-CN">
                <a:ea typeface="楷体_GB2312" panose="02010609030101010101" pitchFamily="49" charset="-122"/>
              </a:rPr>
              <a:t>2</a:t>
            </a:r>
            <a:r>
              <a:rPr lang="zh-CN" altLang="en-US">
                <a:ea typeface="楷体_GB2312" panose="02010609030101010101" pitchFamily="49" charset="-122"/>
              </a:rPr>
              <a:t>，</a:t>
            </a:r>
            <a:r>
              <a:rPr lang="zh-CN" altLang="en-US">
                <a:latin typeface="宋体" panose="02010600030101010101" pitchFamily="2" charset="-122"/>
                <a:ea typeface="楷体_GB2312" panose="02010609030101010101" pitchFamily="49" charset="-122"/>
              </a:rPr>
              <a:t>∴</a:t>
            </a:r>
            <a:r>
              <a:rPr lang="en-US" altLang="zh-CN" i="1">
                <a:ea typeface="楷体_GB2312" panose="02010609030101010101" pitchFamily="49" charset="-122"/>
              </a:rPr>
              <a:t>E</a:t>
            </a:r>
            <a:r>
              <a:rPr lang="en-US" altLang="zh-CN">
                <a:ea typeface="楷体_GB2312" panose="02010609030101010101" pitchFamily="49" charset="-122"/>
              </a:rPr>
              <a:t>(</a:t>
            </a:r>
            <a:r>
              <a:rPr lang="en-US" altLang="zh-CN" i="1">
                <a:ea typeface="楷体_GB2312" panose="02010609030101010101" pitchFamily="49" charset="-122"/>
              </a:rPr>
              <a:t>Y</a:t>
            </a:r>
            <a:r>
              <a:rPr lang="en-US" altLang="zh-CN">
                <a:ea typeface="楷体_GB2312" panose="02010609030101010101" pitchFamily="49" charset="-122"/>
              </a:rPr>
              <a:t>)</a:t>
            </a:r>
            <a:r>
              <a:rPr lang="zh-CN" altLang="en-US">
                <a:ea typeface="楷体_GB2312" panose="02010609030101010101" pitchFamily="49" charset="-122"/>
              </a:rPr>
              <a:t>＝</a:t>
            </a:r>
            <a:r>
              <a:rPr lang="en-US" altLang="zh-CN" i="1">
                <a:ea typeface="楷体_GB2312" panose="02010609030101010101" pitchFamily="49" charset="-122"/>
              </a:rPr>
              <a:t>E</a:t>
            </a:r>
            <a:r>
              <a:rPr lang="en-US" altLang="zh-CN">
                <a:ea typeface="楷体_GB2312" panose="02010609030101010101" pitchFamily="49" charset="-122"/>
              </a:rPr>
              <a:t>(2</a:t>
            </a:r>
            <a:r>
              <a:rPr lang="en-US" altLang="zh-CN" i="1">
                <a:ea typeface="楷体_GB2312" panose="02010609030101010101" pitchFamily="49" charset="-122"/>
              </a:rPr>
              <a:t>X</a:t>
            </a:r>
            <a:r>
              <a:rPr lang="zh-CN" altLang="en-US">
                <a:ea typeface="楷体_GB2312" panose="02010609030101010101" pitchFamily="49" charset="-122"/>
              </a:rPr>
              <a:t>＋</a:t>
            </a:r>
            <a:r>
              <a:rPr lang="en-US" altLang="zh-CN">
                <a:ea typeface="楷体_GB2312" panose="02010609030101010101" pitchFamily="49" charset="-122"/>
              </a:rPr>
              <a:t>2)</a:t>
            </a:r>
            <a:r>
              <a:rPr lang="zh-CN" altLang="en-US">
                <a:ea typeface="楷体_GB2312" panose="02010609030101010101" pitchFamily="49" charset="-122"/>
              </a:rPr>
              <a:t>＝</a:t>
            </a:r>
            <a:r>
              <a:rPr lang="en-US" altLang="zh-CN">
                <a:ea typeface="楷体_GB2312" panose="02010609030101010101" pitchFamily="49" charset="-122"/>
              </a:rPr>
              <a:t>2</a:t>
            </a:r>
            <a:r>
              <a:rPr lang="en-US" altLang="zh-CN" i="1">
                <a:ea typeface="楷体_GB2312" panose="02010609030101010101" pitchFamily="49" charset="-122"/>
              </a:rPr>
              <a:t>E</a:t>
            </a:r>
            <a:r>
              <a:rPr lang="en-US" altLang="zh-CN">
                <a:ea typeface="楷体_GB2312" panose="02010609030101010101" pitchFamily="49" charset="-122"/>
              </a:rPr>
              <a:t>(</a:t>
            </a:r>
            <a:r>
              <a:rPr lang="en-US" altLang="zh-CN" i="1">
                <a:ea typeface="楷体_GB2312" panose="02010609030101010101" pitchFamily="49" charset="-122"/>
              </a:rPr>
              <a:t>X</a:t>
            </a:r>
            <a:r>
              <a:rPr lang="en-US" altLang="zh-CN">
                <a:ea typeface="楷体_GB2312" panose="02010609030101010101" pitchFamily="49" charset="-122"/>
              </a:rPr>
              <a:t>)</a:t>
            </a:r>
            <a:r>
              <a:rPr lang="zh-CN" altLang="en-US">
                <a:ea typeface="楷体_GB2312" panose="02010609030101010101" pitchFamily="49" charset="-122"/>
              </a:rPr>
              <a:t>＋</a:t>
            </a:r>
            <a:r>
              <a:rPr lang="en-US" altLang="zh-CN">
                <a:ea typeface="楷体_GB2312" panose="02010609030101010101" pitchFamily="49" charset="-122"/>
              </a:rPr>
              <a:t>2</a:t>
            </a:r>
            <a:r>
              <a:rPr lang="zh-CN" altLang="en-US">
                <a:ea typeface="楷体_GB2312" panose="02010609030101010101" pitchFamily="49" charset="-122"/>
              </a:rPr>
              <a:t>＝</a:t>
            </a:r>
            <a:r>
              <a:rPr lang="en-US" altLang="zh-CN">
                <a:ea typeface="楷体_GB2312" panose="02010609030101010101" pitchFamily="49" charset="-122"/>
              </a:rPr>
              <a:t>34.8(</a:t>
            </a:r>
            <a:r>
              <a:rPr lang="zh-CN" altLang="en-US">
                <a:ea typeface="楷体_GB2312" panose="02010609030101010101" pitchFamily="49" charset="-122"/>
              </a:rPr>
              <a:t>元</a:t>
            </a:r>
            <a:r>
              <a:rPr lang="en-US" altLang="zh-CN">
                <a:ea typeface="楷体_GB2312" panose="02010609030101010101" pitchFamily="49" charset="-122"/>
              </a:rPr>
              <a:t>)</a:t>
            </a:r>
            <a:r>
              <a:rPr lang="zh-CN" altLang="en-US">
                <a:ea typeface="楷体_GB2312" panose="02010609030101010101" pitchFamily="49" charset="-122"/>
              </a:rPr>
              <a:t>，</a:t>
            </a:r>
          </a:p>
          <a:p>
            <a:pPr>
              <a:buFontTx/>
              <a:buNone/>
            </a:pPr>
            <a:r>
              <a:rPr lang="zh-CN" altLang="en-US">
                <a:ea typeface="楷体_GB2312" panose="02010609030101010101" pitchFamily="49" charset="-122"/>
              </a:rPr>
              <a:t>故所收租车费</a:t>
            </a:r>
            <a:r>
              <a:rPr lang="en-US" altLang="zh-CN" i="1">
                <a:ea typeface="楷体_GB2312" panose="02010609030101010101" pitchFamily="49" charset="-122"/>
              </a:rPr>
              <a:t>Y</a:t>
            </a:r>
            <a:r>
              <a:rPr lang="zh-CN" altLang="en-US">
                <a:ea typeface="楷体_GB2312" panose="02010609030101010101" pitchFamily="49" charset="-122"/>
              </a:rPr>
              <a:t>的数学期望为</a:t>
            </a:r>
            <a:r>
              <a:rPr lang="en-US" altLang="zh-CN">
                <a:ea typeface="楷体_GB2312" panose="02010609030101010101" pitchFamily="49" charset="-122"/>
              </a:rPr>
              <a:t>34.8</a:t>
            </a:r>
            <a:r>
              <a:rPr lang="zh-CN" altLang="en-US">
                <a:ea typeface="楷体_GB2312" panose="02010609030101010101" pitchFamily="49" charset="-122"/>
              </a:rPr>
              <a:t>元．	</a:t>
            </a:r>
            <a:r>
              <a:rPr lang="zh-CN" altLang="en-US"/>
              <a:t> </a:t>
            </a:r>
          </a:p>
        </p:txBody>
      </p:sp>
      <p:sp>
        <p:nvSpPr>
          <p:cNvPr id="67587" name="Rectangle 3">
            <a:extLst>
              <a:ext uri="{FF2B5EF4-FFF2-40B4-BE49-F238E27FC236}">
                <a16:creationId xmlns:a16="http://schemas.microsoft.com/office/drawing/2014/main" id="{B5735A54-2174-4F06-B356-CC61F22FCA7D}"/>
              </a:ext>
            </a:extLst>
          </p:cNvPr>
          <p:cNvSpPr>
            <a:spLocks noChangeArrowheads="1"/>
          </p:cNvSpPr>
          <p:nvPr/>
        </p:nvSpPr>
        <p:spPr bwMode="auto">
          <a:xfrm>
            <a:off x="371363" y="3140968"/>
            <a:ext cx="11449273"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buFontTx/>
              <a:buNone/>
            </a:pPr>
            <a:r>
              <a:rPr lang="en-US" altLang="zh-CN">
                <a:ea typeface="楷体_GB2312" panose="02010609030101010101" pitchFamily="49" charset="-122"/>
                <a:cs typeface="Times New Roman" panose="02020603050405020304" pitchFamily="18" charset="0"/>
              </a:rPr>
              <a:t>(3)</a:t>
            </a:r>
            <a:r>
              <a:rPr lang="zh-CN" altLang="en-US">
                <a:ea typeface="楷体_GB2312" panose="02010609030101010101" pitchFamily="49" charset="-122"/>
                <a:cs typeface="Times New Roman" panose="02020603050405020304" pitchFamily="18" charset="0"/>
              </a:rPr>
              <a:t>由</a:t>
            </a:r>
            <a:r>
              <a:rPr lang="en-US" altLang="zh-CN">
                <a:ea typeface="楷体_GB2312" panose="02010609030101010101" pitchFamily="49" charset="-122"/>
                <a:cs typeface="Times New Roman" panose="02020603050405020304" pitchFamily="18" charset="0"/>
              </a:rPr>
              <a:t>38</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2</a:t>
            </a:r>
            <a:r>
              <a:rPr lang="en-US" altLang="zh-CN" i="1">
                <a:ea typeface="楷体_GB2312" panose="02010609030101010101" pitchFamily="49" charset="-122"/>
                <a:cs typeface="Times New Roman" panose="02020603050405020304" pitchFamily="18" charset="0"/>
              </a:rPr>
              <a:t>X</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2</a:t>
            </a:r>
            <a:r>
              <a:rPr lang="zh-CN" altLang="en-US">
                <a:ea typeface="楷体_GB2312" panose="02010609030101010101" pitchFamily="49" charset="-122"/>
                <a:cs typeface="Times New Roman" panose="02020603050405020304" pitchFamily="18" charset="0"/>
              </a:rPr>
              <a:t>，解得</a:t>
            </a:r>
            <a:r>
              <a:rPr lang="en-US" altLang="zh-CN" i="1">
                <a:ea typeface="楷体_GB2312" panose="02010609030101010101" pitchFamily="49" charset="-122"/>
                <a:cs typeface="Times New Roman" panose="02020603050405020304" pitchFamily="18" charset="0"/>
              </a:rPr>
              <a:t>X</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18</a:t>
            </a:r>
            <a:r>
              <a:rPr lang="zh-CN" altLang="en-US">
                <a:ea typeface="楷体_GB2312" panose="02010609030101010101" pitchFamily="49" charset="-122"/>
                <a:cs typeface="Times New Roman" panose="02020603050405020304" pitchFamily="18" charset="0"/>
              </a:rPr>
              <a:t>，</a:t>
            </a:r>
          </a:p>
          <a:p>
            <a:pPr algn="just">
              <a:buFontTx/>
              <a:buNone/>
            </a:pPr>
            <a:r>
              <a:rPr lang="zh-CN" altLang="en-US">
                <a:ea typeface="楷体_GB2312" panose="02010609030101010101" pitchFamily="49" charset="-122"/>
                <a:cs typeface="Times New Roman" panose="02020603050405020304" pitchFamily="18" charset="0"/>
              </a:rPr>
              <a:t>故停车时间</a:t>
            </a:r>
            <a:r>
              <a:rPr lang="en-US" altLang="zh-CN" i="1">
                <a:ea typeface="楷体_GB2312" panose="02010609030101010101" pitchFamily="49" charset="-122"/>
                <a:cs typeface="Times New Roman" panose="02020603050405020304" pitchFamily="18" charset="0"/>
              </a:rPr>
              <a:t>t</a:t>
            </a:r>
            <a:r>
              <a:rPr lang="zh-CN" altLang="en-US">
                <a:ea typeface="楷体_GB2312" panose="02010609030101010101" pitchFamily="49" charset="-122"/>
                <a:cs typeface="Times New Roman" panose="02020603050405020304" pitchFamily="18" charset="0"/>
              </a:rPr>
              <a:t>转换的行车路程为</a:t>
            </a:r>
            <a:r>
              <a:rPr lang="en-US" altLang="zh-CN">
                <a:ea typeface="楷体_GB2312" panose="02010609030101010101" pitchFamily="49" charset="-122"/>
                <a:cs typeface="Times New Roman" panose="02020603050405020304" pitchFamily="18" charset="0"/>
              </a:rPr>
              <a:t>18</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15</a:t>
            </a:r>
            <a:r>
              <a:rPr lang="zh-CN" altLang="en-US">
                <a:ea typeface="楷体_GB2312" panose="02010609030101010101" pitchFamily="49" charset="-122"/>
                <a:cs typeface="Times New Roman" panose="02020603050405020304" pitchFamily="18" charset="0"/>
              </a:rPr>
              <a:t>＝</a:t>
            </a:r>
            <a:r>
              <a:rPr lang="en-US" altLang="zh-CN">
                <a:ea typeface="楷体_GB2312" panose="02010609030101010101" pitchFamily="49" charset="-122"/>
                <a:cs typeface="Times New Roman" panose="02020603050405020304" pitchFamily="18" charset="0"/>
              </a:rPr>
              <a:t>3 km</a:t>
            </a:r>
            <a:r>
              <a:rPr lang="zh-CN" altLang="en-US">
                <a:ea typeface="楷体_GB2312" panose="02010609030101010101" pitchFamily="49" charset="-122"/>
                <a:cs typeface="Times New Roman" panose="02020603050405020304" pitchFamily="18" charset="0"/>
              </a:rPr>
              <a:t>，</a:t>
            </a:r>
            <a:r>
              <a:rPr lang="zh-CN" altLang="en-US">
                <a:latin typeface="宋体" panose="02010600030101010101" pitchFamily="2" charset="-122"/>
                <a:ea typeface="楷体_GB2312" panose="02010609030101010101" pitchFamily="49" charset="-122"/>
                <a:cs typeface="宋体" panose="02010600030101010101" pitchFamily="2" charset="-122"/>
              </a:rPr>
              <a:t>∴</a:t>
            </a:r>
            <a:r>
              <a:rPr lang="en-US" altLang="zh-CN">
                <a:ea typeface="楷体_GB2312" panose="02010609030101010101" pitchFamily="49" charset="-122"/>
                <a:cs typeface="Times New Roman" panose="02020603050405020304" pitchFamily="18" charset="0"/>
              </a:rPr>
              <a:t>3</a:t>
            </a:r>
            <a:r>
              <a:rPr lang="en-US" altLang="zh-CN">
                <a:cs typeface="Times New Roman" panose="02020603050405020304" pitchFamily="18" charset="0"/>
              </a:rPr>
              <a:t>×</a:t>
            </a:r>
            <a:r>
              <a:rPr lang="en-US" altLang="zh-CN">
                <a:ea typeface="楷体_GB2312" panose="02010609030101010101" pitchFamily="49" charset="-122"/>
              </a:rPr>
              <a:t>5</a:t>
            </a:r>
            <a:r>
              <a:rPr lang="zh-CN" altLang="en-US">
                <a:ea typeface="楷体_GB2312" panose="02010609030101010101" pitchFamily="49" charset="-122"/>
              </a:rPr>
              <a:t>＜</a:t>
            </a:r>
            <a:r>
              <a:rPr lang="en-US" altLang="zh-CN" i="1">
                <a:ea typeface="楷体_GB2312" panose="02010609030101010101" pitchFamily="49" charset="-122"/>
              </a:rPr>
              <a:t>t</a:t>
            </a:r>
            <a:r>
              <a:rPr lang="zh-CN" altLang="en-US">
                <a:ea typeface="楷体_GB2312" panose="02010609030101010101" pitchFamily="49" charset="-122"/>
              </a:rPr>
              <a:t>＜</a:t>
            </a:r>
            <a:r>
              <a:rPr lang="en-US" altLang="zh-CN">
                <a:ea typeface="楷体_GB2312" panose="02010609030101010101" pitchFamily="49" charset="-122"/>
              </a:rPr>
              <a:t>4</a:t>
            </a:r>
            <a:r>
              <a:rPr lang="en-US" altLang="zh-CN">
                <a:cs typeface="Times New Roman" panose="02020603050405020304" pitchFamily="18" charset="0"/>
              </a:rPr>
              <a:t>×</a:t>
            </a:r>
            <a:r>
              <a:rPr lang="en-US" altLang="zh-CN">
                <a:ea typeface="楷体_GB2312" panose="02010609030101010101" pitchFamily="49" charset="-122"/>
              </a:rPr>
              <a:t>5</a:t>
            </a:r>
            <a:r>
              <a:rPr lang="zh-CN" altLang="en-US">
                <a:ea typeface="楷体_GB2312" panose="02010609030101010101" pitchFamily="49" charset="-122"/>
              </a:rPr>
              <a:t>，</a:t>
            </a:r>
          </a:p>
          <a:p>
            <a:pPr algn="just">
              <a:buFontTx/>
              <a:buNone/>
            </a:pPr>
            <a:r>
              <a:rPr lang="zh-CN" altLang="en-US">
                <a:ea typeface="楷体_GB2312" panose="02010609030101010101" pitchFamily="49" charset="-122"/>
              </a:rPr>
              <a:t>即出租车在途中因故停车累计时间</a:t>
            </a:r>
            <a:r>
              <a:rPr lang="en-US" altLang="zh-CN" i="1">
                <a:ea typeface="楷体_GB2312" panose="02010609030101010101" pitchFamily="49" charset="-122"/>
              </a:rPr>
              <a:t>t</a:t>
            </a:r>
            <a:r>
              <a:rPr lang="en-US" altLang="zh-CN">
                <a:latin typeface="宋体" panose="02010600030101010101" pitchFamily="2" charset="-122"/>
                <a:ea typeface="楷体_GB2312" panose="02010609030101010101" pitchFamily="49" charset="-122"/>
              </a:rPr>
              <a:t>∈</a:t>
            </a:r>
            <a:r>
              <a:rPr lang="en-US" altLang="zh-CN">
                <a:ea typeface="楷体_GB2312" panose="02010609030101010101" pitchFamily="49" charset="-122"/>
              </a:rPr>
              <a:t>(15,20)</a:t>
            </a:r>
            <a:r>
              <a:rPr lang="zh-CN" altLang="en-US">
                <a:ea typeface="楷体_GB2312" panose="02010609030101010101" pitchFamily="49" charset="-122"/>
              </a:rPr>
              <a:t>．</a:t>
            </a:r>
          </a:p>
        </p:txBody>
      </p:sp>
    </p:spTree>
  </p:cSld>
  <p:clrMapOvr>
    <a:masterClrMapping/>
  </p:clrMapOvr>
  <p:transition>
    <p:random/>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3666" name="Text Box 2">
            <a:extLst>
              <a:ext uri="{FF2B5EF4-FFF2-40B4-BE49-F238E27FC236}">
                <a16:creationId xmlns:a16="http://schemas.microsoft.com/office/drawing/2014/main" id="{574B3F21-41C1-44A2-AB34-39B6F591AA28}"/>
              </a:ext>
            </a:extLst>
          </p:cNvPr>
          <p:cNvSpPr txBox="1">
            <a:spLocks noChangeArrowheads="1"/>
          </p:cNvSpPr>
          <p:nvPr/>
        </p:nvSpPr>
        <p:spPr bwMode="auto">
          <a:xfrm>
            <a:off x="2963416" y="2900159"/>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113667" name="Group 3">
            <a:extLst>
              <a:ext uri="{FF2B5EF4-FFF2-40B4-BE49-F238E27FC236}">
                <a16:creationId xmlns:a16="http://schemas.microsoft.com/office/drawing/2014/main" id="{ECE9BBDE-48C1-4CD9-B5DA-01331A060217}"/>
              </a:ext>
            </a:extLst>
          </p:cNvPr>
          <p:cNvGrpSpPr/>
          <p:nvPr/>
        </p:nvGrpSpPr>
        <p:grpSpPr>
          <a:xfrm>
            <a:off x="2963416" y="1405717"/>
            <a:ext cx="3810000" cy="1524000"/>
            <a:chOff x="1344" y="1776"/>
            <a:chExt cx="2400" cy="960"/>
          </a:xfrm>
        </p:grpSpPr>
        <p:sp>
          <p:nvSpPr>
            <p:cNvPr id="113668" name="Rectangle 4">
              <a:extLst>
                <a:ext uri="{FF2B5EF4-FFF2-40B4-BE49-F238E27FC236}">
                  <a16:creationId xmlns:a16="http://schemas.microsoft.com/office/drawing/2014/main" id="{932846E7-E136-4F51-B374-D0BE9ED40060}"/>
                </a:ext>
              </a:extLst>
            </p:cNvPr>
            <p:cNvSpPr>
              <a:spLocks noChangeArrowheads="1"/>
            </p:cNvSpPr>
            <p:nvPr/>
          </p:nvSpPr>
          <p:spPr bwMode="auto">
            <a:xfrm>
              <a:off x="2736" y="2256"/>
              <a:ext cx="10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0.03</a:t>
              </a:r>
            </a:p>
          </p:txBody>
        </p:sp>
        <p:sp>
          <p:nvSpPr>
            <p:cNvPr id="113669" name="Rectangle 5">
              <a:extLst>
                <a:ext uri="{FF2B5EF4-FFF2-40B4-BE49-F238E27FC236}">
                  <a16:creationId xmlns:a16="http://schemas.microsoft.com/office/drawing/2014/main" id="{CBB40FE1-DC5E-4A86-A66C-A32796D5CE37}"/>
                </a:ext>
              </a:extLst>
            </p:cNvPr>
            <p:cNvSpPr>
              <a:spLocks noChangeArrowheads="1"/>
            </p:cNvSpPr>
            <p:nvPr/>
          </p:nvSpPr>
          <p:spPr bwMode="auto">
            <a:xfrm>
              <a:off x="1920" y="2256"/>
              <a:ext cx="81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0.97</a:t>
              </a:r>
            </a:p>
          </p:txBody>
        </p:sp>
        <p:sp>
          <p:nvSpPr>
            <p:cNvPr id="113670" name="Rectangle 6">
              <a:extLst>
                <a:ext uri="{FF2B5EF4-FFF2-40B4-BE49-F238E27FC236}">
                  <a16:creationId xmlns:a16="http://schemas.microsoft.com/office/drawing/2014/main" id="{7DCB0FD1-0BC1-44FC-81BB-65E47E7FB839}"/>
                </a:ext>
              </a:extLst>
            </p:cNvPr>
            <p:cNvSpPr>
              <a:spLocks noChangeArrowheads="1"/>
            </p:cNvSpPr>
            <p:nvPr/>
          </p:nvSpPr>
          <p:spPr bwMode="auto">
            <a:xfrm>
              <a:off x="1344" y="2256"/>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P</a:t>
              </a:r>
            </a:p>
          </p:txBody>
        </p:sp>
        <p:sp>
          <p:nvSpPr>
            <p:cNvPr id="113671" name="Rectangle 7">
              <a:extLst>
                <a:ext uri="{FF2B5EF4-FFF2-40B4-BE49-F238E27FC236}">
                  <a16:creationId xmlns:a16="http://schemas.microsoft.com/office/drawing/2014/main" id="{A9ADCE7F-4531-49AF-B25D-41103A3D019C}"/>
                </a:ext>
              </a:extLst>
            </p:cNvPr>
            <p:cNvSpPr>
              <a:spLocks noChangeArrowheads="1"/>
            </p:cNvSpPr>
            <p:nvPr/>
          </p:nvSpPr>
          <p:spPr bwMode="auto">
            <a:xfrm>
              <a:off x="2736" y="1776"/>
              <a:ext cx="10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1000</a:t>
              </a:r>
              <a:r>
                <a:rPr lang="zh-CN" altLang="en-US"/>
                <a:t>－</a:t>
              </a:r>
              <a:r>
                <a:rPr lang="en-US" altLang="zh-CN"/>
                <a:t>a</a:t>
              </a:r>
            </a:p>
          </p:txBody>
        </p:sp>
        <p:sp>
          <p:nvSpPr>
            <p:cNvPr id="113672" name="Rectangle 8">
              <a:extLst>
                <a:ext uri="{FF2B5EF4-FFF2-40B4-BE49-F238E27FC236}">
                  <a16:creationId xmlns:a16="http://schemas.microsoft.com/office/drawing/2014/main" id="{1DB7B3FD-E956-4ABD-83E5-51A9B661F0E2}"/>
                </a:ext>
              </a:extLst>
            </p:cNvPr>
            <p:cNvSpPr>
              <a:spLocks noChangeArrowheads="1"/>
            </p:cNvSpPr>
            <p:nvPr/>
          </p:nvSpPr>
          <p:spPr bwMode="auto">
            <a:xfrm>
              <a:off x="1920" y="1776"/>
              <a:ext cx="81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1000</a:t>
              </a:r>
            </a:p>
          </p:txBody>
        </p:sp>
        <p:sp>
          <p:nvSpPr>
            <p:cNvPr id="113673" name="Rectangle 9">
              <a:extLst>
                <a:ext uri="{FF2B5EF4-FFF2-40B4-BE49-F238E27FC236}">
                  <a16:creationId xmlns:a16="http://schemas.microsoft.com/office/drawing/2014/main" id="{D8C0AE7F-7721-4366-8902-9174F0E19A91}"/>
                </a:ext>
              </a:extLst>
            </p:cNvPr>
            <p:cNvSpPr>
              <a:spLocks noChangeArrowheads="1"/>
            </p:cNvSpPr>
            <p:nvPr/>
          </p:nvSpPr>
          <p:spPr bwMode="auto">
            <a:xfrm>
              <a:off x="1344" y="1776"/>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X</a:t>
              </a:r>
              <a:endParaRPr lang="zh-CN" altLang="zh-CN"/>
            </a:p>
          </p:txBody>
        </p:sp>
        <p:sp>
          <p:nvSpPr>
            <p:cNvPr id="113674" name="Line 10">
              <a:extLst>
                <a:ext uri="{FF2B5EF4-FFF2-40B4-BE49-F238E27FC236}">
                  <a16:creationId xmlns:a16="http://schemas.microsoft.com/office/drawing/2014/main" id="{AD75089E-B37B-4400-AC8C-453A6182DD20}"/>
                </a:ext>
              </a:extLst>
            </p:cNvPr>
            <p:cNvSpPr>
              <a:spLocks noChangeShapeType="1"/>
            </p:cNvSpPr>
            <p:nvPr/>
          </p:nvSpPr>
          <p:spPr bwMode="auto">
            <a:xfrm>
              <a:off x="1344" y="1776"/>
              <a:ext cx="2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75" name="Line 11">
              <a:extLst>
                <a:ext uri="{FF2B5EF4-FFF2-40B4-BE49-F238E27FC236}">
                  <a16:creationId xmlns:a16="http://schemas.microsoft.com/office/drawing/2014/main" id="{C8041FE0-9342-4D11-86AB-43F02938CCD7}"/>
                </a:ext>
              </a:extLst>
            </p:cNvPr>
            <p:cNvSpPr>
              <a:spLocks noChangeShapeType="1"/>
            </p:cNvSpPr>
            <p:nvPr/>
          </p:nvSpPr>
          <p:spPr bwMode="auto">
            <a:xfrm>
              <a:off x="1344" y="2256"/>
              <a:ext cx="2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76" name="Line 12">
              <a:extLst>
                <a:ext uri="{FF2B5EF4-FFF2-40B4-BE49-F238E27FC236}">
                  <a16:creationId xmlns:a16="http://schemas.microsoft.com/office/drawing/2014/main" id="{09AEBD9D-0F4B-47E0-9091-0762124E6D5E}"/>
                </a:ext>
              </a:extLst>
            </p:cNvPr>
            <p:cNvSpPr>
              <a:spLocks noChangeShapeType="1"/>
            </p:cNvSpPr>
            <p:nvPr/>
          </p:nvSpPr>
          <p:spPr bwMode="auto">
            <a:xfrm>
              <a:off x="1344" y="2736"/>
              <a:ext cx="2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77" name="Line 13">
              <a:extLst>
                <a:ext uri="{FF2B5EF4-FFF2-40B4-BE49-F238E27FC236}">
                  <a16:creationId xmlns:a16="http://schemas.microsoft.com/office/drawing/2014/main" id="{E81C018B-4018-4112-8C86-422A5915C24D}"/>
                </a:ext>
              </a:extLst>
            </p:cNvPr>
            <p:cNvSpPr>
              <a:spLocks noChangeShapeType="1"/>
            </p:cNvSpPr>
            <p:nvPr/>
          </p:nvSpPr>
          <p:spPr bwMode="auto">
            <a:xfrm flipH="1">
              <a:off x="1344" y="1776"/>
              <a:ext cx="0" cy="96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78" name="Line 14">
              <a:extLst>
                <a:ext uri="{FF2B5EF4-FFF2-40B4-BE49-F238E27FC236}">
                  <a16:creationId xmlns:a16="http://schemas.microsoft.com/office/drawing/2014/main" id="{F82F00FA-6EE6-45CF-8A9F-374E7B8DEE9B}"/>
                </a:ext>
              </a:extLst>
            </p:cNvPr>
            <p:cNvSpPr>
              <a:spLocks noChangeShapeType="1"/>
            </p:cNvSpPr>
            <p:nvPr/>
          </p:nvSpPr>
          <p:spPr bwMode="auto">
            <a:xfrm flipH="1">
              <a:off x="1920" y="1776"/>
              <a:ext cx="0" cy="9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79" name="Line 15">
              <a:extLst>
                <a:ext uri="{FF2B5EF4-FFF2-40B4-BE49-F238E27FC236}">
                  <a16:creationId xmlns:a16="http://schemas.microsoft.com/office/drawing/2014/main" id="{C1F4A6B0-DE49-45BC-BDF4-759735A4EF4F}"/>
                </a:ext>
              </a:extLst>
            </p:cNvPr>
            <p:cNvSpPr>
              <a:spLocks noChangeShapeType="1"/>
            </p:cNvSpPr>
            <p:nvPr/>
          </p:nvSpPr>
          <p:spPr bwMode="auto">
            <a:xfrm flipH="1">
              <a:off x="2736" y="1776"/>
              <a:ext cx="0" cy="96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13680" name="Line 16">
              <a:extLst>
                <a:ext uri="{FF2B5EF4-FFF2-40B4-BE49-F238E27FC236}">
                  <a16:creationId xmlns:a16="http://schemas.microsoft.com/office/drawing/2014/main" id="{227D673D-1BFF-4CAE-A406-C109D9601C6A}"/>
                </a:ext>
              </a:extLst>
            </p:cNvPr>
            <p:cNvSpPr>
              <a:spLocks noChangeShapeType="1"/>
            </p:cNvSpPr>
            <p:nvPr/>
          </p:nvSpPr>
          <p:spPr bwMode="auto">
            <a:xfrm flipH="1">
              <a:off x="3744" y="1776"/>
              <a:ext cx="0" cy="96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grpSp>
      <p:sp>
        <p:nvSpPr>
          <p:cNvPr id="113683" name="Text Box 19">
            <a:extLst>
              <a:ext uri="{FF2B5EF4-FFF2-40B4-BE49-F238E27FC236}">
                <a16:creationId xmlns:a16="http://schemas.microsoft.com/office/drawing/2014/main" id="{149F0811-6C9D-403B-B554-0424709851E7}"/>
              </a:ext>
            </a:extLst>
          </p:cNvPr>
          <p:cNvSpPr txBox="1">
            <a:spLocks noChangeArrowheads="1"/>
          </p:cNvSpPr>
          <p:nvPr/>
        </p:nvSpPr>
        <p:spPr bwMode="auto">
          <a:xfrm>
            <a:off x="1415480" y="3105437"/>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E(X)= 1000</a:t>
            </a:r>
            <a:r>
              <a:rPr lang="zh-CN" altLang="en-US" b="1"/>
              <a:t>－</a:t>
            </a:r>
            <a:r>
              <a:rPr lang="en-US" altLang="zh-CN" b="1"/>
              <a:t>0.03a≥0.07a</a:t>
            </a:r>
          </a:p>
        </p:txBody>
      </p:sp>
      <p:sp>
        <p:nvSpPr>
          <p:cNvPr id="113685" name="Text Box 21">
            <a:extLst>
              <a:ext uri="{FF2B5EF4-FFF2-40B4-BE49-F238E27FC236}">
                <a16:creationId xmlns:a16="http://schemas.microsoft.com/office/drawing/2014/main" id="{A2F8A8ED-C0B2-46E4-AA55-DB92AA3BCF8C}"/>
              </a:ext>
            </a:extLst>
          </p:cNvPr>
          <p:cNvSpPr txBox="1">
            <a:spLocks noChangeArrowheads="1"/>
          </p:cNvSpPr>
          <p:nvPr/>
        </p:nvSpPr>
        <p:spPr bwMode="auto">
          <a:xfrm>
            <a:off x="5185226" y="3117849"/>
            <a:ext cx="2451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得</a:t>
            </a:r>
            <a:r>
              <a:rPr lang="en-US" altLang="zh-CN" sz="2800" b="1"/>
              <a:t>a≤10000</a:t>
            </a:r>
          </a:p>
        </p:txBody>
      </p:sp>
      <p:sp>
        <p:nvSpPr>
          <p:cNvPr id="113686" name="Text Box 22">
            <a:extLst>
              <a:ext uri="{FF2B5EF4-FFF2-40B4-BE49-F238E27FC236}">
                <a16:creationId xmlns:a16="http://schemas.microsoft.com/office/drawing/2014/main" id="{F84D193C-8CC5-4EE8-9083-D9397E82FBD4}"/>
              </a:ext>
            </a:extLst>
          </p:cNvPr>
          <p:cNvSpPr txBox="1">
            <a:spLocks noChangeArrowheads="1"/>
          </p:cNvSpPr>
          <p:nvPr/>
        </p:nvSpPr>
        <p:spPr bwMode="auto">
          <a:xfrm>
            <a:off x="7199499" y="3074481"/>
            <a:ext cx="3633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故最大定为</a:t>
            </a:r>
            <a:r>
              <a:rPr lang="en-US" altLang="zh-CN" sz="2800" b="1"/>
              <a:t>10000</a:t>
            </a:r>
            <a:r>
              <a:rPr lang="zh-CN" altLang="en-US" sz="2800" b="1"/>
              <a:t>元。</a:t>
            </a:r>
          </a:p>
        </p:txBody>
      </p:sp>
      <p:sp>
        <p:nvSpPr>
          <p:cNvPr id="113688" name="Text Box 24">
            <a:extLst>
              <a:ext uri="{FF2B5EF4-FFF2-40B4-BE49-F238E27FC236}">
                <a16:creationId xmlns:a16="http://schemas.microsoft.com/office/drawing/2014/main" id="{56DA6982-6F50-4762-BF08-9CA132382419}"/>
              </a:ext>
            </a:extLst>
          </p:cNvPr>
          <p:cNvSpPr txBox="1">
            <a:spLocks noChangeArrowheads="1"/>
          </p:cNvSpPr>
          <p:nvPr/>
        </p:nvSpPr>
        <p:spPr bwMode="auto">
          <a:xfrm>
            <a:off x="77"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
        <p:nvSpPr>
          <p:cNvPr id="113689" name="Rectangle 25">
            <a:extLst>
              <a:ext uri="{FF2B5EF4-FFF2-40B4-BE49-F238E27FC236}">
                <a16:creationId xmlns:a16="http://schemas.microsoft.com/office/drawing/2014/main" id="{06DEF5FC-FE18-4B87-A3D4-71D7F941A0E0}"/>
              </a:ext>
            </a:extLst>
          </p:cNvPr>
          <p:cNvSpPr>
            <a:spLocks noChangeArrowheads="1"/>
          </p:cNvSpPr>
          <p:nvPr/>
        </p:nvSpPr>
        <p:spPr bwMode="auto">
          <a:xfrm>
            <a:off x="335361" y="506186"/>
            <a:ext cx="116652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0" lang="zh-CN" altLang="en-US" b="1">
                <a:solidFill>
                  <a:srgbClr val="000000"/>
                </a:solidFill>
                <a:latin typeface="+mn-lt"/>
                <a:ea typeface="+mn-ea"/>
              </a:rPr>
              <a:t>每人交保险费</a:t>
            </a:r>
            <a:r>
              <a:rPr kumimoji="0" lang="en-US" altLang="zh-CN" b="1">
                <a:solidFill>
                  <a:srgbClr val="000000"/>
                </a:solidFill>
                <a:latin typeface="+mn-lt"/>
                <a:ea typeface="+mn-ea"/>
              </a:rPr>
              <a:t>1000</a:t>
            </a:r>
            <a:r>
              <a:rPr kumimoji="0" lang="zh-CN" altLang="en-US" b="1">
                <a:solidFill>
                  <a:srgbClr val="000000"/>
                </a:solidFill>
                <a:latin typeface="+mn-lt"/>
                <a:ea typeface="+mn-ea"/>
              </a:rPr>
              <a:t>元，出险概率为</a:t>
            </a:r>
            <a:r>
              <a:rPr kumimoji="0" lang="en-US" altLang="zh-CN" b="1">
                <a:solidFill>
                  <a:srgbClr val="000000"/>
                </a:solidFill>
                <a:latin typeface="+mn-lt"/>
                <a:ea typeface="+mn-ea"/>
              </a:rPr>
              <a:t>3%</a:t>
            </a:r>
            <a:r>
              <a:rPr kumimoji="0" lang="zh-CN" altLang="en-US" b="1">
                <a:solidFill>
                  <a:srgbClr val="000000"/>
                </a:solidFill>
                <a:latin typeface="+mn-lt"/>
                <a:ea typeface="+mn-ea"/>
              </a:rPr>
              <a:t>，若保险公司的赔偿金为</a:t>
            </a:r>
            <a:r>
              <a:rPr kumimoji="0" lang="en-US" altLang="zh-CN" b="1">
                <a:solidFill>
                  <a:srgbClr val="000000"/>
                </a:solidFill>
                <a:latin typeface="+mn-lt"/>
                <a:ea typeface="+mn-ea"/>
              </a:rPr>
              <a:t>a</a:t>
            </a:r>
            <a:r>
              <a:rPr kumimoji="0" lang="zh-CN" altLang="en-US" b="1">
                <a:solidFill>
                  <a:srgbClr val="000000"/>
                </a:solidFill>
                <a:latin typeface="+mn-lt"/>
                <a:ea typeface="+mn-ea"/>
              </a:rPr>
              <a:t>（</a:t>
            </a:r>
            <a:r>
              <a:rPr kumimoji="0" lang="en-US" altLang="zh-CN" b="1">
                <a:solidFill>
                  <a:srgbClr val="000000"/>
                </a:solidFill>
                <a:latin typeface="+mn-lt"/>
                <a:ea typeface="+mn-ea"/>
              </a:rPr>
              <a:t>a</a:t>
            </a:r>
            <a:r>
              <a:rPr kumimoji="0" lang="zh-CN" altLang="en-US" b="1">
                <a:solidFill>
                  <a:srgbClr val="000000"/>
                </a:solidFill>
                <a:latin typeface="+mn-lt"/>
                <a:ea typeface="+mn-ea"/>
              </a:rPr>
              <a:t>＞</a:t>
            </a:r>
            <a:r>
              <a:rPr kumimoji="0" lang="en-US" altLang="zh-CN" b="1">
                <a:solidFill>
                  <a:srgbClr val="000000"/>
                </a:solidFill>
                <a:latin typeface="+mn-lt"/>
                <a:ea typeface="+mn-ea"/>
              </a:rPr>
              <a:t>1000</a:t>
            </a:r>
            <a:r>
              <a:rPr kumimoji="0" lang="zh-CN" altLang="en-US" b="1">
                <a:solidFill>
                  <a:srgbClr val="000000"/>
                </a:solidFill>
                <a:latin typeface="+mn-lt"/>
                <a:ea typeface="+mn-ea"/>
              </a:rPr>
              <a:t>）元，为使保险公司收益的期望值不低于</a:t>
            </a:r>
            <a:r>
              <a:rPr kumimoji="0" lang="en-US" altLang="zh-CN" b="1">
                <a:solidFill>
                  <a:srgbClr val="000000"/>
                </a:solidFill>
                <a:latin typeface="+mn-lt"/>
                <a:ea typeface="+mn-ea"/>
              </a:rPr>
              <a:t>a</a:t>
            </a:r>
            <a:r>
              <a:rPr kumimoji="0" lang="zh-CN" altLang="en-US" b="1">
                <a:solidFill>
                  <a:srgbClr val="000000"/>
                </a:solidFill>
                <a:latin typeface="+mn-lt"/>
                <a:ea typeface="+mn-ea"/>
              </a:rPr>
              <a:t>的百分之七，则保险公司应将最大赔偿金定为多少元？</a:t>
            </a:r>
          </a:p>
        </p:txBody>
      </p:sp>
      <p:sp>
        <p:nvSpPr>
          <p:cNvPr id="27" name="Text Box 2">
            <a:extLst>
              <a:ext uri="{FF2B5EF4-FFF2-40B4-BE49-F238E27FC236}">
                <a16:creationId xmlns:a16="http://schemas.microsoft.com/office/drawing/2014/main" id="{BC78AB3E-0634-45F6-AB6F-5B5EC7ED1CD5}"/>
              </a:ext>
            </a:extLst>
          </p:cNvPr>
          <p:cNvSpPr txBox="1">
            <a:spLocks noChangeArrowheads="1"/>
          </p:cNvSpPr>
          <p:nvPr/>
        </p:nvSpPr>
        <p:spPr bwMode="auto">
          <a:xfrm>
            <a:off x="443373" y="3780327"/>
            <a:ext cx="113052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a:t>2</a:t>
            </a:r>
            <a:r>
              <a:rPr lang="zh-CN" altLang="en-US" b="1"/>
              <a:t>、射手用手枪进行射击，击中目标就停止，否则继续射击，他射中目标的概率是</a:t>
            </a:r>
            <a:r>
              <a:rPr lang="en-US" altLang="zh-CN" b="1"/>
              <a:t>0.7,</a:t>
            </a:r>
            <a:r>
              <a:rPr lang="zh-CN" altLang="en-US" b="1"/>
              <a:t>若枪内只有</a:t>
            </a:r>
            <a:r>
              <a:rPr lang="en-US" altLang="zh-CN" b="1"/>
              <a:t>5</a:t>
            </a:r>
            <a:r>
              <a:rPr lang="zh-CN" altLang="en-US" b="1"/>
              <a:t>颗子弹</a:t>
            </a:r>
            <a:r>
              <a:rPr lang="en-US" altLang="zh-CN" b="1"/>
              <a:t>,</a:t>
            </a:r>
            <a:r>
              <a:rPr lang="zh-CN" altLang="en-US" b="1"/>
              <a:t>求射击次数的期望。</a:t>
            </a:r>
            <a:r>
              <a:rPr lang="en-US" altLang="zh-CN" b="1"/>
              <a:t>(</a:t>
            </a:r>
            <a:r>
              <a:rPr lang="zh-CN" altLang="en-US" b="1"/>
              <a:t>保留三个有效数字</a:t>
            </a:r>
            <a:r>
              <a:rPr lang="en-US" altLang="zh-CN" b="1"/>
              <a:t>)</a:t>
            </a:r>
          </a:p>
        </p:txBody>
      </p:sp>
      <p:grpSp>
        <p:nvGrpSpPr>
          <p:cNvPr id="28" name="Group 3">
            <a:extLst>
              <a:ext uri="{FF2B5EF4-FFF2-40B4-BE49-F238E27FC236}">
                <a16:creationId xmlns:a16="http://schemas.microsoft.com/office/drawing/2014/main" id="{2C7EF381-4818-4511-A7A3-A46CFE110B80}"/>
              </a:ext>
            </a:extLst>
          </p:cNvPr>
          <p:cNvGrpSpPr/>
          <p:nvPr/>
        </p:nvGrpSpPr>
        <p:grpSpPr>
          <a:xfrm>
            <a:off x="2451642" y="4807345"/>
            <a:ext cx="8640960" cy="1296144"/>
            <a:chOff x="672" y="1872"/>
            <a:chExt cx="4128" cy="1296"/>
          </a:xfrm>
        </p:grpSpPr>
        <p:sp>
          <p:nvSpPr>
            <p:cNvPr id="29" name="Rectangle 4">
              <a:extLst>
                <a:ext uri="{FF2B5EF4-FFF2-40B4-BE49-F238E27FC236}">
                  <a16:creationId xmlns:a16="http://schemas.microsoft.com/office/drawing/2014/main" id="{B982373D-F7C4-4F5D-9368-F1F7433E88E3}"/>
                </a:ext>
              </a:extLst>
            </p:cNvPr>
            <p:cNvSpPr>
              <a:spLocks noChangeArrowheads="1"/>
            </p:cNvSpPr>
            <p:nvPr/>
          </p:nvSpPr>
          <p:spPr bwMode="auto">
            <a:xfrm>
              <a:off x="4044" y="2538"/>
              <a:ext cx="744"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0.3</a:t>
              </a:r>
              <a:r>
                <a:rPr lang="en-US" altLang="zh-CN" baseline="30000"/>
                <a:t>4</a:t>
              </a:r>
              <a:endParaRPr lang="en-US" altLang="zh-CN"/>
            </a:p>
          </p:txBody>
        </p:sp>
        <p:sp>
          <p:nvSpPr>
            <p:cNvPr id="30" name="Rectangle 5">
              <a:extLst>
                <a:ext uri="{FF2B5EF4-FFF2-40B4-BE49-F238E27FC236}">
                  <a16:creationId xmlns:a16="http://schemas.microsoft.com/office/drawing/2014/main" id="{9A79E53B-A223-4A4A-B497-75C3135A4DFF}"/>
                </a:ext>
              </a:extLst>
            </p:cNvPr>
            <p:cNvSpPr>
              <a:spLocks noChangeArrowheads="1"/>
            </p:cNvSpPr>
            <p:nvPr/>
          </p:nvSpPr>
          <p:spPr bwMode="auto">
            <a:xfrm>
              <a:off x="3265" y="2533"/>
              <a:ext cx="744"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0.3</a:t>
              </a:r>
              <a:r>
                <a:rPr lang="en-US" altLang="zh-CN" baseline="30000"/>
                <a:t>3</a:t>
              </a:r>
              <a:r>
                <a:rPr lang="en-US" altLang="zh-CN"/>
                <a:t>×0.7</a:t>
              </a:r>
            </a:p>
          </p:txBody>
        </p:sp>
        <p:sp>
          <p:nvSpPr>
            <p:cNvPr id="31" name="Rectangle 6">
              <a:extLst>
                <a:ext uri="{FF2B5EF4-FFF2-40B4-BE49-F238E27FC236}">
                  <a16:creationId xmlns:a16="http://schemas.microsoft.com/office/drawing/2014/main" id="{C82AE0E2-469D-4E5F-A488-CD4A4BC3BC43}"/>
                </a:ext>
              </a:extLst>
            </p:cNvPr>
            <p:cNvSpPr>
              <a:spLocks noChangeArrowheads="1"/>
            </p:cNvSpPr>
            <p:nvPr/>
          </p:nvSpPr>
          <p:spPr bwMode="auto">
            <a:xfrm>
              <a:off x="2413" y="2565"/>
              <a:ext cx="74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0.3</a:t>
              </a:r>
              <a:r>
                <a:rPr lang="en-US" altLang="zh-CN" baseline="30000"/>
                <a:t>2</a:t>
              </a:r>
              <a:r>
                <a:rPr lang="en-US" altLang="zh-CN"/>
                <a:t>×0.7</a:t>
              </a:r>
            </a:p>
          </p:txBody>
        </p:sp>
        <p:sp>
          <p:nvSpPr>
            <p:cNvPr id="32" name="Rectangle 7">
              <a:extLst>
                <a:ext uri="{FF2B5EF4-FFF2-40B4-BE49-F238E27FC236}">
                  <a16:creationId xmlns:a16="http://schemas.microsoft.com/office/drawing/2014/main" id="{7B55E9D1-A1C5-4C3A-954D-A19C29DC9E82}"/>
                </a:ext>
              </a:extLst>
            </p:cNvPr>
            <p:cNvSpPr>
              <a:spLocks noChangeArrowheads="1"/>
            </p:cNvSpPr>
            <p:nvPr/>
          </p:nvSpPr>
          <p:spPr bwMode="auto">
            <a:xfrm>
              <a:off x="1593" y="2551"/>
              <a:ext cx="76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0.3×0.7</a:t>
              </a:r>
            </a:p>
          </p:txBody>
        </p:sp>
        <p:sp>
          <p:nvSpPr>
            <p:cNvPr id="33" name="Rectangle 8">
              <a:extLst>
                <a:ext uri="{FF2B5EF4-FFF2-40B4-BE49-F238E27FC236}">
                  <a16:creationId xmlns:a16="http://schemas.microsoft.com/office/drawing/2014/main" id="{D9878BD3-8708-49BF-8EE9-74FC3CAD519E}"/>
                </a:ext>
              </a:extLst>
            </p:cNvPr>
            <p:cNvSpPr>
              <a:spLocks noChangeArrowheads="1"/>
            </p:cNvSpPr>
            <p:nvPr/>
          </p:nvSpPr>
          <p:spPr bwMode="auto">
            <a:xfrm>
              <a:off x="1107" y="2531"/>
              <a:ext cx="51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0.7</a:t>
              </a:r>
            </a:p>
          </p:txBody>
        </p:sp>
        <p:sp>
          <p:nvSpPr>
            <p:cNvPr id="34" name="Rectangle 9">
              <a:extLst>
                <a:ext uri="{FF2B5EF4-FFF2-40B4-BE49-F238E27FC236}">
                  <a16:creationId xmlns:a16="http://schemas.microsoft.com/office/drawing/2014/main" id="{FA598BD5-2533-4413-85D5-2CC613222363}"/>
                </a:ext>
              </a:extLst>
            </p:cNvPr>
            <p:cNvSpPr>
              <a:spLocks noChangeArrowheads="1"/>
            </p:cNvSpPr>
            <p:nvPr/>
          </p:nvSpPr>
          <p:spPr bwMode="auto">
            <a:xfrm>
              <a:off x="703" y="2505"/>
              <a:ext cx="40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p</a:t>
              </a:r>
            </a:p>
          </p:txBody>
        </p:sp>
        <p:sp>
          <p:nvSpPr>
            <p:cNvPr id="35" name="Rectangle 10">
              <a:extLst>
                <a:ext uri="{FF2B5EF4-FFF2-40B4-BE49-F238E27FC236}">
                  <a16:creationId xmlns:a16="http://schemas.microsoft.com/office/drawing/2014/main" id="{A9D9D659-914F-4EBC-BB37-F317BBEAFD8B}"/>
                </a:ext>
              </a:extLst>
            </p:cNvPr>
            <p:cNvSpPr>
              <a:spLocks noChangeArrowheads="1"/>
            </p:cNvSpPr>
            <p:nvPr/>
          </p:nvSpPr>
          <p:spPr bwMode="auto">
            <a:xfrm>
              <a:off x="4056" y="1872"/>
              <a:ext cx="744"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5</a:t>
              </a:r>
            </a:p>
          </p:txBody>
        </p:sp>
        <p:sp>
          <p:nvSpPr>
            <p:cNvPr id="36" name="Rectangle 11">
              <a:extLst>
                <a:ext uri="{FF2B5EF4-FFF2-40B4-BE49-F238E27FC236}">
                  <a16:creationId xmlns:a16="http://schemas.microsoft.com/office/drawing/2014/main" id="{63E0DFF0-A085-489D-8A51-72A2D1AAB9D0}"/>
                </a:ext>
              </a:extLst>
            </p:cNvPr>
            <p:cNvSpPr>
              <a:spLocks noChangeArrowheads="1"/>
            </p:cNvSpPr>
            <p:nvPr/>
          </p:nvSpPr>
          <p:spPr bwMode="auto">
            <a:xfrm>
              <a:off x="3312" y="1913"/>
              <a:ext cx="456"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4</a:t>
              </a:r>
            </a:p>
          </p:txBody>
        </p:sp>
        <p:sp>
          <p:nvSpPr>
            <p:cNvPr id="37" name="Rectangle 12">
              <a:extLst>
                <a:ext uri="{FF2B5EF4-FFF2-40B4-BE49-F238E27FC236}">
                  <a16:creationId xmlns:a16="http://schemas.microsoft.com/office/drawing/2014/main" id="{92CA721F-A534-4B07-A224-C83AA947033E}"/>
                </a:ext>
              </a:extLst>
            </p:cNvPr>
            <p:cNvSpPr>
              <a:spLocks noChangeArrowheads="1"/>
            </p:cNvSpPr>
            <p:nvPr/>
          </p:nvSpPr>
          <p:spPr bwMode="auto">
            <a:xfrm>
              <a:off x="2432" y="1879"/>
              <a:ext cx="744"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3</a:t>
              </a:r>
            </a:p>
          </p:txBody>
        </p:sp>
        <p:sp>
          <p:nvSpPr>
            <p:cNvPr id="38" name="Rectangle 13">
              <a:extLst>
                <a:ext uri="{FF2B5EF4-FFF2-40B4-BE49-F238E27FC236}">
                  <a16:creationId xmlns:a16="http://schemas.microsoft.com/office/drawing/2014/main" id="{B80F8E54-5FB8-4BAC-9929-71D5162D7FF0}"/>
                </a:ext>
              </a:extLst>
            </p:cNvPr>
            <p:cNvSpPr>
              <a:spLocks noChangeArrowheads="1"/>
            </p:cNvSpPr>
            <p:nvPr/>
          </p:nvSpPr>
          <p:spPr bwMode="auto">
            <a:xfrm>
              <a:off x="1760" y="1872"/>
              <a:ext cx="465"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2</a:t>
              </a:r>
            </a:p>
          </p:txBody>
        </p:sp>
        <p:sp>
          <p:nvSpPr>
            <p:cNvPr id="39" name="Rectangle 14">
              <a:extLst>
                <a:ext uri="{FF2B5EF4-FFF2-40B4-BE49-F238E27FC236}">
                  <a16:creationId xmlns:a16="http://schemas.microsoft.com/office/drawing/2014/main" id="{89B47D3A-D953-4094-B453-239B8766D04D}"/>
                </a:ext>
              </a:extLst>
            </p:cNvPr>
            <p:cNvSpPr>
              <a:spLocks noChangeArrowheads="1"/>
            </p:cNvSpPr>
            <p:nvPr/>
          </p:nvSpPr>
          <p:spPr bwMode="auto">
            <a:xfrm>
              <a:off x="1080" y="1872"/>
              <a:ext cx="56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a:t>
              </a:r>
            </a:p>
          </p:txBody>
        </p:sp>
        <p:sp>
          <p:nvSpPr>
            <p:cNvPr id="40" name="Rectangle 15">
              <a:extLst>
                <a:ext uri="{FF2B5EF4-FFF2-40B4-BE49-F238E27FC236}">
                  <a16:creationId xmlns:a16="http://schemas.microsoft.com/office/drawing/2014/main" id="{75D84B3C-069D-4588-BE38-8CDF77EA257D}"/>
                </a:ext>
              </a:extLst>
            </p:cNvPr>
            <p:cNvSpPr>
              <a:spLocks noChangeArrowheads="1"/>
            </p:cNvSpPr>
            <p:nvPr/>
          </p:nvSpPr>
          <p:spPr bwMode="auto">
            <a:xfrm>
              <a:off x="672" y="1872"/>
              <a:ext cx="40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X</a:t>
              </a:r>
              <a:endParaRPr lang="zh-CN" altLang="zh-CN"/>
            </a:p>
          </p:txBody>
        </p:sp>
        <p:sp>
          <p:nvSpPr>
            <p:cNvPr id="41" name="Line 16">
              <a:extLst>
                <a:ext uri="{FF2B5EF4-FFF2-40B4-BE49-F238E27FC236}">
                  <a16:creationId xmlns:a16="http://schemas.microsoft.com/office/drawing/2014/main" id="{31C3D680-3A54-423C-B364-39BEEE740CC0}"/>
                </a:ext>
              </a:extLst>
            </p:cNvPr>
            <p:cNvSpPr>
              <a:spLocks noChangeShapeType="1"/>
            </p:cNvSpPr>
            <p:nvPr/>
          </p:nvSpPr>
          <p:spPr bwMode="auto">
            <a:xfrm>
              <a:off x="672" y="1872"/>
              <a:ext cx="4128"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7">
              <a:extLst>
                <a:ext uri="{FF2B5EF4-FFF2-40B4-BE49-F238E27FC236}">
                  <a16:creationId xmlns:a16="http://schemas.microsoft.com/office/drawing/2014/main" id="{C1330511-F094-4F07-817D-DC1E3A65851D}"/>
                </a:ext>
              </a:extLst>
            </p:cNvPr>
            <p:cNvSpPr>
              <a:spLocks noChangeShapeType="1"/>
            </p:cNvSpPr>
            <p:nvPr/>
          </p:nvSpPr>
          <p:spPr bwMode="auto">
            <a:xfrm>
              <a:off x="672" y="2376"/>
              <a:ext cx="412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8">
              <a:extLst>
                <a:ext uri="{FF2B5EF4-FFF2-40B4-BE49-F238E27FC236}">
                  <a16:creationId xmlns:a16="http://schemas.microsoft.com/office/drawing/2014/main" id="{44342E55-E250-4CD2-A700-B5B661022C9C}"/>
                </a:ext>
              </a:extLst>
            </p:cNvPr>
            <p:cNvSpPr>
              <a:spLocks noChangeShapeType="1"/>
            </p:cNvSpPr>
            <p:nvPr/>
          </p:nvSpPr>
          <p:spPr bwMode="auto">
            <a:xfrm>
              <a:off x="672" y="3168"/>
              <a:ext cx="4128"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9">
              <a:extLst>
                <a:ext uri="{FF2B5EF4-FFF2-40B4-BE49-F238E27FC236}">
                  <a16:creationId xmlns:a16="http://schemas.microsoft.com/office/drawing/2014/main" id="{98CEDF1D-7D89-4BEF-8D28-39CD5B95612C}"/>
                </a:ext>
              </a:extLst>
            </p:cNvPr>
            <p:cNvSpPr>
              <a:spLocks noChangeShapeType="1"/>
            </p:cNvSpPr>
            <p:nvPr/>
          </p:nvSpPr>
          <p:spPr bwMode="auto">
            <a:xfrm flipH="1">
              <a:off x="672" y="1872"/>
              <a:ext cx="0" cy="129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0">
              <a:extLst>
                <a:ext uri="{FF2B5EF4-FFF2-40B4-BE49-F238E27FC236}">
                  <a16:creationId xmlns:a16="http://schemas.microsoft.com/office/drawing/2014/main" id="{61CFD43E-E4B5-431B-91A3-4D8C90DD0EE2}"/>
                </a:ext>
              </a:extLst>
            </p:cNvPr>
            <p:cNvSpPr>
              <a:spLocks noChangeShapeType="1"/>
            </p:cNvSpPr>
            <p:nvPr/>
          </p:nvSpPr>
          <p:spPr bwMode="auto">
            <a:xfrm flipH="1">
              <a:off x="1080" y="1872"/>
              <a:ext cx="0" cy="1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1">
              <a:extLst>
                <a:ext uri="{FF2B5EF4-FFF2-40B4-BE49-F238E27FC236}">
                  <a16:creationId xmlns:a16="http://schemas.microsoft.com/office/drawing/2014/main" id="{5DEE752E-90DF-4CB3-9C50-F85889C24498}"/>
                </a:ext>
              </a:extLst>
            </p:cNvPr>
            <p:cNvSpPr>
              <a:spLocks noChangeShapeType="1"/>
            </p:cNvSpPr>
            <p:nvPr/>
          </p:nvSpPr>
          <p:spPr bwMode="auto">
            <a:xfrm flipH="1">
              <a:off x="1648" y="1872"/>
              <a:ext cx="0" cy="1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2">
              <a:extLst>
                <a:ext uri="{FF2B5EF4-FFF2-40B4-BE49-F238E27FC236}">
                  <a16:creationId xmlns:a16="http://schemas.microsoft.com/office/drawing/2014/main" id="{89E82EA4-4451-476B-A60D-69CBC8DC59EB}"/>
                </a:ext>
              </a:extLst>
            </p:cNvPr>
            <p:cNvSpPr>
              <a:spLocks noChangeShapeType="1"/>
            </p:cNvSpPr>
            <p:nvPr/>
          </p:nvSpPr>
          <p:spPr bwMode="auto">
            <a:xfrm flipH="1">
              <a:off x="2392" y="1872"/>
              <a:ext cx="0" cy="1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3">
              <a:extLst>
                <a:ext uri="{FF2B5EF4-FFF2-40B4-BE49-F238E27FC236}">
                  <a16:creationId xmlns:a16="http://schemas.microsoft.com/office/drawing/2014/main" id="{98C589A0-2BF4-4CAF-8068-F0982D180328}"/>
                </a:ext>
              </a:extLst>
            </p:cNvPr>
            <p:cNvSpPr>
              <a:spLocks noChangeShapeType="1"/>
            </p:cNvSpPr>
            <p:nvPr/>
          </p:nvSpPr>
          <p:spPr bwMode="auto">
            <a:xfrm flipH="1">
              <a:off x="3218" y="1872"/>
              <a:ext cx="0" cy="1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4">
              <a:extLst>
                <a:ext uri="{FF2B5EF4-FFF2-40B4-BE49-F238E27FC236}">
                  <a16:creationId xmlns:a16="http://schemas.microsoft.com/office/drawing/2014/main" id="{88E80F35-75FC-4968-8B23-97DA86129CE2}"/>
                </a:ext>
              </a:extLst>
            </p:cNvPr>
            <p:cNvSpPr>
              <a:spLocks noChangeShapeType="1"/>
            </p:cNvSpPr>
            <p:nvPr/>
          </p:nvSpPr>
          <p:spPr bwMode="auto">
            <a:xfrm flipH="1">
              <a:off x="4056" y="1872"/>
              <a:ext cx="0" cy="12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5">
              <a:extLst>
                <a:ext uri="{FF2B5EF4-FFF2-40B4-BE49-F238E27FC236}">
                  <a16:creationId xmlns:a16="http://schemas.microsoft.com/office/drawing/2014/main" id="{1670F379-6427-41B4-B052-D3DE93B2FA0E}"/>
                </a:ext>
              </a:extLst>
            </p:cNvPr>
            <p:cNvSpPr>
              <a:spLocks noChangeShapeType="1"/>
            </p:cNvSpPr>
            <p:nvPr/>
          </p:nvSpPr>
          <p:spPr bwMode="auto">
            <a:xfrm flipH="1">
              <a:off x="4800" y="1872"/>
              <a:ext cx="0" cy="129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28">
            <a:extLst>
              <a:ext uri="{FF2B5EF4-FFF2-40B4-BE49-F238E27FC236}">
                <a16:creationId xmlns:a16="http://schemas.microsoft.com/office/drawing/2014/main" id="{E6BD986F-FEBD-44A0-A52E-C11EB103F074}"/>
              </a:ext>
            </a:extLst>
          </p:cNvPr>
          <p:cNvSpPr txBox="1">
            <a:spLocks noChangeArrowheads="1"/>
          </p:cNvSpPr>
          <p:nvPr/>
        </p:nvSpPr>
        <p:spPr bwMode="auto">
          <a:xfrm>
            <a:off x="2449590" y="6207500"/>
            <a:ext cx="18866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t>E(X)=</a:t>
            </a:r>
            <a:r>
              <a:rPr lang="en-US" altLang="zh-CN" b="1"/>
              <a:t>1.43</a:t>
            </a:r>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3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83" grpId="0"/>
      <p:bldP spid="113685" grpId="0"/>
      <p:bldP spid="113686" grpId="0"/>
      <p:bldP spid="51"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267" name="Rectangle 3">
            <a:extLst>
              <a:ext uri="{FF2B5EF4-FFF2-40B4-BE49-F238E27FC236}">
                <a16:creationId xmlns:a16="http://schemas.microsoft.com/office/drawing/2014/main" id="{82029303-65C3-498D-A666-D09CD1637424}"/>
              </a:ext>
            </a:extLst>
          </p:cNvPr>
          <p:cNvSpPr>
            <a:spLocks noGrp="1" noChangeArrowheads="1"/>
          </p:cNvSpPr>
          <p:nvPr>
            <p:ph type="body" idx="1"/>
          </p:nvPr>
        </p:nvSpPr>
        <p:spPr bwMode="auto">
          <a:xfrm>
            <a:off x="1992313" y="1"/>
            <a:ext cx="8229600" cy="1031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just">
              <a:buFontTx/>
              <a:buNone/>
            </a:pPr>
            <a:r>
              <a:rPr lang="en-US" altLang="zh-CN" sz="2800">
                <a:cs typeface="Times New Roman" panose="02020603050405020304" pitchFamily="18" charset="0"/>
              </a:rPr>
              <a:t>1.</a:t>
            </a:r>
            <a:r>
              <a:rPr lang="zh-CN" altLang="en-US" sz="2800">
                <a:cs typeface="Times New Roman" panose="02020603050405020304" pitchFamily="18" charset="0"/>
              </a:rPr>
              <a:t>离散型随机变量的均值或数学期望</a:t>
            </a:r>
          </a:p>
          <a:p>
            <a:pPr algn="just">
              <a:buFontTx/>
              <a:buNone/>
            </a:pPr>
            <a:r>
              <a:rPr lang="en-US" altLang="zh-CN" sz="2800">
                <a:cs typeface="Times New Roman" panose="02020603050405020304" pitchFamily="18" charset="0"/>
              </a:rPr>
              <a:t>(1)</a:t>
            </a:r>
            <a:r>
              <a:rPr lang="zh-CN" altLang="en-US" sz="2800">
                <a:cs typeface="Times New Roman" panose="02020603050405020304" pitchFamily="18" charset="0"/>
              </a:rPr>
              <a:t>定义：若离散型随机变量</a:t>
            </a:r>
            <a:r>
              <a:rPr lang="en-US" altLang="zh-CN" sz="2800" i="1">
                <a:cs typeface="Times New Roman" panose="02020603050405020304" pitchFamily="18" charset="0"/>
              </a:rPr>
              <a:t>X</a:t>
            </a:r>
            <a:r>
              <a:rPr lang="zh-CN" altLang="en-US" sz="2800">
                <a:cs typeface="Times New Roman" panose="02020603050405020304" pitchFamily="18" charset="0"/>
              </a:rPr>
              <a:t>的分布列为：</a:t>
            </a:r>
          </a:p>
        </p:txBody>
      </p:sp>
      <p:graphicFrame>
        <p:nvGraphicFramePr>
          <p:cNvPr id="11294" name="Group 30">
            <a:extLst>
              <a:ext uri="{FF2B5EF4-FFF2-40B4-BE49-F238E27FC236}">
                <a16:creationId xmlns:a16="http://schemas.microsoft.com/office/drawing/2014/main" id="{424E426F-B9D7-40B4-A942-A131B2ECBB28}"/>
              </a:ext>
            </a:extLst>
          </p:cNvPr>
          <p:cNvGraphicFramePr>
            <a:graphicFrameLocks noGrp="1"/>
          </p:cNvGraphicFramePr>
          <p:nvPr/>
        </p:nvGraphicFramePr>
        <p:xfrm>
          <a:off x="2135188" y="1125538"/>
          <a:ext cx="7632700" cy="1158240"/>
        </p:xfrm>
        <a:graphic>
          <a:graphicData uri="http://schemas.openxmlformats.org/drawingml/2006/table">
            <a:tbl>
              <a:tblPr/>
              <a:tblGrid>
                <a:gridCol w="1006475">
                  <a:extLst>
                    <a:ext uri="{9D8B030D-6E8A-4147-A177-3AD203B41FA5}">
                      <a16:colId xmlns:a16="http://schemas.microsoft.com/office/drawing/2014/main" val="4149006602"/>
                    </a:ext>
                  </a:extLst>
                </a:gridCol>
                <a:gridCol w="1090612">
                  <a:extLst>
                    <a:ext uri="{9D8B030D-6E8A-4147-A177-3AD203B41FA5}">
                      <a16:colId xmlns:a16="http://schemas.microsoft.com/office/drawing/2014/main" val="584232817"/>
                    </a:ext>
                  </a:extLst>
                </a:gridCol>
                <a:gridCol w="1092200">
                  <a:extLst>
                    <a:ext uri="{9D8B030D-6E8A-4147-A177-3AD203B41FA5}">
                      <a16:colId xmlns:a16="http://schemas.microsoft.com/office/drawing/2014/main" val="2427562534"/>
                    </a:ext>
                  </a:extLst>
                </a:gridCol>
                <a:gridCol w="1158875">
                  <a:extLst>
                    <a:ext uri="{9D8B030D-6E8A-4147-A177-3AD203B41FA5}">
                      <a16:colId xmlns:a16="http://schemas.microsoft.com/office/drawing/2014/main" val="3846926006"/>
                    </a:ext>
                  </a:extLst>
                </a:gridCol>
                <a:gridCol w="1033463">
                  <a:extLst>
                    <a:ext uri="{9D8B030D-6E8A-4147-A177-3AD203B41FA5}">
                      <a16:colId xmlns:a16="http://schemas.microsoft.com/office/drawing/2014/main" val="1666045940"/>
                    </a:ext>
                  </a:extLst>
                </a:gridCol>
                <a:gridCol w="1160462">
                  <a:extLst>
                    <a:ext uri="{9D8B030D-6E8A-4147-A177-3AD203B41FA5}">
                      <a16:colId xmlns:a16="http://schemas.microsoft.com/office/drawing/2014/main" val="3144526287"/>
                    </a:ext>
                  </a:extLst>
                </a:gridCol>
                <a:gridCol w="1090613">
                  <a:extLst>
                    <a:ext uri="{9D8B030D-6E8A-4147-A177-3AD203B41FA5}">
                      <a16:colId xmlns:a16="http://schemas.microsoft.com/office/drawing/2014/main" val="673834181"/>
                    </a:ext>
                  </a:extLst>
                </a:gridCol>
              </a:tblGrid>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3114595"/>
                  </a:ext>
                </a:extLst>
              </a:tr>
              <a:tr h="457200">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0871075"/>
                  </a:ext>
                </a:extLst>
              </a:tr>
            </a:tbl>
          </a:graphicData>
        </a:graphic>
      </p:graphicFrame>
      <p:sp>
        <p:nvSpPr>
          <p:cNvPr id="11296" name="Rectangle 32">
            <a:extLst>
              <a:ext uri="{FF2B5EF4-FFF2-40B4-BE49-F238E27FC236}">
                <a16:creationId xmlns:a16="http://schemas.microsoft.com/office/drawing/2014/main" id="{506BE4CD-4FC1-4FA5-8C18-C28131E264B7}"/>
              </a:ext>
            </a:extLst>
          </p:cNvPr>
          <p:cNvSpPr>
            <a:spLocks noChangeArrowheads="1"/>
          </p:cNvSpPr>
          <p:nvPr/>
        </p:nvSpPr>
        <p:spPr bwMode="auto">
          <a:xfrm>
            <a:off x="623392" y="2347914"/>
            <a:ext cx="11377264"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buFontTx/>
              <a:buNone/>
            </a:pPr>
            <a:r>
              <a:rPr lang="zh-CN" altLang="en-US" sz="2400">
                <a:cs typeface="Times New Roman" panose="02020603050405020304" pitchFamily="18" charset="0"/>
              </a:rPr>
              <a:t>则称</a:t>
            </a:r>
            <a:r>
              <a:rPr lang="en-US" altLang="zh-CN" sz="2400" i="1">
                <a:cs typeface="Times New Roman" panose="02020603050405020304" pitchFamily="18" charset="0"/>
              </a:rPr>
              <a:t>E</a:t>
            </a:r>
            <a:r>
              <a:rPr lang="en-US" altLang="zh-CN" sz="2400">
                <a:cs typeface="Times New Roman" panose="02020603050405020304" pitchFamily="18" charset="0"/>
              </a:rPr>
              <a:t>(</a:t>
            </a:r>
            <a:r>
              <a:rPr lang="en-US" altLang="zh-CN" sz="2400" i="1">
                <a:cs typeface="Times New Roman" panose="02020603050405020304" pitchFamily="18" charset="0"/>
              </a:rPr>
              <a:t>X</a:t>
            </a:r>
            <a:r>
              <a:rPr lang="en-US" altLang="zh-CN" sz="2400">
                <a:cs typeface="Times New Roman" panose="02020603050405020304" pitchFamily="18" charset="0"/>
              </a:rPr>
              <a:t>)</a:t>
            </a:r>
            <a:r>
              <a:rPr lang="zh-CN" altLang="en-US" sz="2400">
                <a:cs typeface="Times New Roman" panose="02020603050405020304" pitchFamily="18" charset="0"/>
              </a:rPr>
              <a:t>＝</a:t>
            </a:r>
            <a:r>
              <a:rPr lang="zh-CN" altLang="en-US" sz="2400" u="sng">
                <a:cs typeface="Times New Roman" panose="02020603050405020304" pitchFamily="18" charset="0"/>
              </a:rPr>
              <a:t>			            </a:t>
            </a:r>
            <a:r>
              <a:rPr lang="zh-CN" altLang="en-US" sz="2400">
                <a:cs typeface="Times New Roman" panose="02020603050405020304" pitchFamily="18" charset="0"/>
              </a:rPr>
              <a:t>随机变量</a:t>
            </a:r>
            <a:r>
              <a:rPr lang="en-US" altLang="zh-CN" sz="2400" i="1">
                <a:cs typeface="Times New Roman" panose="02020603050405020304" pitchFamily="18" charset="0"/>
              </a:rPr>
              <a:t>X</a:t>
            </a:r>
            <a:r>
              <a:rPr lang="zh-CN" altLang="en-US" sz="2400">
                <a:cs typeface="Times New Roman" panose="02020603050405020304" pitchFamily="18" charset="0"/>
              </a:rPr>
              <a:t>的均值或数学期望．</a:t>
            </a:r>
          </a:p>
          <a:p>
            <a:pPr algn="just">
              <a:buFontTx/>
              <a:buNone/>
            </a:pPr>
            <a:r>
              <a:rPr lang="en-US" altLang="zh-CN" sz="2800">
                <a:cs typeface="Times New Roman" panose="02020603050405020304" pitchFamily="18" charset="0"/>
              </a:rPr>
              <a:t>(2)</a:t>
            </a:r>
            <a:r>
              <a:rPr lang="zh-CN" altLang="en-US" sz="2800">
                <a:cs typeface="Times New Roman" panose="02020603050405020304" pitchFamily="18" charset="0"/>
              </a:rPr>
              <a:t>意义：它反映了离散型随机变量取值的</a:t>
            </a:r>
            <a:r>
              <a:rPr lang="zh-CN" altLang="en-US" sz="2800" u="sng">
                <a:cs typeface="Times New Roman" panose="02020603050405020304" pitchFamily="18" charset="0"/>
              </a:rPr>
              <a:t>	     </a:t>
            </a:r>
            <a:r>
              <a:rPr lang="zh-CN" altLang="en-US" sz="2800">
                <a:cs typeface="Times New Roman" panose="02020603050405020304" pitchFamily="18" charset="0"/>
              </a:rPr>
              <a:t>．</a:t>
            </a:r>
          </a:p>
          <a:p>
            <a:pPr>
              <a:buFontTx/>
              <a:buNone/>
            </a:pPr>
            <a:r>
              <a:rPr lang="en-US" altLang="zh-CN" sz="2800">
                <a:cs typeface="Times New Roman" panose="02020603050405020304" pitchFamily="18" charset="0"/>
              </a:rPr>
              <a:t>(3)</a:t>
            </a:r>
            <a:r>
              <a:rPr lang="zh-CN" altLang="en-US" sz="2800">
                <a:cs typeface="Times New Roman" panose="02020603050405020304" pitchFamily="18" charset="0"/>
              </a:rPr>
              <a:t>性质：如果</a:t>
            </a:r>
            <a:r>
              <a:rPr lang="en-US" altLang="zh-CN" sz="2800" i="1">
                <a:cs typeface="Times New Roman" panose="02020603050405020304" pitchFamily="18" charset="0"/>
              </a:rPr>
              <a:t>X</a:t>
            </a:r>
            <a:r>
              <a:rPr lang="zh-CN" altLang="en-US" sz="2800">
                <a:cs typeface="Times New Roman" panose="02020603050405020304" pitchFamily="18" charset="0"/>
              </a:rPr>
              <a:t>为</a:t>
            </a:r>
            <a:r>
              <a:rPr lang="en-US" altLang="zh-CN" sz="2800">
                <a:cs typeface="Times New Roman" panose="02020603050405020304" pitchFamily="18" charset="0"/>
              </a:rPr>
              <a:t>(</a:t>
            </a:r>
            <a:r>
              <a:rPr lang="zh-CN" altLang="en-US" sz="2800">
                <a:cs typeface="Times New Roman" panose="02020603050405020304" pitchFamily="18" charset="0"/>
              </a:rPr>
              <a:t>离散型</a:t>
            </a:r>
            <a:r>
              <a:rPr lang="en-US" altLang="zh-CN" sz="2800">
                <a:cs typeface="Times New Roman" panose="02020603050405020304" pitchFamily="18" charset="0"/>
              </a:rPr>
              <a:t>)</a:t>
            </a:r>
            <a:r>
              <a:rPr lang="zh-CN" altLang="en-US" sz="2800">
                <a:cs typeface="Times New Roman" panose="02020603050405020304" pitchFamily="18" charset="0"/>
              </a:rPr>
              <a:t>随机变量，则</a:t>
            </a:r>
            <a:r>
              <a:rPr lang="en-US" altLang="zh-CN" sz="2800" i="1">
                <a:cs typeface="Times New Roman" panose="02020603050405020304" pitchFamily="18" charset="0"/>
              </a:rPr>
              <a:t>Y</a:t>
            </a:r>
            <a:r>
              <a:rPr lang="zh-CN" altLang="en-US" sz="2800">
                <a:cs typeface="Times New Roman" panose="02020603050405020304" pitchFamily="18" charset="0"/>
              </a:rPr>
              <a:t>＝</a:t>
            </a:r>
            <a:r>
              <a:rPr lang="en-US" altLang="zh-CN" sz="2800" i="1" err="1">
                <a:cs typeface="Times New Roman" panose="02020603050405020304" pitchFamily="18" charset="0"/>
              </a:rPr>
              <a:t>aX</a:t>
            </a:r>
            <a:r>
              <a:rPr lang="zh-CN" altLang="en-US" sz="2800">
                <a:cs typeface="Times New Roman" panose="02020603050405020304" pitchFamily="18" charset="0"/>
              </a:rPr>
              <a:t>＋</a:t>
            </a:r>
            <a:r>
              <a:rPr lang="en-US" altLang="zh-CN" sz="2800" i="1">
                <a:cs typeface="Times New Roman" panose="02020603050405020304" pitchFamily="18" charset="0"/>
              </a:rPr>
              <a:t>b</a:t>
            </a:r>
            <a:r>
              <a:rPr lang="en-US" altLang="zh-CN" sz="2800">
                <a:cs typeface="Times New Roman" panose="02020603050405020304" pitchFamily="18" charset="0"/>
              </a:rPr>
              <a:t>(</a:t>
            </a:r>
            <a:r>
              <a:rPr lang="zh-CN" altLang="en-US" sz="2800">
                <a:cs typeface="Times New Roman" panose="02020603050405020304" pitchFamily="18" charset="0"/>
              </a:rPr>
              <a:t>其中</a:t>
            </a:r>
            <a:r>
              <a:rPr lang="en-US" altLang="zh-CN" sz="2800" i="1">
                <a:cs typeface="Times New Roman" panose="02020603050405020304" pitchFamily="18" charset="0"/>
              </a:rPr>
              <a:t>a</a:t>
            </a:r>
            <a:r>
              <a:rPr lang="zh-CN" altLang="en-US" sz="2800">
                <a:cs typeface="Times New Roman" panose="02020603050405020304" pitchFamily="18" charset="0"/>
              </a:rPr>
              <a:t>，</a:t>
            </a:r>
            <a:r>
              <a:rPr lang="en-US" altLang="zh-CN" sz="2800" i="1">
                <a:cs typeface="Times New Roman" panose="02020603050405020304" pitchFamily="18" charset="0"/>
              </a:rPr>
              <a:t>b</a:t>
            </a:r>
            <a:r>
              <a:rPr lang="zh-CN" altLang="en-US" sz="2800">
                <a:cs typeface="Times New Roman" panose="02020603050405020304" pitchFamily="18" charset="0"/>
              </a:rPr>
              <a:t>为常数</a:t>
            </a:r>
            <a:r>
              <a:rPr lang="en-US" altLang="zh-CN" sz="2800">
                <a:cs typeface="Times New Roman" panose="02020603050405020304" pitchFamily="18" charset="0"/>
              </a:rPr>
              <a:t>)</a:t>
            </a:r>
            <a:r>
              <a:rPr lang="zh-CN" altLang="en-US" sz="2800">
                <a:cs typeface="Times New Roman" panose="02020603050405020304" pitchFamily="18" charset="0"/>
              </a:rPr>
              <a:t>也是随机变量，且</a:t>
            </a:r>
            <a:r>
              <a:rPr lang="zh-CN" altLang="en-US" sz="2800" u="sng">
                <a:cs typeface="Times New Roman" panose="02020603050405020304" pitchFamily="18" charset="0"/>
              </a:rPr>
              <a:t>		     </a:t>
            </a:r>
            <a:r>
              <a:rPr lang="zh-CN" altLang="en-US" sz="2800">
                <a:cs typeface="Times New Roman" panose="02020603050405020304" pitchFamily="18" charset="0"/>
              </a:rPr>
              <a:t>＝</a:t>
            </a:r>
            <a:r>
              <a:rPr lang="en-US" altLang="zh-CN" sz="2800" i="1">
                <a:cs typeface="Times New Roman" panose="02020603050405020304" pitchFamily="18" charset="0"/>
              </a:rPr>
              <a:t>P</a:t>
            </a:r>
            <a:r>
              <a:rPr lang="en-US" altLang="zh-CN" sz="2800">
                <a:cs typeface="Times New Roman" panose="02020603050405020304" pitchFamily="18" charset="0"/>
              </a:rPr>
              <a:t>(</a:t>
            </a:r>
            <a:r>
              <a:rPr lang="en-US" altLang="zh-CN" sz="2800" i="1">
                <a:cs typeface="Times New Roman" panose="02020603050405020304" pitchFamily="18" charset="0"/>
              </a:rPr>
              <a:t>X</a:t>
            </a:r>
            <a:r>
              <a:rPr lang="zh-CN" altLang="en-US" sz="2800">
                <a:cs typeface="Times New Roman" panose="02020603050405020304" pitchFamily="18" charset="0"/>
              </a:rPr>
              <a:t>＝</a:t>
            </a:r>
            <a:r>
              <a:rPr lang="en-US" altLang="zh-CN" sz="2800" i="1">
                <a:cs typeface="Times New Roman" panose="02020603050405020304" pitchFamily="18" charset="0"/>
              </a:rPr>
              <a:t>x</a:t>
            </a:r>
            <a:r>
              <a:rPr lang="en-US" altLang="zh-CN" sz="2800" i="1" baseline="-30000">
                <a:cs typeface="Times New Roman" panose="02020603050405020304" pitchFamily="18" charset="0"/>
              </a:rPr>
              <a:t>i</a:t>
            </a:r>
            <a:r>
              <a:rPr lang="en-US" altLang="zh-CN" sz="2800">
                <a:cs typeface="Times New Roman" panose="02020603050405020304" pitchFamily="18" charset="0"/>
              </a:rPr>
              <a:t>)</a:t>
            </a:r>
            <a:r>
              <a:rPr lang="zh-CN" altLang="en-US" sz="2800">
                <a:cs typeface="Times New Roman" panose="02020603050405020304" pitchFamily="18" charset="0"/>
              </a:rPr>
              <a:t>，</a:t>
            </a:r>
            <a:r>
              <a:rPr lang="en-US" altLang="zh-CN" sz="2800" i="1" err="1">
                <a:cs typeface="Times New Roman" panose="02020603050405020304" pitchFamily="18" charset="0"/>
              </a:rPr>
              <a:t>i</a:t>
            </a:r>
            <a:r>
              <a:rPr lang="zh-CN" altLang="en-US" sz="2800">
                <a:cs typeface="Times New Roman" panose="02020603050405020304" pitchFamily="18" charset="0"/>
              </a:rPr>
              <a:t>＝</a:t>
            </a:r>
            <a:r>
              <a:rPr lang="en-US" altLang="zh-CN" sz="2800">
                <a:cs typeface="Times New Roman" panose="02020603050405020304" pitchFamily="18" charset="0"/>
              </a:rPr>
              <a:t>1,2,3</a:t>
            </a:r>
            <a:r>
              <a:rPr lang="zh-CN" altLang="en-US" sz="2800">
                <a:cs typeface="Times New Roman" panose="02020603050405020304" pitchFamily="18" charset="0"/>
              </a:rPr>
              <a:t>，</a:t>
            </a:r>
            <a:r>
              <a:rPr lang="en-US" altLang="zh-CN" sz="2800">
                <a:latin typeface="宋体" panose="02010600030101010101" pitchFamily="2" charset="-122"/>
                <a:cs typeface="Times New Roman" panose="02020603050405020304" pitchFamily="18" charset="0"/>
              </a:rPr>
              <a:t>…</a:t>
            </a:r>
            <a:r>
              <a:rPr lang="zh-CN" altLang="en-US" sz="2800">
                <a:cs typeface="Times New Roman" panose="02020603050405020304" pitchFamily="18" charset="0"/>
              </a:rPr>
              <a:t>，</a:t>
            </a:r>
            <a:r>
              <a:rPr lang="en-US" altLang="zh-CN" sz="2800" i="1">
                <a:cs typeface="Times New Roman" panose="02020603050405020304" pitchFamily="18" charset="0"/>
              </a:rPr>
              <a:t>n</a:t>
            </a:r>
            <a:r>
              <a:rPr lang="en-US" altLang="zh-CN" sz="2800">
                <a:cs typeface="Times New Roman" panose="02020603050405020304" pitchFamily="18" charset="0"/>
              </a:rPr>
              <a:t>.</a:t>
            </a:r>
          </a:p>
          <a:p>
            <a:pPr>
              <a:buFontTx/>
              <a:buNone/>
            </a:pPr>
            <a:r>
              <a:rPr lang="en-US" altLang="zh-CN" sz="2800" i="1">
                <a:cs typeface="Times New Roman" panose="02020603050405020304" pitchFamily="18" charset="0"/>
              </a:rPr>
              <a:t>E</a:t>
            </a:r>
            <a:r>
              <a:rPr lang="en-US" altLang="zh-CN" sz="2800">
                <a:cs typeface="Times New Roman" panose="02020603050405020304" pitchFamily="18" charset="0"/>
              </a:rPr>
              <a:t>(</a:t>
            </a:r>
            <a:r>
              <a:rPr lang="en-US" altLang="zh-CN" sz="2800" i="1">
                <a:cs typeface="Times New Roman" panose="02020603050405020304" pitchFamily="18" charset="0"/>
              </a:rPr>
              <a:t>Y</a:t>
            </a:r>
            <a:r>
              <a:rPr lang="en-US" altLang="zh-CN" sz="2800">
                <a:cs typeface="Times New Roman" panose="02020603050405020304" pitchFamily="18" charset="0"/>
              </a:rPr>
              <a:t>)</a:t>
            </a:r>
            <a:r>
              <a:rPr lang="zh-CN" altLang="en-US" sz="2800">
                <a:cs typeface="Times New Roman" panose="02020603050405020304" pitchFamily="18" charset="0"/>
              </a:rPr>
              <a:t>＝ </a:t>
            </a:r>
            <a:r>
              <a:rPr lang="zh-CN" altLang="en-US" sz="2800" u="sng">
                <a:cs typeface="Times New Roman" panose="02020603050405020304" pitchFamily="18" charset="0"/>
              </a:rPr>
              <a:t>		</a:t>
            </a:r>
            <a:r>
              <a:rPr lang="zh-CN" altLang="en-US" sz="2800">
                <a:cs typeface="Times New Roman" panose="02020603050405020304" pitchFamily="18" charset="0"/>
              </a:rPr>
              <a:t>＝</a:t>
            </a:r>
            <a:r>
              <a:rPr lang="zh-CN" altLang="en-US" sz="2800" u="sng">
                <a:cs typeface="Times New Roman" panose="02020603050405020304" pitchFamily="18" charset="0"/>
              </a:rPr>
              <a:t>		</a:t>
            </a:r>
            <a:r>
              <a:rPr lang="en-US" altLang="zh-CN" sz="2800">
                <a:cs typeface="Times New Roman" panose="02020603050405020304" pitchFamily="18" charset="0"/>
              </a:rPr>
              <a:t>.</a:t>
            </a:r>
          </a:p>
        </p:txBody>
      </p:sp>
      <p:sp>
        <p:nvSpPr>
          <p:cNvPr id="11297" name="Rectangle 33">
            <a:extLst>
              <a:ext uri="{FF2B5EF4-FFF2-40B4-BE49-F238E27FC236}">
                <a16:creationId xmlns:a16="http://schemas.microsoft.com/office/drawing/2014/main" id="{25D11D0D-A041-449B-B089-C6CAE5C752C3}"/>
              </a:ext>
            </a:extLst>
          </p:cNvPr>
          <p:cNvSpPr>
            <a:spLocks noChangeArrowheads="1"/>
          </p:cNvSpPr>
          <p:nvPr/>
        </p:nvSpPr>
        <p:spPr bwMode="auto">
          <a:xfrm>
            <a:off x="2279576" y="2185402"/>
            <a:ext cx="2901756" cy="53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spcBef>
                <a:spcPct val="20000"/>
              </a:spcBef>
              <a:buClr>
                <a:schemeClr val="accent1"/>
              </a:buClr>
              <a:buFont typeface="Wingdings" panose="05000000000000000000" pitchFamily="2" charset="2"/>
              <a:buNone/>
            </a:pPr>
            <a:r>
              <a:rPr kumimoji="0" lang="en-US" altLang="zh-CN" i="1">
                <a:solidFill>
                  <a:srgbClr val="FF0000"/>
                </a:solidFill>
                <a:cs typeface="Times New Roman" panose="02020603050405020304" pitchFamily="18" charset="0"/>
              </a:rPr>
              <a:t>x</a:t>
            </a:r>
            <a:r>
              <a:rPr kumimoji="0" lang="en-US" altLang="zh-CN" baseline="-30000">
                <a:solidFill>
                  <a:srgbClr val="FF0000"/>
                </a:solidFill>
                <a:cs typeface="Times New Roman" panose="02020603050405020304" pitchFamily="18" charset="0"/>
              </a:rPr>
              <a:t>1</a:t>
            </a:r>
            <a:r>
              <a:rPr kumimoji="0" lang="en-US" altLang="zh-CN" i="1">
                <a:solidFill>
                  <a:srgbClr val="FF0000"/>
                </a:solidFill>
                <a:cs typeface="Times New Roman" panose="02020603050405020304" pitchFamily="18" charset="0"/>
              </a:rPr>
              <a:t>p</a:t>
            </a:r>
            <a:r>
              <a:rPr kumimoji="0" lang="en-US" altLang="zh-CN" baseline="-30000">
                <a:solidFill>
                  <a:srgbClr val="FF0000"/>
                </a:solidFill>
                <a:cs typeface="Times New Roman" panose="02020603050405020304" pitchFamily="18" charset="0"/>
              </a:rPr>
              <a:t>1</a:t>
            </a:r>
            <a:r>
              <a:rPr kumimoji="0" lang="zh-CN" altLang="en-US">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x</a:t>
            </a:r>
            <a:r>
              <a:rPr kumimoji="0" lang="en-US" altLang="zh-CN" baseline="-30000">
                <a:solidFill>
                  <a:srgbClr val="FF0000"/>
                </a:solidFill>
                <a:cs typeface="Times New Roman" panose="02020603050405020304" pitchFamily="18" charset="0"/>
              </a:rPr>
              <a:t>2</a:t>
            </a:r>
            <a:r>
              <a:rPr kumimoji="0" lang="en-US" altLang="zh-CN" i="1">
                <a:solidFill>
                  <a:srgbClr val="FF0000"/>
                </a:solidFill>
                <a:cs typeface="Times New Roman" panose="02020603050405020304" pitchFamily="18" charset="0"/>
              </a:rPr>
              <a:t>p</a:t>
            </a:r>
            <a:r>
              <a:rPr kumimoji="0" lang="en-US" altLang="zh-CN" baseline="-30000">
                <a:solidFill>
                  <a:srgbClr val="FF0000"/>
                </a:solidFill>
                <a:cs typeface="Times New Roman" panose="02020603050405020304" pitchFamily="18" charset="0"/>
              </a:rPr>
              <a:t>2</a:t>
            </a:r>
            <a:r>
              <a:rPr kumimoji="0" lang="zh-CN" altLang="en-US">
                <a:solidFill>
                  <a:srgbClr val="FF0000"/>
                </a:solidFill>
                <a:cs typeface="Times New Roman" panose="02020603050405020304" pitchFamily="18" charset="0"/>
              </a:rPr>
              <a:t>＋</a:t>
            </a:r>
            <a:r>
              <a:rPr kumimoji="0" lang="en-US" altLang="zh-CN">
                <a:solidFill>
                  <a:srgbClr val="FF0000"/>
                </a:solidFill>
                <a:latin typeface="宋体" panose="02010600030101010101" pitchFamily="2" charset="-122"/>
                <a:cs typeface="Times New Roman" panose="02020603050405020304" pitchFamily="18" charset="0"/>
              </a:rPr>
              <a:t>…</a:t>
            </a:r>
            <a:r>
              <a:rPr kumimoji="0" lang="zh-CN" altLang="en-US">
                <a:solidFill>
                  <a:srgbClr val="FF0000"/>
                </a:solidFill>
                <a:cs typeface="Times New Roman" panose="02020603050405020304" pitchFamily="18" charset="0"/>
              </a:rPr>
              <a:t>＋</a:t>
            </a:r>
            <a:r>
              <a:rPr kumimoji="0" lang="en-US" altLang="zh-CN" i="1" err="1">
                <a:solidFill>
                  <a:srgbClr val="FF0000"/>
                </a:solidFill>
                <a:cs typeface="Times New Roman" panose="02020603050405020304" pitchFamily="18" charset="0"/>
              </a:rPr>
              <a:t>x</a:t>
            </a:r>
            <a:r>
              <a:rPr kumimoji="0" lang="en-US" altLang="zh-CN" i="1" baseline="-30000" err="1">
                <a:solidFill>
                  <a:srgbClr val="FF0000"/>
                </a:solidFill>
                <a:cs typeface="Times New Roman" panose="02020603050405020304" pitchFamily="18" charset="0"/>
              </a:rPr>
              <a:t>n</a:t>
            </a:r>
            <a:r>
              <a:rPr kumimoji="0" lang="en-US" altLang="zh-CN" i="1" err="1">
                <a:solidFill>
                  <a:srgbClr val="FF0000"/>
                </a:solidFill>
                <a:cs typeface="Times New Roman" panose="02020603050405020304" pitchFamily="18" charset="0"/>
              </a:rPr>
              <a:t>p</a:t>
            </a:r>
            <a:r>
              <a:rPr kumimoji="0" lang="en-US" altLang="zh-CN" i="1" baseline="-30000" err="1">
                <a:solidFill>
                  <a:srgbClr val="FF0000"/>
                </a:solidFill>
                <a:cs typeface="Times New Roman" panose="02020603050405020304" pitchFamily="18" charset="0"/>
              </a:rPr>
              <a:t>n</a:t>
            </a:r>
            <a:endParaRPr kumimoji="0" lang="en-US" altLang="zh-CN" i="1" baseline="-30000">
              <a:solidFill>
                <a:srgbClr val="FF0000"/>
              </a:solidFill>
              <a:cs typeface="Times New Roman" panose="02020603050405020304" pitchFamily="18" charset="0"/>
            </a:endParaRPr>
          </a:p>
        </p:txBody>
      </p:sp>
      <p:sp>
        <p:nvSpPr>
          <p:cNvPr id="11298" name="Rectangle 34">
            <a:extLst>
              <a:ext uri="{FF2B5EF4-FFF2-40B4-BE49-F238E27FC236}">
                <a16:creationId xmlns:a16="http://schemas.microsoft.com/office/drawing/2014/main" id="{87C4F788-E192-436A-93F0-2D636EC07BA6}"/>
              </a:ext>
            </a:extLst>
          </p:cNvPr>
          <p:cNvSpPr>
            <a:spLocks noChangeArrowheads="1"/>
          </p:cNvSpPr>
          <p:nvPr/>
        </p:nvSpPr>
        <p:spPr bwMode="auto">
          <a:xfrm>
            <a:off x="7032104" y="2740300"/>
            <a:ext cx="1415772" cy="53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spcBef>
                <a:spcPct val="20000"/>
              </a:spcBef>
              <a:buClr>
                <a:schemeClr val="accent1"/>
              </a:buClr>
              <a:buFont typeface="Wingdings" panose="05000000000000000000" pitchFamily="2" charset="2"/>
              <a:buNone/>
            </a:pPr>
            <a:r>
              <a:rPr kumimoji="0" lang="zh-CN" altLang="en-US">
                <a:solidFill>
                  <a:srgbClr val="FF0000"/>
                </a:solidFill>
                <a:cs typeface="Times New Roman" panose="02020603050405020304" pitchFamily="18" charset="0"/>
              </a:rPr>
              <a:t>平均水平</a:t>
            </a:r>
          </a:p>
        </p:txBody>
      </p:sp>
      <p:sp>
        <p:nvSpPr>
          <p:cNvPr id="11299" name="Rectangle 35">
            <a:extLst>
              <a:ext uri="{FF2B5EF4-FFF2-40B4-BE49-F238E27FC236}">
                <a16:creationId xmlns:a16="http://schemas.microsoft.com/office/drawing/2014/main" id="{3FDD7D88-477A-4E35-AFDB-CF2506794A4F}"/>
              </a:ext>
            </a:extLst>
          </p:cNvPr>
          <p:cNvSpPr>
            <a:spLocks noChangeArrowheads="1"/>
          </p:cNvSpPr>
          <p:nvPr/>
        </p:nvSpPr>
        <p:spPr bwMode="auto">
          <a:xfrm>
            <a:off x="3163466" y="3626044"/>
            <a:ext cx="1808508" cy="53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spcBef>
                <a:spcPct val="20000"/>
              </a:spcBef>
              <a:buClr>
                <a:schemeClr val="accent1"/>
              </a:buClr>
              <a:buFont typeface="Wingdings" panose="05000000000000000000" pitchFamily="2" charset="2"/>
              <a:buNone/>
            </a:pPr>
            <a:r>
              <a:rPr kumimoji="0" lang="en-US" altLang="zh-CN" i="1">
                <a:solidFill>
                  <a:srgbClr val="FF0000"/>
                </a:solidFill>
                <a:cs typeface="Times New Roman" panose="02020603050405020304" pitchFamily="18" charset="0"/>
              </a:rPr>
              <a:t>P</a:t>
            </a:r>
            <a:r>
              <a:rPr kumimoji="0" lang="en-US" altLang="zh-CN">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Y</a:t>
            </a:r>
            <a:r>
              <a:rPr kumimoji="0" lang="zh-CN" altLang="en-US">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ax</a:t>
            </a:r>
            <a:r>
              <a:rPr kumimoji="0" lang="zh-CN" altLang="en-US">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b</a:t>
            </a:r>
            <a:r>
              <a:rPr kumimoji="0" lang="en-US" altLang="zh-CN">
                <a:solidFill>
                  <a:srgbClr val="FF0000"/>
                </a:solidFill>
                <a:cs typeface="Times New Roman" panose="02020603050405020304" pitchFamily="18" charset="0"/>
              </a:rPr>
              <a:t>)</a:t>
            </a:r>
          </a:p>
        </p:txBody>
      </p:sp>
      <p:sp>
        <p:nvSpPr>
          <p:cNvPr id="11300" name="Rectangle 36">
            <a:extLst>
              <a:ext uri="{FF2B5EF4-FFF2-40B4-BE49-F238E27FC236}">
                <a16:creationId xmlns:a16="http://schemas.microsoft.com/office/drawing/2014/main" id="{4E054B5D-B94C-4D7A-AE73-E3ADF04B6D43}"/>
              </a:ext>
            </a:extLst>
          </p:cNvPr>
          <p:cNvSpPr>
            <a:spLocks noChangeArrowheads="1"/>
          </p:cNvSpPr>
          <p:nvPr/>
        </p:nvSpPr>
        <p:spPr bwMode="auto">
          <a:xfrm>
            <a:off x="1782960" y="4160742"/>
            <a:ext cx="1380506" cy="53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spcBef>
                <a:spcPct val="20000"/>
              </a:spcBef>
              <a:buClr>
                <a:schemeClr val="accent1"/>
              </a:buClr>
              <a:buFont typeface="Wingdings" panose="05000000000000000000" pitchFamily="2" charset="2"/>
              <a:buNone/>
            </a:pPr>
            <a:r>
              <a:rPr kumimoji="0" lang="en-US" altLang="zh-CN" i="1">
                <a:solidFill>
                  <a:srgbClr val="FF0000"/>
                </a:solidFill>
                <a:cs typeface="Times New Roman" panose="02020603050405020304" pitchFamily="18" charset="0"/>
              </a:rPr>
              <a:t>E</a:t>
            </a:r>
            <a:r>
              <a:rPr kumimoji="0" lang="en-US" altLang="zh-CN">
                <a:solidFill>
                  <a:srgbClr val="FF0000"/>
                </a:solidFill>
                <a:cs typeface="Times New Roman" panose="02020603050405020304" pitchFamily="18" charset="0"/>
              </a:rPr>
              <a:t>(</a:t>
            </a:r>
            <a:r>
              <a:rPr kumimoji="0" lang="en-US" altLang="zh-CN" i="1" err="1">
                <a:solidFill>
                  <a:srgbClr val="FF0000"/>
                </a:solidFill>
                <a:cs typeface="Times New Roman" panose="02020603050405020304" pitchFamily="18" charset="0"/>
              </a:rPr>
              <a:t>aX</a:t>
            </a:r>
            <a:r>
              <a:rPr kumimoji="0" lang="zh-CN" altLang="en-US">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b</a:t>
            </a:r>
            <a:r>
              <a:rPr kumimoji="0" lang="en-US" altLang="zh-CN">
                <a:solidFill>
                  <a:srgbClr val="FF0000"/>
                </a:solidFill>
                <a:cs typeface="Times New Roman" panose="02020603050405020304" pitchFamily="18" charset="0"/>
              </a:rPr>
              <a:t>)</a:t>
            </a:r>
          </a:p>
        </p:txBody>
      </p:sp>
      <p:sp>
        <p:nvSpPr>
          <p:cNvPr id="11301" name="Rectangle 37">
            <a:extLst>
              <a:ext uri="{FF2B5EF4-FFF2-40B4-BE49-F238E27FC236}">
                <a16:creationId xmlns:a16="http://schemas.microsoft.com/office/drawing/2014/main" id="{9553631E-C219-45E4-9B3E-DE99B57E0CB9}"/>
              </a:ext>
            </a:extLst>
          </p:cNvPr>
          <p:cNvSpPr>
            <a:spLocks noChangeArrowheads="1"/>
          </p:cNvSpPr>
          <p:nvPr/>
        </p:nvSpPr>
        <p:spPr bwMode="auto">
          <a:xfrm>
            <a:off x="3809794" y="4186460"/>
            <a:ext cx="1380506" cy="53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spcBef>
                <a:spcPct val="20000"/>
              </a:spcBef>
              <a:buClr>
                <a:schemeClr val="accent1"/>
              </a:buClr>
              <a:buFont typeface="Wingdings" panose="05000000000000000000" pitchFamily="2" charset="2"/>
              <a:buNone/>
            </a:pPr>
            <a:r>
              <a:rPr kumimoji="0" lang="en-US" altLang="zh-CN" i="1" err="1">
                <a:solidFill>
                  <a:srgbClr val="FF0000"/>
                </a:solidFill>
                <a:cs typeface="Times New Roman" panose="02020603050405020304" pitchFamily="18" charset="0"/>
              </a:rPr>
              <a:t>aE</a:t>
            </a:r>
            <a:r>
              <a:rPr kumimoji="0" lang="en-US" altLang="zh-CN">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X</a:t>
            </a:r>
            <a:r>
              <a:rPr kumimoji="0" lang="en-US" altLang="zh-CN">
                <a:solidFill>
                  <a:srgbClr val="FF0000"/>
                </a:solidFill>
                <a:cs typeface="Times New Roman" panose="02020603050405020304" pitchFamily="18" charset="0"/>
              </a:rPr>
              <a:t>)</a:t>
            </a:r>
            <a:r>
              <a:rPr kumimoji="0" lang="zh-CN" altLang="en-US">
                <a:solidFill>
                  <a:srgbClr val="FF0000"/>
                </a:solidFill>
                <a:cs typeface="Times New Roman" panose="02020603050405020304" pitchFamily="18" charset="0"/>
              </a:rPr>
              <a:t>＋</a:t>
            </a:r>
            <a:r>
              <a:rPr kumimoji="0" lang="en-US" altLang="zh-CN" i="1">
                <a:solidFill>
                  <a:srgbClr val="FF0000"/>
                </a:solidFill>
                <a:cs typeface="Times New Roman" panose="02020603050405020304" pitchFamily="18" charset="0"/>
              </a:rPr>
              <a:t>b</a:t>
            </a:r>
          </a:p>
        </p:txBody>
      </p:sp>
      <p:sp>
        <p:nvSpPr>
          <p:cNvPr id="14" name="Text Box 49">
            <a:extLst>
              <a:ext uri="{FF2B5EF4-FFF2-40B4-BE49-F238E27FC236}">
                <a16:creationId xmlns:a16="http://schemas.microsoft.com/office/drawing/2014/main" id="{6F1B51B6-54B2-49F7-A74F-D1E3A6DC5928}"/>
              </a:ext>
            </a:extLst>
          </p:cNvPr>
          <p:cNvSpPr txBox="1">
            <a:spLocks noChangeArrowheads="1"/>
          </p:cNvSpPr>
          <p:nvPr/>
        </p:nvSpPr>
        <p:spPr bwMode="auto">
          <a:xfrm>
            <a:off x="255" y="18321"/>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课堂小结</a:t>
            </a:r>
          </a:p>
        </p:txBody>
      </p:sp>
      <p:sp>
        <p:nvSpPr>
          <p:cNvPr id="15" name="Text Box 50">
            <a:extLst>
              <a:ext uri="{FF2B5EF4-FFF2-40B4-BE49-F238E27FC236}">
                <a16:creationId xmlns:a16="http://schemas.microsoft.com/office/drawing/2014/main" id="{1D6F7440-E044-4D5F-98BD-CF9D699FF0CB}"/>
              </a:ext>
            </a:extLst>
          </p:cNvPr>
          <p:cNvSpPr txBox="1">
            <a:spLocks noChangeArrowheads="1"/>
          </p:cNvSpPr>
          <p:nvPr/>
        </p:nvSpPr>
        <p:spPr bwMode="auto">
          <a:xfrm>
            <a:off x="1296328" y="4709597"/>
            <a:ext cx="57470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a:latin typeface="黑体" panose="02010609060101010101" pitchFamily="49" charset="-122"/>
                <a:ea typeface="黑体" panose="02010609060101010101" pitchFamily="49" charset="-122"/>
              </a:rPr>
              <a:t>如果随机变量</a:t>
            </a:r>
            <a:r>
              <a:rPr kumimoji="0" lang="en-US" altLang="zh-CN" sz="3200" b="1">
                <a:latin typeface="黑体" panose="02010609060101010101" pitchFamily="49" charset="-122"/>
                <a:ea typeface="黑体" panose="02010609060101010101" pitchFamily="49" charset="-122"/>
              </a:rPr>
              <a:t>X</a:t>
            </a:r>
            <a:r>
              <a:rPr kumimoji="0" lang="zh-CN" altLang="en-US" sz="3200" b="1">
                <a:latin typeface="黑体" panose="02010609060101010101" pitchFamily="49" charset="-122"/>
                <a:ea typeface="黑体" panose="02010609060101010101" pitchFamily="49" charset="-122"/>
              </a:rPr>
              <a:t>服从两点分布，</a:t>
            </a:r>
          </a:p>
        </p:txBody>
      </p:sp>
      <p:graphicFrame>
        <p:nvGraphicFramePr>
          <p:cNvPr id="16" name="Group 51">
            <a:extLst>
              <a:ext uri="{FF2B5EF4-FFF2-40B4-BE49-F238E27FC236}">
                <a16:creationId xmlns:a16="http://schemas.microsoft.com/office/drawing/2014/main" id="{315AA9CE-A868-4B4D-99F5-118909826D90}"/>
              </a:ext>
            </a:extLst>
          </p:cNvPr>
          <p:cNvGraphicFramePr>
            <a:graphicFrameLocks noGrp="1"/>
          </p:cNvGraphicFramePr>
          <p:nvPr>
            <p:extLst>
              <p:ext uri="{D42A27DB-BD31-4B8C-83A1-F6EECF244321}">
                <p14:modId xmlns:p14="http://schemas.microsoft.com/office/powerpoint/2010/main" val="3768210131"/>
              </p:ext>
            </p:extLst>
          </p:nvPr>
        </p:nvGraphicFramePr>
        <p:xfrm>
          <a:off x="6672064" y="4490850"/>
          <a:ext cx="4464050" cy="1081088"/>
        </p:xfrm>
        <a:graphic>
          <a:graphicData uri="http://schemas.openxmlformats.org/drawingml/2006/table">
            <a:tbl>
              <a:tblPr/>
              <a:tblGrid>
                <a:gridCol w="1679575">
                  <a:extLst>
                    <a:ext uri="{9D8B030D-6E8A-4147-A177-3AD203B41FA5}">
                      <a16:colId xmlns:a16="http://schemas.microsoft.com/office/drawing/2014/main" val="3665966731"/>
                    </a:ext>
                  </a:extLst>
                </a:gridCol>
                <a:gridCol w="1055688">
                  <a:extLst>
                    <a:ext uri="{9D8B030D-6E8A-4147-A177-3AD203B41FA5}">
                      <a16:colId xmlns:a16="http://schemas.microsoft.com/office/drawing/2014/main" val="1862785558"/>
                    </a:ext>
                  </a:extLst>
                </a:gridCol>
                <a:gridCol w="1728787">
                  <a:extLst>
                    <a:ext uri="{9D8B030D-6E8A-4147-A177-3AD203B41FA5}">
                      <a16:colId xmlns:a16="http://schemas.microsoft.com/office/drawing/2014/main" val="3478779439"/>
                    </a:ext>
                  </a:extLst>
                </a:gridCol>
              </a:tblGrid>
              <a:tr h="541338">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83245520"/>
                  </a:ext>
                </a:extLst>
              </a:tr>
              <a:tr h="53975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r>
                        <a:rPr kumimoji="1" lang="zh-CN" altLang="en-US"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58437381"/>
                  </a:ext>
                </a:extLst>
              </a:tr>
            </a:tbl>
          </a:graphicData>
        </a:graphic>
      </p:graphicFrame>
      <p:sp>
        <p:nvSpPr>
          <p:cNvPr id="17" name="Text Box 65">
            <a:extLst>
              <a:ext uri="{FF2B5EF4-FFF2-40B4-BE49-F238E27FC236}">
                <a16:creationId xmlns:a16="http://schemas.microsoft.com/office/drawing/2014/main" id="{80CBCD5A-1F53-4F9A-AD0A-23AC41008D69}"/>
              </a:ext>
            </a:extLst>
          </p:cNvPr>
          <p:cNvSpPr txBox="1">
            <a:spLocks noChangeArrowheads="1"/>
          </p:cNvSpPr>
          <p:nvPr/>
        </p:nvSpPr>
        <p:spPr bwMode="auto">
          <a:xfrm>
            <a:off x="2854871" y="5279815"/>
            <a:ext cx="592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a:solidFill>
                  <a:srgbClr val="0000FF"/>
                </a:solidFill>
                <a:latin typeface="Tahoma" panose="020b0604030504040204" pitchFamily="34" charset="0"/>
                <a:ea typeface="黑体" panose="02010609060101010101" pitchFamily="49" charset="-122"/>
              </a:rPr>
              <a:t>则</a:t>
            </a:r>
          </a:p>
        </p:txBody>
      </p:sp>
      <p:graphicFrame>
        <p:nvGraphicFramePr>
          <p:cNvPr id="18" name="Object 66">
            <a:extLst>
              <a:ext uri="{FF2B5EF4-FFF2-40B4-BE49-F238E27FC236}">
                <a16:creationId xmlns:a16="http://schemas.microsoft.com/office/drawing/2014/main" id="{9D107FB3-6E2F-463F-B919-8FE09F431749}"/>
              </a:ext>
            </a:extLst>
          </p:cNvPr>
          <p:cNvGraphicFramePr>
            <a:graphicFrameLocks noChangeAspect="1"/>
          </p:cNvGraphicFramePr>
          <p:nvPr>
            <p:extLst>
              <p:ext uri="{D42A27DB-BD31-4B8C-83A1-F6EECF244321}">
                <p14:modId xmlns:p14="http://schemas.microsoft.com/office/powerpoint/2010/main" val="2350623283"/>
              </p:ext>
            </p:extLst>
          </p:nvPr>
        </p:nvGraphicFramePr>
        <p:xfrm>
          <a:off x="3359696" y="5279816"/>
          <a:ext cx="1925637" cy="733425"/>
        </p:xfrm>
        <a:graphic>
          <a:graphicData uri="http://schemas.openxmlformats.org/presentationml/2006/ole">
            <mc:AlternateContent>
              <mc:Choice xmlns:v="urn:schemas-microsoft-com:vml" Requires="v">
                <p:oleObj spid="_x0000_s1104" name="公式" r:id="rId2" imgW="533160" imgH="203040" progId="Equation.3">
                  <p:embed/>
                </p:oleObj>
              </mc:Choice>
              <mc:Fallback>
                <p:oleObj name="公式" r:id="rId2" imgW="533160" imgH="20304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359696" y="5279816"/>
                        <a:ext cx="1925637" cy="733425"/>
                      </a:xfrm>
                      <a:prstGeom prst="rect">
                        <a:avLst/>
                      </a:prstGeom>
                      <a:noFill/>
                      <a:ln>
                        <a:noFill/>
                      </a:ln>
                      <a:effectLst/>
                    </p:spPr>
                  </p:pic>
                </p:oleObj>
              </mc:Fallback>
            </mc:AlternateContent>
          </a:graphicData>
        </a:graphic>
      </p:graphicFrame>
      <p:pic>
        <p:nvPicPr>
          <p:cNvPr id="11302" name="New picture"/>
          <p:cNvPicPr/>
          <p:nvPr/>
        </p:nvPicPr>
        <p:blipFill>
          <a:blip r:embed="rId4"/>
          <a:stretch>
            <a:fillRect/>
          </a:stretch>
        </p:blipFill>
        <p:spPr>
          <a:xfrm>
            <a:off x="10947400" y="11544300"/>
            <a:ext cx="330200" cy="241300"/>
          </a:xfrm>
          <a:prstGeom prst="cube">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7"/>
                                        </p:tgtEl>
                                        <p:attrNameLst>
                                          <p:attrName>style.visibility</p:attrName>
                                        </p:attrNameLst>
                                      </p:cBhvr>
                                      <p:to>
                                        <p:strVal val="visible"/>
                                      </p:to>
                                    </p:set>
                                    <p:animEffect transition="in" filter="blinds(horizontal)">
                                      <p:cBhvr>
                                        <p:cTn id="7" dur="500"/>
                                        <p:tgtEl>
                                          <p:spTgt spid="1129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8"/>
                                        </p:tgtEl>
                                        <p:attrNameLst>
                                          <p:attrName>style.visibility</p:attrName>
                                        </p:attrNameLst>
                                      </p:cBhvr>
                                      <p:to>
                                        <p:strVal val="visible"/>
                                      </p:to>
                                    </p:set>
                                    <p:animEffect transition="in" filter="blinds(horizontal)">
                                      <p:cBhvr>
                                        <p:cTn id="12" dur="500"/>
                                        <p:tgtEl>
                                          <p:spTgt spid="1129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99"/>
                                        </p:tgtEl>
                                        <p:attrNameLst>
                                          <p:attrName>style.visibility</p:attrName>
                                        </p:attrNameLst>
                                      </p:cBhvr>
                                      <p:to>
                                        <p:strVal val="visible"/>
                                      </p:to>
                                    </p:set>
                                    <p:animEffect transition="in" filter="blinds(horizontal)">
                                      <p:cBhvr>
                                        <p:cTn id="17" dur="500"/>
                                        <p:tgtEl>
                                          <p:spTgt spid="11299"/>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00"/>
                                        </p:tgtEl>
                                        <p:attrNameLst>
                                          <p:attrName>style.visibility</p:attrName>
                                        </p:attrNameLst>
                                      </p:cBhvr>
                                      <p:to>
                                        <p:strVal val="visible"/>
                                      </p:to>
                                    </p:set>
                                    <p:animEffect transition="in" filter="blinds(horizontal)">
                                      <p:cBhvr>
                                        <p:cTn id="22" dur="500"/>
                                        <p:tgtEl>
                                          <p:spTgt spid="11300"/>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01"/>
                                        </p:tgtEl>
                                        <p:attrNameLst>
                                          <p:attrName>style.visibility</p:attrName>
                                        </p:attrNameLst>
                                      </p:cBhvr>
                                      <p:to>
                                        <p:strVal val="visible"/>
                                      </p:to>
                                    </p:set>
                                    <p:animEffect transition="in" filter="blinds(horizontal)">
                                      <p:cBhvr>
                                        <p:cTn id="27" dur="500"/>
                                        <p:tgtEl>
                                          <p:spTgt spid="1130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7" grpId="0"/>
      <p:bldP spid="11298" grpId="0"/>
      <p:bldP spid="11299" grpId="0"/>
      <p:bldP spid="11300" grpId="0"/>
      <p:bldP spid="11301" grpId="0"/>
      <p:bldP spid="17"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DE4BBAA9-E00B-4F5A-B6E8-3281889895CF}"/>
              </a:ext>
            </a:extLst>
          </p:cNvPr>
          <p:cNvSpPr/>
          <p:nvPr/>
        </p:nvSpPr>
        <p:spPr>
          <a:xfrm>
            <a:off x="575003" y="752475"/>
            <a:ext cx="10849589" cy="1119665"/>
          </a:xfrm>
          <a:prstGeom prst="rect">
            <a:avLst/>
          </a:prstGeom>
          <a:noFill/>
          <a:ln w="9525">
            <a:noFill/>
          </a:ln>
        </p:spPr>
        <p:txBody>
          <a:bodyPr wrap="square">
            <a:spAutoFit/>
          </a:bodyPr>
          <a:lstStyle/>
          <a:p>
            <a:pPr algn="just" fontAlgn="auto">
              <a:lnSpc>
                <a:spcPct val="125000"/>
              </a:lnSpc>
            </a:pPr>
            <a:r>
              <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rPr>
              <a:t>1. </a:t>
            </a:r>
            <a:r>
              <a:rPr lang="zh-CN" altLang="en-US" sz="2800" b="1">
                <a:solidFill>
                  <a:srgbClr val="FF0000"/>
                </a:solidFill>
                <a:latin typeface="Arial" panose="020b0604020202020204" pitchFamily="34" charset="0"/>
                <a:ea typeface="微软雅黑" panose="020b0503020204020204" pitchFamily="34" charset="-122"/>
                <a:sym typeface="Arial" panose="020b0604020202020204" pitchFamily="34" charset="0"/>
              </a:rPr>
              <a:t>期望的概念</a:t>
            </a:r>
            <a:r>
              <a:rPr lang="en-US" altLang="zh-CN" b="1">
                <a:latin typeface="Arial" panose="020b0604020202020204" pitchFamily="34" charset="0"/>
                <a:ea typeface="微软雅黑" panose="020b0503020204020204" pitchFamily="34" charset="-122"/>
                <a:sym typeface="Arial" panose="020b0604020202020204" pitchFamily="34" charset="0"/>
              </a:rPr>
              <a:t>E(X)=x</a:t>
            </a:r>
            <a:r>
              <a:rPr lang="en-US" altLang="zh-CN" b="1" baseline="-25000">
                <a:latin typeface="Arial" panose="020b0604020202020204" pitchFamily="34" charset="0"/>
                <a:ea typeface="微软雅黑" panose="020b0503020204020204" pitchFamily="34" charset="-122"/>
                <a:sym typeface="Arial" panose="020b0604020202020204" pitchFamily="34" charset="0"/>
              </a:rPr>
              <a:t>1</a:t>
            </a:r>
            <a:r>
              <a:rPr lang="en-US" altLang="zh-CN" b="1">
                <a:latin typeface="Arial" panose="020b0604020202020204" pitchFamily="34" charset="0"/>
                <a:ea typeface="微软雅黑" panose="020b0503020204020204" pitchFamily="34" charset="-122"/>
                <a:sym typeface="Arial" panose="020b0604020202020204" pitchFamily="34" charset="0"/>
              </a:rPr>
              <a:t>p</a:t>
            </a:r>
            <a:r>
              <a:rPr lang="en-US" altLang="zh-CN" b="1" baseline="-25000">
                <a:latin typeface="Arial" panose="020b0604020202020204" pitchFamily="34" charset="0"/>
                <a:ea typeface="微软雅黑" panose="020b0503020204020204" pitchFamily="34" charset="-122"/>
                <a:sym typeface="Arial" panose="020b0604020202020204" pitchFamily="34" charset="0"/>
              </a:rPr>
              <a:t>1</a:t>
            </a:r>
            <a:r>
              <a:rPr lang="en-US" altLang="zh-CN" b="1">
                <a:latin typeface="Arial" panose="020b0604020202020204" pitchFamily="34" charset="0"/>
                <a:ea typeface="微软雅黑" panose="020b0503020204020204" pitchFamily="34" charset="-122"/>
                <a:sym typeface="Arial" panose="020b0604020202020204" pitchFamily="34" charset="0"/>
              </a:rPr>
              <a:t>+x</a:t>
            </a:r>
            <a:r>
              <a:rPr lang="en-US" altLang="zh-CN" b="1" baseline="-25000">
                <a:latin typeface="Arial" panose="020b0604020202020204" pitchFamily="34" charset="0"/>
                <a:ea typeface="微软雅黑" panose="020b0503020204020204" pitchFamily="34" charset="-122"/>
                <a:sym typeface="Arial" panose="020b0604020202020204" pitchFamily="34" charset="0"/>
              </a:rPr>
              <a:t>2</a:t>
            </a:r>
            <a:r>
              <a:rPr lang="en-US" altLang="zh-CN" b="1">
                <a:latin typeface="Arial" panose="020b0604020202020204" pitchFamily="34" charset="0"/>
                <a:ea typeface="微软雅黑" panose="020b0503020204020204" pitchFamily="34" charset="-122"/>
                <a:sym typeface="Arial" panose="020b0604020202020204" pitchFamily="34" charset="0"/>
              </a:rPr>
              <a:t>p</a:t>
            </a:r>
            <a:r>
              <a:rPr lang="en-US" altLang="zh-CN" b="1" baseline="-25000">
                <a:latin typeface="Arial" panose="020b0604020202020204" pitchFamily="34" charset="0"/>
                <a:ea typeface="微软雅黑" panose="020b0503020204020204" pitchFamily="34" charset="-122"/>
                <a:sym typeface="Arial" panose="020b0604020202020204" pitchFamily="34" charset="0"/>
              </a:rPr>
              <a:t>2</a:t>
            </a:r>
            <a:r>
              <a:rPr lang="en-US" altLang="zh-CN" b="1">
                <a:latin typeface="Arial" panose="020b0604020202020204" pitchFamily="34" charset="0"/>
                <a:ea typeface="微软雅黑" panose="020b0503020204020204" pitchFamily="34" charset="-122"/>
                <a:sym typeface="Arial" panose="020b0604020202020204" pitchFamily="34" charset="0"/>
              </a:rPr>
              <a:t>+…+x</a:t>
            </a:r>
            <a:r>
              <a:rPr lang="en-US" altLang="zh-CN" b="1" baseline="-25000" err="1">
                <a:latin typeface="Arial" panose="020b0604020202020204" pitchFamily="34" charset="0"/>
                <a:ea typeface="微软雅黑" panose="020b0503020204020204" pitchFamily="34" charset="-122"/>
                <a:sym typeface="Arial" panose="020b0604020202020204" pitchFamily="34" charset="0"/>
              </a:rPr>
              <a:t>i</a:t>
            </a:r>
            <a:r>
              <a:rPr lang="en-US" altLang="zh-CN" b="1" err="1">
                <a:latin typeface="Arial" panose="020b0604020202020204" pitchFamily="34" charset="0"/>
                <a:ea typeface="微软雅黑" panose="020b0503020204020204" pitchFamily="34" charset="-122"/>
                <a:sym typeface="Arial" panose="020b0604020202020204" pitchFamily="34" charset="0"/>
              </a:rPr>
              <a:t>p</a:t>
            </a:r>
            <a:r>
              <a:rPr lang="en-US" altLang="zh-CN" b="1" baseline="-25000" err="1">
                <a:latin typeface="Arial" panose="020b0604020202020204" pitchFamily="34" charset="0"/>
                <a:ea typeface="微软雅黑" panose="020b0503020204020204" pitchFamily="34" charset="-122"/>
                <a:sym typeface="Arial" panose="020b0604020202020204" pitchFamily="34" charset="0"/>
              </a:rPr>
              <a:t>i</a:t>
            </a:r>
            <a:r>
              <a:rPr lang="en-US" altLang="zh-CN" b="1">
                <a:latin typeface="Arial" panose="020b0604020202020204" pitchFamily="34" charset="0"/>
                <a:ea typeface="微软雅黑" panose="020b0503020204020204" pitchFamily="34" charset="-122"/>
                <a:sym typeface="Arial" panose="020b0604020202020204" pitchFamily="34" charset="0"/>
              </a:rPr>
              <a:t>+…+x</a:t>
            </a:r>
            <a:r>
              <a:rPr lang="en-US" altLang="zh-CN" b="1" baseline="-25000" err="1">
                <a:latin typeface="Arial" panose="020b0604020202020204" pitchFamily="34" charset="0"/>
                <a:ea typeface="微软雅黑" panose="020b0503020204020204" pitchFamily="34" charset="-122"/>
                <a:sym typeface="Arial" panose="020b0604020202020204" pitchFamily="34" charset="0"/>
              </a:rPr>
              <a:t>n</a:t>
            </a:r>
            <a:r>
              <a:rPr lang="en-US" altLang="zh-CN" b="1" err="1">
                <a:latin typeface="Arial" panose="020b0604020202020204" pitchFamily="34" charset="0"/>
                <a:ea typeface="微软雅黑" panose="020b0503020204020204" pitchFamily="34" charset="-122"/>
                <a:sym typeface="Arial" panose="020b0604020202020204" pitchFamily="34" charset="0"/>
              </a:rPr>
              <a:t>p</a:t>
            </a:r>
            <a:r>
              <a:rPr lang="en-US" altLang="zh-CN" b="1" baseline="-25000" err="1">
                <a:latin typeface="Arial" panose="020b0604020202020204" pitchFamily="34" charset="0"/>
                <a:ea typeface="微软雅黑" panose="020b0503020204020204" pitchFamily="34" charset="-122"/>
                <a:sym typeface="Arial" panose="020b0604020202020204" pitchFamily="34" charset="0"/>
              </a:rPr>
              <a:t>n</a:t>
            </a:r>
            <a:endPar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fontAlgn="auto">
              <a:lnSpc>
                <a:spcPct val="125000"/>
              </a:lnSpc>
            </a:pPr>
            <a:r>
              <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rPr>
              <a:t>2. </a:t>
            </a:r>
            <a:r>
              <a:rPr lang="zh-CN" altLang="en-US" sz="2800" b="1">
                <a:solidFill>
                  <a:srgbClr val="FF0000"/>
                </a:solidFill>
                <a:latin typeface="Arial" panose="020b0604020202020204" pitchFamily="34" charset="0"/>
                <a:ea typeface="微软雅黑" panose="020b0503020204020204" pitchFamily="34" charset="-122"/>
                <a:sym typeface="Arial" panose="020b0604020202020204" pitchFamily="34" charset="0"/>
              </a:rPr>
              <a:t>期望的意义</a:t>
            </a:r>
            <a:r>
              <a:rPr lang="zh-CN" altLang="en-US" b="1">
                <a:latin typeface="Arial" panose="020b0604020202020204" pitchFamily="34" charset="0"/>
                <a:ea typeface="微软雅黑" panose="020b0503020204020204" pitchFamily="34" charset="-122"/>
                <a:sym typeface="Arial" panose="020b0604020202020204" pitchFamily="34" charset="0"/>
              </a:rPr>
              <a:t>离散型随机变量的期望，反映了随机变量取值的平均水平</a:t>
            </a:r>
            <a:r>
              <a:rPr lang="en-US" altLang="zh-CN" b="1">
                <a:latin typeface="Arial" panose="020b0604020202020204" pitchFamily="34" charset="0"/>
                <a:ea typeface="微软雅黑" panose="020b0503020204020204" pitchFamily="34" charset="-122"/>
                <a:sym typeface="Arial" panose="020b0604020202020204" pitchFamily="34" charset="0"/>
              </a:rPr>
              <a:t>.</a:t>
            </a:r>
          </a:p>
        </p:txBody>
      </p:sp>
      <mc:AlternateContent>
        <mc:Choice Requires="a14">
          <p:sp>
            <p:nvSpPr>
              <p:cNvPr id="3" name="矩形 2">
                <a:extLst>
                  <a:ext uri="{FF2B5EF4-FFF2-40B4-BE49-F238E27FC236}">
                    <a16:creationId xmlns:a16="http://schemas.microsoft.com/office/drawing/2014/main" id="{97E152E1-9604-453C-BB90-1F6EF9D185A3}"/>
                  </a:ext>
                </a:extLst>
              </p:cNvPr>
              <p:cNvSpPr/>
              <p:nvPr/>
            </p:nvSpPr>
            <p:spPr>
              <a:xfrm>
                <a:off x="559839" y="1988840"/>
                <a:ext cx="8560498" cy="3841180"/>
              </a:xfrm>
              <a:prstGeom prst="rect">
                <a:avLst/>
              </a:prstGeom>
              <a:noFill/>
              <a:ln w="9525">
                <a:noFill/>
              </a:ln>
            </p:spPr>
            <p:txBody>
              <a:bodyPr wrap="square">
                <a:spAutoFit/>
              </a:bodyPr>
              <a:lstStyle/>
              <a:p>
                <a:pPr algn="just">
                  <a:lnSpc>
                    <a:spcPct val="130000"/>
                  </a:lnSpc>
                  <a:spcBef>
                    <a:spcPct val="20000"/>
                  </a:spcBef>
                  <a:spcAft>
                    <a:spcPct val="20000"/>
                  </a:spcAft>
                </a:pPr>
                <a:r>
                  <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rPr>
                  <a:t>3.</a:t>
                </a:r>
                <a:r>
                  <a:rPr lang="zh-CN" altLang="en-US" sz="2800" b="1">
                    <a:solidFill>
                      <a:srgbClr val="FF0000"/>
                    </a:solidFill>
                    <a:latin typeface="Arial" panose="020b0604020202020204" pitchFamily="34" charset="0"/>
                    <a:ea typeface="微软雅黑" panose="020b0503020204020204" pitchFamily="34" charset="-122"/>
                    <a:sym typeface="Arial" panose="020b0604020202020204" pitchFamily="34" charset="0"/>
                  </a:rPr>
                  <a:t>求离散型随机变量</a:t>
                </a:r>
                <a:r>
                  <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rPr>
                  <a:t>X</a:t>
                </a:r>
                <a:r>
                  <a:rPr lang="zh-CN" altLang="en-US" sz="2800" b="1">
                    <a:solidFill>
                      <a:srgbClr val="FF0000"/>
                    </a:solidFill>
                    <a:latin typeface="Arial" panose="020b0604020202020204" pitchFamily="34" charset="0"/>
                    <a:ea typeface="微软雅黑" panose="020b0503020204020204" pitchFamily="34" charset="-122"/>
                    <a:sym typeface="Arial" panose="020b0604020202020204" pitchFamily="34" charset="0"/>
                  </a:rPr>
                  <a:t>的期望的基本步骤</a:t>
                </a:r>
                <a:endPar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30000"/>
                  </a:lnSpc>
                  <a:spcBef>
                    <a:spcPct val="20000"/>
                  </a:spcBef>
                  <a:spcAft>
                    <a:spcPct val="20000"/>
                  </a:spcAft>
                </a:pPr>
                <a:r>
                  <a:rPr lang="zh-CN" altLang="en-US" b="1">
                    <a:latin typeface="Arial" panose="020b0604020202020204" pitchFamily="34" charset="0"/>
                    <a:ea typeface="微软雅黑" panose="020b0503020204020204" pitchFamily="34" charset="-122"/>
                    <a:sym typeface="Arial" panose="020b0604020202020204" pitchFamily="34" charset="0"/>
                  </a:rPr>
                  <a:t>   </a:t>
                </a:r>
                <a:r>
                  <a:rPr lang="en-US" altLang="zh-CN" b="1" kern="100">
                    <a:latin typeface="Times New Roman" panose="02020603050405020304" pitchFamily="18" charset="0"/>
                    <a:ea typeface="楷体_GB2312"/>
                    <a:cs typeface="Courier New" panose="02070309020205020404" pitchFamily="49" charset="0"/>
                  </a:rPr>
                  <a:t>(1)</a:t>
                </a:r>
                <a:r>
                  <a:rPr lang="zh-CN" altLang="zh-CN" b="1" kern="100">
                    <a:latin typeface="Times New Roman" panose="02020603050405020304" pitchFamily="18" charset="0"/>
                    <a:ea typeface="楷体_GB2312"/>
                    <a:cs typeface="Times New Roman" panose="02020603050405020304" pitchFamily="18" charset="0"/>
                  </a:rPr>
                  <a:t>理解</a:t>
                </a:r>
                <a:r>
                  <a:rPr lang="en-US" altLang="zh-CN" b="1" i="1" kern="100">
                    <a:latin typeface="Times New Roman" panose="02020603050405020304" pitchFamily="18" charset="0"/>
                    <a:ea typeface="楷体_GB2312"/>
                    <a:cs typeface="Courier New" panose="02070309020205020404" pitchFamily="49" charset="0"/>
                  </a:rPr>
                  <a:t>X</a:t>
                </a:r>
                <a:r>
                  <a:rPr lang="zh-CN" altLang="zh-CN" b="1" kern="100">
                    <a:latin typeface="Times New Roman" panose="02020603050405020304" pitchFamily="18" charset="0"/>
                    <a:ea typeface="楷体_GB2312"/>
                    <a:cs typeface="Times New Roman" panose="02020603050405020304" pitchFamily="18" charset="0"/>
                  </a:rPr>
                  <a:t>的实际意义，写出</a:t>
                </a:r>
                <a:r>
                  <a:rPr lang="en-US" altLang="zh-CN" b="1" i="1" kern="100">
                    <a:latin typeface="Times New Roman" panose="02020603050405020304" pitchFamily="18" charset="0"/>
                    <a:ea typeface="楷体_GB2312"/>
                    <a:cs typeface="Courier New" panose="02070309020205020404" pitchFamily="49" charset="0"/>
                  </a:rPr>
                  <a:t>X</a:t>
                </a:r>
                <a:r>
                  <a:rPr lang="zh-CN" altLang="zh-CN" b="1" kern="100">
                    <a:latin typeface="Times New Roman" panose="02020603050405020304" pitchFamily="18" charset="0"/>
                    <a:ea typeface="楷体_GB2312"/>
                    <a:cs typeface="Times New Roman" panose="02020603050405020304" pitchFamily="18" charset="0"/>
                  </a:rPr>
                  <a:t>全部可能取值；</a:t>
                </a:r>
                <a:endParaRPr lang="en-US" altLang="zh-CN"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30000"/>
                  </a:lnSpc>
                  <a:spcBef>
                    <a:spcPct val="20000"/>
                  </a:spcBef>
                  <a:spcAft>
                    <a:spcPct val="20000"/>
                  </a:spcAft>
                </a:pPr>
                <a:r>
                  <a:rPr lang="en-US" altLang="zh-CN" b="1" kern="100">
                    <a:latin typeface="宋体" panose="02010600030101010101" pitchFamily="2" charset="-122"/>
                    <a:ea typeface="宋体" panose="02010600030101010101" pitchFamily="2" charset="-122"/>
                    <a:cs typeface="Courier New" panose="02070309020205020404" pitchFamily="49" charset="0"/>
                  </a:rPr>
                  <a:t>  </a:t>
                </a:r>
                <a:r>
                  <a:rPr lang="en-US" altLang="zh-CN" b="1" kern="100">
                    <a:latin typeface="Times New Roman" panose="02020603050405020304" pitchFamily="18" charset="0"/>
                    <a:ea typeface="楷体_GB2312"/>
                    <a:cs typeface="Courier New" panose="02070309020205020404" pitchFamily="49" charset="0"/>
                  </a:rPr>
                  <a:t>(2)</a:t>
                </a:r>
                <a:r>
                  <a:rPr lang="zh-CN" altLang="zh-CN" b="1" kern="100">
                    <a:latin typeface="Times New Roman" panose="02020603050405020304" pitchFamily="18" charset="0"/>
                    <a:ea typeface="楷体_GB2312"/>
                    <a:cs typeface="Times New Roman" panose="02020603050405020304" pitchFamily="18" charset="0"/>
                  </a:rPr>
                  <a:t>求出</a:t>
                </a:r>
                <a:r>
                  <a:rPr lang="en-US" altLang="zh-CN" b="1" i="1" kern="100">
                    <a:latin typeface="Times New Roman" panose="02020603050405020304" pitchFamily="18" charset="0"/>
                    <a:ea typeface="楷体_GB2312"/>
                    <a:cs typeface="Courier New" panose="02070309020205020404" pitchFamily="49" charset="0"/>
                  </a:rPr>
                  <a:t>X</a:t>
                </a:r>
                <a:r>
                  <a:rPr lang="zh-CN" altLang="zh-CN" b="1" kern="100">
                    <a:latin typeface="Times New Roman" panose="02020603050405020304" pitchFamily="18" charset="0"/>
                    <a:ea typeface="楷体_GB2312"/>
                    <a:cs typeface="Times New Roman" panose="02020603050405020304" pitchFamily="18" charset="0"/>
                  </a:rPr>
                  <a:t>取每个值时的概率；</a:t>
                </a:r>
                <a:endParaRPr lang="en-US" altLang="zh-CN"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30000"/>
                  </a:lnSpc>
                  <a:spcBef>
                    <a:spcPct val="20000"/>
                  </a:spcBef>
                  <a:spcAft>
                    <a:spcPct val="20000"/>
                  </a:spcAft>
                </a:pPr>
                <a:r>
                  <a:rPr lang="en-US" altLang="zh-CN" b="1" kern="100">
                    <a:latin typeface="宋体" panose="02010600030101010101" pitchFamily="2" charset="-122"/>
                    <a:ea typeface="宋体" panose="02010600030101010101" pitchFamily="2" charset="-122"/>
                    <a:cs typeface="Courier New" panose="02070309020205020404" pitchFamily="49" charset="0"/>
                  </a:rPr>
                  <a:t>  </a:t>
                </a:r>
                <a:r>
                  <a:rPr lang="en-US" altLang="zh-CN" b="1" kern="100">
                    <a:latin typeface="Times New Roman" panose="02020603050405020304" pitchFamily="18" charset="0"/>
                    <a:ea typeface="楷体_GB2312"/>
                    <a:cs typeface="Courier New" panose="02070309020205020404" pitchFamily="49" charset="0"/>
                  </a:rPr>
                  <a:t>(3)</a:t>
                </a:r>
                <a:r>
                  <a:rPr lang="zh-CN" altLang="zh-CN" b="1" kern="100">
                    <a:latin typeface="Times New Roman" panose="02020603050405020304" pitchFamily="18" charset="0"/>
                    <a:ea typeface="楷体_GB2312"/>
                    <a:cs typeface="Times New Roman" panose="02020603050405020304" pitchFamily="18" charset="0"/>
                  </a:rPr>
                  <a:t>写出</a:t>
                </a:r>
                <a:r>
                  <a:rPr lang="en-US" altLang="zh-CN" b="1" i="1" kern="100">
                    <a:latin typeface="Times New Roman" panose="02020603050405020304" pitchFamily="18" charset="0"/>
                    <a:ea typeface="楷体_GB2312"/>
                    <a:cs typeface="Courier New" panose="02070309020205020404" pitchFamily="49" charset="0"/>
                  </a:rPr>
                  <a:t>X</a:t>
                </a:r>
                <a:r>
                  <a:rPr lang="zh-CN" altLang="zh-CN" b="1" kern="100">
                    <a:latin typeface="Times New Roman" panose="02020603050405020304" pitchFamily="18" charset="0"/>
                    <a:ea typeface="楷体_GB2312"/>
                    <a:cs typeface="Times New Roman" panose="02020603050405020304" pitchFamily="18" charset="0"/>
                  </a:rPr>
                  <a:t>的分布列</a:t>
                </a:r>
                <a:r>
                  <a:rPr lang="en-US" altLang="zh-CN" b="1" kern="100">
                    <a:latin typeface="Times New Roman" panose="02020603050405020304" pitchFamily="18" charset="0"/>
                    <a:ea typeface="楷体_GB2312"/>
                    <a:cs typeface="Courier New" panose="02070309020205020404" pitchFamily="49" charset="0"/>
                  </a:rPr>
                  <a:t>(</a:t>
                </a:r>
                <a:r>
                  <a:rPr lang="zh-CN" altLang="zh-CN" b="1" kern="100">
                    <a:latin typeface="Times New Roman" panose="02020603050405020304" pitchFamily="18" charset="0"/>
                    <a:ea typeface="楷体_GB2312"/>
                    <a:cs typeface="Times New Roman" panose="02020603050405020304" pitchFamily="18" charset="0"/>
                  </a:rPr>
                  <a:t>有时也可省略</a:t>
                </a:r>
                <a:r>
                  <a:rPr lang="en-US" altLang="zh-CN" b="1" kern="100">
                    <a:latin typeface="Times New Roman" panose="02020603050405020304" pitchFamily="18" charset="0"/>
                    <a:ea typeface="楷体_GB2312"/>
                    <a:cs typeface="Courier New" panose="02070309020205020404" pitchFamily="49" charset="0"/>
                  </a:rPr>
                  <a:t>)</a:t>
                </a:r>
                <a:r>
                  <a:rPr lang="zh-CN" altLang="zh-CN" b="1" kern="100">
                    <a:latin typeface="Times New Roman" panose="02020603050405020304" pitchFamily="18" charset="0"/>
                    <a:ea typeface="楷体_GB2312"/>
                    <a:cs typeface="Times New Roman" panose="02020603050405020304" pitchFamily="18" charset="0"/>
                  </a:rPr>
                  <a:t>；</a:t>
                </a:r>
                <a:endParaRPr lang="en-US" altLang="zh-CN"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30000"/>
                  </a:lnSpc>
                  <a:spcBef>
                    <a:spcPct val="20000"/>
                  </a:spcBef>
                  <a:spcAft>
                    <a:spcPct val="20000"/>
                  </a:spcAft>
                </a:pPr>
                <a:r>
                  <a:rPr lang="en-US" altLang="zh-CN" b="1" kern="100">
                    <a:latin typeface="宋体" panose="02010600030101010101" pitchFamily="2" charset="-122"/>
                    <a:ea typeface="宋体" panose="02010600030101010101" pitchFamily="2" charset="-122"/>
                    <a:cs typeface="Courier New" panose="02070309020205020404" pitchFamily="49" charset="0"/>
                  </a:rPr>
                  <a:t>  </a:t>
                </a:r>
                <a:r>
                  <a:rPr lang="en-US" altLang="zh-CN" b="1" kern="100">
                    <a:latin typeface="Times New Roman" panose="02020603050405020304" pitchFamily="18" charset="0"/>
                    <a:ea typeface="楷体_GB2312"/>
                    <a:cs typeface="Courier New" panose="02070309020205020404" pitchFamily="49" charset="0"/>
                  </a:rPr>
                  <a:t>(4)</a:t>
                </a:r>
                <a:r>
                  <a:rPr lang="zh-CN" altLang="zh-CN" b="1" kern="100">
                    <a:latin typeface="Times New Roman" panose="02020603050405020304" pitchFamily="18" charset="0"/>
                    <a:ea typeface="楷体_GB2312"/>
                    <a:cs typeface="Times New Roman" panose="02020603050405020304" pitchFamily="18" charset="0"/>
                  </a:rPr>
                  <a:t>利用定义公式</a:t>
                </a:r>
                <a14:m>
                  <m:oMathPara>
                    <m:oMathParaPr>
                      <m:jc/>
                    </m:oMathParaPr>
                    <m:oMath>
                      <m:r>
                        <m:rPr>
                          <m:sty m:val="bi"/>
                        </m:rPr>
                        <a:rPr lang="en-US" altLang="zh-CN" b="1" i="1">
                          <a:latin typeface="Cambria Math" panose="02040503050406030204" pitchFamily="18" charset="0"/>
                          <a:sym typeface="Arial" panose="020b0604020202020204" pitchFamily="34" charset="0"/>
                        </a:rPr>
                        <m:t>𝑬</m:t>
                      </m:r>
                      <m:d>
                        <m:dPr>
                          <m:begChr m:val="("/>
                          <m:sepChr m:val="|"/>
                          <m:endChr m:val=")"/>
                          <m:grow m:val="on"/>
                          <m:shp m:val="centered"/>
                          <m:ctrlPr>
                            <a:rPr lang="en-US" altLang="zh-CN" b="1" i="1">
                              <a:latin typeface="Cambria Math" panose="02040503050406030204" pitchFamily="18" charset="0"/>
                              <a:sym typeface="Arial" panose="020b0604020202020204" pitchFamily="34" charset="0"/>
                            </a:rPr>
                          </m:ctrlPr>
                        </m:dPr>
                        <m:e>
                          <m:r>
                            <m:rPr>
                              <m:sty m:val="bi"/>
                            </m:rPr>
                            <a:rPr lang="en-US" altLang="zh-CN" b="1" i="1">
                              <a:latin typeface="Cambria Math" panose="02040503050406030204" pitchFamily="18" charset="0"/>
                              <a:sym typeface="Arial" panose="020b0604020202020204" pitchFamily="34" charset="0"/>
                            </a:rPr>
                            <m:t>𝑿</m:t>
                          </m:r>
                        </m:e>
                      </m:d>
                      <m:r>
                        <m:rPr>
                          <m:sty m:val="bi"/>
                        </m:rPr>
                        <a:rPr lang="en-US" altLang="zh-CN" b="1" i="1">
                          <a:latin typeface="Cambria Math" panose="02040503050406030204" pitchFamily="18" charset="0"/>
                          <a:sym typeface="Arial" panose="020b0604020202020204" pitchFamily="34" charset="0"/>
                        </a:rPr>
                        <m:t>=</m:t>
                      </m:r>
                      <m:nary>
                        <m:naryPr>
                          <m:chr m:val="∑"/>
                          <m:grow m:val="off"/>
                          <m:subHide m:val="off"/>
                          <m:supHide m:val="off"/>
                          <m:ctrlPr>
                            <a:rPr lang="en-US" altLang="zh-CN" b="1" i="1">
                              <a:latin typeface="Cambria Math" panose="02040503050406030204" pitchFamily="18" charset="0"/>
                              <a:sym typeface="Arial" panose="020b0604020202020204" pitchFamily="34" charset="0"/>
                            </a:rPr>
                          </m:ctrlPr>
                        </m:naryPr>
                        <m:sub>
                          <m:r>
                            <m:rPr>
                              <m:sty m:val="bi"/>
                            </m:rPr>
                            <a:rPr lang="en-US" altLang="zh-CN" b="1" i="1">
                              <a:latin typeface="Cambria Math" panose="02040503050406030204" pitchFamily="18" charset="0"/>
                              <a:sym typeface="Arial" panose="020b0604020202020204" pitchFamily="34" charset="0"/>
                            </a:rPr>
                            <m:t>𝒊</m:t>
                          </m:r>
                          <m:r>
                            <m:rPr>
                              <m:sty m:val="bi"/>
                            </m:rPr>
                            <a:rPr lang="en-US" altLang="zh-CN" b="1" i="1">
                              <a:latin typeface="Cambria Math" panose="02040503050406030204" pitchFamily="18" charset="0"/>
                              <a:sym typeface="Arial" panose="020b0604020202020204" pitchFamily="34" charset="0"/>
                            </a:rPr>
                            <m:t>=</m:t>
                          </m:r>
                          <m:r>
                            <m:rPr>
                              <m:sty m:val="bi"/>
                            </m:rPr>
                            <a:rPr lang="en-US" altLang="zh-CN" b="1" i="1">
                              <a:latin typeface="Cambria Math" panose="02040503050406030204" pitchFamily="18" charset="0"/>
                              <a:sym typeface="Arial" panose="020b0604020202020204" pitchFamily="34" charset="0"/>
                            </a:rPr>
                            <m:t>𝟏</m:t>
                          </m:r>
                        </m:sub>
                        <m:sup>
                          <m:r>
                            <m:rPr>
                              <m:sty m:val="bi"/>
                            </m:rPr>
                            <a:rPr lang="en-US" altLang="zh-CN" b="1" i="1">
                              <a:latin typeface="Cambria Math" panose="02040503050406030204" pitchFamily="18" charset="0"/>
                              <a:sym typeface="Arial" panose="020b0604020202020204" pitchFamily="34" charset="0"/>
                            </a:rPr>
                            <m:t>𝒏</m:t>
                          </m:r>
                        </m:sup>
                        <m:e>
                          <m:sSub>
                            <m:sSubPr>
                              <m:ctrlPr>
                                <a:rPr lang="en-US" altLang="zh-CN" b="1" i="1">
                                  <a:latin typeface="Cambria Math" panose="02040503050406030204" pitchFamily="18" charset="0"/>
                                  <a:sym typeface="Arial" panose="020b0604020202020204" pitchFamily="34" charset="0"/>
                                </a:rPr>
                              </m:ctrlPr>
                            </m:sSubPr>
                            <m:e>
                              <m:r>
                                <m:rPr>
                                  <m:sty m:val="bi"/>
                                </m:rPr>
                                <a:rPr lang="en-US" altLang="zh-CN" b="1" i="1">
                                  <a:latin typeface="Cambria Math" panose="02040503050406030204" pitchFamily="18" charset="0"/>
                                  <a:sym typeface="Arial" panose="020b0604020202020204" pitchFamily="34" charset="0"/>
                                </a:rPr>
                                <m:t>𝒙</m:t>
                              </m:r>
                            </m:e>
                            <m:sub>
                              <m:r>
                                <m:rPr>
                                  <m:sty m:val="bi"/>
                                </m:rPr>
                                <a:rPr lang="en-US" altLang="zh-CN" b="1" i="1">
                                  <a:latin typeface="Cambria Math" panose="02040503050406030204" pitchFamily="18" charset="0"/>
                                  <a:sym typeface="Arial" panose="020b0604020202020204" pitchFamily="34" charset="0"/>
                                </a:rPr>
                                <m:t>𝒊</m:t>
                              </m:r>
                            </m:sub>
                          </m:sSub>
                          <m:sSub>
                            <m:sSubPr>
                              <m:ctrlPr>
                                <a:rPr lang="en-US" altLang="zh-CN" b="1" i="1">
                                  <a:latin typeface="Cambria Math" panose="02040503050406030204" pitchFamily="18" charset="0"/>
                                  <a:sym typeface="Arial" panose="020b0604020202020204" pitchFamily="34" charset="0"/>
                                </a:rPr>
                              </m:ctrlPr>
                            </m:sSubPr>
                            <m:e>
                              <m:r>
                                <m:rPr>
                                  <m:sty m:val="bi"/>
                                </m:rPr>
                                <a:rPr lang="en-US" altLang="zh-CN" b="1" i="1">
                                  <a:latin typeface="Cambria Math" panose="02040503050406030204" pitchFamily="18" charset="0"/>
                                  <a:sym typeface="Arial" panose="020b0604020202020204" pitchFamily="34" charset="0"/>
                                </a:rPr>
                                <m:t>𝒑</m:t>
                              </m:r>
                            </m:e>
                            <m:sub>
                              <m:r>
                                <m:rPr>
                                  <m:sty m:val="bi"/>
                                </m:rPr>
                                <a:rPr lang="en-US" altLang="zh-CN" b="1" i="1">
                                  <a:latin typeface="Cambria Math" panose="02040503050406030204" pitchFamily="18" charset="0"/>
                                  <a:sym typeface="Arial" panose="020b0604020202020204" pitchFamily="34" charset="0"/>
                                </a:rPr>
                                <m:t>𝒊</m:t>
                              </m:r>
                            </m:sub>
                          </m:sSub>
                        </m:e>
                      </m:nary>
                    </m:oMath>
                  </m:oMathPara>
                </a14:m>
                <a:r>
                  <a:rPr lang="zh-CN" altLang="zh-CN" b="1" kern="100">
                    <a:latin typeface="Times New Roman" panose="02020603050405020304" pitchFamily="18" charset="0"/>
                    <a:ea typeface="楷体_GB2312"/>
                    <a:cs typeface="Times New Roman" panose="02020603050405020304" pitchFamily="18" charset="0"/>
                  </a:rPr>
                  <a:t>求出均值</a:t>
                </a:r>
                <a:endParaRPr lang="zh-CN" altLang="zh-CN"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30000"/>
                  </a:lnSpc>
                  <a:spcBef>
                    <a:spcPct val="20000"/>
                  </a:spcBef>
                  <a:spcAft>
                    <a:spcPct val="20000"/>
                  </a:spcAft>
                </a:pPr>
                <a:r>
                  <a:rPr lang="en-US" altLang="zh-CN" sz="2800" b="1">
                    <a:solidFill>
                      <a:srgbClr val="FF0000"/>
                    </a:solidFill>
                    <a:latin typeface="Arial" panose="020b0604020202020204" pitchFamily="34" charset="0"/>
                    <a:ea typeface="微软雅黑" panose="020b0503020204020204" pitchFamily="34" charset="-122"/>
                    <a:sym typeface="Arial" panose="020b0604020202020204" pitchFamily="34" charset="0"/>
                  </a:rPr>
                  <a:t>4.</a:t>
                </a:r>
                <a:r>
                  <a:rPr lang="zh-CN" altLang="en-US" sz="2800" b="1">
                    <a:solidFill>
                      <a:srgbClr val="FF0000"/>
                    </a:solidFill>
                    <a:latin typeface="Arial" panose="020b0604020202020204" pitchFamily="34" charset="0"/>
                    <a:ea typeface="微软雅黑" panose="020b0503020204020204" pitchFamily="34" charset="-122"/>
                    <a:sym typeface="Arial" panose="020b0604020202020204" pitchFamily="34" charset="0"/>
                  </a:rPr>
                  <a:t>特殊随机变量的均值：</a:t>
                </a:r>
                <a:r>
                  <a:rPr lang="zh-CN" altLang="en-US" b="1">
                    <a:latin typeface="Arial" panose="020b0604020202020204" pitchFamily="34" charset="0"/>
                    <a:ea typeface="微软雅黑" panose="020b0503020204020204" pitchFamily="34" charset="-122"/>
                    <a:sym typeface="Arial" panose="020b0604020202020204" pitchFamily="34" charset="0"/>
                  </a:rPr>
                  <a:t>  两点分布的期望：</a:t>
                </a:r>
                <a:r>
                  <a:rPr lang="en-US" altLang="zh-CN" b="1">
                    <a:latin typeface="Arial" panose="020b0604020202020204" pitchFamily="34" charset="0"/>
                    <a:ea typeface="微软雅黑" panose="020b0503020204020204" pitchFamily="34" charset="-122"/>
                    <a:sym typeface="Arial" panose="020b0604020202020204" pitchFamily="34" charset="0"/>
                  </a:rPr>
                  <a:t>E</a:t>
                </a:r>
                <a:r>
                  <a:rPr lang="zh-CN" altLang="en-US" b="1">
                    <a:latin typeface="Arial" panose="020b0604020202020204" pitchFamily="34" charset="0"/>
                    <a:ea typeface="微软雅黑" panose="020b0503020204020204" pitchFamily="34" charset="-122"/>
                    <a:sym typeface="Arial" panose="020b0604020202020204" pitchFamily="34" charset="0"/>
                  </a:rPr>
                  <a:t>（</a:t>
                </a:r>
                <a:r>
                  <a:rPr lang="en-US" altLang="zh-CN" b="1">
                    <a:latin typeface="Arial" panose="020b0604020202020204" pitchFamily="34" charset="0"/>
                    <a:ea typeface="微软雅黑" panose="020b0503020204020204" pitchFamily="34" charset="-122"/>
                    <a:sym typeface="Arial" panose="020b0604020202020204" pitchFamily="34" charset="0"/>
                  </a:rPr>
                  <a:t>X</a:t>
                </a:r>
                <a:r>
                  <a:rPr lang="zh-CN" altLang="en-US" b="1">
                    <a:latin typeface="Arial" panose="020b0604020202020204" pitchFamily="34" charset="0"/>
                    <a:ea typeface="微软雅黑" panose="020b0503020204020204" pitchFamily="34" charset="-122"/>
                    <a:sym typeface="Arial" panose="020b0604020202020204" pitchFamily="34" charset="0"/>
                  </a:rPr>
                  <a:t>）</a:t>
                </a:r>
                <a:r>
                  <a:rPr lang="en-US" altLang="zh-CN" b="1">
                    <a:latin typeface="Arial" panose="020b0604020202020204" pitchFamily="34" charset="0"/>
                    <a:ea typeface="微软雅黑" panose="020b0503020204020204" pitchFamily="34" charset="-122"/>
                    <a:sym typeface="Arial" panose="020b0604020202020204" pitchFamily="34" charset="0"/>
                  </a:rPr>
                  <a:t>=p.</a:t>
                </a:r>
              </a:p>
            </p:txBody>
          </p:sp>
        </mc:Choice>
        <mc:Fallback>
          <p:sp>
            <p:nvSpPr>
              <p:cNvPr id="3" name="矩形 2">
                <a:extLst>
                  <a:ext uri="{FF2B5EF4-FFF2-40B4-BE49-F238E27FC236}">
                    <a16:creationId xmlns:a16="http://schemas.microsoft.com/office/drawing/2014/main" id="{97E152E1-9604-453C-BB90-1F6EF9D185A3}"/>
                  </a:ext>
                </a:extLst>
              </p:cNvPr>
              <p:cNvSpPr>
                <a:spLocks noRot="1" noChangeAspect="1" noMove="1" noResize="1" noEditPoints="1" noAdjustHandles="1" noChangeArrowheads="1" noChangeShapeType="1" noTextEdit="1"/>
              </p:cNvSpPr>
              <p:nvPr/>
            </p:nvSpPr>
            <p:spPr>
              <a:xfrm>
                <a:off x="559839" y="1988840"/>
                <a:ext cx="8560498" cy="3841180"/>
              </a:xfrm>
              <a:prstGeom prst="rect">
                <a:avLst/>
              </a:prstGeom>
              <a:blipFill>
                <a:blip r:embed="rId2"/>
                <a:stretch>
                  <a:fillRect l="-1496" r="0" b="-4603"/>
                </a:stretch>
              </a:blipFill>
              <a:ln w="9525">
                <a:noFill/>
              </a:ln>
            </p:spPr>
            <p:txBody>
              <a:bodyPr/>
              <a:lstStyle/>
              <a:p>
                <a:r>
                  <a:rPr lang="zh-CN" altLang="en-US">
                    <a:noFill/>
                  </a:rPr>
                  <a:t> </a:t>
                </a:r>
              </a:p>
            </p:txBody>
          </p:sp>
        </mc:Fallback>
      </mc:AlternateContent>
      <p:sp>
        <p:nvSpPr>
          <p:cNvPr id="5" name="Text Box 1065">
            <a:extLst>
              <a:ext uri="{FF2B5EF4-FFF2-40B4-BE49-F238E27FC236}">
                <a16:creationId xmlns:a16="http://schemas.microsoft.com/office/drawing/2014/main" id="{7C383B25-B5DC-4602-8B09-A2A1305CF868}"/>
              </a:ext>
            </a:extLst>
          </p:cNvPr>
          <p:cNvSpPr txBox="1">
            <a:spLocks noChangeArrowheads="1"/>
          </p:cNvSpPr>
          <p:nvPr/>
        </p:nvSpPr>
        <p:spPr bwMode="auto">
          <a:xfrm>
            <a:off x="0" y="1"/>
            <a:ext cx="1524001" cy="369332"/>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cap="flat" algn="ctr">
            <a:solidFill>
              <a:srgbClr val="FF0000"/>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a:defRPr sz="1800" b="1">
                <a:solidFill>
                  <a:srgbClr val="0C00F4"/>
                </a:solidFill>
                <a:latin typeface="+mj-lt"/>
                <a:ea typeface="+mj-ea"/>
                <a:cs typeface="+mj-cs"/>
              </a:defRPr>
            </a:lvl1pPr>
            <a:lvl2pPr algn="ctr">
              <a:defRPr sz="4400">
                <a:solidFill>
                  <a:schemeClr val="tx2"/>
                </a:solidFill>
              </a:defRPr>
            </a:lvl2pPr>
            <a:lvl3pPr algn="ctr">
              <a:defRPr sz="4400">
                <a:solidFill>
                  <a:schemeClr val="tx2"/>
                </a:solidFill>
              </a:defRPr>
            </a:lvl3pPr>
            <a:lvl4pPr algn="ctr">
              <a:defRPr sz="4400">
                <a:solidFill>
                  <a:schemeClr val="tx2"/>
                </a:solidFill>
              </a:defRPr>
            </a:lvl4pPr>
            <a:lvl5pPr algn="ctr">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zh-CN" altLang="en-US"/>
              <a:t>复习引入</a:t>
            </a:r>
          </a:p>
        </p:txBody>
      </p:sp>
    </p:spTree>
    <p:extLst>
      <p:ext uri="{BB962C8B-B14F-4D97-AF65-F5344CB8AC3E}">
        <p14:creationId xmlns:p14="http://schemas.microsoft.com/office/powerpoint/2010/main" val="3218724173"/>
      </p:ext>
    </p:extLst>
  </p:cSld>
  <p:clrMapOvr>
    <a:masterClrMapping/>
  </p:clrMapOvr>
  <p:transition>
    <p:random/>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8114" name="Rectangle 2">
            <a:extLst>
              <a:ext uri="{FF2B5EF4-FFF2-40B4-BE49-F238E27FC236}">
                <a16:creationId xmlns:a16="http://schemas.microsoft.com/office/drawing/2014/main" id="{C5594970-8B9C-497F-BC39-72198344B694}"/>
              </a:ext>
            </a:extLst>
          </p:cNvPr>
          <p:cNvSpPr>
            <a:spLocks noChangeArrowheads="1"/>
          </p:cNvSpPr>
          <p:nvPr/>
        </p:nvSpPr>
        <p:spPr bwMode="auto">
          <a:xfrm>
            <a:off x="1283122" y="3136025"/>
            <a:ext cx="98654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a:solidFill>
                  <a:srgbClr val="000000"/>
                </a:solidFill>
              </a:rPr>
              <a:t>设</a:t>
            </a:r>
            <a:r>
              <a:rPr lang="en-US" altLang="zh-CN" sz="3200" b="1">
                <a:solidFill>
                  <a:srgbClr val="000000"/>
                </a:solidFill>
              </a:rPr>
              <a:t>Y</a:t>
            </a:r>
            <a:r>
              <a:rPr lang="zh-CN" altLang="en-US" sz="3200" b="1">
                <a:solidFill>
                  <a:srgbClr val="000000"/>
                </a:solidFill>
              </a:rPr>
              <a:t>＝</a:t>
            </a:r>
            <a:r>
              <a:rPr lang="en-US" altLang="zh-CN" sz="3200" b="1" err="1">
                <a:solidFill>
                  <a:srgbClr val="000000"/>
                </a:solidFill>
              </a:rPr>
              <a:t>aX</a:t>
            </a:r>
            <a:r>
              <a:rPr lang="zh-CN" altLang="en-US" sz="3200" b="1">
                <a:solidFill>
                  <a:srgbClr val="000000"/>
                </a:solidFill>
              </a:rPr>
              <a:t>＋</a:t>
            </a:r>
            <a:r>
              <a:rPr lang="en-US" altLang="zh-CN" sz="3200" b="1">
                <a:solidFill>
                  <a:srgbClr val="000000"/>
                </a:solidFill>
              </a:rPr>
              <a:t>b</a:t>
            </a:r>
            <a:r>
              <a:rPr lang="zh-CN" altLang="en-US" sz="3200" b="1">
                <a:solidFill>
                  <a:srgbClr val="000000"/>
                </a:solidFill>
              </a:rPr>
              <a:t>，其中</a:t>
            </a:r>
            <a:r>
              <a:rPr lang="en-US" altLang="zh-CN" sz="3200" b="1">
                <a:solidFill>
                  <a:srgbClr val="000000"/>
                </a:solidFill>
              </a:rPr>
              <a:t>a</a:t>
            </a:r>
            <a:r>
              <a:rPr lang="zh-CN" altLang="en-US" sz="3200" b="1">
                <a:solidFill>
                  <a:srgbClr val="000000"/>
                </a:solidFill>
              </a:rPr>
              <a:t>，</a:t>
            </a:r>
            <a:r>
              <a:rPr lang="en-US" altLang="zh-CN" sz="3200" b="1">
                <a:solidFill>
                  <a:srgbClr val="000000"/>
                </a:solidFill>
              </a:rPr>
              <a:t>b</a:t>
            </a:r>
            <a:r>
              <a:rPr lang="zh-CN" altLang="en-US" sz="3200" b="1">
                <a:solidFill>
                  <a:srgbClr val="000000"/>
                </a:solidFill>
              </a:rPr>
              <a:t>为常数，则</a:t>
            </a:r>
            <a:r>
              <a:rPr lang="en-US" altLang="zh-CN" sz="3200" b="1">
                <a:solidFill>
                  <a:srgbClr val="000000"/>
                </a:solidFill>
              </a:rPr>
              <a:t>Y</a:t>
            </a:r>
            <a:r>
              <a:rPr lang="zh-CN" altLang="en-US" sz="3200" b="1">
                <a:solidFill>
                  <a:srgbClr val="000000"/>
                </a:solidFill>
              </a:rPr>
              <a:t>也是随机变量．</a:t>
            </a:r>
          </a:p>
          <a:p>
            <a:r>
              <a:rPr lang="zh-CN" altLang="en-US" sz="3200" b="1">
                <a:solidFill>
                  <a:srgbClr val="000000"/>
                </a:solidFill>
              </a:rPr>
              <a:t>（</a:t>
            </a:r>
            <a:r>
              <a:rPr lang="en-US" altLang="zh-CN" sz="3200" b="1">
                <a:solidFill>
                  <a:srgbClr val="000000"/>
                </a:solidFill>
              </a:rPr>
              <a:t>1</a:t>
            </a:r>
            <a:r>
              <a:rPr lang="zh-CN" altLang="en-US" sz="3200" b="1">
                <a:solidFill>
                  <a:srgbClr val="000000"/>
                </a:solidFill>
              </a:rPr>
              <a:t>） </a:t>
            </a:r>
            <a:r>
              <a:rPr lang="en-US" altLang="zh-CN" sz="3200" b="1">
                <a:solidFill>
                  <a:srgbClr val="000000"/>
                </a:solidFill>
              </a:rPr>
              <a:t>Y</a:t>
            </a:r>
            <a:r>
              <a:rPr lang="zh-CN" altLang="en-US" sz="3200" b="1">
                <a:solidFill>
                  <a:srgbClr val="000000"/>
                </a:solidFill>
              </a:rPr>
              <a:t>的分布列是什么？</a:t>
            </a:r>
          </a:p>
          <a:p>
            <a:r>
              <a:rPr lang="zh-CN" altLang="en-US" sz="3200" b="1">
                <a:solidFill>
                  <a:srgbClr val="000000"/>
                </a:solidFill>
              </a:rPr>
              <a:t>（</a:t>
            </a:r>
            <a:r>
              <a:rPr lang="en-US" altLang="zh-CN" sz="3200" b="1">
                <a:solidFill>
                  <a:srgbClr val="000000"/>
                </a:solidFill>
              </a:rPr>
              <a:t>2</a:t>
            </a:r>
            <a:r>
              <a:rPr lang="zh-CN" altLang="en-US" sz="3200" b="1">
                <a:solidFill>
                  <a:srgbClr val="000000"/>
                </a:solidFill>
              </a:rPr>
              <a:t>） </a:t>
            </a:r>
            <a:r>
              <a:rPr lang="en-US" altLang="zh-CN" sz="3200" b="1">
                <a:solidFill>
                  <a:srgbClr val="000000"/>
                </a:solidFill>
              </a:rPr>
              <a:t>EY=</a:t>
            </a:r>
            <a:r>
              <a:rPr lang="zh-CN" altLang="en-US" sz="3200" b="1">
                <a:solidFill>
                  <a:srgbClr val="000000"/>
                </a:solidFill>
              </a:rPr>
              <a:t>？</a:t>
            </a:r>
          </a:p>
        </p:txBody>
      </p:sp>
      <p:sp>
        <p:nvSpPr>
          <p:cNvPr id="218115" name="Text Box 3">
            <a:extLst>
              <a:ext uri="{FF2B5EF4-FFF2-40B4-BE49-F238E27FC236}">
                <a16:creationId xmlns:a16="http://schemas.microsoft.com/office/drawing/2014/main" id="{ADD1B6A6-052F-437A-BD87-C7E86798D801}"/>
              </a:ext>
            </a:extLst>
          </p:cNvPr>
          <p:cNvSpPr txBox="1">
            <a:spLocks noChangeArrowheads="1"/>
          </p:cNvSpPr>
          <p:nvPr/>
        </p:nvSpPr>
        <p:spPr bwMode="auto">
          <a:xfrm>
            <a:off x="28575" y="3068639"/>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3600" b="1">
                <a:solidFill>
                  <a:srgbClr val="FF0000"/>
                </a:solidFill>
                <a:latin typeface="Tahoma" panose="020b0604030504040204" pitchFamily="34" charset="0"/>
                <a:ea typeface="黑体" panose="02010609060101010101" pitchFamily="49" charset="-122"/>
              </a:rPr>
              <a:t>思考：</a:t>
            </a:r>
          </a:p>
        </p:txBody>
      </p:sp>
      <p:graphicFrame>
        <p:nvGraphicFramePr>
          <p:cNvPr id="218116" name="Group 4">
            <a:extLst>
              <a:ext uri="{FF2B5EF4-FFF2-40B4-BE49-F238E27FC236}">
                <a16:creationId xmlns:a16="http://schemas.microsoft.com/office/drawing/2014/main" id="{25BA635E-35FB-48D3-A705-92DF5A791647}"/>
              </a:ext>
            </a:extLst>
          </p:cNvPr>
          <p:cNvGraphicFramePr>
            <a:graphicFrameLocks noGrp="1"/>
          </p:cNvGraphicFramePr>
          <p:nvPr/>
        </p:nvGraphicFramePr>
        <p:xfrm>
          <a:off x="2208214" y="620713"/>
          <a:ext cx="7559675" cy="1655763"/>
        </p:xfrm>
        <a:graphic>
          <a:graphicData uri="http://schemas.openxmlformats.org/drawingml/2006/table">
            <a:tbl>
              <a:tblPr/>
              <a:tblGrid>
                <a:gridCol w="1081087">
                  <a:extLst>
                    <a:ext uri="{9D8B030D-6E8A-4147-A177-3AD203B41FA5}">
                      <a16:colId xmlns:a16="http://schemas.microsoft.com/office/drawing/2014/main" val="3069543474"/>
                    </a:ext>
                  </a:extLst>
                </a:gridCol>
                <a:gridCol w="1077913">
                  <a:extLst>
                    <a:ext uri="{9D8B030D-6E8A-4147-A177-3AD203B41FA5}">
                      <a16:colId xmlns:a16="http://schemas.microsoft.com/office/drawing/2014/main" val="3545771050"/>
                    </a:ext>
                  </a:extLst>
                </a:gridCol>
                <a:gridCol w="1081087">
                  <a:extLst>
                    <a:ext uri="{9D8B030D-6E8A-4147-A177-3AD203B41FA5}">
                      <a16:colId xmlns:a16="http://schemas.microsoft.com/office/drawing/2014/main" val="61158032"/>
                    </a:ext>
                  </a:extLst>
                </a:gridCol>
                <a:gridCol w="1079500">
                  <a:extLst>
                    <a:ext uri="{9D8B030D-6E8A-4147-A177-3AD203B41FA5}">
                      <a16:colId xmlns:a16="http://schemas.microsoft.com/office/drawing/2014/main" val="1284930192"/>
                    </a:ext>
                  </a:extLst>
                </a:gridCol>
                <a:gridCol w="1081088">
                  <a:extLst>
                    <a:ext uri="{9D8B030D-6E8A-4147-A177-3AD203B41FA5}">
                      <a16:colId xmlns:a16="http://schemas.microsoft.com/office/drawing/2014/main" val="2398414811"/>
                    </a:ext>
                  </a:extLst>
                </a:gridCol>
                <a:gridCol w="1077912">
                  <a:extLst>
                    <a:ext uri="{9D8B030D-6E8A-4147-A177-3AD203B41FA5}">
                      <a16:colId xmlns:a16="http://schemas.microsoft.com/office/drawing/2014/main" val="1872675826"/>
                    </a:ext>
                  </a:extLst>
                </a:gridCol>
                <a:gridCol w="1081088">
                  <a:extLst>
                    <a:ext uri="{9D8B030D-6E8A-4147-A177-3AD203B41FA5}">
                      <a16:colId xmlns:a16="http://schemas.microsoft.com/office/drawing/2014/main" val="2080809278"/>
                    </a:ext>
                  </a:extLst>
                </a:gridCol>
              </a:tblGrid>
              <a:tr h="8286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53359220"/>
                  </a:ext>
                </a:extLst>
              </a:tr>
              <a:tr h="827088">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36040647"/>
                  </a:ext>
                </a:extLst>
              </a:tr>
            </a:tbl>
          </a:graphicData>
        </a:graphic>
      </p:graphicFrame>
      <p:grpSp>
        <p:nvGrpSpPr>
          <p:cNvPr id="218142" name="Group 30">
            <a:extLst>
              <a:ext uri="{FF2B5EF4-FFF2-40B4-BE49-F238E27FC236}">
                <a16:creationId xmlns:a16="http://schemas.microsoft.com/office/drawing/2014/main" id="{25C340B6-0971-45DC-A8A8-616F5005A7E2}"/>
              </a:ext>
            </a:extLst>
          </p:cNvPr>
          <p:cNvGrpSpPr/>
          <p:nvPr/>
        </p:nvGrpSpPr>
        <p:grpSpPr>
          <a:xfrm>
            <a:off x="2476500" y="692150"/>
            <a:ext cx="6948488" cy="1511300"/>
            <a:chOff x="600" y="1253"/>
            <a:chExt cx="4377" cy="952"/>
          </a:xfrm>
        </p:grpSpPr>
        <p:graphicFrame>
          <p:nvGraphicFramePr>
            <p:cNvPr id="218143" name="Object 31">
              <a:extLst>
                <a:ext uri="{FF2B5EF4-FFF2-40B4-BE49-F238E27FC236}">
                  <a16:creationId xmlns:a16="http://schemas.microsoft.com/office/drawing/2014/main" id="{04782161-BFB3-4E8F-9FF3-5C43FFE2DAD9}"/>
                </a:ext>
              </a:extLst>
            </p:cNvPr>
            <p:cNvGraphicFramePr>
              <a:graphicFrameLocks noChangeAspect="1"/>
            </p:cNvGraphicFramePr>
            <p:nvPr/>
          </p:nvGraphicFramePr>
          <p:xfrm>
            <a:off x="612" y="1797"/>
            <a:ext cx="318" cy="318"/>
          </p:xfrm>
          <a:graphic>
            <a:graphicData uri="http://schemas.openxmlformats.org/presentationml/2006/ole">
              <mc:AlternateContent>
                <mc:Choice xmlns:v="urn:schemas-microsoft-com:vml" Requires="v">
                  <p:oleObj spid="_x0000_s1039" name="公式" r:id="rId2" imgW="164880" imgH="164880" progId="Equation.3">
                    <p:embed/>
                  </p:oleObj>
                </mc:Choice>
                <mc:Fallback>
                  <p:oleObj name="公式" r:id="rId2" imgW="164880" imgH="16488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612" y="1797"/>
                          <a:ext cx="318" cy="318"/>
                        </a:xfrm>
                        <a:prstGeom prst="rect">
                          <a:avLst/>
                        </a:prstGeom>
                        <a:noFill/>
                        <a:ln>
                          <a:noFill/>
                        </a:ln>
                        <a:effectLst/>
                      </p:spPr>
                    </p:pic>
                  </p:oleObj>
                </mc:Fallback>
              </mc:AlternateContent>
            </a:graphicData>
          </a:graphic>
        </p:graphicFrame>
        <p:graphicFrame>
          <p:nvGraphicFramePr>
            <p:cNvPr id="218144" name="Object 32">
              <a:extLst>
                <a:ext uri="{FF2B5EF4-FFF2-40B4-BE49-F238E27FC236}">
                  <a16:creationId xmlns:a16="http://schemas.microsoft.com/office/drawing/2014/main" id="{257C63ED-6E4F-4B46-A5DD-E433BFC1B37C}"/>
                </a:ext>
              </a:extLst>
            </p:cNvPr>
            <p:cNvGraphicFramePr>
              <a:graphicFrameLocks noChangeAspect="1"/>
            </p:cNvGraphicFramePr>
            <p:nvPr/>
          </p:nvGraphicFramePr>
          <p:xfrm>
            <a:off x="1289" y="1264"/>
            <a:ext cx="277" cy="387"/>
          </p:xfrm>
          <a:graphic>
            <a:graphicData uri="http://schemas.openxmlformats.org/presentationml/2006/ole">
              <mc:AlternateContent>
                <mc:Choice xmlns:v="urn:schemas-microsoft-com:vml" Requires="v">
                  <p:oleObj spid="_x0000_s1040" name="公式" r:id="rId4" imgW="177480" imgH="215640" progId="Equation.3">
                    <p:embed/>
                  </p:oleObj>
                </mc:Choice>
                <mc:Fallback>
                  <p:oleObj name="公式" r:id="rId4" imgW="177480" imgH="2156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289" y="1264"/>
                          <a:ext cx="277" cy="387"/>
                        </a:xfrm>
                        <a:prstGeom prst="rect">
                          <a:avLst/>
                        </a:prstGeom>
                        <a:noFill/>
                        <a:ln>
                          <a:noFill/>
                        </a:ln>
                        <a:effectLst/>
                      </p:spPr>
                    </p:pic>
                  </p:oleObj>
                </mc:Fallback>
              </mc:AlternateContent>
            </a:graphicData>
          </a:graphic>
        </p:graphicFrame>
        <p:graphicFrame>
          <p:nvGraphicFramePr>
            <p:cNvPr id="218145" name="Object 33">
              <a:extLst>
                <a:ext uri="{FF2B5EF4-FFF2-40B4-BE49-F238E27FC236}">
                  <a16:creationId xmlns:a16="http://schemas.microsoft.com/office/drawing/2014/main" id="{AA76D783-0AF0-4333-96A6-FFA011F2BED6}"/>
                </a:ext>
              </a:extLst>
            </p:cNvPr>
            <p:cNvGraphicFramePr>
              <a:graphicFrameLocks noChangeAspect="1"/>
            </p:cNvGraphicFramePr>
            <p:nvPr/>
          </p:nvGraphicFramePr>
          <p:xfrm>
            <a:off x="3354" y="1253"/>
            <a:ext cx="277" cy="409"/>
          </p:xfrm>
          <a:graphic>
            <a:graphicData uri="http://schemas.openxmlformats.org/presentationml/2006/ole">
              <mc:AlternateContent>
                <mc:Choice xmlns:v="urn:schemas-microsoft-com:vml" Requires="v">
                  <p:oleObj spid="_x0000_s1041" name="公式" r:id="rId6" imgW="177480" imgH="228600" progId="Equation.3">
                    <p:embed/>
                  </p:oleObj>
                </mc:Choice>
                <mc:Fallback>
                  <p:oleObj name="公式" r:id="rId6" imgW="177480" imgH="228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354" y="1253"/>
                          <a:ext cx="277" cy="409"/>
                        </a:xfrm>
                        <a:prstGeom prst="rect">
                          <a:avLst/>
                        </a:prstGeom>
                        <a:noFill/>
                        <a:ln>
                          <a:noFill/>
                        </a:ln>
                        <a:effectLst/>
                      </p:spPr>
                    </p:pic>
                  </p:oleObj>
                </mc:Fallback>
              </mc:AlternateContent>
            </a:graphicData>
          </a:graphic>
        </p:graphicFrame>
        <p:graphicFrame>
          <p:nvGraphicFramePr>
            <p:cNvPr id="218146" name="Object 34">
              <a:extLst>
                <a:ext uri="{FF2B5EF4-FFF2-40B4-BE49-F238E27FC236}">
                  <a16:creationId xmlns:a16="http://schemas.microsoft.com/office/drawing/2014/main" id="{BDA29077-D5A5-459C-9885-CAF4C0C92040}"/>
                </a:ext>
              </a:extLst>
            </p:cNvPr>
            <p:cNvGraphicFramePr>
              <a:graphicFrameLocks noChangeAspect="1"/>
            </p:cNvGraphicFramePr>
            <p:nvPr/>
          </p:nvGraphicFramePr>
          <p:xfrm>
            <a:off x="1985" y="1264"/>
            <a:ext cx="298" cy="387"/>
          </p:xfrm>
          <a:graphic>
            <a:graphicData uri="http://schemas.openxmlformats.org/presentationml/2006/ole">
              <mc:AlternateContent>
                <mc:Choice xmlns:v="urn:schemas-microsoft-com:vml" Requires="v">
                  <p:oleObj spid="_x0000_s1042" name="公式" r:id="rId8" imgW="190440" imgH="215640" progId="Equation.3">
                    <p:embed/>
                  </p:oleObj>
                </mc:Choice>
                <mc:Fallback>
                  <p:oleObj name="公式" r:id="rId8" imgW="19044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1985" y="1264"/>
                          <a:ext cx="298" cy="387"/>
                        </a:xfrm>
                        <a:prstGeom prst="rect">
                          <a:avLst/>
                        </a:prstGeom>
                        <a:noFill/>
                        <a:ln>
                          <a:noFill/>
                        </a:ln>
                        <a:effectLst/>
                      </p:spPr>
                    </p:pic>
                  </p:oleObj>
                </mc:Fallback>
              </mc:AlternateContent>
            </a:graphicData>
          </a:graphic>
        </p:graphicFrame>
        <p:sp>
          <p:nvSpPr>
            <p:cNvPr id="218147" name="Text Box 35">
              <a:extLst>
                <a:ext uri="{FF2B5EF4-FFF2-40B4-BE49-F238E27FC236}">
                  <a16:creationId xmlns:a16="http://schemas.microsoft.com/office/drawing/2014/main" id="{0B3DA21B-D6DA-4A18-AF9C-C0E1C1CD12CC}"/>
                </a:ext>
              </a:extLst>
            </p:cNvPr>
            <p:cNvSpPr txBox="1">
              <a:spLocks noChangeArrowheads="1"/>
            </p:cNvSpPr>
            <p:nvPr/>
          </p:nvSpPr>
          <p:spPr bwMode="auto">
            <a:xfrm>
              <a:off x="2653" y="1298"/>
              <a:ext cx="59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8148" name="Text Box 36">
              <a:extLst>
                <a:ext uri="{FF2B5EF4-FFF2-40B4-BE49-F238E27FC236}">
                  <a16:creationId xmlns:a16="http://schemas.microsoft.com/office/drawing/2014/main" id="{AA47DE54-4BB9-4601-B46B-23C28A838CE5}"/>
                </a:ext>
              </a:extLst>
            </p:cNvPr>
            <p:cNvSpPr txBox="1">
              <a:spLocks noChangeArrowheads="1"/>
            </p:cNvSpPr>
            <p:nvPr/>
          </p:nvSpPr>
          <p:spPr bwMode="auto">
            <a:xfrm>
              <a:off x="4010" y="1298"/>
              <a:ext cx="59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8149" name="Object 37">
              <a:extLst>
                <a:ext uri="{FF2B5EF4-FFF2-40B4-BE49-F238E27FC236}">
                  <a16:creationId xmlns:a16="http://schemas.microsoft.com/office/drawing/2014/main" id="{A70FCEAB-5391-4C17-A842-A642736922D7}"/>
                </a:ext>
              </a:extLst>
            </p:cNvPr>
            <p:cNvGraphicFramePr>
              <a:graphicFrameLocks noChangeAspect="1"/>
            </p:cNvGraphicFramePr>
            <p:nvPr/>
          </p:nvGraphicFramePr>
          <p:xfrm>
            <a:off x="1294" y="1720"/>
            <a:ext cx="269" cy="428"/>
          </p:xfrm>
          <a:graphic>
            <a:graphicData uri="http://schemas.openxmlformats.org/presentationml/2006/ole">
              <mc:AlternateContent>
                <mc:Choice xmlns:v="urn:schemas-microsoft-com:vml" Requires="v">
                  <p:oleObj spid="_x0000_s1043" name="公式" r:id="rId10" imgW="190440" imgH="215640" progId="Equation.3">
                    <p:embed/>
                  </p:oleObj>
                </mc:Choice>
                <mc:Fallback>
                  <p:oleObj name="公式" r:id="rId10" imgW="190440" imgH="215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1294" y="1720"/>
                          <a:ext cx="269" cy="428"/>
                        </a:xfrm>
                        <a:prstGeom prst="rect">
                          <a:avLst/>
                        </a:prstGeom>
                        <a:noFill/>
                        <a:ln>
                          <a:noFill/>
                        </a:ln>
                        <a:effectLst/>
                      </p:spPr>
                    </p:pic>
                  </p:oleObj>
                </mc:Fallback>
              </mc:AlternateContent>
            </a:graphicData>
          </a:graphic>
        </p:graphicFrame>
        <p:graphicFrame>
          <p:nvGraphicFramePr>
            <p:cNvPr id="218150" name="Object 38">
              <a:extLst>
                <a:ext uri="{FF2B5EF4-FFF2-40B4-BE49-F238E27FC236}">
                  <a16:creationId xmlns:a16="http://schemas.microsoft.com/office/drawing/2014/main" id="{1B30DC15-A3E2-4E45-AECF-70266694D627}"/>
                </a:ext>
              </a:extLst>
            </p:cNvPr>
            <p:cNvGraphicFramePr>
              <a:graphicFrameLocks noChangeAspect="1"/>
            </p:cNvGraphicFramePr>
            <p:nvPr/>
          </p:nvGraphicFramePr>
          <p:xfrm>
            <a:off x="1973" y="1720"/>
            <a:ext cx="269" cy="428"/>
          </p:xfrm>
          <a:graphic>
            <a:graphicData uri="http://schemas.openxmlformats.org/presentationml/2006/ole">
              <mc:AlternateContent>
                <mc:Choice xmlns:v="urn:schemas-microsoft-com:vml" Requires="v">
                  <p:oleObj spid="_x0000_s1044" name="公式" r:id="rId12" imgW="190440" imgH="215640" progId="Equation.3">
                    <p:embed/>
                  </p:oleObj>
                </mc:Choice>
                <mc:Fallback>
                  <p:oleObj name="公式" r:id="rId12" imgW="190440" imgH="21564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1973" y="1720"/>
                          <a:ext cx="269" cy="428"/>
                        </a:xfrm>
                        <a:prstGeom prst="rect">
                          <a:avLst/>
                        </a:prstGeom>
                        <a:noFill/>
                        <a:ln>
                          <a:noFill/>
                        </a:ln>
                        <a:effectLst/>
                      </p:spPr>
                    </p:pic>
                  </p:oleObj>
                </mc:Fallback>
              </mc:AlternateContent>
            </a:graphicData>
          </a:graphic>
        </p:graphicFrame>
        <p:graphicFrame>
          <p:nvGraphicFramePr>
            <p:cNvPr id="218151" name="Object 39">
              <a:extLst>
                <a:ext uri="{FF2B5EF4-FFF2-40B4-BE49-F238E27FC236}">
                  <a16:creationId xmlns:a16="http://schemas.microsoft.com/office/drawing/2014/main" id="{1D4E6F4E-BA09-442E-9C57-248227223B07}"/>
                </a:ext>
              </a:extLst>
            </p:cNvPr>
            <p:cNvGraphicFramePr>
              <a:graphicFrameLocks noChangeAspect="1"/>
            </p:cNvGraphicFramePr>
            <p:nvPr/>
          </p:nvGraphicFramePr>
          <p:xfrm>
            <a:off x="3334" y="1707"/>
            <a:ext cx="251" cy="453"/>
          </p:xfrm>
          <a:graphic>
            <a:graphicData uri="http://schemas.openxmlformats.org/presentationml/2006/ole">
              <mc:AlternateContent>
                <mc:Choice xmlns:v="urn:schemas-microsoft-com:vml" Requires="v">
                  <p:oleObj spid="_x0000_s1045" name="公式" r:id="rId14" imgW="177480" imgH="228600" progId="Equation.3">
                    <p:embed/>
                  </p:oleObj>
                </mc:Choice>
                <mc:Fallback>
                  <p:oleObj name="公式" r:id="rId14" imgW="177480" imgH="22860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334" y="1707"/>
                          <a:ext cx="251" cy="453"/>
                        </a:xfrm>
                        <a:prstGeom prst="rect">
                          <a:avLst/>
                        </a:prstGeom>
                        <a:noFill/>
                        <a:ln>
                          <a:noFill/>
                        </a:ln>
                        <a:effectLst/>
                      </p:spPr>
                    </p:pic>
                  </p:oleObj>
                </mc:Fallback>
              </mc:AlternateContent>
            </a:graphicData>
          </a:graphic>
        </p:graphicFrame>
        <p:sp>
          <p:nvSpPr>
            <p:cNvPr id="218152" name="Text Box 40">
              <a:extLst>
                <a:ext uri="{FF2B5EF4-FFF2-40B4-BE49-F238E27FC236}">
                  <a16:creationId xmlns:a16="http://schemas.microsoft.com/office/drawing/2014/main" id="{EA3B7368-ADC4-4126-82DE-2D5041BE0C7B}"/>
                </a:ext>
              </a:extLst>
            </p:cNvPr>
            <p:cNvSpPr txBox="1">
              <a:spLocks noChangeArrowheads="1"/>
            </p:cNvSpPr>
            <p:nvPr/>
          </p:nvSpPr>
          <p:spPr bwMode="auto">
            <a:xfrm>
              <a:off x="2669" y="1752"/>
              <a:ext cx="57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8153" name="Text Box 41">
              <a:extLst>
                <a:ext uri="{FF2B5EF4-FFF2-40B4-BE49-F238E27FC236}">
                  <a16:creationId xmlns:a16="http://schemas.microsoft.com/office/drawing/2014/main" id="{28ED692A-002C-460E-A865-995DB977FD11}"/>
                </a:ext>
              </a:extLst>
            </p:cNvPr>
            <p:cNvSpPr txBox="1">
              <a:spLocks noChangeArrowheads="1"/>
            </p:cNvSpPr>
            <p:nvPr/>
          </p:nvSpPr>
          <p:spPr bwMode="auto">
            <a:xfrm>
              <a:off x="4014" y="1752"/>
              <a:ext cx="57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8154" name="Object 42">
              <a:extLst>
                <a:ext uri="{FF2B5EF4-FFF2-40B4-BE49-F238E27FC236}">
                  <a16:creationId xmlns:a16="http://schemas.microsoft.com/office/drawing/2014/main" id="{2D533E99-D172-4D7F-8C5D-756C0BE91261}"/>
                </a:ext>
              </a:extLst>
            </p:cNvPr>
            <p:cNvGraphicFramePr>
              <a:graphicFrameLocks noChangeAspect="1"/>
            </p:cNvGraphicFramePr>
            <p:nvPr/>
          </p:nvGraphicFramePr>
          <p:xfrm>
            <a:off x="4680" y="1298"/>
            <a:ext cx="297" cy="409"/>
          </p:xfrm>
          <a:graphic>
            <a:graphicData uri="http://schemas.openxmlformats.org/presentationml/2006/ole">
              <mc:AlternateContent>
                <mc:Choice xmlns:v="urn:schemas-microsoft-com:vml" Requires="v">
                  <p:oleObj spid="_x0000_s1046" name="公式" r:id="rId16" imgW="190440" imgH="228600" progId="Equation.3">
                    <p:embed/>
                  </p:oleObj>
                </mc:Choice>
                <mc:Fallback>
                  <p:oleObj name="公式" r:id="rId16" imgW="190440" imgH="22860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4680" y="1298"/>
                          <a:ext cx="297" cy="409"/>
                        </a:xfrm>
                        <a:prstGeom prst="rect">
                          <a:avLst/>
                        </a:prstGeom>
                        <a:noFill/>
                        <a:ln>
                          <a:noFill/>
                        </a:ln>
                        <a:effectLst/>
                      </p:spPr>
                    </p:pic>
                  </p:oleObj>
                </mc:Fallback>
              </mc:AlternateContent>
            </a:graphicData>
          </a:graphic>
        </p:graphicFrame>
        <p:graphicFrame>
          <p:nvGraphicFramePr>
            <p:cNvPr id="218155" name="Object 43">
              <a:extLst>
                <a:ext uri="{FF2B5EF4-FFF2-40B4-BE49-F238E27FC236}">
                  <a16:creationId xmlns:a16="http://schemas.microsoft.com/office/drawing/2014/main" id="{75E39F37-3D94-4124-9326-F5C06DDBC94D}"/>
                </a:ext>
              </a:extLst>
            </p:cNvPr>
            <p:cNvGraphicFramePr>
              <a:graphicFrameLocks noChangeAspect="1"/>
            </p:cNvGraphicFramePr>
            <p:nvPr/>
          </p:nvGraphicFramePr>
          <p:xfrm>
            <a:off x="4652" y="1752"/>
            <a:ext cx="287" cy="453"/>
          </p:xfrm>
          <a:graphic>
            <a:graphicData uri="http://schemas.openxmlformats.org/presentationml/2006/ole">
              <mc:AlternateContent>
                <mc:Choice xmlns:v="urn:schemas-microsoft-com:vml" Requires="v">
                  <p:oleObj spid="_x0000_s1047" name="公式" r:id="rId18" imgW="203040" imgH="228600" progId="Equation.3">
                    <p:embed/>
                  </p:oleObj>
                </mc:Choice>
                <mc:Fallback>
                  <p:oleObj name="公式" r:id="rId18" imgW="203040" imgH="22860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4652" y="1752"/>
                          <a:ext cx="287" cy="453"/>
                        </a:xfrm>
                        <a:prstGeom prst="rect">
                          <a:avLst/>
                        </a:prstGeom>
                        <a:noFill/>
                        <a:ln>
                          <a:noFill/>
                        </a:ln>
                        <a:effectLst/>
                      </p:spPr>
                    </p:pic>
                  </p:oleObj>
                </mc:Fallback>
              </mc:AlternateContent>
            </a:graphicData>
          </a:graphic>
        </p:graphicFrame>
        <p:graphicFrame>
          <p:nvGraphicFramePr>
            <p:cNvPr id="218156" name="Object 44">
              <a:extLst>
                <a:ext uri="{FF2B5EF4-FFF2-40B4-BE49-F238E27FC236}">
                  <a16:creationId xmlns:a16="http://schemas.microsoft.com/office/drawing/2014/main" id="{0AC89D13-F414-4CEC-A452-EC78F860A290}"/>
                </a:ext>
              </a:extLst>
            </p:cNvPr>
            <p:cNvGraphicFramePr>
              <a:graphicFrameLocks noChangeAspect="1"/>
            </p:cNvGraphicFramePr>
            <p:nvPr/>
          </p:nvGraphicFramePr>
          <p:xfrm>
            <a:off x="600" y="1298"/>
            <a:ext cx="343" cy="318"/>
          </p:xfrm>
          <a:graphic>
            <a:graphicData uri="http://schemas.openxmlformats.org/presentationml/2006/ole">
              <mc:AlternateContent>
                <mc:Choice xmlns:v="urn:schemas-microsoft-com:vml" Requires="v">
                  <p:oleObj spid="_x0000_s1048" name="公式" r:id="rId20" imgW="177480" imgH="164880" progId="Equation.3">
                    <p:embed/>
                  </p:oleObj>
                </mc:Choice>
                <mc:Fallback>
                  <p:oleObj name="公式" r:id="rId20" imgW="177480" imgH="164880"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600" y="1298"/>
                          <a:ext cx="343" cy="318"/>
                        </a:xfrm>
                        <a:prstGeom prst="rect">
                          <a:avLst/>
                        </a:prstGeom>
                        <a:noFill/>
                        <a:ln>
                          <a:noFill/>
                        </a:ln>
                        <a:effectLst/>
                      </p:spPr>
                    </p:pic>
                  </p:oleObj>
                </mc:Fallback>
              </mc:AlternateContent>
            </a:graphicData>
          </a:graphic>
        </p:graphicFrame>
      </p:grpSp>
      <p:graphicFrame>
        <p:nvGraphicFramePr>
          <p:cNvPr id="218157" name="Object 45">
            <a:extLst>
              <a:ext uri="{FF2B5EF4-FFF2-40B4-BE49-F238E27FC236}">
                <a16:creationId xmlns:a16="http://schemas.microsoft.com/office/drawing/2014/main" id="{88BCBD1A-DE32-4445-BDC7-5FDFC3E5FEBB}"/>
              </a:ext>
            </a:extLst>
          </p:cNvPr>
          <p:cNvGraphicFramePr>
            <a:graphicFrameLocks noChangeAspect="1"/>
          </p:cNvGraphicFramePr>
          <p:nvPr/>
        </p:nvGraphicFramePr>
        <p:xfrm>
          <a:off x="1992314" y="2419351"/>
          <a:ext cx="8093075" cy="720725"/>
        </p:xfrm>
        <a:graphic>
          <a:graphicData uri="http://schemas.openxmlformats.org/presentationml/2006/ole">
            <mc:AlternateContent>
              <mc:Choice xmlns:v="urn:schemas-microsoft-com:vml" Requires="v">
                <p:oleObj spid="_x0000_s1049" name="公式" r:id="rId22" imgW="2565360" imgH="228600" progId="Equation.3">
                  <p:embed/>
                </p:oleObj>
              </mc:Choice>
              <mc:Fallback>
                <p:oleObj name="公式" r:id="rId22" imgW="2565360" imgH="228600"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1992314" y="2419351"/>
                        <a:ext cx="8093075" cy="720725"/>
                      </a:xfrm>
                      <a:prstGeom prst="rect">
                        <a:avLst/>
                      </a:prstGeom>
                      <a:noFill/>
                      <a:ln>
                        <a:noFill/>
                      </a:ln>
                      <a:effectLst/>
                    </p:spPr>
                  </p:pic>
                </p:oleObj>
              </mc:Fallback>
            </mc:AlternateContent>
          </a:graphicData>
        </a:graphic>
      </p:graphicFrame>
      <p:sp>
        <p:nvSpPr>
          <p:cNvPr id="218158" name="Text Box 46">
            <a:extLst>
              <a:ext uri="{FF2B5EF4-FFF2-40B4-BE49-F238E27FC236}">
                <a16:creationId xmlns:a16="http://schemas.microsoft.com/office/drawing/2014/main" id="{FD826170-BAEE-4CB0-8DA4-9F7FC6059223}"/>
              </a:ext>
            </a:extLst>
          </p:cNvPr>
          <p:cNvSpPr txBox="1">
            <a:spLocks noChangeArrowheads="1"/>
          </p:cNvSpPr>
          <p:nvPr/>
        </p:nvSpPr>
        <p:spPr bwMode="auto">
          <a:xfrm>
            <a:off x="1960" y="27557"/>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19138" name="Group 2">
            <a:extLst>
              <a:ext uri="{FF2B5EF4-FFF2-40B4-BE49-F238E27FC236}">
                <a16:creationId xmlns:a16="http://schemas.microsoft.com/office/drawing/2014/main" id="{EA19464F-ED85-459D-A036-27DB82022578}"/>
              </a:ext>
            </a:extLst>
          </p:cNvPr>
          <p:cNvGraphicFramePr>
            <a:graphicFrameLocks noGrp="1"/>
          </p:cNvGraphicFramePr>
          <p:nvPr/>
        </p:nvGraphicFramePr>
        <p:xfrm>
          <a:off x="2208214" y="668339"/>
          <a:ext cx="7559675" cy="1081088"/>
        </p:xfrm>
        <a:graphic>
          <a:graphicData uri="http://schemas.openxmlformats.org/drawingml/2006/table">
            <a:tbl>
              <a:tblPr/>
              <a:tblGrid>
                <a:gridCol w="1081087">
                  <a:extLst>
                    <a:ext uri="{9D8B030D-6E8A-4147-A177-3AD203B41FA5}">
                      <a16:colId xmlns:a16="http://schemas.microsoft.com/office/drawing/2014/main" val="2306645582"/>
                    </a:ext>
                  </a:extLst>
                </a:gridCol>
                <a:gridCol w="1077913">
                  <a:extLst>
                    <a:ext uri="{9D8B030D-6E8A-4147-A177-3AD203B41FA5}">
                      <a16:colId xmlns:a16="http://schemas.microsoft.com/office/drawing/2014/main" val="4009009834"/>
                    </a:ext>
                  </a:extLst>
                </a:gridCol>
                <a:gridCol w="1081087">
                  <a:extLst>
                    <a:ext uri="{9D8B030D-6E8A-4147-A177-3AD203B41FA5}">
                      <a16:colId xmlns:a16="http://schemas.microsoft.com/office/drawing/2014/main" val="475446348"/>
                    </a:ext>
                  </a:extLst>
                </a:gridCol>
                <a:gridCol w="1079500">
                  <a:extLst>
                    <a:ext uri="{9D8B030D-6E8A-4147-A177-3AD203B41FA5}">
                      <a16:colId xmlns:a16="http://schemas.microsoft.com/office/drawing/2014/main" val="3325495825"/>
                    </a:ext>
                  </a:extLst>
                </a:gridCol>
                <a:gridCol w="1081088">
                  <a:extLst>
                    <a:ext uri="{9D8B030D-6E8A-4147-A177-3AD203B41FA5}">
                      <a16:colId xmlns:a16="http://schemas.microsoft.com/office/drawing/2014/main" val="2458839453"/>
                    </a:ext>
                  </a:extLst>
                </a:gridCol>
                <a:gridCol w="1077912">
                  <a:extLst>
                    <a:ext uri="{9D8B030D-6E8A-4147-A177-3AD203B41FA5}">
                      <a16:colId xmlns:a16="http://schemas.microsoft.com/office/drawing/2014/main" val="696380750"/>
                    </a:ext>
                  </a:extLst>
                </a:gridCol>
                <a:gridCol w="1081088">
                  <a:extLst>
                    <a:ext uri="{9D8B030D-6E8A-4147-A177-3AD203B41FA5}">
                      <a16:colId xmlns:a16="http://schemas.microsoft.com/office/drawing/2014/main" val="852596051"/>
                    </a:ext>
                  </a:extLst>
                </a:gridCol>
              </a:tblGrid>
              <a:tr h="541338">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02174991"/>
                  </a:ext>
                </a:extLst>
              </a:tr>
              <a:tr h="53975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5602068"/>
                  </a:ext>
                </a:extLst>
              </a:tr>
            </a:tbl>
          </a:graphicData>
        </a:graphic>
      </p:graphicFrame>
      <p:graphicFrame>
        <p:nvGraphicFramePr>
          <p:cNvPr id="219164" name="Object 28">
            <a:extLst>
              <a:ext uri="{FF2B5EF4-FFF2-40B4-BE49-F238E27FC236}">
                <a16:creationId xmlns:a16="http://schemas.microsoft.com/office/drawing/2014/main" id="{E25694A4-9669-406C-B365-0B76A505578F}"/>
              </a:ext>
            </a:extLst>
          </p:cNvPr>
          <p:cNvGraphicFramePr>
            <a:graphicFrameLocks noChangeAspect="1"/>
          </p:cNvGraphicFramePr>
          <p:nvPr/>
        </p:nvGraphicFramePr>
        <p:xfrm>
          <a:off x="2495551" y="1173164"/>
          <a:ext cx="504825" cy="504825"/>
        </p:xfrm>
        <a:graphic>
          <a:graphicData uri="http://schemas.openxmlformats.org/presentationml/2006/ole">
            <mc:AlternateContent>
              <mc:Choice xmlns:v="urn:schemas-microsoft-com:vml" Requires="v">
                <p:oleObj spid="_x0000_s1050" name="公式" r:id="rId2" imgW="164880" imgH="164880" progId="Equation.3">
                  <p:embed/>
                </p:oleObj>
              </mc:Choice>
              <mc:Fallback>
                <p:oleObj name="公式" r:id="rId2" imgW="164880" imgH="16488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495551" y="1173164"/>
                        <a:ext cx="504825" cy="504825"/>
                      </a:xfrm>
                      <a:prstGeom prst="rect">
                        <a:avLst/>
                      </a:prstGeom>
                      <a:noFill/>
                      <a:ln>
                        <a:noFill/>
                      </a:ln>
                      <a:effectLst/>
                    </p:spPr>
                  </p:pic>
                </p:oleObj>
              </mc:Fallback>
            </mc:AlternateContent>
          </a:graphicData>
        </a:graphic>
      </p:graphicFrame>
      <p:graphicFrame>
        <p:nvGraphicFramePr>
          <p:cNvPr id="219165" name="Object 29">
            <a:extLst>
              <a:ext uri="{FF2B5EF4-FFF2-40B4-BE49-F238E27FC236}">
                <a16:creationId xmlns:a16="http://schemas.microsoft.com/office/drawing/2014/main" id="{4A8B2BDF-1456-4EED-B627-E5BFBA1F67B4}"/>
              </a:ext>
            </a:extLst>
          </p:cNvPr>
          <p:cNvGraphicFramePr>
            <a:graphicFrameLocks noChangeAspect="1"/>
          </p:cNvGraphicFramePr>
          <p:nvPr/>
        </p:nvGraphicFramePr>
        <p:xfrm>
          <a:off x="3570289" y="614363"/>
          <a:ext cx="439737" cy="614362"/>
        </p:xfrm>
        <a:graphic>
          <a:graphicData uri="http://schemas.openxmlformats.org/presentationml/2006/ole">
            <mc:AlternateContent>
              <mc:Choice xmlns:v="urn:schemas-microsoft-com:vml" Requires="v">
                <p:oleObj spid="_x0000_s1051" name="公式" r:id="rId4" imgW="177480" imgH="215640" progId="Equation.3">
                  <p:embed/>
                </p:oleObj>
              </mc:Choice>
              <mc:Fallback>
                <p:oleObj name="公式" r:id="rId4" imgW="177480" imgH="2156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3570289" y="614363"/>
                        <a:ext cx="439737" cy="614362"/>
                      </a:xfrm>
                      <a:prstGeom prst="rect">
                        <a:avLst/>
                      </a:prstGeom>
                      <a:noFill/>
                      <a:ln>
                        <a:noFill/>
                      </a:ln>
                      <a:effectLst/>
                    </p:spPr>
                  </p:pic>
                </p:oleObj>
              </mc:Fallback>
            </mc:AlternateContent>
          </a:graphicData>
        </a:graphic>
      </p:graphicFrame>
      <p:graphicFrame>
        <p:nvGraphicFramePr>
          <p:cNvPr id="219166" name="Object 30">
            <a:extLst>
              <a:ext uri="{FF2B5EF4-FFF2-40B4-BE49-F238E27FC236}">
                <a16:creationId xmlns:a16="http://schemas.microsoft.com/office/drawing/2014/main" id="{0F068E15-D792-4D2E-A435-D8673B0B94BD}"/>
              </a:ext>
            </a:extLst>
          </p:cNvPr>
          <p:cNvGraphicFramePr>
            <a:graphicFrameLocks noChangeAspect="1"/>
          </p:cNvGraphicFramePr>
          <p:nvPr/>
        </p:nvGraphicFramePr>
        <p:xfrm>
          <a:off x="6848475" y="596900"/>
          <a:ext cx="439738" cy="649288"/>
        </p:xfrm>
        <a:graphic>
          <a:graphicData uri="http://schemas.openxmlformats.org/presentationml/2006/ole">
            <mc:AlternateContent>
              <mc:Choice xmlns:v="urn:schemas-microsoft-com:vml" Requires="v">
                <p:oleObj spid="_x0000_s1052" name="公式" r:id="rId6" imgW="177480" imgH="228600" progId="Equation.3">
                  <p:embed/>
                </p:oleObj>
              </mc:Choice>
              <mc:Fallback>
                <p:oleObj name="公式" r:id="rId6" imgW="177480" imgH="228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6848475" y="596900"/>
                        <a:ext cx="439738" cy="649288"/>
                      </a:xfrm>
                      <a:prstGeom prst="rect">
                        <a:avLst/>
                      </a:prstGeom>
                      <a:noFill/>
                      <a:ln>
                        <a:noFill/>
                      </a:ln>
                      <a:effectLst/>
                    </p:spPr>
                  </p:pic>
                </p:oleObj>
              </mc:Fallback>
            </mc:AlternateContent>
          </a:graphicData>
        </a:graphic>
      </p:graphicFrame>
      <p:graphicFrame>
        <p:nvGraphicFramePr>
          <p:cNvPr id="219167" name="Object 31">
            <a:extLst>
              <a:ext uri="{FF2B5EF4-FFF2-40B4-BE49-F238E27FC236}">
                <a16:creationId xmlns:a16="http://schemas.microsoft.com/office/drawing/2014/main" id="{19309EDC-9772-4CD1-A443-F68D230FF69E}"/>
              </a:ext>
            </a:extLst>
          </p:cNvPr>
          <p:cNvGraphicFramePr>
            <a:graphicFrameLocks noChangeAspect="1"/>
          </p:cNvGraphicFramePr>
          <p:nvPr/>
        </p:nvGraphicFramePr>
        <p:xfrm>
          <a:off x="4675189" y="614363"/>
          <a:ext cx="473075" cy="614362"/>
        </p:xfrm>
        <a:graphic>
          <a:graphicData uri="http://schemas.openxmlformats.org/presentationml/2006/ole">
            <mc:AlternateContent>
              <mc:Choice xmlns:v="urn:schemas-microsoft-com:vml" Requires="v">
                <p:oleObj spid="_x0000_s1053" name="公式" r:id="rId8" imgW="190440" imgH="215640" progId="Equation.3">
                  <p:embed/>
                </p:oleObj>
              </mc:Choice>
              <mc:Fallback>
                <p:oleObj name="公式" r:id="rId8" imgW="19044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675189" y="614363"/>
                        <a:ext cx="473075" cy="614362"/>
                      </a:xfrm>
                      <a:prstGeom prst="rect">
                        <a:avLst/>
                      </a:prstGeom>
                      <a:noFill/>
                      <a:ln>
                        <a:noFill/>
                      </a:ln>
                      <a:effectLst/>
                    </p:spPr>
                  </p:pic>
                </p:oleObj>
              </mc:Fallback>
            </mc:AlternateContent>
          </a:graphicData>
        </a:graphic>
      </p:graphicFrame>
      <p:sp>
        <p:nvSpPr>
          <p:cNvPr id="219168" name="Text Box 32">
            <a:extLst>
              <a:ext uri="{FF2B5EF4-FFF2-40B4-BE49-F238E27FC236}">
                <a16:creationId xmlns:a16="http://schemas.microsoft.com/office/drawing/2014/main" id="{B2756D9B-DF8F-4DB6-875F-4A2D386FFAF0}"/>
              </a:ext>
            </a:extLst>
          </p:cNvPr>
          <p:cNvSpPr txBox="1">
            <a:spLocks noChangeArrowheads="1"/>
          </p:cNvSpPr>
          <p:nvPr/>
        </p:nvSpPr>
        <p:spPr bwMode="auto">
          <a:xfrm>
            <a:off x="5735638" y="668338"/>
            <a:ext cx="944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9169" name="Text Box 33">
            <a:extLst>
              <a:ext uri="{FF2B5EF4-FFF2-40B4-BE49-F238E27FC236}">
                <a16:creationId xmlns:a16="http://schemas.microsoft.com/office/drawing/2014/main" id="{A07D1C48-C3DA-42B3-A003-CE775BA78028}"/>
              </a:ext>
            </a:extLst>
          </p:cNvPr>
          <p:cNvSpPr txBox="1">
            <a:spLocks noChangeArrowheads="1"/>
          </p:cNvSpPr>
          <p:nvPr/>
        </p:nvSpPr>
        <p:spPr bwMode="auto">
          <a:xfrm>
            <a:off x="7889876" y="668338"/>
            <a:ext cx="942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9170" name="Object 34">
            <a:extLst>
              <a:ext uri="{FF2B5EF4-FFF2-40B4-BE49-F238E27FC236}">
                <a16:creationId xmlns:a16="http://schemas.microsoft.com/office/drawing/2014/main" id="{9EEAE401-EBC7-4ED9-A799-D6E9CBC2F68F}"/>
              </a:ext>
            </a:extLst>
          </p:cNvPr>
          <p:cNvGraphicFramePr>
            <a:graphicFrameLocks noChangeAspect="1"/>
          </p:cNvGraphicFramePr>
          <p:nvPr/>
        </p:nvGraphicFramePr>
        <p:xfrm>
          <a:off x="3578225" y="1050925"/>
          <a:ext cx="427038" cy="679450"/>
        </p:xfrm>
        <a:graphic>
          <a:graphicData uri="http://schemas.openxmlformats.org/presentationml/2006/ole">
            <mc:AlternateContent>
              <mc:Choice xmlns:v="urn:schemas-microsoft-com:vml" Requires="v">
                <p:oleObj spid="_x0000_s1054" name="公式" r:id="rId10" imgW="190440" imgH="215640" progId="Equation.3">
                  <p:embed/>
                </p:oleObj>
              </mc:Choice>
              <mc:Fallback>
                <p:oleObj name="公式" r:id="rId10" imgW="190440" imgH="215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578225" y="1050925"/>
                        <a:ext cx="427038" cy="679450"/>
                      </a:xfrm>
                      <a:prstGeom prst="rect">
                        <a:avLst/>
                      </a:prstGeom>
                      <a:noFill/>
                      <a:ln>
                        <a:noFill/>
                      </a:ln>
                      <a:effectLst/>
                    </p:spPr>
                  </p:pic>
                </p:oleObj>
              </mc:Fallback>
            </mc:AlternateContent>
          </a:graphicData>
        </a:graphic>
      </p:graphicFrame>
      <p:graphicFrame>
        <p:nvGraphicFramePr>
          <p:cNvPr id="219171" name="Object 35">
            <a:extLst>
              <a:ext uri="{FF2B5EF4-FFF2-40B4-BE49-F238E27FC236}">
                <a16:creationId xmlns:a16="http://schemas.microsoft.com/office/drawing/2014/main" id="{C7240D6B-DDB0-4611-AB78-2E96D7794187}"/>
              </a:ext>
            </a:extLst>
          </p:cNvPr>
          <p:cNvGraphicFramePr>
            <a:graphicFrameLocks noChangeAspect="1"/>
          </p:cNvGraphicFramePr>
          <p:nvPr/>
        </p:nvGraphicFramePr>
        <p:xfrm>
          <a:off x="4656139" y="1050925"/>
          <a:ext cx="427037" cy="679450"/>
        </p:xfrm>
        <a:graphic>
          <a:graphicData uri="http://schemas.openxmlformats.org/presentationml/2006/ole">
            <mc:AlternateContent>
              <mc:Choice xmlns:v="urn:schemas-microsoft-com:vml" Requires="v">
                <p:oleObj spid="_x0000_s1055" name="公式" r:id="rId12" imgW="190440" imgH="215640" progId="Equation.3">
                  <p:embed/>
                </p:oleObj>
              </mc:Choice>
              <mc:Fallback>
                <p:oleObj name="公式" r:id="rId12" imgW="190440" imgH="21564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4656139" y="1050925"/>
                        <a:ext cx="427037" cy="679450"/>
                      </a:xfrm>
                      <a:prstGeom prst="rect">
                        <a:avLst/>
                      </a:prstGeom>
                      <a:noFill/>
                      <a:ln>
                        <a:noFill/>
                      </a:ln>
                      <a:effectLst/>
                    </p:spPr>
                  </p:pic>
                </p:oleObj>
              </mc:Fallback>
            </mc:AlternateContent>
          </a:graphicData>
        </a:graphic>
      </p:graphicFrame>
      <p:graphicFrame>
        <p:nvGraphicFramePr>
          <p:cNvPr id="219172" name="Object 36">
            <a:extLst>
              <a:ext uri="{FF2B5EF4-FFF2-40B4-BE49-F238E27FC236}">
                <a16:creationId xmlns:a16="http://schemas.microsoft.com/office/drawing/2014/main" id="{F7A3C784-CEAC-4ECE-AB2E-46263E89111F}"/>
              </a:ext>
            </a:extLst>
          </p:cNvPr>
          <p:cNvGraphicFramePr>
            <a:graphicFrameLocks noChangeAspect="1"/>
          </p:cNvGraphicFramePr>
          <p:nvPr/>
        </p:nvGraphicFramePr>
        <p:xfrm>
          <a:off x="6816726" y="1030289"/>
          <a:ext cx="398463" cy="719137"/>
        </p:xfrm>
        <a:graphic>
          <a:graphicData uri="http://schemas.openxmlformats.org/presentationml/2006/ole">
            <mc:AlternateContent>
              <mc:Choice xmlns:v="urn:schemas-microsoft-com:vml" Requires="v">
                <p:oleObj spid="_x0000_s1056" name="公式" r:id="rId14" imgW="177480" imgH="228600" progId="Equation.3">
                  <p:embed/>
                </p:oleObj>
              </mc:Choice>
              <mc:Fallback>
                <p:oleObj name="公式" r:id="rId14" imgW="177480" imgH="22860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6816726" y="1030289"/>
                        <a:ext cx="398463" cy="719137"/>
                      </a:xfrm>
                      <a:prstGeom prst="rect">
                        <a:avLst/>
                      </a:prstGeom>
                      <a:noFill/>
                      <a:ln>
                        <a:noFill/>
                      </a:ln>
                      <a:effectLst/>
                    </p:spPr>
                  </p:pic>
                </p:oleObj>
              </mc:Fallback>
            </mc:AlternateContent>
          </a:graphicData>
        </a:graphic>
      </p:graphicFrame>
      <p:sp>
        <p:nvSpPr>
          <p:cNvPr id="219173" name="Text Box 37">
            <a:extLst>
              <a:ext uri="{FF2B5EF4-FFF2-40B4-BE49-F238E27FC236}">
                <a16:creationId xmlns:a16="http://schemas.microsoft.com/office/drawing/2014/main" id="{F98D96F3-5C34-4EA4-BB4C-15EDE7F8BE5C}"/>
              </a:ext>
            </a:extLst>
          </p:cNvPr>
          <p:cNvSpPr txBox="1">
            <a:spLocks noChangeArrowheads="1"/>
          </p:cNvSpPr>
          <p:nvPr/>
        </p:nvSpPr>
        <p:spPr bwMode="auto">
          <a:xfrm>
            <a:off x="5761039" y="1101725"/>
            <a:ext cx="909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9174" name="Text Box 38">
            <a:extLst>
              <a:ext uri="{FF2B5EF4-FFF2-40B4-BE49-F238E27FC236}">
                <a16:creationId xmlns:a16="http://schemas.microsoft.com/office/drawing/2014/main" id="{9F9D6C87-ECF4-4AFB-A135-9EB86FE0AC26}"/>
              </a:ext>
            </a:extLst>
          </p:cNvPr>
          <p:cNvSpPr txBox="1">
            <a:spLocks noChangeArrowheads="1"/>
          </p:cNvSpPr>
          <p:nvPr/>
        </p:nvSpPr>
        <p:spPr bwMode="auto">
          <a:xfrm>
            <a:off x="7896225" y="1101725"/>
            <a:ext cx="909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9175" name="Object 39">
            <a:extLst>
              <a:ext uri="{FF2B5EF4-FFF2-40B4-BE49-F238E27FC236}">
                <a16:creationId xmlns:a16="http://schemas.microsoft.com/office/drawing/2014/main" id="{541E9CB0-0604-4852-9640-DB105B532B85}"/>
              </a:ext>
            </a:extLst>
          </p:cNvPr>
          <p:cNvGraphicFramePr>
            <a:graphicFrameLocks noChangeAspect="1"/>
          </p:cNvGraphicFramePr>
          <p:nvPr/>
        </p:nvGraphicFramePr>
        <p:xfrm>
          <a:off x="8953500" y="596900"/>
          <a:ext cx="471488" cy="649288"/>
        </p:xfrm>
        <a:graphic>
          <a:graphicData uri="http://schemas.openxmlformats.org/presentationml/2006/ole">
            <mc:AlternateContent>
              <mc:Choice xmlns:v="urn:schemas-microsoft-com:vml" Requires="v">
                <p:oleObj spid="_x0000_s1057" name="公式" r:id="rId16" imgW="190440" imgH="228600" progId="Equation.3">
                  <p:embed/>
                </p:oleObj>
              </mc:Choice>
              <mc:Fallback>
                <p:oleObj name="公式" r:id="rId16" imgW="190440" imgH="22860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8953500" y="596900"/>
                        <a:ext cx="471488" cy="649288"/>
                      </a:xfrm>
                      <a:prstGeom prst="rect">
                        <a:avLst/>
                      </a:prstGeom>
                      <a:noFill/>
                      <a:ln>
                        <a:noFill/>
                      </a:ln>
                      <a:effectLst/>
                    </p:spPr>
                  </p:pic>
                </p:oleObj>
              </mc:Fallback>
            </mc:AlternateContent>
          </a:graphicData>
        </a:graphic>
      </p:graphicFrame>
      <p:graphicFrame>
        <p:nvGraphicFramePr>
          <p:cNvPr id="219176" name="Object 40">
            <a:extLst>
              <a:ext uri="{FF2B5EF4-FFF2-40B4-BE49-F238E27FC236}">
                <a16:creationId xmlns:a16="http://schemas.microsoft.com/office/drawing/2014/main" id="{808A7266-7C24-4C4D-9994-0EBA637C3107}"/>
              </a:ext>
            </a:extLst>
          </p:cNvPr>
          <p:cNvGraphicFramePr>
            <a:graphicFrameLocks noChangeAspect="1"/>
          </p:cNvGraphicFramePr>
          <p:nvPr/>
        </p:nvGraphicFramePr>
        <p:xfrm>
          <a:off x="8909051" y="1101725"/>
          <a:ext cx="455613" cy="719138"/>
        </p:xfrm>
        <a:graphic>
          <a:graphicData uri="http://schemas.openxmlformats.org/presentationml/2006/ole">
            <mc:AlternateContent>
              <mc:Choice xmlns:v="urn:schemas-microsoft-com:vml" Requires="v">
                <p:oleObj spid="_x0000_s1058" name="公式" r:id="rId18" imgW="203040" imgH="228600" progId="Equation.3">
                  <p:embed/>
                </p:oleObj>
              </mc:Choice>
              <mc:Fallback>
                <p:oleObj name="公式" r:id="rId18" imgW="203040" imgH="22860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8909051" y="1101725"/>
                        <a:ext cx="455613" cy="719138"/>
                      </a:xfrm>
                      <a:prstGeom prst="rect">
                        <a:avLst/>
                      </a:prstGeom>
                      <a:noFill/>
                      <a:ln>
                        <a:noFill/>
                      </a:ln>
                      <a:effectLst/>
                    </p:spPr>
                  </p:pic>
                </p:oleObj>
              </mc:Fallback>
            </mc:AlternateContent>
          </a:graphicData>
        </a:graphic>
      </p:graphicFrame>
      <p:graphicFrame>
        <p:nvGraphicFramePr>
          <p:cNvPr id="219177" name="Object 41">
            <a:extLst>
              <a:ext uri="{FF2B5EF4-FFF2-40B4-BE49-F238E27FC236}">
                <a16:creationId xmlns:a16="http://schemas.microsoft.com/office/drawing/2014/main" id="{F6462E62-3337-4EE2-9722-C72EA2938D7A}"/>
              </a:ext>
            </a:extLst>
          </p:cNvPr>
          <p:cNvGraphicFramePr>
            <a:graphicFrameLocks noChangeAspect="1"/>
          </p:cNvGraphicFramePr>
          <p:nvPr/>
        </p:nvGraphicFramePr>
        <p:xfrm>
          <a:off x="2476501" y="668339"/>
          <a:ext cx="544513" cy="504825"/>
        </p:xfrm>
        <a:graphic>
          <a:graphicData uri="http://schemas.openxmlformats.org/presentationml/2006/ole">
            <mc:AlternateContent>
              <mc:Choice xmlns:v="urn:schemas-microsoft-com:vml" Requires="v">
                <p:oleObj spid="_x0000_s1059" name="公式" r:id="rId20" imgW="177480" imgH="164880" progId="Equation.3">
                  <p:embed/>
                </p:oleObj>
              </mc:Choice>
              <mc:Fallback>
                <p:oleObj name="公式" r:id="rId20" imgW="177480" imgH="164880"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2476501" y="668339"/>
                        <a:ext cx="544513" cy="504825"/>
                      </a:xfrm>
                      <a:prstGeom prst="rect">
                        <a:avLst/>
                      </a:prstGeom>
                      <a:noFill/>
                      <a:ln>
                        <a:noFill/>
                      </a:ln>
                      <a:effectLst/>
                    </p:spPr>
                  </p:pic>
                </p:oleObj>
              </mc:Fallback>
            </mc:AlternateContent>
          </a:graphicData>
        </a:graphic>
      </p:graphicFrame>
      <p:graphicFrame>
        <p:nvGraphicFramePr>
          <p:cNvPr id="219178" name="Group 42">
            <a:extLst>
              <a:ext uri="{FF2B5EF4-FFF2-40B4-BE49-F238E27FC236}">
                <a16:creationId xmlns:a16="http://schemas.microsoft.com/office/drawing/2014/main" id="{93B014BC-0105-4FD8-8E97-34F034C70008}"/>
              </a:ext>
            </a:extLst>
          </p:cNvPr>
          <p:cNvGraphicFramePr>
            <a:graphicFrameLocks noGrp="1"/>
          </p:cNvGraphicFramePr>
          <p:nvPr/>
        </p:nvGraphicFramePr>
        <p:xfrm>
          <a:off x="1992314" y="2252664"/>
          <a:ext cx="8135937" cy="1728788"/>
        </p:xfrm>
        <a:graphic>
          <a:graphicData uri="http://schemas.openxmlformats.org/drawingml/2006/table">
            <a:tbl>
              <a:tblPr/>
              <a:tblGrid>
                <a:gridCol w="792162">
                  <a:extLst>
                    <a:ext uri="{9D8B030D-6E8A-4147-A177-3AD203B41FA5}">
                      <a16:colId xmlns:a16="http://schemas.microsoft.com/office/drawing/2014/main" val="3867204995"/>
                    </a:ext>
                  </a:extLst>
                </a:gridCol>
                <a:gridCol w="1368425">
                  <a:extLst>
                    <a:ext uri="{9D8B030D-6E8A-4147-A177-3AD203B41FA5}">
                      <a16:colId xmlns:a16="http://schemas.microsoft.com/office/drawing/2014/main" val="761020876"/>
                    </a:ext>
                  </a:extLst>
                </a:gridCol>
                <a:gridCol w="1512888">
                  <a:extLst>
                    <a:ext uri="{9D8B030D-6E8A-4147-A177-3AD203B41FA5}">
                      <a16:colId xmlns:a16="http://schemas.microsoft.com/office/drawing/2014/main" val="4031797652"/>
                    </a:ext>
                  </a:extLst>
                </a:gridCol>
                <a:gridCol w="790575">
                  <a:extLst>
                    <a:ext uri="{9D8B030D-6E8A-4147-A177-3AD203B41FA5}">
                      <a16:colId xmlns:a16="http://schemas.microsoft.com/office/drawing/2014/main" val="454583848"/>
                    </a:ext>
                  </a:extLst>
                </a:gridCol>
                <a:gridCol w="1439862">
                  <a:extLst>
                    <a:ext uri="{9D8B030D-6E8A-4147-A177-3AD203B41FA5}">
                      <a16:colId xmlns:a16="http://schemas.microsoft.com/office/drawing/2014/main" val="3209041882"/>
                    </a:ext>
                  </a:extLst>
                </a:gridCol>
                <a:gridCol w="792163">
                  <a:extLst>
                    <a:ext uri="{9D8B030D-6E8A-4147-A177-3AD203B41FA5}">
                      <a16:colId xmlns:a16="http://schemas.microsoft.com/office/drawing/2014/main" val="2559757935"/>
                    </a:ext>
                  </a:extLst>
                </a:gridCol>
                <a:gridCol w="1439862">
                  <a:extLst>
                    <a:ext uri="{9D8B030D-6E8A-4147-A177-3AD203B41FA5}">
                      <a16:colId xmlns:a16="http://schemas.microsoft.com/office/drawing/2014/main" val="3742756966"/>
                    </a:ext>
                  </a:extLst>
                </a:gridCol>
              </a:tblGrid>
              <a:tr h="5746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5743718"/>
                  </a:ext>
                </a:extLst>
              </a:tr>
              <a:tr h="577850">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44418748"/>
                  </a:ext>
                </a:extLst>
              </a:tr>
              <a:tr h="57626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28382212"/>
                  </a:ext>
                </a:extLst>
              </a:tr>
            </a:tbl>
          </a:graphicData>
        </a:graphic>
      </p:graphicFrame>
      <p:graphicFrame>
        <p:nvGraphicFramePr>
          <p:cNvPr id="219212" name="Object 76">
            <a:extLst>
              <a:ext uri="{FF2B5EF4-FFF2-40B4-BE49-F238E27FC236}">
                <a16:creationId xmlns:a16="http://schemas.microsoft.com/office/drawing/2014/main" id="{689442C8-2001-4FA7-A873-9F595E8CA123}"/>
              </a:ext>
            </a:extLst>
          </p:cNvPr>
          <p:cNvGraphicFramePr>
            <a:graphicFrameLocks noChangeAspect="1"/>
          </p:cNvGraphicFramePr>
          <p:nvPr/>
        </p:nvGraphicFramePr>
        <p:xfrm>
          <a:off x="2155826" y="3405189"/>
          <a:ext cx="504825" cy="504825"/>
        </p:xfrm>
        <a:graphic>
          <a:graphicData uri="http://schemas.openxmlformats.org/presentationml/2006/ole">
            <mc:AlternateContent>
              <mc:Choice xmlns:v="urn:schemas-microsoft-com:vml" Requires="v">
                <p:oleObj spid="_x0000_s1060" name="Equation" r:id="rId22" imgW="164880" imgH="164880" progId="Equation.DSMT4">
                  <p:embed/>
                </p:oleObj>
              </mc:Choice>
              <mc:Fallback>
                <p:oleObj name="Equation" r:id="rId22" imgW="164880" imgH="164880" progId="Equation.DSMT4">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155826" y="3405189"/>
                        <a:ext cx="504825" cy="504825"/>
                      </a:xfrm>
                      <a:prstGeom prst="rect">
                        <a:avLst/>
                      </a:prstGeom>
                      <a:noFill/>
                      <a:ln>
                        <a:noFill/>
                      </a:ln>
                      <a:effectLst/>
                    </p:spPr>
                  </p:pic>
                </p:oleObj>
              </mc:Fallback>
            </mc:AlternateContent>
          </a:graphicData>
        </a:graphic>
      </p:graphicFrame>
      <p:graphicFrame>
        <p:nvGraphicFramePr>
          <p:cNvPr id="219213" name="Object 77">
            <a:extLst>
              <a:ext uri="{FF2B5EF4-FFF2-40B4-BE49-F238E27FC236}">
                <a16:creationId xmlns:a16="http://schemas.microsoft.com/office/drawing/2014/main" id="{87412CFC-6AD9-4DD2-9321-FBDDA0E58FF0}"/>
              </a:ext>
            </a:extLst>
          </p:cNvPr>
          <p:cNvGraphicFramePr>
            <a:graphicFrameLocks noChangeAspect="1"/>
          </p:cNvGraphicFramePr>
          <p:nvPr/>
        </p:nvGraphicFramePr>
        <p:xfrm>
          <a:off x="3230564" y="2198688"/>
          <a:ext cx="439737" cy="614362"/>
        </p:xfrm>
        <a:graphic>
          <a:graphicData uri="http://schemas.openxmlformats.org/presentationml/2006/ole">
            <mc:AlternateContent>
              <mc:Choice xmlns:v="urn:schemas-microsoft-com:vml" Requires="v">
                <p:oleObj spid="_x0000_s1061" name="Equation" r:id="rId23" imgW="177480" imgH="215640" progId="Equation.DSMT4">
                  <p:embed/>
                </p:oleObj>
              </mc:Choice>
              <mc:Fallback>
                <p:oleObj name="Equation" r:id="rId23" imgW="177480" imgH="215640" progId="Equation.DSMT4">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3230564" y="2198688"/>
                        <a:ext cx="439737" cy="614362"/>
                      </a:xfrm>
                      <a:prstGeom prst="rect">
                        <a:avLst/>
                      </a:prstGeom>
                      <a:noFill/>
                      <a:ln>
                        <a:noFill/>
                      </a:ln>
                      <a:effectLst/>
                    </p:spPr>
                  </p:pic>
                </p:oleObj>
              </mc:Fallback>
            </mc:AlternateContent>
          </a:graphicData>
        </a:graphic>
      </p:graphicFrame>
      <p:graphicFrame>
        <p:nvGraphicFramePr>
          <p:cNvPr id="219214" name="Object 78">
            <a:extLst>
              <a:ext uri="{FF2B5EF4-FFF2-40B4-BE49-F238E27FC236}">
                <a16:creationId xmlns:a16="http://schemas.microsoft.com/office/drawing/2014/main" id="{2800AA39-3922-4830-AB1F-2C2D54E69B2C}"/>
              </a:ext>
            </a:extLst>
          </p:cNvPr>
          <p:cNvGraphicFramePr>
            <a:graphicFrameLocks noChangeAspect="1"/>
          </p:cNvGraphicFramePr>
          <p:nvPr/>
        </p:nvGraphicFramePr>
        <p:xfrm>
          <a:off x="6953250" y="2181225"/>
          <a:ext cx="439738" cy="649288"/>
        </p:xfrm>
        <a:graphic>
          <a:graphicData uri="http://schemas.openxmlformats.org/presentationml/2006/ole">
            <mc:AlternateContent>
              <mc:Choice xmlns:v="urn:schemas-microsoft-com:vml" Requires="v">
                <p:oleObj spid="_x0000_s1062" name="公式" r:id="rId24" imgW="177480" imgH="228600" progId="Equation.3">
                  <p:embed/>
                </p:oleObj>
              </mc:Choice>
              <mc:Fallback>
                <p:oleObj name="公式" r:id="rId24" imgW="177480" imgH="228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6953250" y="2181225"/>
                        <a:ext cx="439738" cy="649288"/>
                      </a:xfrm>
                      <a:prstGeom prst="rect">
                        <a:avLst/>
                      </a:prstGeom>
                      <a:noFill/>
                      <a:ln>
                        <a:noFill/>
                      </a:ln>
                      <a:effectLst/>
                    </p:spPr>
                  </p:pic>
                </p:oleObj>
              </mc:Fallback>
            </mc:AlternateContent>
          </a:graphicData>
        </a:graphic>
      </p:graphicFrame>
      <p:graphicFrame>
        <p:nvGraphicFramePr>
          <p:cNvPr id="219215" name="Object 79">
            <a:extLst>
              <a:ext uri="{FF2B5EF4-FFF2-40B4-BE49-F238E27FC236}">
                <a16:creationId xmlns:a16="http://schemas.microsoft.com/office/drawing/2014/main" id="{C040CAB2-FD93-4906-A772-791CEB51E594}"/>
              </a:ext>
            </a:extLst>
          </p:cNvPr>
          <p:cNvGraphicFramePr>
            <a:graphicFrameLocks noChangeAspect="1"/>
          </p:cNvGraphicFramePr>
          <p:nvPr/>
        </p:nvGraphicFramePr>
        <p:xfrm>
          <a:off x="4668839" y="2198688"/>
          <a:ext cx="473075" cy="614362"/>
        </p:xfrm>
        <a:graphic>
          <a:graphicData uri="http://schemas.openxmlformats.org/presentationml/2006/ole">
            <mc:AlternateContent>
              <mc:Choice xmlns:v="urn:schemas-microsoft-com:vml" Requires="v">
                <p:oleObj spid="_x0000_s1063" name="Equation" r:id="rId25" imgW="190440" imgH="215640" progId="Equation.DSMT4">
                  <p:embed/>
                </p:oleObj>
              </mc:Choice>
              <mc:Fallback>
                <p:oleObj name="Equation" r:id="rId25" imgW="190440" imgH="215640" progId="Equation.DSMT4">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668839" y="2198688"/>
                        <a:ext cx="473075" cy="614362"/>
                      </a:xfrm>
                      <a:prstGeom prst="rect">
                        <a:avLst/>
                      </a:prstGeom>
                      <a:noFill/>
                      <a:ln>
                        <a:noFill/>
                      </a:ln>
                      <a:effectLst/>
                    </p:spPr>
                  </p:pic>
                </p:oleObj>
              </mc:Fallback>
            </mc:AlternateContent>
          </a:graphicData>
        </a:graphic>
      </p:graphicFrame>
      <p:sp>
        <p:nvSpPr>
          <p:cNvPr id="219216" name="Text Box 80">
            <a:extLst>
              <a:ext uri="{FF2B5EF4-FFF2-40B4-BE49-F238E27FC236}">
                <a16:creationId xmlns:a16="http://schemas.microsoft.com/office/drawing/2014/main" id="{922DB865-2AC4-4ECB-9681-F4C5886D6DC6}"/>
              </a:ext>
            </a:extLst>
          </p:cNvPr>
          <p:cNvSpPr txBox="1">
            <a:spLocks noChangeArrowheads="1"/>
          </p:cNvSpPr>
          <p:nvPr/>
        </p:nvSpPr>
        <p:spPr bwMode="auto">
          <a:xfrm>
            <a:off x="5808663" y="2252663"/>
            <a:ext cx="944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9217" name="Text Box 81">
            <a:extLst>
              <a:ext uri="{FF2B5EF4-FFF2-40B4-BE49-F238E27FC236}">
                <a16:creationId xmlns:a16="http://schemas.microsoft.com/office/drawing/2014/main" id="{052A962F-EE4D-4121-87BA-F55D0C17DA1A}"/>
              </a:ext>
            </a:extLst>
          </p:cNvPr>
          <p:cNvSpPr txBox="1">
            <a:spLocks noChangeArrowheads="1"/>
          </p:cNvSpPr>
          <p:nvPr/>
        </p:nvSpPr>
        <p:spPr bwMode="auto">
          <a:xfrm>
            <a:off x="8034339" y="2252663"/>
            <a:ext cx="942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9218" name="Object 82">
            <a:extLst>
              <a:ext uri="{FF2B5EF4-FFF2-40B4-BE49-F238E27FC236}">
                <a16:creationId xmlns:a16="http://schemas.microsoft.com/office/drawing/2014/main" id="{29EC982B-7E09-4FB1-8AD6-9466155DCE0F}"/>
              </a:ext>
            </a:extLst>
          </p:cNvPr>
          <p:cNvGraphicFramePr>
            <a:graphicFrameLocks noChangeAspect="1"/>
          </p:cNvGraphicFramePr>
          <p:nvPr/>
        </p:nvGraphicFramePr>
        <p:xfrm>
          <a:off x="3238500" y="3282950"/>
          <a:ext cx="427038" cy="679450"/>
        </p:xfrm>
        <a:graphic>
          <a:graphicData uri="http://schemas.openxmlformats.org/presentationml/2006/ole">
            <mc:AlternateContent>
              <mc:Choice xmlns:v="urn:schemas-microsoft-com:vml" Requires="v">
                <p:oleObj spid="_x0000_s1064" name="公式" r:id="rId26" imgW="190440" imgH="215640" progId="Equation.3">
                  <p:embed/>
                </p:oleObj>
              </mc:Choice>
              <mc:Fallback>
                <p:oleObj name="公式" r:id="rId26" imgW="190440" imgH="215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238500" y="3282950"/>
                        <a:ext cx="427038" cy="679450"/>
                      </a:xfrm>
                      <a:prstGeom prst="rect">
                        <a:avLst/>
                      </a:prstGeom>
                      <a:noFill/>
                      <a:ln>
                        <a:noFill/>
                      </a:ln>
                      <a:effectLst/>
                    </p:spPr>
                  </p:pic>
                </p:oleObj>
              </mc:Fallback>
            </mc:AlternateContent>
          </a:graphicData>
        </a:graphic>
      </p:graphicFrame>
      <p:graphicFrame>
        <p:nvGraphicFramePr>
          <p:cNvPr id="219219" name="Object 83">
            <a:extLst>
              <a:ext uri="{FF2B5EF4-FFF2-40B4-BE49-F238E27FC236}">
                <a16:creationId xmlns:a16="http://schemas.microsoft.com/office/drawing/2014/main" id="{BEE7FFEF-810E-4782-9FCB-601179FCB953}"/>
              </a:ext>
            </a:extLst>
          </p:cNvPr>
          <p:cNvGraphicFramePr>
            <a:graphicFrameLocks noChangeAspect="1"/>
          </p:cNvGraphicFramePr>
          <p:nvPr/>
        </p:nvGraphicFramePr>
        <p:xfrm>
          <a:off x="4657725" y="3282950"/>
          <a:ext cx="427038" cy="679450"/>
        </p:xfrm>
        <a:graphic>
          <a:graphicData uri="http://schemas.openxmlformats.org/presentationml/2006/ole">
            <mc:AlternateContent>
              <mc:Choice xmlns:v="urn:schemas-microsoft-com:vml" Requires="v">
                <p:oleObj spid="_x0000_s1065" name="公式" r:id="rId27" imgW="190440" imgH="215640" progId="Equation.3">
                  <p:embed/>
                </p:oleObj>
              </mc:Choice>
              <mc:Fallback>
                <p:oleObj name="公式" r:id="rId27" imgW="190440" imgH="21564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4657725" y="3282950"/>
                        <a:ext cx="427038" cy="679450"/>
                      </a:xfrm>
                      <a:prstGeom prst="rect">
                        <a:avLst/>
                      </a:prstGeom>
                      <a:noFill/>
                      <a:ln>
                        <a:noFill/>
                      </a:ln>
                      <a:effectLst/>
                    </p:spPr>
                  </p:pic>
                </p:oleObj>
              </mc:Fallback>
            </mc:AlternateContent>
          </a:graphicData>
        </a:graphic>
      </p:graphicFrame>
      <p:graphicFrame>
        <p:nvGraphicFramePr>
          <p:cNvPr id="219220" name="Object 84">
            <a:extLst>
              <a:ext uri="{FF2B5EF4-FFF2-40B4-BE49-F238E27FC236}">
                <a16:creationId xmlns:a16="http://schemas.microsoft.com/office/drawing/2014/main" id="{888918A4-5B5E-43E4-BE19-FD03F1662311}"/>
              </a:ext>
            </a:extLst>
          </p:cNvPr>
          <p:cNvGraphicFramePr>
            <a:graphicFrameLocks noChangeAspect="1"/>
          </p:cNvGraphicFramePr>
          <p:nvPr/>
        </p:nvGraphicFramePr>
        <p:xfrm>
          <a:off x="6850063" y="3260725"/>
          <a:ext cx="398462" cy="719138"/>
        </p:xfrm>
        <a:graphic>
          <a:graphicData uri="http://schemas.openxmlformats.org/presentationml/2006/ole">
            <mc:AlternateContent>
              <mc:Choice xmlns:v="urn:schemas-microsoft-com:vml" Requires="v">
                <p:oleObj spid="_x0000_s1066" name="公式" r:id="rId28" imgW="177480" imgH="228600" progId="Equation.3">
                  <p:embed/>
                </p:oleObj>
              </mc:Choice>
              <mc:Fallback>
                <p:oleObj name="公式" r:id="rId28" imgW="177480" imgH="22860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6850063" y="3260725"/>
                        <a:ext cx="398462" cy="719138"/>
                      </a:xfrm>
                      <a:prstGeom prst="rect">
                        <a:avLst/>
                      </a:prstGeom>
                      <a:noFill/>
                      <a:ln>
                        <a:noFill/>
                      </a:ln>
                      <a:effectLst/>
                    </p:spPr>
                  </p:pic>
                </p:oleObj>
              </mc:Fallback>
            </mc:AlternateContent>
          </a:graphicData>
        </a:graphic>
      </p:graphicFrame>
      <p:sp>
        <p:nvSpPr>
          <p:cNvPr id="219221" name="Text Box 85">
            <a:extLst>
              <a:ext uri="{FF2B5EF4-FFF2-40B4-BE49-F238E27FC236}">
                <a16:creationId xmlns:a16="http://schemas.microsoft.com/office/drawing/2014/main" id="{D48E546E-E4B5-4E97-BB7D-833D2F0EBD73}"/>
              </a:ext>
            </a:extLst>
          </p:cNvPr>
          <p:cNvSpPr txBox="1">
            <a:spLocks noChangeArrowheads="1"/>
          </p:cNvSpPr>
          <p:nvPr/>
        </p:nvSpPr>
        <p:spPr bwMode="auto">
          <a:xfrm>
            <a:off x="5808664" y="3333750"/>
            <a:ext cx="909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9222" name="Text Box 86">
            <a:extLst>
              <a:ext uri="{FF2B5EF4-FFF2-40B4-BE49-F238E27FC236}">
                <a16:creationId xmlns:a16="http://schemas.microsoft.com/office/drawing/2014/main" id="{DB08F72D-F0CC-481A-BD3B-F7014028E2EE}"/>
              </a:ext>
            </a:extLst>
          </p:cNvPr>
          <p:cNvSpPr txBox="1">
            <a:spLocks noChangeArrowheads="1"/>
          </p:cNvSpPr>
          <p:nvPr/>
        </p:nvSpPr>
        <p:spPr bwMode="auto">
          <a:xfrm>
            <a:off x="8040689" y="3333750"/>
            <a:ext cx="909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9223" name="Object 87">
            <a:extLst>
              <a:ext uri="{FF2B5EF4-FFF2-40B4-BE49-F238E27FC236}">
                <a16:creationId xmlns:a16="http://schemas.microsoft.com/office/drawing/2014/main" id="{5293353A-9F58-4E99-B7E6-A6AA10560D49}"/>
              </a:ext>
            </a:extLst>
          </p:cNvPr>
          <p:cNvGraphicFramePr>
            <a:graphicFrameLocks noChangeAspect="1"/>
          </p:cNvGraphicFramePr>
          <p:nvPr/>
        </p:nvGraphicFramePr>
        <p:xfrm>
          <a:off x="9082089" y="2252664"/>
          <a:ext cx="471487" cy="649287"/>
        </p:xfrm>
        <a:graphic>
          <a:graphicData uri="http://schemas.openxmlformats.org/presentationml/2006/ole">
            <mc:AlternateContent>
              <mc:Choice xmlns:v="urn:schemas-microsoft-com:vml" Requires="v">
                <p:oleObj spid="_x0000_s1067" name="公式" r:id="rId29" imgW="190440" imgH="228600" progId="Equation.3">
                  <p:embed/>
                </p:oleObj>
              </mc:Choice>
              <mc:Fallback>
                <p:oleObj name="公式" r:id="rId29" imgW="190440" imgH="22860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9082089" y="2252664"/>
                        <a:ext cx="471487" cy="649287"/>
                      </a:xfrm>
                      <a:prstGeom prst="rect">
                        <a:avLst/>
                      </a:prstGeom>
                      <a:noFill/>
                      <a:ln>
                        <a:noFill/>
                      </a:ln>
                      <a:effectLst/>
                    </p:spPr>
                  </p:pic>
                </p:oleObj>
              </mc:Fallback>
            </mc:AlternateContent>
          </a:graphicData>
        </a:graphic>
      </p:graphicFrame>
      <p:graphicFrame>
        <p:nvGraphicFramePr>
          <p:cNvPr id="219224" name="Object 88">
            <a:extLst>
              <a:ext uri="{FF2B5EF4-FFF2-40B4-BE49-F238E27FC236}">
                <a16:creationId xmlns:a16="http://schemas.microsoft.com/office/drawing/2014/main" id="{2C9FCDE0-41F9-444B-8EE5-68CF4548C842}"/>
              </a:ext>
            </a:extLst>
          </p:cNvPr>
          <p:cNvGraphicFramePr>
            <a:graphicFrameLocks noChangeAspect="1"/>
          </p:cNvGraphicFramePr>
          <p:nvPr/>
        </p:nvGraphicFramePr>
        <p:xfrm>
          <a:off x="9097963" y="3260725"/>
          <a:ext cx="455612" cy="719138"/>
        </p:xfrm>
        <a:graphic>
          <a:graphicData uri="http://schemas.openxmlformats.org/presentationml/2006/ole">
            <mc:AlternateContent>
              <mc:Choice xmlns:v="urn:schemas-microsoft-com:vml" Requires="v">
                <p:oleObj spid="_x0000_s1068" name="公式" r:id="rId30" imgW="203040" imgH="228600" progId="Equation.3">
                  <p:embed/>
                </p:oleObj>
              </mc:Choice>
              <mc:Fallback>
                <p:oleObj name="公式" r:id="rId30" imgW="203040" imgH="22860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9097963" y="3260725"/>
                        <a:ext cx="455612" cy="719138"/>
                      </a:xfrm>
                      <a:prstGeom prst="rect">
                        <a:avLst/>
                      </a:prstGeom>
                      <a:noFill/>
                      <a:ln>
                        <a:noFill/>
                      </a:ln>
                      <a:effectLst/>
                    </p:spPr>
                  </p:pic>
                </p:oleObj>
              </mc:Fallback>
            </mc:AlternateContent>
          </a:graphicData>
        </a:graphic>
      </p:graphicFrame>
      <p:graphicFrame>
        <p:nvGraphicFramePr>
          <p:cNvPr id="219225" name="Object 89">
            <a:extLst>
              <a:ext uri="{FF2B5EF4-FFF2-40B4-BE49-F238E27FC236}">
                <a16:creationId xmlns:a16="http://schemas.microsoft.com/office/drawing/2014/main" id="{F0E09CDD-596D-4417-A6E1-7578EFCDD947}"/>
              </a:ext>
            </a:extLst>
          </p:cNvPr>
          <p:cNvGraphicFramePr>
            <a:graphicFrameLocks noChangeAspect="1"/>
          </p:cNvGraphicFramePr>
          <p:nvPr/>
        </p:nvGraphicFramePr>
        <p:xfrm>
          <a:off x="2136776" y="2252664"/>
          <a:ext cx="544513" cy="504825"/>
        </p:xfrm>
        <a:graphic>
          <a:graphicData uri="http://schemas.openxmlformats.org/presentationml/2006/ole">
            <mc:AlternateContent>
              <mc:Choice xmlns:v="urn:schemas-microsoft-com:vml" Requires="v">
                <p:oleObj spid="_x0000_s1069" name="公式" r:id="rId31" imgW="177480" imgH="164880" progId="Equation.3">
                  <p:embed/>
                </p:oleObj>
              </mc:Choice>
              <mc:Fallback>
                <p:oleObj name="公式" r:id="rId31" imgW="177480" imgH="164880"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2136776" y="2252664"/>
                        <a:ext cx="544513" cy="504825"/>
                      </a:xfrm>
                      <a:prstGeom prst="rect">
                        <a:avLst/>
                      </a:prstGeom>
                      <a:noFill/>
                      <a:ln>
                        <a:noFill/>
                      </a:ln>
                      <a:effectLst/>
                    </p:spPr>
                  </p:pic>
                </p:oleObj>
              </mc:Fallback>
            </mc:AlternateContent>
          </a:graphicData>
        </a:graphic>
      </p:graphicFrame>
      <p:graphicFrame>
        <p:nvGraphicFramePr>
          <p:cNvPr id="219226" name="Object 90">
            <a:extLst>
              <a:ext uri="{FF2B5EF4-FFF2-40B4-BE49-F238E27FC236}">
                <a16:creationId xmlns:a16="http://schemas.microsoft.com/office/drawing/2014/main" id="{9C05C991-86FD-4B29-8AF8-CF0CE455D37F}"/>
              </a:ext>
            </a:extLst>
          </p:cNvPr>
          <p:cNvGraphicFramePr>
            <a:graphicFrameLocks noChangeAspect="1"/>
          </p:cNvGraphicFramePr>
          <p:nvPr/>
        </p:nvGraphicFramePr>
        <p:xfrm>
          <a:off x="2174876" y="2828926"/>
          <a:ext cx="466725" cy="504825"/>
        </p:xfrm>
        <a:graphic>
          <a:graphicData uri="http://schemas.openxmlformats.org/presentationml/2006/ole">
            <mc:AlternateContent>
              <mc:Choice xmlns:v="urn:schemas-microsoft-com:vml" Requires="v">
                <p:oleObj spid="_x0000_s1070" name="公式" r:id="rId32" imgW="152280" imgH="164880" progId="Equation.3">
                  <p:embed/>
                </p:oleObj>
              </mc:Choice>
              <mc:Fallback>
                <p:oleObj name="公式" r:id="rId32" imgW="152280" imgH="164880" progId="Equation.3">
                  <p:embed/>
                  <p:pic>
                    <p:nvPicPr>
                      <p:cNvPr id="0" name="OLE substitute image"/>
                      <p:cNvPicPr/>
                      <p:nvPr/>
                    </p:nvPicPr>
                    <p:blipFill>
                      <a:blip r:embed="rId33">
                        <a:extLst>
                          <a:ext uri="{28A0092B-C50C-407E-A947-70E740481C1C}">
                            <a14:useLocalDpi xmlns:a14="http://schemas.microsoft.com/office/drawing/2010/main" val="0"/>
                          </a:ext>
                        </a:extLst>
                      </a:blip>
                      <a:stretch>
                        <a:fillRect/>
                      </a:stretch>
                    </p:blipFill>
                    <p:spPr>
                      <a:xfrm>
                        <a:off x="2174876" y="2828926"/>
                        <a:ext cx="466725" cy="504825"/>
                      </a:xfrm>
                      <a:prstGeom prst="rect">
                        <a:avLst/>
                      </a:prstGeom>
                      <a:noFill/>
                      <a:ln>
                        <a:noFill/>
                      </a:ln>
                      <a:effectLst/>
                    </p:spPr>
                  </p:pic>
                </p:oleObj>
              </mc:Fallback>
            </mc:AlternateContent>
          </a:graphicData>
        </a:graphic>
      </p:graphicFrame>
      <p:graphicFrame>
        <p:nvGraphicFramePr>
          <p:cNvPr id="219227" name="Object 91">
            <a:extLst>
              <a:ext uri="{FF2B5EF4-FFF2-40B4-BE49-F238E27FC236}">
                <a16:creationId xmlns:a16="http://schemas.microsoft.com/office/drawing/2014/main" id="{B7F5489C-D686-4A84-B139-E1BB45E2AA30}"/>
              </a:ext>
            </a:extLst>
          </p:cNvPr>
          <p:cNvGraphicFramePr>
            <a:graphicFrameLocks noChangeAspect="1"/>
          </p:cNvGraphicFramePr>
          <p:nvPr/>
        </p:nvGraphicFramePr>
        <p:xfrm>
          <a:off x="2855913" y="2774951"/>
          <a:ext cx="1162050" cy="614363"/>
        </p:xfrm>
        <a:graphic>
          <a:graphicData uri="http://schemas.openxmlformats.org/presentationml/2006/ole">
            <mc:AlternateContent>
              <mc:Choice xmlns:v="urn:schemas-microsoft-com:vml" Requires="v">
                <p:oleObj spid="_x0000_s1071" name="公式" r:id="rId34" imgW="469800" imgH="215640" progId="Equation.3">
                  <p:embed/>
                </p:oleObj>
              </mc:Choice>
              <mc:Fallback>
                <p:oleObj name="公式" r:id="rId34" imgW="469800" imgH="215640" progId="Equation.3">
                  <p:embed/>
                  <p:pic>
                    <p:nvPicPr>
                      <p:cNvPr id="0" name="OLE substitute image"/>
                      <p:cNvPicPr/>
                      <p:nvPr/>
                    </p:nvPicPr>
                    <p:blipFill>
                      <a:blip r:embed="rId35">
                        <a:extLst>
                          <a:ext uri="{28A0092B-C50C-407E-A947-70E740481C1C}">
                            <a14:useLocalDpi xmlns:a14="http://schemas.microsoft.com/office/drawing/2010/main" val="0"/>
                          </a:ext>
                        </a:extLst>
                      </a:blip>
                      <a:stretch>
                        <a:fillRect/>
                      </a:stretch>
                    </p:blipFill>
                    <p:spPr>
                      <a:xfrm>
                        <a:off x="2855913" y="2774951"/>
                        <a:ext cx="1162050" cy="614363"/>
                      </a:xfrm>
                      <a:prstGeom prst="rect">
                        <a:avLst/>
                      </a:prstGeom>
                      <a:noFill/>
                      <a:ln>
                        <a:noFill/>
                      </a:ln>
                      <a:effectLst/>
                    </p:spPr>
                  </p:pic>
                </p:oleObj>
              </mc:Fallback>
            </mc:AlternateContent>
          </a:graphicData>
        </a:graphic>
      </p:graphicFrame>
      <p:graphicFrame>
        <p:nvGraphicFramePr>
          <p:cNvPr id="219228" name="Object 92">
            <a:extLst>
              <a:ext uri="{FF2B5EF4-FFF2-40B4-BE49-F238E27FC236}">
                <a16:creationId xmlns:a16="http://schemas.microsoft.com/office/drawing/2014/main" id="{AD89106B-1DE7-4641-9CD8-C62413BF401A}"/>
              </a:ext>
            </a:extLst>
          </p:cNvPr>
          <p:cNvGraphicFramePr>
            <a:graphicFrameLocks noChangeAspect="1"/>
          </p:cNvGraphicFramePr>
          <p:nvPr/>
        </p:nvGraphicFramePr>
        <p:xfrm>
          <a:off x="6600825" y="2757489"/>
          <a:ext cx="1162050" cy="649287"/>
        </p:xfrm>
        <a:graphic>
          <a:graphicData uri="http://schemas.openxmlformats.org/presentationml/2006/ole">
            <mc:AlternateContent>
              <mc:Choice xmlns:v="urn:schemas-microsoft-com:vml" Requires="v">
                <p:oleObj spid="_x0000_s1072" name="公式" r:id="rId36" imgW="469800" imgH="228600" progId="Equation.3">
                  <p:embed/>
                </p:oleObj>
              </mc:Choice>
              <mc:Fallback>
                <p:oleObj name="公式" r:id="rId36" imgW="469800" imgH="228600" progId="Equation.3">
                  <p:embed/>
                  <p:pic>
                    <p:nvPicPr>
                      <p:cNvPr id="0" name="OLE substitute image"/>
                      <p:cNvPicPr/>
                      <p:nvPr/>
                    </p:nvPicPr>
                    <p:blipFill>
                      <a:blip r:embed="rId37">
                        <a:extLst>
                          <a:ext uri="{28A0092B-C50C-407E-A947-70E740481C1C}">
                            <a14:useLocalDpi xmlns:a14="http://schemas.microsoft.com/office/drawing/2010/main" val="0"/>
                          </a:ext>
                        </a:extLst>
                      </a:blip>
                      <a:stretch>
                        <a:fillRect/>
                      </a:stretch>
                    </p:blipFill>
                    <p:spPr>
                      <a:xfrm>
                        <a:off x="6600825" y="2757489"/>
                        <a:ext cx="1162050" cy="649287"/>
                      </a:xfrm>
                      <a:prstGeom prst="rect">
                        <a:avLst/>
                      </a:prstGeom>
                      <a:noFill/>
                      <a:ln>
                        <a:noFill/>
                      </a:ln>
                      <a:effectLst/>
                    </p:spPr>
                  </p:pic>
                </p:oleObj>
              </mc:Fallback>
            </mc:AlternateContent>
          </a:graphicData>
        </a:graphic>
      </p:graphicFrame>
      <p:graphicFrame>
        <p:nvGraphicFramePr>
          <p:cNvPr id="219229" name="Object 93">
            <a:extLst>
              <a:ext uri="{FF2B5EF4-FFF2-40B4-BE49-F238E27FC236}">
                <a16:creationId xmlns:a16="http://schemas.microsoft.com/office/drawing/2014/main" id="{C6D0BF6A-DD8D-4782-A2FE-95CBAC0E6E11}"/>
              </a:ext>
            </a:extLst>
          </p:cNvPr>
          <p:cNvGraphicFramePr>
            <a:graphicFrameLocks noChangeAspect="1"/>
          </p:cNvGraphicFramePr>
          <p:nvPr/>
        </p:nvGraphicFramePr>
        <p:xfrm>
          <a:off x="4292601" y="2774951"/>
          <a:ext cx="1198563" cy="614363"/>
        </p:xfrm>
        <a:graphic>
          <a:graphicData uri="http://schemas.openxmlformats.org/presentationml/2006/ole">
            <mc:AlternateContent>
              <mc:Choice xmlns:v="urn:schemas-microsoft-com:vml" Requires="v">
                <p:oleObj spid="_x0000_s1073" name="公式" r:id="rId38" imgW="482400" imgH="215640" progId="Equation.3">
                  <p:embed/>
                </p:oleObj>
              </mc:Choice>
              <mc:Fallback>
                <p:oleObj name="公式" r:id="rId38" imgW="482400" imgH="215640" progId="Equation.3">
                  <p:embed/>
                  <p:pic>
                    <p:nvPicPr>
                      <p:cNvPr id="0" name="OLE substitute image"/>
                      <p:cNvPicPr/>
                      <p:nvPr/>
                    </p:nvPicPr>
                    <p:blipFill>
                      <a:blip r:embed="rId39">
                        <a:extLst>
                          <a:ext uri="{28A0092B-C50C-407E-A947-70E740481C1C}">
                            <a14:useLocalDpi xmlns:a14="http://schemas.microsoft.com/office/drawing/2010/main" val="0"/>
                          </a:ext>
                        </a:extLst>
                      </a:blip>
                      <a:stretch>
                        <a:fillRect/>
                      </a:stretch>
                    </p:blipFill>
                    <p:spPr>
                      <a:xfrm>
                        <a:off x="4292601" y="2774951"/>
                        <a:ext cx="1198563" cy="614363"/>
                      </a:xfrm>
                      <a:prstGeom prst="rect">
                        <a:avLst/>
                      </a:prstGeom>
                      <a:noFill/>
                      <a:ln>
                        <a:noFill/>
                      </a:ln>
                      <a:effectLst/>
                    </p:spPr>
                  </p:pic>
                </p:oleObj>
              </mc:Fallback>
            </mc:AlternateContent>
          </a:graphicData>
        </a:graphic>
      </p:graphicFrame>
      <p:sp>
        <p:nvSpPr>
          <p:cNvPr id="219230" name="Text Box 94">
            <a:extLst>
              <a:ext uri="{FF2B5EF4-FFF2-40B4-BE49-F238E27FC236}">
                <a16:creationId xmlns:a16="http://schemas.microsoft.com/office/drawing/2014/main" id="{FFA2CD6F-9758-4028-9670-C15297C015AA}"/>
              </a:ext>
            </a:extLst>
          </p:cNvPr>
          <p:cNvSpPr txBox="1">
            <a:spLocks noChangeArrowheads="1"/>
          </p:cNvSpPr>
          <p:nvPr/>
        </p:nvSpPr>
        <p:spPr bwMode="auto">
          <a:xfrm>
            <a:off x="5794376" y="2828925"/>
            <a:ext cx="944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19231" name="Text Box 95">
            <a:extLst>
              <a:ext uri="{FF2B5EF4-FFF2-40B4-BE49-F238E27FC236}">
                <a16:creationId xmlns:a16="http://schemas.microsoft.com/office/drawing/2014/main" id="{8A563BA5-2BBC-4246-91BF-CF8A1FFB4F83}"/>
              </a:ext>
            </a:extLst>
          </p:cNvPr>
          <p:cNvSpPr txBox="1">
            <a:spLocks noChangeArrowheads="1"/>
          </p:cNvSpPr>
          <p:nvPr/>
        </p:nvSpPr>
        <p:spPr bwMode="auto">
          <a:xfrm>
            <a:off x="8020051" y="2828925"/>
            <a:ext cx="942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19232" name="Object 96">
            <a:extLst>
              <a:ext uri="{FF2B5EF4-FFF2-40B4-BE49-F238E27FC236}">
                <a16:creationId xmlns:a16="http://schemas.microsoft.com/office/drawing/2014/main" id="{BED4C18F-C3B3-44B5-A9EB-069E901DDCD9}"/>
              </a:ext>
            </a:extLst>
          </p:cNvPr>
          <p:cNvGraphicFramePr>
            <a:graphicFrameLocks noChangeAspect="1"/>
          </p:cNvGraphicFramePr>
          <p:nvPr/>
        </p:nvGraphicFramePr>
        <p:xfrm>
          <a:off x="8705850" y="2828925"/>
          <a:ext cx="1195388" cy="649288"/>
        </p:xfrm>
        <a:graphic>
          <a:graphicData uri="http://schemas.openxmlformats.org/presentationml/2006/ole">
            <mc:AlternateContent>
              <mc:Choice xmlns:v="urn:schemas-microsoft-com:vml" Requires="v">
                <p:oleObj spid="_x0000_s1074" name="公式" r:id="rId40" imgW="482400" imgH="228600" progId="Equation.3">
                  <p:embed/>
                </p:oleObj>
              </mc:Choice>
              <mc:Fallback>
                <p:oleObj name="公式" r:id="rId40" imgW="482400" imgH="228600" progId="Equation.3">
                  <p:embed/>
                  <p:pic>
                    <p:nvPicPr>
                      <p:cNvPr id="0" name="OLE substitute image"/>
                      <p:cNvPicPr/>
                      <p:nvPr/>
                    </p:nvPicPr>
                    <p:blipFill>
                      <a:blip r:embed="rId41">
                        <a:extLst>
                          <a:ext uri="{28A0092B-C50C-407E-A947-70E740481C1C}">
                            <a14:useLocalDpi xmlns:a14="http://schemas.microsoft.com/office/drawing/2010/main" val="0"/>
                          </a:ext>
                        </a:extLst>
                      </a:blip>
                      <a:stretch>
                        <a:fillRect/>
                      </a:stretch>
                    </p:blipFill>
                    <p:spPr>
                      <a:xfrm>
                        <a:off x="8705850" y="2828925"/>
                        <a:ext cx="1195388" cy="649288"/>
                      </a:xfrm>
                      <a:prstGeom prst="rect">
                        <a:avLst/>
                      </a:prstGeom>
                      <a:noFill/>
                      <a:ln>
                        <a:noFill/>
                      </a:ln>
                      <a:effectLst/>
                    </p:spPr>
                  </p:pic>
                </p:oleObj>
              </mc:Fallback>
            </mc:AlternateContent>
          </a:graphicData>
        </a:graphic>
      </p:graphicFrame>
      <p:sp>
        <p:nvSpPr>
          <p:cNvPr id="219233" name="AutoShape 97">
            <a:extLst>
              <a:ext uri="{FF2B5EF4-FFF2-40B4-BE49-F238E27FC236}">
                <a16:creationId xmlns:a16="http://schemas.microsoft.com/office/drawing/2014/main" id="{07BDD1E8-0559-4C9B-90CA-0953F0F5F844}"/>
              </a:ext>
            </a:extLst>
          </p:cNvPr>
          <p:cNvSpPr>
            <a:spLocks noChangeArrowheads="1"/>
          </p:cNvSpPr>
          <p:nvPr/>
        </p:nvSpPr>
        <p:spPr bwMode="auto">
          <a:xfrm>
            <a:off x="5808664" y="1749425"/>
            <a:ext cx="503237" cy="431800"/>
          </a:xfrm>
          <a:prstGeom prst="downArrow">
            <a:avLst>
              <a:gd name="adj1" fmla="val 50000"/>
              <a:gd name="adj2" fmla="val 25000"/>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234" name="Text Box 98">
            <a:extLst>
              <a:ext uri="{FF2B5EF4-FFF2-40B4-BE49-F238E27FC236}">
                <a16:creationId xmlns:a16="http://schemas.microsoft.com/office/drawing/2014/main" id="{BF1F3DC3-DC63-48DB-8436-E64CB436F9B8}"/>
              </a:ext>
            </a:extLst>
          </p:cNvPr>
          <p:cNvSpPr txBox="1">
            <a:spLocks noChangeArrowheads="1"/>
          </p:cNvSpPr>
          <p:nvPr/>
        </p:nvSpPr>
        <p:spPr bwMode="auto">
          <a:xfrm>
            <a:off x="1971675" y="4194175"/>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0" lang="zh-CN" altLang="zh-CN" sz="3200">
              <a:latin typeface="Tahoma" panose="020b0604030504040204" pitchFamily="34" charset="0"/>
              <a:ea typeface="华文中宋" panose="02010600040101010101" pitchFamily="2" charset="-122"/>
            </a:endParaRPr>
          </a:p>
        </p:txBody>
      </p:sp>
      <p:graphicFrame>
        <p:nvGraphicFramePr>
          <p:cNvPr id="219235" name="Object 99">
            <a:extLst>
              <a:ext uri="{FF2B5EF4-FFF2-40B4-BE49-F238E27FC236}">
                <a16:creationId xmlns:a16="http://schemas.microsoft.com/office/drawing/2014/main" id="{4B2788C1-8FC6-4691-B9EC-6B76345E68B2}"/>
              </a:ext>
            </a:extLst>
          </p:cNvPr>
          <p:cNvGraphicFramePr>
            <a:graphicFrameLocks noChangeAspect="1"/>
          </p:cNvGraphicFramePr>
          <p:nvPr/>
        </p:nvGraphicFramePr>
        <p:xfrm>
          <a:off x="1558925" y="4125913"/>
          <a:ext cx="8928100" cy="666750"/>
        </p:xfrm>
        <a:graphic>
          <a:graphicData uri="http://schemas.openxmlformats.org/presentationml/2006/ole">
            <mc:AlternateContent>
              <mc:Choice xmlns:v="urn:schemas-microsoft-com:vml" Requires="v">
                <p:oleObj spid="_x0000_s1075" name="公式" r:id="rId42" imgW="3060360" imgH="228600" progId="Equation.3">
                  <p:embed/>
                </p:oleObj>
              </mc:Choice>
              <mc:Fallback>
                <p:oleObj name="公式" r:id="rId42" imgW="3060360" imgH="228600" progId="Equation.3">
                  <p:embed/>
                  <p:pic>
                    <p:nvPicPr>
                      <p:cNvPr id="0" name="OLE substitute image"/>
                      <p:cNvPicPr/>
                      <p:nvPr/>
                    </p:nvPicPr>
                    <p:blipFill>
                      <a:blip r:embed="rId43">
                        <a:extLst>
                          <a:ext uri="{28A0092B-C50C-407E-A947-70E740481C1C}">
                            <a14:useLocalDpi xmlns:a14="http://schemas.microsoft.com/office/drawing/2010/main" val="0"/>
                          </a:ext>
                        </a:extLst>
                      </a:blip>
                      <a:stretch>
                        <a:fillRect/>
                      </a:stretch>
                    </p:blipFill>
                    <p:spPr>
                      <a:xfrm>
                        <a:off x="1558925" y="4125913"/>
                        <a:ext cx="8928100" cy="666750"/>
                      </a:xfrm>
                      <a:prstGeom prst="rect">
                        <a:avLst/>
                      </a:prstGeom>
                      <a:noFill/>
                      <a:ln>
                        <a:noFill/>
                      </a:ln>
                      <a:effectLst/>
                    </p:spPr>
                  </p:pic>
                </p:oleObj>
              </mc:Fallback>
            </mc:AlternateContent>
          </a:graphicData>
        </a:graphic>
      </p:graphicFrame>
      <p:graphicFrame>
        <p:nvGraphicFramePr>
          <p:cNvPr id="219236" name="Object 100">
            <a:extLst>
              <a:ext uri="{FF2B5EF4-FFF2-40B4-BE49-F238E27FC236}">
                <a16:creationId xmlns:a16="http://schemas.microsoft.com/office/drawing/2014/main" id="{B5CC138F-43C7-43F9-8E0C-5C8462FF6663}"/>
              </a:ext>
            </a:extLst>
          </p:cNvPr>
          <p:cNvGraphicFramePr>
            <a:graphicFrameLocks noChangeAspect="1"/>
          </p:cNvGraphicFramePr>
          <p:nvPr/>
        </p:nvGraphicFramePr>
        <p:xfrm>
          <a:off x="1728789" y="4779964"/>
          <a:ext cx="8904287" cy="642937"/>
        </p:xfrm>
        <a:graphic>
          <a:graphicData uri="http://schemas.openxmlformats.org/presentationml/2006/ole">
            <mc:AlternateContent>
              <mc:Choice xmlns:v="urn:schemas-microsoft-com:vml" Requires="v">
                <p:oleObj spid="_x0000_s1076" name="公式" r:id="rId44" imgW="3162240" imgH="228600" progId="Equation.3">
                  <p:embed/>
                </p:oleObj>
              </mc:Choice>
              <mc:Fallback>
                <p:oleObj name="公式" r:id="rId44" imgW="3162240" imgH="228600" progId="Equation.3">
                  <p:embed/>
                  <p:pic>
                    <p:nvPicPr>
                      <p:cNvPr id="0" name="OLE substitute image"/>
                      <p:cNvPicPr/>
                      <p:nvPr/>
                    </p:nvPicPr>
                    <p:blipFill>
                      <a:blip r:embed="rId45">
                        <a:extLst>
                          <a:ext uri="{28A0092B-C50C-407E-A947-70E740481C1C}">
                            <a14:useLocalDpi xmlns:a14="http://schemas.microsoft.com/office/drawing/2010/main" val="0"/>
                          </a:ext>
                        </a:extLst>
                      </a:blip>
                      <a:stretch>
                        <a:fillRect/>
                      </a:stretch>
                    </p:blipFill>
                    <p:spPr>
                      <a:xfrm>
                        <a:off x="1728789" y="4779964"/>
                        <a:ext cx="8904287" cy="642937"/>
                      </a:xfrm>
                      <a:prstGeom prst="rect">
                        <a:avLst/>
                      </a:prstGeom>
                      <a:noFill/>
                      <a:ln>
                        <a:noFill/>
                      </a:ln>
                      <a:effectLst/>
                    </p:spPr>
                  </p:pic>
                </p:oleObj>
              </mc:Fallback>
            </mc:AlternateContent>
          </a:graphicData>
        </a:graphic>
      </p:graphicFrame>
      <p:graphicFrame>
        <p:nvGraphicFramePr>
          <p:cNvPr id="219237" name="Object 101">
            <a:extLst>
              <a:ext uri="{FF2B5EF4-FFF2-40B4-BE49-F238E27FC236}">
                <a16:creationId xmlns:a16="http://schemas.microsoft.com/office/drawing/2014/main" id="{1A7D4152-C2A8-4D2B-A698-418764595B3A}"/>
              </a:ext>
            </a:extLst>
          </p:cNvPr>
          <p:cNvGraphicFramePr>
            <a:graphicFrameLocks noChangeAspect="1"/>
          </p:cNvGraphicFramePr>
          <p:nvPr/>
        </p:nvGraphicFramePr>
        <p:xfrm>
          <a:off x="2279650" y="5494338"/>
          <a:ext cx="2592388" cy="671512"/>
        </p:xfrm>
        <a:graphic>
          <a:graphicData uri="http://schemas.openxmlformats.org/presentationml/2006/ole">
            <mc:AlternateContent>
              <mc:Choice xmlns:v="urn:schemas-microsoft-com:vml" Requires="v">
                <p:oleObj spid="_x0000_s1077" name="公式" r:id="rId46" imgW="685800" imgH="177480" progId="Equation.3">
                  <p:embed/>
                </p:oleObj>
              </mc:Choice>
              <mc:Fallback>
                <p:oleObj name="公式" r:id="rId46" imgW="685800" imgH="177480" progId="Equation.3">
                  <p:embed/>
                  <p:pic>
                    <p:nvPicPr>
                      <p:cNvPr id="0" name="OLE substitute image"/>
                      <p:cNvPicPr/>
                      <p:nvPr/>
                    </p:nvPicPr>
                    <p:blipFill>
                      <a:blip r:embed="rId47">
                        <a:extLst>
                          <a:ext uri="{28A0092B-C50C-407E-A947-70E740481C1C}">
                            <a14:useLocalDpi xmlns:a14="http://schemas.microsoft.com/office/drawing/2010/main" val="0"/>
                          </a:ext>
                        </a:extLst>
                      </a:blip>
                      <a:stretch>
                        <a:fillRect/>
                      </a:stretch>
                    </p:blipFill>
                    <p:spPr>
                      <a:xfrm>
                        <a:off x="2279650" y="5494338"/>
                        <a:ext cx="2592388" cy="671512"/>
                      </a:xfrm>
                      <a:prstGeom prst="rect">
                        <a:avLst/>
                      </a:prstGeom>
                      <a:noFill/>
                      <a:ln>
                        <a:noFill/>
                      </a:ln>
                      <a:effectLst/>
                    </p:spPr>
                  </p:pic>
                </p:oleObj>
              </mc:Fallback>
            </mc:AlternateContent>
          </a:graphicData>
        </a:graphic>
      </p:graphicFrame>
      <p:sp>
        <p:nvSpPr>
          <p:cNvPr id="219238" name="Text Box 102">
            <a:extLst>
              <a:ext uri="{FF2B5EF4-FFF2-40B4-BE49-F238E27FC236}">
                <a16:creationId xmlns:a16="http://schemas.microsoft.com/office/drawing/2014/main" id="{B36A3E82-AF94-4962-9EF1-1716BC3C85F2}"/>
              </a:ext>
            </a:extLst>
          </p:cNvPr>
          <p:cNvSpPr txBox="1">
            <a:spLocks noChangeArrowheads="1"/>
          </p:cNvSpPr>
          <p:nvPr/>
        </p:nvSpPr>
        <p:spPr bwMode="auto">
          <a:xfrm>
            <a:off x="22802"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9233"/>
                                        </p:tgtEl>
                                        <p:attrNameLst>
                                          <p:attrName>style.visibility</p:attrName>
                                        </p:attrNameLst>
                                      </p:cBhvr>
                                      <p:to>
                                        <p:strVal val="visible"/>
                                      </p:to>
                                    </p:set>
                                    <p:animEffect transition="in" filter="wipe(up)">
                                      <p:cBhvr>
                                        <p:cTn id="7" dur="500"/>
                                        <p:tgtEl>
                                          <p:spTgt spid="21923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9178"/>
                                        </p:tgtEl>
                                        <p:attrNameLst>
                                          <p:attrName>style.visibility</p:attrName>
                                        </p:attrNameLst>
                                      </p:cBhvr>
                                      <p:to>
                                        <p:strVal val="visible"/>
                                      </p:to>
                                    </p:set>
                                    <p:animEffect transition="in" filter="wipe(down)">
                                      <p:cBhvr>
                                        <p:cTn id="12" dur="500"/>
                                        <p:tgtEl>
                                          <p:spTgt spid="21917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19225"/>
                                        </p:tgtEl>
                                        <p:attrNameLst>
                                          <p:attrName>style.visibility</p:attrName>
                                        </p:attrNameLst>
                                      </p:cBhvr>
                                      <p:to>
                                        <p:strVal val="visible"/>
                                      </p:to>
                                    </p:set>
                                    <p:animEffect transition="in" filter="wipe(down)">
                                      <p:cBhvr>
                                        <p:cTn id="17" dur="500"/>
                                        <p:tgtEl>
                                          <p:spTgt spid="219225"/>
                                        </p:tgtEl>
                                      </p:cBhvr>
                                    </p:animEffect>
                                  </p:childTnLst>
                                </p:cTn>
                              </p:par>
                            </p:childTnLst>
                          </p:cTn>
                        </p:par>
                        <p:par>
                          <p:cTn id="18" fill="hold" nodeType="afterGroup">
                            <p:stCondLst>
                              <p:cond delay="500"/>
                            </p:stCondLst>
                            <p:childTnLst>
                              <p:par>
                                <p:cTn id="19" presetID="22" presetClass="entr" presetSubtype="4" fill="hold" nodeType="afterEffect">
                                  <p:stCondLst>
                                    <p:cond delay="0"/>
                                  </p:stCondLst>
                                  <p:childTnLst>
                                    <p:set>
                                      <p:cBhvr>
                                        <p:cTn id="20" dur="1" fill="hold">
                                          <p:stCondLst>
                                            <p:cond delay="0"/>
                                          </p:stCondLst>
                                        </p:cTn>
                                        <p:tgtEl>
                                          <p:spTgt spid="219212"/>
                                        </p:tgtEl>
                                        <p:attrNameLst>
                                          <p:attrName>style.visibility</p:attrName>
                                        </p:attrNameLst>
                                      </p:cBhvr>
                                      <p:to>
                                        <p:strVal val="visible"/>
                                      </p:to>
                                    </p:set>
                                    <p:animEffect transition="in" filter="wipe(down)">
                                      <p:cBhvr>
                                        <p:cTn id="21" dur="500"/>
                                        <p:tgtEl>
                                          <p:spTgt spid="219212"/>
                                        </p:tgtEl>
                                      </p:cBhvr>
                                    </p:animEffect>
                                  </p:childTnLst>
                                </p:cTn>
                              </p:par>
                            </p:childTnLst>
                          </p:cTn>
                        </p:par>
                        <p:par>
                          <p:cTn id="22" fill="hold" nodeType="afterGroup">
                            <p:stCondLst>
                              <p:cond delay="1000"/>
                            </p:stCondLst>
                            <p:childTnLst>
                              <p:par>
                                <p:cTn id="23" presetID="22" presetClass="entr" presetSubtype="4" fill="hold" nodeType="afterEffect">
                                  <p:stCondLst>
                                    <p:cond delay="0"/>
                                  </p:stCondLst>
                                  <p:childTnLst>
                                    <p:set>
                                      <p:cBhvr>
                                        <p:cTn id="24" dur="1" fill="hold">
                                          <p:stCondLst>
                                            <p:cond delay="0"/>
                                          </p:stCondLst>
                                        </p:cTn>
                                        <p:tgtEl>
                                          <p:spTgt spid="219213"/>
                                        </p:tgtEl>
                                        <p:attrNameLst>
                                          <p:attrName>style.visibility</p:attrName>
                                        </p:attrNameLst>
                                      </p:cBhvr>
                                      <p:to>
                                        <p:strVal val="visible"/>
                                      </p:to>
                                    </p:set>
                                    <p:animEffect transition="in" filter="wipe(down)">
                                      <p:cBhvr>
                                        <p:cTn id="25" dur="500"/>
                                        <p:tgtEl>
                                          <p:spTgt spid="219213"/>
                                        </p:tgtEl>
                                      </p:cBhvr>
                                    </p:animEffect>
                                  </p:childTnLst>
                                </p:cTn>
                              </p:par>
                            </p:childTnLst>
                          </p:cTn>
                        </p:par>
                        <p:par>
                          <p:cTn id="26" fill="hold" nodeType="afterGroup">
                            <p:stCondLst>
                              <p:cond delay="1500"/>
                            </p:stCondLst>
                            <p:childTnLst>
                              <p:par>
                                <p:cTn id="27" presetID="22" presetClass="entr" presetSubtype="4" fill="hold" nodeType="afterEffect">
                                  <p:stCondLst>
                                    <p:cond delay="0"/>
                                  </p:stCondLst>
                                  <p:childTnLst>
                                    <p:set>
                                      <p:cBhvr>
                                        <p:cTn id="28" dur="1" fill="hold">
                                          <p:stCondLst>
                                            <p:cond delay="0"/>
                                          </p:stCondLst>
                                        </p:cTn>
                                        <p:tgtEl>
                                          <p:spTgt spid="219215"/>
                                        </p:tgtEl>
                                        <p:attrNameLst>
                                          <p:attrName>style.visibility</p:attrName>
                                        </p:attrNameLst>
                                      </p:cBhvr>
                                      <p:to>
                                        <p:strVal val="visible"/>
                                      </p:to>
                                    </p:set>
                                    <p:animEffect transition="in" filter="wipe(down)">
                                      <p:cBhvr>
                                        <p:cTn id="29" dur="500"/>
                                        <p:tgtEl>
                                          <p:spTgt spid="219215"/>
                                        </p:tgtEl>
                                      </p:cBhvr>
                                    </p:animEffect>
                                  </p:childTnLst>
                                </p:cTn>
                              </p:par>
                            </p:childTnLst>
                          </p:cTn>
                        </p:par>
                        <p:par>
                          <p:cTn id="30" fill="hold" nodeType="afterGroup">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219216"/>
                                        </p:tgtEl>
                                        <p:attrNameLst>
                                          <p:attrName>style.visibility</p:attrName>
                                        </p:attrNameLst>
                                      </p:cBhvr>
                                      <p:to>
                                        <p:strVal val="visible"/>
                                      </p:to>
                                    </p:set>
                                    <p:animEffect transition="in" filter="wipe(down)">
                                      <p:cBhvr>
                                        <p:cTn id="33" dur="500"/>
                                        <p:tgtEl>
                                          <p:spTgt spid="219216"/>
                                        </p:tgtEl>
                                      </p:cBhvr>
                                    </p:animEffect>
                                  </p:childTnLst>
                                </p:cTn>
                              </p:par>
                            </p:childTnLst>
                          </p:cTn>
                        </p:par>
                        <p:par>
                          <p:cTn id="34" fill="hold" nodeType="afterGroup">
                            <p:stCondLst>
                              <p:cond delay="2500"/>
                            </p:stCondLst>
                            <p:childTnLst>
                              <p:par>
                                <p:cTn id="35" presetID="22" presetClass="entr" presetSubtype="4" fill="hold" nodeType="afterEffect">
                                  <p:stCondLst>
                                    <p:cond delay="0"/>
                                  </p:stCondLst>
                                  <p:childTnLst>
                                    <p:set>
                                      <p:cBhvr>
                                        <p:cTn id="36" dur="1" fill="hold">
                                          <p:stCondLst>
                                            <p:cond delay="0"/>
                                          </p:stCondLst>
                                        </p:cTn>
                                        <p:tgtEl>
                                          <p:spTgt spid="219214"/>
                                        </p:tgtEl>
                                        <p:attrNameLst>
                                          <p:attrName>style.visibility</p:attrName>
                                        </p:attrNameLst>
                                      </p:cBhvr>
                                      <p:to>
                                        <p:strVal val="visible"/>
                                      </p:to>
                                    </p:set>
                                    <p:animEffect transition="in" filter="wipe(down)">
                                      <p:cBhvr>
                                        <p:cTn id="37" dur="500"/>
                                        <p:tgtEl>
                                          <p:spTgt spid="219214"/>
                                        </p:tgtEl>
                                      </p:cBhvr>
                                    </p:animEffect>
                                  </p:childTnLst>
                                </p:cTn>
                              </p:par>
                            </p:childTnLst>
                          </p:cTn>
                        </p:par>
                        <p:par>
                          <p:cTn id="38" fill="hold" nodeType="afterGroup">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219217"/>
                                        </p:tgtEl>
                                        <p:attrNameLst>
                                          <p:attrName>style.visibility</p:attrName>
                                        </p:attrNameLst>
                                      </p:cBhvr>
                                      <p:to>
                                        <p:strVal val="visible"/>
                                      </p:to>
                                    </p:set>
                                    <p:animEffect transition="in" filter="wipe(down)">
                                      <p:cBhvr>
                                        <p:cTn id="41" dur="500"/>
                                        <p:tgtEl>
                                          <p:spTgt spid="219217"/>
                                        </p:tgtEl>
                                      </p:cBhvr>
                                    </p:animEffect>
                                  </p:childTnLst>
                                </p:cTn>
                              </p:par>
                            </p:childTnLst>
                          </p:cTn>
                        </p:par>
                        <p:par>
                          <p:cTn id="42" fill="hold" nodeType="afterGroup">
                            <p:stCondLst>
                              <p:cond delay="3500"/>
                            </p:stCondLst>
                            <p:childTnLst>
                              <p:par>
                                <p:cTn id="43" presetID="22" presetClass="entr" presetSubtype="4" fill="hold" nodeType="afterEffect">
                                  <p:stCondLst>
                                    <p:cond delay="0"/>
                                  </p:stCondLst>
                                  <p:childTnLst>
                                    <p:set>
                                      <p:cBhvr>
                                        <p:cTn id="44" dur="1" fill="hold">
                                          <p:stCondLst>
                                            <p:cond delay="0"/>
                                          </p:stCondLst>
                                        </p:cTn>
                                        <p:tgtEl>
                                          <p:spTgt spid="219223"/>
                                        </p:tgtEl>
                                        <p:attrNameLst>
                                          <p:attrName>style.visibility</p:attrName>
                                        </p:attrNameLst>
                                      </p:cBhvr>
                                      <p:to>
                                        <p:strVal val="visible"/>
                                      </p:to>
                                    </p:set>
                                    <p:animEffect transition="in" filter="wipe(down)">
                                      <p:cBhvr>
                                        <p:cTn id="45" dur="500"/>
                                        <p:tgtEl>
                                          <p:spTgt spid="219223"/>
                                        </p:tgtEl>
                                      </p:cBhvr>
                                    </p:animEffect>
                                  </p:childTnLst>
                                </p:cTn>
                              </p:par>
                            </p:childTnLst>
                          </p:cTn>
                        </p:par>
                        <p:par>
                          <p:cTn id="46" fill="hold" nodeType="afterGroup">
                            <p:stCondLst>
                              <p:cond delay="4000"/>
                            </p:stCondLst>
                            <p:childTnLst>
                              <p:par>
                                <p:cTn id="47" presetID="22" presetClass="entr" presetSubtype="4" fill="hold" nodeType="afterEffect">
                                  <p:stCondLst>
                                    <p:cond delay="0"/>
                                  </p:stCondLst>
                                  <p:childTnLst>
                                    <p:set>
                                      <p:cBhvr>
                                        <p:cTn id="48" dur="1" fill="hold">
                                          <p:stCondLst>
                                            <p:cond delay="0"/>
                                          </p:stCondLst>
                                        </p:cTn>
                                        <p:tgtEl>
                                          <p:spTgt spid="219218"/>
                                        </p:tgtEl>
                                        <p:attrNameLst>
                                          <p:attrName>style.visibility</p:attrName>
                                        </p:attrNameLst>
                                      </p:cBhvr>
                                      <p:to>
                                        <p:strVal val="visible"/>
                                      </p:to>
                                    </p:set>
                                    <p:animEffect transition="in" filter="wipe(down)">
                                      <p:cBhvr>
                                        <p:cTn id="49" dur="500"/>
                                        <p:tgtEl>
                                          <p:spTgt spid="219218"/>
                                        </p:tgtEl>
                                      </p:cBhvr>
                                    </p:animEffect>
                                  </p:childTnLst>
                                </p:cTn>
                              </p:par>
                            </p:childTnLst>
                          </p:cTn>
                        </p:par>
                        <p:par>
                          <p:cTn id="50" fill="hold" nodeType="afterGroup">
                            <p:stCondLst>
                              <p:cond delay="4500"/>
                            </p:stCondLst>
                            <p:childTnLst>
                              <p:par>
                                <p:cTn id="51" presetID="22" presetClass="entr" presetSubtype="4" fill="hold" nodeType="afterEffect">
                                  <p:stCondLst>
                                    <p:cond delay="0"/>
                                  </p:stCondLst>
                                  <p:childTnLst>
                                    <p:set>
                                      <p:cBhvr>
                                        <p:cTn id="52" dur="1" fill="hold">
                                          <p:stCondLst>
                                            <p:cond delay="0"/>
                                          </p:stCondLst>
                                        </p:cTn>
                                        <p:tgtEl>
                                          <p:spTgt spid="219219"/>
                                        </p:tgtEl>
                                        <p:attrNameLst>
                                          <p:attrName>style.visibility</p:attrName>
                                        </p:attrNameLst>
                                      </p:cBhvr>
                                      <p:to>
                                        <p:strVal val="visible"/>
                                      </p:to>
                                    </p:set>
                                    <p:animEffect transition="in" filter="wipe(down)">
                                      <p:cBhvr>
                                        <p:cTn id="53" dur="500"/>
                                        <p:tgtEl>
                                          <p:spTgt spid="219219"/>
                                        </p:tgtEl>
                                      </p:cBhvr>
                                    </p:animEffect>
                                  </p:childTnLst>
                                </p:cTn>
                              </p:par>
                            </p:childTnLst>
                          </p:cTn>
                        </p:par>
                        <p:par>
                          <p:cTn id="54" fill="hold" nodeType="afterGroup">
                            <p:stCondLst>
                              <p:cond delay="5000"/>
                            </p:stCondLst>
                            <p:childTnLst>
                              <p:par>
                                <p:cTn id="55" presetID="22" presetClass="entr" presetSubtype="4" fill="hold" grpId="0" nodeType="afterEffect">
                                  <p:stCondLst>
                                    <p:cond delay="0"/>
                                  </p:stCondLst>
                                  <p:childTnLst>
                                    <p:set>
                                      <p:cBhvr>
                                        <p:cTn id="56" dur="1" fill="hold">
                                          <p:stCondLst>
                                            <p:cond delay="0"/>
                                          </p:stCondLst>
                                        </p:cTn>
                                        <p:tgtEl>
                                          <p:spTgt spid="219221"/>
                                        </p:tgtEl>
                                        <p:attrNameLst>
                                          <p:attrName>style.visibility</p:attrName>
                                        </p:attrNameLst>
                                      </p:cBhvr>
                                      <p:to>
                                        <p:strVal val="visible"/>
                                      </p:to>
                                    </p:set>
                                    <p:animEffect transition="in" filter="wipe(down)">
                                      <p:cBhvr>
                                        <p:cTn id="57" dur="500"/>
                                        <p:tgtEl>
                                          <p:spTgt spid="219221"/>
                                        </p:tgtEl>
                                      </p:cBhvr>
                                    </p:animEffect>
                                  </p:childTnLst>
                                </p:cTn>
                              </p:par>
                            </p:childTnLst>
                          </p:cTn>
                        </p:par>
                        <p:par>
                          <p:cTn id="58" fill="hold" nodeType="afterGroup">
                            <p:stCondLst>
                              <p:cond delay="5500"/>
                            </p:stCondLst>
                            <p:childTnLst>
                              <p:par>
                                <p:cTn id="59" presetID="22" presetClass="entr" presetSubtype="4" fill="hold" nodeType="afterEffect">
                                  <p:stCondLst>
                                    <p:cond delay="0"/>
                                  </p:stCondLst>
                                  <p:childTnLst>
                                    <p:set>
                                      <p:cBhvr>
                                        <p:cTn id="60" dur="1" fill="hold">
                                          <p:stCondLst>
                                            <p:cond delay="0"/>
                                          </p:stCondLst>
                                        </p:cTn>
                                        <p:tgtEl>
                                          <p:spTgt spid="219220"/>
                                        </p:tgtEl>
                                        <p:attrNameLst>
                                          <p:attrName>style.visibility</p:attrName>
                                        </p:attrNameLst>
                                      </p:cBhvr>
                                      <p:to>
                                        <p:strVal val="visible"/>
                                      </p:to>
                                    </p:set>
                                    <p:animEffect transition="in" filter="wipe(down)">
                                      <p:cBhvr>
                                        <p:cTn id="61" dur="500"/>
                                        <p:tgtEl>
                                          <p:spTgt spid="219220"/>
                                        </p:tgtEl>
                                      </p:cBhvr>
                                    </p:animEffect>
                                  </p:childTnLst>
                                </p:cTn>
                              </p:par>
                            </p:childTnLst>
                          </p:cTn>
                        </p:par>
                        <p:par>
                          <p:cTn id="62" fill="hold" nodeType="afterGroup">
                            <p:stCondLst>
                              <p:cond delay="6000"/>
                            </p:stCondLst>
                            <p:childTnLst>
                              <p:par>
                                <p:cTn id="63" presetID="22" presetClass="entr" presetSubtype="4" fill="hold" grpId="0" nodeType="afterEffect">
                                  <p:stCondLst>
                                    <p:cond delay="0"/>
                                  </p:stCondLst>
                                  <p:childTnLst>
                                    <p:set>
                                      <p:cBhvr>
                                        <p:cTn id="64" dur="1" fill="hold">
                                          <p:stCondLst>
                                            <p:cond delay="0"/>
                                          </p:stCondLst>
                                        </p:cTn>
                                        <p:tgtEl>
                                          <p:spTgt spid="219222"/>
                                        </p:tgtEl>
                                        <p:attrNameLst>
                                          <p:attrName>style.visibility</p:attrName>
                                        </p:attrNameLst>
                                      </p:cBhvr>
                                      <p:to>
                                        <p:strVal val="visible"/>
                                      </p:to>
                                    </p:set>
                                    <p:animEffect transition="in" filter="wipe(down)">
                                      <p:cBhvr>
                                        <p:cTn id="65" dur="500"/>
                                        <p:tgtEl>
                                          <p:spTgt spid="219222"/>
                                        </p:tgtEl>
                                      </p:cBhvr>
                                    </p:animEffect>
                                  </p:childTnLst>
                                </p:cTn>
                              </p:par>
                            </p:childTnLst>
                          </p:cTn>
                        </p:par>
                        <p:par>
                          <p:cTn id="66" fill="hold" nodeType="afterGroup">
                            <p:stCondLst>
                              <p:cond delay="6500"/>
                            </p:stCondLst>
                            <p:childTnLst>
                              <p:par>
                                <p:cTn id="67" presetID="22" presetClass="entr" presetSubtype="4" fill="hold" nodeType="afterEffect">
                                  <p:stCondLst>
                                    <p:cond delay="0"/>
                                  </p:stCondLst>
                                  <p:childTnLst>
                                    <p:set>
                                      <p:cBhvr>
                                        <p:cTn id="68" dur="1" fill="hold">
                                          <p:stCondLst>
                                            <p:cond delay="0"/>
                                          </p:stCondLst>
                                        </p:cTn>
                                        <p:tgtEl>
                                          <p:spTgt spid="219224"/>
                                        </p:tgtEl>
                                        <p:attrNameLst>
                                          <p:attrName>style.visibility</p:attrName>
                                        </p:attrNameLst>
                                      </p:cBhvr>
                                      <p:to>
                                        <p:strVal val="visible"/>
                                      </p:to>
                                    </p:set>
                                    <p:animEffect transition="in" filter="wipe(down)">
                                      <p:cBhvr>
                                        <p:cTn id="69" dur="500"/>
                                        <p:tgtEl>
                                          <p:spTgt spid="219224"/>
                                        </p:tgtEl>
                                      </p:cBhvr>
                                    </p:animEffect>
                                  </p:childTnLst>
                                </p:cTn>
                              </p:par>
                            </p:childTnLst>
                          </p:cTn>
                        </p:par>
                      </p:childTnLst>
                    </p:cTn>
                  </p:par>
                  <p:par>
                    <p:cTn id="70" fill="hold" nodeType="clickPar">
                      <p:stCondLst>
                        <p:cond delay="indefinite"/>
                      </p:stCondLst>
                      <p:childTnLst>
                        <p:par>
                          <p:cTn id="71" fill="hold" nodeType="after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219226"/>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after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19227"/>
                                        </p:tgtEl>
                                        <p:attrNameLst>
                                          <p:attrName>style.visibility</p:attrName>
                                        </p:attrNameLst>
                                      </p:cBhvr>
                                      <p:to>
                                        <p:strVal val="visible"/>
                                      </p:to>
                                    </p:set>
                                    <p:animEffect transition="in" filter="wipe(down)">
                                      <p:cBhvr>
                                        <p:cTn id="78" dur="500"/>
                                        <p:tgtEl>
                                          <p:spTgt spid="219227"/>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219229"/>
                                        </p:tgtEl>
                                        <p:attrNameLst>
                                          <p:attrName>style.visibility</p:attrName>
                                        </p:attrNameLst>
                                      </p:cBhvr>
                                      <p:to>
                                        <p:strVal val="visible"/>
                                      </p:to>
                                    </p:set>
                                    <p:animEffect transition="in" filter="wipe(down)">
                                      <p:cBhvr>
                                        <p:cTn id="83" dur="500"/>
                                        <p:tgtEl>
                                          <p:spTgt spid="219229"/>
                                        </p:tgtEl>
                                      </p:cBhvr>
                                    </p:animEffect>
                                  </p:childTnLst>
                                </p:cTn>
                              </p:par>
                            </p:childTnLst>
                          </p:cTn>
                        </p:par>
                      </p:childTnLst>
                    </p:cTn>
                  </p:par>
                  <p:par>
                    <p:cTn id="84" fill="hold" nodeType="clickPar">
                      <p:stCondLst>
                        <p:cond delay="indefinite"/>
                      </p:stCondLst>
                      <p:childTnLst>
                        <p:par>
                          <p:cTn id="85" fill="hold" nodeType="after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19230"/>
                                        </p:tgtEl>
                                        <p:attrNameLst>
                                          <p:attrName>style.visibility</p:attrName>
                                        </p:attrNameLst>
                                      </p:cBhvr>
                                      <p:to>
                                        <p:strVal val="visible"/>
                                      </p:to>
                                    </p:set>
                                    <p:animEffect transition="in" filter="wipe(down)">
                                      <p:cBhvr>
                                        <p:cTn id="88" dur="500"/>
                                        <p:tgtEl>
                                          <p:spTgt spid="219230"/>
                                        </p:tgtEl>
                                      </p:cBhvr>
                                    </p:animEffect>
                                  </p:childTnLst>
                                </p:cTn>
                              </p:par>
                            </p:childTnLst>
                          </p:cTn>
                        </p:par>
                        <p:par>
                          <p:cTn id="89" fill="hold" nodeType="afterGroup">
                            <p:stCondLst>
                              <p:cond delay="500"/>
                            </p:stCondLst>
                            <p:childTnLst>
                              <p:par>
                                <p:cTn id="90" presetID="22" presetClass="entr" presetSubtype="4" fill="hold" nodeType="afterEffect">
                                  <p:stCondLst>
                                    <p:cond delay="0"/>
                                  </p:stCondLst>
                                  <p:childTnLst>
                                    <p:set>
                                      <p:cBhvr>
                                        <p:cTn id="91" dur="1" fill="hold">
                                          <p:stCondLst>
                                            <p:cond delay="0"/>
                                          </p:stCondLst>
                                        </p:cTn>
                                        <p:tgtEl>
                                          <p:spTgt spid="219228"/>
                                        </p:tgtEl>
                                        <p:attrNameLst>
                                          <p:attrName>style.visibility</p:attrName>
                                        </p:attrNameLst>
                                      </p:cBhvr>
                                      <p:to>
                                        <p:strVal val="visible"/>
                                      </p:to>
                                    </p:set>
                                    <p:animEffect transition="in" filter="wipe(down)">
                                      <p:cBhvr>
                                        <p:cTn id="92" dur="500"/>
                                        <p:tgtEl>
                                          <p:spTgt spid="219228"/>
                                        </p:tgtEl>
                                      </p:cBhvr>
                                    </p:animEffect>
                                  </p:childTnLst>
                                </p:cTn>
                              </p:par>
                            </p:childTnLst>
                          </p:cTn>
                        </p:par>
                        <p:par>
                          <p:cTn id="93" fill="hold" nodeType="afterGroup">
                            <p:stCondLst>
                              <p:cond delay="1000"/>
                            </p:stCondLst>
                            <p:childTnLst>
                              <p:par>
                                <p:cTn id="94" presetID="22" presetClass="entr" presetSubtype="4" fill="hold" grpId="0" nodeType="afterEffect">
                                  <p:stCondLst>
                                    <p:cond delay="0"/>
                                  </p:stCondLst>
                                  <p:childTnLst>
                                    <p:set>
                                      <p:cBhvr>
                                        <p:cTn id="95" dur="1" fill="hold">
                                          <p:stCondLst>
                                            <p:cond delay="0"/>
                                          </p:stCondLst>
                                        </p:cTn>
                                        <p:tgtEl>
                                          <p:spTgt spid="219231"/>
                                        </p:tgtEl>
                                        <p:attrNameLst>
                                          <p:attrName>style.visibility</p:attrName>
                                        </p:attrNameLst>
                                      </p:cBhvr>
                                      <p:to>
                                        <p:strVal val="visible"/>
                                      </p:to>
                                    </p:set>
                                    <p:animEffect transition="in" filter="wipe(down)">
                                      <p:cBhvr>
                                        <p:cTn id="96" dur="500"/>
                                        <p:tgtEl>
                                          <p:spTgt spid="219231"/>
                                        </p:tgtEl>
                                      </p:cBhvr>
                                    </p:animEffect>
                                  </p:childTnLst>
                                </p:cTn>
                              </p:par>
                            </p:childTnLst>
                          </p:cTn>
                        </p:par>
                        <p:par>
                          <p:cTn id="97" fill="hold" nodeType="afterGroup">
                            <p:stCondLst>
                              <p:cond delay="1500"/>
                            </p:stCondLst>
                            <p:childTnLst>
                              <p:par>
                                <p:cTn id="98" presetID="22" presetClass="entr" presetSubtype="4" fill="hold" nodeType="afterEffect">
                                  <p:stCondLst>
                                    <p:cond delay="0"/>
                                  </p:stCondLst>
                                  <p:childTnLst>
                                    <p:set>
                                      <p:cBhvr>
                                        <p:cTn id="99" dur="1" fill="hold">
                                          <p:stCondLst>
                                            <p:cond delay="0"/>
                                          </p:stCondLst>
                                        </p:cTn>
                                        <p:tgtEl>
                                          <p:spTgt spid="219232"/>
                                        </p:tgtEl>
                                        <p:attrNameLst>
                                          <p:attrName>style.visibility</p:attrName>
                                        </p:attrNameLst>
                                      </p:cBhvr>
                                      <p:to>
                                        <p:strVal val="visible"/>
                                      </p:to>
                                    </p:set>
                                    <p:animEffect transition="in" filter="wipe(down)">
                                      <p:cBhvr>
                                        <p:cTn id="100" dur="500"/>
                                        <p:tgtEl>
                                          <p:spTgt spid="219232"/>
                                        </p:tgtEl>
                                      </p:cBhvr>
                                    </p:animEffect>
                                  </p:childTnLst>
                                </p:cTn>
                              </p:par>
                            </p:childTnLst>
                          </p:cTn>
                        </p:par>
                      </p:childTnLst>
                    </p:cTn>
                  </p:par>
                  <p:par>
                    <p:cTn id="101" fill="hold" nodeType="clickPar">
                      <p:stCondLst>
                        <p:cond delay="indefinite"/>
                      </p:stCondLst>
                      <p:childTnLst>
                        <p:par>
                          <p:cTn id="102" fill="hold" nodeType="after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219235"/>
                                        </p:tgtEl>
                                        <p:attrNameLst>
                                          <p:attrName>style.visibility</p:attrName>
                                        </p:attrNameLst>
                                      </p:cBhvr>
                                      <p:to>
                                        <p:strVal val="visible"/>
                                      </p:to>
                                    </p:set>
                                    <p:animEffect transition="in" filter="wipe(left)">
                                      <p:cBhvr>
                                        <p:cTn id="105" dur="500"/>
                                        <p:tgtEl>
                                          <p:spTgt spid="219235"/>
                                        </p:tgtEl>
                                      </p:cBhvr>
                                    </p:animEffect>
                                  </p:childTnLst>
                                </p:cTn>
                              </p:par>
                            </p:childTnLst>
                          </p:cTn>
                        </p:par>
                      </p:childTnLst>
                    </p:cTn>
                  </p:par>
                  <p:par>
                    <p:cTn id="106" fill="hold" nodeType="clickPar">
                      <p:stCondLst>
                        <p:cond delay="indefinite"/>
                      </p:stCondLst>
                      <p:childTnLst>
                        <p:par>
                          <p:cTn id="107" fill="hold" nodeType="after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219236"/>
                                        </p:tgtEl>
                                        <p:attrNameLst>
                                          <p:attrName>style.visibility</p:attrName>
                                        </p:attrNameLst>
                                      </p:cBhvr>
                                      <p:to>
                                        <p:strVal val="visible"/>
                                      </p:to>
                                    </p:set>
                                    <p:animEffect transition="in" filter="wipe(left)">
                                      <p:cBhvr>
                                        <p:cTn id="110" dur="500"/>
                                        <p:tgtEl>
                                          <p:spTgt spid="219236"/>
                                        </p:tgtEl>
                                      </p:cBhvr>
                                    </p:animEffect>
                                  </p:childTnLst>
                                </p:cTn>
                              </p:par>
                            </p:childTnLst>
                          </p:cTn>
                        </p:par>
                      </p:childTnLst>
                    </p:cTn>
                  </p:par>
                  <p:par>
                    <p:cTn id="111" fill="hold" nodeType="clickPar">
                      <p:stCondLst>
                        <p:cond delay="indefinite"/>
                      </p:stCondLst>
                      <p:childTnLst>
                        <p:par>
                          <p:cTn id="112" fill="hold" nodeType="after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19237"/>
                                        </p:tgtEl>
                                        <p:attrNameLst>
                                          <p:attrName>style.visibility</p:attrName>
                                        </p:attrNameLst>
                                      </p:cBhvr>
                                      <p:to>
                                        <p:strVal val="visible"/>
                                      </p:to>
                                    </p:set>
                                    <p:animEffect transition="in" filter="wipe(left)">
                                      <p:cBhvr>
                                        <p:cTn id="115" dur="500"/>
                                        <p:tgtEl>
                                          <p:spTgt spid="21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16" grpId="0"/>
      <p:bldP spid="219217" grpId="0"/>
      <p:bldP spid="219221" grpId="0"/>
      <p:bldP spid="219222" grpId="0"/>
      <p:bldP spid="219230" grpId="0"/>
      <p:bldP spid="219231"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1187" name="Text Box 3">
            <a:extLst>
              <a:ext uri="{FF2B5EF4-FFF2-40B4-BE49-F238E27FC236}">
                <a16:creationId xmlns:a16="http://schemas.microsoft.com/office/drawing/2014/main" id="{0C34A162-C8C7-40DA-B3CB-2CF4626ED32B}"/>
              </a:ext>
            </a:extLst>
          </p:cNvPr>
          <p:cNvSpPr txBox="1">
            <a:spLocks noChangeArrowheads="1"/>
          </p:cNvSpPr>
          <p:nvPr/>
        </p:nvSpPr>
        <p:spPr bwMode="auto">
          <a:xfrm>
            <a:off x="1774826" y="54813"/>
            <a:ext cx="6553200" cy="5794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200" b="1">
                <a:solidFill>
                  <a:srgbClr val="000000"/>
                </a:solidFill>
              </a:rPr>
              <a:t>1</a:t>
            </a:r>
            <a:r>
              <a:rPr kumimoji="0" lang="zh-CN" altLang="en-US" sz="3200" b="1">
                <a:solidFill>
                  <a:srgbClr val="000000"/>
                </a:solidFill>
              </a:rPr>
              <a:t>、随机变量</a:t>
            </a:r>
            <a:r>
              <a:rPr kumimoji="0" lang="en-US" altLang="zh-CN" sz="3200" b="1">
                <a:solidFill>
                  <a:srgbClr val="000000"/>
                </a:solidFill>
              </a:rPr>
              <a:t>X</a:t>
            </a:r>
            <a:r>
              <a:rPr kumimoji="0" lang="zh-CN" altLang="en-US" sz="3200" b="1">
                <a:solidFill>
                  <a:srgbClr val="000000"/>
                </a:solidFill>
              </a:rPr>
              <a:t>的分布列是</a:t>
            </a:r>
          </a:p>
        </p:txBody>
      </p:sp>
      <p:graphicFrame>
        <p:nvGraphicFramePr>
          <p:cNvPr id="221235" name="Group 51">
            <a:extLst>
              <a:ext uri="{FF2B5EF4-FFF2-40B4-BE49-F238E27FC236}">
                <a16:creationId xmlns:a16="http://schemas.microsoft.com/office/drawing/2014/main" id="{DF0FD019-4306-47DF-B063-500D32001020}"/>
              </a:ext>
            </a:extLst>
          </p:cNvPr>
          <p:cNvGraphicFramePr>
            <a:graphicFrameLocks noGrp="1"/>
          </p:cNvGraphicFramePr>
          <p:nvPr>
            <p:extLst>
              <p:ext uri="{D42A27DB-BD31-4B8C-83A1-F6EECF244321}">
                <p14:modId xmlns:p14="http://schemas.microsoft.com/office/powerpoint/2010/main" val="4013407951"/>
              </p:ext>
            </p:extLst>
          </p:nvPr>
        </p:nvGraphicFramePr>
        <p:xfrm>
          <a:off x="2566988" y="718706"/>
          <a:ext cx="5976938" cy="1036320"/>
        </p:xfrm>
        <a:graphic>
          <a:graphicData uri="http://schemas.openxmlformats.org/drawingml/2006/table">
            <a:tbl>
              <a:tblPr/>
              <a:tblGrid>
                <a:gridCol w="1493838">
                  <a:extLst>
                    <a:ext uri="{9D8B030D-6E8A-4147-A177-3AD203B41FA5}">
                      <a16:colId xmlns:a16="http://schemas.microsoft.com/office/drawing/2014/main" val="2335827003"/>
                    </a:ext>
                  </a:extLst>
                </a:gridCol>
                <a:gridCol w="1495425">
                  <a:extLst>
                    <a:ext uri="{9D8B030D-6E8A-4147-A177-3AD203B41FA5}">
                      <a16:colId xmlns:a16="http://schemas.microsoft.com/office/drawing/2014/main" val="3541256814"/>
                    </a:ext>
                  </a:extLst>
                </a:gridCol>
                <a:gridCol w="1493837">
                  <a:extLst>
                    <a:ext uri="{9D8B030D-6E8A-4147-A177-3AD203B41FA5}">
                      <a16:colId xmlns:a16="http://schemas.microsoft.com/office/drawing/2014/main" val="1828441725"/>
                    </a:ext>
                  </a:extLst>
                </a:gridCol>
                <a:gridCol w="1493838">
                  <a:extLst>
                    <a:ext uri="{9D8B030D-6E8A-4147-A177-3AD203B41FA5}">
                      <a16:colId xmlns:a16="http://schemas.microsoft.com/office/drawing/2014/main" val="1405195616"/>
                    </a:ext>
                  </a:extLst>
                </a:gridCol>
              </a:tblGrid>
              <a:tr h="3968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58749351"/>
                  </a:ext>
                </a:extLst>
              </a:tr>
              <a:tr h="180975">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28575" cap="flat" cmpd="sng" algn="ctr">
                      <a:solidFill>
                        <a:srgbClr val="0033CC"/>
                      </a:solidFill>
                      <a:prstDash val="solid"/>
                      <a:miter lim="800000"/>
                      <a:headEnd type="none" w="med" len="med"/>
                      <a:tailEnd type="none" w="med" len="med"/>
                    </a:lnL>
                    <a:lnR w="28575" cap="flat" cmpd="sng" algn="ctr">
                      <a:solidFill>
                        <a:srgbClr val="0033CC"/>
                      </a:solidFill>
                      <a:prstDash val="solid"/>
                      <a:miter lim="800000"/>
                      <a:headEnd type="none" w="med" len="med"/>
                      <a:tailEnd type="none" w="med" len="med"/>
                    </a:lnR>
                    <a:lnT w="28575" cap="flat" cmpd="sng" algn="ctr">
                      <a:solidFill>
                        <a:srgbClr val="0033CC"/>
                      </a:solidFill>
                      <a:prstDash val="solid"/>
                      <a:miter lim="800000"/>
                      <a:headEnd type="none" w="med" len="med"/>
                      <a:tailEnd type="none" w="med" len="med"/>
                    </a:lnT>
                    <a:lnB w="28575" cap="flat" cmpd="sng" algn="ctr">
                      <a:solidFill>
                        <a:srgbClr val="0033C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34267266"/>
                  </a:ext>
                </a:extLst>
              </a:tr>
            </a:tbl>
          </a:graphicData>
        </a:graphic>
      </p:graphicFrame>
      <p:sp>
        <p:nvSpPr>
          <p:cNvPr id="221205" name="Text Box 21">
            <a:extLst>
              <a:ext uri="{FF2B5EF4-FFF2-40B4-BE49-F238E27FC236}">
                <a16:creationId xmlns:a16="http://schemas.microsoft.com/office/drawing/2014/main" id="{1E8907CC-48CA-48FD-8560-5839F12D23C9}"/>
              </a:ext>
            </a:extLst>
          </p:cNvPr>
          <p:cNvSpPr txBox="1">
            <a:spLocks noChangeArrowheads="1"/>
          </p:cNvSpPr>
          <p:nvPr/>
        </p:nvSpPr>
        <p:spPr bwMode="auto">
          <a:xfrm>
            <a:off x="2255181" y="1796622"/>
            <a:ext cx="5544863" cy="5847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3200" b="1">
                <a:solidFill>
                  <a:srgbClr val="000000"/>
                </a:solidFill>
              </a:rPr>
              <a:t>(1)</a:t>
            </a:r>
            <a:r>
              <a:rPr kumimoji="0" lang="zh-CN" altLang="en-US" sz="3200" b="1">
                <a:solidFill>
                  <a:srgbClr val="000000"/>
                </a:solidFill>
              </a:rPr>
              <a:t>则</a:t>
            </a:r>
            <a:r>
              <a:rPr kumimoji="0" lang="en-US" altLang="zh-CN" sz="3200" b="1">
                <a:solidFill>
                  <a:srgbClr val="000000"/>
                </a:solidFill>
              </a:rPr>
              <a:t>E(X)=</a:t>
            </a:r>
            <a:r>
              <a:rPr kumimoji="0" lang="en-US" altLang="zh-CN" sz="3200" b="1" u="sng">
                <a:solidFill>
                  <a:srgbClr val="000000"/>
                </a:solidFill>
              </a:rPr>
              <a:t>                        . </a:t>
            </a:r>
            <a:r>
              <a:rPr kumimoji="0" lang="en-US" altLang="zh-CN" sz="3200" b="1">
                <a:solidFill>
                  <a:srgbClr val="000000"/>
                </a:solidFill>
              </a:rPr>
              <a:t> </a:t>
            </a:r>
          </a:p>
        </p:txBody>
      </p:sp>
      <p:sp>
        <p:nvSpPr>
          <p:cNvPr id="221206" name="Text Box 22">
            <a:extLst>
              <a:ext uri="{FF2B5EF4-FFF2-40B4-BE49-F238E27FC236}">
                <a16:creationId xmlns:a16="http://schemas.microsoft.com/office/drawing/2014/main" id="{2D868673-0C16-46D0-9CA1-6F04F7008F9C}"/>
              </a:ext>
            </a:extLst>
          </p:cNvPr>
          <p:cNvSpPr txBox="1">
            <a:spLocks noChangeArrowheads="1"/>
          </p:cNvSpPr>
          <p:nvPr/>
        </p:nvSpPr>
        <p:spPr bwMode="auto">
          <a:xfrm>
            <a:off x="909639" y="3350321"/>
            <a:ext cx="6265863" cy="5794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200" b="1">
                <a:solidFill>
                  <a:srgbClr val="000000"/>
                </a:solidFill>
              </a:rPr>
              <a:t>2</a:t>
            </a:r>
            <a:r>
              <a:rPr kumimoji="0" lang="zh-CN" altLang="en-US" sz="3200" b="1">
                <a:solidFill>
                  <a:srgbClr val="000000"/>
                </a:solidFill>
              </a:rPr>
              <a:t>、随机变量</a:t>
            </a:r>
            <a:r>
              <a:rPr kumimoji="0" lang="en-US" altLang="zh-CN" sz="3200" b="1">
                <a:solidFill>
                  <a:srgbClr val="000000"/>
                </a:solidFill>
              </a:rPr>
              <a:t>X</a:t>
            </a:r>
            <a:r>
              <a:rPr kumimoji="0" lang="zh-CN" altLang="en-US" sz="3200" b="1">
                <a:solidFill>
                  <a:srgbClr val="000000"/>
                </a:solidFill>
              </a:rPr>
              <a:t>的分布列是</a:t>
            </a:r>
          </a:p>
        </p:txBody>
      </p:sp>
      <p:sp>
        <p:nvSpPr>
          <p:cNvPr id="221207" name="Text Box 23">
            <a:extLst>
              <a:ext uri="{FF2B5EF4-FFF2-40B4-BE49-F238E27FC236}">
                <a16:creationId xmlns:a16="http://schemas.microsoft.com/office/drawing/2014/main" id="{03FAB229-2815-4C09-8C3B-DCA3F66357F6}"/>
              </a:ext>
            </a:extLst>
          </p:cNvPr>
          <p:cNvSpPr txBox="1">
            <a:spLocks noChangeArrowheads="1"/>
          </p:cNvSpPr>
          <p:nvPr/>
        </p:nvSpPr>
        <p:spPr bwMode="auto">
          <a:xfrm>
            <a:off x="5003142" y="1730066"/>
            <a:ext cx="1225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GB" altLang="zh-CN" sz="3200" b="1">
                <a:solidFill>
                  <a:srgbClr val="FF0000"/>
                </a:solidFill>
              </a:rPr>
              <a:t>2.4</a:t>
            </a:r>
            <a:endParaRPr kumimoji="0" lang="en-US" altLang="zh-CN" sz="3200" b="1">
              <a:solidFill>
                <a:srgbClr val="FF0000"/>
              </a:solidFill>
            </a:endParaRPr>
          </a:p>
        </p:txBody>
      </p:sp>
      <p:sp>
        <p:nvSpPr>
          <p:cNvPr id="221208" name="Text Box 24">
            <a:extLst>
              <a:ext uri="{FF2B5EF4-FFF2-40B4-BE49-F238E27FC236}">
                <a16:creationId xmlns:a16="http://schemas.microsoft.com/office/drawing/2014/main" id="{259BC36F-8AE0-4EAC-AE10-D289089E72A6}"/>
              </a:ext>
            </a:extLst>
          </p:cNvPr>
          <p:cNvSpPr txBox="1">
            <a:spLocks noChangeArrowheads="1"/>
          </p:cNvSpPr>
          <p:nvPr/>
        </p:nvSpPr>
        <p:spPr bwMode="auto">
          <a:xfrm>
            <a:off x="2255181" y="2372886"/>
            <a:ext cx="6624637" cy="5794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3200" b="1">
                <a:solidFill>
                  <a:srgbClr val="000000"/>
                </a:solidFill>
              </a:rPr>
              <a:t>(2)</a:t>
            </a:r>
            <a:r>
              <a:rPr kumimoji="0" lang="zh-CN" altLang="en-US" sz="3200" b="1">
                <a:solidFill>
                  <a:srgbClr val="000000"/>
                </a:solidFill>
              </a:rPr>
              <a:t>若</a:t>
            </a:r>
            <a:r>
              <a:rPr kumimoji="0" lang="en-US" altLang="zh-CN" sz="3200" b="1">
                <a:solidFill>
                  <a:srgbClr val="000000"/>
                </a:solidFill>
              </a:rPr>
              <a:t>Y=2X+1</a:t>
            </a:r>
            <a:r>
              <a:rPr kumimoji="0" lang="zh-CN" altLang="en-US" sz="3200" b="1">
                <a:solidFill>
                  <a:srgbClr val="000000"/>
                </a:solidFill>
              </a:rPr>
              <a:t>，则</a:t>
            </a:r>
            <a:r>
              <a:rPr kumimoji="0" lang="en-US" altLang="zh-CN" sz="3200" b="1">
                <a:solidFill>
                  <a:srgbClr val="000000"/>
                </a:solidFill>
              </a:rPr>
              <a:t>E(Y)=</a:t>
            </a:r>
            <a:r>
              <a:rPr kumimoji="0" lang="en-US" altLang="zh-CN" sz="3200" b="1" u="sng">
                <a:solidFill>
                  <a:srgbClr val="000000"/>
                </a:solidFill>
              </a:rPr>
              <a:t>          .</a:t>
            </a:r>
            <a:endParaRPr kumimoji="0" lang="en-US" altLang="zh-CN" sz="3200" b="1">
              <a:solidFill>
                <a:srgbClr val="000000"/>
              </a:solidFill>
            </a:endParaRPr>
          </a:p>
        </p:txBody>
      </p:sp>
      <p:sp>
        <p:nvSpPr>
          <p:cNvPr id="221209" name="Text Box 25">
            <a:extLst>
              <a:ext uri="{FF2B5EF4-FFF2-40B4-BE49-F238E27FC236}">
                <a16:creationId xmlns:a16="http://schemas.microsoft.com/office/drawing/2014/main" id="{45B94D56-FA6D-4F39-87C9-F28297435D26}"/>
              </a:ext>
            </a:extLst>
          </p:cNvPr>
          <p:cNvSpPr txBox="1">
            <a:spLocks noChangeArrowheads="1"/>
          </p:cNvSpPr>
          <p:nvPr/>
        </p:nvSpPr>
        <p:spPr bwMode="auto">
          <a:xfrm>
            <a:off x="6792255" y="2369711"/>
            <a:ext cx="1225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GB" altLang="zh-CN" sz="3200" b="1">
                <a:solidFill>
                  <a:srgbClr val="FF0000"/>
                </a:solidFill>
              </a:rPr>
              <a:t>5.8</a:t>
            </a:r>
            <a:endParaRPr kumimoji="0" lang="en-US" altLang="zh-CN" sz="3200" b="1">
              <a:solidFill>
                <a:srgbClr val="FF0000"/>
              </a:solidFill>
            </a:endParaRPr>
          </a:p>
        </p:txBody>
      </p:sp>
      <p:graphicFrame>
        <p:nvGraphicFramePr>
          <p:cNvPr id="221234" name="Group 50">
            <a:extLst>
              <a:ext uri="{FF2B5EF4-FFF2-40B4-BE49-F238E27FC236}">
                <a16:creationId xmlns:a16="http://schemas.microsoft.com/office/drawing/2014/main" id="{A20810E5-E432-463E-BB8A-7A95C4573163}"/>
              </a:ext>
            </a:extLst>
          </p:cNvPr>
          <p:cNvGraphicFramePr>
            <a:graphicFrameLocks noGrp="1"/>
          </p:cNvGraphicFramePr>
          <p:nvPr>
            <p:extLst>
              <p:ext uri="{D42A27DB-BD31-4B8C-83A1-F6EECF244321}">
                <p14:modId xmlns:p14="http://schemas.microsoft.com/office/powerpoint/2010/main" val="869452785"/>
              </p:ext>
            </p:extLst>
          </p:nvPr>
        </p:nvGraphicFramePr>
        <p:xfrm>
          <a:off x="1270001" y="4071046"/>
          <a:ext cx="6119812" cy="1036320"/>
        </p:xfrm>
        <a:graphic>
          <a:graphicData uri="http://schemas.openxmlformats.org/drawingml/2006/table">
            <a:tbl>
              <a:tblPr/>
              <a:tblGrid>
                <a:gridCol w="1223962">
                  <a:extLst>
                    <a:ext uri="{9D8B030D-6E8A-4147-A177-3AD203B41FA5}">
                      <a16:colId xmlns:a16="http://schemas.microsoft.com/office/drawing/2014/main" val="2224054504"/>
                    </a:ext>
                  </a:extLst>
                </a:gridCol>
                <a:gridCol w="1162050">
                  <a:extLst>
                    <a:ext uri="{9D8B030D-6E8A-4147-A177-3AD203B41FA5}">
                      <a16:colId xmlns:a16="http://schemas.microsoft.com/office/drawing/2014/main" val="3591891143"/>
                    </a:ext>
                  </a:extLst>
                </a:gridCol>
                <a:gridCol w="1285875">
                  <a:extLst>
                    <a:ext uri="{9D8B030D-6E8A-4147-A177-3AD203B41FA5}">
                      <a16:colId xmlns:a16="http://schemas.microsoft.com/office/drawing/2014/main" val="3312343602"/>
                    </a:ext>
                  </a:extLst>
                </a:gridCol>
                <a:gridCol w="1223963">
                  <a:extLst>
                    <a:ext uri="{9D8B030D-6E8A-4147-A177-3AD203B41FA5}">
                      <a16:colId xmlns:a16="http://schemas.microsoft.com/office/drawing/2014/main" val="2779255281"/>
                    </a:ext>
                  </a:extLst>
                </a:gridCol>
                <a:gridCol w="1223962">
                  <a:extLst>
                    <a:ext uri="{9D8B030D-6E8A-4147-A177-3AD203B41FA5}">
                      <a16:colId xmlns:a16="http://schemas.microsoft.com/office/drawing/2014/main" val="3023712465"/>
                    </a:ext>
                  </a:extLst>
                </a:gridCol>
              </a:tblGrid>
              <a:tr h="4683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94845698"/>
                  </a:ext>
                </a:extLst>
              </a:tr>
              <a:tr h="468313">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vert="horz" wrap="square"/>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21407212"/>
                  </a:ext>
                </a:extLst>
              </a:tr>
            </a:tbl>
          </a:graphicData>
        </a:graphic>
      </p:graphicFrame>
      <p:sp>
        <p:nvSpPr>
          <p:cNvPr id="221230" name="Text Box 46">
            <a:extLst>
              <a:ext uri="{FF2B5EF4-FFF2-40B4-BE49-F238E27FC236}">
                <a16:creationId xmlns:a16="http://schemas.microsoft.com/office/drawing/2014/main" id="{C7C46E7A-9C70-4F31-89C1-0BEBAEEF9591}"/>
              </a:ext>
            </a:extLst>
          </p:cNvPr>
          <p:cNvSpPr txBox="1">
            <a:spLocks noChangeArrowheads="1"/>
          </p:cNvSpPr>
          <p:nvPr/>
        </p:nvSpPr>
        <p:spPr bwMode="auto">
          <a:xfrm>
            <a:off x="1055688" y="5234685"/>
            <a:ext cx="7488238" cy="5794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200" b="1">
                <a:solidFill>
                  <a:srgbClr val="000000"/>
                </a:solidFill>
              </a:rPr>
              <a:t>EX=7.5,</a:t>
            </a:r>
            <a:r>
              <a:rPr kumimoji="0" lang="zh-CN" altLang="en-US" sz="3200" b="1">
                <a:solidFill>
                  <a:srgbClr val="000000"/>
                </a:solidFill>
              </a:rPr>
              <a:t>则</a:t>
            </a:r>
            <a:r>
              <a:rPr kumimoji="0" lang="en-US" altLang="zh-CN" sz="3200" b="1">
                <a:solidFill>
                  <a:srgbClr val="000000"/>
                </a:solidFill>
              </a:rPr>
              <a:t>a=</a:t>
            </a:r>
            <a:r>
              <a:rPr kumimoji="0" lang="en-US" altLang="zh-CN" sz="3200" b="1" u="sng">
                <a:solidFill>
                  <a:srgbClr val="000000"/>
                </a:solidFill>
              </a:rPr>
              <a:t>              </a:t>
            </a:r>
            <a:r>
              <a:rPr kumimoji="0" lang="en-GB" altLang="zh-CN" sz="3200" b="1">
                <a:solidFill>
                  <a:srgbClr val="000000"/>
                </a:solidFill>
              </a:rPr>
              <a:t>b</a:t>
            </a:r>
            <a:r>
              <a:rPr kumimoji="0" lang="en-US" altLang="zh-CN" sz="3200" b="1">
                <a:solidFill>
                  <a:srgbClr val="000000"/>
                </a:solidFill>
              </a:rPr>
              <a:t>=</a:t>
            </a:r>
            <a:r>
              <a:rPr kumimoji="0" lang="en-US" altLang="zh-CN" sz="3200" b="1" u="sng">
                <a:solidFill>
                  <a:srgbClr val="000000"/>
                </a:solidFill>
              </a:rPr>
              <a:t>            </a:t>
            </a:r>
            <a:r>
              <a:rPr kumimoji="0" lang="en-US" altLang="zh-CN" sz="3200" b="1">
                <a:solidFill>
                  <a:srgbClr val="000000"/>
                </a:solidFill>
              </a:rPr>
              <a:t>.</a:t>
            </a:r>
          </a:p>
        </p:txBody>
      </p:sp>
      <p:sp>
        <p:nvSpPr>
          <p:cNvPr id="221231" name="Text Box 47">
            <a:extLst>
              <a:ext uri="{FF2B5EF4-FFF2-40B4-BE49-F238E27FC236}">
                <a16:creationId xmlns:a16="http://schemas.microsoft.com/office/drawing/2014/main" id="{E540AFCA-5792-4166-AC69-6EC66A2AEAAF}"/>
              </a:ext>
            </a:extLst>
          </p:cNvPr>
          <p:cNvSpPr txBox="1">
            <a:spLocks noChangeArrowheads="1"/>
          </p:cNvSpPr>
          <p:nvPr/>
        </p:nvSpPr>
        <p:spPr bwMode="auto">
          <a:xfrm>
            <a:off x="5518151" y="5223571"/>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GB" altLang="zh-CN" sz="3200" b="1">
                <a:solidFill>
                  <a:srgbClr val="FF0000"/>
                </a:solidFill>
              </a:rPr>
              <a:t>0.4</a:t>
            </a:r>
            <a:endParaRPr kumimoji="0" lang="en-US" altLang="zh-CN" sz="3200" b="1">
              <a:solidFill>
                <a:srgbClr val="FF0000"/>
              </a:solidFill>
            </a:endParaRPr>
          </a:p>
        </p:txBody>
      </p:sp>
      <p:sp>
        <p:nvSpPr>
          <p:cNvPr id="221232" name="Text Box 48">
            <a:extLst>
              <a:ext uri="{FF2B5EF4-FFF2-40B4-BE49-F238E27FC236}">
                <a16:creationId xmlns:a16="http://schemas.microsoft.com/office/drawing/2014/main" id="{074AE46E-5E83-4952-9B35-839D3904B019}"/>
              </a:ext>
            </a:extLst>
          </p:cNvPr>
          <p:cNvSpPr txBox="1">
            <a:spLocks noChangeArrowheads="1"/>
          </p:cNvSpPr>
          <p:nvPr/>
        </p:nvSpPr>
        <p:spPr bwMode="auto">
          <a:xfrm>
            <a:off x="3802063" y="5191821"/>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GB" altLang="zh-CN" sz="3200" b="1">
                <a:solidFill>
                  <a:srgbClr val="FF0000"/>
                </a:solidFill>
              </a:rPr>
              <a:t>0.1</a:t>
            </a:r>
            <a:endParaRPr kumimoji="0" lang="en-US" altLang="zh-CN" sz="3200" b="1">
              <a:solidFill>
                <a:srgbClr val="FF0000"/>
              </a:solidFill>
            </a:endParaRPr>
          </a:p>
        </p:txBody>
      </p:sp>
      <p:sp>
        <p:nvSpPr>
          <p:cNvPr id="221233" name="Text Box 49">
            <a:extLst>
              <a:ext uri="{FF2B5EF4-FFF2-40B4-BE49-F238E27FC236}">
                <a16:creationId xmlns:a16="http://schemas.microsoft.com/office/drawing/2014/main" id="{53657909-237B-49F8-9225-C851C8E98BF6}"/>
              </a:ext>
            </a:extLst>
          </p:cNvPr>
          <p:cNvSpPr txBox="1">
            <a:spLocks noChangeArrowheads="1"/>
          </p:cNvSpPr>
          <p:nvPr/>
        </p:nvSpPr>
        <p:spPr bwMode="auto">
          <a:xfrm>
            <a:off x="0" y="1458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课堂检测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207"/>
                                        </p:tgtEl>
                                        <p:attrNameLst>
                                          <p:attrName>style.visibility</p:attrName>
                                        </p:attrNameLst>
                                      </p:cBhvr>
                                      <p:to>
                                        <p:strVal val="visible"/>
                                      </p:to>
                                    </p:set>
                                    <p:animEffect transition="in" filter="blinds(horizontal)">
                                      <p:cBhvr>
                                        <p:cTn id="7" dur="500"/>
                                        <p:tgtEl>
                                          <p:spTgt spid="22120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209"/>
                                        </p:tgtEl>
                                        <p:attrNameLst>
                                          <p:attrName>style.visibility</p:attrName>
                                        </p:attrNameLst>
                                      </p:cBhvr>
                                      <p:to>
                                        <p:strVal val="visible"/>
                                      </p:to>
                                    </p:set>
                                    <p:animEffect transition="in" filter="blinds(horizontal)">
                                      <p:cBhvr>
                                        <p:cTn id="12" dur="500"/>
                                        <p:tgtEl>
                                          <p:spTgt spid="22120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1232"/>
                                        </p:tgtEl>
                                        <p:attrNameLst>
                                          <p:attrName>style.visibility</p:attrName>
                                        </p:attrNameLst>
                                      </p:cBhvr>
                                      <p:to>
                                        <p:strVal val="visible"/>
                                      </p:to>
                                    </p:set>
                                    <p:animEffect transition="in" filter="dissolve">
                                      <p:cBhvr>
                                        <p:cTn id="17" dur="500"/>
                                        <p:tgtEl>
                                          <p:spTgt spid="221232"/>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1231"/>
                                        </p:tgtEl>
                                        <p:attrNameLst>
                                          <p:attrName>style.visibility</p:attrName>
                                        </p:attrNameLst>
                                      </p:cBhvr>
                                      <p:to>
                                        <p:strVal val="visible"/>
                                      </p:to>
                                    </p:set>
                                    <p:animEffect transition="in" filter="blinds(horizontal)">
                                      <p:cBhvr>
                                        <p:cTn id="22" dur="500"/>
                                        <p:tgtEl>
                                          <p:spTgt spid="221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7" grpId="0"/>
      <p:bldP spid="221209" grpId="0"/>
      <p:bldP spid="221231" grpId="0"/>
      <p:bldP spid="221232"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15714" name="Object 2">
            <a:extLst>
              <a:ext uri="{FF2B5EF4-FFF2-40B4-BE49-F238E27FC236}">
                <a16:creationId xmlns:a16="http://schemas.microsoft.com/office/drawing/2014/main" id="{365AE982-C250-45BB-8B73-C713A4ABFE2C}"/>
              </a:ext>
            </a:extLst>
          </p:cNvPr>
          <p:cNvGraphicFramePr>
            <a:graphicFrameLocks noChangeAspect="1"/>
          </p:cNvGraphicFramePr>
          <p:nvPr>
            <p:extLst>
              <p:ext uri="{D42A27DB-BD31-4B8C-83A1-F6EECF244321}">
                <p14:modId xmlns:p14="http://schemas.microsoft.com/office/powerpoint/2010/main" val="1310847520"/>
              </p:ext>
            </p:extLst>
          </p:nvPr>
        </p:nvGraphicFramePr>
        <p:xfrm>
          <a:off x="2567608" y="620712"/>
          <a:ext cx="4537075" cy="1585912"/>
        </p:xfrm>
        <a:graphic>
          <a:graphicData uri="http://schemas.openxmlformats.org/presentationml/2006/ole">
            <mc:AlternateContent>
              <mc:Choice xmlns:v="urn:schemas-microsoft-com:vml" Requires="v">
                <p:oleObj spid="_x0000_s1078" name="文档" r:id="rId2" imgW="4242410" imgH="1698812" progId="Word.Document.8">
                  <p:embed/>
                </p:oleObj>
              </mc:Choice>
              <mc:Fallback>
                <p:oleObj name="文档" r:id="rId2" imgW="4242410" imgH="1698812" progId="Word.Document.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567608" y="620712"/>
                        <a:ext cx="4537075" cy="1585912"/>
                      </a:xfrm>
                      <a:prstGeom prst="rect">
                        <a:avLst/>
                      </a:prstGeom>
                      <a:noFill/>
                      <a:ln>
                        <a:noFill/>
                      </a:ln>
                      <a:effectLst/>
                    </p:spPr>
                  </p:pic>
                </p:oleObj>
              </mc:Fallback>
            </mc:AlternateContent>
          </a:graphicData>
        </a:graphic>
      </p:graphicFrame>
      <p:graphicFrame>
        <p:nvGraphicFramePr>
          <p:cNvPr id="115715" name="Object 3">
            <a:extLst>
              <a:ext uri="{FF2B5EF4-FFF2-40B4-BE49-F238E27FC236}">
                <a16:creationId xmlns:a16="http://schemas.microsoft.com/office/drawing/2014/main" id="{2E9F2863-ABBD-4D95-9847-9F03959207A1}"/>
              </a:ext>
            </a:extLst>
          </p:cNvPr>
          <p:cNvGraphicFramePr>
            <a:graphicFrameLocks noChangeAspect="1"/>
          </p:cNvGraphicFramePr>
          <p:nvPr>
            <p:extLst>
              <p:ext uri="{D42A27DB-BD31-4B8C-83A1-F6EECF244321}">
                <p14:modId xmlns:p14="http://schemas.microsoft.com/office/powerpoint/2010/main" val="2997321932"/>
              </p:ext>
            </p:extLst>
          </p:nvPr>
        </p:nvGraphicFramePr>
        <p:xfrm>
          <a:off x="1559496" y="2044253"/>
          <a:ext cx="7993063" cy="1247775"/>
        </p:xfrm>
        <a:graphic>
          <a:graphicData uri="http://schemas.openxmlformats.org/presentationml/2006/ole">
            <mc:AlternateContent>
              <mc:Choice xmlns:v="urn:schemas-microsoft-com:vml" Requires="v">
                <p:oleObj spid="_x0000_s1079" name="文档" r:id="rId4" imgW="5055087" imgH="790066" progId="Word.Document.8">
                  <p:embed/>
                </p:oleObj>
              </mc:Choice>
              <mc:Fallback>
                <p:oleObj name="文档" r:id="rId4" imgW="5055087" imgH="790066"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559496" y="2044253"/>
                        <a:ext cx="7993063" cy="1247775"/>
                      </a:xfrm>
                      <a:prstGeom prst="rect">
                        <a:avLst/>
                      </a:prstGeom>
                      <a:noFill/>
                      <a:ln>
                        <a:noFill/>
                      </a:ln>
                      <a:effectLst/>
                    </p:spPr>
                  </p:pic>
                </p:oleObj>
              </mc:Fallback>
            </mc:AlternateContent>
          </a:graphicData>
        </a:graphic>
      </p:graphicFrame>
      <p:sp>
        <p:nvSpPr>
          <p:cNvPr id="115716" name="Rectangle 4">
            <a:extLst>
              <a:ext uri="{FF2B5EF4-FFF2-40B4-BE49-F238E27FC236}">
                <a16:creationId xmlns:a16="http://schemas.microsoft.com/office/drawing/2014/main" id="{E3123D28-E0ED-40E1-AE9B-1B08F4830992}"/>
              </a:ext>
            </a:extLst>
          </p:cNvPr>
          <p:cNvSpPr>
            <a:spLocks noChangeArrowheads="1"/>
          </p:cNvSpPr>
          <p:nvPr/>
        </p:nvSpPr>
        <p:spPr bwMode="auto">
          <a:xfrm>
            <a:off x="1682751" y="41274"/>
            <a:ext cx="408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已知</a:t>
            </a:r>
            <a:r>
              <a:rPr lang="en-US" altLang="zh-CN" sz="3200" i="1"/>
              <a:t>X</a:t>
            </a:r>
            <a:r>
              <a:rPr lang="zh-CN" altLang="en-US" sz="3200"/>
              <a:t>的概率分布列为</a:t>
            </a:r>
          </a:p>
        </p:txBody>
      </p:sp>
      <p:graphicFrame>
        <p:nvGraphicFramePr>
          <p:cNvPr id="115717" name="Object 5">
            <a:extLst>
              <a:ext uri="{FF2B5EF4-FFF2-40B4-BE49-F238E27FC236}">
                <a16:creationId xmlns:a16="http://schemas.microsoft.com/office/drawing/2014/main" id="{0A4EC0CE-9EA1-43C3-8F71-583C364FD9BD}"/>
              </a:ext>
            </a:extLst>
          </p:cNvPr>
          <p:cNvGraphicFramePr>
            <a:graphicFrameLocks noGrp="1" noChangeAspect="1"/>
          </p:cNvGraphicFramePr>
          <p:nvPr>
            <p:ph/>
            <p:extLst>
              <p:ext uri="{D42A27DB-BD31-4B8C-83A1-F6EECF244321}">
                <p14:modId xmlns:p14="http://schemas.microsoft.com/office/powerpoint/2010/main" val="3421353241"/>
              </p:ext>
            </p:extLst>
          </p:nvPr>
        </p:nvGraphicFramePr>
        <p:xfrm>
          <a:off x="1682751" y="3265203"/>
          <a:ext cx="7629525" cy="2566987"/>
        </p:xfrm>
        <a:graphic>
          <a:graphicData uri="http://schemas.openxmlformats.org/presentationml/2006/ole">
            <mc:AlternateContent>
              <mc:Choice xmlns:v="urn:schemas-microsoft-com:vml" Requires="v">
                <p:oleObj spid="_x0000_s1080" name="文档" r:id="rId6" imgW="6345226" imgH="2135332" progId="Word.Document.8">
                  <p:embed/>
                </p:oleObj>
              </mc:Choice>
              <mc:Fallback>
                <p:oleObj name="文档" r:id="rId6" imgW="6345226" imgH="2135332" progId="Word.Document.8">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682751" y="3265203"/>
                        <a:ext cx="7629525" cy="2566987"/>
                      </a:xfrm>
                      <a:prstGeom prst="rect">
                        <a:avLst/>
                      </a:prstGeom>
                      <a:noFill/>
                      <a:ln>
                        <a:noFill/>
                      </a:ln>
                      <a:effectLst/>
                    </p:spPr>
                  </p:pic>
                </p:oleObj>
              </mc:Fallback>
            </mc:AlternateContent>
          </a:graphicData>
        </a:graphic>
      </p:graphicFrame>
      <p:sp>
        <p:nvSpPr>
          <p:cNvPr id="115718" name="Text Box 6">
            <a:extLst>
              <a:ext uri="{FF2B5EF4-FFF2-40B4-BE49-F238E27FC236}">
                <a16:creationId xmlns:a16="http://schemas.microsoft.com/office/drawing/2014/main" id="{4FEE048D-B367-4274-A2B0-423E7B5C192C}"/>
              </a:ext>
            </a:extLst>
          </p:cNvPr>
          <p:cNvSpPr txBox="1">
            <a:spLocks noChangeArrowheads="1"/>
          </p:cNvSpPr>
          <p:nvPr/>
        </p:nvSpPr>
        <p:spPr bwMode="auto">
          <a:xfrm>
            <a:off x="9492" y="-15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练习提高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dissolve">
                                      <p:cBhvr>
                                        <p:cTn id="7"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4" name="Rectangle 2">
            <a:extLst>
              <a:ext uri="{FF2B5EF4-FFF2-40B4-BE49-F238E27FC236}">
                <a16:creationId xmlns:a16="http://schemas.microsoft.com/office/drawing/2014/main" id="{A1F64D10-15BD-4008-A0F7-F647E64A426E}"/>
              </a:ext>
            </a:extLst>
          </p:cNvPr>
          <p:cNvSpPr>
            <a:spLocks noGrp="1" noChangeArrowheads="1"/>
          </p:cNvSpPr>
          <p:nvPr>
            <p:ph type="body" idx="1"/>
          </p:nvPr>
        </p:nvSpPr>
        <p:spPr bwMode="auto">
          <a:xfrm>
            <a:off x="1703389" y="0"/>
            <a:ext cx="10081243" cy="659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None/>
            </a:pPr>
            <a:r>
              <a:rPr lang="zh-CN" altLang="en-US">
                <a:ea typeface="黑体" panose="02010609060101010101" pitchFamily="49" charset="-122"/>
                <a:cs typeface="Times New Roman" panose="02020603050405020304" pitchFamily="18" charset="0"/>
              </a:rPr>
              <a:t>求离散型随机变量</a:t>
            </a:r>
            <a:r>
              <a:rPr lang="en-US" altLang="zh-CN" i="1">
                <a:ea typeface="黑体" panose="02010609060101010101" pitchFamily="49" charset="-122"/>
                <a:cs typeface="Times New Roman" panose="02020603050405020304" pitchFamily="18" charset="0"/>
              </a:rPr>
              <a:t>X</a:t>
            </a:r>
            <a:r>
              <a:rPr lang="zh-CN" altLang="en-US">
                <a:ea typeface="黑体" panose="02010609060101010101" pitchFamily="49" charset="-122"/>
                <a:cs typeface="Times New Roman" panose="02020603050405020304" pitchFamily="18" charset="0"/>
              </a:rPr>
              <a:t>的均值步骤：</a:t>
            </a: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pPr>
            <a:endParaRPr lang="zh-CN" altLang="en-US">
              <a:ea typeface="黑体" panose="02010609060101010101" pitchFamily="49" charset="-122"/>
              <a:cs typeface="Times New Roman" panose="02020603050405020304" pitchFamily="18" charset="0"/>
            </a:endParaRPr>
          </a:p>
          <a:p>
            <a:pPr>
              <a:lnSpc>
                <a:spcPct val="90000"/>
              </a:lnSpc>
              <a:buFontTx/>
              <a:buNone/>
            </a:pPr>
            <a:endParaRPr lang="zh-CN" altLang="en-US">
              <a:ea typeface="黑体" panose="02010609060101010101" pitchFamily="49" charset="-122"/>
              <a:cs typeface="Times New Roman" panose="02020603050405020304" pitchFamily="18" charset="0"/>
            </a:endParaRPr>
          </a:p>
          <a:p>
            <a:pPr>
              <a:lnSpc>
                <a:spcPct val="90000"/>
              </a:lnSpc>
              <a:buFontTx/>
              <a:buNone/>
            </a:pPr>
            <a:endParaRPr lang="zh-CN" altLang="en-US">
              <a:ea typeface="黑体" panose="02010609060101010101" pitchFamily="49" charset="-122"/>
              <a:cs typeface="Times New Roman" panose="02020603050405020304" pitchFamily="18" charset="0"/>
            </a:endParaRPr>
          </a:p>
          <a:p>
            <a:pPr>
              <a:lnSpc>
                <a:spcPct val="90000"/>
              </a:lnSpc>
              <a:buFontTx/>
              <a:buNone/>
            </a:pPr>
            <a:r>
              <a:rPr lang="zh-CN" altLang="en-US">
                <a:ea typeface="黑体" panose="02010609060101010101" pitchFamily="49" charset="-122"/>
                <a:cs typeface="Times New Roman" panose="02020603050405020304" pitchFamily="18" charset="0"/>
              </a:rPr>
              <a:t>其中第一、二两条是解答此类题目的关键，在求解过程中应注重分析概率的相关知识．</a:t>
            </a:r>
          </a:p>
        </p:txBody>
      </p:sp>
      <p:pic>
        <p:nvPicPr>
          <p:cNvPr id="33795" name="Picture 3">
            <a:extLst>
              <a:ext uri="{FF2B5EF4-FFF2-40B4-BE49-F238E27FC236}">
                <a16:creationId xmlns:a16="http://schemas.microsoft.com/office/drawing/2014/main" id="{EB00ED5E-DE38-4CD8-86BE-3408524163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6988" y="549276"/>
            <a:ext cx="6481762" cy="4835525"/>
          </a:xfrm>
          <a:prstGeom prst="rect">
            <a:avLst/>
          </a:prstGeom>
          <a:noFill/>
          <a:extLst>
            <a:ext uri="{909E8E84-426E-40DD-AFC4-6F175D3DCCD1}">
              <a14:hiddenFill xmlns:a14="http://schemas.microsoft.com/office/drawing/2010/main">
                <a:solidFill>
                  <a:srgbClr val="FFFFFF"/>
                </a:solidFill>
              </a14:hiddenFill>
            </a:ext>
          </a:extLst>
        </p:spPr>
      </p:pic>
      <p:sp>
        <p:nvSpPr>
          <p:cNvPr id="33796" name="Text Box 4">
            <a:extLst>
              <a:ext uri="{FF2B5EF4-FFF2-40B4-BE49-F238E27FC236}">
                <a16:creationId xmlns:a16="http://schemas.microsoft.com/office/drawing/2014/main" id="{AA7F477C-3DD2-4059-A7DF-AA87D1EEB642}"/>
              </a:ext>
            </a:extLst>
          </p:cNvPr>
          <p:cNvSpPr txBox="1">
            <a:spLocks noChangeArrowheads="1"/>
          </p:cNvSpPr>
          <p:nvPr/>
        </p:nvSpPr>
        <p:spPr bwMode="auto">
          <a:xfrm>
            <a:off x="7431"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方法小结</a:t>
            </a:r>
          </a:p>
        </p:txBody>
      </p:sp>
    </p:spTree>
  </p:cSld>
  <p:clrMapOvr>
    <a:masterClrMapping/>
  </p:clrMapOvr>
  <p:transition>
    <p:random/>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9458" name="Rectangle 2">
            <a:extLst>
              <a:ext uri="{FF2B5EF4-FFF2-40B4-BE49-F238E27FC236}">
                <a16:creationId xmlns:a16="http://schemas.microsoft.com/office/drawing/2014/main" id="{6D78574B-7D01-482B-BCD3-57FD1795219E}"/>
              </a:ext>
            </a:extLst>
          </p:cNvPr>
          <p:cNvSpPr>
            <a:spLocks noGrp="1" noChangeArrowheads="1"/>
          </p:cNvSpPr>
          <p:nvPr>
            <p:ph type="body" idx="1"/>
          </p:nvPr>
        </p:nvSpPr>
        <p:spPr bwMode="auto">
          <a:xfrm>
            <a:off x="443372" y="461665"/>
            <a:ext cx="11305255" cy="18430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zh-CN" altLang="en-US" sz="2800">
                <a:cs typeface="Times New Roman" panose="02020603050405020304" pitchFamily="18" charset="0"/>
              </a:rPr>
              <a:t>如图所示，</a:t>
            </a:r>
            <a:r>
              <a:rPr lang="en-US" altLang="zh-CN" sz="2800" i="1">
                <a:cs typeface="Times New Roman" panose="02020603050405020304" pitchFamily="18" charset="0"/>
              </a:rPr>
              <a:t>A</a:t>
            </a:r>
            <a:r>
              <a:rPr lang="zh-CN" altLang="en-US" sz="2800">
                <a:cs typeface="Times New Roman" panose="02020603050405020304" pitchFamily="18" charset="0"/>
              </a:rPr>
              <a:t>，</a:t>
            </a:r>
            <a:r>
              <a:rPr lang="en-US" altLang="zh-CN" sz="2800" i="1">
                <a:cs typeface="Times New Roman" panose="02020603050405020304" pitchFamily="18" charset="0"/>
              </a:rPr>
              <a:t>B</a:t>
            </a:r>
            <a:r>
              <a:rPr lang="zh-CN" altLang="en-US" sz="2800">
                <a:cs typeface="Times New Roman" panose="02020603050405020304" pitchFamily="18" charset="0"/>
              </a:rPr>
              <a:t>两点之间有</a:t>
            </a:r>
            <a:r>
              <a:rPr lang="en-US" altLang="zh-CN" sz="2800">
                <a:cs typeface="Times New Roman" panose="02020603050405020304" pitchFamily="18" charset="0"/>
              </a:rPr>
              <a:t>6</a:t>
            </a:r>
            <a:r>
              <a:rPr lang="zh-CN" altLang="en-US" sz="2800">
                <a:cs typeface="Times New Roman" panose="02020603050405020304" pitchFamily="18" charset="0"/>
              </a:rPr>
              <a:t>条并联网线，它们能通过的最大信息量分别为</a:t>
            </a:r>
            <a:r>
              <a:rPr lang="en-US" altLang="zh-CN" sz="2800">
                <a:cs typeface="Times New Roman" panose="02020603050405020304" pitchFamily="18" charset="0"/>
              </a:rPr>
              <a:t>1,1,2,2,3,4</a:t>
            </a:r>
            <a:r>
              <a:rPr lang="zh-CN" altLang="en-US" sz="2800">
                <a:cs typeface="Times New Roman" panose="02020603050405020304" pitchFamily="18" charset="0"/>
              </a:rPr>
              <a:t>，现从中取三条网线．</a:t>
            </a:r>
          </a:p>
          <a:p>
            <a:pPr algn="just">
              <a:buFontTx/>
              <a:buNone/>
            </a:pPr>
            <a:r>
              <a:rPr lang="en-US" altLang="zh-CN" sz="2800">
                <a:cs typeface="Times New Roman" panose="02020603050405020304" pitchFamily="18" charset="0"/>
              </a:rPr>
              <a:t>(1)</a:t>
            </a:r>
            <a:r>
              <a:rPr lang="zh-CN" altLang="en-US" sz="2800">
                <a:cs typeface="Times New Roman" panose="02020603050405020304" pitchFamily="18" charset="0"/>
              </a:rPr>
              <a:t>设从</a:t>
            </a:r>
            <a:r>
              <a:rPr lang="en-US" altLang="zh-CN" sz="2800" i="1">
                <a:cs typeface="Times New Roman" panose="02020603050405020304" pitchFamily="18" charset="0"/>
              </a:rPr>
              <a:t>A</a:t>
            </a:r>
            <a:r>
              <a:rPr lang="zh-CN" altLang="en-US" sz="2800">
                <a:cs typeface="Times New Roman" panose="02020603050405020304" pitchFamily="18" charset="0"/>
              </a:rPr>
              <a:t>到</a:t>
            </a:r>
            <a:r>
              <a:rPr lang="en-US" altLang="zh-CN" sz="2800" i="1">
                <a:cs typeface="Times New Roman" panose="02020603050405020304" pitchFamily="18" charset="0"/>
              </a:rPr>
              <a:t>B</a:t>
            </a:r>
            <a:r>
              <a:rPr lang="zh-CN" altLang="en-US" sz="2800">
                <a:cs typeface="Times New Roman" panose="02020603050405020304" pitchFamily="18" charset="0"/>
              </a:rPr>
              <a:t>可通过的信息总量为</a:t>
            </a:r>
            <a:r>
              <a:rPr lang="en-US" altLang="zh-CN" sz="2800" i="1">
                <a:cs typeface="Times New Roman" panose="02020603050405020304" pitchFamily="18" charset="0"/>
              </a:rPr>
              <a:t>x</a:t>
            </a:r>
            <a:r>
              <a:rPr lang="zh-CN" altLang="en-US" sz="2800">
                <a:cs typeface="Times New Roman" panose="02020603050405020304" pitchFamily="18" charset="0"/>
              </a:rPr>
              <a:t>，当</a:t>
            </a:r>
            <a:r>
              <a:rPr lang="en-US" altLang="zh-CN" sz="2800" i="1">
                <a:cs typeface="Times New Roman" panose="02020603050405020304" pitchFamily="18" charset="0"/>
              </a:rPr>
              <a:t>x</a:t>
            </a:r>
            <a:r>
              <a:rPr lang="en-US" altLang="zh-CN" sz="2800">
                <a:cs typeface="Times New Roman" panose="02020603050405020304" pitchFamily="18" charset="0"/>
              </a:rPr>
              <a:t>≥6</a:t>
            </a:r>
            <a:r>
              <a:rPr lang="zh-CN" altLang="en-US" sz="2800">
                <a:cs typeface="Times New Roman" panose="02020603050405020304" pitchFamily="18" charset="0"/>
              </a:rPr>
              <a:t>时，可保证使网线通过最大信息量信息畅通，求线路信息畅通的概率；</a:t>
            </a:r>
          </a:p>
        </p:txBody>
      </p:sp>
      <p:pic>
        <p:nvPicPr>
          <p:cNvPr id="19459" name="Picture 3">
            <a:extLst>
              <a:ext uri="{FF2B5EF4-FFF2-40B4-BE49-F238E27FC236}">
                <a16:creationId xmlns:a16="http://schemas.microsoft.com/office/drawing/2014/main" id="{2F6DCB11-C2D7-40DF-95E1-3B0EAB5C96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46063" y="1931394"/>
            <a:ext cx="2354262" cy="1670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460" name="Object 4">
            <a:extLst>
              <a:ext uri="{FF2B5EF4-FFF2-40B4-BE49-F238E27FC236}">
                <a16:creationId xmlns:a16="http://schemas.microsoft.com/office/drawing/2014/main" id="{7F27B34B-B00E-4FC4-9EAE-31C6665B6D89}"/>
              </a:ext>
            </a:extLst>
          </p:cNvPr>
          <p:cNvGraphicFramePr>
            <a:graphicFrameLocks noChangeAspect="1"/>
          </p:cNvGraphicFramePr>
          <p:nvPr>
            <p:extLst>
              <p:ext uri="{D42A27DB-BD31-4B8C-83A1-F6EECF244321}">
                <p14:modId xmlns:p14="http://schemas.microsoft.com/office/powerpoint/2010/main" val="272557770"/>
              </p:ext>
            </p:extLst>
          </p:nvPr>
        </p:nvGraphicFramePr>
        <p:xfrm>
          <a:off x="452438" y="2368550"/>
          <a:ext cx="8874125" cy="3473450"/>
        </p:xfrm>
        <a:graphic>
          <a:graphicData uri="http://schemas.openxmlformats.org/presentationml/2006/ole">
            <mc:AlternateContent>
              <mc:Choice xmlns:v="urn:schemas-microsoft-com:vml" Requires="v">
                <p:oleObj spid="_x0000_s1081" name="Document" r:id="rId3" imgW="8785260" imgH="3438222" progId="Word.Document.8">
                  <p:embed/>
                </p:oleObj>
              </mc:Choice>
              <mc:Fallback>
                <p:oleObj name="Document" r:id="rId3" imgW="8785260" imgH="3438222" progId="Word.Document.8">
                  <p:embed/>
                  <p:pic>
                    <p:nvPicPr>
                      <p:cNvPr id="0" name="OLE substitute image"/>
                      <p:cNvPicPr/>
                      <p:nvPr/>
                    </p:nvPicPr>
                    <p:blipFill>
                      <a:blip r:embed="rId4"/>
                      <a:stretch>
                        <a:fillRect/>
                      </a:stretch>
                    </p:blipFill>
                    <p:spPr>
                      <a:xfrm>
                        <a:off x="452438" y="2368550"/>
                        <a:ext cx="8874125" cy="3473450"/>
                      </a:xfrm>
                      <a:prstGeom prst="rect">
                        <a:avLst/>
                      </a:prstGeom>
                      <a:noFill/>
                      <a:ln>
                        <a:noFill/>
                      </a:ln>
                      <a:effectLst/>
                    </p:spPr>
                  </p:pic>
                </p:oleObj>
              </mc:Fallback>
            </mc:AlternateContent>
          </a:graphicData>
        </a:graphic>
      </p:graphicFrame>
      <p:graphicFrame>
        <p:nvGraphicFramePr>
          <p:cNvPr id="19461" name="Object 5">
            <a:extLst>
              <a:ext uri="{FF2B5EF4-FFF2-40B4-BE49-F238E27FC236}">
                <a16:creationId xmlns:a16="http://schemas.microsoft.com/office/drawing/2014/main" id="{B0C03E26-80DE-407C-A960-9AFBA7DEF7A4}"/>
              </a:ext>
            </a:extLst>
          </p:cNvPr>
          <p:cNvGraphicFramePr>
            <a:graphicFrameLocks noChangeAspect="1"/>
          </p:cNvGraphicFramePr>
          <p:nvPr>
            <p:extLst>
              <p:ext uri="{D42A27DB-BD31-4B8C-83A1-F6EECF244321}">
                <p14:modId xmlns:p14="http://schemas.microsoft.com/office/powerpoint/2010/main" val="2948975683"/>
              </p:ext>
            </p:extLst>
          </p:nvPr>
        </p:nvGraphicFramePr>
        <p:xfrm>
          <a:off x="551384" y="4941168"/>
          <a:ext cx="7729538" cy="1563687"/>
        </p:xfrm>
        <a:graphic>
          <a:graphicData uri="http://schemas.openxmlformats.org/presentationml/2006/ole">
            <mc:AlternateContent>
              <mc:Choice xmlns:v="urn:schemas-microsoft-com:vml" Requires="v">
                <p:oleObj spid="_x0000_s1082" name="文档" r:id="rId5" imgW="8062293" imgH="1627535" progId="Word.Document.8">
                  <p:embed/>
                </p:oleObj>
              </mc:Choice>
              <mc:Fallback>
                <p:oleObj name="文档" r:id="rId5" imgW="8062293" imgH="1627535"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51384" y="4941168"/>
                        <a:ext cx="7729538" cy="1563687"/>
                      </a:xfrm>
                      <a:prstGeom prst="rect">
                        <a:avLst/>
                      </a:prstGeom>
                      <a:noFill/>
                      <a:ln>
                        <a:noFill/>
                      </a:ln>
                      <a:effectLst/>
                    </p:spPr>
                  </p:pic>
                </p:oleObj>
              </mc:Fallback>
            </mc:AlternateContent>
          </a:graphicData>
        </a:graphic>
      </p:graphicFrame>
      <p:sp>
        <p:nvSpPr>
          <p:cNvPr id="19463" name="Text Box 7">
            <a:extLst>
              <a:ext uri="{FF2B5EF4-FFF2-40B4-BE49-F238E27FC236}">
                <a16:creationId xmlns:a16="http://schemas.microsoft.com/office/drawing/2014/main" id="{5740C17A-321A-4375-80AB-6FA10A6D65F6}"/>
              </a:ext>
            </a:extLst>
          </p:cNvPr>
          <p:cNvSpPr txBox="1">
            <a:spLocks noChangeArrowheads="1"/>
          </p:cNvSpPr>
          <p:nvPr/>
        </p:nvSpPr>
        <p:spPr bwMode="auto">
          <a:xfrm>
            <a:off x="255"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up)">
                                      <p:cBhvr>
                                        <p:cTn id="7" dur="500"/>
                                        <p:tgtEl>
                                          <p:spTgt spid="1946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up)">
                                      <p:cBhvr>
                                        <p:cTn id="11"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Arial"/>
      </a:majorFont>
      <a:minorFont>
        <a:latin typeface="Times New Roman"/>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142</Paragraphs>
  <Slides>22</Slides>
  <Notes>1</Notes>
  <TotalTime>0</TotalTime>
  <HiddenSlides>1</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22</vt:i4>
      </vt:variant>
    </vt:vector>
  </HeadingPairs>
  <TitlesOfParts>
    <vt:vector baseType="lpstr" size="36">
      <vt:lpstr>Arial</vt:lpstr>
      <vt:lpstr>宋体</vt:lpstr>
      <vt:lpstr>Times New Roman</vt:lpstr>
      <vt:lpstr>等线 Light</vt:lpstr>
      <vt:lpstr>等线</vt:lpstr>
      <vt:lpstr>黑体</vt:lpstr>
      <vt:lpstr>微软雅黑</vt:lpstr>
      <vt:lpstr>Wingdings</vt:lpstr>
      <vt:lpstr>Calibri</vt:lpstr>
      <vt:lpstr>Courier New</vt:lpstr>
      <vt:lpstr>楷体_GB2312</vt:lpstr>
      <vt:lpstr>Tahoma</vt:lpstr>
      <vt:lpstr>华文中宋</vt:lpstr>
      <vt:lpstr>自定义设计方案</vt:lpstr>
      <vt:lpstr>PowerPoint Presentation</vt:lpstr>
      <vt:lpstr>离散型随机变量的分布列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2021-05-10T10:02:58.684</cp:lastPrinted>
  <dcterms:created xsi:type="dcterms:W3CDTF">2021-05-10T10:02:58Z</dcterms:created>
  <dcterms:modified xsi:type="dcterms:W3CDTF">2021-05-10T02:03:00Z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