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57" r:id="rId2"/>
  </p:sldMasterIdLst>
  <p:notesMasterIdLst>
    <p:notesMasterId r:id="rId23"/>
  </p:notesMasterIdLst>
  <p:handoutMasterIdLst>
    <p:handoutMasterId r:id="rId24"/>
  </p:handoutMasterIdLst>
  <p:sldIdLst>
    <p:sldId id="258" r:id="rId3"/>
    <p:sldId id="259" r:id="rId4"/>
    <p:sldId id="277" r:id="rId5"/>
    <p:sldId id="333" r:id="rId6"/>
    <p:sldId id="334" r:id="rId7"/>
    <p:sldId id="261" r:id="rId8"/>
    <p:sldId id="262" r:id="rId9"/>
    <p:sldId id="335" r:id="rId10"/>
    <p:sldId id="336" r:id="rId11"/>
    <p:sldId id="341" r:id="rId12"/>
    <p:sldId id="342" r:id="rId13"/>
    <p:sldId id="351" r:id="rId14"/>
    <p:sldId id="278" r:id="rId15"/>
    <p:sldId id="265" r:id="rId16"/>
    <p:sldId id="266" r:id="rId17"/>
    <p:sldId id="267" r:id="rId18"/>
    <p:sldId id="279" r:id="rId19"/>
    <p:sldId id="281" r:id="rId20"/>
    <p:sldId id="282" r:id="rId21"/>
    <p:sldId id="271" r:id="rId22"/>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990033"/>
    <a:srgbClr val="0033CC"/>
    <a:srgbClr val="FFFFCC"/>
    <a:srgbClr val="FFFF99"/>
    <a:srgbClr val="FF0000"/>
    <a:srgbClr val="CC99FF"/>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68"/>
    </p:cViewPr>
  </p:sorterViewPr>
  <p:notesViewPr>
    <p:cSldViewPr>
      <p:cViewPr varScale="1">
        <p:scale>
          <a:sx n="52" d="100"/>
          <a:sy n="52" d="100"/>
        </p:scale>
        <p:origin x="-20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e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4"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30.gi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2A2A50A-F1C7-487B-9F66-0EA2778351C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200">
                <a:latin typeface="Arial" panose="020B0604020202020204" pitchFamily="34" charset="0"/>
              </a:defRPr>
            </a:lvl1pPr>
          </a:lstStyle>
          <a:p>
            <a:endParaRPr lang="en-US" altLang="zh-CN"/>
          </a:p>
        </p:txBody>
      </p:sp>
      <p:sp>
        <p:nvSpPr>
          <p:cNvPr id="267267" name="Rectangle 3">
            <a:extLst>
              <a:ext uri="{FF2B5EF4-FFF2-40B4-BE49-F238E27FC236}">
                <a16:creationId xmlns:a16="http://schemas.microsoft.com/office/drawing/2014/main" id="{3242684C-D977-447C-9B78-70562BA5D9C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a:latin typeface="Arial" panose="020B0604020202020204" pitchFamily="34" charset="0"/>
              </a:defRPr>
            </a:lvl1pPr>
          </a:lstStyle>
          <a:p>
            <a:endParaRPr lang="en-US" altLang="zh-CN"/>
          </a:p>
        </p:txBody>
      </p:sp>
      <p:sp>
        <p:nvSpPr>
          <p:cNvPr id="267268" name="Rectangle 4">
            <a:extLst>
              <a:ext uri="{FF2B5EF4-FFF2-40B4-BE49-F238E27FC236}">
                <a16:creationId xmlns:a16="http://schemas.microsoft.com/office/drawing/2014/main" id="{2CF1DF97-6871-4E92-8578-E68DFA0B11F7}"/>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a:latin typeface="Arial" panose="020B0604020202020204" pitchFamily="34" charset="0"/>
              </a:defRPr>
            </a:lvl1pPr>
          </a:lstStyle>
          <a:p>
            <a:endParaRPr lang="en-US" altLang="zh-CN"/>
          </a:p>
        </p:txBody>
      </p:sp>
      <p:sp>
        <p:nvSpPr>
          <p:cNvPr id="267269" name="Rectangle 5">
            <a:extLst>
              <a:ext uri="{FF2B5EF4-FFF2-40B4-BE49-F238E27FC236}">
                <a16:creationId xmlns:a16="http://schemas.microsoft.com/office/drawing/2014/main" id="{2679894F-833B-4821-97C3-C33690C4B995}"/>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panose="020B0604020202020204" pitchFamily="34" charset="0"/>
              </a:defRPr>
            </a:lvl1pPr>
          </a:lstStyle>
          <a:p>
            <a:fld id="{33EE35BA-E49D-43D1-99CF-5D9F28A50DDB}"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FE9EB27F-E54B-46E7-94D8-853AE6FA98D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vl1pPr>
          </a:lstStyle>
          <a:p>
            <a:endParaRPr lang="en-US" altLang="zh-CN"/>
          </a:p>
        </p:txBody>
      </p:sp>
      <p:sp>
        <p:nvSpPr>
          <p:cNvPr id="108547" name="Rectangle 3">
            <a:extLst>
              <a:ext uri="{FF2B5EF4-FFF2-40B4-BE49-F238E27FC236}">
                <a16:creationId xmlns:a16="http://schemas.microsoft.com/office/drawing/2014/main" id="{1903EBF9-EE4B-44F7-A1F3-11E64B65FF8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vl1pPr>
          </a:lstStyle>
          <a:p>
            <a:endParaRPr lang="en-US" altLang="zh-CN"/>
          </a:p>
        </p:txBody>
      </p:sp>
      <p:sp>
        <p:nvSpPr>
          <p:cNvPr id="108548" name="Rectangle 4">
            <a:extLst>
              <a:ext uri="{FF2B5EF4-FFF2-40B4-BE49-F238E27FC236}">
                <a16:creationId xmlns:a16="http://schemas.microsoft.com/office/drawing/2014/main" id="{BDEE7923-F1AC-4549-B08D-BC3D5D05698F}"/>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a:extLst>
              <a:ext uri="{FF2B5EF4-FFF2-40B4-BE49-F238E27FC236}">
                <a16:creationId xmlns:a16="http://schemas.microsoft.com/office/drawing/2014/main" id="{CCAA4E62-14D6-4349-926B-EEB1B4E5D78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8550" name="Rectangle 6">
            <a:extLst>
              <a:ext uri="{FF2B5EF4-FFF2-40B4-BE49-F238E27FC236}">
                <a16:creationId xmlns:a16="http://schemas.microsoft.com/office/drawing/2014/main" id="{5E0A7AD8-B801-4016-89C9-F9C7AA4F7F79}"/>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1"/>
            </a:lvl1pPr>
          </a:lstStyle>
          <a:p>
            <a:endParaRPr lang="en-US" altLang="zh-CN"/>
          </a:p>
        </p:txBody>
      </p:sp>
      <p:sp>
        <p:nvSpPr>
          <p:cNvPr id="108551" name="Rectangle 7">
            <a:extLst>
              <a:ext uri="{FF2B5EF4-FFF2-40B4-BE49-F238E27FC236}">
                <a16:creationId xmlns:a16="http://schemas.microsoft.com/office/drawing/2014/main" id="{21A9A686-F773-48D2-8780-97E926F91F38}"/>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vl1pPr>
          </a:lstStyle>
          <a:p>
            <a:fld id="{93FD2701-9B93-4880-8BDE-05C6171F872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4C4F9-4897-4EA7-A72E-340A3B26757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D8D0A9-DA95-48CA-8723-DE3B1EA4E06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516238803"/>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03F4A-0C67-431C-B5E8-BC6AAC9462F4}"/>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A4F508-CDC8-40F4-B790-34F2426F7182}"/>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8267273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D04832-EB97-4759-A10C-6D4943B3F62A}"/>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ABBBE0-0FFD-48F8-A191-669C91BE18F2}"/>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05529800"/>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BBF57-5BBD-492A-9FD4-23237D693F9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D16DEF-E163-424B-938D-23CDC09527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75573883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AF031-DC18-47DC-A364-709D6AD1CD33}"/>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D003FC-8790-42FC-AFEF-2BC8352167F9}"/>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95329507"/>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68032-17CB-41F1-88B0-E29BDF6D65A6}"/>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A7CA24-5E92-4FED-9E33-4B235F4718B6}"/>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468512735"/>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EA05C-C5A5-4F5B-9E11-AC04E3DF072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E3967C-C6AB-4B8E-AE3E-D8629762C3AF}"/>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17A280-E7C7-403B-84A8-E2A4D6458079}"/>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09072480"/>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BDB9D-7C0F-4203-8843-04EC6ACA5F61}"/>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B9976B-697C-488C-BF21-3F121392A0B2}"/>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3A93A1B-7766-4959-8F61-FEE21C7411C8}"/>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D3EBF-E62F-420E-9089-0BE3F086DAFD}"/>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AE5FED4-2961-43DF-A6C3-151DA4971D7D}"/>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154132784"/>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76251-38AA-4BD5-B556-490BCE415B6A}"/>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54549600"/>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573642"/>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B7705-4A47-4AC9-936F-639EFE819979}"/>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3728BD-C394-4592-B6E7-1BAEAC518C7B}"/>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63F47C-490A-4663-AC6A-D0D51334FA2C}"/>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92931770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87B6B-1329-46CF-99BD-D4B226833355}"/>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24D682-C9E5-4082-ABCF-A210CBA95E23}"/>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41278341"/>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91ECF-D71F-4367-9382-CC68F4334BE6}"/>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D2AD7A-DCE7-42A4-B5E8-C7CC857D9A2F}"/>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CAE9E-354A-41C1-B897-59CC1950E191}"/>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28934056"/>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FEA4D-B72F-465A-914E-70BE321B6E14}"/>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D08642-5F9C-4E66-B758-FA539D5797E2}"/>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91182243"/>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574783-B640-4C8D-90E3-81DF29ED09A0}"/>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D4C295-8F90-4BEE-B42A-039CD3EC0728}"/>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14298382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F48FD-4FF8-4A73-9DDB-0097048517F6}"/>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630E70-7400-40C1-9B67-3904B96B3162}"/>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76633412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54251-CEA9-44D9-9F23-33C34AE52D20}"/>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B4657D-F9FE-4FE8-9F7B-C5C3FDBBC72F}"/>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498501-1149-46E9-B619-2A8FA9C5EF08}"/>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5828923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3A33D-B776-4D5C-A175-0CBA551FF737}"/>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9525954-5DDE-4DC1-923B-EBDAE4F1C63C}"/>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1197A8-E149-4BE0-AB4F-F1EB03BF645C}"/>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F1DDA-C743-4B65-9638-7EFE4169E5AF}"/>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90EBF7-AB3B-4230-9F81-7FB667DADDF2}"/>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5693253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C18EA-983F-465B-8ACA-5853A2A16879}"/>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400681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3223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F998F-E127-43A8-8DE3-902D239CD3B9}"/>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39A9AC-B1F3-4A12-9CF5-2CC4B0BD5CA0}"/>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D8F182-9690-4D0F-95AD-C66D4151BC8F}"/>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7432152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5A589-63E0-41D6-86E8-AAB314CC0880}"/>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52E698-9632-4E37-A0D8-59740AFD26AE}"/>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2DC670-1DA0-4025-9DCC-5A8DF33F847D}"/>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65222257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random/>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4983" name="Text Box 7">
            <a:extLst>
              <a:ext uri="{FF2B5EF4-FFF2-40B4-BE49-F238E27FC236}">
                <a16:creationId xmlns:a16="http://schemas.microsoft.com/office/drawing/2014/main" id="{1E11A53B-3D0D-48AC-914F-D7A806FC0CC2}"/>
              </a:ext>
            </a:extLst>
          </p:cNvPr>
          <p:cNvSpPr txBox="1">
            <a:spLocks noChangeArrowheads="1"/>
          </p:cNvSpPr>
          <p:nvPr userDrawn="1"/>
        </p:nvSpPr>
        <p:spPr bwMode="auto">
          <a:xfrm>
            <a:off x="100741" y="5867400"/>
            <a:ext cx="30777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0" lang="zh-CN" altLang="en-US" sz="800">
                <a:solidFill>
                  <a:srgbClr val="99CCFF"/>
                </a:solidFill>
                <a:latin typeface="Arial" panose="020B0604020202020204" pitchFamily="34" charset="0"/>
              </a:rPr>
              <a:t>讲课人：邢启强</a:t>
            </a:r>
          </a:p>
        </p:txBody>
      </p:sp>
      <p:sp>
        <p:nvSpPr>
          <p:cNvPr id="254984" name="AutoShape 8">
            <a:hlinkClick r:id="" action="ppaction://hlinkshowjump?jump=lastslide" highlightClick="1"/>
            <a:extLst>
              <a:ext uri="{FF2B5EF4-FFF2-40B4-BE49-F238E27FC236}">
                <a16:creationId xmlns:a16="http://schemas.microsoft.com/office/drawing/2014/main" id="{81317194-781D-44D4-8DF8-16A455E18025}"/>
              </a:ext>
            </a:extLst>
          </p:cNvPr>
          <p:cNvSpPr>
            <a:spLocks noChangeArrowheads="1"/>
          </p:cNvSpPr>
          <p:nvPr userDrawn="1"/>
        </p:nvSpPr>
        <p:spPr bwMode="auto">
          <a:xfrm>
            <a:off x="1" y="6661150"/>
            <a:ext cx="2832100" cy="196850"/>
          </a:xfrm>
          <a:prstGeom prst="actionButtonEnd">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54985" name="AutoShape 9">
            <a:hlinkClick r:id="" action="ppaction://hlinkshowjump?jump=nextslide" highlightClick="1"/>
            <a:extLst>
              <a:ext uri="{FF2B5EF4-FFF2-40B4-BE49-F238E27FC236}">
                <a16:creationId xmlns:a16="http://schemas.microsoft.com/office/drawing/2014/main" id="{4CBC19F0-95D6-424C-A803-E57B441B4226}"/>
              </a:ext>
            </a:extLst>
          </p:cNvPr>
          <p:cNvSpPr>
            <a:spLocks noChangeArrowheads="1"/>
          </p:cNvSpPr>
          <p:nvPr userDrawn="1"/>
        </p:nvSpPr>
        <p:spPr bwMode="auto">
          <a:xfrm>
            <a:off x="2832100" y="6669088"/>
            <a:ext cx="2302933" cy="188912"/>
          </a:xfrm>
          <a:prstGeom prst="actionButtonForwardNex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54986" name="AutoShape 10">
            <a:hlinkClick r:id="" action="ppaction://hlinkshowjump?jump=previousslide" highlightClick="1"/>
            <a:extLst>
              <a:ext uri="{FF2B5EF4-FFF2-40B4-BE49-F238E27FC236}">
                <a16:creationId xmlns:a16="http://schemas.microsoft.com/office/drawing/2014/main" id="{91EE1726-FF1B-41D2-9494-BE47276D7287}"/>
              </a:ext>
            </a:extLst>
          </p:cNvPr>
          <p:cNvSpPr>
            <a:spLocks noChangeArrowheads="1"/>
          </p:cNvSpPr>
          <p:nvPr userDrawn="1"/>
        </p:nvSpPr>
        <p:spPr bwMode="auto">
          <a:xfrm>
            <a:off x="5135034" y="6669088"/>
            <a:ext cx="2400300" cy="188912"/>
          </a:xfrm>
          <a:prstGeom prst="actionButtonBackPrevious">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54987" name="Rectangle 11">
            <a:extLst>
              <a:ext uri="{FF2B5EF4-FFF2-40B4-BE49-F238E27FC236}">
                <a16:creationId xmlns:a16="http://schemas.microsoft.com/office/drawing/2014/main" id="{C67D951F-C091-4413-A262-8B827D340CD0}"/>
              </a:ext>
            </a:extLst>
          </p:cNvPr>
          <p:cNvSpPr>
            <a:spLocks noChangeArrowheads="1"/>
          </p:cNvSpPr>
          <p:nvPr userDrawn="1"/>
        </p:nvSpPr>
        <p:spPr bwMode="auto">
          <a:xfrm>
            <a:off x="10703984" y="6381750"/>
            <a:ext cx="148801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fld id="{36DB3A63-F2D7-4793-A384-ECDC173FB9B8}" type="slidenum">
              <a:rPr kumimoji="0" lang="en-US" altLang="zh-CN" sz="1400">
                <a:latin typeface="Arial" panose="020B0604020202020204" pitchFamily="34" charset="0"/>
              </a:rPr>
              <a:pPr algn="r" eaLnBrk="0" hangingPunct="0"/>
              <a:t>‹#›</a:t>
            </a:fld>
            <a:endParaRPr kumimoji="0" lang="en-US" altLang="zh-CN" sz="1400">
              <a:latin typeface="Arial" panose="020B0604020202020204" pitchFamily="34" charset="0"/>
            </a:endParaRPr>
          </a:p>
        </p:txBody>
      </p:sp>
      <p:sp>
        <p:nvSpPr>
          <p:cNvPr id="254988" name="AutoShape 12">
            <a:hlinkClick r:id="" action="ppaction://hlinkshowjump?jump=firstslide" highlightClick="1"/>
            <a:extLst>
              <a:ext uri="{FF2B5EF4-FFF2-40B4-BE49-F238E27FC236}">
                <a16:creationId xmlns:a16="http://schemas.microsoft.com/office/drawing/2014/main" id="{A5F306EA-146F-40B5-8185-C7AD27196EAC}"/>
              </a:ext>
            </a:extLst>
          </p:cNvPr>
          <p:cNvSpPr>
            <a:spLocks noChangeArrowheads="1"/>
          </p:cNvSpPr>
          <p:nvPr userDrawn="1"/>
        </p:nvSpPr>
        <p:spPr bwMode="auto">
          <a:xfrm>
            <a:off x="7535334" y="6669088"/>
            <a:ext cx="2302933" cy="188912"/>
          </a:xfrm>
          <a:prstGeom prst="actionButtonBeginning">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54989" name="AutoShape 13">
            <a:hlinkClick r:id="" action="ppaction://hlinkshowjump?jump=lastslideviewed" highlightClick="1"/>
            <a:extLst>
              <a:ext uri="{FF2B5EF4-FFF2-40B4-BE49-F238E27FC236}">
                <a16:creationId xmlns:a16="http://schemas.microsoft.com/office/drawing/2014/main" id="{10031406-B6AE-4FDC-A641-FFDB9CD60560}"/>
              </a:ext>
            </a:extLst>
          </p:cNvPr>
          <p:cNvSpPr>
            <a:spLocks noChangeArrowheads="1"/>
          </p:cNvSpPr>
          <p:nvPr userDrawn="1"/>
        </p:nvSpPr>
        <p:spPr bwMode="auto">
          <a:xfrm>
            <a:off x="9791701" y="6669088"/>
            <a:ext cx="2400300" cy="188912"/>
          </a:xfrm>
          <a:prstGeom prst="actionButtonReturn">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random/>
  </p:transition>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39.wmf"/><Relationship Id="rId5" Type="http://schemas.openxmlformats.org/officeDocument/2006/relationships/oleObject" Target="../embeddings/oleObject43.bin"/><Relationship Id="rId4" Type="http://schemas.openxmlformats.org/officeDocument/2006/relationships/image" Target="../media/image3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45.bin"/><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47.bin"/><Relationship Id="rId4" Type="http://schemas.openxmlformats.org/officeDocument/2006/relationships/image" Target="../media/image4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43.emf"/><Relationship Id="rId5" Type="http://schemas.openxmlformats.org/officeDocument/2006/relationships/oleObject" Target="../embeddings/oleObject49.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51.bin"/></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18.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emf"/><Relationship Id="rId10" Type="http://schemas.openxmlformats.org/officeDocument/2006/relationships/image" Target="../media/image6.wmf"/><Relationship Id="rId19"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s>
</file>

<file path=ppt/slides/_rels/slide2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52.bin"/><Relationship Id="rId7" Type="http://schemas.openxmlformats.org/officeDocument/2006/relationships/oleObject" Target="../embeddings/oleObject53.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47.png"/><Relationship Id="rId5" Type="http://schemas.openxmlformats.org/officeDocument/2006/relationships/image" Target="../media/image53.png"/><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3.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7.bin"/><Relationship Id="rId14" Type="http://schemas.openxmlformats.org/officeDocument/2006/relationships/image" Target="../media/image24.wmf"/></Relationships>
</file>

<file path=ppt/slides/_rels/slide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28.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7.wmf"/><Relationship Id="rId17" Type="http://schemas.openxmlformats.org/officeDocument/2006/relationships/oleObject" Target="../embeddings/oleObject30.bin"/><Relationship Id="rId25" Type="http://schemas.openxmlformats.org/officeDocument/2006/relationships/oleObject" Target="../embeddings/oleObject34.bin"/><Relationship Id="rId2" Type="http://schemas.openxmlformats.org/officeDocument/2006/relationships/slideLayout" Target="../slideLayouts/slideLayout18.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image" Target="../media/image31.emf"/><Relationship Id="rId1" Type="http://schemas.openxmlformats.org/officeDocument/2006/relationships/vmlDrawing" Target="../drawings/vmlDrawing4.vml"/><Relationship Id="rId6" Type="http://schemas.openxmlformats.org/officeDocument/2006/relationships/image" Target="../media/image29.wmf"/><Relationship Id="rId11" Type="http://schemas.openxmlformats.org/officeDocument/2006/relationships/oleObject" Target="../embeddings/oleObject27.bin"/><Relationship Id="rId24" Type="http://schemas.openxmlformats.org/officeDocument/2006/relationships/image" Target="../media/image13.wmf"/><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28" Type="http://schemas.openxmlformats.org/officeDocument/2006/relationships/oleObject" Target="../embeddings/oleObject35.bin"/><Relationship Id="rId10" Type="http://schemas.openxmlformats.org/officeDocument/2006/relationships/image" Target="../media/image6.wmf"/><Relationship Id="rId19" Type="http://schemas.openxmlformats.org/officeDocument/2006/relationships/oleObject" Target="../embeddings/oleObject31.bin"/><Relationship Id="rId4" Type="http://schemas.openxmlformats.org/officeDocument/2006/relationships/image" Target="../media/image28.wmf"/><Relationship Id="rId9" Type="http://schemas.openxmlformats.org/officeDocument/2006/relationships/oleObject" Target="../embeddings/oleObject26.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33.wmf"/><Relationship Id="rId5" Type="http://schemas.openxmlformats.org/officeDocument/2006/relationships/oleObject" Target="../embeddings/oleObject37.bin"/><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37.wmf"/><Relationship Id="rId3" Type="http://schemas.openxmlformats.org/officeDocument/2006/relationships/oleObject" Target="../embeddings/oleObject38.bin"/><Relationship Id="rId7" Type="http://schemas.openxmlformats.org/officeDocument/2006/relationships/image" Target="../media/image35.wmf"/><Relationship Id="rId12"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39.bin"/><Relationship Id="rId11" Type="http://schemas.openxmlformats.org/officeDocument/2006/relationships/image" Target="../media/image41.png"/><Relationship Id="rId5" Type="http://schemas.openxmlformats.org/officeDocument/2006/relationships/image" Target="../media/image39.png"/><Relationship Id="rId10" Type="http://schemas.openxmlformats.org/officeDocument/2006/relationships/image" Target="../media/image36.wmf"/><Relationship Id="rId4" Type="http://schemas.openxmlformats.org/officeDocument/2006/relationships/image" Target="../media/image34.wmf"/><Relationship Id="rId9" Type="http://schemas.openxmlformats.org/officeDocument/2006/relationships/oleObject" Target="../embeddings/oleObject4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6">
            <a:extLst>
              <a:ext uri="{FF2B5EF4-FFF2-40B4-BE49-F238E27FC236}">
                <a16:creationId xmlns:a16="http://schemas.microsoft.com/office/drawing/2014/main" id="{AF307D15-19EA-4207-A24B-5D2EDD386DD0}"/>
              </a:ext>
            </a:extLst>
          </p:cNvPr>
          <p:cNvSpPr txBox="1">
            <a:spLocks noChangeArrowheads="1"/>
          </p:cNvSpPr>
          <p:nvPr/>
        </p:nvSpPr>
        <p:spPr bwMode="auto">
          <a:xfrm>
            <a:off x="1992314" y="2349500"/>
            <a:ext cx="8353425" cy="8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0" lang="en-US" altLang="zh-CN" sz="4400" b="1">
                <a:solidFill>
                  <a:srgbClr val="FF0000"/>
                </a:solidFill>
                <a:latin typeface="Arial" panose="020B0604020202020204" pitchFamily="34" charset="0"/>
                <a:ea typeface="黑体" panose="02010609060101010101" pitchFamily="49" charset="-122"/>
              </a:rPr>
              <a:t>7.3.2</a:t>
            </a:r>
            <a:r>
              <a:rPr kumimoji="0" lang="zh-CN" altLang="en-US" sz="4400" b="1" dirty="0">
                <a:solidFill>
                  <a:srgbClr val="FF0000"/>
                </a:solidFill>
                <a:latin typeface="Arial" panose="020B0604020202020204" pitchFamily="34" charset="0"/>
                <a:ea typeface="黑体" panose="02010609060101010101" pitchFamily="49" charset="-122"/>
              </a:rPr>
              <a:t>离散型随机变量的方差</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352" y="525332"/>
            <a:ext cx="11454765" cy="1384995"/>
          </a:xfrm>
          <a:prstGeom prst="rect">
            <a:avLst/>
          </a:prstGeom>
          <a:noFill/>
        </p:spPr>
        <p:txBody>
          <a:bodyPr wrap="square" rtlCol="0">
            <a:spAutoFit/>
          </a:bodyPr>
          <a:lstStyle/>
          <a:p>
            <a:pPr fontAlgn="auto"/>
            <a:r>
              <a:rPr lang="zh-CN" altLang="en-US" sz="2800" b="1" dirty="0">
                <a:solidFill>
                  <a:schemeClr val="tx2"/>
                </a:solidFill>
              </a:rPr>
              <a:t>问题</a:t>
            </a:r>
            <a:r>
              <a:rPr lang="en-US" altLang="zh-CN" sz="2800" b="1" dirty="0">
                <a:solidFill>
                  <a:schemeClr val="tx2"/>
                </a:solidFill>
              </a:rPr>
              <a:t>4</a:t>
            </a:r>
            <a:r>
              <a:rPr lang="zh-CN" altLang="en-US" sz="2800" b="1" dirty="0">
                <a:solidFill>
                  <a:schemeClr val="tx2"/>
                </a:solidFill>
              </a:rPr>
              <a:t>：离散型随机变量</a:t>
            </a:r>
            <a:r>
              <a:rPr lang="en-US" altLang="zh-CN" sz="2800" b="1" dirty="0">
                <a:solidFill>
                  <a:schemeClr val="tx2"/>
                </a:solidFill>
              </a:rPr>
              <a:t>X</a:t>
            </a:r>
            <a:r>
              <a:rPr lang="zh-CN" altLang="en-US" sz="2800" b="1" dirty="0">
                <a:solidFill>
                  <a:schemeClr val="tx2"/>
                </a:solidFill>
              </a:rPr>
              <a:t>加上一个常数，方差会有怎样变化？离散型随机变量</a:t>
            </a:r>
            <a:r>
              <a:rPr lang="en-US" altLang="zh-CN" sz="2800" b="1" dirty="0">
                <a:solidFill>
                  <a:schemeClr val="tx2"/>
                </a:solidFill>
              </a:rPr>
              <a:t>X</a:t>
            </a:r>
            <a:r>
              <a:rPr lang="zh-CN" altLang="en-US" sz="2800" b="1" dirty="0">
                <a:solidFill>
                  <a:schemeClr val="tx2"/>
                </a:solidFill>
              </a:rPr>
              <a:t>乘以一个常数，方差又有怎样的变化？它们和期望的性质有什么不同？</a:t>
            </a:r>
          </a:p>
        </p:txBody>
      </p:sp>
      <p:sp>
        <p:nvSpPr>
          <p:cNvPr id="4" name="文本框 3"/>
          <p:cNvSpPr txBox="1"/>
          <p:nvPr/>
        </p:nvSpPr>
        <p:spPr>
          <a:xfrm>
            <a:off x="260296" y="1908993"/>
            <a:ext cx="11454130" cy="954107"/>
          </a:xfrm>
          <a:prstGeom prst="rect">
            <a:avLst/>
          </a:prstGeom>
          <a:noFill/>
        </p:spPr>
        <p:txBody>
          <a:bodyPr wrap="square" rtlCol="0">
            <a:spAutoFit/>
          </a:bodyPr>
          <a:lstStyle/>
          <a:p>
            <a:pPr fontAlgn="auto"/>
            <a:r>
              <a:rPr lang="zh-CN" altLang="en-US" sz="2800" b="1" dirty="0"/>
              <a:t>离散型随机变量</a:t>
            </a:r>
            <a:r>
              <a:rPr lang="en-US" altLang="zh-CN" sz="2800" b="1" dirty="0"/>
              <a:t>X</a:t>
            </a:r>
            <a:r>
              <a:rPr lang="zh-CN" altLang="en-US" sz="2800" b="1" dirty="0"/>
              <a:t>加上一个常数</a:t>
            </a:r>
            <a:r>
              <a:rPr lang="en-US" altLang="zh-CN" sz="2800" b="1" i="1" dirty="0"/>
              <a:t>b</a:t>
            </a:r>
            <a:r>
              <a:rPr lang="zh-CN" altLang="en-US" sz="2800" b="1" dirty="0"/>
              <a:t>，仅仅使</a:t>
            </a:r>
            <a:r>
              <a:rPr lang="en-US" altLang="zh-CN" sz="2800" b="1" i="1" dirty="0"/>
              <a:t>X</a:t>
            </a:r>
            <a:r>
              <a:rPr lang="zh-CN" altLang="en-US" sz="2800" b="1" dirty="0"/>
              <a:t>的值产生一个平移，不改变</a:t>
            </a:r>
            <a:r>
              <a:rPr lang="en-US" altLang="zh-CN" sz="2800" b="1" i="1" dirty="0"/>
              <a:t>X</a:t>
            </a:r>
            <a:r>
              <a:rPr lang="zh-CN" altLang="en-US" sz="2800" b="1" dirty="0"/>
              <a:t>与其均值的离散程度，方差保持不变，即 </a:t>
            </a:r>
          </a:p>
        </p:txBody>
      </p:sp>
      <p:sp>
        <p:nvSpPr>
          <p:cNvPr id="5" name="文本框 4"/>
          <p:cNvSpPr txBox="1"/>
          <p:nvPr/>
        </p:nvSpPr>
        <p:spPr>
          <a:xfrm>
            <a:off x="6707885" y="2201893"/>
            <a:ext cx="2432076" cy="661207"/>
          </a:xfrm>
          <a:prstGeom prst="rect">
            <a:avLst/>
          </a:prstGeom>
          <a:noFill/>
        </p:spPr>
        <p:txBody>
          <a:bodyPr wrap="none" rtlCol="0" anchor="t">
            <a:spAutoFit/>
          </a:bodyPr>
          <a:lstStyle/>
          <a:p>
            <a:pPr algn="l" fontAlgn="auto">
              <a:lnSpc>
                <a:spcPct val="150000"/>
              </a:lnSpc>
            </a:pPr>
            <a:r>
              <a:rPr lang="zh-CN" altLang="en-US" sz="2800" b="1" dirty="0">
                <a:solidFill>
                  <a:srgbClr val="FF0000"/>
                </a:solidFill>
                <a:sym typeface="+mn-ea"/>
              </a:rPr>
              <a:t> </a:t>
            </a:r>
            <a:r>
              <a:rPr lang="en-US" altLang="zh-CN" sz="2800" b="1" dirty="0">
                <a:solidFill>
                  <a:srgbClr val="FF0000"/>
                </a:solidFill>
                <a:sym typeface="+mn-ea"/>
              </a:rPr>
              <a:t>D(</a:t>
            </a:r>
            <a:r>
              <a:rPr lang="en-US" altLang="zh-CN" sz="2800" b="1" i="1" dirty="0" err="1">
                <a:solidFill>
                  <a:srgbClr val="FF0000"/>
                </a:solidFill>
                <a:sym typeface="+mn-ea"/>
              </a:rPr>
              <a:t>X</a:t>
            </a:r>
            <a:r>
              <a:rPr lang="en-US" altLang="zh-CN" sz="2800" b="1" dirty="0" err="1">
                <a:solidFill>
                  <a:srgbClr val="FF0000"/>
                </a:solidFill>
                <a:sym typeface="+mn-ea"/>
              </a:rPr>
              <a:t>+</a:t>
            </a:r>
            <a:r>
              <a:rPr lang="en-US" altLang="zh-CN" sz="2800" b="1" i="1" dirty="0" err="1">
                <a:solidFill>
                  <a:srgbClr val="FF0000"/>
                </a:solidFill>
                <a:sym typeface="+mn-ea"/>
              </a:rPr>
              <a:t>b</a:t>
            </a:r>
            <a:r>
              <a:rPr lang="en-US" altLang="zh-CN" sz="2800" b="1" dirty="0">
                <a:solidFill>
                  <a:srgbClr val="FF0000"/>
                </a:solidFill>
                <a:sym typeface="+mn-ea"/>
              </a:rPr>
              <a:t>)=</a:t>
            </a:r>
            <a:r>
              <a:rPr lang="zh-CN" altLang="en-US" sz="2800" b="1" dirty="0">
                <a:solidFill>
                  <a:srgbClr val="FF0000"/>
                </a:solidFill>
                <a:sym typeface="+mn-ea"/>
              </a:rPr>
              <a:t> </a:t>
            </a:r>
            <a:r>
              <a:rPr lang="en-US" altLang="zh-CN" sz="2800" b="1" dirty="0">
                <a:solidFill>
                  <a:srgbClr val="FF0000"/>
                </a:solidFill>
                <a:sym typeface="+mn-ea"/>
              </a:rPr>
              <a:t>D(</a:t>
            </a:r>
            <a:r>
              <a:rPr lang="en-US" altLang="zh-CN" sz="2800" b="1" i="1" dirty="0">
                <a:solidFill>
                  <a:srgbClr val="FF0000"/>
                </a:solidFill>
                <a:sym typeface="+mn-ea"/>
              </a:rPr>
              <a:t>X</a:t>
            </a:r>
            <a:r>
              <a:rPr lang="en-US" altLang="zh-CN" sz="2800" b="1" dirty="0">
                <a:solidFill>
                  <a:srgbClr val="FF0000"/>
                </a:solidFill>
                <a:sym typeface="+mn-ea"/>
              </a:rPr>
              <a:t>)</a:t>
            </a:r>
          </a:p>
        </p:txBody>
      </p:sp>
      <p:sp>
        <p:nvSpPr>
          <p:cNvPr id="6" name="文本框 5"/>
          <p:cNvSpPr txBox="1"/>
          <p:nvPr/>
        </p:nvSpPr>
        <p:spPr>
          <a:xfrm>
            <a:off x="363083" y="2933296"/>
            <a:ext cx="9262745" cy="576248"/>
          </a:xfrm>
          <a:prstGeom prst="rect">
            <a:avLst/>
          </a:prstGeom>
          <a:noFill/>
        </p:spPr>
        <p:txBody>
          <a:bodyPr wrap="square" rtlCol="0">
            <a:spAutoFit/>
          </a:bodyPr>
          <a:lstStyle/>
          <a:p>
            <a:pPr fontAlgn="auto">
              <a:lnSpc>
                <a:spcPct val="150000"/>
              </a:lnSpc>
            </a:pPr>
            <a:r>
              <a:rPr lang="zh-CN" altLang="en-US" sz="2400" b="1" dirty="0">
                <a:solidFill>
                  <a:srgbClr val="FF0000"/>
                </a:solidFill>
              </a:rPr>
              <a:t>而离散型随机变量</a:t>
            </a:r>
            <a:r>
              <a:rPr lang="en-US" altLang="zh-CN" sz="2400" b="1" i="1" dirty="0">
                <a:solidFill>
                  <a:srgbClr val="FF0000"/>
                </a:solidFill>
              </a:rPr>
              <a:t>X</a:t>
            </a:r>
            <a:r>
              <a:rPr lang="zh-CN" altLang="en-US" sz="2400" b="1" dirty="0">
                <a:solidFill>
                  <a:srgbClr val="FF0000"/>
                </a:solidFill>
              </a:rPr>
              <a:t>乘以一个常数</a:t>
            </a:r>
            <a:r>
              <a:rPr lang="en-US" altLang="zh-CN" sz="2400" b="1" i="1" dirty="0">
                <a:solidFill>
                  <a:srgbClr val="FF0000"/>
                </a:solidFill>
              </a:rPr>
              <a:t>a</a:t>
            </a:r>
            <a:r>
              <a:rPr lang="en-US" altLang="zh-CN" sz="2400" b="1" dirty="0">
                <a:solidFill>
                  <a:srgbClr val="FF0000"/>
                </a:solidFill>
              </a:rPr>
              <a:t>,</a:t>
            </a:r>
            <a:r>
              <a:rPr lang="zh-CN" altLang="en-US" sz="2400" b="1" dirty="0">
                <a:solidFill>
                  <a:srgbClr val="FF0000"/>
                </a:solidFill>
              </a:rPr>
              <a:t>其方差变为原方差的</a:t>
            </a:r>
            <a:r>
              <a:rPr lang="en-US" altLang="zh-CN" sz="2400" b="1" i="1" dirty="0">
                <a:solidFill>
                  <a:srgbClr val="FF0000"/>
                </a:solidFill>
              </a:rPr>
              <a:t>a</a:t>
            </a:r>
            <a:r>
              <a:rPr lang="en-US" altLang="zh-CN" sz="2400" b="1" baseline="30000" dirty="0">
                <a:solidFill>
                  <a:srgbClr val="FF0000"/>
                </a:solidFill>
              </a:rPr>
              <a:t>2</a:t>
            </a:r>
            <a:r>
              <a:rPr lang="zh-CN" altLang="en-US" sz="2400" b="1" dirty="0">
                <a:solidFill>
                  <a:srgbClr val="FF0000"/>
                </a:solidFill>
              </a:rPr>
              <a:t>倍，即</a:t>
            </a:r>
          </a:p>
        </p:txBody>
      </p:sp>
      <p:sp>
        <p:nvSpPr>
          <p:cNvPr id="7" name="文本框 6"/>
          <p:cNvSpPr txBox="1"/>
          <p:nvPr/>
        </p:nvSpPr>
        <p:spPr>
          <a:xfrm>
            <a:off x="9076051" y="2912420"/>
            <a:ext cx="2148345" cy="579967"/>
          </a:xfrm>
          <a:prstGeom prst="rect">
            <a:avLst/>
          </a:prstGeom>
          <a:noFill/>
        </p:spPr>
        <p:txBody>
          <a:bodyPr wrap="none" rtlCol="0" anchor="t">
            <a:spAutoFit/>
          </a:bodyPr>
          <a:lstStyle/>
          <a:p>
            <a:pPr algn="l" fontAlgn="auto">
              <a:lnSpc>
                <a:spcPct val="150000"/>
              </a:lnSpc>
            </a:pPr>
            <a:r>
              <a:rPr lang="zh-CN" altLang="en-US" sz="2400" b="1" dirty="0">
                <a:solidFill>
                  <a:srgbClr val="002060"/>
                </a:solidFill>
                <a:sym typeface="+mn-ea"/>
              </a:rPr>
              <a:t> </a:t>
            </a:r>
            <a:r>
              <a:rPr lang="en-US" altLang="zh-CN" sz="2400" b="1" dirty="0">
                <a:solidFill>
                  <a:srgbClr val="FF0000"/>
                </a:solidFill>
                <a:sym typeface="+mn-ea"/>
              </a:rPr>
              <a:t>D(</a:t>
            </a:r>
            <a:r>
              <a:rPr lang="en-US" altLang="zh-CN" sz="2400" b="1" i="1" dirty="0" err="1">
                <a:solidFill>
                  <a:srgbClr val="FF0000"/>
                </a:solidFill>
                <a:sym typeface="+mn-ea"/>
              </a:rPr>
              <a:t>aX</a:t>
            </a:r>
            <a:r>
              <a:rPr lang="en-US" altLang="zh-CN" sz="2400" b="1" dirty="0">
                <a:solidFill>
                  <a:srgbClr val="FF0000"/>
                </a:solidFill>
                <a:sym typeface="+mn-ea"/>
              </a:rPr>
              <a:t>)=</a:t>
            </a:r>
            <a:r>
              <a:rPr lang="en-US" altLang="zh-CN" sz="2400" b="1" i="1" dirty="0">
                <a:solidFill>
                  <a:srgbClr val="FF0000"/>
                </a:solidFill>
                <a:sym typeface="+mn-ea"/>
              </a:rPr>
              <a:t>a</a:t>
            </a:r>
            <a:r>
              <a:rPr lang="en-US" altLang="zh-CN" sz="2400" b="1" baseline="30000" dirty="0">
                <a:solidFill>
                  <a:srgbClr val="FF0000"/>
                </a:solidFill>
                <a:sym typeface="+mn-ea"/>
              </a:rPr>
              <a:t>2</a:t>
            </a:r>
            <a:r>
              <a:rPr lang="en-US" altLang="zh-CN" sz="2400" b="1" dirty="0">
                <a:solidFill>
                  <a:srgbClr val="FF0000"/>
                </a:solidFill>
                <a:sym typeface="+mn-ea"/>
              </a:rPr>
              <a:t>D(</a:t>
            </a:r>
            <a:r>
              <a:rPr lang="en-US" altLang="zh-CN" sz="2400" b="1" i="1" dirty="0">
                <a:solidFill>
                  <a:srgbClr val="FF0000"/>
                </a:solidFill>
                <a:sym typeface="+mn-ea"/>
              </a:rPr>
              <a:t>X</a:t>
            </a:r>
            <a:r>
              <a:rPr lang="en-US" altLang="zh-CN" sz="2400" b="1" dirty="0">
                <a:solidFill>
                  <a:srgbClr val="FF0000"/>
                </a:solidFill>
                <a:sym typeface="+mn-ea"/>
              </a:rPr>
              <a:t>)</a:t>
            </a:r>
            <a:endParaRPr lang="zh-CN" altLang="en-US" sz="2400" b="1" dirty="0">
              <a:solidFill>
                <a:srgbClr val="FF0000"/>
              </a:solidFill>
              <a:sym typeface="+mn-ea"/>
            </a:endParaRPr>
          </a:p>
        </p:txBody>
      </p:sp>
      <p:sp>
        <p:nvSpPr>
          <p:cNvPr id="9" name="文本框 8"/>
          <p:cNvSpPr txBox="1"/>
          <p:nvPr/>
        </p:nvSpPr>
        <p:spPr>
          <a:xfrm>
            <a:off x="2667339" y="3763705"/>
            <a:ext cx="2028825" cy="737510"/>
          </a:xfrm>
          <a:prstGeom prst="rect">
            <a:avLst/>
          </a:prstGeom>
          <a:noFill/>
        </p:spPr>
        <p:txBody>
          <a:bodyPr wrap="square" rtlCol="0">
            <a:spAutoFit/>
          </a:bodyPr>
          <a:lstStyle/>
          <a:p>
            <a:pPr fontAlgn="auto">
              <a:lnSpc>
                <a:spcPct val="150000"/>
              </a:lnSpc>
            </a:pPr>
            <a:r>
              <a:rPr lang="zh-CN" altLang="en-US" sz="3200" b="1" dirty="0">
                <a:solidFill>
                  <a:schemeClr val="tx2"/>
                </a:solidFill>
              </a:rPr>
              <a:t>因此，</a:t>
            </a:r>
          </a:p>
        </p:txBody>
      </p:sp>
      <p:sp>
        <p:nvSpPr>
          <p:cNvPr id="10" name="文本框 9"/>
          <p:cNvSpPr txBox="1"/>
          <p:nvPr/>
        </p:nvSpPr>
        <p:spPr>
          <a:xfrm>
            <a:off x="3891475" y="3862345"/>
            <a:ext cx="4032448" cy="707886"/>
          </a:xfrm>
          <a:prstGeom prst="rect">
            <a:avLst/>
          </a:prstGeom>
          <a:solidFill>
            <a:schemeClr val="accent2"/>
          </a:solidFill>
        </p:spPr>
        <p:txBody>
          <a:bodyPr wrap="square" rtlCol="0" anchor="t">
            <a:spAutoFit/>
          </a:bodyPr>
          <a:lstStyle/>
          <a:p>
            <a:pPr algn="l" fontAlgn="auto"/>
            <a:r>
              <a:rPr lang="zh-CN" altLang="en-US" sz="4000" b="1" dirty="0">
                <a:solidFill>
                  <a:srgbClr val="FF0000"/>
                </a:solidFill>
                <a:sym typeface="+mn-ea"/>
              </a:rPr>
              <a:t> </a:t>
            </a:r>
            <a:r>
              <a:rPr lang="en-US" altLang="zh-CN" sz="4000" b="1" dirty="0">
                <a:solidFill>
                  <a:srgbClr val="FF0000"/>
                </a:solidFill>
                <a:sym typeface="+mn-ea"/>
              </a:rPr>
              <a:t>D(</a:t>
            </a:r>
            <a:r>
              <a:rPr lang="en-US" altLang="zh-CN" sz="4000" b="1" i="1" dirty="0" err="1">
                <a:solidFill>
                  <a:srgbClr val="FF0000"/>
                </a:solidFill>
                <a:sym typeface="+mn-ea"/>
              </a:rPr>
              <a:t>aX</a:t>
            </a:r>
            <a:r>
              <a:rPr lang="en-US" altLang="zh-CN" sz="4000" b="1" dirty="0" err="1">
                <a:solidFill>
                  <a:srgbClr val="FF0000"/>
                </a:solidFill>
                <a:sym typeface="+mn-ea"/>
              </a:rPr>
              <a:t>+</a:t>
            </a:r>
            <a:r>
              <a:rPr lang="en-US" altLang="zh-CN" sz="4000" b="1" i="1" dirty="0" err="1">
                <a:solidFill>
                  <a:srgbClr val="FF0000"/>
                </a:solidFill>
                <a:sym typeface="+mn-ea"/>
              </a:rPr>
              <a:t>b</a:t>
            </a:r>
            <a:r>
              <a:rPr lang="en-US" altLang="zh-CN" sz="4000" b="1" dirty="0">
                <a:solidFill>
                  <a:srgbClr val="FF0000"/>
                </a:solidFill>
                <a:sym typeface="+mn-ea"/>
              </a:rPr>
              <a:t>)=</a:t>
            </a:r>
            <a:r>
              <a:rPr lang="en-US" altLang="zh-CN" sz="4000" b="1" i="1" dirty="0">
                <a:solidFill>
                  <a:srgbClr val="FF0000"/>
                </a:solidFill>
                <a:sym typeface="+mn-ea"/>
              </a:rPr>
              <a:t>a</a:t>
            </a:r>
            <a:r>
              <a:rPr lang="en-US" altLang="zh-CN" sz="4000" b="1" baseline="30000" dirty="0">
                <a:solidFill>
                  <a:srgbClr val="FF0000"/>
                </a:solidFill>
                <a:sym typeface="+mn-ea"/>
              </a:rPr>
              <a:t>2</a:t>
            </a:r>
            <a:r>
              <a:rPr lang="en-US" altLang="zh-CN" sz="4000" b="1" dirty="0">
                <a:solidFill>
                  <a:srgbClr val="FF0000"/>
                </a:solidFill>
                <a:sym typeface="+mn-ea"/>
              </a:rPr>
              <a:t>D(</a:t>
            </a:r>
            <a:r>
              <a:rPr lang="en-US" altLang="zh-CN" sz="4000" b="1" i="1" dirty="0">
                <a:solidFill>
                  <a:srgbClr val="FF0000"/>
                </a:solidFill>
                <a:sym typeface="+mn-ea"/>
              </a:rPr>
              <a:t>X</a:t>
            </a:r>
            <a:r>
              <a:rPr lang="en-US" altLang="zh-CN" sz="4000" b="1" dirty="0">
                <a:solidFill>
                  <a:srgbClr val="FF0000"/>
                </a:solidFill>
                <a:sym typeface="+mn-ea"/>
              </a:rPr>
              <a:t>)</a:t>
            </a:r>
            <a:endParaRPr lang="zh-CN" altLang="en-US" sz="4000" b="1" dirty="0">
              <a:solidFill>
                <a:srgbClr val="FF0000"/>
              </a:solidFill>
              <a:sym typeface="+mn-ea"/>
            </a:endParaRPr>
          </a:p>
        </p:txBody>
      </p:sp>
      <p:sp>
        <p:nvSpPr>
          <p:cNvPr id="11" name="Text Box 54">
            <a:extLst>
              <a:ext uri="{FF2B5EF4-FFF2-40B4-BE49-F238E27FC236}">
                <a16:creationId xmlns:a16="http://schemas.microsoft.com/office/drawing/2014/main" id="{7B9015B2-2C2E-485E-A002-1DBAFB351A88}"/>
              </a:ext>
            </a:extLst>
          </p:cNvPr>
          <p:cNvSpPr txBox="1">
            <a:spLocks noChangeArrowheads="1"/>
          </p:cNvSpPr>
          <p:nvPr/>
        </p:nvSpPr>
        <p:spPr bwMode="auto">
          <a:xfrm>
            <a:off x="1" y="0"/>
            <a:ext cx="1487488"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b="1">
                <a:solidFill>
                  <a:srgbClr val="0C00F4"/>
                </a:solidFill>
              </a:rPr>
              <a:t>学习新知</a:t>
            </a:r>
          </a:p>
        </p:txBody>
      </p:sp>
      <mc:AlternateContent xmlns:mc="http://schemas.openxmlformats.org/markup-compatibility/2006" xmlns:a14="http://schemas.microsoft.com/office/drawing/2010/main">
        <mc:Choice Requires="a14">
          <p:sp>
            <p:nvSpPr>
              <p:cNvPr id="12" name="Object 3">
                <a:extLst>
                  <a:ext uri="{FF2B5EF4-FFF2-40B4-BE49-F238E27FC236}">
                    <a16:creationId xmlns:a16="http://schemas.microsoft.com/office/drawing/2014/main" id="{4917AD28-1952-4D94-925A-9251692D9FC7}"/>
                  </a:ext>
                </a:extLst>
              </p:cNvPr>
              <p:cNvSpPr txBox="1"/>
              <p:nvPr/>
            </p:nvSpPr>
            <p:spPr bwMode="auto">
              <a:xfrm>
                <a:off x="665456" y="5229200"/>
                <a:ext cx="10039056" cy="1008766"/>
              </a:xfrm>
              <a:prstGeom prst="rect">
                <a:avLst/>
              </a:prstGeom>
              <a:noFill/>
              <a:ln>
                <a:noFill/>
              </a:ln>
              <a:effectLst/>
            </p:spPr>
            <p:txBody>
              <a:bodyPr>
                <a:normAutofit/>
              </a:bodyPr>
              <a:lstStyle/>
              <a:p>
                <a:r>
                  <a:rPr lang="zh-CN" altLang="en-US" sz="3200" dirty="0">
                    <a:solidFill>
                      <a:srgbClr val="000000"/>
                    </a:solidFill>
                  </a:rPr>
                  <a:t>练习</a:t>
                </a:r>
                <a14:m>
                  <m:oMath xmlns:m="http://schemas.openxmlformats.org/officeDocument/2006/math">
                    <m:r>
                      <a:rPr lang="zh-CN" altLang="en-US" sz="3200" b="0" i="1" smtClean="0">
                        <a:solidFill>
                          <a:srgbClr val="000000"/>
                        </a:solidFill>
                        <a:latin typeface="Cambria Math" panose="02040503050406030204" pitchFamily="18" charset="0"/>
                      </a:rPr>
                      <m:t>：</m:t>
                    </m:r>
                    <m:r>
                      <a:rPr lang="zh-CN" altLang="en-US" sz="3200" i="1" smtClean="0">
                        <a:solidFill>
                          <a:srgbClr val="000000"/>
                        </a:solidFill>
                        <a:latin typeface="Cambria Math" panose="02040503050406030204" pitchFamily="18" charset="0"/>
                      </a:rPr>
                      <m:t>已知</m:t>
                    </m:r>
                    <m:r>
                      <a:rPr lang="en-US" altLang="zh-CN" sz="3200" b="0" i="1" smtClean="0">
                        <a:solidFill>
                          <a:srgbClr val="000000"/>
                        </a:solidFill>
                        <a:latin typeface="Cambria Math" panose="02040503050406030204" pitchFamily="18" charset="0"/>
                      </a:rPr>
                      <m:t>𝑌</m:t>
                    </m:r>
                    <m:r>
                      <a:rPr lang="zh-CN" altLang="en-US" sz="3200" i="1" smtClean="0">
                        <a:solidFill>
                          <a:srgbClr val="000000"/>
                        </a:solidFill>
                        <a:latin typeface="Cambria Math" panose="02040503050406030204" pitchFamily="18" charset="0"/>
                      </a:rPr>
                      <m:t>=3</m:t>
                    </m:r>
                    <m:r>
                      <a:rPr lang="en-US" altLang="zh-CN" sz="3200" b="0" i="1" smtClean="0">
                        <a:solidFill>
                          <a:srgbClr val="000000"/>
                        </a:solidFill>
                        <a:latin typeface="Cambria Math" panose="02040503050406030204" pitchFamily="18" charset="0"/>
                      </a:rPr>
                      <m:t>𝑋</m:t>
                    </m:r>
                    <m:r>
                      <a:rPr lang="zh-CN" altLang="en-US" sz="3200" i="1">
                        <a:solidFill>
                          <a:srgbClr val="000000"/>
                        </a:solidFill>
                        <a:latin typeface="Cambria Math" panose="02040503050406030204" pitchFamily="18" charset="0"/>
                      </a:rPr>
                      <m:t>+</m:t>
                    </m:r>
                    <m:f>
                      <m:fPr>
                        <m:ctrlPr>
                          <a:rPr lang="zh-CN" altLang="en-US" sz="3200" i="1">
                            <a:solidFill>
                              <a:srgbClr val="000000"/>
                            </a:solidFill>
                            <a:latin typeface="Cambria Math" panose="02040503050406030204" pitchFamily="18" charset="0"/>
                          </a:rPr>
                        </m:ctrlPr>
                      </m:fPr>
                      <m:num>
                        <m:r>
                          <a:rPr lang="zh-CN" altLang="en-US" sz="3200" i="1">
                            <a:solidFill>
                              <a:srgbClr val="000000"/>
                            </a:solidFill>
                            <a:latin typeface="Cambria Math" panose="02040503050406030204" pitchFamily="18" charset="0"/>
                          </a:rPr>
                          <m:t>1</m:t>
                        </m:r>
                      </m:num>
                      <m:den>
                        <m:r>
                          <a:rPr lang="zh-CN" altLang="en-US" sz="3200" i="1">
                            <a:solidFill>
                              <a:srgbClr val="000000"/>
                            </a:solidFill>
                            <a:latin typeface="Cambria Math" panose="02040503050406030204" pitchFamily="18" charset="0"/>
                          </a:rPr>
                          <m:t>8</m:t>
                        </m:r>
                      </m:den>
                    </m:f>
                    <m:r>
                      <a:rPr lang="zh-CN" altLang="en-US" sz="3200" i="1">
                        <a:solidFill>
                          <a:srgbClr val="000000"/>
                        </a:solidFill>
                        <a:latin typeface="Cambria Math" panose="02040503050406030204" pitchFamily="18" charset="0"/>
                      </a:rPr>
                      <m:t>，且</m:t>
                    </m:r>
                    <m:r>
                      <a:rPr lang="zh-CN" altLang="en-US" sz="3200" i="1">
                        <a:solidFill>
                          <a:srgbClr val="000000"/>
                        </a:solidFill>
                        <a:latin typeface="Cambria Math" panose="02040503050406030204" pitchFamily="18" charset="0"/>
                      </a:rPr>
                      <m:t>𝐷</m:t>
                    </m:r>
                    <m:r>
                      <a:rPr lang="en-US" altLang="zh-CN" sz="3200" b="0" i="1" smtClean="0">
                        <a:solidFill>
                          <a:srgbClr val="000000"/>
                        </a:solidFill>
                        <a:latin typeface="Cambria Math" panose="02040503050406030204" pitchFamily="18" charset="0"/>
                      </a:rPr>
                      <m:t>(</m:t>
                    </m:r>
                    <m:r>
                      <a:rPr lang="en-US" altLang="zh-CN" sz="3200" b="0" i="1" smtClean="0">
                        <a:solidFill>
                          <a:srgbClr val="000000"/>
                        </a:solidFill>
                        <a:latin typeface="Cambria Math" panose="02040503050406030204" pitchFamily="18" charset="0"/>
                      </a:rPr>
                      <m:t>𝑋</m:t>
                    </m:r>
                    <m:r>
                      <a:rPr lang="en-US" altLang="zh-CN" sz="3200" b="0" i="1" smtClean="0">
                        <a:solidFill>
                          <a:srgbClr val="000000"/>
                        </a:solidFill>
                        <a:latin typeface="Cambria Math" panose="02040503050406030204" pitchFamily="18" charset="0"/>
                      </a:rPr>
                      <m:t>)=13,</m:t>
                    </m:r>
                    <m:r>
                      <a:rPr lang="zh-CN" altLang="en-US" sz="3200" i="1">
                        <a:solidFill>
                          <a:srgbClr val="000000"/>
                        </a:solidFill>
                        <a:latin typeface="Cambria Math" panose="02040503050406030204" pitchFamily="18" charset="0"/>
                      </a:rPr>
                      <m:t>则</m:t>
                    </m:r>
                    <m:r>
                      <a:rPr lang="zh-CN" altLang="en-US" sz="3200" i="1">
                        <a:solidFill>
                          <a:srgbClr val="000000"/>
                        </a:solidFill>
                        <a:latin typeface="Cambria Math" panose="02040503050406030204" pitchFamily="18" charset="0"/>
                      </a:rPr>
                      <m:t>𝐷</m:t>
                    </m:r>
                    <m:r>
                      <a:rPr lang="en-US" altLang="zh-CN" sz="3200" i="1" smtClean="0">
                        <a:solidFill>
                          <a:srgbClr val="000000"/>
                        </a:solidFill>
                        <a:latin typeface="Cambria Math" panose="02040503050406030204" pitchFamily="18" charset="0"/>
                      </a:rPr>
                      <m:t>(</m:t>
                    </m:r>
                    <m:r>
                      <a:rPr lang="en-US" altLang="zh-CN" sz="3200" b="0" i="1" smtClean="0">
                        <a:solidFill>
                          <a:srgbClr val="000000"/>
                        </a:solidFill>
                        <a:latin typeface="Cambria Math" panose="02040503050406030204" pitchFamily="18" charset="0"/>
                      </a:rPr>
                      <m:t>𝑌</m:t>
                    </m:r>
                    <m:r>
                      <a:rPr lang="en-US" altLang="zh-CN" sz="3200" b="0" i="1" smtClean="0">
                        <a:solidFill>
                          <a:srgbClr val="000000"/>
                        </a:solidFill>
                        <a:latin typeface="Cambria Math" panose="02040503050406030204" pitchFamily="18" charset="0"/>
                      </a:rPr>
                      <m:t>)=</m:t>
                    </m:r>
                    <m:bar>
                      <m:barPr>
                        <m:ctrlPr>
                          <a:rPr lang="zh-CN" altLang="en-US" sz="3200" i="1">
                            <a:solidFill>
                              <a:srgbClr val="000000"/>
                            </a:solidFill>
                            <a:latin typeface="Cambria Math" panose="02040503050406030204" pitchFamily="18" charset="0"/>
                          </a:rPr>
                        </m:ctrlPr>
                      </m:barPr>
                      <m:e>
                        <m:r>
                          <a:rPr lang="en-US" altLang="zh-CN" sz="3200" b="0" i="1" smtClean="0">
                            <a:solidFill>
                              <a:srgbClr val="000000"/>
                            </a:solidFill>
                            <a:latin typeface="Cambria Math" panose="02040503050406030204" pitchFamily="18" charset="0"/>
                          </a:rPr>
                          <m:t>       </m:t>
                        </m:r>
                      </m:e>
                    </m:bar>
                  </m:oMath>
                </a14:m>
                <a:endParaRPr lang="zh-CN" altLang="en-US" sz="3200" dirty="0"/>
              </a:p>
            </p:txBody>
          </p:sp>
        </mc:Choice>
        <mc:Fallback xmlns="">
          <p:sp>
            <p:nvSpPr>
              <p:cNvPr id="12" name="Object 3">
                <a:extLst>
                  <a:ext uri="{FF2B5EF4-FFF2-40B4-BE49-F238E27FC236}">
                    <a16:creationId xmlns:a16="http://schemas.microsoft.com/office/drawing/2014/main" id="{4917AD28-1952-4D94-925A-9251692D9FC7}"/>
                  </a:ext>
                </a:extLst>
              </p:cNvPr>
              <p:cNvSpPr txBox="1">
                <a:spLocks noRot="1" noChangeAspect="1" noMove="1" noResize="1" noEditPoints="1" noAdjustHandles="1" noChangeArrowheads="1" noChangeShapeType="1" noTextEdit="1"/>
              </p:cNvSpPr>
              <p:nvPr/>
            </p:nvSpPr>
            <p:spPr bwMode="auto">
              <a:xfrm>
                <a:off x="665456" y="5229200"/>
                <a:ext cx="10039056" cy="1008766"/>
              </a:xfrm>
              <a:prstGeom prst="rect">
                <a:avLst/>
              </a:prstGeom>
              <a:blipFill>
                <a:blip r:embed="rId2"/>
                <a:stretch>
                  <a:fillRect l="-1518" t="-1818"/>
                </a:stretch>
              </a:blipFill>
              <a:ln>
                <a:noFill/>
              </a:ln>
              <a:effectLst/>
            </p:spPr>
            <p:txBody>
              <a:bodyPr/>
              <a:lstStyle/>
              <a:p>
                <a:r>
                  <a:rPr lang="zh-CN" altLang="en-US">
                    <a:noFill/>
                  </a:rPr>
                  <a:t> </a:t>
                </a:r>
              </a:p>
            </p:txBody>
          </p:sp>
        </mc:Fallback>
      </mc:AlternateContent>
      <p:sp>
        <p:nvSpPr>
          <p:cNvPr id="13" name="Text Box 6">
            <a:extLst>
              <a:ext uri="{FF2B5EF4-FFF2-40B4-BE49-F238E27FC236}">
                <a16:creationId xmlns:a16="http://schemas.microsoft.com/office/drawing/2014/main" id="{F10A867D-D899-401D-9407-8215CCD4BA61}"/>
              </a:ext>
            </a:extLst>
          </p:cNvPr>
          <p:cNvSpPr txBox="1">
            <a:spLocks noChangeArrowheads="1"/>
          </p:cNvSpPr>
          <p:nvPr/>
        </p:nvSpPr>
        <p:spPr bwMode="auto">
          <a:xfrm>
            <a:off x="9336360" y="5229138"/>
            <a:ext cx="122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3200" b="1" dirty="0">
                <a:solidFill>
                  <a:srgbClr val="FF0000"/>
                </a:solidFill>
                <a:latin typeface="Tahoma" panose="020B0604030504040204" pitchFamily="34" charset="0"/>
                <a:ea typeface="黑体" panose="02010609060101010101" pitchFamily="49" charset="-122"/>
              </a:rPr>
              <a:t>117</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6" presetClass="entr" presetSubtype="21" fill="hold" grpId="0" nodeType="clickEffect">
                                  <p:stCondLst>
                                    <p:cond delay="0"/>
                                  </p:stCondLst>
                                  <p:childTnLst>
                                    <p:set>
                                      <p:cBhvr>
                                        <p:cTn id="21" dur="500"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6" presetClass="entr" presetSubtype="21" fill="hold" grpId="0" nodeType="clickEffect">
                                  <p:stCondLst>
                                    <p:cond delay="0"/>
                                  </p:stCondLst>
                                  <p:childTnLst>
                                    <p:set>
                                      <p:cBhvr>
                                        <p:cTn id="31" dur="500"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69" y="0"/>
            <a:ext cx="10616565" cy="737510"/>
          </a:xfrm>
          <a:prstGeom prst="rect">
            <a:avLst/>
          </a:prstGeom>
          <a:noFill/>
        </p:spPr>
        <p:txBody>
          <a:bodyPr wrap="square" rtlCol="0">
            <a:spAutoFit/>
          </a:bodyPr>
          <a:lstStyle/>
          <a:p>
            <a:pPr fontAlgn="auto">
              <a:lnSpc>
                <a:spcPct val="150000"/>
              </a:lnSpc>
            </a:pPr>
            <a:r>
              <a:rPr lang="zh-CN" altLang="en-US" sz="3200" b="1" dirty="0">
                <a:solidFill>
                  <a:schemeClr val="tx2"/>
                </a:solidFill>
              </a:rPr>
              <a:t>例</a:t>
            </a:r>
            <a:r>
              <a:rPr lang="en-US" altLang="zh-CN" sz="3200" b="1" dirty="0">
                <a:solidFill>
                  <a:schemeClr val="tx2"/>
                </a:solidFill>
              </a:rPr>
              <a:t>1</a:t>
            </a:r>
            <a:r>
              <a:rPr lang="zh-CN" altLang="en-US" sz="3200" b="1" dirty="0">
                <a:solidFill>
                  <a:schemeClr val="tx2"/>
                </a:solidFill>
              </a:rPr>
              <a:t>：抛掷一枚质地均匀的骰子，求掷出的点数</a:t>
            </a:r>
            <a:r>
              <a:rPr lang="en-US" altLang="zh-CN" sz="3200" b="1" dirty="0">
                <a:solidFill>
                  <a:schemeClr val="tx2"/>
                </a:solidFill>
              </a:rPr>
              <a:t>X</a:t>
            </a:r>
            <a:r>
              <a:rPr lang="zh-CN" altLang="en-US" sz="3200" b="1" dirty="0">
                <a:solidFill>
                  <a:schemeClr val="tx2"/>
                </a:solidFill>
              </a:rPr>
              <a:t>的方差。</a:t>
            </a:r>
          </a:p>
        </p:txBody>
      </p:sp>
      <mc:AlternateContent xmlns:mc="http://schemas.openxmlformats.org/markup-compatibility/2006" xmlns:a14="http://schemas.microsoft.com/office/drawing/2010/main">
        <mc:Choice Requires="a14">
          <p:sp>
            <p:nvSpPr>
              <p:cNvPr id="4" name="对象 3">
                <a:hlinkClick r:id="" action="ppaction://ole?verb=0"/>
              </p:cNvPr>
              <p:cNvSpPr txBox="1"/>
              <p:nvPr/>
            </p:nvSpPr>
            <p:spPr>
              <a:xfrm>
                <a:off x="1487488" y="737510"/>
                <a:ext cx="9649072" cy="4464496"/>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解：随机变量</m:t>
                      </m:r>
                      <m:r>
                        <m:rPr>
                          <m:sty m:val="p"/>
                        </m:rPr>
                        <a:rPr lang="zh-CN" altLang="en-US" sz="2800" i="1" smtClean="0">
                          <a:solidFill>
                            <a:srgbClr val="000000"/>
                          </a:solidFill>
                          <a:latin typeface="Cambria Math" panose="02040503050406030204" pitchFamily="18" charset="0"/>
                        </a:rPr>
                        <m:t>X</m:t>
                      </m:r>
                      <m:r>
                        <a:rPr lang="zh-CN" altLang="en-US" sz="2800" i="1" smtClean="0">
                          <a:solidFill>
                            <a:srgbClr val="000000"/>
                          </a:solidFill>
                          <a:latin typeface="Cambria Math" panose="02040503050406030204" pitchFamily="18" charset="0"/>
                        </a:rPr>
                        <m:t>的分布列为</m:t>
                      </m:r>
                      <m:r>
                        <m:rPr>
                          <m:sty m:val="p"/>
                        </m:rPr>
                        <a:rPr lang="zh-CN" altLang="en-US" sz="2800" i="1" smtClean="0">
                          <a:solidFill>
                            <a:srgbClr val="000000"/>
                          </a:solidFill>
                          <a:latin typeface="Cambria Math" panose="02040503050406030204" pitchFamily="18" charset="0"/>
                        </a:rPr>
                        <m:t>P</m:t>
                      </m:r>
                      <m:r>
                        <a:rPr lang="en-US" altLang="zh-CN" sz="2800" b="0" i="1" smtClean="0">
                          <a:solidFill>
                            <a:srgbClr val="000000"/>
                          </a:solidFill>
                          <a:latin typeface="Cambria Math" panose="02040503050406030204" pitchFamily="18" charset="0"/>
                        </a:rPr>
                        <m:t>(</m:t>
                      </m:r>
                      <m:r>
                        <m:rPr>
                          <m:sty m:val="p"/>
                        </m:rPr>
                        <a:rPr lang="zh-CN" altLang="en-US" sz="2800" i="1">
                          <a:solidFill>
                            <a:srgbClr val="000000"/>
                          </a:solidFill>
                          <a:latin typeface="Cambria Math" panose="02040503050406030204" pitchFamily="18" charset="0"/>
                        </a:rPr>
                        <m:t>X</m:t>
                      </m:r>
                      <m:r>
                        <a:rPr lang="zh-CN" altLang="en-US" sz="2800" i="1">
                          <a:solidFill>
                            <a:srgbClr val="000000"/>
                          </a:solidFill>
                          <a:latin typeface="Cambria Math" panose="02040503050406030204" pitchFamily="18" charset="0"/>
                        </a:rPr>
                        <m:t>=</m:t>
                      </m:r>
                      <m:r>
                        <m:rPr>
                          <m:sty m:val="p"/>
                        </m:rPr>
                        <a:rPr lang="zh-CN" altLang="en-US" sz="2800" i="1">
                          <a:solidFill>
                            <a:srgbClr val="000000"/>
                          </a:solidFill>
                          <a:latin typeface="Cambria Math" panose="02040503050406030204" pitchFamily="18" charset="0"/>
                        </a:rPr>
                        <m:t>k</m:t>
                      </m:r>
                      <m:r>
                        <a:rPr lang="en-US" altLang="zh-CN" sz="2800" b="0" i="1" smtClean="0">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6</m:t>
                          </m:r>
                        </m:den>
                      </m:f>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=1,2,3,4,5,6.</m:t>
                      </m:r>
                    </m:oMath>
                    <m:oMath xmlns:m="http://schemas.openxmlformats.org/officeDocument/2006/math">
                      <m:r>
                        <a:rPr lang="zh-CN" altLang="en-US" sz="2800" i="1">
                          <a:solidFill>
                            <a:srgbClr val="000000"/>
                          </a:solidFill>
                          <a:latin typeface="Cambria Math" panose="02040503050406030204" pitchFamily="18" charset="0"/>
                        </a:rPr>
                        <m:t>因为</m:t>
                      </m:r>
                      <m:r>
                        <a:rPr lang="zh-CN" altLang="en-US" sz="2800" i="1">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𝐸</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𝑋</m:t>
                          </m:r>
                        </m:e>
                      </m:d>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7</m:t>
                          </m:r>
                        </m:num>
                        <m:den>
                          <m:r>
                            <a:rPr lang="zh-CN" altLang="en-US" sz="2800" i="1">
                              <a:solidFill>
                                <a:srgbClr val="000000"/>
                              </a:solidFill>
                              <a:latin typeface="Cambria Math" panose="02040503050406030204" pitchFamily="18" charset="0"/>
                            </a:rPr>
                            <m:t>2</m:t>
                          </m:r>
                        </m:den>
                      </m:f>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 </m:t>
                      </m:r>
                    </m:oMath>
                  </m:oMathPara>
                </a14:m>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800" b="0" i="1" smtClean="0">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𝐸</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𝑋</m:t>
                      </m:r>
                      <m:r>
                        <a:rPr lang="en-US" altLang="zh-CN" sz="2800" b="0" i="1" baseline="30000" smtClean="0">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m:t>
                      </m:r>
                      <m:nary>
                        <m:naryPr>
                          <m:chr m:val="∑"/>
                          <m:ctrlPr>
                            <a:rPr lang="zh-CN" altLang="en-US" sz="2800" i="1">
                              <a:solidFill>
                                <a:srgbClr val="000000"/>
                              </a:solidFill>
                              <a:latin typeface="Cambria Math" panose="02040503050406030204" pitchFamily="18" charset="0"/>
                            </a:rPr>
                          </m:ctrlPr>
                        </m:naryPr>
                        <m:sub>
                          <m:r>
                            <m:rPr>
                              <m:sty m:val="p"/>
                            </m:rPr>
                            <a:rPr lang="zh-CN" altLang="en-US" sz="2800" i="0">
                              <a:solidFill>
                                <a:srgbClr val="000000"/>
                              </a:solidFill>
                              <a:latin typeface="Cambria Math" panose="02040503050406030204" pitchFamily="18" charset="0"/>
                            </a:rPr>
                            <m:t>i</m:t>
                          </m:r>
                          <m:r>
                            <a:rPr lang="zh-CN" altLang="en-US" sz="2800" i="1">
                              <a:solidFill>
                                <a:srgbClr val="000000"/>
                              </a:solidFill>
                              <a:latin typeface="Cambria Math" panose="02040503050406030204" pitchFamily="18" charset="0"/>
                            </a:rPr>
                            <m:t>=1</m:t>
                          </m:r>
                        </m:sub>
                        <m:sup>
                          <m:r>
                            <a:rPr lang="zh-CN" altLang="en-US" sz="2800" i="1">
                              <a:solidFill>
                                <a:srgbClr val="000000"/>
                              </a:solidFill>
                              <a:latin typeface="Cambria Math" panose="02040503050406030204" pitchFamily="18" charset="0"/>
                            </a:rPr>
                            <m:t>6</m:t>
                          </m:r>
                        </m:sup>
                        <m:e>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𝑘</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6</m:t>
                              </m:r>
                            </m:den>
                          </m:f>
                          <m:r>
                            <a:rPr lang="zh-CN" altLang="en-US" sz="2800" i="1">
                              <a:solidFill>
                                <a:srgbClr val="000000"/>
                              </a:solidFill>
                              <a:latin typeface="Cambria Math" panose="02040503050406030204" pitchFamily="18" charset="0"/>
                            </a:rPr>
                            <m:t>)</m:t>
                          </m:r>
                        </m:e>
                      </m:nary>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6</m:t>
                          </m:r>
                        </m:den>
                      </m:f>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1</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2</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3</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4</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5</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6</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oMath>
                    <m:oMath xmlns:m="http://schemas.openxmlformats.org/officeDocument/2006/math">
                      <m:r>
                        <a:rPr lang="zh-CN" altLang="en-US" sz="2800" i="1">
                          <a:solidFill>
                            <a:srgbClr val="000000"/>
                          </a:solidFill>
                          <a:latin typeface="Cambria Math" panose="02040503050406030204" pitchFamily="18" charset="0"/>
                        </a:rPr>
                        <m:t>所以</m:t>
                      </m:r>
                      <m:r>
                        <a:rPr lang="zh-CN" altLang="en-US" sz="2800" i="1">
                          <a:solidFill>
                            <a:srgbClr val="000000"/>
                          </a:solidFill>
                          <a:latin typeface="Cambria Math" panose="02040503050406030204" pitchFamily="18" charset="0"/>
                        </a:rPr>
                        <m:t> </m:t>
                      </m:r>
                      <m:r>
                        <m:rPr>
                          <m:sty m:val="p"/>
                        </m:rPr>
                        <a:rPr lang="zh-CN" altLang="en-US" sz="2800" i="1">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m:t>
                      </m:r>
                      <m:r>
                        <m:rPr>
                          <m:sty m:val="p"/>
                        </m:rPr>
                        <a:rPr lang="zh-CN" altLang="en-US" sz="2800" i="1">
                          <a:solidFill>
                            <a:srgbClr val="000000"/>
                          </a:solidFill>
                          <a:latin typeface="Cambria Math" panose="02040503050406030204" pitchFamily="18" charset="0"/>
                        </a:rPr>
                        <m:t>X</m:t>
                      </m:r>
                      <m:r>
                        <a:rPr lang="zh-CN" altLang="en-US" sz="2800" i="1">
                          <a:solidFill>
                            <a:srgbClr val="000000"/>
                          </a:solidFill>
                          <a:latin typeface="Cambria Math" panose="02040503050406030204" pitchFamily="18" charset="0"/>
                        </a:rPr>
                        <m:t>)=</m:t>
                      </m:r>
                      <m:nary>
                        <m:naryPr>
                          <m:chr m:val="∑"/>
                          <m:ctrlPr>
                            <a:rPr lang="zh-CN" altLang="en-US" sz="2800" i="1">
                              <a:solidFill>
                                <a:srgbClr val="000000"/>
                              </a:solidFill>
                              <a:latin typeface="Cambria Math" panose="02040503050406030204" pitchFamily="18" charset="0"/>
                            </a:rPr>
                          </m:ctrlPr>
                        </m:naryPr>
                        <m:sub>
                          <m:r>
                            <m:rPr>
                              <m:sty m:val="p"/>
                            </m:rPr>
                            <a:rPr lang="zh-CN" altLang="en-US" sz="2800" i="0">
                              <a:solidFill>
                                <a:srgbClr val="000000"/>
                              </a:solidFill>
                              <a:latin typeface="Cambria Math" panose="02040503050406030204" pitchFamily="18" charset="0"/>
                            </a:rPr>
                            <m:t>i</m:t>
                          </m:r>
                          <m:r>
                            <a:rPr lang="zh-CN" altLang="en-US" sz="2800" i="1">
                              <a:solidFill>
                                <a:srgbClr val="000000"/>
                              </a:solidFill>
                              <a:latin typeface="Cambria Math" panose="02040503050406030204" pitchFamily="18" charset="0"/>
                            </a:rPr>
                            <m:t>=1</m:t>
                          </m:r>
                        </m:sub>
                        <m:sup>
                          <m:r>
                            <a:rPr lang="zh-CN" altLang="en-US" sz="2800" i="1">
                              <a:solidFill>
                                <a:srgbClr val="000000"/>
                              </a:solidFill>
                              <a:latin typeface="Cambria Math" panose="02040503050406030204" pitchFamily="18" charset="0"/>
                            </a:rPr>
                            <m:t>6</m:t>
                          </m:r>
                        </m:sup>
                        <m:e>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𝑘</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6</m:t>
                              </m:r>
                            </m:den>
                          </m:f>
                          <m:r>
                            <a:rPr lang="zh-CN" altLang="en-US" sz="2800" i="1">
                              <a:solidFill>
                                <a:srgbClr val="000000"/>
                              </a:solidFill>
                              <a:latin typeface="Cambria Math" panose="02040503050406030204" pitchFamily="18" charset="0"/>
                            </a:rPr>
                            <m:t>)</m:t>
                          </m:r>
                        </m:e>
                      </m:nary>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d>
                            <m:dPr>
                              <m:ctrlPr>
                                <a:rPr lang="zh-CN" altLang="en-US" sz="2800" i="1">
                                  <a:solidFill>
                                    <a:srgbClr val="000000"/>
                                  </a:solidFill>
                                  <a:latin typeface="Cambria Math" panose="02040503050406030204" pitchFamily="18" charset="0"/>
                                </a:rPr>
                              </m:ctrlPr>
                            </m:dPr>
                            <m:e>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7</m:t>
                                  </m:r>
                                </m:num>
                                <m:den>
                                  <m:r>
                                    <a:rPr lang="zh-CN" altLang="en-US" sz="2800" i="1">
                                      <a:solidFill>
                                        <a:srgbClr val="000000"/>
                                      </a:solidFill>
                                      <a:latin typeface="Cambria Math" panose="02040503050406030204" pitchFamily="18" charset="0"/>
                                    </a:rPr>
                                    <m:t>2</m:t>
                                  </m:r>
                                </m:den>
                              </m:f>
                            </m:e>
                          </m:d>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35</m:t>
                          </m:r>
                        </m:num>
                        <m:den>
                          <m:r>
                            <a:rPr lang="zh-CN" altLang="en-US" sz="2800" i="1">
                              <a:solidFill>
                                <a:srgbClr val="000000"/>
                              </a:solidFill>
                              <a:latin typeface="Cambria Math" panose="02040503050406030204" pitchFamily="18" charset="0"/>
                            </a:rPr>
                            <m:t>12</m:t>
                          </m:r>
                        </m:den>
                      </m:f>
                    </m:oMath>
                  </m:oMathPara>
                </a14:m>
                <a:endParaRPr lang="zh-CN" altLang="en-US" sz="2800" dirty="0"/>
              </a:p>
            </p:txBody>
          </p:sp>
        </mc:Choice>
        <mc:Fallback xmlns="">
          <p:sp>
            <p:nvSpPr>
              <p:cNvPr id="4" name="对象 3">
                <a:hlinkClick r:id="" action="ppaction://ole?verb=0"/>
              </p:cNvPr>
              <p:cNvSpPr txBox="1">
                <a:spLocks noRot="1" noChangeAspect="1" noMove="1" noResize="1" noEditPoints="1" noAdjustHandles="1" noChangeArrowheads="1" noChangeShapeType="1" noTextEdit="1"/>
              </p:cNvSpPr>
              <p:nvPr/>
            </p:nvSpPr>
            <p:spPr>
              <a:xfrm>
                <a:off x="1487488" y="737510"/>
                <a:ext cx="9649072" cy="4464496"/>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5092" y="76707"/>
            <a:ext cx="11081816" cy="656846"/>
          </a:xfrm>
          <a:prstGeom prst="rect">
            <a:avLst/>
          </a:prstGeom>
          <a:noFill/>
        </p:spPr>
        <p:txBody>
          <a:bodyPr wrap="square" rtlCol="0">
            <a:spAutoFit/>
          </a:bodyPr>
          <a:lstStyle/>
          <a:p>
            <a:pPr fontAlgn="auto">
              <a:lnSpc>
                <a:spcPct val="150000"/>
              </a:lnSpc>
            </a:pPr>
            <a:r>
              <a:rPr lang="zh-CN" altLang="en-US" sz="2800" b="1" dirty="0">
                <a:solidFill>
                  <a:schemeClr val="tx2"/>
                </a:solidFill>
              </a:rPr>
              <a:t>例</a:t>
            </a:r>
            <a:r>
              <a:rPr lang="en-US" altLang="zh-CN" sz="2800" b="1" dirty="0">
                <a:solidFill>
                  <a:schemeClr val="tx2"/>
                </a:solidFill>
              </a:rPr>
              <a:t>2</a:t>
            </a:r>
            <a:r>
              <a:rPr lang="zh-CN" altLang="en-US" sz="2800" b="1" dirty="0">
                <a:solidFill>
                  <a:schemeClr val="tx2"/>
                </a:solidFill>
              </a:rPr>
              <a:t>：投资</a:t>
            </a:r>
            <a:r>
              <a:rPr lang="en-US" altLang="zh-CN" sz="2800" b="1" dirty="0">
                <a:solidFill>
                  <a:schemeClr val="tx2"/>
                </a:solidFill>
              </a:rPr>
              <a:t>A</a:t>
            </a:r>
            <a:r>
              <a:rPr lang="zh-CN" altLang="en-US" sz="2800" b="1" dirty="0">
                <a:solidFill>
                  <a:schemeClr val="tx2"/>
                </a:solidFill>
              </a:rPr>
              <a:t>、</a:t>
            </a:r>
            <a:r>
              <a:rPr lang="en-US" altLang="zh-CN" sz="2800" b="1" dirty="0">
                <a:solidFill>
                  <a:schemeClr val="tx2"/>
                </a:solidFill>
              </a:rPr>
              <a:t>B</a:t>
            </a:r>
            <a:r>
              <a:rPr lang="zh-CN" altLang="en-US" sz="2800" b="1" dirty="0">
                <a:solidFill>
                  <a:schemeClr val="tx2"/>
                </a:solidFill>
              </a:rPr>
              <a:t>两种股票，每股收益的分布列分别如表</a:t>
            </a:r>
            <a:r>
              <a:rPr lang="en-US" altLang="zh-CN" sz="2800" b="1" dirty="0">
                <a:solidFill>
                  <a:schemeClr val="tx2"/>
                </a:solidFill>
              </a:rPr>
              <a:t>1</a:t>
            </a:r>
            <a:r>
              <a:rPr lang="zh-CN" altLang="en-US" sz="2800" b="1" dirty="0">
                <a:solidFill>
                  <a:schemeClr val="tx2"/>
                </a:solidFill>
              </a:rPr>
              <a:t>和表二所示：</a:t>
            </a:r>
          </a:p>
        </p:txBody>
      </p:sp>
      <p:graphicFrame>
        <p:nvGraphicFramePr>
          <p:cNvPr id="4" name="表格 3"/>
          <p:cNvGraphicFramePr>
            <a:graphicFrameLocks noGrp="1"/>
          </p:cNvGraphicFramePr>
          <p:nvPr>
            <p:extLst>
              <p:ext uri="{D42A27DB-BD31-4B8C-83A1-F6EECF244321}">
                <p14:modId xmlns:p14="http://schemas.microsoft.com/office/powerpoint/2010/main" val="2261898860"/>
              </p:ext>
            </p:extLst>
          </p:nvPr>
        </p:nvGraphicFramePr>
        <p:xfrm>
          <a:off x="820235" y="1127145"/>
          <a:ext cx="4813300" cy="731520"/>
        </p:xfrm>
        <a:graphic>
          <a:graphicData uri="http://schemas.openxmlformats.org/drawingml/2006/table">
            <a:tbl>
              <a:tblPr firstRow="1" bandRow="1">
                <a:tableStyleId>{5940675A-B579-460E-94D1-54222C63F5DA}</a:tableStyleId>
              </a:tblPr>
              <a:tblGrid>
                <a:gridCol w="1203325">
                  <a:extLst>
                    <a:ext uri="{9D8B030D-6E8A-4147-A177-3AD203B41FA5}">
                      <a16:colId xmlns:a16="http://schemas.microsoft.com/office/drawing/2014/main" val="20000"/>
                    </a:ext>
                  </a:extLst>
                </a:gridCol>
                <a:gridCol w="1203325">
                  <a:extLst>
                    <a:ext uri="{9D8B030D-6E8A-4147-A177-3AD203B41FA5}">
                      <a16:colId xmlns:a16="http://schemas.microsoft.com/office/drawing/2014/main" val="20001"/>
                    </a:ext>
                  </a:extLst>
                </a:gridCol>
                <a:gridCol w="1203325">
                  <a:extLst>
                    <a:ext uri="{9D8B030D-6E8A-4147-A177-3AD203B41FA5}">
                      <a16:colId xmlns:a16="http://schemas.microsoft.com/office/drawing/2014/main" val="20002"/>
                    </a:ext>
                  </a:extLst>
                </a:gridCol>
                <a:gridCol w="1203325">
                  <a:extLst>
                    <a:ext uri="{9D8B030D-6E8A-4147-A177-3AD203B41FA5}">
                      <a16:colId xmlns:a16="http://schemas.microsoft.com/office/drawing/2014/main" val="20003"/>
                    </a:ext>
                  </a:extLst>
                </a:gridCol>
              </a:tblGrid>
              <a:tr h="365760">
                <a:tc>
                  <a:txBody>
                    <a:bodyPr/>
                    <a:lstStyle/>
                    <a:p>
                      <a:pPr algn="ctr">
                        <a:buNone/>
                      </a:pPr>
                      <a:r>
                        <a:rPr lang="zh-CN" altLang="en-US"/>
                        <a:t>收益</a:t>
                      </a:r>
                      <a:r>
                        <a:rPr lang="en-US" altLang="zh-CN"/>
                        <a:t>X/</a:t>
                      </a:r>
                      <a:r>
                        <a:rPr lang="zh-CN" altLang="en-US"/>
                        <a:t>元</a:t>
                      </a:r>
                    </a:p>
                  </a:txBody>
                  <a:tcPr/>
                </a:tc>
                <a:tc>
                  <a:txBody>
                    <a:bodyPr/>
                    <a:lstStyle/>
                    <a:p>
                      <a:pPr algn="ctr">
                        <a:buNone/>
                      </a:pPr>
                      <a:r>
                        <a:rPr lang="en-US" altLang="zh-CN"/>
                        <a:t>-1</a:t>
                      </a:r>
                    </a:p>
                  </a:txBody>
                  <a:tcPr/>
                </a:tc>
                <a:tc>
                  <a:txBody>
                    <a:bodyPr/>
                    <a:lstStyle/>
                    <a:p>
                      <a:pPr algn="ctr">
                        <a:buNone/>
                      </a:pPr>
                      <a:r>
                        <a:rPr lang="en-US" altLang="zh-CN"/>
                        <a:t>0</a:t>
                      </a:r>
                    </a:p>
                  </a:txBody>
                  <a:tcPr/>
                </a:tc>
                <a:tc>
                  <a:txBody>
                    <a:bodyPr/>
                    <a:lstStyle/>
                    <a:p>
                      <a:pPr algn="ctr">
                        <a:buNone/>
                      </a:pPr>
                      <a:r>
                        <a:rPr lang="en-US" altLang="zh-CN"/>
                        <a:t>2</a:t>
                      </a:r>
                    </a:p>
                  </a:txBody>
                  <a:tcPr/>
                </a:tc>
                <a:extLst>
                  <a:ext uri="{0D108BD9-81ED-4DB2-BD59-A6C34878D82A}">
                    <a16:rowId xmlns:a16="http://schemas.microsoft.com/office/drawing/2014/main" val="10000"/>
                  </a:ext>
                </a:extLst>
              </a:tr>
              <a:tr h="365760">
                <a:tc>
                  <a:txBody>
                    <a:bodyPr/>
                    <a:lstStyle/>
                    <a:p>
                      <a:pPr algn="ctr">
                        <a:buNone/>
                      </a:pPr>
                      <a:r>
                        <a:rPr lang="zh-CN" altLang="en-US"/>
                        <a:t>概率</a:t>
                      </a:r>
                    </a:p>
                  </a:txBody>
                  <a:tcPr/>
                </a:tc>
                <a:tc>
                  <a:txBody>
                    <a:bodyPr/>
                    <a:lstStyle/>
                    <a:p>
                      <a:pPr algn="ctr">
                        <a:buNone/>
                      </a:pPr>
                      <a:r>
                        <a:rPr lang="en-US" altLang="zh-CN"/>
                        <a:t>0.1</a:t>
                      </a:r>
                    </a:p>
                  </a:txBody>
                  <a:tcPr/>
                </a:tc>
                <a:tc>
                  <a:txBody>
                    <a:bodyPr/>
                    <a:lstStyle/>
                    <a:p>
                      <a:pPr algn="ctr">
                        <a:buNone/>
                      </a:pPr>
                      <a:r>
                        <a:rPr lang="en-US" altLang="zh-CN"/>
                        <a:t>0.3</a:t>
                      </a:r>
                    </a:p>
                  </a:txBody>
                  <a:tcPr/>
                </a:tc>
                <a:tc>
                  <a:txBody>
                    <a:bodyPr/>
                    <a:lstStyle/>
                    <a:p>
                      <a:pPr algn="ctr">
                        <a:buNone/>
                      </a:pPr>
                      <a:r>
                        <a:rPr lang="en-US" altLang="zh-CN" dirty="0"/>
                        <a:t>0.6</a:t>
                      </a:r>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101185712"/>
              </p:ext>
            </p:extLst>
          </p:nvPr>
        </p:nvGraphicFramePr>
        <p:xfrm>
          <a:off x="6217735" y="1127145"/>
          <a:ext cx="4813300" cy="731520"/>
        </p:xfrm>
        <a:graphic>
          <a:graphicData uri="http://schemas.openxmlformats.org/drawingml/2006/table">
            <a:tbl>
              <a:tblPr firstRow="1" bandRow="1">
                <a:tableStyleId>{5940675A-B579-460E-94D1-54222C63F5DA}</a:tableStyleId>
              </a:tblPr>
              <a:tblGrid>
                <a:gridCol w="1203325">
                  <a:extLst>
                    <a:ext uri="{9D8B030D-6E8A-4147-A177-3AD203B41FA5}">
                      <a16:colId xmlns:a16="http://schemas.microsoft.com/office/drawing/2014/main" val="20000"/>
                    </a:ext>
                  </a:extLst>
                </a:gridCol>
                <a:gridCol w="1203325">
                  <a:extLst>
                    <a:ext uri="{9D8B030D-6E8A-4147-A177-3AD203B41FA5}">
                      <a16:colId xmlns:a16="http://schemas.microsoft.com/office/drawing/2014/main" val="20001"/>
                    </a:ext>
                  </a:extLst>
                </a:gridCol>
                <a:gridCol w="1203325">
                  <a:extLst>
                    <a:ext uri="{9D8B030D-6E8A-4147-A177-3AD203B41FA5}">
                      <a16:colId xmlns:a16="http://schemas.microsoft.com/office/drawing/2014/main" val="20002"/>
                    </a:ext>
                  </a:extLst>
                </a:gridCol>
                <a:gridCol w="1203325">
                  <a:extLst>
                    <a:ext uri="{9D8B030D-6E8A-4147-A177-3AD203B41FA5}">
                      <a16:colId xmlns:a16="http://schemas.microsoft.com/office/drawing/2014/main" val="20003"/>
                    </a:ext>
                  </a:extLst>
                </a:gridCol>
              </a:tblGrid>
              <a:tr h="365760">
                <a:tc>
                  <a:txBody>
                    <a:bodyPr/>
                    <a:lstStyle/>
                    <a:p>
                      <a:pPr algn="ctr">
                        <a:buNone/>
                      </a:pPr>
                      <a:r>
                        <a:rPr lang="zh-CN" altLang="en-US"/>
                        <a:t>收益</a:t>
                      </a:r>
                      <a:r>
                        <a:rPr lang="en-US" altLang="zh-CN"/>
                        <a:t>X/</a:t>
                      </a:r>
                      <a:r>
                        <a:rPr lang="zh-CN" altLang="en-US"/>
                        <a:t>元</a:t>
                      </a:r>
                    </a:p>
                  </a:txBody>
                  <a:tcPr/>
                </a:tc>
                <a:tc>
                  <a:txBody>
                    <a:bodyPr/>
                    <a:lstStyle/>
                    <a:p>
                      <a:pPr algn="ctr">
                        <a:buNone/>
                      </a:pPr>
                      <a:r>
                        <a:rPr lang="en-US" altLang="zh-CN"/>
                        <a:t>0</a:t>
                      </a:r>
                    </a:p>
                  </a:txBody>
                  <a:tcPr/>
                </a:tc>
                <a:tc>
                  <a:txBody>
                    <a:bodyPr/>
                    <a:lstStyle/>
                    <a:p>
                      <a:pPr algn="ctr">
                        <a:buNone/>
                      </a:pPr>
                      <a:r>
                        <a:rPr lang="en-US" altLang="zh-CN"/>
                        <a:t>1</a:t>
                      </a:r>
                    </a:p>
                  </a:txBody>
                  <a:tcPr/>
                </a:tc>
                <a:tc>
                  <a:txBody>
                    <a:bodyPr/>
                    <a:lstStyle/>
                    <a:p>
                      <a:pPr algn="ctr">
                        <a:buNone/>
                      </a:pPr>
                      <a:r>
                        <a:rPr lang="en-US" altLang="zh-CN"/>
                        <a:t>2</a:t>
                      </a:r>
                    </a:p>
                  </a:txBody>
                  <a:tcPr/>
                </a:tc>
                <a:extLst>
                  <a:ext uri="{0D108BD9-81ED-4DB2-BD59-A6C34878D82A}">
                    <a16:rowId xmlns:a16="http://schemas.microsoft.com/office/drawing/2014/main" val="10000"/>
                  </a:ext>
                </a:extLst>
              </a:tr>
              <a:tr h="226060">
                <a:tc>
                  <a:txBody>
                    <a:bodyPr/>
                    <a:lstStyle/>
                    <a:p>
                      <a:pPr algn="ctr">
                        <a:buNone/>
                      </a:pPr>
                      <a:r>
                        <a:rPr lang="zh-CN" altLang="en-US"/>
                        <a:t>概率</a:t>
                      </a:r>
                    </a:p>
                  </a:txBody>
                  <a:tcPr/>
                </a:tc>
                <a:tc>
                  <a:txBody>
                    <a:bodyPr/>
                    <a:lstStyle/>
                    <a:p>
                      <a:pPr algn="ctr">
                        <a:buNone/>
                      </a:pPr>
                      <a:r>
                        <a:rPr lang="en-US" altLang="zh-CN"/>
                        <a:t>0.3</a:t>
                      </a:r>
                    </a:p>
                  </a:txBody>
                  <a:tcPr/>
                </a:tc>
                <a:tc>
                  <a:txBody>
                    <a:bodyPr/>
                    <a:lstStyle/>
                    <a:p>
                      <a:pPr algn="ctr">
                        <a:buNone/>
                      </a:pPr>
                      <a:r>
                        <a:rPr lang="en-US" altLang="zh-CN"/>
                        <a:t>0.4</a:t>
                      </a:r>
                    </a:p>
                  </a:txBody>
                  <a:tcPr/>
                </a:tc>
                <a:tc>
                  <a:txBody>
                    <a:bodyPr/>
                    <a:lstStyle/>
                    <a:p>
                      <a:pPr algn="ctr">
                        <a:buNone/>
                      </a:pPr>
                      <a:r>
                        <a:rPr lang="en-US" altLang="zh-CN"/>
                        <a:t>0.3</a:t>
                      </a:r>
                    </a:p>
                  </a:txBody>
                  <a:tcPr/>
                </a:tc>
                <a:extLst>
                  <a:ext uri="{0D108BD9-81ED-4DB2-BD59-A6C34878D82A}">
                    <a16:rowId xmlns:a16="http://schemas.microsoft.com/office/drawing/2014/main" val="10001"/>
                  </a:ext>
                </a:extLst>
              </a:tr>
            </a:tbl>
          </a:graphicData>
        </a:graphic>
      </p:graphicFrame>
      <p:sp>
        <p:nvSpPr>
          <p:cNvPr id="6" name="文本框 5"/>
          <p:cNvSpPr txBox="1"/>
          <p:nvPr/>
        </p:nvSpPr>
        <p:spPr>
          <a:xfrm>
            <a:off x="2620460" y="574060"/>
            <a:ext cx="952500" cy="553085"/>
          </a:xfrm>
          <a:prstGeom prst="rect">
            <a:avLst/>
          </a:prstGeom>
          <a:noFill/>
        </p:spPr>
        <p:txBody>
          <a:bodyPr wrap="square" rtlCol="0">
            <a:spAutoFit/>
          </a:bodyPr>
          <a:lstStyle/>
          <a:p>
            <a:pPr fontAlgn="auto">
              <a:lnSpc>
                <a:spcPct val="150000"/>
              </a:lnSpc>
            </a:pPr>
            <a:r>
              <a:rPr lang="zh-CN" altLang="en-US" sz="2000" b="1">
                <a:solidFill>
                  <a:schemeClr val="tx2"/>
                </a:solidFill>
              </a:rPr>
              <a:t>表</a:t>
            </a:r>
            <a:r>
              <a:rPr lang="en-US" altLang="zh-CN" sz="2000" b="1">
                <a:solidFill>
                  <a:schemeClr val="tx2"/>
                </a:solidFill>
              </a:rPr>
              <a:t>1</a:t>
            </a:r>
          </a:p>
        </p:txBody>
      </p:sp>
      <p:sp>
        <p:nvSpPr>
          <p:cNvPr id="7" name="文本框 6"/>
          <p:cNvSpPr txBox="1"/>
          <p:nvPr/>
        </p:nvSpPr>
        <p:spPr>
          <a:xfrm>
            <a:off x="8227510" y="574060"/>
            <a:ext cx="952500" cy="553085"/>
          </a:xfrm>
          <a:prstGeom prst="rect">
            <a:avLst/>
          </a:prstGeom>
          <a:noFill/>
        </p:spPr>
        <p:txBody>
          <a:bodyPr wrap="square" rtlCol="0">
            <a:spAutoFit/>
          </a:bodyPr>
          <a:lstStyle/>
          <a:p>
            <a:pPr fontAlgn="auto">
              <a:lnSpc>
                <a:spcPct val="150000"/>
              </a:lnSpc>
            </a:pPr>
            <a:r>
              <a:rPr lang="zh-CN" altLang="en-US" sz="2000" b="1">
                <a:solidFill>
                  <a:schemeClr val="tx2"/>
                </a:solidFill>
              </a:rPr>
              <a:t>表</a:t>
            </a:r>
            <a:r>
              <a:rPr lang="en-US" altLang="zh-CN" sz="2000" b="1">
                <a:solidFill>
                  <a:schemeClr val="tx2"/>
                </a:solidFill>
              </a:rPr>
              <a:t>2</a:t>
            </a:r>
          </a:p>
        </p:txBody>
      </p:sp>
      <p:sp>
        <p:nvSpPr>
          <p:cNvPr id="9" name="文本框 8"/>
          <p:cNvSpPr txBox="1"/>
          <p:nvPr/>
        </p:nvSpPr>
        <p:spPr>
          <a:xfrm>
            <a:off x="589095" y="1988840"/>
            <a:ext cx="9617779" cy="576248"/>
          </a:xfrm>
          <a:prstGeom prst="rect">
            <a:avLst/>
          </a:prstGeom>
          <a:noFill/>
        </p:spPr>
        <p:txBody>
          <a:bodyPr wrap="square" rtlCol="0">
            <a:spAutoFit/>
          </a:bodyPr>
          <a:lstStyle/>
          <a:p>
            <a:pPr fontAlgn="auto">
              <a:lnSpc>
                <a:spcPct val="150000"/>
              </a:lnSpc>
            </a:pPr>
            <a:r>
              <a:rPr lang="zh-CN" altLang="en-US" sz="2400" b="1" dirty="0">
                <a:sym typeface="+mn-ea"/>
              </a:rPr>
              <a:t>（</a:t>
            </a:r>
            <a:r>
              <a:rPr lang="en-US" altLang="zh-CN" sz="2400" b="1" dirty="0">
                <a:sym typeface="+mn-ea"/>
              </a:rPr>
              <a:t>1</a:t>
            </a:r>
            <a:r>
              <a:rPr lang="zh-CN" altLang="en-US" sz="2400" b="1" dirty="0">
                <a:sym typeface="+mn-ea"/>
              </a:rPr>
              <a:t>）投资哪种股票的期望收益大？（</a:t>
            </a:r>
            <a:r>
              <a:rPr lang="en-US" altLang="zh-CN" sz="2400" b="1" dirty="0">
                <a:sym typeface="+mn-ea"/>
              </a:rPr>
              <a:t>2</a:t>
            </a:r>
            <a:r>
              <a:rPr lang="zh-CN" altLang="en-US" sz="2400" b="1" dirty="0">
                <a:sym typeface="+mn-ea"/>
              </a:rPr>
              <a:t>）投资哪种股票的风险较高？</a:t>
            </a:r>
          </a:p>
        </p:txBody>
      </p:sp>
      <p:sp>
        <p:nvSpPr>
          <p:cNvPr id="3" name="文本框 2"/>
          <p:cNvSpPr txBox="1"/>
          <p:nvPr/>
        </p:nvSpPr>
        <p:spPr>
          <a:xfrm>
            <a:off x="555092" y="2382432"/>
            <a:ext cx="9080462" cy="1815882"/>
          </a:xfrm>
          <a:prstGeom prst="rect">
            <a:avLst/>
          </a:prstGeom>
          <a:noFill/>
        </p:spPr>
        <p:txBody>
          <a:bodyPr wrap="square" rtlCol="0" anchor="t">
            <a:spAutoFit/>
          </a:bodyPr>
          <a:lstStyle/>
          <a:p>
            <a:pPr fontAlgn="auto"/>
            <a:r>
              <a:rPr lang="zh-CN" altLang="en-US" sz="2800" b="1" dirty="0">
                <a:sym typeface="+mn-ea"/>
              </a:rPr>
              <a:t>解：</a:t>
            </a:r>
            <a:r>
              <a:rPr lang="en-US" altLang="zh-CN" sz="2800" b="1" dirty="0">
                <a:sym typeface="+mn-ea"/>
              </a:rPr>
              <a:t>(1)</a:t>
            </a:r>
            <a:r>
              <a:rPr lang="en-US" altLang="zh-CN" sz="2800" b="1" dirty="0" err="1">
                <a:sym typeface="+mn-ea"/>
              </a:rPr>
              <a:t>股票A和股票B投资收益的期望分别为</a:t>
            </a:r>
            <a:endParaRPr lang="en-US" altLang="zh-CN" sz="2800" b="1" dirty="0"/>
          </a:p>
          <a:p>
            <a:pPr fontAlgn="auto"/>
            <a:r>
              <a:rPr lang="en-US" altLang="zh-CN" sz="2800" b="1" dirty="0">
                <a:sym typeface="+mn-ea"/>
              </a:rPr>
              <a:t>           E(X)=(-1)x0.1+0x0.3+2x0.6=1.1,</a:t>
            </a:r>
            <a:endParaRPr lang="en-US" altLang="zh-CN" sz="2800" b="1" dirty="0"/>
          </a:p>
          <a:p>
            <a:pPr fontAlgn="auto"/>
            <a:r>
              <a:rPr lang="en-US" altLang="zh-CN" sz="2800" b="1" dirty="0">
                <a:sym typeface="+mn-ea"/>
              </a:rPr>
              <a:t>           E(Y)=0x0.3+1x0.4+2x0.3=1.</a:t>
            </a:r>
            <a:endParaRPr lang="en-US" altLang="zh-CN" sz="2800" b="1" dirty="0"/>
          </a:p>
          <a:p>
            <a:pPr fontAlgn="auto"/>
            <a:r>
              <a:rPr lang="en-US" altLang="zh-CN" sz="2800" b="1" dirty="0">
                <a:sym typeface="+mn-ea"/>
              </a:rPr>
              <a:t>           </a:t>
            </a:r>
            <a:r>
              <a:rPr lang="en-US" altLang="zh-CN" sz="2800" b="1" dirty="0" err="1">
                <a:sym typeface="+mn-ea"/>
              </a:rPr>
              <a:t>因为E</a:t>
            </a:r>
            <a:r>
              <a:rPr lang="en-US" altLang="zh-CN" sz="2800" b="1" dirty="0">
                <a:sym typeface="+mn-ea"/>
              </a:rPr>
              <a:t>(X)&gt;E(Y),</a:t>
            </a:r>
            <a:r>
              <a:rPr lang="en-US" altLang="zh-CN" sz="2800" b="1" dirty="0" err="1">
                <a:sym typeface="+mn-ea"/>
              </a:rPr>
              <a:t>所以投资股票A的期望收益较大</a:t>
            </a:r>
            <a:r>
              <a:rPr lang="en-US" altLang="zh-CN" sz="2800" b="1" dirty="0">
                <a:sym typeface="+mn-ea"/>
              </a:rPr>
              <a:t>。</a:t>
            </a:r>
          </a:p>
        </p:txBody>
      </p:sp>
      <p:sp>
        <p:nvSpPr>
          <p:cNvPr id="10" name="文本框 9">
            <a:extLst>
              <a:ext uri="{FF2B5EF4-FFF2-40B4-BE49-F238E27FC236}">
                <a16:creationId xmlns:a16="http://schemas.microsoft.com/office/drawing/2014/main" id="{771CF21D-30EC-4431-8787-CEA06B52814F}"/>
              </a:ext>
            </a:extLst>
          </p:cNvPr>
          <p:cNvSpPr txBox="1"/>
          <p:nvPr/>
        </p:nvSpPr>
        <p:spPr>
          <a:xfrm>
            <a:off x="535641" y="4314718"/>
            <a:ext cx="10799445" cy="1569660"/>
          </a:xfrm>
          <a:prstGeom prst="rect">
            <a:avLst/>
          </a:prstGeom>
          <a:noFill/>
        </p:spPr>
        <p:txBody>
          <a:bodyPr wrap="square" rtlCol="0" anchor="t">
            <a:spAutoFit/>
          </a:bodyPr>
          <a:lstStyle/>
          <a:p>
            <a:pPr fontAlgn="auto"/>
            <a:r>
              <a:rPr lang="zh-CN" altLang="en-US" b="1" dirty="0">
                <a:sym typeface="+mn-ea"/>
              </a:rPr>
              <a:t>解：</a:t>
            </a:r>
            <a:r>
              <a:rPr lang="en-US" altLang="zh-CN" b="1" dirty="0">
                <a:sym typeface="+mn-ea"/>
              </a:rPr>
              <a:t>（2)</a:t>
            </a:r>
            <a:r>
              <a:rPr lang="en-US" altLang="zh-CN" b="1" dirty="0" err="1">
                <a:sym typeface="+mn-ea"/>
              </a:rPr>
              <a:t>股票A和股票B投资收益的方差分别为</a:t>
            </a:r>
            <a:endParaRPr lang="en-US" altLang="zh-CN" b="1" dirty="0"/>
          </a:p>
          <a:p>
            <a:pPr fontAlgn="auto"/>
            <a:r>
              <a:rPr lang="en-US" altLang="zh-CN" b="1" dirty="0">
                <a:sym typeface="+mn-ea"/>
              </a:rPr>
              <a:t>             D(X)=(-1)</a:t>
            </a:r>
            <a:r>
              <a:rPr lang="en-US" altLang="zh-CN" b="1" baseline="30000" dirty="0">
                <a:sym typeface="+mn-ea"/>
              </a:rPr>
              <a:t>2</a:t>
            </a:r>
            <a:r>
              <a:rPr lang="en-US" altLang="zh-CN" b="1" dirty="0">
                <a:sym typeface="+mn-ea"/>
              </a:rPr>
              <a:t>x0.1+0</a:t>
            </a:r>
            <a:r>
              <a:rPr lang="en-US" altLang="zh-CN" b="1" baseline="30000" dirty="0">
                <a:sym typeface="+mn-ea"/>
              </a:rPr>
              <a:t>2</a:t>
            </a:r>
            <a:r>
              <a:rPr lang="en-US" altLang="zh-CN" b="1" dirty="0">
                <a:sym typeface="+mn-ea"/>
              </a:rPr>
              <a:t>x0.3+2</a:t>
            </a:r>
            <a:r>
              <a:rPr lang="en-US" altLang="zh-CN" b="1" baseline="30000" dirty="0">
                <a:sym typeface="+mn-ea"/>
              </a:rPr>
              <a:t>2</a:t>
            </a:r>
            <a:r>
              <a:rPr lang="en-US" altLang="zh-CN" b="1" dirty="0">
                <a:sym typeface="+mn-ea"/>
              </a:rPr>
              <a:t>x0.6-1.1</a:t>
            </a:r>
            <a:r>
              <a:rPr lang="en-US" altLang="zh-CN" b="1" baseline="30000" dirty="0">
                <a:sym typeface="+mn-ea"/>
              </a:rPr>
              <a:t>2</a:t>
            </a:r>
            <a:r>
              <a:rPr lang="en-US" altLang="zh-CN" b="1" dirty="0">
                <a:sym typeface="+mn-ea"/>
              </a:rPr>
              <a:t>=1.29,</a:t>
            </a:r>
            <a:endParaRPr lang="en-US" altLang="zh-CN" b="1" dirty="0"/>
          </a:p>
          <a:p>
            <a:pPr fontAlgn="auto"/>
            <a:r>
              <a:rPr lang="en-US" altLang="zh-CN" b="1" dirty="0">
                <a:sym typeface="+mn-ea"/>
              </a:rPr>
              <a:t>             D(Y)=0</a:t>
            </a:r>
            <a:r>
              <a:rPr lang="en-US" altLang="zh-CN" b="1" baseline="30000" dirty="0">
                <a:sym typeface="+mn-ea"/>
              </a:rPr>
              <a:t>2</a:t>
            </a:r>
            <a:r>
              <a:rPr lang="en-US" altLang="zh-CN" b="1" dirty="0">
                <a:sym typeface="+mn-ea"/>
              </a:rPr>
              <a:t>x0.3+1</a:t>
            </a:r>
            <a:r>
              <a:rPr lang="en-US" altLang="zh-CN" b="1" baseline="30000" dirty="0">
                <a:sym typeface="+mn-ea"/>
              </a:rPr>
              <a:t>2</a:t>
            </a:r>
            <a:r>
              <a:rPr lang="en-US" altLang="zh-CN" b="1" dirty="0">
                <a:sym typeface="+mn-ea"/>
              </a:rPr>
              <a:t>x0.4+2</a:t>
            </a:r>
            <a:r>
              <a:rPr lang="en-US" altLang="zh-CN" b="1" baseline="30000" dirty="0">
                <a:sym typeface="+mn-ea"/>
              </a:rPr>
              <a:t>2</a:t>
            </a:r>
            <a:r>
              <a:rPr lang="en-US" altLang="zh-CN" b="1" dirty="0">
                <a:sym typeface="+mn-ea"/>
              </a:rPr>
              <a:t>x0.3-1</a:t>
            </a:r>
            <a:r>
              <a:rPr lang="en-US" altLang="zh-CN" b="1" baseline="30000" dirty="0">
                <a:sym typeface="+mn-ea"/>
              </a:rPr>
              <a:t>2</a:t>
            </a:r>
            <a:r>
              <a:rPr lang="en-US" altLang="zh-CN" b="1" dirty="0">
                <a:sym typeface="+mn-ea"/>
              </a:rPr>
              <a:t>=0.6.</a:t>
            </a:r>
            <a:endParaRPr lang="en-US" altLang="zh-CN" b="1" dirty="0"/>
          </a:p>
          <a:p>
            <a:pPr fontAlgn="auto"/>
            <a:r>
              <a:rPr lang="en-US" altLang="zh-CN" b="1" dirty="0" err="1">
                <a:sym typeface="+mn-ea"/>
              </a:rPr>
              <a:t>因为E</a:t>
            </a:r>
            <a:r>
              <a:rPr lang="en-US" altLang="zh-CN" b="1" dirty="0">
                <a:sym typeface="+mn-ea"/>
              </a:rPr>
              <a:t>(X)</a:t>
            </a:r>
            <a:r>
              <a:rPr lang="en-US" altLang="zh-CN" b="1" dirty="0" err="1">
                <a:sym typeface="+mn-ea"/>
              </a:rPr>
              <a:t>和E</a:t>
            </a:r>
            <a:r>
              <a:rPr lang="en-US" altLang="zh-CN" b="1" dirty="0">
                <a:sym typeface="+mn-ea"/>
              </a:rPr>
              <a:t>(Y)</a:t>
            </a:r>
            <a:r>
              <a:rPr lang="en-US" altLang="zh-CN" b="1" dirty="0" err="1">
                <a:sym typeface="+mn-ea"/>
              </a:rPr>
              <a:t>相差不大，且D</a:t>
            </a:r>
            <a:r>
              <a:rPr lang="en-US" altLang="zh-CN" b="1" dirty="0">
                <a:sym typeface="+mn-ea"/>
              </a:rPr>
              <a:t>(X)&gt;D(Y),</a:t>
            </a:r>
            <a:r>
              <a:rPr lang="en-US" altLang="zh-CN" b="1" dirty="0" err="1">
                <a:sym typeface="+mn-ea"/>
              </a:rPr>
              <a:t>所以资股票A比投资股票B的风险高</a:t>
            </a:r>
            <a:r>
              <a:rPr lang="en-US" altLang="zh-CN" b="1" dirty="0">
                <a:sym typeface="+mn-ea"/>
              </a:rPr>
              <a:t>。</a:t>
            </a:r>
            <a:endParaRPr lang="en-US" altLang="zh-CN" b="1" dirty="0"/>
          </a:p>
        </p:txBody>
      </p:sp>
    </p:spTree>
    <p:extLst>
      <p:ext uri="{BB962C8B-B14F-4D97-AF65-F5344CB8AC3E}">
        <p14:creationId xmlns:p14="http://schemas.microsoft.com/office/powerpoint/2010/main" val="3121691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871207CD-B9C8-4DA8-A4D4-4DE8EFADECC4}"/>
              </a:ext>
            </a:extLst>
          </p:cNvPr>
          <p:cNvSpPr>
            <a:spLocks noChangeArrowheads="1"/>
          </p:cNvSpPr>
          <p:nvPr/>
        </p:nvSpPr>
        <p:spPr bwMode="auto">
          <a:xfrm>
            <a:off x="263352" y="550704"/>
            <a:ext cx="1108923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2800" b="1" dirty="0">
                <a:solidFill>
                  <a:schemeClr val="tx1"/>
                </a:solidFill>
                <a:latin typeface="黑体" panose="02010609060101010101" pitchFamily="49" charset="-122"/>
                <a:ea typeface="黑体" panose="02010609060101010101" pitchFamily="49" charset="-122"/>
              </a:rPr>
              <a:t>例</a:t>
            </a:r>
            <a:r>
              <a:rPr lang="en-US" altLang="zh-CN" sz="2800" b="1" dirty="0">
                <a:solidFill>
                  <a:schemeClr val="tx1"/>
                </a:solidFill>
                <a:latin typeface="黑体" panose="02010609060101010101" pitchFamily="49" charset="-122"/>
                <a:ea typeface="黑体" panose="02010609060101010101" pitchFamily="49" charset="-122"/>
              </a:rPr>
              <a:t>3.</a:t>
            </a:r>
            <a:r>
              <a:rPr lang="zh-CN" altLang="en-US" sz="2800" b="1" dirty="0">
                <a:solidFill>
                  <a:schemeClr val="tx1"/>
                </a:solidFill>
                <a:latin typeface="黑体" panose="02010609060101010101" pitchFamily="49" charset="-122"/>
                <a:ea typeface="黑体" panose="02010609060101010101" pitchFamily="49" charset="-122"/>
              </a:rPr>
              <a:t>甲、乙两个工人生产同一产品，在相同的条件下，他们生产</a:t>
            </a:r>
            <a:r>
              <a:rPr lang="en-US" altLang="zh-CN" sz="2800" b="1" dirty="0">
                <a:solidFill>
                  <a:schemeClr val="tx1"/>
                </a:solidFill>
                <a:latin typeface="黑体" panose="02010609060101010101" pitchFamily="49" charset="-122"/>
                <a:ea typeface="黑体" panose="02010609060101010101" pitchFamily="49" charset="-122"/>
              </a:rPr>
              <a:t>100</a:t>
            </a:r>
            <a:r>
              <a:rPr lang="zh-CN" altLang="en-US" sz="2800" b="1" dirty="0">
                <a:solidFill>
                  <a:schemeClr val="tx1"/>
                </a:solidFill>
                <a:latin typeface="黑体" panose="02010609060101010101" pitchFamily="49" charset="-122"/>
                <a:ea typeface="黑体" panose="02010609060101010101" pitchFamily="49" charset="-122"/>
              </a:rPr>
              <a:t>件产品所出的不合格品数分别用</a:t>
            </a:r>
            <a:r>
              <a:rPr lang="en-US" altLang="zh-CN" sz="2800" b="1" dirty="0">
                <a:solidFill>
                  <a:schemeClr val="tx1"/>
                </a:solidFill>
                <a:latin typeface="黑体" panose="02010609060101010101" pitchFamily="49" charset="-122"/>
                <a:ea typeface="黑体" panose="02010609060101010101" pitchFamily="49" charset="-122"/>
              </a:rPr>
              <a:t>X</a:t>
            </a:r>
            <a:r>
              <a:rPr lang="en-US" altLang="zh-CN" sz="2800" b="1" baseline="-25000" dirty="0">
                <a:solidFill>
                  <a:schemeClr val="tx1"/>
                </a:solidFill>
                <a:latin typeface="黑体" panose="02010609060101010101" pitchFamily="49" charset="-122"/>
                <a:ea typeface="黑体" panose="02010609060101010101" pitchFamily="49" charset="-122"/>
              </a:rPr>
              <a:t>1</a:t>
            </a:r>
            <a:r>
              <a:rPr lang="zh-CN" altLang="en-US" sz="2800" b="1" dirty="0">
                <a:solidFill>
                  <a:schemeClr val="tx1"/>
                </a:solidFill>
                <a:latin typeface="黑体" panose="02010609060101010101" pitchFamily="49" charset="-122"/>
                <a:ea typeface="黑体" panose="02010609060101010101" pitchFamily="49" charset="-122"/>
              </a:rPr>
              <a:t>，</a:t>
            </a:r>
            <a:r>
              <a:rPr lang="en-US" altLang="zh-CN" sz="2800" b="1" dirty="0">
                <a:solidFill>
                  <a:schemeClr val="tx1"/>
                </a:solidFill>
                <a:latin typeface="黑体" panose="02010609060101010101" pitchFamily="49" charset="-122"/>
                <a:ea typeface="黑体" panose="02010609060101010101" pitchFamily="49" charset="-122"/>
              </a:rPr>
              <a:t>X</a:t>
            </a:r>
            <a:r>
              <a:rPr lang="en-US" altLang="zh-CN" sz="2800" b="1" baseline="-25000" dirty="0">
                <a:solidFill>
                  <a:schemeClr val="tx1"/>
                </a:solidFill>
                <a:latin typeface="黑体" panose="02010609060101010101" pitchFamily="49" charset="-122"/>
                <a:ea typeface="黑体" panose="02010609060101010101" pitchFamily="49" charset="-122"/>
              </a:rPr>
              <a:t>2</a:t>
            </a:r>
            <a:r>
              <a:rPr lang="zh-CN" altLang="en-US" sz="2800" b="1" dirty="0">
                <a:solidFill>
                  <a:schemeClr val="tx1"/>
                </a:solidFill>
                <a:latin typeface="黑体" panose="02010609060101010101" pitchFamily="49" charset="-122"/>
                <a:ea typeface="黑体" panose="02010609060101010101" pitchFamily="49" charset="-122"/>
              </a:rPr>
              <a:t>表示， </a:t>
            </a:r>
            <a:r>
              <a:rPr lang="en-US" altLang="zh-CN" sz="2800" b="1" dirty="0">
                <a:solidFill>
                  <a:schemeClr val="tx1"/>
                </a:solidFill>
                <a:latin typeface="黑体" panose="02010609060101010101" pitchFamily="49" charset="-122"/>
                <a:ea typeface="黑体" panose="02010609060101010101" pitchFamily="49" charset="-122"/>
              </a:rPr>
              <a:t>X</a:t>
            </a:r>
            <a:r>
              <a:rPr lang="en-US" altLang="zh-CN" sz="2800" b="1" baseline="-25000" dirty="0">
                <a:solidFill>
                  <a:schemeClr val="tx1"/>
                </a:solidFill>
                <a:latin typeface="黑体" panose="02010609060101010101" pitchFamily="49" charset="-122"/>
                <a:ea typeface="黑体" panose="02010609060101010101" pitchFamily="49" charset="-122"/>
              </a:rPr>
              <a:t>1</a:t>
            </a:r>
            <a:r>
              <a:rPr lang="zh-CN" altLang="en-US" sz="2800" b="1" dirty="0">
                <a:solidFill>
                  <a:schemeClr val="tx1"/>
                </a:solidFill>
                <a:latin typeface="黑体" panose="02010609060101010101" pitchFamily="49" charset="-122"/>
                <a:ea typeface="黑体" panose="02010609060101010101" pitchFamily="49" charset="-122"/>
              </a:rPr>
              <a:t>，</a:t>
            </a:r>
            <a:r>
              <a:rPr lang="en-US" altLang="zh-CN" sz="2800" b="1" dirty="0">
                <a:solidFill>
                  <a:schemeClr val="tx1"/>
                </a:solidFill>
                <a:latin typeface="黑体" panose="02010609060101010101" pitchFamily="49" charset="-122"/>
                <a:ea typeface="黑体" panose="02010609060101010101" pitchFamily="49" charset="-122"/>
              </a:rPr>
              <a:t>X</a:t>
            </a:r>
            <a:r>
              <a:rPr lang="en-US" altLang="zh-CN" sz="2800" b="1" baseline="-25000" dirty="0">
                <a:solidFill>
                  <a:schemeClr val="tx1"/>
                </a:solidFill>
                <a:latin typeface="黑体" panose="02010609060101010101" pitchFamily="49" charset="-122"/>
                <a:ea typeface="黑体" panose="02010609060101010101" pitchFamily="49" charset="-122"/>
              </a:rPr>
              <a:t>2</a:t>
            </a:r>
            <a:r>
              <a:rPr lang="zh-CN" altLang="en-US" sz="2800" b="1" dirty="0">
                <a:solidFill>
                  <a:schemeClr val="tx1"/>
                </a:solidFill>
                <a:latin typeface="黑体" panose="02010609060101010101" pitchFamily="49" charset="-122"/>
                <a:ea typeface="黑体" panose="02010609060101010101" pitchFamily="49" charset="-122"/>
              </a:rPr>
              <a:t>的概率分布下</a:t>
            </a:r>
            <a:r>
              <a:rPr lang="zh-CN" altLang="en-US" sz="2800" dirty="0">
                <a:solidFill>
                  <a:schemeClr val="tx1"/>
                </a:solidFill>
                <a:latin typeface="黑体" panose="02010609060101010101" pitchFamily="49" charset="-122"/>
                <a:ea typeface="黑体" panose="02010609060101010101" pitchFamily="49" charset="-122"/>
              </a:rPr>
              <a:t>：</a:t>
            </a:r>
          </a:p>
        </p:txBody>
      </p:sp>
      <p:graphicFrame>
        <p:nvGraphicFramePr>
          <p:cNvPr id="259075" name="Group 3">
            <a:extLst>
              <a:ext uri="{FF2B5EF4-FFF2-40B4-BE49-F238E27FC236}">
                <a16:creationId xmlns:a16="http://schemas.microsoft.com/office/drawing/2014/main" id="{42297895-BD74-49A5-8B1E-1C023B0BBF31}"/>
              </a:ext>
            </a:extLst>
          </p:cNvPr>
          <p:cNvGraphicFramePr>
            <a:graphicFrameLocks noGrp="1"/>
          </p:cNvGraphicFramePr>
          <p:nvPr>
            <p:extLst>
              <p:ext uri="{D42A27DB-BD31-4B8C-83A1-F6EECF244321}">
                <p14:modId xmlns:p14="http://schemas.microsoft.com/office/powerpoint/2010/main" val="1311506209"/>
              </p:ext>
            </p:extLst>
          </p:nvPr>
        </p:nvGraphicFramePr>
        <p:xfrm>
          <a:off x="6240462" y="1630047"/>
          <a:ext cx="4032250" cy="1036320"/>
        </p:xfrm>
        <a:graphic>
          <a:graphicData uri="http://schemas.openxmlformats.org/drawingml/2006/table">
            <a:tbl>
              <a:tblPr/>
              <a:tblGrid>
                <a:gridCol w="806450">
                  <a:extLst>
                    <a:ext uri="{9D8B030D-6E8A-4147-A177-3AD203B41FA5}">
                      <a16:colId xmlns:a16="http://schemas.microsoft.com/office/drawing/2014/main" val="1755567201"/>
                    </a:ext>
                  </a:extLst>
                </a:gridCol>
                <a:gridCol w="806450">
                  <a:extLst>
                    <a:ext uri="{9D8B030D-6E8A-4147-A177-3AD203B41FA5}">
                      <a16:colId xmlns:a16="http://schemas.microsoft.com/office/drawing/2014/main" val="530420104"/>
                    </a:ext>
                  </a:extLst>
                </a:gridCol>
                <a:gridCol w="806450">
                  <a:extLst>
                    <a:ext uri="{9D8B030D-6E8A-4147-A177-3AD203B41FA5}">
                      <a16:colId xmlns:a16="http://schemas.microsoft.com/office/drawing/2014/main" val="4273847943"/>
                    </a:ext>
                  </a:extLst>
                </a:gridCol>
                <a:gridCol w="806450">
                  <a:extLst>
                    <a:ext uri="{9D8B030D-6E8A-4147-A177-3AD203B41FA5}">
                      <a16:colId xmlns:a16="http://schemas.microsoft.com/office/drawing/2014/main" val="2834853446"/>
                    </a:ext>
                  </a:extLst>
                </a:gridCol>
                <a:gridCol w="806450">
                  <a:extLst>
                    <a:ext uri="{9D8B030D-6E8A-4147-A177-3AD203B41FA5}">
                      <a16:colId xmlns:a16="http://schemas.microsoft.com/office/drawing/2014/main" val="61853147"/>
                    </a:ext>
                  </a:extLst>
                </a:gridCol>
              </a:tblGrid>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5885995"/>
                  </a:ext>
                </a:extLst>
              </a:tr>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6391938"/>
                  </a:ext>
                </a:extLst>
              </a:tr>
            </a:tbl>
          </a:graphicData>
        </a:graphic>
      </p:graphicFrame>
      <p:sp>
        <p:nvSpPr>
          <p:cNvPr id="259095" name="Text Box 23">
            <a:extLst>
              <a:ext uri="{FF2B5EF4-FFF2-40B4-BE49-F238E27FC236}">
                <a16:creationId xmlns:a16="http://schemas.microsoft.com/office/drawing/2014/main" id="{51EC527C-ED88-479F-8140-D4E735ECF89F}"/>
              </a:ext>
            </a:extLst>
          </p:cNvPr>
          <p:cNvSpPr txBox="1">
            <a:spLocks noChangeArrowheads="1"/>
          </p:cNvSpPr>
          <p:nvPr/>
        </p:nvSpPr>
        <p:spPr bwMode="auto">
          <a:xfrm>
            <a:off x="2063552" y="2805336"/>
            <a:ext cx="6481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FF3300"/>
                </a:solidFill>
                <a:latin typeface="黑体" panose="02010609060101010101" pitchFamily="49" charset="-122"/>
                <a:ea typeface="黑体" panose="02010609060101010101" pitchFamily="49" charset="-122"/>
              </a:rPr>
              <a:t>如何比较甲、乙两个工人的技术？</a:t>
            </a:r>
          </a:p>
        </p:txBody>
      </p:sp>
      <p:graphicFrame>
        <p:nvGraphicFramePr>
          <p:cNvPr id="259096" name="Group 24">
            <a:extLst>
              <a:ext uri="{FF2B5EF4-FFF2-40B4-BE49-F238E27FC236}">
                <a16:creationId xmlns:a16="http://schemas.microsoft.com/office/drawing/2014/main" id="{58F6E1C0-C5DB-4DDF-B931-D4C7EEFAB05D}"/>
              </a:ext>
            </a:extLst>
          </p:cNvPr>
          <p:cNvGraphicFramePr>
            <a:graphicFrameLocks noGrp="1"/>
          </p:cNvGraphicFramePr>
          <p:nvPr>
            <p:extLst>
              <p:ext uri="{D42A27DB-BD31-4B8C-83A1-F6EECF244321}">
                <p14:modId xmlns:p14="http://schemas.microsoft.com/office/powerpoint/2010/main" val="7861459"/>
              </p:ext>
            </p:extLst>
          </p:nvPr>
        </p:nvGraphicFramePr>
        <p:xfrm>
          <a:off x="1847850" y="1625284"/>
          <a:ext cx="4032250" cy="1036320"/>
        </p:xfrm>
        <a:graphic>
          <a:graphicData uri="http://schemas.openxmlformats.org/drawingml/2006/table">
            <a:tbl>
              <a:tblPr/>
              <a:tblGrid>
                <a:gridCol w="806450">
                  <a:extLst>
                    <a:ext uri="{9D8B030D-6E8A-4147-A177-3AD203B41FA5}">
                      <a16:colId xmlns:a16="http://schemas.microsoft.com/office/drawing/2014/main" val="73096481"/>
                    </a:ext>
                  </a:extLst>
                </a:gridCol>
                <a:gridCol w="806450">
                  <a:extLst>
                    <a:ext uri="{9D8B030D-6E8A-4147-A177-3AD203B41FA5}">
                      <a16:colId xmlns:a16="http://schemas.microsoft.com/office/drawing/2014/main" val="1863946167"/>
                    </a:ext>
                  </a:extLst>
                </a:gridCol>
                <a:gridCol w="806450">
                  <a:extLst>
                    <a:ext uri="{9D8B030D-6E8A-4147-A177-3AD203B41FA5}">
                      <a16:colId xmlns:a16="http://schemas.microsoft.com/office/drawing/2014/main" val="323807361"/>
                    </a:ext>
                  </a:extLst>
                </a:gridCol>
                <a:gridCol w="806450">
                  <a:extLst>
                    <a:ext uri="{9D8B030D-6E8A-4147-A177-3AD203B41FA5}">
                      <a16:colId xmlns:a16="http://schemas.microsoft.com/office/drawing/2014/main" val="2768240155"/>
                    </a:ext>
                  </a:extLst>
                </a:gridCol>
                <a:gridCol w="806450">
                  <a:extLst>
                    <a:ext uri="{9D8B030D-6E8A-4147-A177-3AD203B41FA5}">
                      <a16:colId xmlns:a16="http://schemas.microsoft.com/office/drawing/2014/main" val="308976852"/>
                    </a:ext>
                  </a:extLst>
                </a:gridCol>
              </a:tblGrid>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1036422"/>
                  </a:ext>
                </a:extLst>
              </a:tr>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7557383"/>
                  </a:ext>
                </a:extLst>
              </a:tr>
            </a:tbl>
          </a:graphicData>
        </a:graphic>
      </p:graphicFrame>
      <p:sp>
        <p:nvSpPr>
          <p:cNvPr id="259116" name="Text Box 44">
            <a:extLst>
              <a:ext uri="{FF2B5EF4-FFF2-40B4-BE49-F238E27FC236}">
                <a16:creationId xmlns:a16="http://schemas.microsoft.com/office/drawing/2014/main" id="{51D06C61-D13F-4E9E-B372-19E3DD7373A9}"/>
              </a:ext>
            </a:extLst>
          </p:cNvPr>
          <p:cNvSpPr txBox="1">
            <a:spLocks noChangeArrowheads="1"/>
          </p:cNvSpPr>
          <p:nvPr/>
        </p:nvSpPr>
        <p:spPr bwMode="auto">
          <a:xfrm>
            <a:off x="407368" y="3464420"/>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ea typeface="黑体" panose="02010609060101010101" pitchFamily="49" charset="-122"/>
                <a:cs typeface="Times New Roman" panose="02020603050405020304" pitchFamily="18" charset="0"/>
              </a:rPr>
              <a:t>E(X</a:t>
            </a:r>
            <a:r>
              <a:rPr lang="en-US" altLang="zh-CN" sz="2800" b="1" baseline="-25000" dirty="0">
                <a:ea typeface="黑体" panose="02010609060101010101" pitchFamily="49" charset="-122"/>
                <a:cs typeface="Times New Roman" panose="02020603050405020304" pitchFamily="18" charset="0"/>
              </a:rPr>
              <a:t>1</a:t>
            </a:r>
            <a:r>
              <a:rPr lang="en-US" altLang="zh-CN" sz="2800" b="1" dirty="0">
                <a:ea typeface="黑体" panose="02010609060101010101" pitchFamily="49" charset="-122"/>
                <a:cs typeface="Times New Roman" panose="02020603050405020304" pitchFamily="18" charset="0"/>
              </a:rPr>
              <a:t>)</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0.6×0</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0.2×1</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0.1×2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0.1×3</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0.7</a:t>
            </a:r>
          </a:p>
        </p:txBody>
      </p:sp>
      <p:sp>
        <p:nvSpPr>
          <p:cNvPr id="259117" name="Text Box 45">
            <a:extLst>
              <a:ext uri="{FF2B5EF4-FFF2-40B4-BE49-F238E27FC236}">
                <a16:creationId xmlns:a16="http://schemas.microsoft.com/office/drawing/2014/main" id="{6365A2C2-214B-4AFD-9A35-B936B09020D0}"/>
              </a:ext>
            </a:extLst>
          </p:cNvPr>
          <p:cNvSpPr txBox="1">
            <a:spLocks noChangeArrowheads="1"/>
          </p:cNvSpPr>
          <p:nvPr/>
        </p:nvSpPr>
        <p:spPr bwMode="auto">
          <a:xfrm>
            <a:off x="407368" y="4007655"/>
            <a:ext cx="74888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ea typeface="黑体" panose="02010609060101010101" pitchFamily="49" charset="-122"/>
                <a:cs typeface="Times New Roman" panose="02020603050405020304" pitchFamily="18" charset="0"/>
              </a:rPr>
              <a:t>E(X</a:t>
            </a:r>
            <a:r>
              <a:rPr lang="en-US" altLang="zh-CN" sz="2800" b="1" baseline="-25000" dirty="0">
                <a:ea typeface="黑体" panose="02010609060101010101" pitchFamily="49" charset="-122"/>
                <a:cs typeface="Times New Roman" panose="02020603050405020304" pitchFamily="18" charset="0"/>
              </a:rPr>
              <a:t>2</a:t>
            </a:r>
            <a:r>
              <a:rPr lang="en-US" altLang="zh-CN" sz="2800" b="1" dirty="0">
                <a:ea typeface="黑体" panose="02010609060101010101" pitchFamily="49" charset="-122"/>
                <a:cs typeface="Times New Roman" panose="02020603050405020304" pitchFamily="18" charset="0"/>
              </a:rPr>
              <a:t>)</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0.5×0</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0.3×1</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0.2×2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0×3</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0.7</a:t>
            </a:r>
          </a:p>
        </p:txBody>
      </p:sp>
      <p:sp>
        <p:nvSpPr>
          <p:cNvPr id="259118" name="Text Box 46">
            <a:extLst>
              <a:ext uri="{FF2B5EF4-FFF2-40B4-BE49-F238E27FC236}">
                <a16:creationId xmlns:a16="http://schemas.microsoft.com/office/drawing/2014/main" id="{411E4F8D-F335-4E8F-9461-6559FD93738F}"/>
              </a:ext>
            </a:extLst>
          </p:cNvPr>
          <p:cNvSpPr txBox="1">
            <a:spLocks noChangeArrowheads="1"/>
          </p:cNvSpPr>
          <p:nvPr/>
        </p:nvSpPr>
        <p:spPr bwMode="auto">
          <a:xfrm>
            <a:off x="3833470" y="5873091"/>
            <a:ext cx="3887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3300"/>
                </a:solidFill>
                <a:latin typeface="黑体" panose="02010609060101010101" pitchFamily="49" charset="-122"/>
                <a:ea typeface="黑体" panose="02010609060101010101" pitchFamily="49" charset="-122"/>
              </a:rPr>
              <a:t>乙的技术稳定性较好</a:t>
            </a:r>
          </a:p>
        </p:txBody>
      </p:sp>
      <p:sp>
        <p:nvSpPr>
          <p:cNvPr id="259120" name="Text Box 48">
            <a:extLst>
              <a:ext uri="{FF2B5EF4-FFF2-40B4-BE49-F238E27FC236}">
                <a16:creationId xmlns:a16="http://schemas.microsoft.com/office/drawing/2014/main" id="{0F500E31-10BF-445F-A07C-682804AF809E}"/>
              </a:ext>
            </a:extLst>
          </p:cNvPr>
          <p:cNvSpPr txBox="1">
            <a:spLocks noChangeArrowheads="1"/>
          </p:cNvSpPr>
          <p:nvPr/>
        </p:nvSpPr>
        <p:spPr bwMode="auto">
          <a:xfrm>
            <a:off x="-10339"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
        <p:nvSpPr>
          <p:cNvPr id="48" name="Text Box 44">
            <a:extLst>
              <a:ext uri="{FF2B5EF4-FFF2-40B4-BE49-F238E27FC236}">
                <a16:creationId xmlns:a16="http://schemas.microsoft.com/office/drawing/2014/main" id="{F27FC8B1-564E-4960-85C7-C0D1233844AE}"/>
              </a:ext>
            </a:extLst>
          </p:cNvPr>
          <p:cNvSpPr txBox="1">
            <a:spLocks noChangeArrowheads="1"/>
          </p:cNvSpPr>
          <p:nvPr/>
        </p:nvSpPr>
        <p:spPr bwMode="auto">
          <a:xfrm>
            <a:off x="399749" y="5213508"/>
            <a:ext cx="113772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ea typeface="黑体" panose="02010609060101010101" pitchFamily="49" charset="-122"/>
                <a:cs typeface="Times New Roman" panose="02020603050405020304" pitchFamily="18" charset="0"/>
              </a:rPr>
              <a:t>D(X</a:t>
            </a:r>
            <a:r>
              <a:rPr lang="en-US" altLang="zh-CN" sz="2800" b="1" baseline="-25000" dirty="0">
                <a:ea typeface="黑体" panose="02010609060101010101" pitchFamily="49" charset="-122"/>
                <a:cs typeface="Times New Roman" panose="02020603050405020304" pitchFamily="18" charset="0"/>
              </a:rPr>
              <a:t>1</a:t>
            </a:r>
            <a:r>
              <a:rPr lang="en-US" altLang="zh-CN" sz="2800" b="1" dirty="0">
                <a:ea typeface="黑体" panose="02010609060101010101" pitchFamily="49" charset="-122"/>
                <a:cs typeface="Times New Roman" panose="02020603050405020304" pitchFamily="18" charset="0"/>
              </a:rPr>
              <a:t>)</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0.6×(0-0.7)</a:t>
            </a:r>
            <a:r>
              <a:rPr lang="en-US" altLang="zh-CN" sz="2800" b="1" baseline="30000" dirty="0">
                <a:ea typeface="黑体" panose="02010609060101010101" pitchFamily="49" charset="-122"/>
                <a:cs typeface="Times New Roman" panose="02020603050405020304" pitchFamily="18" charset="0"/>
              </a:rPr>
              <a:t>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0.2×(1-0.7)</a:t>
            </a:r>
            <a:r>
              <a:rPr lang="en-US" altLang="zh-CN" sz="2800" b="1" baseline="30000" dirty="0">
                <a:ea typeface="黑体" panose="02010609060101010101" pitchFamily="49" charset="-122"/>
                <a:cs typeface="Times New Roman" panose="02020603050405020304" pitchFamily="18" charset="0"/>
              </a:rPr>
              <a:t>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0.1×(2-0.7)</a:t>
            </a:r>
            <a:r>
              <a:rPr lang="en-US" altLang="zh-CN" sz="2800" b="1" baseline="30000" dirty="0">
                <a:ea typeface="黑体" panose="02010609060101010101" pitchFamily="49" charset="-122"/>
                <a:cs typeface="Times New Roman" panose="02020603050405020304" pitchFamily="18" charset="0"/>
              </a:rPr>
              <a:t>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0.1×(3-0.7)</a:t>
            </a:r>
            <a:r>
              <a:rPr lang="en-US" altLang="zh-CN" sz="2800" b="1" baseline="30000" dirty="0">
                <a:ea typeface="黑体" panose="02010609060101010101" pitchFamily="49" charset="-122"/>
                <a:cs typeface="Times New Roman" panose="02020603050405020304" pitchFamily="18" charset="0"/>
              </a:rPr>
              <a:t>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1.01</a:t>
            </a:r>
          </a:p>
        </p:txBody>
      </p:sp>
      <p:sp>
        <p:nvSpPr>
          <p:cNvPr id="49" name="Text Box 45">
            <a:extLst>
              <a:ext uri="{FF2B5EF4-FFF2-40B4-BE49-F238E27FC236}">
                <a16:creationId xmlns:a16="http://schemas.microsoft.com/office/drawing/2014/main" id="{49F4673C-0C1B-4F55-B7F8-1D761FF8FB71}"/>
              </a:ext>
            </a:extLst>
          </p:cNvPr>
          <p:cNvSpPr txBox="1">
            <a:spLocks noChangeArrowheads="1"/>
          </p:cNvSpPr>
          <p:nvPr/>
        </p:nvSpPr>
        <p:spPr bwMode="auto">
          <a:xfrm>
            <a:off x="407368" y="4553925"/>
            <a:ext cx="112332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ea typeface="黑体" panose="02010609060101010101" pitchFamily="49" charset="-122"/>
                <a:cs typeface="Times New Roman" panose="02020603050405020304" pitchFamily="18" charset="0"/>
              </a:rPr>
              <a:t>D(X</a:t>
            </a:r>
            <a:r>
              <a:rPr lang="en-US" altLang="zh-CN" sz="2800" b="1" baseline="-25000" dirty="0">
                <a:ea typeface="黑体" panose="02010609060101010101" pitchFamily="49" charset="-122"/>
                <a:cs typeface="Times New Roman" panose="02020603050405020304" pitchFamily="18" charset="0"/>
              </a:rPr>
              <a:t>2</a:t>
            </a:r>
            <a:r>
              <a:rPr lang="en-US" altLang="zh-CN" sz="2800" b="1" dirty="0">
                <a:ea typeface="黑体" panose="02010609060101010101" pitchFamily="49" charset="-122"/>
                <a:cs typeface="Times New Roman" panose="02020603050405020304" pitchFamily="18" charset="0"/>
              </a:rPr>
              <a:t>)</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0.5×(0-0.7)</a:t>
            </a:r>
            <a:r>
              <a:rPr lang="en-US" altLang="zh-CN" sz="2800" b="1" baseline="30000" dirty="0">
                <a:ea typeface="黑体" panose="02010609060101010101" pitchFamily="49" charset="-122"/>
                <a:cs typeface="Times New Roman" panose="02020603050405020304" pitchFamily="18" charset="0"/>
              </a:rPr>
              <a:t>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0.3×(1-0.7)</a:t>
            </a:r>
            <a:r>
              <a:rPr lang="en-US" altLang="zh-CN" sz="2800" b="1" baseline="30000" dirty="0">
                <a:ea typeface="黑体" panose="02010609060101010101" pitchFamily="49" charset="-122"/>
                <a:cs typeface="Times New Roman" panose="02020603050405020304" pitchFamily="18" charset="0"/>
              </a:rPr>
              <a:t>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0.2×(2-0.7)</a:t>
            </a:r>
            <a:r>
              <a:rPr lang="en-US" altLang="zh-CN" sz="2800" b="1" baseline="30000" dirty="0">
                <a:ea typeface="黑体" panose="02010609060101010101" pitchFamily="49" charset="-122"/>
                <a:cs typeface="Times New Roman" panose="02020603050405020304" pitchFamily="18" charset="0"/>
              </a:rPr>
              <a:t>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0×(3-0.7)</a:t>
            </a:r>
            <a:r>
              <a:rPr lang="en-US" altLang="zh-CN" sz="2800" b="1" baseline="30000" dirty="0">
                <a:ea typeface="黑体" panose="02010609060101010101" pitchFamily="49" charset="-122"/>
                <a:cs typeface="Times New Roman" panose="02020603050405020304" pitchFamily="18" charset="0"/>
              </a:rPr>
              <a:t>2</a:t>
            </a:r>
            <a:r>
              <a:rPr lang="zh-CN" altLang="en-US"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cs typeface="Times New Roman" panose="02020603050405020304" pitchFamily="18" charset="0"/>
              </a:rPr>
              <a:t>0.61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9116"/>
                                        </p:tgtEl>
                                        <p:attrNameLst>
                                          <p:attrName>style.visibility</p:attrName>
                                        </p:attrNameLst>
                                      </p:cBhvr>
                                      <p:to>
                                        <p:strVal val="visible"/>
                                      </p:to>
                                    </p:set>
                                    <p:animEffect transition="in" filter="checkerboard(across)">
                                      <p:cBhvr>
                                        <p:cTn id="7" dur="500"/>
                                        <p:tgtEl>
                                          <p:spTgt spid="259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9" presetClass="entr" presetSubtype="0" accel="100000" fill="hold" grpId="0" nodeType="clickEffect">
                                  <p:stCondLst>
                                    <p:cond delay="0"/>
                                  </p:stCondLst>
                                  <p:childTnLst>
                                    <p:set>
                                      <p:cBhvr>
                                        <p:cTn id="11" dur="1" fill="hold">
                                          <p:stCondLst>
                                            <p:cond delay="0"/>
                                          </p:stCondLst>
                                        </p:cTn>
                                        <p:tgtEl>
                                          <p:spTgt spid="259117"/>
                                        </p:tgtEl>
                                        <p:attrNameLst>
                                          <p:attrName>style.visibility</p:attrName>
                                        </p:attrNameLst>
                                      </p:cBhvr>
                                      <p:to>
                                        <p:strVal val="visible"/>
                                      </p:to>
                                    </p:set>
                                    <p:anim calcmode="lin" valueType="num">
                                      <p:cBhvr>
                                        <p:cTn id="12" dur="500" fill="hold"/>
                                        <p:tgtEl>
                                          <p:spTgt spid="259117"/>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259117"/>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259117"/>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25911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checkerboard(across)">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39" presetClass="entr" presetSubtype="0" accel="10000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49"/>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49"/>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59118"/>
                                        </p:tgtEl>
                                        <p:attrNameLst>
                                          <p:attrName>style.visibility</p:attrName>
                                        </p:attrNameLst>
                                      </p:cBhvr>
                                      <p:to>
                                        <p:strVal val="visible"/>
                                      </p:to>
                                    </p:set>
                                    <p:anim calcmode="lin" valueType="num">
                                      <p:cBhvr additive="base">
                                        <p:cTn id="33" dur="500" fill="hold"/>
                                        <p:tgtEl>
                                          <p:spTgt spid="259118"/>
                                        </p:tgtEl>
                                        <p:attrNameLst>
                                          <p:attrName>ppt_x</p:attrName>
                                        </p:attrNameLst>
                                      </p:cBhvr>
                                      <p:tavLst>
                                        <p:tav tm="0">
                                          <p:val>
                                            <p:strVal val="#ppt_x"/>
                                          </p:val>
                                        </p:tav>
                                        <p:tav tm="100000">
                                          <p:val>
                                            <p:strVal val="#ppt_x"/>
                                          </p:val>
                                        </p:tav>
                                      </p:tavLst>
                                    </p:anim>
                                    <p:anim calcmode="lin" valueType="num">
                                      <p:cBhvr additive="base">
                                        <p:cTn id="34" dur="500" fill="hold"/>
                                        <p:tgtEl>
                                          <p:spTgt spid="259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16" grpId="0"/>
      <p:bldP spid="259117" grpId="0"/>
      <p:bldP spid="259118" grpId="0"/>
      <p:bldP spid="48"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Text Box 4">
            <a:extLst>
              <a:ext uri="{FF2B5EF4-FFF2-40B4-BE49-F238E27FC236}">
                <a16:creationId xmlns:a16="http://schemas.microsoft.com/office/drawing/2014/main" id="{D3F9B71C-21FA-4838-85EB-95CAA83E7937}"/>
              </a:ext>
            </a:extLst>
          </p:cNvPr>
          <p:cNvSpPr txBox="1">
            <a:spLocks noChangeArrowheads="1"/>
          </p:cNvSpPr>
          <p:nvPr/>
        </p:nvSpPr>
        <p:spPr bwMode="auto">
          <a:xfrm>
            <a:off x="335360" y="625475"/>
            <a:ext cx="11089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000000"/>
                </a:solidFill>
              </a:rPr>
              <a:t>例</a:t>
            </a:r>
            <a:r>
              <a:rPr lang="en-US" altLang="zh-CN" sz="2800" b="1" dirty="0">
                <a:solidFill>
                  <a:srgbClr val="000000"/>
                </a:solidFill>
              </a:rPr>
              <a:t>2:</a:t>
            </a:r>
            <a:r>
              <a:rPr lang="zh-CN" altLang="en-US" sz="2800" b="1" dirty="0">
                <a:solidFill>
                  <a:srgbClr val="000000"/>
                </a:solidFill>
              </a:rPr>
              <a:t>甲、乙两名射手在同一条件下射击，所得环数</a:t>
            </a:r>
            <a:r>
              <a:rPr lang="en-US" altLang="zh-CN" sz="2800" b="1" dirty="0">
                <a:solidFill>
                  <a:srgbClr val="000000"/>
                </a:solidFill>
              </a:rPr>
              <a:t>X</a:t>
            </a:r>
            <a:r>
              <a:rPr lang="en-US" altLang="zh-CN" sz="2800" b="1" baseline="-25000" dirty="0">
                <a:solidFill>
                  <a:srgbClr val="000000"/>
                </a:solidFill>
              </a:rPr>
              <a:t>1</a:t>
            </a:r>
            <a:r>
              <a:rPr lang="en-US" altLang="zh-CN" sz="2800" b="1" dirty="0">
                <a:solidFill>
                  <a:srgbClr val="000000"/>
                </a:solidFill>
              </a:rPr>
              <a:t>, X</a:t>
            </a:r>
            <a:r>
              <a:rPr lang="en-US" altLang="zh-CN" sz="2800" b="1" baseline="-25000" dirty="0">
                <a:solidFill>
                  <a:srgbClr val="000000"/>
                </a:solidFill>
              </a:rPr>
              <a:t>2</a:t>
            </a:r>
            <a:r>
              <a:rPr lang="zh-CN" altLang="en-US" sz="2800" b="1" dirty="0">
                <a:solidFill>
                  <a:srgbClr val="000000"/>
                </a:solidFill>
              </a:rPr>
              <a:t>分布列如下：</a:t>
            </a:r>
          </a:p>
        </p:txBody>
      </p:sp>
      <p:sp>
        <p:nvSpPr>
          <p:cNvPr id="240645" name="Text Box 5">
            <a:extLst>
              <a:ext uri="{FF2B5EF4-FFF2-40B4-BE49-F238E27FC236}">
                <a16:creationId xmlns:a16="http://schemas.microsoft.com/office/drawing/2014/main" id="{BDC7DEA8-3043-4AEA-AE9D-572A1ECFDAEF}"/>
              </a:ext>
            </a:extLst>
          </p:cNvPr>
          <p:cNvSpPr txBox="1">
            <a:spLocks noChangeArrowheads="1"/>
          </p:cNvSpPr>
          <p:nvPr/>
        </p:nvSpPr>
        <p:spPr bwMode="auto">
          <a:xfrm>
            <a:off x="911424" y="2574087"/>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Verdana" panose="020B0604030504040204" pitchFamily="34" charset="0"/>
                <a:ea typeface="宋体-18030" pitchFamily="49" charset="-122"/>
              </a:rPr>
              <a:t>用击中环数的期望与方差分析比较两名射手的射击水平</a:t>
            </a:r>
            <a:r>
              <a:rPr lang="en-US" altLang="zh-CN" sz="2800" b="1">
                <a:solidFill>
                  <a:srgbClr val="000000"/>
                </a:solidFill>
                <a:latin typeface="Verdana" panose="020B0604030504040204" pitchFamily="34" charset="0"/>
                <a:ea typeface="宋体-18030" pitchFamily="49" charset="-122"/>
              </a:rPr>
              <a:t>.</a:t>
            </a:r>
          </a:p>
        </p:txBody>
      </p:sp>
      <p:graphicFrame>
        <p:nvGraphicFramePr>
          <p:cNvPr id="240646" name="Group 6">
            <a:extLst>
              <a:ext uri="{FF2B5EF4-FFF2-40B4-BE49-F238E27FC236}">
                <a16:creationId xmlns:a16="http://schemas.microsoft.com/office/drawing/2014/main" id="{0AA9BC76-8541-4FD7-BF20-EA64F9830C78}"/>
              </a:ext>
            </a:extLst>
          </p:cNvPr>
          <p:cNvGraphicFramePr>
            <a:graphicFrameLocks noGrp="1"/>
          </p:cNvGraphicFramePr>
          <p:nvPr>
            <p:extLst>
              <p:ext uri="{D42A27DB-BD31-4B8C-83A1-F6EECF244321}">
                <p14:modId xmlns:p14="http://schemas.microsoft.com/office/powerpoint/2010/main" val="3093149233"/>
              </p:ext>
            </p:extLst>
          </p:nvPr>
        </p:nvGraphicFramePr>
        <p:xfrm>
          <a:off x="1378150" y="1277099"/>
          <a:ext cx="3889375" cy="1036320"/>
        </p:xfrm>
        <a:graphic>
          <a:graphicData uri="http://schemas.openxmlformats.org/drawingml/2006/table">
            <a:tbl>
              <a:tblPr/>
              <a:tblGrid>
                <a:gridCol w="973138">
                  <a:extLst>
                    <a:ext uri="{9D8B030D-6E8A-4147-A177-3AD203B41FA5}">
                      <a16:colId xmlns:a16="http://schemas.microsoft.com/office/drawing/2014/main" val="2623653474"/>
                    </a:ext>
                  </a:extLst>
                </a:gridCol>
                <a:gridCol w="962025">
                  <a:extLst>
                    <a:ext uri="{9D8B030D-6E8A-4147-A177-3AD203B41FA5}">
                      <a16:colId xmlns:a16="http://schemas.microsoft.com/office/drawing/2014/main" val="3974113058"/>
                    </a:ext>
                  </a:extLst>
                </a:gridCol>
                <a:gridCol w="981075">
                  <a:extLst>
                    <a:ext uri="{9D8B030D-6E8A-4147-A177-3AD203B41FA5}">
                      <a16:colId xmlns:a16="http://schemas.microsoft.com/office/drawing/2014/main" val="1175914752"/>
                    </a:ext>
                  </a:extLst>
                </a:gridCol>
                <a:gridCol w="973137">
                  <a:extLst>
                    <a:ext uri="{9D8B030D-6E8A-4147-A177-3AD203B41FA5}">
                      <a16:colId xmlns:a16="http://schemas.microsoft.com/office/drawing/2014/main" val="3123021717"/>
                    </a:ext>
                  </a:extLst>
                </a:gridCol>
              </a:tblGrid>
              <a:tr h="5048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1"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53330358"/>
                  </a:ext>
                </a:extLst>
              </a:tr>
              <a:tr h="5032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14677752"/>
                  </a:ext>
                </a:extLst>
              </a:tr>
            </a:tbl>
          </a:graphicData>
        </a:graphic>
      </p:graphicFrame>
      <p:graphicFrame>
        <p:nvGraphicFramePr>
          <p:cNvPr id="240663" name="Group 23">
            <a:extLst>
              <a:ext uri="{FF2B5EF4-FFF2-40B4-BE49-F238E27FC236}">
                <a16:creationId xmlns:a16="http://schemas.microsoft.com/office/drawing/2014/main" id="{C8B22A00-D329-4B5F-8A70-123105214024}"/>
              </a:ext>
            </a:extLst>
          </p:cNvPr>
          <p:cNvGraphicFramePr>
            <a:graphicFrameLocks noGrp="1"/>
          </p:cNvGraphicFramePr>
          <p:nvPr>
            <p:extLst>
              <p:ext uri="{D42A27DB-BD31-4B8C-83A1-F6EECF244321}">
                <p14:modId xmlns:p14="http://schemas.microsoft.com/office/powerpoint/2010/main" val="1682278022"/>
              </p:ext>
            </p:extLst>
          </p:nvPr>
        </p:nvGraphicFramePr>
        <p:xfrm>
          <a:off x="5554862" y="1277099"/>
          <a:ext cx="3960812" cy="1036320"/>
        </p:xfrm>
        <a:graphic>
          <a:graphicData uri="http://schemas.openxmlformats.org/drawingml/2006/table">
            <a:tbl>
              <a:tblPr/>
              <a:tblGrid>
                <a:gridCol w="990600">
                  <a:extLst>
                    <a:ext uri="{9D8B030D-6E8A-4147-A177-3AD203B41FA5}">
                      <a16:colId xmlns:a16="http://schemas.microsoft.com/office/drawing/2014/main" val="1373446305"/>
                    </a:ext>
                  </a:extLst>
                </a:gridCol>
                <a:gridCol w="979487">
                  <a:extLst>
                    <a:ext uri="{9D8B030D-6E8A-4147-A177-3AD203B41FA5}">
                      <a16:colId xmlns:a16="http://schemas.microsoft.com/office/drawing/2014/main" val="2791546536"/>
                    </a:ext>
                  </a:extLst>
                </a:gridCol>
                <a:gridCol w="1000125">
                  <a:extLst>
                    <a:ext uri="{9D8B030D-6E8A-4147-A177-3AD203B41FA5}">
                      <a16:colId xmlns:a16="http://schemas.microsoft.com/office/drawing/2014/main" val="3317335712"/>
                    </a:ext>
                  </a:extLst>
                </a:gridCol>
                <a:gridCol w="990600">
                  <a:extLst>
                    <a:ext uri="{9D8B030D-6E8A-4147-A177-3AD203B41FA5}">
                      <a16:colId xmlns:a16="http://schemas.microsoft.com/office/drawing/2014/main" val="1523743134"/>
                    </a:ext>
                  </a:extLst>
                </a:gridCol>
              </a:tblGrid>
              <a:tr h="468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1"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57786360"/>
                  </a:ext>
                </a:extLst>
              </a:tr>
              <a:tr h="468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79259148"/>
                  </a:ext>
                </a:extLst>
              </a:tr>
            </a:tbl>
          </a:graphicData>
        </a:graphic>
      </p:graphicFrame>
      <p:sp>
        <p:nvSpPr>
          <p:cNvPr id="240680" name="Text Box 40">
            <a:extLst>
              <a:ext uri="{FF2B5EF4-FFF2-40B4-BE49-F238E27FC236}">
                <a16:creationId xmlns:a16="http://schemas.microsoft.com/office/drawing/2014/main" id="{3CCA2768-C4C0-4CDC-8207-9097CA77C3A3}"/>
              </a:ext>
            </a:extLst>
          </p:cNvPr>
          <p:cNvSpPr txBox="1">
            <a:spLocks noChangeArrowheads="1"/>
          </p:cNvSpPr>
          <p:nvPr/>
        </p:nvSpPr>
        <p:spPr bwMode="auto">
          <a:xfrm>
            <a:off x="911425" y="3221786"/>
            <a:ext cx="1000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3200" b="1">
                <a:solidFill>
                  <a:srgbClr val="0000CC"/>
                </a:solidFill>
                <a:latin typeface="Tahoma" panose="020B0604030504040204" pitchFamily="34" charset="0"/>
                <a:ea typeface="黑体" panose="02010609060101010101" pitchFamily="49" charset="-122"/>
              </a:rPr>
              <a:t>解：</a:t>
            </a:r>
          </a:p>
        </p:txBody>
      </p:sp>
      <p:graphicFrame>
        <p:nvGraphicFramePr>
          <p:cNvPr id="240681" name="Object 41">
            <a:extLst>
              <a:ext uri="{FF2B5EF4-FFF2-40B4-BE49-F238E27FC236}">
                <a16:creationId xmlns:a16="http://schemas.microsoft.com/office/drawing/2014/main" id="{9050F3AA-2368-4DC9-8D02-9D56BE7FF888}"/>
              </a:ext>
            </a:extLst>
          </p:cNvPr>
          <p:cNvGraphicFramePr>
            <a:graphicFrameLocks noChangeAspect="1"/>
          </p:cNvGraphicFramePr>
          <p:nvPr>
            <p:extLst>
              <p:ext uri="{D42A27DB-BD31-4B8C-83A1-F6EECF244321}">
                <p14:modId xmlns:p14="http://schemas.microsoft.com/office/powerpoint/2010/main" val="899860641"/>
              </p:ext>
            </p:extLst>
          </p:nvPr>
        </p:nvGraphicFramePr>
        <p:xfrm>
          <a:off x="1667075" y="3293224"/>
          <a:ext cx="3808413" cy="639762"/>
        </p:xfrm>
        <a:graphic>
          <a:graphicData uri="http://schemas.openxmlformats.org/presentationml/2006/ole">
            <mc:AlternateContent xmlns:mc="http://schemas.openxmlformats.org/markup-compatibility/2006">
              <mc:Choice xmlns:v="urn:schemas-microsoft-com:vml" Requires="v">
                <p:oleObj spid="_x0000_s240699" name="Equation" r:id="rId3" imgW="1358640" imgH="228600" progId="Equation.DSMT4">
                  <p:embed/>
                </p:oleObj>
              </mc:Choice>
              <mc:Fallback>
                <p:oleObj name="Equation" r:id="rId3" imgW="1358640" imgH="228600"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075" y="3293224"/>
                        <a:ext cx="380841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82" name="Object 42">
            <a:extLst>
              <a:ext uri="{FF2B5EF4-FFF2-40B4-BE49-F238E27FC236}">
                <a16:creationId xmlns:a16="http://schemas.microsoft.com/office/drawing/2014/main" id="{959B4A09-9531-49A8-9B9F-B6183DAAD3E7}"/>
              </a:ext>
            </a:extLst>
          </p:cNvPr>
          <p:cNvGraphicFramePr>
            <a:graphicFrameLocks noChangeAspect="1"/>
          </p:cNvGraphicFramePr>
          <p:nvPr>
            <p:extLst>
              <p:ext uri="{D42A27DB-BD31-4B8C-83A1-F6EECF244321}">
                <p14:modId xmlns:p14="http://schemas.microsoft.com/office/powerpoint/2010/main" val="1373251470"/>
              </p:ext>
            </p:extLst>
          </p:nvPr>
        </p:nvGraphicFramePr>
        <p:xfrm>
          <a:off x="5496124" y="3293224"/>
          <a:ext cx="4559300" cy="646112"/>
        </p:xfrm>
        <a:graphic>
          <a:graphicData uri="http://schemas.openxmlformats.org/presentationml/2006/ole">
            <mc:AlternateContent xmlns:mc="http://schemas.openxmlformats.org/markup-compatibility/2006">
              <mc:Choice xmlns:v="urn:schemas-microsoft-com:vml" Requires="v">
                <p:oleObj spid="_x0000_s240700" name="Equation" r:id="rId5" imgW="1612800" imgH="228600" progId="Equation.DSMT4">
                  <p:embed/>
                </p:oleObj>
              </mc:Choice>
              <mc:Fallback>
                <p:oleObj name="Equation" r:id="rId5" imgW="1612800" imgH="228600" progId="Equation.DSMT4">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6124" y="3293224"/>
                        <a:ext cx="455930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683" name="Text Box 43">
            <a:extLst>
              <a:ext uri="{FF2B5EF4-FFF2-40B4-BE49-F238E27FC236}">
                <a16:creationId xmlns:a16="http://schemas.microsoft.com/office/drawing/2014/main" id="{EEEED6CC-060C-4F6B-A74A-8B559D548B3D}"/>
              </a:ext>
            </a:extLst>
          </p:cNvPr>
          <p:cNvSpPr txBox="1">
            <a:spLocks noChangeArrowheads="1"/>
          </p:cNvSpPr>
          <p:nvPr/>
        </p:nvSpPr>
        <p:spPr bwMode="auto">
          <a:xfrm>
            <a:off x="695400" y="3872662"/>
            <a:ext cx="10188748" cy="15696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3200" b="1" dirty="0">
                <a:solidFill>
                  <a:srgbClr val="FF0000"/>
                </a:solidFill>
              </a:rPr>
              <a:t>表明甲、乙射击的平均水平没有差别，在多次射击中平均得分差别不会很大，但甲通常发挥比较稳定，多数得分在</a:t>
            </a:r>
            <a:r>
              <a:rPr kumimoji="0" lang="en-US" altLang="zh-CN" sz="3200" b="1" dirty="0">
                <a:solidFill>
                  <a:srgbClr val="FF0000"/>
                </a:solidFill>
              </a:rPr>
              <a:t>9</a:t>
            </a:r>
            <a:r>
              <a:rPr kumimoji="0" lang="zh-CN" altLang="en-US" sz="3200" b="1" dirty="0">
                <a:solidFill>
                  <a:srgbClr val="FF0000"/>
                </a:solidFill>
              </a:rPr>
              <a:t>环，而乙得分比较分散，近似平均分布在</a:t>
            </a:r>
            <a:r>
              <a:rPr kumimoji="0" lang="en-US" altLang="zh-CN" sz="3200" b="1" dirty="0">
                <a:solidFill>
                  <a:srgbClr val="FF0000"/>
                </a:solidFill>
              </a:rPr>
              <a:t>8</a:t>
            </a:r>
            <a:r>
              <a:rPr kumimoji="0" lang="zh-CN" altLang="en-US" sz="3200" b="1" dirty="0">
                <a:solidFill>
                  <a:srgbClr val="FF0000"/>
                </a:solidFill>
              </a:rPr>
              <a:t>－</a:t>
            </a:r>
            <a:r>
              <a:rPr kumimoji="0" lang="en-US" altLang="zh-CN" sz="3200" b="1" dirty="0">
                <a:solidFill>
                  <a:srgbClr val="FF0000"/>
                </a:solidFill>
              </a:rPr>
              <a:t>10</a:t>
            </a:r>
            <a:r>
              <a:rPr kumimoji="0" lang="zh-CN" altLang="en-US" sz="3200" b="1" dirty="0">
                <a:solidFill>
                  <a:srgbClr val="FF0000"/>
                </a:solidFill>
              </a:rPr>
              <a:t>环。</a:t>
            </a:r>
          </a:p>
        </p:txBody>
      </p:sp>
      <p:sp>
        <p:nvSpPr>
          <p:cNvPr id="240684" name="Text Box 44">
            <a:extLst>
              <a:ext uri="{FF2B5EF4-FFF2-40B4-BE49-F238E27FC236}">
                <a16:creationId xmlns:a16="http://schemas.microsoft.com/office/drawing/2014/main" id="{0A6A0BB1-C973-4A2B-9E46-25C03961CF11}"/>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0681"/>
                                        </p:tgtEl>
                                        <p:attrNameLst>
                                          <p:attrName>style.visibility</p:attrName>
                                        </p:attrNameLst>
                                      </p:cBhvr>
                                      <p:to>
                                        <p:strVal val="visible"/>
                                      </p:to>
                                    </p:set>
                                    <p:animEffect transition="in" filter="wipe(left)">
                                      <p:cBhvr>
                                        <p:cTn id="7" dur="500"/>
                                        <p:tgtEl>
                                          <p:spTgt spid="2406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0682"/>
                                        </p:tgtEl>
                                        <p:attrNameLst>
                                          <p:attrName>style.visibility</p:attrName>
                                        </p:attrNameLst>
                                      </p:cBhvr>
                                      <p:to>
                                        <p:strVal val="visible"/>
                                      </p:to>
                                    </p:set>
                                    <p:animEffect transition="in" filter="wipe(left)">
                                      <p:cBhvr>
                                        <p:cTn id="12" dur="500"/>
                                        <p:tgtEl>
                                          <p:spTgt spid="2406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240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8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a:extLst>
              <a:ext uri="{FF2B5EF4-FFF2-40B4-BE49-F238E27FC236}">
                <a16:creationId xmlns:a16="http://schemas.microsoft.com/office/drawing/2014/main" id="{B6EFD129-AE22-4BC8-9DFF-F4C35577368B}"/>
              </a:ext>
            </a:extLst>
          </p:cNvPr>
          <p:cNvSpPr txBox="1">
            <a:spLocks noChangeArrowheads="1"/>
          </p:cNvSpPr>
          <p:nvPr/>
        </p:nvSpPr>
        <p:spPr bwMode="auto">
          <a:xfrm>
            <a:off x="506838" y="2329036"/>
            <a:ext cx="8577359"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3200" b="1">
                <a:solidFill>
                  <a:srgbClr val="FF0000"/>
                </a:solidFill>
              </a:rPr>
              <a:t>问题</a:t>
            </a:r>
            <a:r>
              <a:rPr kumimoji="0" lang="en-US" altLang="zh-CN" sz="3200" b="1">
                <a:solidFill>
                  <a:srgbClr val="FF0000"/>
                </a:solidFill>
              </a:rPr>
              <a:t>1</a:t>
            </a:r>
            <a:r>
              <a:rPr kumimoji="0" lang="zh-CN" altLang="en-US" sz="3200" b="1">
                <a:solidFill>
                  <a:srgbClr val="FF0000"/>
                </a:solidFill>
              </a:rPr>
              <a:t>：如果你是教练</a:t>
            </a:r>
            <a:r>
              <a:rPr kumimoji="0" lang="en-US" altLang="zh-CN" sz="3200" b="1">
                <a:solidFill>
                  <a:srgbClr val="FF0000"/>
                </a:solidFill>
              </a:rPr>
              <a:t>,</a:t>
            </a:r>
            <a:r>
              <a:rPr kumimoji="0" lang="zh-CN" altLang="en-US" sz="3200" b="1">
                <a:solidFill>
                  <a:srgbClr val="FF0000"/>
                </a:solidFill>
              </a:rPr>
              <a:t>你会派谁参加比赛呢</a:t>
            </a:r>
            <a:r>
              <a:rPr kumimoji="0" lang="en-US" altLang="zh-CN" sz="3200" b="1">
                <a:solidFill>
                  <a:srgbClr val="FF0000"/>
                </a:solidFill>
              </a:rPr>
              <a:t>?</a:t>
            </a:r>
          </a:p>
        </p:txBody>
      </p:sp>
      <p:sp>
        <p:nvSpPr>
          <p:cNvPr id="241667" name="Text Box 3">
            <a:extLst>
              <a:ext uri="{FF2B5EF4-FFF2-40B4-BE49-F238E27FC236}">
                <a16:creationId xmlns:a16="http://schemas.microsoft.com/office/drawing/2014/main" id="{D731690A-F8A5-4241-AC0F-B09EC43FD168}"/>
              </a:ext>
            </a:extLst>
          </p:cNvPr>
          <p:cNvSpPr txBox="1">
            <a:spLocks noChangeArrowheads="1"/>
          </p:cNvSpPr>
          <p:nvPr/>
        </p:nvSpPr>
        <p:spPr bwMode="auto">
          <a:xfrm>
            <a:off x="551384" y="3272011"/>
            <a:ext cx="11377264"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3200" b="1" dirty="0">
                <a:solidFill>
                  <a:srgbClr val="FF0000"/>
                </a:solidFill>
                <a:latin typeface="Tahoma" panose="020B0604030504040204" pitchFamily="34" charset="0"/>
              </a:rPr>
              <a:t>问题</a:t>
            </a:r>
            <a:r>
              <a:rPr kumimoji="0" lang="en-US" altLang="zh-CN" sz="3200" b="1" dirty="0">
                <a:solidFill>
                  <a:srgbClr val="FF0000"/>
                </a:solidFill>
                <a:latin typeface="Tahoma" panose="020B0604030504040204" pitchFamily="34" charset="0"/>
              </a:rPr>
              <a:t>2</a:t>
            </a:r>
            <a:r>
              <a:rPr kumimoji="0" lang="zh-CN" altLang="en-US" sz="3200" b="1" dirty="0">
                <a:solidFill>
                  <a:srgbClr val="FF0000"/>
                </a:solidFill>
                <a:latin typeface="Tahoma" panose="020B0604030504040204" pitchFamily="34" charset="0"/>
              </a:rPr>
              <a:t>：如果其他对手的射击成绩都在</a:t>
            </a:r>
            <a:r>
              <a:rPr kumimoji="0" lang="en-US" altLang="zh-CN" sz="3200" b="1" dirty="0">
                <a:solidFill>
                  <a:srgbClr val="FF0000"/>
                </a:solidFill>
                <a:latin typeface="Tahoma" panose="020B0604030504040204" pitchFamily="34" charset="0"/>
              </a:rPr>
              <a:t>8</a:t>
            </a:r>
            <a:r>
              <a:rPr kumimoji="0" lang="zh-CN" altLang="en-US" sz="3200" b="1" dirty="0">
                <a:solidFill>
                  <a:srgbClr val="FF0000"/>
                </a:solidFill>
                <a:latin typeface="Tahoma" panose="020B0604030504040204" pitchFamily="34" charset="0"/>
              </a:rPr>
              <a:t>环左右，应派哪一名选手参赛？</a:t>
            </a:r>
          </a:p>
        </p:txBody>
      </p:sp>
      <p:sp>
        <p:nvSpPr>
          <p:cNvPr id="241668" name="Text Box 4">
            <a:extLst>
              <a:ext uri="{FF2B5EF4-FFF2-40B4-BE49-F238E27FC236}">
                <a16:creationId xmlns:a16="http://schemas.microsoft.com/office/drawing/2014/main" id="{57BC1728-28B8-42E2-812A-4473E13891A4}"/>
              </a:ext>
            </a:extLst>
          </p:cNvPr>
          <p:cNvSpPr txBox="1">
            <a:spLocks noChangeArrowheads="1"/>
          </p:cNvSpPr>
          <p:nvPr/>
        </p:nvSpPr>
        <p:spPr bwMode="auto">
          <a:xfrm>
            <a:off x="551384" y="4653136"/>
            <a:ext cx="11640616"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3200" b="1" dirty="0">
                <a:solidFill>
                  <a:srgbClr val="FF0000"/>
                </a:solidFill>
                <a:latin typeface="Tahoma" panose="020B0604030504040204" pitchFamily="34" charset="0"/>
              </a:rPr>
              <a:t>问题</a:t>
            </a:r>
            <a:r>
              <a:rPr kumimoji="0" lang="en-US" altLang="zh-CN" sz="3200" b="1" dirty="0">
                <a:solidFill>
                  <a:srgbClr val="FF0000"/>
                </a:solidFill>
                <a:latin typeface="Tahoma" panose="020B0604030504040204" pitchFamily="34" charset="0"/>
              </a:rPr>
              <a:t>3</a:t>
            </a:r>
            <a:r>
              <a:rPr kumimoji="0" lang="zh-CN" altLang="en-US" sz="3200" b="1" dirty="0">
                <a:solidFill>
                  <a:srgbClr val="FF0000"/>
                </a:solidFill>
                <a:latin typeface="Tahoma" panose="020B0604030504040204" pitchFamily="34" charset="0"/>
              </a:rPr>
              <a:t>：如果其他对手的射击成绩都在</a:t>
            </a:r>
            <a:r>
              <a:rPr kumimoji="0" lang="en-US" altLang="zh-CN" sz="3200" b="1" dirty="0">
                <a:solidFill>
                  <a:srgbClr val="FF0000"/>
                </a:solidFill>
                <a:latin typeface="Tahoma" panose="020B0604030504040204" pitchFamily="34" charset="0"/>
              </a:rPr>
              <a:t>9</a:t>
            </a:r>
            <a:r>
              <a:rPr kumimoji="0" lang="zh-CN" altLang="en-US" sz="3200" b="1" dirty="0">
                <a:solidFill>
                  <a:srgbClr val="FF0000"/>
                </a:solidFill>
                <a:latin typeface="Tahoma" panose="020B0604030504040204" pitchFamily="34" charset="0"/>
              </a:rPr>
              <a:t>环左右，应派哪一名选手参赛？</a:t>
            </a:r>
          </a:p>
        </p:txBody>
      </p:sp>
      <p:graphicFrame>
        <p:nvGraphicFramePr>
          <p:cNvPr id="241669" name="Group 5">
            <a:extLst>
              <a:ext uri="{FF2B5EF4-FFF2-40B4-BE49-F238E27FC236}">
                <a16:creationId xmlns:a16="http://schemas.microsoft.com/office/drawing/2014/main" id="{4C2467A5-3D54-46E7-9DF7-E44D7996CBF5}"/>
              </a:ext>
            </a:extLst>
          </p:cNvPr>
          <p:cNvGraphicFramePr>
            <a:graphicFrameLocks noGrp="1"/>
          </p:cNvGraphicFramePr>
          <p:nvPr>
            <p:extLst>
              <p:ext uri="{D42A27DB-BD31-4B8C-83A1-F6EECF244321}">
                <p14:modId xmlns:p14="http://schemas.microsoft.com/office/powerpoint/2010/main" val="2033370705"/>
              </p:ext>
            </p:extLst>
          </p:nvPr>
        </p:nvGraphicFramePr>
        <p:xfrm>
          <a:off x="657747" y="436736"/>
          <a:ext cx="3889375" cy="1036320"/>
        </p:xfrm>
        <a:graphic>
          <a:graphicData uri="http://schemas.openxmlformats.org/drawingml/2006/table">
            <a:tbl>
              <a:tblPr/>
              <a:tblGrid>
                <a:gridCol w="973138">
                  <a:extLst>
                    <a:ext uri="{9D8B030D-6E8A-4147-A177-3AD203B41FA5}">
                      <a16:colId xmlns:a16="http://schemas.microsoft.com/office/drawing/2014/main" val="764295210"/>
                    </a:ext>
                  </a:extLst>
                </a:gridCol>
                <a:gridCol w="962025">
                  <a:extLst>
                    <a:ext uri="{9D8B030D-6E8A-4147-A177-3AD203B41FA5}">
                      <a16:colId xmlns:a16="http://schemas.microsoft.com/office/drawing/2014/main" val="1226974131"/>
                    </a:ext>
                  </a:extLst>
                </a:gridCol>
                <a:gridCol w="981075">
                  <a:extLst>
                    <a:ext uri="{9D8B030D-6E8A-4147-A177-3AD203B41FA5}">
                      <a16:colId xmlns:a16="http://schemas.microsoft.com/office/drawing/2014/main" val="2008594446"/>
                    </a:ext>
                  </a:extLst>
                </a:gridCol>
                <a:gridCol w="973137">
                  <a:extLst>
                    <a:ext uri="{9D8B030D-6E8A-4147-A177-3AD203B41FA5}">
                      <a16:colId xmlns:a16="http://schemas.microsoft.com/office/drawing/2014/main" val="1075195957"/>
                    </a:ext>
                  </a:extLst>
                </a:gridCol>
              </a:tblGrid>
              <a:tr h="5048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1"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18354509"/>
                  </a:ext>
                </a:extLst>
              </a:tr>
              <a:tr h="5032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11177052"/>
                  </a:ext>
                </a:extLst>
              </a:tr>
            </a:tbl>
          </a:graphicData>
        </a:graphic>
      </p:graphicFrame>
      <p:graphicFrame>
        <p:nvGraphicFramePr>
          <p:cNvPr id="241686" name="Group 22">
            <a:extLst>
              <a:ext uri="{FF2B5EF4-FFF2-40B4-BE49-F238E27FC236}">
                <a16:creationId xmlns:a16="http://schemas.microsoft.com/office/drawing/2014/main" id="{29BF7740-121C-43A1-9EC1-D57D48FD6686}"/>
              </a:ext>
            </a:extLst>
          </p:cNvPr>
          <p:cNvGraphicFramePr>
            <a:graphicFrameLocks noGrp="1"/>
          </p:cNvGraphicFramePr>
          <p:nvPr>
            <p:extLst>
              <p:ext uri="{D42A27DB-BD31-4B8C-83A1-F6EECF244321}">
                <p14:modId xmlns:p14="http://schemas.microsoft.com/office/powerpoint/2010/main" val="3058908384"/>
              </p:ext>
            </p:extLst>
          </p:nvPr>
        </p:nvGraphicFramePr>
        <p:xfrm>
          <a:off x="4834459" y="436736"/>
          <a:ext cx="3960812" cy="1036320"/>
        </p:xfrm>
        <a:graphic>
          <a:graphicData uri="http://schemas.openxmlformats.org/drawingml/2006/table">
            <a:tbl>
              <a:tblPr/>
              <a:tblGrid>
                <a:gridCol w="990600">
                  <a:extLst>
                    <a:ext uri="{9D8B030D-6E8A-4147-A177-3AD203B41FA5}">
                      <a16:colId xmlns:a16="http://schemas.microsoft.com/office/drawing/2014/main" val="4024870114"/>
                    </a:ext>
                  </a:extLst>
                </a:gridCol>
                <a:gridCol w="979487">
                  <a:extLst>
                    <a:ext uri="{9D8B030D-6E8A-4147-A177-3AD203B41FA5}">
                      <a16:colId xmlns:a16="http://schemas.microsoft.com/office/drawing/2014/main" val="1640093727"/>
                    </a:ext>
                  </a:extLst>
                </a:gridCol>
                <a:gridCol w="1000125">
                  <a:extLst>
                    <a:ext uri="{9D8B030D-6E8A-4147-A177-3AD203B41FA5}">
                      <a16:colId xmlns:a16="http://schemas.microsoft.com/office/drawing/2014/main" val="2240655254"/>
                    </a:ext>
                  </a:extLst>
                </a:gridCol>
                <a:gridCol w="990600">
                  <a:extLst>
                    <a:ext uri="{9D8B030D-6E8A-4147-A177-3AD203B41FA5}">
                      <a16:colId xmlns:a16="http://schemas.microsoft.com/office/drawing/2014/main" val="318675257"/>
                    </a:ext>
                  </a:extLst>
                </a:gridCol>
              </a:tblGrid>
              <a:tr h="468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1"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94446998"/>
                  </a:ext>
                </a:extLst>
              </a:tr>
              <a:tr h="468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51735805"/>
                  </a:ext>
                </a:extLst>
              </a:tr>
            </a:tbl>
          </a:graphicData>
        </a:graphic>
      </p:graphicFrame>
      <p:graphicFrame>
        <p:nvGraphicFramePr>
          <p:cNvPr id="241705" name="Object 41">
            <a:extLst>
              <a:ext uri="{FF2B5EF4-FFF2-40B4-BE49-F238E27FC236}">
                <a16:creationId xmlns:a16="http://schemas.microsoft.com/office/drawing/2014/main" id="{B3C54C74-586B-42FC-B056-0CFE7376BD89}"/>
              </a:ext>
            </a:extLst>
          </p:cNvPr>
          <p:cNvGraphicFramePr>
            <a:graphicFrameLocks noChangeAspect="1"/>
          </p:cNvGraphicFramePr>
          <p:nvPr>
            <p:extLst>
              <p:ext uri="{D42A27DB-BD31-4B8C-83A1-F6EECF244321}">
                <p14:modId xmlns:p14="http://schemas.microsoft.com/office/powerpoint/2010/main" val="2917475400"/>
              </p:ext>
            </p:extLst>
          </p:nvPr>
        </p:nvGraphicFramePr>
        <p:xfrm>
          <a:off x="514872" y="1687687"/>
          <a:ext cx="3808413" cy="639763"/>
        </p:xfrm>
        <a:graphic>
          <a:graphicData uri="http://schemas.openxmlformats.org/presentationml/2006/ole">
            <mc:AlternateContent xmlns:mc="http://schemas.openxmlformats.org/markup-compatibility/2006">
              <mc:Choice xmlns:v="urn:schemas-microsoft-com:vml" Requires="v">
                <p:oleObj spid="_x0000_s241721" name="Equation" r:id="rId3" imgW="1358640" imgH="228600" progId="Equation.DSMT4">
                  <p:embed/>
                </p:oleObj>
              </mc:Choice>
              <mc:Fallback>
                <p:oleObj name="Equation" r:id="rId3" imgW="1358640" imgH="228600"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72" y="1687687"/>
                        <a:ext cx="38084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706" name="Object 42">
            <a:extLst>
              <a:ext uri="{FF2B5EF4-FFF2-40B4-BE49-F238E27FC236}">
                <a16:creationId xmlns:a16="http://schemas.microsoft.com/office/drawing/2014/main" id="{E6C3664F-A5EB-41BF-BAAF-4BE4D5C09E36}"/>
              </a:ext>
            </a:extLst>
          </p:cNvPr>
          <p:cNvGraphicFramePr>
            <a:graphicFrameLocks noChangeAspect="1"/>
          </p:cNvGraphicFramePr>
          <p:nvPr>
            <p:extLst>
              <p:ext uri="{D42A27DB-BD31-4B8C-83A1-F6EECF244321}">
                <p14:modId xmlns:p14="http://schemas.microsoft.com/office/powerpoint/2010/main" val="712360489"/>
              </p:ext>
            </p:extLst>
          </p:nvPr>
        </p:nvGraphicFramePr>
        <p:xfrm>
          <a:off x="4343921" y="1687687"/>
          <a:ext cx="4559300" cy="646113"/>
        </p:xfrm>
        <a:graphic>
          <a:graphicData uri="http://schemas.openxmlformats.org/presentationml/2006/ole">
            <mc:AlternateContent xmlns:mc="http://schemas.openxmlformats.org/markup-compatibility/2006">
              <mc:Choice xmlns:v="urn:schemas-microsoft-com:vml" Requires="v">
                <p:oleObj spid="_x0000_s241722" name="Equation" r:id="rId5" imgW="1612800" imgH="228600" progId="Equation.DSMT4">
                  <p:embed/>
                </p:oleObj>
              </mc:Choice>
              <mc:Fallback>
                <p:oleObj name="Equation" r:id="rId5" imgW="1612800" imgH="228600" progId="Equation.DSMT4">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921" y="1687687"/>
                        <a:ext cx="45593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a:extLst>
              <a:ext uri="{FF2B5EF4-FFF2-40B4-BE49-F238E27FC236}">
                <a16:creationId xmlns:a16="http://schemas.microsoft.com/office/drawing/2014/main" id="{2C3C103E-8A3D-4868-9B9C-7D87E844E25E}"/>
              </a:ext>
            </a:extLst>
          </p:cNvPr>
          <p:cNvSpPr txBox="1">
            <a:spLocks noChangeArrowheads="1"/>
          </p:cNvSpPr>
          <p:nvPr/>
        </p:nvSpPr>
        <p:spPr bwMode="auto">
          <a:xfrm>
            <a:off x="1597025" y="0"/>
            <a:ext cx="7524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b="1">
                <a:solidFill>
                  <a:srgbClr val="FF0000"/>
                </a:solidFill>
                <a:latin typeface="Tahoma" panose="020B0604030504040204" pitchFamily="34" charset="0"/>
              </a:rPr>
              <a:t>练习：有甲乙两个单位都愿意聘用你，而你能获得如下信息：</a:t>
            </a:r>
          </a:p>
        </p:txBody>
      </p:sp>
      <p:graphicFrame>
        <p:nvGraphicFramePr>
          <p:cNvPr id="242740" name="Group 52">
            <a:extLst>
              <a:ext uri="{FF2B5EF4-FFF2-40B4-BE49-F238E27FC236}">
                <a16:creationId xmlns:a16="http://schemas.microsoft.com/office/drawing/2014/main" id="{7725CE27-8FFA-49EA-AB25-A7E286A8A113}"/>
              </a:ext>
            </a:extLst>
          </p:cNvPr>
          <p:cNvGraphicFramePr>
            <a:graphicFrameLocks noGrp="1"/>
          </p:cNvGraphicFramePr>
          <p:nvPr/>
        </p:nvGraphicFramePr>
        <p:xfrm>
          <a:off x="1776413" y="538163"/>
          <a:ext cx="8424862" cy="1433513"/>
        </p:xfrm>
        <a:graphic>
          <a:graphicData uri="http://schemas.openxmlformats.org/drawingml/2006/table">
            <a:tbl>
              <a:tblPr/>
              <a:tblGrid>
                <a:gridCol w="4032250">
                  <a:extLst>
                    <a:ext uri="{9D8B030D-6E8A-4147-A177-3AD203B41FA5}">
                      <a16:colId xmlns:a16="http://schemas.microsoft.com/office/drawing/2014/main" val="2990712995"/>
                    </a:ext>
                  </a:extLst>
                </a:gridCol>
                <a:gridCol w="1150937">
                  <a:extLst>
                    <a:ext uri="{9D8B030D-6E8A-4147-A177-3AD203B41FA5}">
                      <a16:colId xmlns:a16="http://schemas.microsoft.com/office/drawing/2014/main" val="1112265571"/>
                    </a:ext>
                  </a:extLst>
                </a:gridCol>
                <a:gridCol w="990600">
                  <a:extLst>
                    <a:ext uri="{9D8B030D-6E8A-4147-A177-3AD203B41FA5}">
                      <a16:colId xmlns:a16="http://schemas.microsoft.com/office/drawing/2014/main" val="1714618906"/>
                    </a:ext>
                  </a:extLst>
                </a:gridCol>
                <a:gridCol w="1162050">
                  <a:extLst>
                    <a:ext uri="{9D8B030D-6E8A-4147-A177-3AD203B41FA5}">
                      <a16:colId xmlns:a16="http://schemas.microsoft.com/office/drawing/2014/main" val="4078375765"/>
                    </a:ext>
                  </a:extLst>
                </a:gridCol>
                <a:gridCol w="1089025">
                  <a:extLst>
                    <a:ext uri="{9D8B030D-6E8A-4147-A177-3AD203B41FA5}">
                      <a16:colId xmlns:a16="http://schemas.microsoft.com/office/drawing/2014/main" val="4152541195"/>
                    </a:ext>
                  </a:extLst>
                </a:gridCol>
              </a:tblGrid>
              <a:tr h="8032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甲单位不同职位月工资</a:t>
                      </a:r>
                      <a:r>
                        <a:rPr kumimoji="1"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400" b="1"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元</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1400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1600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1800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9336313"/>
                  </a:ext>
                </a:extLst>
              </a:tr>
              <a:tr h="6302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获得相应职位的概率</a:t>
                      </a: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75806331"/>
                  </a:ext>
                </a:extLst>
              </a:tr>
            </a:tbl>
          </a:graphicData>
        </a:graphic>
      </p:graphicFrame>
      <p:graphicFrame>
        <p:nvGraphicFramePr>
          <p:cNvPr id="242748" name="Group 60">
            <a:extLst>
              <a:ext uri="{FF2B5EF4-FFF2-40B4-BE49-F238E27FC236}">
                <a16:creationId xmlns:a16="http://schemas.microsoft.com/office/drawing/2014/main" id="{56F7718D-2829-47A6-AFE7-DEA1D4391F5D}"/>
              </a:ext>
            </a:extLst>
          </p:cNvPr>
          <p:cNvGraphicFramePr>
            <a:graphicFrameLocks noGrp="1"/>
          </p:cNvGraphicFramePr>
          <p:nvPr/>
        </p:nvGraphicFramePr>
        <p:xfrm>
          <a:off x="1847851" y="2133600"/>
          <a:ext cx="8424863" cy="1094423"/>
        </p:xfrm>
        <a:graphic>
          <a:graphicData uri="http://schemas.openxmlformats.org/drawingml/2006/table">
            <a:tbl>
              <a:tblPr/>
              <a:tblGrid>
                <a:gridCol w="4103688">
                  <a:extLst>
                    <a:ext uri="{9D8B030D-6E8A-4147-A177-3AD203B41FA5}">
                      <a16:colId xmlns:a16="http://schemas.microsoft.com/office/drawing/2014/main" val="2018529159"/>
                    </a:ext>
                  </a:extLst>
                </a:gridCol>
                <a:gridCol w="1223962">
                  <a:extLst>
                    <a:ext uri="{9D8B030D-6E8A-4147-A177-3AD203B41FA5}">
                      <a16:colId xmlns:a16="http://schemas.microsoft.com/office/drawing/2014/main" val="2988023453"/>
                    </a:ext>
                  </a:extLst>
                </a:gridCol>
                <a:gridCol w="1079500">
                  <a:extLst>
                    <a:ext uri="{9D8B030D-6E8A-4147-A177-3AD203B41FA5}">
                      <a16:colId xmlns:a16="http://schemas.microsoft.com/office/drawing/2014/main" val="1739097896"/>
                    </a:ext>
                  </a:extLst>
                </a:gridCol>
                <a:gridCol w="928688">
                  <a:extLst>
                    <a:ext uri="{9D8B030D-6E8A-4147-A177-3AD203B41FA5}">
                      <a16:colId xmlns:a16="http://schemas.microsoft.com/office/drawing/2014/main" val="3322331125"/>
                    </a:ext>
                  </a:extLst>
                </a:gridCol>
                <a:gridCol w="1089025">
                  <a:extLst>
                    <a:ext uri="{9D8B030D-6E8A-4147-A177-3AD203B41FA5}">
                      <a16:colId xmlns:a16="http://schemas.microsoft.com/office/drawing/2014/main" val="916503405"/>
                    </a:ext>
                  </a:extLst>
                </a:gridCol>
              </a:tblGrid>
              <a:tr h="5762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乙单位不同职位月工资</a:t>
                      </a:r>
                      <a:r>
                        <a:rPr kumimoji="1"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400" b="1"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元</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1400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1800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26241159"/>
                  </a:ext>
                </a:extLst>
              </a:tr>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获得相应职位的概率</a:t>
                      </a: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0452791"/>
                  </a:ext>
                </a:extLst>
              </a:tr>
            </a:tbl>
          </a:graphicData>
        </a:graphic>
      </p:graphicFrame>
      <p:sp>
        <p:nvSpPr>
          <p:cNvPr id="242733" name="Text Box 45">
            <a:extLst>
              <a:ext uri="{FF2B5EF4-FFF2-40B4-BE49-F238E27FC236}">
                <a16:creationId xmlns:a16="http://schemas.microsoft.com/office/drawing/2014/main" id="{E8D9883D-47CC-4E10-B0F0-9986EF023BC0}"/>
              </a:ext>
            </a:extLst>
          </p:cNvPr>
          <p:cNvSpPr txBox="1">
            <a:spLocks noChangeArrowheads="1"/>
          </p:cNvSpPr>
          <p:nvPr/>
        </p:nvSpPr>
        <p:spPr bwMode="auto">
          <a:xfrm>
            <a:off x="191344" y="3281258"/>
            <a:ext cx="882015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dirty="0">
                <a:solidFill>
                  <a:srgbClr val="FF0000"/>
                </a:solidFill>
                <a:latin typeface="Tahoma" panose="020B0604030504040204" pitchFamily="34" charset="0"/>
                <a:ea typeface="黑体" panose="02010609060101010101" pitchFamily="49" charset="-122"/>
              </a:rPr>
              <a:t>根据工资待遇的差异情况，你愿意选择哪家单位？</a:t>
            </a:r>
          </a:p>
        </p:txBody>
      </p:sp>
      <p:sp>
        <p:nvSpPr>
          <p:cNvPr id="242734" name="Text Box 46">
            <a:extLst>
              <a:ext uri="{FF2B5EF4-FFF2-40B4-BE49-F238E27FC236}">
                <a16:creationId xmlns:a16="http://schemas.microsoft.com/office/drawing/2014/main" id="{91E88CB3-CF9D-4D92-A2DB-07B1C9C585B9}"/>
              </a:ext>
            </a:extLst>
          </p:cNvPr>
          <p:cNvSpPr txBox="1">
            <a:spLocks noChangeArrowheads="1"/>
          </p:cNvSpPr>
          <p:nvPr/>
        </p:nvSpPr>
        <p:spPr bwMode="auto">
          <a:xfrm>
            <a:off x="0" y="-32395"/>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
        <p:nvSpPr>
          <p:cNvPr id="242749" name="Text Box 61">
            <a:extLst>
              <a:ext uri="{FF2B5EF4-FFF2-40B4-BE49-F238E27FC236}">
                <a16:creationId xmlns:a16="http://schemas.microsoft.com/office/drawing/2014/main" id="{D2DE2156-9E82-4997-863D-7D5575AA1E06}"/>
              </a:ext>
            </a:extLst>
          </p:cNvPr>
          <p:cNvSpPr txBox="1">
            <a:spLocks noChangeArrowheads="1"/>
          </p:cNvSpPr>
          <p:nvPr/>
        </p:nvSpPr>
        <p:spPr bwMode="auto">
          <a:xfrm>
            <a:off x="805880" y="385124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latin typeface="Tahoma" panose="020B0604030504040204" pitchFamily="34" charset="0"/>
                <a:ea typeface="黑体" panose="02010609060101010101" pitchFamily="49" charset="-122"/>
              </a:rPr>
              <a:t>解：</a:t>
            </a:r>
          </a:p>
        </p:txBody>
      </p:sp>
      <p:graphicFrame>
        <p:nvGraphicFramePr>
          <p:cNvPr id="242750" name="Object 62">
            <a:extLst>
              <a:ext uri="{FF2B5EF4-FFF2-40B4-BE49-F238E27FC236}">
                <a16:creationId xmlns:a16="http://schemas.microsoft.com/office/drawing/2014/main" id="{A3FD4723-F3A3-4DC0-BBBB-DBBD290948D0}"/>
              </a:ext>
            </a:extLst>
          </p:cNvPr>
          <p:cNvGraphicFramePr>
            <a:graphicFrameLocks noChangeAspect="1"/>
          </p:cNvGraphicFramePr>
          <p:nvPr>
            <p:extLst>
              <p:ext uri="{D42A27DB-BD31-4B8C-83A1-F6EECF244321}">
                <p14:modId xmlns:p14="http://schemas.microsoft.com/office/powerpoint/2010/main" val="762244624"/>
              </p:ext>
            </p:extLst>
          </p:nvPr>
        </p:nvGraphicFramePr>
        <p:xfrm>
          <a:off x="1416050" y="3894138"/>
          <a:ext cx="3817938" cy="522287"/>
        </p:xfrm>
        <a:graphic>
          <a:graphicData uri="http://schemas.openxmlformats.org/presentationml/2006/ole">
            <mc:AlternateContent xmlns:mc="http://schemas.openxmlformats.org/markup-compatibility/2006">
              <mc:Choice xmlns:v="urn:schemas-microsoft-com:vml" Requires="v">
                <p:oleObj spid="_x0000_s242769" name="公式" r:id="rId3" imgW="1574640" imgH="215640" progId="Equation.3">
                  <p:embed/>
                </p:oleObj>
              </mc:Choice>
              <mc:Fallback>
                <p:oleObj name="公式" r:id="rId3" imgW="1574640" imgH="215640" progId="Equation.3">
                  <p:embed/>
                  <p:pic>
                    <p:nvPicPr>
                      <p:cNvPr id="0" name="Object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3894138"/>
                        <a:ext cx="3817938"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2751" name="Object 63">
            <a:extLst>
              <a:ext uri="{FF2B5EF4-FFF2-40B4-BE49-F238E27FC236}">
                <a16:creationId xmlns:a16="http://schemas.microsoft.com/office/drawing/2014/main" id="{2D51DC8E-E7FA-45C4-9091-33014E119C6E}"/>
              </a:ext>
            </a:extLst>
          </p:cNvPr>
          <p:cNvGraphicFramePr>
            <a:graphicFrameLocks noChangeAspect="1"/>
          </p:cNvGraphicFramePr>
          <p:nvPr>
            <p:extLst>
              <p:ext uri="{D42A27DB-BD31-4B8C-83A1-F6EECF244321}">
                <p14:modId xmlns:p14="http://schemas.microsoft.com/office/powerpoint/2010/main" val="3605679219"/>
              </p:ext>
            </p:extLst>
          </p:nvPr>
        </p:nvGraphicFramePr>
        <p:xfrm>
          <a:off x="5376291" y="3925853"/>
          <a:ext cx="3887788" cy="498475"/>
        </p:xfrm>
        <a:graphic>
          <a:graphicData uri="http://schemas.openxmlformats.org/presentationml/2006/ole">
            <mc:AlternateContent xmlns:mc="http://schemas.openxmlformats.org/markup-compatibility/2006">
              <mc:Choice xmlns:v="urn:schemas-microsoft-com:vml" Requires="v">
                <p:oleObj spid="_x0000_s242770" name="Equation" r:id="rId5" imgW="1777680" imgH="228600" progId="Equation.DSMT4">
                  <p:embed/>
                </p:oleObj>
              </mc:Choice>
              <mc:Fallback>
                <p:oleObj name="Equation" r:id="rId5" imgW="1777680" imgH="228600" progId="Equation.DSMT4">
                  <p:embed/>
                  <p:pic>
                    <p:nvPicPr>
                      <p:cNvPr id="0"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291" y="3925853"/>
                        <a:ext cx="388778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2752" name="Text Box 64">
            <a:extLst>
              <a:ext uri="{FF2B5EF4-FFF2-40B4-BE49-F238E27FC236}">
                <a16:creationId xmlns:a16="http://schemas.microsoft.com/office/drawing/2014/main" id="{F89CFC9B-08AC-4259-8856-4A7C951B2FB5}"/>
              </a:ext>
            </a:extLst>
          </p:cNvPr>
          <p:cNvSpPr txBox="1">
            <a:spLocks noChangeArrowheads="1"/>
          </p:cNvSpPr>
          <p:nvPr/>
        </p:nvSpPr>
        <p:spPr bwMode="auto">
          <a:xfrm>
            <a:off x="551013" y="4454033"/>
            <a:ext cx="1065755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3200" b="1" dirty="0">
                <a:solidFill>
                  <a:srgbClr val="FF0000"/>
                </a:solidFill>
                <a:latin typeface="Tahoma" panose="020B0604030504040204" pitchFamily="34" charset="0"/>
                <a:ea typeface="黑体" panose="02010609060101010101" pitchFamily="49" charset="-122"/>
              </a:rPr>
              <a:t>在两个单位工资的数学期望相等的情况下，如果认为自己能力很强，应选择工资方差大的单位，即乙单位；如果认为自己能力不强，就应选择工资方差小的单位，即甲单位。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7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75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275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242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49" grpId="0"/>
      <p:bldP spid="24275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Rectangle 4">
            <a:extLst>
              <a:ext uri="{FF2B5EF4-FFF2-40B4-BE49-F238E27FC236}">
                <a16:creationId xmlns:a16="http://schemas.microsoft.com/office/drawing/2014/main" id="{06C93689-CF1D-4D13-80BC-AD88F573298B}"/>
              </a:ext>
            </a:extLst>
          </p:cNvPr>
          <p:cNvSpPr>
            <a:spLocks noChangeArrowheads="1"/>
          </p:cNvSpPr>
          <p:nvPr/>
        </p:nvSpPr>
        <p:spPr bwMode="auto">
          <a:xfrm>
            <a:off x="578644" y="520511"/>
            <a:ext cx="1098996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18427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592263"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200025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40823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865438"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322638"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79838"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237038"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dirty="0"/>
              <a:t>1</a:t>
            </a:r>
            <a:r>
              <a:rPr lang="zh-CN" altLang="en-US" dirty="0"/>
              <a:t>．给出下列四个命题：</a:t>
            </a:r>
          </a:p>
          <a:p>
            <a:pPr>
              <a:buFontTx/>
              <a:buNone/>
            </a:pPr>
            <a:r>
              <a:rPr lang="zh-CN" altLang="en-US" dirty="0"/>
              <a:t>①离散型随机变量</a:t>
            </a:r>
            <a:r>
              <a:rPr lang="en-US" altLang="zh-CN" i="1" dirty="0"/>
              <a:t>X</a:t>
            </a:r>
            <a:r>
              <a:rPr lang="zh-CN" altLang="en-US" dirty="0"/>
              <a:t>的均值</a:t>
            </a:r>
            <a:r>
              <a:rPr lang="en-US" altLang="zh-CN" i="1" dirty="0"/>
              <a:t>E</a:t>
            </a:r>
            <a:r>
              <a:rPr lang="en-US" altLang="zh-CN" dirty="0"/>
              <a:t>(</a:t>
            </a:r>
            <a:r>
              <a:rPr lang="en-US" altLang="zh-CN" i="1" dirty="0"/>
              <a:t>X</a:t>
            </a:r>
            <a:r>
              <a:rPr lang="en-US" altLang="zh-CN" dirty="0"/>
              <a:t>)</a:t>
            </a:r>
            <a:r>
              <a:rPr lang="zh-CN" altLang="en-US" dirty="0"/>
              <a:t>反映了</a:t>
            </a:r>
            <a:r>
              <a:rPr lang="en-US" altLang="zh-CN" i="1" dirty="0"/>
              <a:t>X</a:t>
            </a:r>
            <a:r>
              <a:rPr lang="zh-CN" altLang="en-US" dirty="0"/>
              <a:t>取值的平均值；</a:t>
            </a:r>
          </a:p>
          <a:p>
            <a:pPr>
              <a:buFontTx/>
              <a:buNone/>
            </a:pPr>
            <a:r>
              <a:rPr lang="zh-CN" altLang="en-US" dirty="0"/>
              <a:t>②离散型随机变量</a:t>
            </a:r>
            <a:r>
              <a:rPr lang="en-US" altLang="zh-CN" i="1" dirty="0"/>
              <a:t>X</a:t>
            </a:r>
            <a:r>
              <a:rPr lang="zh-CN" altLang="en-US" dirty="0"/>
              <a:t>的方差</a:t>
            </a:r>
            <a:r>
              <a:rPr lang="en-US" altLang="zh-CN" i="1" dirty="0"/>
              <a:t>D</a:t>
            </a:r>
            <a:r>
              <a:rPr lang="en-US" altLang="zh-CN" dirty="0"/>
              <a:t>(</a:t>
            </a:r>
            <a:r>
              <a:rPr lang="en-US" altLang="zh-CN" i="1" dirty="0"/>
              <a:t>X</a:t>
            </a:r>
            <a:r>
              <a:rPr lang="en-US" altLang="zh-CN" dirty="0"/>
              <a:t>)</a:t>
            </a:r>
            <a:r>
              <a:rPr lang="zh-CN" altLang="en-US" dirty="0"/>
              <a:t>反映了</a:t>
            </a:r>
            <a:r>
              <a:rPr lang="en-US" altLang="zh-CN" i="1" dirty="0"/>
              <a:t>X</a:t>
            </a:r>
            <a:r>
              <a:rPr lang="zh-CN" altLang="en-US" dirty="0"/>
              <a:t>取值的平均水平；</a:t>
            </a:r>
          </a:p>
          <a:p>
            <a:pPr>
              <a:buFontTx/>
              <a:buNone/>
            </a:pPr>
            <a:r>
              <a:rPr lang="zh-CN" altLang="en-US" dirty="0"/>
              <a:t>③离散型随机变量</a:t>
            </a:r>
            <a:r>
              <a:rPr lang="en-US" altLang="zh-CN" i="1" dirty="0"/>
              <a:t>X</a:t>
            </a:r>
            <a:r>
              <a:rPr lang="zh-CN" altLang="en-US" dirty="0"/>
              <a:t>的均值</a:t>
            </a:r>
            <a:r>
              <a:rPr lang="en-US" altLang="zh-CN" i="1" dirty="0"/>
              <a:t>E</a:t>
            </a:r>
            <a:r>
              <a:rPr lang="en-US" altLang="zh-CN" dirty="0"/>
              <a:t>(</a:t>
            </a:r>
            <a:r>
              <a:rPr lang="en-US" altLang="zh-CN" i="1" dirty="0"/>
              <a:t>X</a:t>
            </a:r>
            <a:r>
              <a:rPr lang="en-US" altLang="zh-CN" dirty="0"/>
              <a:t>)</a:t>
            </a:r>
            <a:r>
              <a:rPr lang="zh-CN" altLang="en-US" dirty="0"/>
              <a:t>反映了</a:t>
            </a:r>
            <a:r>
              <a:rPr lang="en-US" altLang="zh-CN" i="1" dirty="0"/>
              <a:t>X</a:t>
            </a:r>
            <a:r>
              <a:rPr lang="zh-CN" altLang="en-US" dirty="0"/>
              <a:t>取值的平均水平；</a:t>
            </a:r>
            <a:endParaRPr lang="zh-CN" altLang="en-US" sz="2800" dirty="0"/>
          </a:p>
          <a:p>
            <a:pPr algn="just">
              <a:buFontTx/>
              <a:buNone/>
            </a:pPr>
            <a:r>
              <a:rPr lang="zh-CN" altLang="en-US" sz="2800" dirty="0"/>
              <a:t>④</a:t>
            </a:r>
            <a:r>
              <a:rPr lang="zh-CN" altLang="en-US" sz="2800" dirty="0">
                <a:cs typeface="Times New Roman" panose="02020603050405020304" pitchFamily="18" charset="0"/>
              </a:rPr>
              <a:t>离散型随机变量</a:t>
            </a:r>
            <a:r>
              <a:rPr lang="en-US" altLang="zh-CN" sz="2800" i="1" dirty="0">
                <a:cs typeface="Times New Roman" panose="02020603050405020304" pitchFamily="18" charset="0"/>
              </a:rPr>
              <a:t>X</a:t>
            </a:r>
            <a:r>
              <a:rPr lang="zh-CN" altLang="en-US" sz="2800" dirty="0">
                <a:cs typeface="Times New Roman" panose="02020603050405020304" pitchFamily="18" charset="0"/>
              </a:rPr>
              <a:t>的方差</a:t>
            </a:r>
            <a:r>
              <a:rPr lang="en-US" altLang="zh-CN" sz="2800" i="1" dirty="0">
                <a:cs typeface="Times New Roman" panose="02020603050405020304" pitchFamily="18" charset="0"/>
              </a:rPr>
              <a:t>D</a:t>
            </a:r>
            <a:r>
              <a:rPr lang="en-US" altLang="zh-CN" sz="2800" dirty="0">
                <a:cs typeface="Times New Roman" panose="02020603050405020304" pitchFamily="18" charset="0"/>
              </a:rPr>
              <a:t>(</a:t>
            </a:r>
            <a:r>
              <a:rPr lang="en-US" altLang="zh-CN" sz="2800" i="1" dirty="0">
                <a:cs typeface="Times New Roman" panose="02020603050405020304" pitchFamily="18" charset="0"/>
              </a:rPr>
              <a:t>X</a:t>
            </a:r>
            <a:r>
              <a:rPr lang="en-US" altLang="zh-CN" sz="2800" dirty="0">
                <a:cs typeface="Times New Roman" panose="02020603050405020304" pitchFamily="18" charset="0"/>
              </a:rPr>
              <a:t>)</a:t>
            </a:r>
            <a:r>
              <a:rPr lang="zh-CN" altLang="en-US" sz="2800" dirty="0">
                <a:cs typeface="Times New Roman" panose="02020603050405020304" pitchFamily="18" charset="0"/>
              </a:rPr>
              <a:t>反映了</a:t>
            </a:r>
            <a:r>
              <a:rPr lang="en-US" altLang="zh-CN" sz="2800" i="1" dirty="0">
                <a:cs typeface="Times New Roman" panose="02020603050405020304" pitchFamily="18" charset="0"/>
              </a:rPr>
              <a:t>X</a:t>
            </a:r>
            <a:r>
              <a:rPr lang="zh-CN" altLang="en-US" sz="2800" dirty="0">
                <a:cs typeface="Times New Roman" panose="02020603050405020304" pitchFamily="18" charset="0"/>
              </a:rPr>
              <a:t>取值偏离于均值的平均程度．</a:t>
            </a:r>
          </a:p>
          <a:p>
            <a:pPr algn="just">
              <a:buFontTx/>
              <a:buNone/>
            </a:pPr>
            <a:r>
              <a:rPr lang="zh-CN" altLang="en-US" sz="2800" dirty="0">
                <a:cs typeface="Times New Roman" panose="02020603050405020304" pitchFamily="18" charset="0"/>
              </a:rPr>
              <a:t>则正确命题应该是</a:t>
            </a:r>
            <a:r>
              <a:rPr lang="en-US" altLang="zh-CN" sz="2800" dirty="0">
                <a:cs typeface="Times New Roman" panose="02020603050405020304" pitchFamily="18" charset="0"/>
              </a:rPr>
              <a:t>(</a:t>
            </a:r>
            <a:r>
              <a:rPr lang="zh-CN" altLang="en-US" sz="2800" dirty="0">
                <a:cs typeface="Times New Roman" panose="02020603050405020304" pitchFamily="18" charset="0"/>
              </a:rPr>
              <a:t>　　</a:t>
            </a:r>
            <a:r>
              <a:rPr lang="en-US" altLang="zh-CN" sz="2800" dirty="0">
                <a:cs typeface="Times New Roman" panose="02020603050405020304" pitchFamily="18" charset="0"/>
              </a:rPr>
              <a:t>)</a:t>
            </a:r>
          </a:p>
          <a:p>
            <a:pPr algn="just">
              <a:buFontTx/>
              <a:buNone/>
            </a:pPr>
            <a:r>
              <a:rPr lang="en-US" altLang="zh-CN" sz="2800" dirty="0">
                <a:cs typeface="Times New Roman" panose="02020603050405020304" pitchFamily="18" charset="0"/>
              </a:rPr>
              <a:t>A</a:t>
            </a:r>
            <a:r>
              <a:rPr lang="zh-CN" altLang="en-US" sz="2800" dirty="0">
                <a:cs typeface="Times New Roman" panose="02020603050405020304" pitchFamily="18" charset="0"/>
              </a:rPr>
              <a:t>．</a:t>
            </a:r>
            <a:r>
              <a:rPr lang="zh-CN" altLang="en-US" sz="2800" dirty="0"/>
              <a:t>①④　	</a:t>
            </a:r>
            <a:r>
              <a:rPr lang="en-US" altLang="zh-CN" sz="2800" dirty="0"/>
              <a:t>B</a:t>
            </a:r>
            <a:r>
              <a:rPr lang="zh-CN" altLang="en-US" sz="2800" dirty="0"/>
              <a:t>．②③	</a:t>
            </a:r>
            <a:r>
              <a:rPr lang="en-US" altLang="zh-CN" sz="2800" dirty="0"/>
              <a:t>C</a:t>
            </a:r>
            <a:r>
              <a:rPr lang="zh-CN" altLang="en-US" sz="2800" dirty="0"/>
              <a:t>．①②  	</a:t>
            </a:r>
            <a:r>
              <a:rPr lang="en-US" altLang="zh-CN" sz="2800" dirty="0"/>
              <a:t>D</a:t>
            </a:r>
            <a:r>
              <a:rPr lang="zh-CN" altLang="en-US" sz="2800" dirty="0"/>
              <a:t>．③④</a:t>
            </a:r>
          </a:p>
        </p:txBody>
      </p:sp>
      <p:sp>
        <p:nvSpPr>
          <p:cNvPr id="260102" name="Rectangle 6">
            <a:extLst>
              <a:ext uri="{FF2B5EF4-FFF2-40B4-BE49-F238E27FC236}">
                <a16:creationId xmlns:a16="http://schemas.microsoft.com/office/drawing/2014/main" id="{8ED754F3-F0B1-433D-9A60-145B793A7A85}"/>
              </a:ext>
            </a:extLst>
          </p:cNvPr>
          <p:cNvSpPr>
            <a:spLocks noChangeArrowheads="1"/>
          </p:cNvSpPr>
          <p:nvPr/>
        </p:nvSpPr>
        <p:spPr bwMode="auto">
          <a:xfrm>
            <a:off x="3791744" y="3421671"/>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rPr>
              <a:t>D</a:t>
            </a:r>
          </a:p>
        </p:txBody>
      </p:sp>
      <p:sp>
        <p:nvSpPr>
          <p:cNvPr id="260103" name="Text Box 7">
            <a:extLst>
              <a:ext uri="{FF2B5EF4-FFF2-40B4-BE49-F238E27FC236}">
                <a16:creationId xmlns:a16="http://schemas.microsoft.com/office/drawing/2014/main" id="{9829A2F9-CE52-4CE7-A905-B60BA86C86ED}"/>
              </a:ext>
            </a:extLst>
          </p:cNvPr>
          <p:cNvSpPr txBox="1">
            <a:spLocks noChangeArrowheads="1"/>
          </p:cNvSpPr>
          <p:nvPr/>
        </p:nvSpPr>
        <p:spPr bwMode="auto">
          <a:xfrm>
            <a:off x="23508"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4C263FCC-2F55-4651-85A2-104BA0BC919D}"/>
              </a:ext>
            </a:extLst>
          </p:cNvPr>
          <p:cNvSpPr>
            <a:spLocks noGrp="1" noChangeArrowheads="1"/>
          </p:cNvSpPr>
          <p:nvPr>
            <p:ph idx="1"/>
          </p:nvPr>
        </p:nvSpPr>
        <p:spPr bwMode="auto">
          <a:xfrm>
            <a:off x="623392" y="633413"/>
            <a:ext cx="10945216" cy="30836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zh-CN" dirty="0">
                <a:cs typeface="Times New Roman" panose="02020603050405020304" pitchFamily="18" charset="0"/>
              </a:rPr>
              <a:t>2</a:t>
            </a:r>
            <a:r>
              <a:rPr lang="zh-CN" altLang="en-US" dirty="0">
                <a:cs typeface="Times New Roman" panose="02020603050405020304" pitchFamily="18" charset="0"/>
              </a:rPr>
              <a:t>．把下面</a:t>
            </a:r>
            <a:r>
              <a:rPr lang="en-US" altLang="zh-CN" i="1" dirty="0">
                <a:cs typeface="Times New Roman" panose="02020603050405020304" pitchFamily="18" charset="0"/>
              </a:rPr>
              <a:t>X</a:t>
            </a:r>
            <a:r>
              <a:rPr lang="zh-CN" altLang="en-US" dirty="0">
                <a:cs typeface="Times New Roman" panose="02020603050405020304" pitchFamily="18" charset="0"/>
              </a:rPr>
              <a:t>的分布列填写完整：并完成问题</a:t>
            </a:r>
          </a:p>
          <a:p>
            <a:endParaRPr lang="zh-CN" altLang="en-US" dirty="0">
              <a:cs typeface="Times New Roman" panose="02020603050405020304" pitchFamily="18" charset="0"/>
            </a:endParaRPr>
          </a:p>
          <a:p>
            <a:endParaRPr lang="zh-CN" altLang="en-US" dirty="0">
              <a:cs typeface="Times New Roman" panose="02020603050405020304" pitchFamily="18" charset="0"/>
            </a:endParaRPr>
          </a:p>
          <a:p>
            <a:endParaRPr lang="zh-CN" altLang="en-US" dirty="0">
              <a:cs typeface="Times New Roman" panose="02020603050405020304" pitchFamily="18" charset="0"/>
            </a:endParaRPr>
          </a:p>
          <a:p>
            <a:pPr>
              <a:buFontTx/>
              <a:buNone/>
            </a:pPr>
            <a:r>
              <a:rPr lang="zh-CN" altLang="en-US" dirty="0">
                <a:cs typeface="Times New Roman" panose="02020603050405020304" pitchFamily="18" charset="0"/>
              </a:rPr>
              <a:t>其中</a:t>
            </a:r>
            <a:r>
              <a:rPr lang="en-US" altLang="zh-CN" i="1" dirty="0">
                <a:cs typeface="Times New Roman" panose="02020603050405020304" pitchFamily="18" charset="0"/>
              </a:rPr>
              <a:t>p</a:t>
            </a:r>
            <a:r>
              <a:rPr lang="en-US" altLang="zh-CN" dirty="0">
                <a:cs typeface="Times New Roman" panose="02020603050405020304" pitchFamily="18" charset="0"/>
              </a:rPr>
              <a:t>∈(0,1)</a:t>
            </a:r>
            <a:r>
              <a:rPr lang="zh-CN" altLang="en-US" dirty="0">
                <a:cs typeface="Times New Roman" panose="02020603050405020304" pitchFamily="18" charset="0"/>
              </a:rPr>
              <a:t>，则</a:t>
            </a:r>
            <a:r>
              <a:rPr lang="en-US" altLang="zh-CN" i="1" dirty="0">
                <a:cs typeface="Times New Roman" panose="02020603050405020304" pitchFamily="18" charset="0"/>
              </a:rPr>
              <a:t>E</a:t>
            </a:r>
            <a:r>
              <a:rPr lang="en-US" altLang="zh-CN" dirty="0">
                <a:cs typeface="Times New Roman" panose="02020603050405020304" pitchFamily="18" charset="0"/>
              </a:rPr>
              <a:t>(</a:t>
            </a:r>
            <a:r>
              <a:rPr lang="en-US" altLang="zh-CN" i="1" dirty="0">
                <a:cs typeface="Times New Roman" panose="02020603050405020304" pitchFamily="18" charset="0"/>
              </a:rPr>
              <a:t>X</a:t>
            </a:r>
            <a:r>
              <a:rPr lang="en-US" altLang="zh-CN" dirty="0">
                <a:cs typeface="Times New Roman" panose="02020603050405020304" pitchFamily="18" charset="0"/>
              </a:rPr>
              <a:t>)</a:t>
            </a:r>
            <a:r>
              <a:rPr lang="zh-CN" altLang="en-US" dirty="0">
                <a:cs typeface="Times New Roman" panose="02020603050405020304" pitchFamily="18" charset="0"/>
              </a:rPr>
              <a:t>＝</a:t>
            </a:r>
            <a:r>
              <a:rPr lang="en-US" altLang="zh-CN" dirty="0">
                <a:cs typeface="Times New Roman" panose="02020603050405020304" pitchFamily="18" charset="0"/>
              </a:rPr>
              <a:t>________</a:t>
            </a:r>
            <a:r>
              <a:rPr lang="zh-CN" altLang="en-US" dirty="0">
                <a:cs typeface="Times New Roman" panose="02020603050405020304" pitchFamily="18" charset="0"/>
              </a:rPr>
              <a:t>，</a:t>
            </a:r>
            <a:r>
              <a:rPr lang="en-US" altLang="zh-CN" i="1" dirty="0">
                <a:cs typeface="Times New Roman" panose="02020603050405020304" pitchFamily="18" charset="0"/>
              </a:rPr>
              <a:t>D</a:t>
            </a:r>
            <a:r>
              <a:rPr lang="en-US" altLang="zh-CN" dirty="0">
                <a:cs typeface="Times New Roman" panose="02020603050405020304" pitchFamily="18" charset="0"/>
              </a:rPr>
              <a:t>(</a:t>
            </a:r>
            <a:r>
              <a:rPr lang="en-US" altLang="zh-CN" i="1" dirty="0">
                <a:cs typeface="Times New Roman" panose="02020603050405020304" pitchFamily="18" charset="0"/>
              </a:rPr>
              <a:t>X</a:t>
            </a:r>
            <a:r>
              <a:rPr lang="en-US" altLang="zh-CN" dirty="0">
                <a:cs typeface="Times New Roman" panose="02020603050405020304" pitchFamily="18" charset="0"/>
              </a:rPr>
              <a:t>)</a:t>
            </a:r>
            <a:r>
              <a:rPr lang="zh-CN" altLang="en-US" dirty="0">
                <a:cs typeface="Times New Roman" panose="02020603050405020304" pitchFamily="18" charset="0"/>
              </a:rPr>
              <a:t>＝</a:t>
            </a:r>
            <a:r>
              <a:rPr lang="en-US" altLang="zh-CN" dirty="0">
                <a:cs typeface="Times New Roman" panose="02020603050405020304" pitchFamily="18" charset="0"/>
              </a:rPr>
              <a:t>________.</a:t>
            </a:r>
          </a:p>
        </p:txBody>
      </p:sp>
      <p:graphicFrame>
        <p:nvGraphicFramePr>
          <p:cNvPr id="262161" name="Group 17">
            <a:extLst>
              <a:ext uri="{FF2B5EF4-FFF2-40B4-BE49-F238E27FC236}">
                <a16:creationId xmlns:a16="http://schemas.microsoft.com/office/drawing/2014/main" id="{485544B9-0732-4C19-B285-519AFA7950D5}"/>
              </a:ext>
            </a:extLst>
          </p:cNvPr>
          <p:cNvGraphicFramePr>
            <a:graphicFrameLocks noGrp="1"/>
          </p:cNvGraphicFramePr>
          <p:nvPr>
            <p:extLst>
              <p:ext uri="{D42A27DB-BD31-4B8C-83A1-F6EECF244321}">
                <p14:modId xmlns:p14="http://schemas.microsoft.com/office/powerpoint/2010/main" val="2520788116"/>
              </p:ext>
            </p:extLst>
          </p:nvPr>
        </p:nvGraphicFramePr>
        <p:xfrm>
          <a:off x="4008439" y="1450975"/>
          <a:ext cx="3508375" cy="1158240"/>
        </p:xfrm>
        <a:graphic>
          <a:graphicData uri="http://schemas.openxmlformats.org/drawingml/2006/table">
            <a:tbl>
              <a:tblPr/>
              <a:tblGrid>
                <a:gridCol w="1208087">
                  <a:extLst>
                    <a:ext uri="{9D8B030D-6E8A-4147-A177-3AD203B41FA5}">
                      <a16:colId xmlns:a16="http://schemas.microsoft.com/office/drawing/2014/main" val="1925217592"/>
                    </a:ext>
                  </a:extLst>
                </a:gridCol>
                <a:gridCol w="1149350">
                  <a:extLst>
                    <a:ext uri="{9D8B030D-6E8A-4147-A177-3AD203B41FA5}">
                      <a16:colId xmlns:a16="http://schemas.microsoft.com/office/drawing/2014/main" val="3515433600"/>
                    </a:ext>
                  </a:extLst>
                </a:gridCol>
                <a:gridCol w="1150938">
                  <a:extLst>
                    <a:ext uri="{9D8B030D-6E8A-4147-A177-3AD203B41FA5}">
                      <a16:colId xmlns:a16="http://schemas.microsoft.com/office/drawing/2014/main" val="3806078292"/>
                    </a:ext>
                  </a:extLst>
                </a:gridCol>
              </a:tblGrid>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9207817"/>
                  </a:ext>
                </a:extLst>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8588722"/>
                  </a:ext>
                </a:extLst>
              </a:tr>
            </a:tbl>
          </a:graphicData>
        </a:graphic>
      </p:graphicFrame>
      <p:sp>
        <p:nvSpPr>
          <p:cNvPr id="262162" name="Text Box 18">
            <a:extLst>
              <a:ext uri="{FF2B5EF4-FFF2-40B4-BE49-F238E27FC236}">
                <a16:creationId xmlns:a16="http://schemas.microsoft.com/office/drawing/2014/main" id="{0501CA22-250B-42E9-81D4-F71E7EA560FC}"/>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
        <p:nvSpPr>
          <p:cNvPr id="2" name="矩形 1">
            <a:extLst>
              <a:ext uri="{FF2B5EF4-FFF2-40B4-BE49-F238E27FC236}">
                <a16:creationId xmlns:a16="http://schemas.microsoft.com/office/drawing/2014/main" id="{BE1D3DCA-EC62-4BE5-A55A-8815B267352C}"/>
              </a:ext>
            </a:extLst>
          </p:cNvPr>
          <p:cNvSpPr/>
          <p:nvPr/>
        </p:nvSpPr>
        <p:spPr>
          <a:xfrm>
            <a:off x="974094" y="3888780"/>
            <a:ext cx="9577064" cy="2062103"/>
          </a:xfrm>
          <a:prstGeom prst="rect">
            <a:avLst/>
          </a:prstGeom>
        </p:spPr>
        <p:txBody>
          <a:bodyPr wrap="square">
            <a:spAutoFit/>
          </a:bodyPr>
          <a:lstStyle/>
          <a:p>
            <a:pPr algn="just">
              <a:buFontTx/>
              <a:buNone/>
            </a:pPr>
            <a:r>
              <a:rPr lang="zh-CN" altLang="en-US" sz="3200" dirty="0">
                <a:solidFill>
                  <a:srgbClr val="FF0000"/>
                </a:solidFill>
                <a:cs typeface="Times New Roman" panose="02020603050405020304" pitchFamily="18" charset="0"/>
              </a:rPr>
              <a:t>解析：</a:t>
            </a:r>
            <a:r>
              <a:rPr lang="zh-CN" altLang="en-US" sz="3200" dirty="0">
                <a:cs typeface="Times New Roman" panose="02020603050405020304" pitchFamily="18" charset="0"/>
              </a:rPr>
              <a:t>而由已知分布列的性质有</a:t>
            </a:r>
            <a:r>
              <a:rPr lang="en-US" altLang="zh-CN" sz="3200" i="1" dirty="0">
                <a:cs typeface="Times New Roman" panose="02020603050405020304" pitchFamily="18" charset="0"/>
              </a:rPr>
              <a:t>p</a:t>
            </a:r>
            <a:r>
              <a:rPr lang="zh-CN" altLang="en-US" sz="3200" dirty="0">
                <a:cs typeface="Times New Roman" panose="02020603050405020304" pitchFamily="18" charset="0"/>
              </a:rPr>
              <a:t>＋</a:t>
            </a:r>
            <a:r>
              <a:rPr lang="en-US" altLang="zh-CN" sz="3200" i="1" dirty="0">
                <a:cs typeface="Times New Roman" panose="02020603050405020304" pitchFamily="18" charset="0"/>
              </a:rPr>
              <a:t>x</a:t>
            </a:r>
            <a:r>
              <a:rPr lang="zh-CN" altLang="en-US" sz="3200" dirty="0">
                <a:cs typeface="Times New Roman" panose="02020603050405020304" pitchFamily="18" charset="0"/>
              </a:rPr>
              <a:t>＝</a:t>
            </a:r>
            <a:r>
              <a:rPr lang="en-US" altLang="zh-CN" sz="3200" dirty="0">
                <a:cs typeface="Times New Roman" panose="02020603050405020304" pitchFamily="18" charset="0"/>
              </a:rPr>
              <a:t>1</a:t>
            </a:r>
            <a:r>
              <a:rPr lang="zh-CN" altLang="en-US" sz="3200" dirty="0">
                <a:cs typeface="Times New Roman" panose="02020603050405020304" pitchFamily="18" charset="0"/>
              </a:rPr>
              <a:t>，</a:t>
            </a:r>
            <a:r>
              <a:rPr lang="en-US" altLang="zh-CN" sz="3200" dirty="0">
                <a:cs typeface="Times New Roman" panose="02020603050405020304" pitchFamily="18" charset="0"/>
              </a:rPr>
              <a:t>x=1-p</a:t>
            </a:r>
          </a:p>
          <a:p>
            <a:pPr algn="just">
              <a:buFontTx/>
              <a:buNone/>
            </a:pPr>
            <a:r>
              <a:rPr lang="zh-CN" altLang="en-US" sz="3200" dirty="0">
                <a:cs typeface="Times New Roman" panose="02020603050405020304" pitchFamily="18" charset="0"/>
              </a:rPr>
              <a:t> </a:t>
            </a:r>
            <a:r>
              <a:rPr lang="en-US" altLang="zh-CN" sz="3200" i="1" dirty="0">
                <a:cs typeface="Times New Roman" panose="02020603050405020304" pitchFamily="18" charset="0"/>
              </a:rPr>
              <a:t>E</a:t>
            </a:r>
            <a:r>
              <a:rPr lang="en-US" altLang="zh-CN" sz="3200" dirty="0">
                <a:cs typeface="Times New Roman" panose="02020603050405020304" pitchFamily="18" charset="0"/>
              </a:rPr>
              <a:t>(</a:t>
            </a:r>
            <a:r>
              <a:rPr lang="en-US" altLang="zh-CN" sz="3200" i="1" dirty="0">
                <a:cs typeface="Times New Roman" panose="02020603050405020304" pitchFamily="18" charset="0"/>
              </a:rPr>
              <a:t>X</a:t>
            </a:r>
            <a:r>
              <a:rPr lang="en-US" altLang="zh-CN" sz="3200" dirty="0">
                <a:cs typeface="Times New Roman" panose="02020603050405020304" pitchFamily="18" charset="0"/>
              </a:rPr>
              <a:t>)</a:t>
            </a:r>
            <a:r>
              <a:rPr lang="zh-CN" altLang="en-US" sz="3200" dirty="0">
                <a:cs typeface="Times New Roman" panose="02020603050405020304" pitchFamily="18" charset="0"/>
              </a:rPr>
              <a:t>＝</a:t>
            </a:r>
            <a:r>
              <a:rPr lang="en-US" altLang="zh-CN" sz="3200" dirty="0">
                <a:cs typeface="Times New Roman" panose="02020603050405020304" pitchFamily="18" charset="0"/>
              </a:rPr>
              <a:t>0×(1-</a:t>
            </a:r>
            <a:r>
              <a:rPr lang="en-US" altLang="zh-CN" sz="3200" i="1" dirty="0">
                <a:cs typeface="Times New Roman" panose="02020603050405020304" pitchFamily="18" charset="0"/>
              </a:rPr>
              <a:t>p)</a:t>
            </a:r>
            <a:r>
              <a:rPr lang="zh-CN" altLang="en-US" sz="3200" dirty="0">
                <a:cs typeface="Times New Roman" panose="02020603050405020304" pitchFamily="18" charset="0"/>
              </a:rPr>
              <a:t>＋</a:t>
            </a:r>
            <a:r>
              <a:rPr lang="en-US" altLang="zh-CN" sz="3200" dirty="0">
                <a:cs typeface="Times New Roman" panose="02020603050405020304" pitchFamily="18" charset="0"/>
              </a:rPr>
              <a:t>1×</a:t>
            </a:r>
            <a:r>
              <a:rPr lang="en-US" altLang="zh-CN" sz="3200" i="1" dirty="0">
                <a:cs typeface="Times New Roman" panose="02020603050405020304" pitchFamily="18" charset="0"/>
              </a:rPr>
              <a:t>p</a:t>
            </a:r>
            <a:r>
              <a:rPr lang="zh-CN" altLang="en-US" sz="3200" dirty="0">
                <a:cs typeface="Times New Roman" panose="02020603050405020304" pitchFamily="18" charset="0"/>
              </a:rPr>
              <a:t>＝</a:t>
            </a:r>
            <a:r>
              <a:rPr lang="en-US" altLang="zh-CN" sz="3200" i="1" dirty="0">
                <a:cs typeface="Times New Roman" panose="02020603050405020304" pitchFamily="18" charset="0"/>
              </a:rPr>
              <a:t>p</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gn="just">
              <a:buFontTx/>
              <a:buNone/>
            </a:pPr>
            <a:r>
              <a:rPr lang="zh-CN" altLang="en-US" sz="3200" dirty="0">
                <a:cs typeface="Times New Roman" panose="02020603050405020304" pitchFamily="18" charset="0"/>
              </a:rPr>
              <a:t>∴</a:t>
            </a:r>
            <a:r>
              <a:rPr lang="en-US" altLang="zh-CN" sz="3200" i="1" dirty="0">
                <a:cs typeface="Times New Roman" panose="02020603050405020304" pitchFamily="18" charset="0"/>
              </a:rPr>
              <a:t>D</a:t>
            </a:r>
            <a:r>
              <a:rPr lang="en-US" altLang="zh-CN" sz="3200" dirty="0">
                <a:cs typeface="Times New Roman" panose="02020603050405020304" pitchFamily="18" charset="0"/>
              </a:rPr>
              <a:t>(</a:t>
            </a:r>
            <a:r>
              <a:rPr lang="en-US" altLang="zh-CN" sz="3200" i="1" dirty="0">
                <a:cs typeface="Times New Roman" panose="02020603050405020304" pitchFamily="18" charset="0"/>
              </a:rPr>
              <a:t>X</a:t>
            </a:r>
            <a:r>
              <a:rPr lang="en-US" altLang="zh-CN" sz="3200" dirty="0">
                <a:cs typeface="Times New Roman" panose="02020603050405020304" pitchFamily="18" charset="0"/>
              </a:rPr>
              <a:t>)</a:t>
            </a:r>
            <a:r>
              <a:rPr lang="zh-CN" altLang="en-US" sz="3200" dirty="0">
                <a:cs typeface="Times New Roman" panose="02020603050405020304" pitchFamily="18" charset="0"/>
              </a:rPr>
              <a:t>＝</a:t>
            </a:r>
            <a:r>
              <a:rPr lang="en-US" altLang="zh-CN" sz="3200" dirty="0">
                <a:cs typeface="Times New Roman" panose="02020603050405020304" pitchFamily="18" charset="0"/>
              </a:rPr>
              <a:t>(0</a:t>
            </a:r>
            <a:r>
              <a:rPr lang="zh-CN" altLang="en-US" sz="3200" dirty="0">
                <a:cs typeface="Times New Roman" panose="02020603050405020304" pitchFamily="18" charset="0"/>
              </a:rPr>
              <a:t>－</a:t>
            </a:r>
            <a:r>
              <a:rPr lang="en-US" altLang="zh-CN" sz="3200" i="1" dirty="0">
                <a:cs typeface="Times New Roman" panose="02020603050405020304" pitchFamily="18" charset="0"/>
              </a:rPr>
              <a:t>p</a:t>
            </a:r>
            <a:r>
              <a:rPr lang="en-US" altLang="zh-CN" sz="3200" dirty="0">
                <a:cs typeface="Times New Roman" panose="02020603050405020304" pitchFamily="18" charset="0"/>
              </a:rPr>
              <a:t>)</a:t>
            </a:r>
            <a:r>
              <a:rPr lang="en-US" altLang="zh-CN" sz="3200" baseline="30000" dirty="0">
                <a:cs typeface="Times New Roman" panose="02020603050405020304" pitchFamily="18" charset="0"/>
              </a:rPr>
              <a:t>2</a:t>
            </a:r>
            <a:r>
              <a:rPr lang="en-US" altLang="zh-CN" sz="3200" i="1" dirty="0">
                <a:cs typeface="Times New Roman" panose="02020603050405020304" pitchFamily="18" charset="0"/>
              </a:rPr>
              <a:t>(1-p)</a:t>
            </a:r>
            <a:r>
              <a:rPr lang="zh-CN" altLang="en-US" sz="3200" dirty="0">
                <a:cs typeface="Times New Roman" panose="02020603050405020304" pitchFamily="18" charset="0"/>
              </a:rPr>
              <a:t>＋</a:t>
            </a:r>
            <a:r>
              <a:rPr lang="en-US" altLang="zh-CN" sz="3200" dirty="0">
                <a:cs typeface="Times New Roman" panose="02020603050405020304" pitchFamily="18" charset="0"/>
              </a:rPr>
              <a:t>(1</a:t>
            </a:r>
            <a:r>
              <a:rPr lang="zh-CN" altLang="en-US" sz="3200" dirty="0">
                <a:cs typeface="Times New Roman" panose="02020603050405020304" pitchFamily="18" charset="0"/>
              </a:rPr>
              <a:t>－</a:t>
            </a:r>
            <a:r>
              <a:rPr lang="en-US" altLang="zh-CN" sz="3200" i="1" dirty="0">
                <a:cs typeface="Times New Roman" panose="02020603050405020304" pitchFamily="18" charset="0"/>
              </a:rPr>
              <a:t>p</a:t>
            </a:r>
            <a:r>
              <a:rPr lang="en-US" altLang="zh-CN" sz="3200" dirty="0">
                <a:cs typeface="Times New Roman" panose="02020603050405020304" pitchFamily="18" charset="0"/>
              </a:rPr>
              <a:t>)</a:t>
            </a:r>
            <a:r>
              <a:rPr lang="en-US" altLang="zh-CN" sz="3200" baseline="30000" dirty="0">
                <a:cs typeface="Times New Roman" panose="02020603050405020304" pitchFamily="18" charset="0"/>
              </a:rPr>
              <a:t>2</a:t>
            </a:r>
            <a:r>
              <a:rPr lang="en-US" altLang="zh-CN" sz="3200" i="1" dirty="0">
                <a:cs typeface="Times New Roman" panose="02020603050405020304" pitchFamily="18" charset="0"/>
              </a:rPr>
              <a:t>p</a:t>
            </a:r>
            <a:r>
              <a:rPr lang="zh-CN" altLang="en-US" sz="3200" dirty="0">
                <a:cs typeface="Times New Roman" panose="02020603050405020304" pitchFamily="18" charset="0"/>
              </a:rPr>
              <a:t>＝</a:t>
            </a:r>
            <a:r>
              <a:rPr lang="en-US" altLang="zh-CN" sz="3200" i="1" dirty="0">
                <a:cs typeface="Times New Roman" panose="02020603050405020304" pitchFamily="18" charset="0"/>
              </a:rPr>
              <a:t>p</a:t>
            </a:r>
            <a:r>
              <a:rPr lang="en-US" altLang="zh-CN" sz="3200" dirty="0">
                <a:cs typeface="Times New Roman" panose="02020603050405020304" pitchFamily="18" charset="0"/>
              </a:rPr>
              <a:t>(1</a:t>
            </a:r>
            <a:r>
              <a:rPr lang="en-US" altLang="zh-CN" sz="3200" i="1" dirty="0">
                <a:cs typeface="Times New Roman" panose="02020603050405020304" pitchFamily="18" charset="0"/>
              </a:rPr>
              <a:t>-p</a:t>
            </a:r>
            <a:r>
              <a:rPr lang="en-US" altLang="zh-CN" sz="3200" dirty="0">
                <a:cs typeface="Times New Roman" panose="02020603050405020304" pitchFamily="18" charset="0"/>
              </a:rPr>
              <a:t>).</a:t>
            </a:r>
            <a:endParaRPr lang="en-US" altLang="zh-CN" sz="3200" dirty="0">
              <a:solidFill>
                <a:srgbClr val="FF0000"/>
              </a:solidFill>
              <a:cs typeface="Times New Roman" panose="02020603050405020304" pitchFamily="18" charset="0"/>
            </a:endParaRPr>
          </a:p>
          <a:p>
            <a:pPr algn="just">
              <a:buFontTx/>
              <a:buNone/>
            </a:pPr>
            <a:r>
              <a:rPr lang="zh-CN" altLang="en-US" sz="3200" dirty="0">
                <a:solidFill>
                  <a:srgbClr val="FF0000"/>
                </a:solidFill>
                <a:cs typeface="Times New Roman" panose="02020603050405020304" pitchFamily="18" charset="0"/>
              </a:rPr>
              <a:t>答案：</a:t>
            </a:r>
            <a:r>
              <a:rPr lang="zh-CN" altLang="en-US" sz="3200" dirty="0">
                <a:cs typeface="Times New Roman" panose="02020603050405020304" pitchFamily="18" charset="0"/>
              </a:rPr>
              <a:t>　</a:t>
            </a:r>
            <a:r>
              <a:rPr lang="en-US" altLang="zh-CN" sz="3200" i="1" dirty="0">
                <a:cs typeface="Times New Roman" panose="02020603050405020304" pitchFamily="18" charset="0"/>
              </a:rPr>
              <a:t>1-p         p  </a:t>
            </a:r>
            <a:r>
              <a:rPr lang="zh-CN" altLang="en-US" sz="3200" dirty="0">
                <a:cs typeface="Times New Roman" panose="02020603050405020304" pitchFamily="18" charset="0"/>
              </a:rPr>
              <a:t>　</a:t>
            </a:r>
            <a:r>
              <a:rPr lang="en-US" altLang="zh-CN" sz="3200" i="1" dirty="0">
                <a:cs typeface="Times New Roman" panose="02020603050405020304" pitchFamily="18" charset="0"/>
              </a:rPr>
              <a:t>p</a:t>
            </a:r>
            <a:r>
              <a:rPr lang="en-US" altLang="zh-CN" sz="3200" dirty="0">
                <a:cs typeface="Times New Roman" panose="02020603050405020304" pitchFamily="18" charset="0"/>
              </a:rPr>
              <a:t>(1</a:t>
            </a:r>
            <a:r>
              <a:rPr lang="en-US" altLang="zh-CN" sz="3200" i="1" dirty="0">
                <a:cs typeface="Times New Roman" panose="02020603050405020304" pitchFamily="18" charset="0"/>
              </a:rPr>
              <a:t>-p</a:t>
            </a:r>
            <a:r>
              <a:rPr lang="en-US" altLang="zh-CN" sz="3200" dirty="0">
                <a:cs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70" name="Object 2">
            <a:extLst>
              <a:ext uri="{FF2B5EF4-FFF2-40B4-BE49-F238E27FC236}">
                <a16:creationId xmlns:a16="http://schemas.microsoft.com/office/drawing/2014/main" id="{4AFBAD08-AABE-44DA-BFAB-CD07DBF46600}"/>
              </a:ext>
            </a:extLst>
          </p:cNvPr>
          <p:cNvGraphicFramePr>
            <a:graphicFrameLocks noChangeAspect="1"/>
          </p:cNvGraphicFramePr>
          <p:nvPr>
            <p:extLst>
              <p:ext uri="{D42A27DB-BD31-4B8C-83A1-F6EECF244321}">
                <p14:modId xmlns:p14="http://schemas.microsoft.com/office/powerpoint/2010/main" val="422965880"/>
              </p:ext>
            </p:extLst>
          </p:nvPr>
        </p:nvGraphicFramePr>
        <p:xfrm>
          <a:off x="983432" y="294141"/>
          <a:ext cx="9592469" cy="1809324"/>
        </p:xfrm>
        <a:graphic>
          <a:graphicData uri="http://schemas.openxmlformats.org/presentationml/2006/ole">
            <mc:AlternateContent xmlns:mc="http://schemas.openxmlformats.org/markup-compatibility/2006">
              <mc:Choice xmlns:v="urn:schemas-microsoft-com:vml" Requires="v">
                <p:oleObj spid="_x0000_s263210" name="Document" r:id="rId3" imgW="7587090" imgH="1431815" progId="Word.Document.8">
                  <p:embed/>
                </p:oleObj>
              </mc:Choice>
              <mc:Fallback>
                <p:oleObj name="Document" r:id="rId3" imgW="7587090" imgH="1431815" progId="Word.Document.8">
                  <p:embed/>
                  <p:pic>
                    <p:nvPicPr>
                      <p:cNvPr id="0" name="Object 2"/>
                      <p:cNvPicPr>
                        <a:picLocks noChangeAspect="1" noChangeArrowheads="1"/>
                      </p:cNvPicPr>
                      <p:nvPr/>
                    </p:nvPicPr>
                    <p:blipFill>
                      <a:blip r:embed="rId4"/>
                      <a:srcRect/>
                      <a:stretch>
                        <a:fillRect/>
                      </a:stretch>
                    </p:blipFill>
                    <p:spPr bwMode="auto">
                      <a:xfrm>
                        <a:off x="983432" y="294141"/>
                        <a:ext cx="9592469" cy="1809324"/>
                      </a:xfrm>
                      <a:prstGeom prst="rect">
                        <a:avLst/>
                      </a:prstGeom>
                      <a:noFill/>
                      <a:ln>
                        <a:noFill/>
                      </a:ln>
                      <a:effectLst/>
                    </p:spPr>
                  </p:pic>
                </p:oleObj>
              </mc:Fallback>
            </mc:AlternateContent>
          </a:graphicData>
        </a:graphic>
      </p:graphicFrame>
      <p:graphicFrame>
        <p:nvGraphicFramePr>
          <p:cNvPr id="263171" name="Object 3">
            <a:extLst>
              <a:ext uri="{FF2B5EF4-FFF2-40B4-BE49-F238E27FC236}">
                <a16:creationId xmlns:a16="http://schemas.microsoft.com/office/drawing/2014/main" id="{C952C89F-7589-4125-B3A1-2C9238955081}"/>
              </a:ext>
            </a:extLst>
          </p:cNvPr>
          <p:cNvGraphicFramePr>
            <a:graphicFrameLocks noChangeAspect="1"/>
          </p:cNvGraphicFramePr>
          <p:nvPr>
            <p:extLst>
              <p:ext uri="{D42A27DB-BD31-4B8C-83A1-F6EECF244321}">
                <p14:modId xmlns:p14="http://schemas.microsoft.com/office/powerpoint/2010/main" val="3983654754"/>
              </p:ext>
            </p:extLst>
          </p:nvPr>
        </p:nvGraphicFramePr>
        <p:xfrm>
          <a:off x="986775" y="2103465"/>
          <a:ext cx="10626725" cy="2020888"/>
        </p:xfrm>
        <a:graphic>
          <a:graphicData uri="http://schemas.openxmlformats.org/presentationml/2006/ole">
            <mc:AlternateContent xmlns:mc="http://schemas.openxmlformats.org/markup-compatibility/2006">
              <mc:Choice xmlns:v="urn:schemas-microsoft-com:vml" Requires="v">
                <p:oleObj spid="_x0000_s263211" name="Document" r:id="rId5" imgW="9921975" imgH="1889769" progId="Word.Document.8">
                  <p:embed/>
                </p:oleObj>
              </mc:Choice>
              <mc:Fallback>
                <p:oleObj name="Document" r:id="rId5" imgW="9921975" imgH="1889769" progId="Word.Document.8">
                  <p:embed/>
                  <p:pic>
                    <p:nvPicPr>
                      <p:cNvPr id="0" name="Object 3"/>
                      <p:cNvPicPr>
                        <a:picLocks noChangeAspect="1" noChangeArrowheads="1"/>
                      </p:cNvPicPr>
                      <p:nvPr/>
                    </p:nvPicPr>
                    <p:blipFill>
                      <a:blip r:embed="rId6"/>
                      <a:srcRect/>
                      <a:stretch>
                        <a:fillRect/>
                      </a:stretch>
                    </p:blipFill>
                    <p:spPr bwMode="auto">
                      <a:xfrm>
                        <a:off x="986775" y="2103465"/>
                        <a:ext cx="10626725" cy="2020888"/>
                      </a:xfrm>
                      <a:prstGeom prst="rect">
                        <a:avLst/>
                      </a:prstGeom>
                      <a:noFill/>
                      <a:ln>
                        <a:noFill/>
                      </a:ln>
                      <a:effectLst/>
                    </p:spPr>
                  </p:pic>
                </p:oleObj>
              </mc:Fallback>
            </mc:AlternateContent>
          </a:graphicData>
        </a:graphic>
      </p:graphicFrame>
      <p:sp>
        <p:nvSpPr>
          <p:cNvPr id="263172" name="Text Box 4">
            <a:extLst>
              <a:ext uri="{FF2B5EF4-FFF2-40B4-BE49-F238E27FC236}">
                <a16:creationId xmlns:a16="http://schemas.microsoft.com/office/drawing/2014/main" id="{061E3057-10C6-463F-A47E-8E9C00495257}"/>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graphicFrame>
        <p:nvGraphicFramePr>
          <p:cNvPr id="263173" name="Object 5">
            <a:extLst>
              <a:ext uri="{FF2B5EF4-FFF2-40B4-BE49-F238E27FC236}">
                <a16:creationId xmlns:a16="http://schemas.microsoft.com/office/drawing/2014/main" id="{C8095120-7154-4681-B671-52898640C41E}"/>
              </a:ext>
            </a:extLst>
          </p:cNvPr>
          <p:cNvGraphicFramePr>
            <a:graphicFrameLocks noGrp="1" noChangeAspect="1"/>
          </p:cNvGraphicFramePr>
          <p:nvPr>
            <p:ph sz="half" idx="1"/>
            <p:extLst>
              <p:ext uri="{D42A27DB-BD31-4B8C-83A1-F6EECF244321}">
                <p14:modId xmlns:p14="http://schemas.microsoft.com/office/powerpoint/2010/main" val="1251627143"/>
              </p:ext>
            </p:extLst>
          </p:nvPr>
        </p:nvGraphicFramePr>
        <p:xfrm>
          <a:off x="582365" y="3912788"/>
          <a:ext cx="7781496" cy="2020887"/>
        </p:xfrm>
        <a:graphic>
          <a:graphicData uri="http://schemas.openxmlformats.org/presentationml/2006/ole">
            <mc:AlternateContent xmlns:mc="http://schemas.openxmlformats.org/markup-compatibility/2006">
              <mc:Choice xmlns:v="urn:schemas-microsoft-com:vml" Requires="v">
                <p:oleObj spid="_x0000_s263212" name="文档" r:id="rId7" imgW="7910384" imgH="2053453" progId="Word.Document.8">
                  <p:embed/>
                </p:oleObj>
              </mc:Choice>
              <mc:Fallback>
                <p:oleObj name="文档" r:id="rId7" imgW="7910384" imgH="2053453" progId="Word.Document.8">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365" y="3912788"/>
                        <a:ext cx="7781496" cy="2020887"/>
                      </a:xfrm>
                      <a:prstGeom prst="rect">
                        <a:avLst/>
                      </a:prstGeom>
                      <a:noFill/>
                      <a:ln>
                        <a:noFill/>
                      </a:ln>
                      <a:effectLst/>
                    </p:spPr>
                  </p:pic>
                </p:oleObj>
              </mc:Fallback>
            </mc:AlternateContent>
          </a:graphicData>
        </a:graphic>
      </p:graphicFrame>
      <p:graphicFrame>
        <p:nvGraphicFramePr>
          <p:cNvPr id="263175" name="Object 7">
            <a:extLst>
              <a:ext uri="{FF2B5EF4-FFF2-40B4-BE49-F238E27FC236}">
                <a16:creationId xmlns:a16="http://schemas.microsoft.com/office/drawing/2014/main" id="{D2F98948-C96F-45D6-A845-8E238720E644}"/>
              </a:ext>
            </a:extLst>
          </p:cNvPr>
          <p:cNvGraphicFramePr>
            <a:graphicFrameLocks noGrp="1" noChangeAspect="1"/>
          </p:cNvGraphicFramePr>
          <p:nvPr>
            <p:ph sz="half" idx="2"/>
            <p:extLst>
              <p:ext uri="{D42A27DB-BD31-4B8C-83A1-F6EECF244321}">
                <p14:modId xmlns:p14="http://schemas.microsoft.com/office/powerpoint/2010/main" val="2049491576"/>
              </p:ext>
            </p:extLst>
          </p:nvPr>
        </p:nvGraphicFramePr>
        <p:xfrm>
          <a:off x="3431704" y="5300262"/>
          <a:ext cx="4038600" cy="1266825"/>
        </p:xfrm>
        <a:graphic>
          <a:graphicData uri="http://schemas.openxmlformats.org/presentationml/2006/ole">
            <mc:AlternateContent xmlns:mc="http://schemas.openxmlformats.org/markup-compatibility/2006">
              <mc:Choice xmlns:v="urn:schemas-microsoft-com:vml" Requires="v">
                <p:oleObj spid="_x0000_s263213" name="文档" r:id="rId9" imgW="5448581" imgH="1707707" progId="Word.Document.8">
                  <p:embed/>
                </p:oleObj>
              </mc:Choice>
              <mc:Fallback>
                <p:oleObj name="文档" r:id="rId9" imgW="5448581" imgH="1707707" progId="Word.Document.8">
                  <p:embed/>
                  <p:pic>
                    <p:nvPicPr>
                      <p:cNvPr id="0" name="Object 7"/>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1704" y="5300262"/>
                        <a:ext cx="40386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71"/>
                                        </p:tgtEl>
                                        <p:attrNameLst>
                                          <p:attrName>style.visibility</p:attrName>
                                        </p:attrNameLst>
                                      </p:cBhvr>
                                      <p:to>
                                        <p:strVal val="visible"/>
                                      </p:to>
                                    </p:set>
                                    <p:animEffect transition="in" filter="blinds(horizontal)">
                                      <p:cBhvr>
                                        <p:cTn id="7" dur="500"/>
                                        <p:tgtEl>
                                          <p:spTgt spid="263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317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63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a:extLst>
              <a:ext uri="{FF2B5EF4-FFF2-40B4-BE49-F238E27FC236}">
                <a16:creationId xmlns:a16="http://schemas.microsoft.com/office/drawing/2014/main" id="{D4052114-A584-4937-A230-6A9A3E693B49}"/>
              </a:ext>
            </a:extLst>
          </p:cNvPr>
          <p:cNvSpPr>
            <a:spLocks noChangeArrowheads="1"/>
          </p:cNvSpPr>
          <p:nvPr/>
        </p:nvSpPr>
        <p:spPr bwMode="auto">
          <a:xfrm>
            <a:off x="1629154" y="-68899"/>
            <a:ext cx="6840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rPr>
              <a:t>1</a:t>
            </a:r>
            <a:r>
              <a:rPr lang="zh-CN" altLang="en-US" sz="2800" b="1" dirty="0">
                <a:solidFill>
                  <a:srgbClr val="000000"/>
                </a:solidFill>
              </a:rPr>
              <a:t>、离散型随机变量的数学期望</a:t>
            </a:r>
          </a:p>
        </p:txBody>
      </p:sp>
      <p:graphicFrame>
        <p:nvGraphicFramePr>
          <p:cNvPr id="234500" name="Object 4">
            <a:extLst>
              <a:ext uri="{FF2B5EF4-FFF2-40B4-BE49-F238E27FC236}">
                <a16:creationId xmlns:a16="http://schemas.microsoft.com/office/drawing/2014/main" id="{2828E1A3-A97D-46CA-B14B-86EDA018D7BB}"/>
              </a:ext>
            </a:extLst>
          </p:cNvPr>
          <p:cNvGraphicFramePr>
            <a:graphicFrameLocks noChangeAspect="1"/>
          </p:cNvGraphicFramePr>
          <p:nvPr>
            <p:extLst>
              <p:ext uri="{D42A27DB-BD31-4B8C-83A1-F6EECF244321}">
                <p14:modId xmlns:p14="http://schemas.microsoft.com/office/powerpoint/2010/main" val="991537780"/>
              </p:ext>
            </p:extLst>
          </p:nvPr>
        </p:nvGraphicFramePr>
        <p:xfrm>
          <a:off x="1644418" y="1706571"/>
          <a:ext cx="8253413" cy="720725"/>
        </p:xfrm>
        <a:graphic>
          <a:graphicData uri="http://schemas.openxmlformats.org/presentationml/2006/ole">
            <mc:AlternateContent xmlns:mc="http://schemas.openxmlformats.org/markup-compatibility/2006">
              <mc:Choice xmlns:v="urn:schemas-microsoft-com:vml" Requires="v">
                <p:oleObj spid="_x0000_s234659" name="Equation" r:id="rId3" imgW="2616120" imgH="228600" progId="Equation.DSMT4">
                  <p:embed/>
                </p:oleObj>
              </mc:Choice>
              <mc:Fallback>
                <p:oleObj name="Equation" r:id="rId3" imgW="26161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18" y="1706571"/>
                        <a:ext cx="8253413"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1" name="Rectangle 5">
            <a:extLst>
              <a:ext uri="{FF2B5EF4-FFF2-40B4-BE49-F238E27FC236}">
                <a16:creationId xmlns:a16="http://schemas.microsoft.com/office/drawing/2014/main" id="{90C82B90-75B0-431D-8FC5-3C860221EEF7}"/>
              </a:ext>
            </a:extLst>
          </p:cNvPr>
          <p:cNvSpPr>
            <a:spLocks noChangeArrowheads="1"/>
          </p:cNvSpPr>
          <p:nvPr/>
        </p:nvSpPr>
        <p:spPr bwMode="auto">
          <a:xfrm>
            <a:off x="1652355" y="2930533"/>
            <a:ext cx="4824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rPr>
              <a:t>2</a:t>
            </a:r>
            <a:r>
              <a:rPr lang="zh-CN" altLang="en-US" sz="2800" b="1">
                <a:solidFill>
                  <a:srgbClr val="000000"/>
                </a:solidFill>
              </a:rPr>
              <a:t>、数学期望的性质</a:t>
            </a:r>
          </a:p>
        </p:txBody>
      </p:sp>
      <p:graphicFrame>
        <p:nvGraphicFramePr>
          <p:cNvPr id="234502" name="Object 6">
            <a:extLst>
              <a:ext uri="{FF2B5EF4-FFF2-40B4-BE49-F238E27FC236}">
                <a16:creationId xmlns:a16="http://schemas.microsoft.com/office/drawing/2014/main" id="{88989034-7E90-4FA5-8981-41DB9F6CED2E}"/>
              </a:ext>
            </a:extLst>
          </p:cNvPr>
          <p:cNvGraphicFramePr>
            <a:graphicFrameLocks noChangeAspect="1"/>
          </p:cNvGraphicFramePr>
          <p:nvPr>
            <p:extLst>
              <p:ext uri="{D42A27DB-BD31-4B8C-83A1-F6EECF244321}">
                <p14:modId xmlns:p14="http://schemas.microsoft.com/office/powerpoint/2010/main" val="330153668"/>
              </p:ext>
            </p:extLst>
          </p:nvPr>
        </p:nvGraphicFramePr>
        <p:xfrm>
          <a:off x="4892443" y="2857509"/>
          <a:ext cx="4392613" cy="657225"/>
        </p:xfrm>
        <a:graphic>
          <a:graphicData uri="http://schemas.openxmlformats.org/presentationml/2006/ole">
            <mc:AlternateContent xmlns:mc="http://schemas.openxmlformats.org/markup-compatibility/2006">
              <mc:Choice xmlns:v="urn:schemas-microsoft-com:vml" Requires="v">
                <p:oleObj spid="_x0000_s234660" name="公式" r:id="rId5" imgW="1358640" imgH="203040" progId="Equation.3">
                  <p:embed/>
                </p:oleObj>
              </mc:Choice>
              <mc:Fallback>
                <p:oleObj name="公式" r:id="rId5" imgW="135864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2443" y="2857509"/>
                        <a:ext cx="4392613"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3" name="Group 7">
            <a:extLst>
              <a:ext uri="{FF2B5EF4-FFF2-40B4-BE49-F238E27FC236}">
                <a16:creationId xmlns:a16="http://schemas.microsoft.com/office/drawing/2014/main" id="{F5BA1842-AA26-4EF1-853C-A23E5474114B}"/>
              </a:ext>
            </a:extLst>
          </p:cNvPr>
          <p:cNvGraphicFramePr>
            <a:graphicFrameLocks noGrp="1"/>
          </p:cNvGraphicFramePr>
          <p:nvPr>
            <p:extLst>
              <p:ext uri="{D42A27DB-BD31-4B8C-83A1-F6EECF244321}">
                <p14:modId xmlns:p14="http://schemas.microsoft.com/office/powerpoint/2010/main" val="2960536709"/>
              </p:ext>
            </p:extLst>
          </p:nvPr>
        </p:nvGraphicFramePr>
        <p:xfrm>
          <a:off x="2084156" y="552459"/>
          <a:ext cx="7559675" cy="1152525"/>
        </p:xfrm>
        <a:graphic>
          <a:graphicData uri="http://schemas.openxmlformats.org/drawingml/2006/table">
            <a:tbl>
              <a:tblPr/>
              <a:tblGrid>
                <a:gridCol w="1077912">
                  <a:extLst>
                    <a:ext uri="{9D8B030D-6E8A-4147-A177-3AD203B41FA5}">
                      <a16:colId xmlns:a16="http://schemas.microsoft.com/office/drawing/2014/main" val="330762808"/>
                    </a:ext>
                  </a:extLst>
                </a:gridCol>
                <a:gridCol w="1081088">
                  <a:extLst>
                    <a:ext uri="{9D8B030D-6E8A-4147-A177-3AD203B41FA5}">
                      <a16:colId xmlns:a16="http://schemas.microsoft.com/office/drawing/2014/main" val="119077288"/>
                    </a:ext>
                  </a:extLst>
                </a:gridCol>
                <a:gridCol w="1081087">
                  <a:extLst>
                    <a:ext uri="{9D8B030D-6E8A-4147-A177-3AD203B41FA5}">
                      <a16:colId xmlns:a16="http://schemas.microsoft.com/office/drawing/2014/main" val="1606676042"/>
                    </a:ext>
                  </a:extLst>
                </a:gridCol>
                <a:gridCol w="1079500">
                  <a:extLst>
                    <a:ext uri="{9D8B030D-6E8A-4147-A177-3AD203B41FA5}">
                      <a16:colId xmlns:a16="http://schemas.microsoft.com/office/drawing/2014/main" val="2141382151"/>
                    </a:ext>
                  </a:extLst>
                </a:gridCol>
                <a:gridCol w="1081088">
                  <a:extLst>
                    <a:ext uri="{9D8B030D-6E8A-4147-A177-3AD203B41FA5}">
                      <a16:colId xmlns:a16="http://schemas.microsoft.com/office/drawing/2014/main" val="416322427"/>
                    </a:ext>
                  </a:extLst>
                </a:gridCol>
                <a:gridCol w="1077912">
                  <a:extLst>
                    <a:ext uri="{9D8B030D-6E8A-4147-A177-3AD203B41FA5}">
                      <a16:colId xmlns:a16="http://schemas.microsoft.com/office/drawing/2014/main" val="55749188"/>
                    </a:ext>
                  </a:extLst>
                </a:gridCol>
                <a:gridCol w="1081088">
                  <a:extLst>
                    <a:ext uri="{9D8B030D-6E8A-4147-A177-3AD203B41FA5}">
                      <a16:colId xmlns:a16="http://schemas.microsoft.com/office/drawing/2014/main" val="3274261653"/>
                    </a:ext>
                  </a:extLst>
                </a:gridCol>
              </a:tblGrid>
              <a:tr h="5778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78728145"/>
                  </a:ext>
                </a:extLst>
              </a:tr>
              <a:tr h="5746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89548579"/>
                  </a:ext>
                </a:extLst>
              </a:tr>
            </a:tbl>
          </a:graphicData>
        </a:graphic>
      </p:graphicFrame>
      <p:grpSp>
        <p:nvGrpSpPr>
          <p:cNvPr id="234529" name="Group 33">
            <a:extLst>
              <a:ext uri="{FF2B5EF4-FFF2-40B4-BE49-F238E27FC236}">
                <a16:creationId xmlns:a16="http://schemas.microsoft.com/office/drawing/2014/main" id="{B590A0FE-C63A-4344-B2A3-5FE75A0D22CC}"/>
              </a:ext>
            </a:extLst>
          </p:cNvPr>
          <p:cNvGrpSpPr>
            <a:grpSpLocks/>
          </p:cNvGrpSpPr>
          <p:nvPr/>
        </p:nvGrpSpPr>
        <p:grpSpPr bwMode="auto">
          <a:xfrm>
            <a:off x="2300056" y="620688"/>
            <a:ext cx="6948487" cy="1084296"/>
            <a:chOff x="555" y="1116"/>
            <a:chExt cx="4377" cy="771"/>
          </a:xfrm>
        </p:grpSpPr>
        <p:graphicFrame>
          <p:nvGraphicFramePr>
            <p:cNvPr id="234530" name="Object 34">
              <a:extLst>
                <a:ext uri="{FF2B5EF4-FFF2-40B4-BE49-F238E27FC236}">
                  <a16:creationId xmlns:a16="http://schemas.microsoft.com/office/drawing/2014/main" id="{CC684CC0-7EDB-4056-BAB4-27620AF7066B}"/>
                </a:ext>
              </a:extLst>
            </p:cNvPr>
            <p:cNvGraphicFramePr>
              <a:graphicFrameLocks noChangeAspect="1"/>
            </p:cNvGraphicFramePr>
            <p:nvPr/>
          </p:nvGraphicFramePr>
          <p:xfrm>
            <a:off x="567" y="1524"/>
            <a:ext cx="318" cy="318"/>
          </p:xfrm>
          <a:graphic>
            <a:graphicData uri="http://schemas.openxmlformats.org/presentationml/2006/ole">
              <mc:AlternateContent xmlns:mc="http://schemas.openxmlformats.org/markup-compatibility/2006">
                <mc:Choice xmlns:v="urn:schemas-microsoft-com:vml" Requires="v">
                  <p:oleObj spid="_x0000_s234661" name="公式" r:id="rId7" imgW="164880" imgH="164880" progId="Equation.3">
                    <p:embed/>
                  </p:oleObj>
                </mc:Choice>
                <mc:Fallback>
                  <p:oleObj name="公式" r:id="rId7" imgW="164880" imgH="16488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1524"/>
                          <a:ext cx="31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31" name="Object 35">
              <a:extLst>
                <a:ext uri="{FF2B5EF4-FFF2-40B4-BE49-F238E27FC236}">
                  <a16:creationId xmlns:a16="http://schemas.microsoft.com/office/drawing/2014/main" id="{56A75BFF-F60A-4018-8C93-4115970D146E}"/>
                </a:ext>
              </a:extLst>
            </p:cNvPr>
            <p:cNvGraphicFramePr>
              <a:graphicFrameLocks noChangeAspect="1"/>
            </p:cNvGraphicFramePr>
            <p:nvPr/>
          </p:nvGraphicFramePr>
          <p:xfrm>
            <a:off x="1244" y="1127"/>
            <a:ext cx="277" cy="387"/>
          </p:xfrm>
          <a:graphic>
            <a:graphicData uri="http://schemas.openxmlformats.org/presentationml/2006/ole">
              <mc:AlternateContent xmlns:mc="http://schemas.openxmlformats.org/markup-compatibility/2006">
                <mc:Choice xmlns:v="urn:schemas-microsoft-com:vml" Requires="v">
                  <p:oleObj spid="_x0000_s234662" name="公式" r:id="rId9" imgW="177480" imgH="215640" progId="Equation.3">
                    <p:embed/>
                  </p:oleObj>
                </mc:Choice>
                <mc:Fallback>
                  <p:oleObj name="公式" r:id="rId9" imgW="177480" imgH="21564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4" y="1127"/>
                          <a:ext cx="277"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32" name="Object 36">
              <a:extLst>
                <a:ext uri="{FF2B5EF4-FFF2-40B4-BE49-F238E27FC236}">
                  <a16:creationId xmlns:a16="http://schemas.microsoft.com/office/drawing/2014/main" id="{C4A912E2-98BB-4BA9-8BC0-3558BE37F017}"/>
                </a:ext>
              </a:extLst>
            </p:cNvPr>
            <p:cNvGraphicFramePr>
              <a:graphicFrameLocks noChangeAspect="1"/>
            </p:cNvGraphicFramePr>
            <p:nvPr/>
          </p:nvGraphicFramePr>
          <p:xfrm>
            <a:off x="3309" y="1116"/>
            <a:ext cx="277" cy="409"/>
          </p:xfrm>
          <a:graphic>
            <a:graphicData uri="http://schemas.openxmlformats.org/presentationml/2006/ole">
              <mc:AlternateContent xmlns:mc="http://schemas.openxmlformats.org/markup-compatibility/2006">
                <mc:Choice xmlns:v="urn:schemas-microsoft-com:vml" Requires="v">
                  <p:oleObj spid="_x0000_s234663" name="公式" r:id="rId11" imgW="177480" imgH="228600" progId="Equation.3">
                    <p:embed/>
                  </p:oleObj>
                </mc:Choice>
                <mc:Fallback>
                  <p:oleObj name="公式" r:id="rId11" imgW="177480" imgH="228600"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9" y="1116"/>
                          <a:ext cx="277"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33" name="Object 37">
              <a:extLst>
                <a:ext uri="{FF2B5EF4-FFF2-40B4-BE49-F238E27FC236}">
                  <a16:creationId xmlns:a16="http://schemas.microsoft.com/office/drawing/2014/main" id="{BB8EB3E1-6B8F-444B-9DAA-236EBFF1F680}"/>
                </a:ext>
              </a:extLst>
            </p:cNvPr>
            <p:cNvGraphicFramePr>
              <a:graphicFrameLocks noChangeAspect="1"/>
            </p:cNvGraphicFramePr>
            <p:nvPr/>
          </p:nvGraphicFramePr>
          <p:xfrm>
            <a:off x="1940" y="1127"/>
            <a:ext cx="298" cy="387"/>
          </p:xfrm>
          <a:graphic>
            <a:graphicData uri="http://schemas.openxmlformats.org/presentationml/2006/ole">
              <mc:AlternateContent xmlns:mc="http://schemas.openxmlformats.org/markup-compatibility/2006">
                <mc:Choice xmlns:v="urn:schemas-microsoft-com:vml" Requires="v">
                  <p:oleObj spid="_x0000_s234664" name="公式" r:id="rId13" imgW="190440" imgH="215640" progId="Equation.3">
                    <p:embed/>
                  </p:oleObj>
                </mc:Choice>
                <mc:Fallback>
                  <p:oleObj name="公式" r:id="rId13" imgW="190440" imgH="21564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0" y="1127"/>
                          <a:ext cx="29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34" name="Text Box 38">
              <a:extLst>
                <a:ext uri="{FF2B5EF4-FFF2-40B4-BE49-F238E27FC236}">
                  <a16:creationId xmlns:a16="http://schemas.microsoft.com/office/drawing/2014/main" id="{D24E14EF-F7F7-474A-84CF-7890B09033E8}"/>
                </a:ext>
              </a:extLst>
            </p:cNvPr>
            <p:cNvSpPr txBox="1">
              <a:spLocks noChangeArrowheads="1"/>
            </p:cNvSpPr>
            <p:nvPr/>
          </p:nvSpPr>
          <p:spPr bwMode="auto">
            <a:xfrm>
              <a:off x="2608" y="1161"/>
              <a:ext cx="59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34535" name="Text Box 39">
              <a:extLst>
                <a:ext uri="{FF2B5EF4-FFF2-40B4-BE49-F238E27FC236}">
                  <a16:creationId xmlns:a16="http://schemas.microsoft.com/office/drawing/2014/main" id="{B6F65005-5EAC-4CD8-8969-8EE18CCA5880}"/>
                </a:ext>
              </a:extLst>
            </p:cNvPr>
            <p:cNvSpPr txBox="1">
              <a:spLocks noChangeArrowheads="1"/>
            </p:cNvSpPr>
            <p:nvPr/>
          </p:nvSpPr>
          <p:spPr bwMode="auto">
            <a:xfrm>
              <a:off x="3965" y="1161"/>
              <a:ext cx="59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34536" name="Object 40">
              <a:extLst>
                <a:ext uri="{FF2B5EF4-FFF2-40B4-BE49-F238E27FC236}">
                  <a16:creationId xmlns:a16="http://schemas.microsoft.com/office/drawing/2014/main" id="{A2B24D37-4451-4154-8A48-E32F4CC868F5}"/>
                </a:ext>
              </a:extLst>
            </p:cNvPr>
            <p:cNvGraphicFramePr>
              <a:graphicFrameLocks noChangeAspect="1"/>
            </p:cNvGraphicFramePr>
            <p:nvPr/>
          </p:nvGraphicFramePr>
          <p:xfrm>
            <a:off x="1249" y="1447"/>
            <a:ext cx="269" cy="428"/>
          </p:xfrm>
          <a:graphic>
            <a:graphicData uri="http://schemas.openxmlformats.org/presentationml/2006/ole">
              <mc:AlternateContent xmlns:mc="http://schemas.openxmlformats.org/markup-compatibility/2006">
                <mc:Choice xmlns:v="urn:schemas-microsoft-com:vml" Requires="v">
                  <p:oleObj spid="_x0000_s234665" name="公式" r:id="rId15" imgW="190440" imgH="215640" progId="Equation.3">
                    <p:embed/>
                  </p:oleObj>
                </mc:Choice>
                <mc:Fallback>
                  <p:oleObj name="公式" r:id="rId15" imgW="190440" imgH="21564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9" y="1447"/>
                          <a:ext cx="269"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37" name="Object 41">
              <a:extLst>
                <a:ext uri="{FF2B5EF4-FFF2-40B4-BE49-F238E27FC236}">
                  <a16:creationId xmlns:a16="http://schemas.microsoft.com/office/drawing/2014/main" id="{B7CE005B-00F1-4D3D-86CE-CB4ECDD11605}"/>
                </a:ext>
              </a:extLst>
            </p:cNvPr>
            <p:cNvGraphicFramePr>
              <a:graphicFrameLocks noChangeAspect="1"/>
            </p:cNvGraphicFramePr>
            <p:nvPr/>
          </p:nvGraphicFramePr>
          <p:xfrm>
            <a:off x="1928" y="1447"/>
            <a:ext cx="269" cy="428"/>
          </p:xfrm>
          <a:graphic>
            <a:graphicData uri="http://schemas.openxmlformats.org/presentationml/2006/ole">
              <mc:AlternateContent xmlns:mc="http://schemas.openxmlformats.org/markup-compatibility/2006">
                <mc:Choice xmlns:v="urn:schemas-microsoft-com:vml" Requires="v">
                  <p:oleObj spid="_x0000_s234666" name="公式" r:id="rId17" imgW="190440" imgH="215640" progId="Equation.3">
                    <p:embed/>
                  </p:oleObj>
                </mc:Choice>
                <mc:Fallback>
                  <p:oleObj name="公式" r:id="rId17" imgW="190440" imgH="21564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8" y="1447"/>
                          <a:ext cx="269"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38" name="Object 42">
              <a:extLst>
                <a:ext uri="{FF2B5EF4-FFF2-40B4-BE49-F238E27FC236}">
                  <a16:creationId xmlns:a16="http://schemas.microsoft.com/office/drawing/2014/main" id="{EABADFD2-7DCF-443C-9879-1E3D107D1C2F}"/>
                </a:ext>
              </a:extLst>
            </p:cNvPr>
            <p:cNvGraphicFramePr>
              <a:graphicFrameLocks noChangeAspect="1"/>
            </p:cNvGraphicFramePr>
            <p:nvPr/>
          </p:nvGraphicFramePr>
          <p:xfrm>
            <a:off x="3289" y="1434"/>
            <a:ext cx="251" cy="453"/>
          </p:xfrm>
          <a:graphic>
            <a:graphicData uri="http://schemas.openxmlformats.org/presentationml/2006/ole">
              <mc:AlternateContent xmlns:mc="http://schemas.openxmlformats.org/markup-compatibility/2006">
                <mc:Choice xmlns:v="urn:schemas-microsoft-com:vml" Requires="v">
                  <p:oleObj spid="_x0000_s234667" name="公式" r:id="rId19" imgW="177480" imgH="228600" progId="Equation.3">
                    <p:embed/>
                  </p:oleObj>
                </mc:Choice>
                <mc:Fallback>
                  <p:oleObj name="公式" r:id="rId19" imgW="177480" imgH="228600"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9" y="1434"/>
                          <a:ext cx="251"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39" name="Text Box 43">
              <a:extLst>
                <a:ext uri="{FF2B5EF4-FFF2-40B4-BE49-F238E27FC236}">
                  <a16:creationId xmlns:a16="http://schemas.microsoft.com/office/drawing/2014/main" id="{11A494B7-57E5-43CD-AF2F-A5E104FF75F1}"/>
                </a:ext>
              </a:extLst>
            </p:cNvPr>
            <p:cNvSpPr txBox="1">
              <a:spLocks noChangeArrowheads="1"/>
            </p:cNvSpPr>
            <p:nvPr/>
          </p:nvSpPr>
          <p:spPr bwMode="auto">
            <a:xfrm>
              <a:off x="2624" y="1479"/>
              <a:ext cx="57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sp>
          <p:nvSpPr>
            <p:cNvPr id="234540" name="Text Box 44">
              <a:extLst>
                <a:ext uri="{FF2B5EF4-FFF2-40B4-BE49-F238E27FC236}">
                  <a16:creationId xmlns:a16="http://schemas.microsoft.com/office/drawing/2014/main" id="{C25013EC-2C4B-45F1-A3DC-74CD557008F0}"/>
                </a:ext>
              </a:extLst>
            </p:cNvPr>
            <p:cNvSpPr txBox="1">
              <a:spLocks noChangeArrowheads="1"/>
            </p:cNvSpPr>
            <p:nvPr/>
          </p:nvSpPr>
          <p:spPr bwMode="auto">
            <a:xfrm>
              <a:off x="3969" y="1479"/>
              <a:ext cx="57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a:t>
              </a:r>
            </a:p>
          </p:txBody>
        </p:sp>
        <p:graphicFrame>
          <p:nvGraphicFramePr>
            <p:cNvPr id="234541" name="Object 45">
              <a:extLst>
                <a:ext uri="{FF2B5EF4-FFF2-40B4-BE49-F238E27FC236}">
                  <a16:creationId xmlns:a16="http://schemas.microsoft.com/office/drawing/2014/main" id="{D328F933-7EFB-4076-8E47-0505FD9311A6}"/>
                </a:ext>
              </a:extLst>
            </p:cNvPr>
            <p:cNvGraphicFramePr>
              <a:graphicFrameLocks noChangeAspect="1"/>
            </p:cNvGraphicFramePr>
            <p:nvPr/>
          </p:nvGraphicFramePr>
          <p:xfrm>
            <a:off x="4635" y="1117"/>
            <a:ext cx="297" cy="409"/>
          </p:xfrm>
          <a:graphic>
            <a:graphicData uri="http://schemas.openxmlformats.org/presentationml/2006/ole">
              <mc:AlternateContent xmlns:mc="http://schemas.openxmlformats.org/markup-compatibility/2006">
                <mc:Choice xmlns:v="urn:schemas-microsoft-com:vml" Requires="v">
                  <p:oleObj spid="_x0000_s234668" name="公式" r:id="rId21" imgW="190440" imgH="228600" progId="Equation.3">
                    <p:embed/>
                  </p:oleObj>
                </mc:Choice>
                <mc:Fallback>
                  <p:oleObj name="公式" r:id="rId21" imgW="190440" imgH="228600" progId="Equation.3">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35" y="1117"/>
                          <a:ext cx="297"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42" name="Object 46">
              <a:extLst>
                <a:ext uri="{FF2B5EF4-FFF2-40B4-BE49-F238E27FC236}">
                  <a16:creationId xmlns:a16="http://schemas.microsoft.com/office/drawing/2014/main" id="{1DB1447C-B789-4F60-9D18-C9761C90F603}"/>
                </a:ext>
              </a:extLst>
            </p:cNvPr>
            <p:cNvGraphicFramePr>
              <a:graphicFrameLocks noChangeAspect="1"/>
            </p:cNvGraphicFramePr>
            <p:nvPr/>
          </p:nvGraphicFramePr>
          <p:xfrm>
            <a:off x="4607" y="1434"/>
            <a:ext cx="287" cy="453"/>
          </p:xfrm>
          <a:graphic>
            <a:graphicData uri="http://schemas.openxmlformats.org/presentationml/2006/ole">
              <mc:AlternateContent xmlns:mc="http://schemas.openxmlformats.org/markup-compatibility/2006">
                <mc:Choice xmlns:v="urn:schemas-microsoft-com:vml" Requires="v">
                  <p:oleObj spid="_x0000_s234669" name="公式" r:id="rId23" imgW="203040" imgH="228600" progId="Equation.3">
                    <p:embed/>
                  </p:oleObj>
                </mc:Choice>
                <mc:Fallback>
                  <p:oleObj name="公式" r:id="rId23" imgW="203040" imgH="228600" progId="Equation.3">
                    <p:embed/>
                    <p:pic>
                      <p:nvPicPr>
                        <p:cNvPr id="0" name="Object 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7" y="1434"/>
                          <a:ext cx="287"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43" name="Object 47">
              <a:extLst>
                <a:ext uri="{FF2B5EF4-FFF2-40B4-BE49-F238E27FC236}">
                  <a16:creationId xmlns:a16="http://schemas.microsoft.com/office/drawing/2014/main" id="{985DD88C-FE2C-453A-9BD9-0F64D7177955}"/>
                </a:ext>
              </a:extLst>
            </p:cNvPr>
            <p:cNvGraphicFramePr>
              <a:graphicFrameLocks noChangeAspect="1"/>
            </p:cNvGraphicFramePr>
            <p:nvPr/>
          </p:nvGraphicFramePr>
          <p:xfrm>
            <a:off x="555" y="1161"/>
            <a:ext cx="343" cy="318"/>
          </p:xfrm>
          <a:graphic>
            <a:graphicData uri="http://schemas.openxmlformats.org/presentationml/2006/ole">
              <mc:AlternateContent xmlns:mc="http://schemas.openxmlformats.org/markup-compatibility/2006">
                <mc:Choice xmlns:v="urn:schemas-microsoft-com:vml" Requires="v">
                  <p:oleObj spid="_x0000_s234670" name="公式" r:id="rId25" imgW="177480" imgH="164880" progId="Equation.3">
                    <p:embed/>
                  </p:oleObj>
                </mc:Choice>
                <mc:Fallback>
                  <p:oleObj name="公式" r:id="rId25" imgW="177480" imgH="164880" progId="Equation.3">
                    <p:embed/>
                    <p:pic>
                      <p:nvPicPr>
                        <p:cNvPr id="0" name="Object 4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5" y="1161"/>
                          <a:ext cx="34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4544" name="Text Box 48">
            <a:extLst>
              <a:ext uri="{FF2B5EF4-FFF2-40B4-BE49-F238E27FC236}">
                <a16:creationId xmlns:a16="http://schemas.microsoft.com/office/drawing/2014/main" id="{C742C657-4E39-47EC-A6CF-FBE640C87335}"/>
              </a:ext>
            </a:extLst>
          </p:cNvPr>
          <p:cNvSpPr txBox="1">
            <a:spLocks noChangeArrowheads="1"/>
          </p:cNvSpPr>
          <p:nvPr/>
        </p:nvSpPr>
        <p:spPr bwMode="auto">
          <a:xfrm>
            <a:off x="1652355" y="2354271"/>
            <a:ext cx="855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dirty="0">
                <a:solidFill>
                  <a:srgbClr val="0000FF"/>
                </a:solidFill>
                <a:latin typeface="Tahoma" panose="020B0604030504040204" pitchFamily="34" charset="0"/>
                <a:ea typeface="黑体" panose="02010609060101010101" pitchFamily="49" charset="-122"/>
              </a:rPr>
              <a:t>数学期望是反映离散型随机变量的平均水平</a:t>
            </a:r>
          </a:p>
        </p:txBody>
      </p:sp>
      <p:sp>
        <p:nvSpPr>
          <p:cNvPr id="234545" name="Text Box 49">
            <a:extLst>
              <a:ext uri="{FF2B5EF4-FFF2-40B4-BE49-F238E27FC236}">
                <a16:creationId xmlns:a16="http://schemas.microsoft.com/office/drawing/2014/main" id="{0F805E99-111D-4491-BE55-0E9DF96CAC32}"/>
              </a:ext>
            </a:extLst>
          </p:cNvPr>
          <p:cNvSpPr txBox="1">
            <a:spLocks noChangeArrowheads="1"/>
          </p:cNvSpPr>
          <p:nvPr/>
        </p:nvSpPr>
        <p:spPr bwMode="auto">
          <a:xfrm>
            <a:off x="23706"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复习引入</a:t>
            </a:r>
          </a:p>
        </p:txBody>
      </p:sp>
      <p:sp>
        <p:nvSpPr>
          <p:cNvPr id="234546" name="Text Box 50">
            <a:extLst>
              <a:ext uri="{FF2B5EF4-FFF2-40B4-BE49-F238E27FC236}">
                <a16:creationId xmlns:a16="http://schemas.microsoft.com/office/drawing/2014/main" id="{106C628A-C668-4BB8-8752-601DB0B443A6}"/>
              </a:ext>
            </a:extLst>
          </p:cNvPr>
          <p:cNvSpPr txBox="1">
            <a:spLocks noChangeArrowheads="1"/>
          </p:cNvSpPr>
          <p:nvPr/>
        </p:nvSpPr>
        <p:spPr bwMode="auto">
          <a:xfrm>
            <a:off x="1687280" y="3433771"/>
            <a:ext cx="676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1" dirty="0"/>
              <a:t>3</a:t>
            </a:r>
            <a:r>
              <a:rPr kumimoji="0" lang="zh-CN" altLang="en-US" sz="2800" b="1" dirty="0"/>
              <a:t>、如果随机变量</a:t>
            </a:r>
            <a:r>
              <a:rPr kumimoji="0" lang="en-US" altLang="zh-CN" sz="2800" b="1" dirty="0"/>
              <a:t>X</a:t>
            </a:r>
            <a:r>
              <a:rPr kumimoji="0" lang="zh-CN" altLang="en-US" sz="2800" b="1" dirty="0"/>
              <a:t>服从两点分布为</a:t>
            </a:r>
          </a:p>
        </p:txBody>
      </p:sp>
      <p:graphicFrame>
        <p:nvGraphicFramePr>
          <p:cNvPr id="234547" name="Group 51">
            <a:extLst>
              <a:ext uri="{FF2B5EF4-FFF2-40B4-BE49-F238E27FC236}">
                <a16:creationId xmlns:a16="http://schemas.microsoft.com/office/drawing/2014/main" id="{3507D88A-E0A8-4536-A224-1E5606717157}"/>
              </a:ext>
            </a:extLst>
          </p:cNvPr>
          <p:cNvGraphicFramePr>
            <a:graphicFrameLocks noGrp="1"/>
          </p:cNvGraphicFramePr>
          <p:nvPr>
            <p:extLst>
              <p:ext uri="{D42A27DB-BD31-4B8C-83A1-F6EECF244321}">
                <p14:modId xmlns:p14="http://schemas.microsoft.com/office/powerpoint/2010/main" val="2219740948"/>
              </p:ext>
            </p:extLst>
          </p:nvPr>
        </p:nvGraphicFramePr>
        <p:xfrm>
          <a:off x="1868255" y="4010034"/>
          <a:ext cx="3746500" cy="1081088"/>
        </p:xfrm>
        <a:graphic>
          <a:graphicData uri="http://schemas.openxmlformats.org/drawingml/2006/table">
            <a:tbl>
              <a:tblPr/>
              <a:tblGrid>
                <a:gridCol w="1009650">
                  <a:extLst>
                    <a:ext uri="{9D8B030D-6E8A-4147-A177-3AD203B41FA5}">
                      <a16:colId xmlns:a16="http://schemas.microsoft.com/office/drawing/2014/main" val="1209605324"/>
                    </a:ext>
                  </a:extLst>
                </a:gridCol>
                <a:gridCol w="1079500">
                  <a:extLst>
                    <a:ext uri="{9D8B030D-6E8A-4147-A177-3AD203B41FA5}">
                      <a16:colId xmlns:a16="http://schemas.microsoft.com/office/drawing/2014/main" val="902446858"/>
                    </a:ext>
                  </a:extLst>
                </a:gridCol>
                <a:gridCol w="1657350">
                  <a:extLst>
                    <a:ext uri="{9D8B030D-6E8A-4147-A177-3AD203B41FA5}">
                      <a16:colId xmlns:a16="http://schemas.microsoft.com/office/drawing/2014/main" val="3451647660"/>
                    </a:ext>
                  </a:extLst>
                </a:gridCol>
              </a:tblGrid>
              <a:tr h="5413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62813166"/>
                  </a:ext>
                </a:extLst>
              </a:tr>
              <a:tr h="5397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r>
                        <a:rPr kumimoji="1" lang="zh-CN" altLang="en-US"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93639497"/>
                  </a:ext>
                </a:extLst>
              </a:tr>
            </a:tbl>
          </a:graphicData>
        </a:graphic>
      </p:graphicFrame>
      <p:sp>
        <p:nvSpPr>
          <p:cNvPr id="234561" name="Text Box 65">
            <a:extLst>
              <a:ext uri="{FF2B5EF4-FFF2-40B4-BE49-F238E27FC236}">
                <a16:creationId xmlns:a16="http://schemas.microsoft.com/office/drawing/2014/main" id="{A7728623-A4F3-46DE-9FA3-7748674F1F55}"/>
              </a:ext>
            </a:extLst>
          </p:cNvPr>
          <p:cNvSpPr txBox="1">
            <a:spLocks noChangeArrowheads="1"/>
          </p:cNvSpPr>
          <p:nvPr/>
        </p:nvSpPr>
        <p:spPr bwMode="auto">
          <a:xfrm>
            <a:off x="6198161" y="4223552"/>
            <a:ext cx="592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3200" b="1" dirty="0">
                <a:latin typeface="Tahoma" panose="020B0604030504040204" pitchFamily="34" charset="0"/>
                <a:ea typeface="黑体" panose="02010609060101010101" pitchFamily="49" charset="-122"/>
              </a:rPr>
              <a:t>则</a:t>
            </a:r>
          </a:p>
        </p:txBody>
      </p:sp>
      <p:graphicFrame>
        <p:nvGraphicFramePr>
          <p:cNvPr id="234562" name="Object 66">
            <a:extLst>
              <a:ext uri="{FF2B5EF4-FFF2-40B4-BE49-F238E27FC236}">
                <a16:creationId xmlns:a16="http://schemas.microsoft.com/office/drawing/2014/main" id="{1D08738B-A9D8-4EB2-A6C7-F27C5638A124}"/>
              </a:ext>
            </a:extLst>
          </p:cNvPr>
          <p:cNvGraphicFramePr>
            <a:graphicFrameLocks noChangeAspect="1"/>
          </p:cNvGraphicFramePr>
          <p:nvPr>
            <p:extLst>
              <p:ext uri="{D42A27DB-BD31-4B8C-83A1-F6EECF244321}">
                <p14:modId xmlns:p14="http://schemas.microsoft.com/office/powerpoint/2010/main" val="4141122183"/>
              </p:ext>
            </p:extLst>
          </p:nvPr>
        </p:nvGraphicFramePr>
        <p:xfrm>
          <a:off x="6640281" y="4251342"/>
          <a:ext cx="1962150" cy="603250"/>
        </p:xfrm>
        <a:graphic>
          <a:graphicData uri="http://schemas.openxmlformats.org/presentationml/2006/ole">
            <mc:AlternateContent xmlns:mc="http://schemas.openxmlformats.org/markup-compatibility/2006">
              <mc:Choice xmlns:v="urn:schemas-microsoft-com:vml" Requires="v">
                <p:oleObj spid="_x0000_s234671" name="Equation" r:id="rId27" imgW="660240" imgH="203040" progId="Equation.DSMT4">
                  <p:embed/>
                </p:oleObj>
              </mc:Choice>
              <mc:Fallback>
                <p:oleObj name="Equation" r:id="rId27" imgW="660240" imgH="203040" progId="Equation.DSMT4">
                  <p:embed/>
                  <p:pic>
                    <p:nvPicPr>
                      <p:cNvPr id="0" name="Object 6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640281" y="4251342"/>
                        <a:ext cx="19621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4503"/>
                                        </p:tgtEl>
                                        <p:attrNameLst>
                                          <p:attrName>style.visibility</p:attrName>
                                        </p:attrNameLst>
                                      </p:cBhvr>
                                      <p:to>
                                        <p:strVal val="visible"/>
                                      </p:to>
                                    </p:set>
                                    <p:animEffect transition="in" filter="wipe(down)">
                                      <p:cBhvr>
                                        <p:cTn id="7" dur="500"/>
                                        <p:tgtEl>
                                          <p:spTgt spid="23450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34529"/>
                                        </p:tgtEl>
                                        <p:attrNameLst>
                                          <p:attrName>style.visibility</p:attrName>
                                        </p:attrNameLst>
                                      </p:cBhvr>
                                      <p:to>
                                        <p:strVal val="visible"/>
                                      </p:to>
                                    </p:set>
                                    <p:animEffect transition="in" filter="wipe(down)">
                                      <p:cBhvr>
                                        <p:cTn id="11" dur="500"/>
                                        <p:tgtEl>
                                          <p:spTgt spid="2345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34500"/>
                                        </p:tgtEl>
                                        <p:attrNameLst>
                                          <p:attrName>style.visibility</p:attrName>
                                        </p:attrNameLst>
                                      </p:cBhvr>
                                      <p:to>
                                        <p:strVal val="visible"/>
                                      </p:to>
                                    </p:set>
                                    <p:animEffect transition="in" filter="wipe(left)">
                                      <p:cBhvr>
                                        <p:cTn id="16" dur="500"/>
                                        <p:tgtEl>
                                          <p:spTgt spid="2345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4544"/>
                                        </p:tgtEl>
                                        <p:attrNameLst>
                                          <p:attrName>style.visibility</p:attrName>
                                        </p:attrNameLst>
                                      </p:cBhvr>
                                      <p:to>
                                        <p:strVal val="visible"/>
                                      </p:to>
                                    </p:set>
                                    <p:animEffect transition="in" filter="wipe(left)">
                                      <p:cBhvr>
                                        <p:cTn id="21" dur="500"/>
                                        <p:tgtEl>
                                          <p:spTgt spid="234544"/>
                                        </p:tgtEl>
                                      </p:cBhvr>
                                    </p:animEffect>
                                  </p:childTnLst>
                                </p:cTn>
                              </p:par>
                            </p:childTnLst>
                          </p:cTn>
                        </p:par>
                        <p:par>
                          <p:cTn id="22" fill="hold" nodeType="afterGroup">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34501"/>
                                        </p:tgtEl>
                                        <p:attrNameLst>
                                          <p:attrName>style.visibility</p:attrName>
                                        </p:attrNameLst>
                                      </p:cBhvr>
                                      <p:to>
                                        <p:strVal val="visible"/>
                                      </p:to>
                                    </p:set>
                                    <p:animEffect transition="in" filter="wipe(down)">
                                      <p:cBhvr>
                                        <p:cTn id="25" dur="500"/>
                                        <p:tgtEl>
                                          <p:spTgt spid="2345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34502"/>
                                        </p:tgtEl>
                                        <p:attrNameLst>
                                          <p:attrName>style.visibility</p:attrName>
                                        </p:attrNameLst>
                                      </p:cBhvr>
                                      <p:to>
                                        <p:strVal val="visible"/>
                                      </p:to>
                                    </p:set>
                                    <p:animEffect transition="in" filter="wipe(left)">
                                      <p:cBhvr>
                                        <p:cTn id="30" dur="500"/>
                                        <p:tgtEl>
                                          <p:spTgt spid="234502"/>
                                        </p:tgtEl>
                                      </p:cBhvr>
                                    </p:animEffect>
                                  </p:childTnLst>
                                </p:cTn>
                              </p:par>
                            </p:childTnLst>
                          </p:cTn>
                        </p:par>
                        <p:par>
                          <p:cTn id="31" fill="hold" nodeType="with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23454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3454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4561"/>
                                        </p:tgtEl>
                                        <p:attrNameLst>
                                          <p:attrName>style.visibility</p:attrName>
                                        </p:attrNameLst>
                                      </p:cBhvr>
                                      <p:to>
                                        <p:strVal val="visible"/>
                                      </p:to>
                                    </p:set>
                                    <p:animEffect transition="in" filter="wipe(left)">
                                      <p:cBhvr>
                                        <p:cTn id="40" dur="500"/>
                                        <p:tgtEl>
                                          <p:spTgt spid="234561"/>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34562"/>
                                        </p:tgtEl>
                                        <p:attrNameLst>
                                          <p:attrName>style.visibility</p:attrName>
                                        </p:attrNameLst>
                                      </p:cBhvr>
                                      <p:to>
                                        <p:strVal val="visible"/>
                                      </p:to>
                                    </p:set>
                                    <p:animEffect transition="in" filter="wipe(left)">
                                      <p:cBhvr>
                                        <p:cTn id="44" dur="500"/>
                                        <p:tgtEl>
                                          <p:spTgt spid="23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autoUpdateAnimBg="0"/>
      <p:bldP spid="234544" grpId="0" autoUpdateAnimBg="0"/>
      <p:bldP spid="234546" grpId="0"/>
      <p:bldP spid="23456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a:extLst>
              <a:ext uri="{FF2B5EF4-FFF2-40B4-BE49-F238E27FC236}">
                <a16:creationId xmlns:a16="http://schemas.microsoft.com/office/drawing/2014/main" id="{6C4E2462-2F18-44C4-BA19-AE3E08BF866C}"/>
              </a:ext>
            </a:extLst>
          </p:cNvPr>
          <p:cNvSpPr>
            <a:spLocks noChangeArrowheads="1"/>
          </p:cNvSpPr>
          <p:nvPr/>
        </p:nvSpPr>
        <p:spPr bwMode="auto">
          <a:xfrm>
            <a:off x="1991544" y="171946"/>
            <a:ext cx="8602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00"/>
                </a:solidFill>
                <a:latin typeface="Tahoma" panose="020B0604030504040204" pitchFamily="34" charset="0"/>
                <a:ea typeface="黑体" panose="02010609060101010101" pitchFamily="49" charset="-122"/>
              </a:rPr>
              <a:t>1</a:t>
            </a:r>
            <a:r>
              <a:rPr lang="zh-CN" altLang="en-US" sz="3200" b="1" dirty="0">
                <a:solidFill>
                  <a:srgbClr val="000000"/>
                </a:solidFill>
                <a:latin typeface="Tahoma" panose="020B0604030504040204" pitchFamily="34" charset="0"/>
                <a:ea typeface="黑体" panose="02010609060101010101" pitchFamily="49" charset="-122"/>
              </a:rPr>
              <a:t>、离散型随机变量取值的方差、标准差及意义</a:t>
            </a:r>
          </a:p>
        </p:txBody>
      </p:sp>
      <p:sp>
        <p:nvSpPr>
          <p:cNvPr id="246788" name="Rectangle 4">
            <a:extLst>
              <a:ext uri="{FF2B5EF4-FFF2-40B4-BE49-F238E27FC236}">
                <a16:creationId xmlns:a16="http://schemas.microsoft.com/office/drawing/2014/main" id="{01FB47A8-0C93-42F3-A372-4A1817682CE4}"/>
              </a:ext>
            </a:extLst>
          </p:cNvPr>
          <p:cNvSpPr>
            <a:spLocks noChangeArrowheads="1"/>
          </p:cNvSpPr>
          <p:nvPr/>
        </p:nvSpPr>
        <p:spPr bwMode="auto">
          <a:xfrm>
            <a:off x="1993131" y="1111746"/>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00"/>
                </a:solidFill>
                <a:latin typeface="Tahoma" panose="020B0604030504040204" pitchFamily="34" charset="0"/>
                <a:ea typeface="黑体" panose="02010609060101010101" pitchFamily="49" charset="-122"/>
              </a:rPr>
              <a:t>2</a:t>
            </a:r>
            <a:r>
              <a:rPr lang="zh-CN" altLang="en-US" sz="3200" b="1">
                <a:solidFill>
                  <a:srgbClr val="000000"/>
                </a:solidFill>
                <a:latin typeface="Tahoma" panose="020B0604030504040204" pitchFamily="34" charset="0"/>
                <a:ea typeface="黑体" panose="02010609060101010101" pitchFamily="49" charset="-122"/>
              </a:rPr>
              <a:t>、记住几个常见公式</a:t>
            </a:r>
          </a:p>
        </p:txBody>
      </p:sp>
      <p:graphicFrame>
        <p:nvGraphicFramePr>
          <p:cNvPr id="246789" name="Object 5">
            <a:extLst>
              <a:ext uri="{FF2B5EF4-FFF2-40B4-BE49-F238E27FC236}">
                <a16:creationId xmlns:a16="http://schemas.microsoft.com/office/drawing/2014/main" id="{1B8D1BD0-4B4B-455B-B112-8A4C3EADBB88}"/>
              </a:ext>
            </a:extLst>
          </p:cNvPr>
          <p:cNvGraphicFramePr>
            <a:graphicFrameLocks noChangeAspect="1"/>
          </p:cNvGraphicFramePr>
          <p:nvPr>
            <p:extLst>
              <p:ext uri="{D42A27DB-BD31-4B8C-83A1-F6EECF244321}">
                <p14:modId xmlns:p14="http://schemas.microsoft.com/office/powerpoint/2010/main" val="3665463797"/>
              </p:ext>
            </p:extLst>
          </p:nvPr>
        </p:nvGraphicFramePr>
        <p:xfrm>
          <a:off x="6231757" y="1065709"/>
          <a:ext cx="3371850" cy="625475"/>
        </p:xfrm>
        <a:graphic>
          <a:graphicData uri="http://schemas.openxmlformats.org/presentationml/2006/ole">
            <mc:AlternateContent xmlns:mc="http://schemas.openxmlformats.org/markup-compatibility/2006">
              <mc:Choice xmlns:v="urn:schemas-microsoft-com:vml" Requires="v">
                <p:oleObj spid="_x0000_s246816" name="公式" r:id="rId3" imgW="1231560" imgH="228600" progId="Equation.3">
                  <p:embed/>
                </p:oleObj>
              </mc:Choice>
              <mc:Fallback>
                <p:oleObj name="公式" r:id="rId3" imgW="12315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1757" y="1065709"/>
                        <a:ext cx="3371850" cy="6254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46790" name="Object 6">
                <a:extLst>
                  <a:ext uri="{FF2B5EF4-FFF2-40B4-BE49-F238E27FC236}">
                    <a16:creationId xmlns:a16="http://schemas.microsoft.com/office/drawing/2014/main" id="{F11C33EF-B3A9-46F7-958C-2C693FF88C0F}"/>
                  </a:ext>
                </a:extLst>
              </p:cNvPr>
              <p:cNvSpPr txBox="1"/>
              <p:nvPr/>
            </p:nvSpPr>
            <p:spPr bwMode="auto">
              <a:xfrm>
                <a:off x="1343472" y="4259858"/>
                <a:ext cx="9016999" cy="720523"/>
              </a:xfrm>
              <a:prstGeom prst="rect">
                <a:avLst/>
              </a:prstGeom>
              <a:noFill/>
              <a:ln w="38100">
                <a:solidFill>
                  <a:srgbClr val="FF0000"/>
                </a:solidFill>
                <a:miter lim="800000"/>
                <a:headEnd/>
                <a:tailEnd/>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3600" i="1" smtClean="0">
                          <a:solidFill>
                            <a:srgbClr val="000000"/>
                          </a:solidFill>
                          <a:latin typeface="Cambria Math" panose="02040503050406030204" pitchFamily="18" charset="0"/>
                        </a:rPr>
                        <m:t>若</m:t>
                      </m:r>
                      <m:r>
                        <a:rPr lang="zh-CN" altLang="en-US" sz="3600" i="1" smtClean="0">
                          <a:solidFill>
                            <a:srgbClr val="000000"/>
                          </a:solidFill>
                          <a:latin typeface="Cambria Math" panose="02040503050406030204" pitchFamily="18" charset="0"/>
                        </a:rPr>
                        <m:t>𝑋</m:t>
                      </m:r>
                      <m:r>
                        <a:rPr lang="zh-CN" altLang="en-US" sz="3600" i="1" smtClean="0">
                          <a:solidFill>
                            <a:srgbClr val="000000"/>
                          </a:solidFill>
                          <a:latin typeface="Cambria Math" panose="02040503050406030204" pitchFamily="18" charset="0"/>
                        </a:rPr>
                        <m:t>服从两点分布，则</m:t>
                      </m:r>
                      <m:r>
                        <a:rPr lang="zh-CN" altLang="en-US" sz="3600" i="1" smtClean="0">
                          <a:solidFill>
                            <a:srgbClr val="000000"/>
                          </a:solidFill>
                          <a:latin typeface="Cambria Math" panose="02040503050406030204" pitchFamily="18" charset="0"/>
                        </a:rPr>
                        <m:t>𝐷</m:t>
                      </m:r>
                      <m:r>
                        <a:rPr lang="en-US" altLang="zh-CN" sz="3600" b="0" i="1" smtClean="0">
                          <a:solidFill>
                            <a:srgbClr val="000000"/>
                          </a:solidFill>
                          <a:latin typeface="Cambria Math" panose="02040503050406030204" pitchFamily="18" charset="0"/>
                        </a:rPr>
                        <m:t>(</m:t>
                      </m:r>
                      <m:r>
                        <a:rPr lang="zh-CN" altLang="en-US" sz="3600" i="1">
                          <a:solidFill>
                            <a:srgbClr val="000000"/>
                          </a:solidFill>
                          <a:latin typeface="Cambria Math" panose="02040503050406030204" pitchFamily="18" charset="0"/>
                        </a:rPr>
                        <m:t>𝑋</m:t>
                      </m:r>
                      <m:r>
                        <a:rPr lang="en-US" altLang="zh-CN" sz="3600" b="0" i="1" smtClean="0">
                          <a:solidFill>
                            <a:srgbClr val="000000"/>
                          </a:solidFill>
                          <a:latin typeface="Cambria Math" panose="02040503050406030204" pitchFamily="18" charset="0"/>
                        </a:rPr>
                        <m:t>)</m:t>
                      </m:r>
                      <m:r>
                        <a:rPr lang="zh-CN" altLang="en-US" sz="3600" i="1">
                          <a:solidFill>
                            <a:srgbClr val="000000"/>
                          </a:solidFill>
                          <a:latin typeface="Cambria Math" panose="02040503050406030204" pitchFamily="18" charset="0"/>
                        </a:rPr>
                        <m:t>=</m:t>
                      </m:r>
                      <m:r>
                        <a:rPr lang="zh-CN" altLang="en-US" sz="3600" i="1">
                          <a:solidFill>
                            <a:srgbClr val="000000"/>
                          </a:solidFill>
                          <a:latin typeface="Cambria Math" panose="02040503050406030204" pitchFamily="18" charset="0"/>
                        </a:rPr>
                        <m:t>𝑝</m:t>
                      </m:r>
                      <m:r>
                        <a:rPr lang="zh-CN" altLang="en-US" sz="3600" i="1">
                          <a:solidFill>
                            <a:srgbClr val="000000"/>
                          </a:solidFill>
                          <a:latin typeface="Cambria Math" panose="02040503050406030204" pitchFamily="18" charset="0"/>
                        </a:rPr>
                        <m:t>(1−</m:t>
                      </m:r>
                      <m:r>
                        <a:rPr lang="zh-CN" altLang="en-US" sz="3600" i="1">
                          <a:solidFill>
                            <a:srgbClr val="000000"/>
                          </a:solidFill>
                          <a:latin typeface="Cambria Math" panose="02040503050406030204" pitchFamily="18" charset="0"/>
                        </a:rPr>
                        <m:t>𝑝</m:t>
                      </m:r>
                      <m:r>
                        <a:rPr lang="zh-CN" altLang="en-US" sz="3600" i="1">
                          <a:solidFill>
                            <a:srgbClr val="000000"/>
                          </a:solidFill>
                          <a:latin typeface="Cambria Math" panose="02040503050406030204" pitchFamily="18" charset="0"/>
                        </a:rPr>
                        <m:t>)</m:t>
                      </m:r>
                    </m:oMath>
                  </m:oMathPara>
                </a14:m>
                <a:endParaRPr lang="zh-CN" altLang="en-US" sz="3600" dirty="0"/>
              </a:p>
            </p:txBody>
          </p:sp>
        </mc:Choice>
        <mc:Fallback xmlns="">
          <p:sp>
            <p:nvSpPr>
              <p:cNvPr id="246790" name="Object 6">
                <a:extLst>
                  <a:ext uri="{FF2B5EF4-FFF2-40B4-BE49-F238E27FC236}">
                    <a16:creationId xmlns:a16="http://schemas.microsoft.com/office/drawing/2014/main" id="{F11C33EF-B3A9-46F7-958C-2C693FF88C0F}"/>
                  </a:ext>
                </a:extLst>
              </p:cNvPr>
              <p:cNvSpPr txBox="1">
                <a:spLocks noRot="1" noChangeAspect="1" noMove="1" noResize="1" noEditPoints="1" noAdjustHandles="1" noChangeArrowheads="1" noChangeShapeType="1" noTextEdit="1"/>
              </p:cNvSpPr>
              <p:nvPr/>
            </p:nvSpPr>
            <p:spPr bwMode="auto">
              <a:xfrm>
                <a:off x="1343472" y="4259858"/>
                <a:ext cx="9016999" cy="720523"/>
              </a:xfrm>
              <a:prstGeom prst="rect">
                <a:avLst/>
              </a:prstGeom>
              <a:blipFill>
                <a:blip r:embed="rId5"/>
                <a:stretch>
                  <a:fillRect/>
                </a:stretch>
              </a:blipFill>
              <a:ln w="38100">
                <a:solidFill>
                  <a:srgbClr val="FF0000"/>
                </a:solidFill>
                <a:miter lim="800000"/>
                <a:headEnd/>
                <a:tailEnd/>
              </a:ln>
              <a:effec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18BB043-F017-4862-BAF9-226A8A130DC5}"/>
              </a:ext>
            </a:extLst>
          </p:cNvPr>
          <p:cNvPicPr>
            <a:picLocks noChangeAspect="1"/>
          </p:cNvPicPr>
          <p:nvPr/>
        </p:nvPicPr>
        <p:blipFill>
          <a:blip r:embed="rId6"/>
          <a:stretch>
            <a:fillRect/>
          </a:stretch>
        </p:blipFill>
        <p:spPr>
          <a:xfrm>
            <a:off x="429793" y="1996587"/>
            <a:ext cx="10525125" cy="1724025"/>
          </a:xfrm>
          <a:prstGeom prst="rect">
            <a:avLst/>
          </a:prstGeom>
        </p:spPr>
      </p:pic>
      <p:graphicFrame>
        <p:nvGraphicFramePr>
          <p:cNvPr id="13" name="对象 12">
            <a:hlinkClick r:id="" action="ppaction://ole?verb=0"/>
            <a:extLst>
              <a:ext uri="{FF2B5EF4-FFF2-40B4-BE49-F238E27FC236}">
                <a16:creationId xmlns:a16="http://schemas.microsoft.com/office/drawing/2014/main" id="{09770353-90AF-46ED-8397-02A00CC0E801}"/>
              </a:ext>
            </a:extLst>
          </p:cNvPr>
          <p:cNvGraphicFramePr>
            <a:graphicFrameLocks noChangeAspect="1"/>
          </p:cNvGraphicFramePr>
          <p:nvPr>
            <p:extLst>
              <p:ext uri="{D42A27DB-BD31-4B8C-83A1-F6EECF244321}">
                <p14:modId xmlns:p14="http://schemas.microsoft.com/office/powerpoint/2010/main" val="919508074"/>
              </p:ext>
            </p:extLst>
          </p:nvPr>
        </p:nvGraphicFramePr>
        <p:xfrm>
          <a:off x="7204226" y="2858599"/>
          <a:ext cx="4107180" cy="606425"/>
        </p:xfrm>
        <a:graphic>
          <a:graphicData uri="http://schemas.openxmlformats.org/presentationml/2006/ole">
            <mc:AlternateContent xmlns:mc="http://schemas.openxmlformats.org/markup-compatibility/2006">
              <mc:Choice xmlns:v="urn:schemas-microsoft-com:vml" Requires="v">
                <p:oleObj spid="_x0000_s246817" r:id="rId7" imgW="1548765" imgH="228600" progId="Equation.KSEE3">
                  <p:embed/>
                </p:oleObj>
              </mc:Choice>
              <mc:Fallback>
                <p:oleObj r:id="rId7" imgW="1548765" imgH="228600" progId="Equation.KSEE3">
                  <p:embed/>
                  <p:pic>
                    <p:nvPicPr>
                      <p:cNvPr id="7" name="对象 6">
                        <a:hlinkClick r:id="" action="ppaction://ole?verb=0"/>
                      </p:cNvPr>
                      <p:cNvPicPr/>
                      <p:nvPr/>
                    </p:nvPicPr>
                    <p:blipFill>
                      <a:blip r:embed="rId8"/>
                      <a:stretch>
                        <a:fillRect/>
                      </a:stretch>
                    </p:blipFill>
                    <p:spPr>
                      <a:xfrm>
                        <a:off x="7204226" y="2858599"/>
                        <a:ext cx="4107180" cy="606425"/>
                      </a:xfrm>
                      <a:prstGeom prst="rect">
                        <a:avLst/>
                      </a:prstGeom>
                    </p:spPr>
                  </p:pic>
                </p:oleObj>
              </mc:Fallback>
            </mc:AlternateContent>
          </a:graphicData>
        </a:graphic>
      </p:graphicFrame>
      <p:sp>
        <p:nvSpPr>
          <p:cNvPr id="17" name="Text Box 4">
            <a:extLst>
              <a:ext uri="{FF2B5EF4-FFF2-40B4-BE49-F238E27FC236}">
                <a16:creationId xmlns:a16="http://schemas.microsoft.com/office/drawing/2014/main" id="{B9C41636-9557-4614-91AA-3B6490930B71}"/>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dirty="0">
                <a:solidFill>
                  <a:srgbClr val="0C00F4"/>
                </a:solidFill>
              </a:rPr>
              <a:t>课堂小结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67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9BDF1B1-BA02-420A-AC51-FF4752F77412}"/>
              </a:ext>
            </a:extLst>
          </p:cNvPr>
          <p:cNvSpPr>
            <a:spLocks noChangeArrowheads="1"/>
          </p:cNvSpPr>
          <p:nvPr/>
        </p:nvSpPr>
        <p:spPr bwMode="auto">
          <a:xfrm>
            <a:off x="263352" y="476250"/>
            <a:ext cx="11521280" cy="936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2800" b="1" dirty="0">
                <a:solidFill>
                  <a:schemeClr val="tx1"/>
                </a:solidFill>
              </a:rPr>
              <a:t>问题</a:t>
            </a:r>
            <a:r>
              <a:rPr lang="en-US" altLang="zh-CN" sz="2800" b="1" dirty="0">
                <a:solidFill>
                  <a:schemeClr val="tx1"/>
                </a:solidFill>
              </a:rPr>
              <a:t>1.</a:t>
            </a:r>
            <a:r>
              <a:rPr lang="zh-CN" altLang="en-US" sz="2800" b="1" dirty="0">
                <a:solidFill>
                  <a:schemeClr val="tx1"/>
                </a:solidFill>
              </a:rPr>
              <a:t>甲、乙两个工人生产同一产品，在相同的条件下，他们生产</a:t>
            </a:r>
            <a:r>
              <a:rPr lang="en-US" altLang="zh-CN" sz="2800" b="1" dirty="0">
                <a:solidFill>
                  <a:schemeClr val="tx1"/>
                </a:solidFill>
              </a:rPr>
              <a:t>100</a:t>
            </a:r>
            <a:r>
              <a:rPr lang="zh-CN" altLang="en-US" sz="2800" b="1" dirty="0">
                <a:solidFill>
                  <a:schemeClr val="tx1"/>
                </a:solidFill>
              </a:rPr>
              <a:t>件产品所出的不合格品数分别用</a:t>
            </a:r>
            <a:r>
              <a:rPr lang="en-US" altLang="zh-CN" sz="2800" b="1" dirty="0">
                <a:solidFill>
                  <a:schemeClr val="tx1"/>
                </a:solidFill>
              </a:rPr>
              <a:t>X</a:t>
            </a:r>
            <a:r>
              <a:rPr lang="en-US" altLang="zh-CN" sz="2800" b="1" baseline="-25000" dirty="0">
                <a:solidFill>
                  <a:schemeClr val="tx1"/>
                </a:solidFill>
              </a:rPr>
              <a:t>1</a:t>
            </a:r>
            <a:r>
              <a:rPr lang="zh-CN" altLang="en-US" sz="2800" b="1" dirty="0">
                <a:solidFill>
                  <a:schemeClr val="tx1"/>
                </a:solidFill>
              </a:rPr>
              <a:t>，</a:t>
            </a:r>
            <a:r>
              <a:rPr lang="en-US" altLang="zh-CN" sz="2800" b="1" dirty="0">
                <a:solidFill>
                  <a:schemeClr val="tx1"/>
                </a:solidFill>
              </a:rPr>
              <a:t>X</a:t>
            </a:r>
            <a:r>
              <a:rPr lang="en-US" altLang="zh-CN" sz="2800" b="1" baseline="-25000" dirty="0">
                <a:solidFill>
                  <a:schemeClr val="tx1"/>
                </a:solidFill>
              </a:rPr>
              <a:t>2</a:t>
            </a:r>
            <a:r>
              <a:rPr lang="zh-CN" altLang="en-US" sz="2800" b="1" dirty="0">
                <a:solidFill>
                  <a:schemeClr val="tx1"/>
                </a:solidFill>
              </a:rPr>
              <a:t>表示， </a:t>
            </a:r>
            <a:r>
              <a:rPr lang="en-US" altLang="zh-CN" sz="2800" b="1" dirty="0">
                <a:solidFill>
                  <a:schemeClr val="tx1"/>
                </a:solidFill>
              </a:rPr>
              <a:t>X</a:t>
            </a:r>
            <a:r>
              <a:rPr lang="en-US" altLang="zh-CN" sz="2800" b="1" baseline="-25000" dirty="0">
                <a:solidFill>
                  <a:schemeClr val="tx1"/>
                </a:solidFill>
              </a:rPr>
              <a:t>1</a:t>
            </a:r>
            <a:r>
              <a:rPr lang="zh-CN" altLang="en-US" sz="2800" b="1" dirty="0">
                <a:solidFill>
                  <a:schemeClr val="tx1"/>
                </a:solidFill>
              </a:rPr>
              <a:t>，</a:t>
            </a:r>
            <a:r>
              <a:rPr lang="en-US" altLang="zh-CN" sz="2800" b="1" dirty="0">
                <a:solidFill>
                  <a:schemeClr val="tx1"/>
                </a:solidFill>
              </a:rPr>
              <a:t>X</a:t>
            </a:r>
            <a:r>
              <a:rPr lang="en-US" altLang="zh-CN" sz="2800" b="1" baseline="-25000" dirty="0">
                <a:solidFill>
                  <a:schemeClr val="tx1"/>
                </a:solidFill>
              </a:rPr>
              <a:t>2</a:t>
            </a:r>
            <a:r>
              <a:rPr lang="zh-CN" altLang="en-US" sz="2800" b="1" dirty="0">
                <a:solidFill>
                  <a:schemeClr val="tx1"/>
                </a:solidFill>
              </a:rPr>
              <a:t>的概率分布下</a:t>
            </a:r>
            <a:r>
              <a:rPr lang="zh-CN" altLang="en-US" sz="2800" dirty="0">
                <a:solidFill>
                  <a:schemeClr val="tx1"/>
                </a:solidFill>
              </a:rPr>
              <a:t>：</a:t>
            </a:r>
          </a:p>
        </p:txBody>
      </p:sp>
      <p:graphicFrame>
        <p:nvGraphicFramePr>
          <p:cNvPr id="258051" name="Group 3">
            <a:extLst>
              <a:ext uri="{FF2B5EF4-FFF2-40B4-BE49-F238E27FC236}">
                <a16:creationId xmlns:a16="http://schemas.microsoft.com/office/drawing/2014/main" id="{78F1ED55-9787-490E-B93B-E021A2CD2740}"/>
              </a:ext>
            </a:extLst>
          </p:cNvPr>
          <p:cNvGraphicFramePr>
            <a:graphicFrameLocks noGrp="1"/>
          </p:cNvGraphicFramePr>
          <p:nvPr>
            <p:extLst>
              <p:ext uri="{D42A27DB-BD31-4B8C-83A1-F6EECF244321}">
                <p14:modId xmlns:p14="http://schemas.microsoft.com/office/powerpoint/2010/main" val="3372984657"/>
              </p:ext>
            </p:extLst>
          </p:nvPr>
        </p:nvGraphicFramePr>
        <p:xfrm>
          <a:off x="1525587" y="1511795"/>
          <a:ext cx="4032250" cy="1036320"/>
        </p:xfrm>
        <a:graphic>
          <a:graphicData uri="http://schemas.openxmlformats.org/drawingml/2006/table">
            <a:tbl>
              <a:tblPr/>
              <a:tblGrid>
                <a:gridCol w="806450">
                  <a:extLst>
                    <a:ext uri="{9D8B030D-6E8A-4147-A177-3AD203B41FA5}">
                      <a16:colId xmlns:a16="http://schemas.microsoft.com/office/drawing/2014/main" val="2087201539"/>
                    </a:ext>
                  </a:extLst>
                </a:gridCol>
                <a:gridCol w="806450">
                  <a:extLst>
                    <a:ext uri="{9D8B030D-6E8A-4147-A177-3AD203B41FA5}">
                      <a16:colId xmlns:a16="http://schemas.microsoft.com/office/drawing/2014/main" val="3601359291"/>
                    </a:ext>
                  </a:extLst>
                </a:gridCol>
                <a:gridCol w="806450">
                  <a:extLst>
                    <a:ext uri="{9D8B030D-6E8A-4147-A177-3AD203B41FA5}">
                      <a16:colId xmlns:a16="http://schemas.microsoft.com/office/drawing/2014/main" val="3516615666"/>
                    </a:ext>
                  </a:extLst>
                </a:gridCol>
                <a:gridCol w="806450">
                  <a:extLst>
                    <a:ext uri="{9D8B030D-6E8A-4147-A177-3AD203B41FA5}">
                      <a16:colId xmlns:a16="http://schemas.microsoft.com/office/drawing/2014/main" val="1381665203"/>
                    </a:ext>
                  </a:extLst>
                </a:gridCol>
                <a:gridCol w="806450">
                  <a:extLst>
                    <a:ext uri="{9D8B030D-6E8A-4147-A177-3AD203B41FA5}">
                      <a16:colId xmlns:a16="http://schemas.microsoft.com/office/drawing/2014/main" val="3741454912"/>
                    </a:ext>
                  </a:extLst>
                </a:gridCol>
              </a:tblGrid>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5284580"/>
                  </a:ext>
                </a:extLst>
              </a:tr>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03689"/>
                  </a:ext>
                </a:extLst>
              </a:tr>
            </a:tbl>
          </a:graphicData>
        </a:graphic>
      </p:graphicFrame>
      <p:graphicFrame>
        <p:nvGraphicFramePr>
          <p:cNvPr id="258071" name="Group 23">
            <a:extLst>
              <a:ext uri="{FF2B5EF4-FFF2-40B4-BE49-F238E27FC236}">
                <a16:creationId xmlns:a16="http://schemas.microsoft.com/office/drawing/2014/main" id="{74DB6552-1E4D-4109-B314-0E13AA21E79F}"/>
              </a:ext>
            </a:extLst>
          </p:cNvPr>
          <p:cNvGraphicFramePr>
            <a:graphicFrameLocks noGrp="1"/>
          </p:cNvGraphicFramePr>
          <p:nvPr>
            <p:extLst>
              <p:ext uri="{D42A27DB-BD31-4B8C-83A1-F6EECF244321}">
                <p14:modId xmlns:p14="http://schemas.microsoft.com/office/powerpoint/2010/main" val="1126057436"/>
              </p:ext>
            </p:extLst>
          </p:nvPr>
        </p:nvGraphicFramePr>
        <p:xfrm>
          <a:off x="5918199" y="1484808"/>
          <a:ext cx="4032250" cy="1036320"/>
        </p:xfrm>
        <a:graphic>
          <a:graphicData uri="http://schemas.openxmlformats.org/drawingml/2006/table">
            <a:tbl>
              <a:tblPr/>
              <a:tblGrid>
                <a:gridCol w="806450">
                  <a:extLst>
                    <a:ext uri="{9D8B030D-6E8A-4147-A177-3AD203B41FA5}">
                      <a16:colId xmlns:a16="http://schemas.microsoft.com/office/drawing/2014/main" val="3722052596"/>
                    </a:ext>
                  </a:extLst>
                </a:gridCol>
                <a:gridCol w="806450">
                  <a:extLst>
                    <a:ext uri="{9D8B030D-6E8A-4147-A177-3AD203B41FA5}">
                      <a16:colId xmlns:a16="http://schemas.microsoft.com/office/drawing/2014/main" val="1081872033"/>
                    </a:ext>
                  </a:extLst>
                </a:gridCol>
                <a:gridCol w="806450">
                  <a:extLst>
                    <a:ext uri="{9D8B030D-6E8A-4147-A177-3AD203B41FA5}">
                      <a16:colId xmlns:a16="http://schemas.microsoft.com/office/drawing/2014/main" val="2626146896"/>
                    </a:ext>
                  </a:extLst>
                </a:gridCol>
                <a:gridCol w="806450">
                  <a:extLst>
                    <a:ext uri="{9D8B030D-6E8A-4147-A177-3AD203B41FA5}">
                      <a16:colId xmlns:a16="http://schemas.microsoft.com/office/drawing/2014/main" val="3399941695"/>
                    </a:ext>
                  </a:extLst>
                </a:gridCol>
                <a:gridCol w="806450">
                  <a:extLst>
                    <a:ext uri="{9D8B030D-6E8A-4147-A177-3AD203B41FA5}">
                      <a16:colId xmlns:a16="http://schemas.microsoft.com/office/drawing/2014/main" val="512227349"/>
                    </a:ext>
                  </a:extLst>
                </a:gridCol>
              </a:tblGrid>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3588486"/>
                  </a:ext>
                </a:extLst>
              </a:tr>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2259032"/>
                  </a:ext>
                </a:extLst>
              </a:tr>
            </a:tbl>
          </a:graphicData>
        </a:graphic>
      </p:graphicFrame>
      <p:sp>
        <p:nvSpPr>
          <p:cNvPr id="258091" name="Text Box 43">
            <a:extLst>
              <a:ext uri="{FF2B5EF4-FFF2-40B4-BE49-F238E27FC236}">
                <a16:creationId xmlns:a16="http://schemas.microsoft.com/office/drawing/2014/main" id="{E021D193-0604-4686-A94D-1ADD350F53B2}"/>
              </a:ext>
            </a:extLst>
          </p:cNvPr>
          <p:cNvSpPr txBox="1">
            <a:spLocks noChangeArrowheads="1"/>
          </p:cNvSpPr>
          <p:nvPr/>
        </p:nvSpPr>
        <p:spPr bwMode="auto">
          <a:xfrm>
            <a:off x="1597025" y="2721154"/>
            <a:ext cx="6481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FF3300"/>
                </a:solidFill>
              </a:rPr>
              <a:t>如何比较甲、乙两个工人的技术？</a:t>
            </a:r>
          </a:p>
        </p:txBody>
      </p:sp>
      <p:graphicFrame>
        <p:nvGraphicFramePr>
          <p:cNvPr id="258092" name="Group 44">
            <a:extLst>
              <a:ext uri="{FF2B5EF4-FFF2-40B4-BE49-F238E27FC236}">
                <a16:creationId xmlns:a16="http://schemas.microsoft.com/office/drawing/2014/main" id="{691B8B47-78FE-4A23-BF27-20524C58BB9F}"/>
              </a:ext>
            </a:extLst>
          </p:cNvPr>
          <p:cNvGraphicFramePr>
            <a:graphicFrameLocks noGrp="1"/>
          </p:cNvGraphicFramePr>
          <p:nvPr>
            <p:extLst>
              <p:ext uri="{D42A27DB-BD31-4B8C-83A1-F6EECF244321}">
                <p14:modId xmlns:p14="http://schemas.microsoft.com/office/powerpoint/2010/main" val="3633303794"/>
              </p:ext>
            </p:extLst>
          </p:nvPr>
        </p:nvGraphicFramePr>
        <p:xfrm>
          <a:off x="1522412" y="1513383"/>
          <a:ext cx="4032250" cy="1036320"/>
        </p:xfrm>
        <a:graphic>
          <a:graphicData uri="http://schemas.openxmlformats.org/drawingml/2006/table">
            <a:tbl>
              <a:tblPr/>
              <a:tblGrid>
                <a:gridCol w="806450">
                  <a:extLst>
                    <a:ext uri="{9D8B030D-6E8A-4147-A177-3AD203B41FA5}">
                      <a16:colId xmlns:a16="http://schemas.microsoft.com/office/drawing/2014/main" val="1068935816"/>
                    </a:ext>
                  </a:extLst>
                </a:gridCol>
                <a:gridCol w="806450">
                  <a:extLst>
                    <a:ext uri="{9D8B030D-6E8A-4147-A177-3AD203B41FA5}">
                      <a16:colId xmlns:a16="http://schemas.microsoft.com/office/drawing/2014/main" val="562193801"/>
                    </a:ext>
                  </a:extLst>
                </a:gridCol>
                <a:gridCol w="806450">
                  <a:extLst>
                    <a:ext uri="{9D8B030D-6E8A-4147-A177-3AD203B41FA5}">
                      <a16:colId xmlns:a16="http://schemas.microsoft.com/office/drawing/2014/main" val="1464023985"/>
                    </a:ext>
                  </a:extLst>
                </a:gridCol>
                <a:gridCol w="806450">
                  <a:extLst>
                    <a:ext uri="{9D8B030D-6E8A-4147-A177-3AD203B41FA5}">
                      <a16:colId xmlns:a16="http://schemas.microsoft.com/office/drawing/2014/main" val="1691158588"/>
                    </a:ext>
                  </a:extLst>
                </a:gridCol>
                <a:gridCol w="806450">
                  <a:extLst>
                    <a:ext uri="{9D8B030D-6E8A-4147-A177-3AD203B41FA5}">
                      <a16:colId xmlns:a16="http://schemas.microsoft.com/office/drawing/2014/main" val="2136162132"/>
                    </a:ext>
                  </a:extLst>
                </a:gridCol>
              </a:tblGrid>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7428935"/>
                  </a:ext>
                </a:extLst>
              </a:tr>
              <a:tr h="512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3236398"/>
                  </a:ext>
                </a:extLst>
              </a:tr>
            </a:tbl>
          </a:graphicData>
        </a:graphic>
      </p:graphicFrame>
      <p:sp>
        <p:nvSpPr>
          <p:cNvPr id="258112" name="Text Box 64">
            <a:extLst>
              <a:ext uri="{FF2B5EF4-FFF2-40B4-BE49-F238E27FC236}">
                <a16:creationId xmlns:a16="http://schemas.microsoft.com/office/drawing/2014/main" id="{46FAFF6C-533D-422E-9649-1C7118B79015}"/>
              </a:ext>
            </a:extLst>
          </p:cNvPr>
          <p:cNvSpPr txBox="1">
            <a:spLocks noChangeArrowheads="1"/>
          </p:cNvSpPr>
          <p:nvPr/>
        </p:nvSpPr>
        <p:spPr bwMode="auto">
          <a:xfrm>
            <a:off x="1525588" y="3573958"/>
            <a:ext cx="8353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latin typeface="黑体" panose="02010609060101010101" pitchFamily="49" charset="-122"/>
                <a:ea typeface="黑体" panose="02010609060101010101" pitchFamily="49" charset="-122"/>
              </a:rPr>
              <a:t>E(X</a:t>
            </a:r>
            <a:r>
              <a:rPr lang="en-US" altLang="zh-CN" sz="2800" b="1" baseline="-25000">
                <a:solidFill>
                  <a:srgbClr val="FF0000"/>
                </a:solidFill>
                <a:latin typeface="黑体" panose="02010609060101010101" pitchFamily="49" charset="-122"/>
                <a:ea typeface="黑体" panose="02010609060101010101" pitchFamily="49" charset="-122"/>
              </a:rPr>
              <a:t>1</a:t>
            </a:r>
            <a:r>
              <a:rPr lang="en-US" altLang="zh-CN" sz="2800" b="1">
                <a:solidFill>
                  <a:srgbClr val="FF0000"/>
                </a:solidFill>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a:t>
            </a:r>
            <a:r>
              <a:rPr lang="en-US" altLang="zh-CN" sz="2800" b="1">
                <a:solidFill>
                  <a:srgbClr val="FF0000"/>
                </a:solidFill>
                <a:latin typeface="黑体" panose="02010609060101010101" pitchFamily="49" charset="-122"/>
                <a:ea typeface="黑体" panose="02010609060101010101" pitchFamily="49" charset="-122"/>
              </a:rPr>
              <a:t>0×0.6</a:t>
            </a:r>
            <a:r>
              <a:rPr lang="zh-CN" altLang="en-US" sz="2800" b="1">
                <a:solidFill>
                  <a:srgbClr val="FF0000"/>
                </a:solidFill>
                <a:latin typeface="黑体" panose="02010609060101010101" pitchFamily="49" charset="-122"/>
                <a:ea typeface="黑体" panose="02010609060101010101" pitchFamily="49" charset="-122"/>
              </a:rPr>
              <a:t>＋</a:t>
            </a:r>
            <a:r>
              <a:rPr lang="en-US" altLang="zh-CN" sz="2800" b="1">
                <a:solidFill>
                  <a:srgbClr val="FF0000"/>
                </a:solidFill>
                <a:latin typeface="黑体" panose="02010609060101010101" pitchFamily="49" charset="-122"/>
                <a:ea typeface="黑体" panose="02010609060101010101" pitchFamily="49" charset="-122"/>
              </a:rPr>
              <a:t>1×0.2</a:t>
            </a:r>
            <a:r>
              <a:rPr lang="zh-CN" altLang="en-US" sz="2800" b="1">
                <a:solidFill>
                  <a:srgbClr val="FF0000"/>
                </a:solidFill>
                <a:latin typeface="黑体" panose="02010609060101010101" pitchFamily="49" charset="-122"/>
                <a:ea typeface="黑体" panose="02010609060101010101" pitchFamily="49" charset="-122"/>
              </a:rPr>
              <a:t>＋</a:t>
            </a:r>
            <a:r>
              <a:rPr lang="en-US" altLang="zh-CN" sz="2800" b="1">
                <a:solidFill>
                  <a:srgbClr val="FF0000"/>
                </a:solidFill>
                <a:latin typeface="黑体" panose="02010609060101010101" pitchFamily="49" charset="-122"/>
                <a:ea typeface="黑体" panose="02010609060101010101" pitchFamily="49" charset="-122"/>
              </a:rPr>
              <a:t>2×0.1</a:t>
            </a:r>
            <a:r>
              <a:rPr lang="zh-CN" altLang="en-US" sz="2800" b="1">
                <a:solidFill>
                  <a:srgbClr val="FF0000"/>
                </a:solidFill>
                <a:latin typeface="黑体" panose="02010609060101010101" pitchFamily="49" charset="-122"/>
                <a:ea typeface="黑体" panose="02010609060101010101" pitchFamily="49" charset="-122"/>
              </a:rPr>
              <a:t>＋</a:t>
            </a:r>
            <a:r>
              <a:rPr lang="en-US" altLang="zh-CN" sz="2800" b="1">
                <a:solidFill>
                  <a:srgbClr val="FF0000"/>
                </a:solidFill>
                <a:latin typeface="黑体" panose="02010609060101010101" pitchFamily="49" charset="-122"/>
                <a:ea typeface="黑体" panose="02010609060101010101" pitchFamily="49" charset="-122"/>
              </a:rPr>
              <a:t>3×0.1</a:t>
            </a:r>
            <a:r>
              <a:rPr lang="zh-CN" altLang="en-US" sz="2800" b="1">
                <a:solidFill>
                  <a:srgbClr val="FF0000"/>
                </a:solidFill>
                <a:latin typeface="黑体" panose="02010609060101010101" pitchFamily="49" charset="-122"/>
                <a:ea typeface="黑体" panose="02010609060101010101" pitchFamily="49" charset="-122"/>
              </a:rPr>
              <a:t>＝</a:t>
            </a:r>
            <a:r>
              <a:rPr lang="en-US" altLang="zh-CN" sz="2800" b="1">
                <a:solidFill>
                  <a:srgbClr val="FF0000"/>
                </a:solidFill>
                <a:latin typeface="黑体" panose="02010609060101010101" pitchFamily="49" charset="-122"/>
                <a:ea typeface="黑体" panose="02010609060101010101" pitchFamily="49" charset="-122"/>
              </a:rPr>
              <a:t>0.7</a:t>
            </a:r>
          </a:p>
        </p:txBody>
      </p:sp>
      <p:sp>
        <p:nvSpPr>
          <p:cNvPr id="258113" name="Text Box 65">
            <a:extLst>
              <a:ext uri="{FF2B5EF4-FFF2-40B4-BE49-F238E27FC236}">
                <a16:creationId xmlns:a16="http://schemas.microsoft.com/office/drawing/2014/main" id="{ACA3EC37-E063-4E8E-BE81-31DD49EEC264}"/>
              </a:ext>
            </a:extLst>
          </p:cNvPr>
          <p:cNvSpPr txBox="1">
            <a:spLocks noChangeArrowheads="1"/>
          </p:cNvSpPr>
          <p:nvPr/>
        </p:nvSpPr>
        <p:spPr bwMode="auto">
          <a:xfrm>
            <a:off x="1597025" y="4293096"/>
            <a:ext cx="835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2"/>
                </a:solidFill>
                <a:latin typeface="黑体" panose="02010609060101010101" pitchFamily="49" charset="-122"/>
                <a:ea typeface="黑体" panose="02010609060101010101" pitchFamily="49" charset="-122"/>
              </a:rPr>
              <a:t>E(X</a:t>
            </a:r>
            <a:r>
              <a:rPr lang="en-US" altLang="zh-CN" sz="2800" b="1" baseline="-25000">
                <a:solidFill>
                  <a:schemeClr val="accent2"/>
                </a:solidFill>
                <a:latin typeface="黑体" panose="02010609060101010101" pitchFamily="49" charset="-122"/>
                <a:ea typeface="黑体" panose="02010609060101010101" pitchFamily="49" charset="-122"/>
              </a:rPr>
              <a:t>2</a:t>
            </a:r>
            <a:r>
              <a:rPr lang="en-US" altLang="zh-CN" sz="2800" b="1">
                <a:solidFill>
                  <a:schemeClr val="accent2"/>
                </a:solidFill>
                <a:latin typeface="黑体" panose="02010609060101010101" pitchFamily="49" charset="-122"/>
                <a:ea typeface="黑体" panose="02010609060101010101" pitchFamily="49" charset="-122"/>
              </a:rPr>
              <a:t>)</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0×0.5</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1×0.3</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2×0.2</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3×0</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0.7</a:t>
            </a:r>
          </a:p>
        </p:txBody>
      </p:sp>
      <p:sp>
        <p:nvSpPr>
          <p:cNvPr id="258114" name="Text Box 66">
            <a:extLst>
              <a:ext uri="{FF2B5EF4-FFF2-40B4-BE49-F238E27FC236}">
                <a16:creationId xmlns:a16="http://schemas.microsoft.com/office/drawing/2014/main" id="{DC45D348-A884-4BC5-BA7F-CDA5F521B56E}"/>
              </a:ext>
            </a:extLst>
          </p:cNvPr>
          <p:cNvSpPr txBox="1">
            <a:spLocks noChangeArrowheads="1"/>
          </p:cNvSpPr>
          <p:nvPr/>
        </p:nvSpPr>
        <p:spPr bwMode="auto">
          <a:xfrm>
            <a:off x="1525588" y="3572371"/>
            <a:ext cx="835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2"/>
                </a:solidFill>
                <a:latin typeface="黑体" panose="02010609060101010101" pitchFamily="49" charset="-122"/>
                <a:ea typeface="黑体" panose="02010609060101010101" pitchFamily="49" charset="-122"/>
              </a:rPr>
              <a:t>E(X</a:t>
            </a:r>
            <a:r>
              <a:rPr lang="en-US" altLang="zh-CN" sz="2800" b="1" baseline="-25000">
                <a:solidFill>
                  <a:schemeClr val="accent2"/>
                </a:solidFill>
                <a:latin typeface="黑体" panose="02010609060101010101" pitchFamily="49" charset="-122"/>
                <a:ea typeface="黑体" panose="02010609060101010101" pitchFamily="49" charset="-122"/>
              </a:rPr>
              <a:t>1</a:t>
            </a:r>
            <a:r>
              <a:rPr lang="en-US" altLang="zh-CN" sz="2800" b="1">
                <a:solidFill>
                  <a:schemeClr val="accent2"/>
                </a:solidFill>
                <a:latin typeface="黑体" panose="02010609060101010101" pitchFamily="49" charset="-122"/>
                <a:ea typeface="黑体" panose="02010609060101010101" pitchFamily="49" charset="-122"/>
              </a:rPr>
              <a:t>)</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0×0.7</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1×0.1</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2×0.1</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3×0.1</a:t>
            </a: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0.6</a:t>
            </a:r>
          </a:p>
        </p:txBody>
      </p:sp>
      <p:sp>
        <p:nvSpPr>
          <p:cNvPr id="258116" name="Text Box 68">
            <a:extLst>
              <a:ext uri="{FF2B5EF4-FFF2-40B4-BE49-F238E27FC236}">
                <a16:creationId xmlns:a16="http://schemas.microsoft.com/office/drawing/2014/main" id="{74E076BD-A255-44FC-8BA1-10E4250049DC}"/>
              </a:ext>
            </a:extLst>
          </p:cNvPr>
          <p:cNvSpPr txBox="1">
            <a:spLocks noChangeArrowheads="1"/>
          </p:cNvSpPr>
          <p:nvPr/>
        </p:nvSpPr>
        <p:spPr bwMode="auto">
          <a:xfrm>
            <a:off x="0" y="14585"/>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新课引入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258114"/>
                                        </p:tgtEl>
                                        <p:attrNameLst>
                                          <p:attrName>style.visibility</p:attrName>
                                        </p:attrNameLst>
                                      </p:cBhvr>
                                      <p:to>
                                        <p:strVal val="visible"/>
                                      </p:to>
                                    </p:set>
                                    <p:anim calcmode="lin" valueType="num">
                                      <p:cBhvr>
                                        <p:cTn id="7" dur="500" fill="hold"/>
                                        <p:tgtEl>
                                          <p:spTgt spid="25811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5811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5811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58114"/>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258113"/>
                                        </p:tgtEl>
                                        <p:attrNameLst>
                                          <p:attrName>style.visibility</p:attrName>
                                        </p:attrNameLst>
                                      </p:cBhvr>
                                      <p:to>
                                        <p:strVal val="visible"/>
                                      </p:to>
                                    </p:set>
                                    <p:anim calcmode="lin" valueType="num">
                                      <p:cBhvr>
                                        <p:cTn id="15" dur="500" fill="hold"/>
                                        <p:tgtEl>
                                          <p:spTgt spid="258113"/>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258113"/>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258113"/>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2581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xit" presetSubtype="32" fill="hold" nodeType="clickEffect">
                                  <p:stCondLst>
                                    <p:cond delay="0"/>
                                  </p:stCondLst>
                                  <p:childTnLst>
                                    <p:anim calcmode="lin" valueType="num">
                                      <p:cBhvr>
                                        <p:cTn id="22" dur="500"/>
                                        <p:tgtEl>
                                          <p:spTgt spid="258051"/>
                                        </p:tgtEl>
                                        <p:attrNameLst>
                                          <p:attrName>ppt_w</p:attrName>
                                        </p:attrNameLst>
                                      </p:cBhvr>
                                      <p:tavLst>
                                        <p:tav tm="0">
                                          <p:val>
                                            <p:strVal val="ppt_w"/>
                                          </p:val>
                                        </p:tav>
                                        <p:tav tm="100000">
                                          <p:val>
                                            <p:fltVal val="0"/>
                                          </p:val>
                                        </p:tav>
                                      </p:tavLst>
                                    </p:anim>
                                    <p:anim calcmode="lin" valueType="num">
                                      <p:cBhvr>
                                        <p:cTn id="23" dur="500"/>
                                        <p:tgtEl>
                                          <p:spTgt spid="258051"/>
                                        </p:tgtEl>
                                        <p:attrNameLst>
                                          <p:attrName>ppt_h</p:attrName>
                                        </p:attrNameLst>
                                      </p:cBhvr>
                                      <p:tavLst>
                                        <p:tav tm="0">
                                          <p:val>
                                            <p:strVal val="ppt_h"/>
                                          </p:val>
                                        </p:tav>
                                        <p:tav tm="100000">
                                          <p:val>
                                            <p:fltVal val="0"/>
                                          </p:val>
                                        </p:tav>
                                      </p:tavLst>
                                    </p:anim>
                                    <p:set>
                                      <p:cBhvr>
                                        <p:cTn id="24" dur="1" fill="hold">
                                          <p:stCondLst>
                                            <p:cond delay="499"/>
                                          </p:stCondLst>
                                        </p:cTn>
                                        <p:tgtEl>
                                          <p:spTgt spid="258051"/>
                                        </p:tgtEl>
                                        <p:attrNameLst>
                                          <p:attrName>style.visibility</p:attrName>
                                        </p:attrNameLst>
                                      </p:cBhvr>
                                      <p:to>
                                        <p:strVal val="hidden"/>
                                      </p:to>
                                    </p:set>
                                  </p:childTnLst>
                                </p:cTn>
                              </p:par>
                              <p:par>
                                <p:cTn id="25" presetID="55" presetClass="entr" presetSubtype="0" fill="hold" nodeType="withEffect">
                                  <p:stCondLst>
                                    <p:cond delay="0"/>
                                  </p:stCondLst>
                                  <p:childTnLst>
                                    <p:set>
                                      <p:cBhvr>
                                        <p:cTn id="26" dur="1" fill="hold">
                                          <p:stCondLst>
                                            <p:cond delay="0"/>
                                          </p:stCondLst>
                                        </p:cTn>
                                        <p:tgtEl>
                                          <p:spTgt spid="258092"/>
                                        </p:tgtEl>
                                        <p:attrNameLst>
                                          <p:attrName>style.visibility</p:attrName>
                                        </p:attrNameLst>
                                      </p:cBhvr>
                                      <p:to>
                                        <p:strVal val="visible"/>
                                      </p:to>
                                    </p:set>
                                    <p:anim calcmode="lin" valueType="num">
                                      <p:cBhvr>
                                        <p:cTn id="27" dur="1000" fill="hold"/>
                                        <p:tgtEl>
                                          <p:spTgt spid="258092"/>
                                        </p:tgtEl>
                                        <p:attrNameLst>
                                          <p:attrName>ppt_w</p:attrName>
                                        </p:attrNameLst>
                                      </p:cBhvr>
                                      <p:tavLst>
                                        <p:tav tm="0">
                                          <p:val>
                                            <p:strVal val="#ppt_w*0.70"/>
                                          </p:val>
                                        </p:tav>
                                        <p:tav tm="100000">
                                          <p:val>
                                            <p:strVal val="#ppt_w"/>
                                          </p:val>
                                        </p:tav>
                                      </p:tavLst>
                                    </p:anim>
                                    <p:anim calcmode="lin" valueType="num">
                                      <p:cBhvr>
                                        <p:cTn id="28" dur="1000" fill="hold"/>
                                        <p:tgtEl>
                                          <p:spTgt spid="258092"/>
                                        </p:tgtEl>
                                        <p:attrNameLst>
                                          <p:attrName>ppt_h</p:attrName>
                                        </p:attrNameLst>
                                      </p:cBhvr>
                                      <p:tavLst>
                                        <p:tav tm="0">
                                          <p:val>
                                            <p:strVal val="#ppt_h"/>
                                          </p:val>
                                        </p:tav>
                                        <p:tav tm="100000">
                                          <p:val>
                                            <p:strVal val="#ppt_h"/>
                                          </p:val>
                                        </p:tav>
                                      </p:tavLst>
                                    </p:anim>
                                    <p:animEffect transition="in" filter="fade">
                                      <p:cBhvr>
                                        <p:cTn id="29" dur="1000"/>
                                        <p:tgtEl>
                                          <p:spTgt spid="25809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xit" presetSubtype="32" fill="hold" grpId="1" nodeType="clickEffect">
                                  <p:stCondLst>
                                    <p:cond delay="0"/>
                                  </p:stCondLst>
                                  <p:childTnLst>
                                    <p:anim calcmode="lin" valueType="num">
                                      <p:cBhvr>
                                        <p:cTn id="33" dur="500"/>
                                        <p:tgtEl>
                                          <p:spTgt spid="258114"/>
                                        </p:tgtEl>
                                        <p:attrNameLst>
                                          <p:attrName>ppt_w</p:attrName>
                                        </p:attrNameLst>
                                      </p:cBhvr>
                                      <p:tavLst>
                                        <p:tav tm="0">
                                          <p:val>
                                            <p:strVal val="ppt_w"/>
                                          </p:val>
                                        </p:tav>
                                        <p:tav tm="100000">
                                          <p:val>
                                            <p:fltVal val="0"/>
                                          </p:val>
                                        </p:tav>
                                      </p:tavLst>
                                    </p:anim>
                                    <p:anim calcmode="lin" valueType="num">
                                      <p:cBhvr>
                                        <p:cTn id="34" dur="500"/>
                                        <p:tgtEl>
                                          <p:spTgt spid="258114"/>
                                        </p:tgtEl>
                                        <p:attrNameLst>
                                          <p:attrName>ppt_h</p:attrName>
                                        </p:attrNameLst>
                                      </p:cBhvr>
                                      <p:tavLst>
                                        <p:tav tm="0">
                                          <p:val>
                                            <p:strVal val="ppt_h"/>
                                          </p:val>
                                        </p:tav>
                                        <p:tav tm="100000">
                                          <p:val>
                                            <p:fltVal val="0"/>
                                          </p:val>
                                        </p:tav>
                                      </p:tavLst>
                                    </p:anim>
                                    <p:set>
                                      <p:cBhvr>
                                        <p:cTn id="35" dur="1" fill="hold">
                                          <p:stCondLst>
                                            <p:cond delay="499"/>
                                          </p:stCondLst>
                                        </p:cTn>
                                        <p:tgtEl>
                                          <p:spTgt spid="258114"/>
                                        </p:tgtEl>
                                        <p:attrNameLst>
                                          <p:attrName>style.visibility</p:attrName>
                                        </p:attrNameLst>
                                      </p:cBhvr>
                                      <p:to>
                                        <p:strVal val="hidden"/>
                                      </p:to>
                                    </p:set>
                                  </p:childTnLst>
                                </p:cTn>
                              </p:par>
                              <p:par>
                                <p:cTn id="36" presetID="55" presetClass="entr" presetSubtype="0" fill="hold" grpId="0" nodeType="withEffect">
                                  <p:stCondLst>
                                    <p:cond delay="0"/>
                                  </p:stCondLst>
                                  <p:childTnLst>
                                    <p:set>
                                      <p:cBhvr>
                                        <p:cTn id="37" dur="1" fill="hold">
                                          <p:stCondLst>
                                            <p:cond delay="0"/>
                                          </p:stCondLst>
                                        </p:cTn>
                                        <p:tgtEl>
                                          <p:spTgt spid="258112"/>
                                        </p:tgtEl>
                                        <p:attrNameLst>
                                          <p:attrName>style.visibility</p:attrName>
                                        </p:attrNameLst>
                                      </p:cBhvr>
                                      <p:to>
                                        <p:strVal val="visible"/>
                                      </p:to>
                                    </p:set>
                                    <p:anim calcmode="lin" valueType="num">
                                      <p:cBhvr>
                                        <p:cTn id="38" dur="1000" fill="hold"/>
                                        <p:tgtEl>
                                          <p:spTgt spid="258112"/>
                                        </p:tgtEl>
                                        <p:attrNameLst>
                                          <p:attrName>ppt_w</p:attrName>
                                        </p:attrNameLst>
                                      </p:cBhvr>
                                      <p:tavLst>
                                        <p:tav tm="0">
                                          <p:val>
                                            <p:strVal val="#ppt_w*0.70"/>
                                          </p:val>
                                        </p:tav>
                                        <p:tav tm="100000">
                                          <p:val>
                                            <p:strVal val="#ppt_w"/>
                                          </p:val>
                                        </p:tav>
                                      </p:tavLst>
                                    </p:anim>
                                    <p:anim calcmode="lin" valueType="num">
                                      <p:cBhvr>
                                        <p:cTn id="39" dur="1000" fill="hold"/>
                                        <p:tgtEl>
                                          <p:spTgt spid="258112"/>
                                        </p:tgtEl>
                                        <p:attrNameLst>
                                          <p:attrName>ppt_h</p:attrName>
                                        </p:attrNameLst>
                                      </p:cBhvr>
                                      <p:tavLst>
                                        <p:tav tm="0">
                                          <p:val>
                                            <p:strVal val="#ppt_h"/>
                                          </p:val>
                                        </p:tav>
                                        <p:tav tm="100000">
                                          <p:val>
                                            <p:strVal val="#ppt_h"/>
                                          </p:val>
                                        </p:tav>
                                      </p:tavLst>
                                    </p:anim>
                                    <p:animEffect transition="in" filter="fade">
                                      <p:cBhvr>
                                        <p:cTn id="40" dur="1000"/>
                                        <p:tgtEl>
                                          <p:spTgt spid="258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12" grpId="0"/>
      <p:bldP spid="258113" grpId="0"/>
      <p:bldP spid="258114" grpId="0"/>
      <p:bldP spid="25811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B3D4C8-D82E-4A65-B2BF-6D1413ADE3B1}"/>
              </a:ext>
            </a:extLst>
          </p:cNvPr>
          <p:cNvSpPr txBox="1"/>
          <p:nvPr/>
        </p:nvSpPr>
        <p:spPr>
          <a:xfrm>
            <a:off x="457835" y="1916146"/>
            <a:ext cx="5567045" cy="645160"/>
          </a:xfrm>
          <a:prstGeom prst="rect">
            <a:avLst/>
          </a:prstGeom>
          <a:noFill/>
        </p:spPr>
        <p:txBody>
          <a:bodyPr wrap="square" rtlCol="0">
            <a:spAutoFit/>
          </a:bodyPr>
          <a:lstStyle/>
          <a:p>
            <a:pPr fontAlgn="auto">
              <a:lnSpc>
                <a:spcPct val="150000"/>
              </a:lnSpc>
            </a:pPr>
            <a:r>
              <a:rPr lang="zh-CN" altLang="en-US" sz="2400" b="1" dirty="0">
                <a:solidFill>
                  <a:srgbClr val="FF0000"/>
                </a:solidFill>
              </a:rPr>
              <a:t>如何评价这两名同学的射击水平？</a:t>
            </a:r>
          </a:p>
        </p:txBody>
      </p:sp>
      <p:sp>
        <p:nvSpPr>
          <p:cNvPr id="3" name="文本框 2">
            <a:extLst>
              <a:ext uri="{FF2B5EF4-FFF2-40B4-BE49-F238E27FC236}">
                <a16:creationId xmlns:a16="http://schemas.microsoft.com/office/drawing/2014/main" id="{B4267374-AA61-4372-81FD-0288EA650766}"/>
              </a:ext>
            </a:extLst>
          </p:cNvPr>
          <p:cNvSpPr txBox="1"/>
          <p:nvPr/>
        </p:nvSpPr>
        <p:spPr>
          <a:xfrm>
            <a:off x="5578897" y="1807430"/>
            <a:ext cx="4568825" cy="645160"/>
          </a:xfrm>
          <a:prstGeom prst="rect">
            <a:avLst/>
          </a:prstGeom>
          <a:noFill/>
        </p:spPr>
        <p:txBody>
          <a:bodyPr wrap="square" rtlCol="0">
            <a:spAutoFit/>
          </a:bodyPr>
          <a:lstStyle/>
          <a:p>
            <a:pPr fontAlgn="auto">
              <a:lnSpc>
                <a:spcPct val="150000"/>
              </a:lnSpc>
            </a:pPr>
            <a:r>
              <a:rPr lang="en-US" altLang="zh-CN" sz="2400" b="1">
                <a:solidFill>
                  <a:schemeClr val="tx2"/>
                </a:solidFill>
              </a:rPr>
              <a:t>E(X)= 8 ;</a:t>
            </a:r>
            <a:r>
              <a:rPr lang="en-US" altLang="zh-CN" sz="2400" b="1">
                <a:solidFill>
                  <a:schemeClr val="tx2"/>
                </a:solidFill>
                <a:sym typeface="+mn-ea"/>
              </a:rPr>
              <a:t>E(Y)=8    </a:t>
            </a:r>
            <a:endParaRPr lang="en-US" altLang="zh-CN" sz="2400" b="1">
              <a:solidFill>
                <a:schemeClr val="tx2"/>
              </a:solidFill>
            </a:endParaRPr>
          </a:p>
        </p:txBody>
      </p:sp>
      <p:sp>
        <p:nvSpPr>
          <p:cNvPr id="4" name="文本框 3">
            <a:extLst>
              <a:ext uri="{FF2B5EF4-FFF2-40B4-BE49-F238E27FC236}">
                <a16:creationId xmlns:a16="http://schemas.microsoft.com/office/drawing/2014/main" id="{02408BC6-D116-45FE-A2A4-9B08EECA5C7B}"/>
              </a:ext>
            </a:extLst>
          </p:cNvPr>
          <p:cNvSpPr txBox="1"/>
          <p:nvPr/>
        </p:nvSpPr>
        <p:spPr>
          <a:xfrm>
            <a:off x="457835" y="2282302"/>
            <a:ext cx="8833485" cy="645160"/>
          </a:xfrm>
          <a:prstGeom prst="rect">
            <a:avLst/>
          </a:prstGeom>
          <a:noFill/>
        </p:spPr>
        <p:txBody>
          <a:bodyPr wrap="square" rtlCol="0">
            <a:spAutoFit/>
          </a:bodyPr>
          <a:lstStyle/>
          <a:p>
            <a:pPr fontAlgn="auto">
              <a:lnSpc>
                <a:spcPct val="150000"/>
              </a:lnSpc>
            </a:pPr>
            <a:r>
              <a:rPr lang="zh-CN" altLang="en-US" sz="2400" b="1" dirty="0">
                <a:solidFill>
                  <a:schemeClr val="tx2"/>
                </a:solidFill>
              </a:rPr>
              <a:t>因为两个均值相等，所以均值不能区分这两名同学的射击水平。</a:t>
            </a:r>
          </a:p>
        </p:txBody>
      </p:sp>
      <p:sp>
        <p:nvSpPr>
          <p:cNvPr id="5" name="文本框 4">
            <a:extLst>
              <a:ext uri="{FF2B5EF4-FFF2-40B4-BE49-F238E27FC236}">
                <a16:creationId xmlns:a16="http://schemas.microsoft.com/office/drawing/2014/main" id="{6D111467-0FD1-4B83-B486-FBBE6B3E529A}"/>
              </a:ext>
            </a:extLst>
          </p:cNvPr>
          <p:cNvSpPr txBox="1"/>
          <p:nvPr/>
        </p:nvSpPr>
        <p:spPr>
          <a:xfrm>
            <a:off x="200660" y="340360"/>
            <a:ext cx="11504295" cy="830997"/>
          </a:xfrm>
          <a:prstGeom prst="rect">
            <a:avLst/>
          </a:prstGeom>
          <a:noFill/>
        </p:spPr>
        <p:txBody>
          <a:bodyPr wrap="square" rtlCol="0">
            <a:spAutoFit/>
          </a:bodyPr>
          <a:lstStyle/>
          <a:p>
            <a:pPr fontAlgn="auto"/>
            <a:r>
              <a:rPr lang="zh-CN" altLang="en-US" sz="2400" b="1" dirty="0">
                <a:solidFill>
                  <a:schemeClr val="tx2"/>
                </a:solidFill>
              </a:rPr>
              <a:t>问题</a:t>
            </a:r>
            <a:r>
              <a:rPr lang="en-US" altLang="zh-CN" sz="2400" b="1" dirty="0">
                <a:solidFill>
                  <a:schemeClr val="tx2"/>
                </a:solidFill>
              </a:rPr>
              <a:t>2</a:t>
            </a:r>
            <a:r>
              <a:rPr lang="zh-CN" altLang="en-US" sz="2400" b="1" dirty="0">
                <a:solidFill>
                  <a:schemeClr val="tx2"/>
                </a:solidFill>
              </a:rPr>
              <a:t>：从两名同学中挑出一名代表班级参加射击比赛。根据以往的成绩记录，甲、乙两名同学击中目标靶的环数</a:t>
            </a:r>
            <a:r>
              <a:rPr lang="en-US" altLang="zh-CN" sz="2400" b="1" dirty="0">
                <a:solidFill>
                  <a:schemeClr val="tx2"/>
                </a:solidFill>
              </a:rPr>
              <a:t>X</a:t>
            </a:r>
            <a:r>
              <a:rPr lang="zh-CN" altLang="en-US" sz="2400" b="1" dirty="0">
                <a:solidFill>
                  <a:schemeClr val="tx2"/>
                </a:solidFill>
              </a:rPr>
              <a:t>和</a:t>
            </a:r>
            <a:r>
              <a:rPr lang="en-US" altLang="zh-CN" sz="2400" b="1" dirty="0">
                <a:solidFill>
                  <a:schemeClr val="tx2"/>
                </a:solidFill>
              </a:rPr>
              <a:t>Y</a:t>
            </a:r>
            <a:r>
              <a:rPr lang="zh-CN" altLang="en-US" sz="2400" b="1" dirty="0">
                <a:solidFill>
                  <a:schemeClr val="tx2"/>
                </a:solidFill>
              </a:rPr>
              <a:t>的分布列如下表</a:t>
            </a:r>
            <a:r>
              <a:rPr lang="en-US" altLang="zh-CN" sz="2400" b="1" dirty="0">
                <a:solidFill>
                  <a:schemeClr val="tx2"/>
                </a:solidFill>
              </a:rPr>
              <a:t>1</a:t>
            </a:r>
            <a:r>
              <a:rPr lang="zh-CN" altLang="en-US" sz="2400" b="1" dirty="0">
                <a:solidFill>
                  <a:schemeClr val="tx2"/>
                </a:solidFill>
              </a:rPr>
              <a:t>和表</a:t>
            </a:r>
            <a:r>
              <a:rPr lang="en-US" altLang="zh-CN" sz="2400" b="1" dirty="0">
                <a:solidFill>
                  <a:schemeClr val="tx2"/>
                </a:solidFill>
              </a:rPr>
              <a:t>2</a:t>
            </a:r>
            <a:r>
              <a:rPr lang="zh-CN" altLang="en-US" sz="2400" b="1" dirty="0">
                <a:solidFill>
                  <a:schemeClr val="tx2"/>
                </a:solidFill>
              </a:rPr>
              <a:t>所示：</a:t>
            </a:r>
          </a:p>
        </p:txBody>
      </p:sp>
      <p:sp>
        <p:nvSpPr>
          <p:cNvPr id="11" name="Text Box 68">
            <a:extLst>
              <a:ext uri="{FF2B5EF4-FFF2-40B4-BE49-F238E27FC236}">
                <a16:creationId xmlns:a16="http://schemas.microsoft.com/office/drawing/2014/main" id="{FAD25D9C-7451-4BA4-8899-E489BF313814}"/>
              </a:ext>
            </a:extLst>
          </p:cNvPr>
          <p:cNvSpPr txBox="1">
            <a:spLocks noChangeArrowheads="1"/>
          </p:cNvSpPr>
          <p:nvPr/>
        </p:nvSpPr>
        <p:spPr bwMode="auto">
          <a:xfrm>
            <a:off x="0" y="14585"/>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新课引入</a:t>
            </a:r>
          </a:p>
        </p:txBody>
      </p:sp>
      <p:sp>
        <p:nvSpPr>
          <p:cNvPr id="12" name="文本框 11">
            <a:extLst>
              <a:ext uri="{FF2B5EF4-FFF2-40B4-BE49-F238E27FC236}">
                <a16:creationId xmlns:a16="http://schemas.microsoft.com/office/drawing/2014/main" id="{502C54FA-5739-40D4-A90A-4DE12DABD335}"/>
              </a:ext>
            </a:extLst>
          </p:cNvPr>
          <p:cNvSpPr txBox="1"/>
          <p:nvPr/>
        </p:nvSpPr>
        <p:spPr>
          <a:xfrm>
            <a:off x="272732" y="2847068"/>
            <a:ext cx="11504295" cy="830997"/>
          </a:xfrm>
          <a:prstGeom prst="rect">
            <a:avLst/>
          </a:prstGeom>
          <a:noFill/>
        </p:spPr>
        <p:txBody>
          <a:bodyPr wrap="square" rtlCol="0">
            <a:spAutoFit/>
          </a:bodyPr>
          <a:lstStyle/>
          <a:p>
            <a:pPr fontAlgn="auto"/>
            <a:r>
              <a:rPr lang="zh-CN" altLang="en-US" sz="2400" b="1" dirty="0">
                <a:solidFill>
                  <a:srgbClr val="FF0000"/>
                </a:solidFill>
              </a:rPr>
              <a:t>射击水平除了要考虑击中环数的均值外，还要考虑稳定性，即击中环数的离散程度，图一和图二分别是</a:t>
            </a:r>
            <a:r>
              <a:rPr lang="en-US" altLang="zh-CN" sz="2400" b="1" dirty="0">
                <a:solidFill>
                  <a:srgbClr val="FF0000"/>
                </a:solidFill>
              </a:rPr>
              <a:t>X</a:t>
            </a:r>
            <a:r>
              <a:rPr lang="zh-CN" altLang="en-US" sz="2400" b="1" dirty="0">
                <a:solidFill>
                  <a:srgbClr val="FF0000"/>
                </a:solidFill>
              </a:rPr>
              <a:t>和</a:t>
            </a:r>
            <a:r>
              <a:rPr lang="en-US" altLang="zh-CN" sz="2400" b="1" dirty="0">
                <a:solidFill>
                  <a:srgbClr val="FF0000"/>
                </a:solidFill>
              </a:rPr>
              <a:t>Y</a:t>
            </a:r>
            <a:r>
              <a:rPr lang="zh-CN" altLang="en-US" sz="2400" b="1" dirty="0">
                <a:solidFill>
                  <a:srgbClr val="FF0000"/>
                </a:solidFill>
              </a:rPr>
              <a:t>的概率分布图：</a:t>
            </a:r>
          </a:p>
        </p:txBody>
      </p:sp>
      <p:grpSp>
        <p:nvGrpSpPr>
          <p:cNvPr id="13" name="组合 12">
            <a:extLst>
              <a:ext uri="{FF2B5EF4-FFF2-40B4-BE49-F238E27FC236}">
                <a16:creationId xmlns:a16="http://schemas.microsoft.com/office/drawing/2014/main" id="{63DFADD4-4B33-4747-A238-475A90556952}"/>
              </a:ext>
            </a:extLst>
          </p:cNvPr>
          <p:cNvGrpSpPr/>
          <p:nvPr/>
        </p:nvGrpSpPr>
        <p:grpSpPr>
          <a:xfrm>
            <a:off x="983432" y="3664406"/>
            <a:ext cx="8990330" cy="2491105"/>
            <a:chOff x="1479" y="6715"/>
            <a:chExt cx="14158" cy="3923"/>
          </a:xfrm>
        </p:grpSpPr>
        <p:grpSp>
          <p:nvGrpSpPr>
            <p:cNvPr id="14" name="组合 13">
              <a:extLst>
                <a:ext uri="{FF2B5EF4-FFF2-40B4-BE49-F238E27FC236}">
                  <a16:creationId xmlns:a16="http://schemas.microsoft.com/office/drawing/2014/main" id="{7A2ED28C-E822-4A79-B451-CC3409809888}"/>
                </a:ext>
              </a:extLst>
            </p:cNvPr>
            <p:cNvGrpSpPr/>
            <p:nvPr/>
          </p:nvGrpSpPr>
          <p:grpSpPr>
            <a:xfrm>
              <a:off x="1479" y="6766"/>
              <a:ext cx="14159" cy="3872"/>
              <a:chOff x="532" y="5678"/>
              <a:chExt cx="17590" cy="4810"/>
            </a:xfrm>
          </p:grpSpPr>
          <p:pic>
            <p:nvPicPr>
              <p:cNvPr id="19" name="图片 18">
                <a:extLst>
                  <a:ext uri="{FF2B5EF4-FFF2-40B4-BE49-F238E27FC236}">
                    <a16:creationId xmlns:a16="http://schemas.microsoft.com/office/drawing/2014/main" id="{815390C6-D600-4E8A-B390-79CC11097626}"/>
                  </a:ext>
                </a:extLst>
              </p:cNvPr>
              <p:cNvPicPr>
                <a:picLocks noChangeAspect="1"/>
              </p:cNvPicPr>
              <p:nvPr/>
            </p:nvPicPr>
            <p:blipFill>
              <a:blip r:embed="rId2">
                <a:lum bright="-18000" contrast="48000"/>
              </a:blip>
              <a:stretch>
                <a:fillRect/>
              </a:stretch>
            </p:blipFill>
            <p:spPr>
              <a:xfrm>
                <a:off x="532" y="5678"/>
                <a:ext cx="8002" cy="4810"/>
              </a:xfrm>
              <a:prstGeom prst="rect">
                <a:avLst/>
              </a:prstGeom>
            </p:spPr>
          </p:pic>
          <p:pic>
            <p:nvPicPr>
              <p:cNvPr id="20" name="图片 19">
                <a:extLst>
                  <a:ext uri="{FF2B5EF4-FFF2-40B4-BE49-F238E27FC236}">
                    <a16:creationId xmlns:a16="http://schemas.microsoft.com/office/drawing/2014/main" id="{28923C14-D409-4463-80FC-952C5D765C89}"/>
                  </a:ext>
                </a:extLst>
              </p:cNvPr>
              <p:cNvPicPr>
                <a:picLocks noChangeAspect="1"/>
              </p:cNvPicPr>
              <p:nvPr/>
            </p:nvPicPr>
            <p:blipFill>
              <a:blip r:embed="rId3">
                <a:lum bright="-18000" contrast="48000"/>
              </a:blip>
              <a:stretch>
                <a:fillRect/>
              </a:stretch>
            </p:blipFill>
            <p:spPr>
              <a:xfrm>
                <a:off x="10154" y="5699"/>
                <a:ext cx="7968" cy="4789"/>
              </a:xfrm>
              <a:prstGeom prst="rect">
                <a:avLst/>
              </a:prstGeom>
            </p:spPr>
          </p:pic>
        </p:grpSp>
        <p:cxnSp>
          <p:nvCxnSpPr>
            <p:cNvPr id="15" name="直接箭头连接符 14">
              <a:extLst>
                <a:ext uri="{FF2B5EF4-FFF2-40B4-BE49-F238E27FC236}">
                  <a16:creationId xmlns:a16="http://schemas.microsoft.com/office/drawing/2014/main" id="{024D593C-0C08-4660-A203-13F6C696909E}"/>
                </a:ext>
              </a:extLst>
            </p:cNvPr>
            <p:cNvCxnSpPr/>
            <p:nvPr/>
          </p:nvCxnSpPr>
          <p:spPr>
            <a:xfrm flipV="1">
              <a:off x="1652" y="10222"/>
              <a:ext cx="6233" cy="1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2B34FA5-889C-4A5A-8DE0-A25C601D6E00}"/>
                </a:ext>
              </a:extLst>
            </p:cNvPr>
            <p:cNvCxnSpPr/>
            <p:nvPr/>
          </p:nvCxnSpPr>
          <p:spPr>
            <a:xfrm flipH="1" flipV="1">
              <a:off x="1908" y="6715"/>
              <a:ext cx="8" cy="390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94279380-CD14-4647-A46D-ED191EB71FCC}"/>
                </a:ext>
              </a:extLst>
            </p:cNvPr>
            <p:cNvCxnSpPr/>
            <p:nvPr/>
          </p:nvCxnSpPr>
          <p:spPr>
            <a:xfrm flipV="1">
              <a:off x="9405" y="10206"/>
              <a:ext cx="6233" cy="1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59DB2522-F18A-4755-AC48-0BB4D28EB8B2}"/>
                </a:ext>
              </a:extLst>
            </p:cNvPr>
            <p:cNvCxnSpPr/>
            <p:nvPr/>
          </p:nvCxnSpPr>
          <p:spPr>
            <a:xfrm flipH="1" flipV="1">
              <a:off x="9663" y="6777"/>
              <a:ext cx="6" cy="382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21" name="文本框 20">
            <a:extLst>
              <a:ext uri="{FF2B5EF4-FFF2-40B4-BE49-F238E27FC236}">
                <a16:creationId xmlns:a16="http://schemas.microsoft.com/office/drawing/2014/main" id="{EE215E4C-DF8F-4308-BB5D-04B89E8CBCA6}"/>
              </a:ext>
            </a:extLst>
          </p:cNvPr>
          <p:cNvSpPr txBox="1"/>
          <p:nvPr/>
        </p:nvSpPr>
        <p:spPr>
          <a:xfrm>
            <a:off x="807719" y="5959931"/>
            <a:ext cx="10290175" cy="645160"/>
          </a:xfrm>
          <a:prstGeom prst="rect">
            <a:avLst/>
          </a:prstGeom>
          <a:noFill/>
        </p:spPr>
        <p:txBody>
          <a:bodyPr wrap="square" rtlCol="0">
            <a:spAutoFit/>
          </a:bodyPr>
          <a:lstStyle/>
          <a:p>
            <a:pPr fontAlgn="auto">
              <a:lnSpc>
                <a:spcPct val="150000"/>
              </a:lnSpc>
            </a:pPr>
            <a:r>
              <a:rPr lang="zh-CN" altLang="en-US" sz="2400" b="1" dirty="0">
                <a:solidFill>
                  <a:srgbClr val="FF0000"/>
                </a:solidFill>
              </a:rPr>
              <a:t>发现乙同学的射击成绩更集中于</a:t>
            </a:r>
            <a:r>
              <a:rPr lang="en-US" altLang="zh-CN" sz="2400" b="1" dirty="0">
                <a:solidFill>
                  <a:srgbClr val="FF0000"/>
                </a:solidFill>
              </a:rPr>
              <a:t>8</a:t>
            </a:r>
            <a:r>
              <a:rPr lang="zh-CN" altLang="en-US" sz="2400" b="1" dirty="0">
                <a:solidFill>
                  <a:srgbClr val="FF0000"/>
                </a:solidFill>
              </a:rPr>
              <a:t>环，即乙同学的设计成绩更稳定。</a:t>
            </a:r>
          </a:p>
        </p:txBody>
      </p:sp>
      <p:pic>
        <p:nvPicPr>
          <p:cNvPr id="22" name="图片 21">
            <a:extLst>
              <a:ext uri="{FF2B5EF4-FFF2-40B4-BE49-F238E27FC236}">
                <a16:creationId xmlns:a16="http://schemas.microsoft.com/office/drawing/2014/main" id="{E58C9B6B-71B8-4F78-8D18-3A28E66F5BE9}"/>
              </a:ext>
            </a:extLst>
          </p:cNvPr>
          <p:cNvPicPr>
            <a:picLocks noChangeAspect="1"/>
          </p:cNvPicPr>
          <p:nvPr/>
        </p:nvPicPr>
        <p:blipFill>
          <a:blip r:embed="rId4"/>
          <a:stretch>
            <a:fillRect/>
          </a:stretch>
        </p:blipFill>
        <p:spPr>
          <a:xfrm>
            <a:off x="824985" y="1140098"/>
            <a:ext cx="9685141" cy="858781"/>
          </a:xfrm>
          <a:prstGeom prst="rect">
            <a:avLst/>
          </a:prstGeom>
        </p:spPr>
      </p:pic>
    </p:spTree>
    <p:extLst>
      <p:ext uri="{BB962C8B-B14F-4D97-AF65-F5344CB8AC3E}">
        <p14:creationId xmlns:p14="http://schemas.microsoft.com/office/powerpoint/2010/main" val="51983864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2"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A6C690-A410-4C2B-B060-9601EF0CD40F}"/>
              </a:ext>
            </a:extLst>
          </p:cNvPr>
          <p:cNvSpPr/>
          <p:nvPr/>
        </p:nvSpPr>
        <p:spPr>
          <a:xfrm>
            <a:off x="1624811" y="-1"/>
            <a:ext cx="6476453" cy="461665"/>
          </a:xfrm>
          <a:prstGeom prst="rect">
            <a:avLst/>
          </a:prstGeom>
        </p:spPr>
        <p:txBody>
          <a:bodyPr wrap="none">
            <a:spAutoFit/>
          </a:bodyPr>
          <a:lstStyle/>
          <a:p>
            <a:r>
              <a:rPr lang="zh-CN" altLang="en-US" dirty="0"/>
              <a:t>怎样定量到留离散型随机变量取值的离散程度?</a:t>
            </a:r>
          </a:p>
        </p:txBody>
      </p:sp>
      <p:sp>
        <p:nvSpPr>
          <p:cNvPr id="3" name="Text Box 54">
            <a:extLst>
              <a:ext uri="{FF2B5EF4-FFF2-40B4-BE49-F238E27FC236}">
                <a16:creationId xmlns:a16="http://schemas.microsoft.com/office/drawing/2014/main" id="{CFF894F3-2CB6-4ACD-9DBF-EB7FE5949676}"/>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
        <p:nvSpPr>
          <p:cNvPr id="4" name="矩形 3">
            <a:extLst>
              <a:ext uri="{FF2B5EF4-FFF2-40B4-BE49-F238E27FC236}">
                <a16:creationId xmlns:a16="http://schemas.microsoft.com/office/drawing/2014/main" id="{4C32F84E-65FD-472C-A834-9795EF9C0399}"/>
              </a:ext>
            </a:extLst>
          </p:cNvPr>
          <p:cNvSpPr/>
          <p:nvPr/>
        </p:nvSpPr>
        <p:spPr>
          <a:xfrm>
            <a:off x="479376" y="620688"/>
            <a:ext cx="10369152" cy="1200329"/>
          </a:xfrm>
          <a:prstGeom prst="rect">
            <a:avLst/>
          </a:prstGeom>
        </p:spPr>
        <p:txBody>
          <a:bodyPr wrap="square">
            <a:spAutoFit/>
          </a:bodyPr>
          <a:lstStyle/>
          <a:p>
            <a:r>
              <a:rPr lang="zh-CN" altLang="en-US" dirty="0">
                <a:solidFill>
                  <a:srgbClr val="FF0000"/>
                </a:solidFill>
              </a:rPr>
              <a:t>我们知道,样本方差可以度量一组样本数据的离散程度,它是通过计算所有数据与样本均值的“偏差平方的平均值”来实现的,一个自然的想法是,</a:t>
            </a:r>
            <a:r>
              <a:rPr lang="zh-CN" altLang="en-US" dirty="0"/>
              <a:t>随机变量的离散程度能否用可能取值与均值的“偏差平方的平均值”来度量呢?</a:t>
            </a:r>
          </a:p>
        </p:txBody>
      </p:sp>
      <p:sp>
        <p:nvSpPr>
          <p:cNvPr id="5" name="Text Box 2">
            <a:extLst>
              <a:ext uri="{FF2B5EF4-FFF2-40B4-BE49-F238E27FC236}">
                <a16:creationId xmlns:a16="http://schemas.microsoft.com/office/drawing/2014/main" id="{69EE07DC-C91E-43D6-8F9A-FB77E5361FA2}"/>
              </a:ext>
            </a:extLst>
          </p:cNvPr>
          <p:cNvSpPr txBox="1">
            <a:spLocks noChangeArrowheads="1"/>
          </p:cNvSpPr>
          <p:nvPr/>
        </p:nvSpPr>
        <p:spPr bwMode="auto">
          <a:xfrm>
            <a:off x="479376" y="2266602"/>
            <a:ext cx="110172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800" b="1" dirty="0">
                <a:solidFill>
                  <a:srgbClr val="000000"/>
                </a:solidFill>
              </a:rPr>
              <a:t>某人射击</a:t>
            </a:r>
            <a:r>
              <a:rPr kumimoji="0" lang="en-US" altLang="zh-CN" sz="2800" b="1" dirty="0">
                <a:solidFill>
                  <a:srgbClr val="000000"/>
                </a:solidFill>
              </a:rPr>
              <a:t>10</a:t>
            </a:r>
            <a:r>
              <a:rPr kumimoji="0" lang="zh-CN" altLang="en-US" sz="2800" b="1" dirty="0">
                <a:solidFill>
                  <a:srgbClr val="000000"/>
                </a:solidFill>
              </a:rPr>
              <a:t>次，所得环数分别是：</a:t>
            </a:r>
            <a:r>
              <a:rPr kumimoji="0" lang="en-US" altLang="zh-CN" sz="2800" b="1" dirty="0">
                <a:solidFill>
                  <a:srgbClr val="000000"/>
                </a:solidFill>
              </a:rPr>
              <a:t>1,1,1,1,2,2,2,3,3,4</a:t>
            </a:r>
            <a:r>
              <a:rPr kumimoji="0" lang="zh-CN" altLang="en-US" sz="2800" b="1" dirty="0">
                <a:solidFill>
                  <a:srgbClr val="000000"/>
                </a:solidFill>
              </a:rPr>
              <a:t>；则所得的</a:t>
            </a:r>
            <a:r>
              <a:rPr kumimoji="0" lang="zh-CN" altLang="en-US" sz="2800" b="1" dirty="0">
                <a:solidFill>
                  <a:srgbClr val="FF0000"/>
                </a:solidFill>
              </a:rPr>
              <a:t>平均环数</a:t>
            </a:r>
            <a:r>
              <a:rPr kumimoji="0" lang="zh-CN" altLang="en-US" sz="2800" b="1" dirty="0">
                <a:solidFill>
                  <a:srgbClr val="000000"/>
                </a:solidFill>
              </a:rPr>
              <a:t>是多少？</a:t>
            </a:r>
          </a:p>
        </p:txBody>
      </p:sp>
      <p:graphicFrame>
        <p:nvGraphicFramePr>
          <p:cNvPr id="6" name="Object 3">
            <a:extLst>
              <a:ext uri="{FF2B5EF4-FFF2-40B4-BE49-F238E27FC236}">
                <a16:creationId xmlns:a16="http://schemas.microsoft.com/office/drawing/2014/main" id="{852216DA-E786-4DA8-A631-115EA802D77A}"/>
              </a:ext>
            </a:extLst>
          </p:cNvPr>
          <p:cNvGraphicFramePr>
            <a:graphicFrameLocks noChangeAspect="1"/>
          </p:cNvGraphicFramePr>
          <p:nvPr>
            <p:extLst>
              <p:ext uri="{D42A27DB-BD31-4B8C-83A1-F6EECF244321}">
                <p14:modId xmlns:p14="http://schemas.microsoft.com/office/powerpoint/2010/main" val="1459823057"/>
              </p:ext>
            </p:extLst>
          </p:nvPr>
        </p:nvGraphicFramePr>
        <p:xfrm>
          <a:off x="776856" y="3346915"/>
          <a:ext cx="5067116" cy="909793"/>
        </p:xfrm>
        <a:graphic>
          <a:graphicData uri="http://schemas.openxmlformats.org/presentationml/2006/ole">
            <mc:AlternateContent xmlns:mc="http://schemas.openxmlformats.org/markup-compatibility/2006">
              <mc:Choice xmlns:v="urn:schemas-microsoft-com:vml" Requires="v">
                <p:oleObj spid="_x0000_s269338" name="公式" r:id="rId3" imgW="2336760" imgH="406080" progId="Equation.3">
                  <p:embed/>
                </p:oleObj>
              </mc:Choice>
              <mc:Fallback>
                <p:oleObj name="公式" r:id="rId3" imgW="2336760" imgH="406080" progId="Equation.3">
                  <p:embed/>
                  <p:pic>
                    <p:nvPicPr>
                      <p:cNvPr id="235523" name="Object 3">
                        <a:extLst>
                          <a:ext uri="{FF2B5EF4-FFF2-40B4-BE49-F238E27FC236}">
                            <a16:creationId xmlns:a16="http://schemas.microsoft.com/office/drawing/2014/main" id="{8C3E3DED-1CFE-4AB3-9B1F-4E350204D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56" y="3346915"/>
                        <a:ext cx="5067116" cy="909793"/>
                      </a:xfrm>
                      <a:prstGeom prst="rect">
                        <a:avLst/>
                      </a:prstGeom>
                      <a:noFill/>
                      <a:ln>
                        <a:noFill/>
                      </a:ln>
                      <a:effectLst/>
                    </p:spPr>
                  </p:pic>
                </p:oleObj>
              </mc:Fallback>
            </mc:AlternateContent>
          </a:graphicData>
        </a:graphic>
      </p:graphicFrame>
      <p:graphicFrame>
        <p:nvGraphicFramePr>
          <p:cNvPr id="7" name="Object 5">
            <a:extLst>
              <a:ext uri="{FF2B5EF4-FFF2-40B4-BE49-F238E27FC236}">
                <a16:creationId xmlns:a16="http://schemas.microsoft.com/office/drawing/2014/main" id="{787C06B5-2E47-475C-8F71-8AA943BA4607}"/>
              </a:ext>
            </a:extLst>
          </p:cNvPr>
          <p:cNvGraphicFramePr>
            <a:graphicFrameLocks noChangeAspect="1"/>
          </p:cNvGraphicFramePr>
          <p:nvPr>
            <p:extLst>
              <p:ext uri="{D42A27DB-BD31-4B8C-83A1-F6EECF244321}">
                <p14:modId xmlns:p14="http://schemas.microsoft.com/office/powerpoint/2010/main" val="142706517"/>
              </p:ext>
            </p:extLst>
          </p:nvPr>
        </p:nvGraphicFramePr>
        <p:xfrm>
          <a:off x="5843972" y="3361963"/>
          <a:ext cx="4915564" cy="879696"/>
        </p:xfrm>
        <a:graphic>
          <a:graphicData uri="http://schemas.openxmlformats.org/presentationml/2006/ole">
            <mc:AlternateContent xmlns:mc="http://schemas.openxmlformats.org/markup-compatibility/2006">
              <mc:Choice xmlns:v="urn:schemas-microsoft-com:vml" Requires="v">
                <p:oleObj spid="_x0000_s269339" name="公式" r:id="rId5" imgW="2273040" imgH="406080" progId="Equation.3">
                  <p:embed/>
                </p:oleObj>
              </mc:Choice>
              <mc:Fallback>
                <p:oleObj name="公式" r:id="rId5" imgW="2273040" imgH="406080" progId="Equation.3">
                  <p:embed/>
                  <p:pic>
                    <p:nvPicPr>
                      <p:cNvPr id="235525" name="Object 5">
                        <a:extLst>
                          <a:ext uri="{FF2B5EF4-FFF2-40B4-BE49-F238E27FC236}">
                            <a16:creationId xmlns:a16="http://schemas.microsoft.com/office/drawing/2014/main" id="{AEF62847-C1E8-4014-8AC4-1D6831179C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3972" y="3361963"/>
                        <a:ext cx="4915564" cy="879696"/>
                      </a:xfrm>
                      <a:prstGeom prst="rect">
                        <a:avLst/>
                      </a:prstGeom>
                      <a:noFill/>
                      <a:ln>
                        <a:noFill/>
                      </a:ln>
                      <a:effectLst/>
                    </p:spPr>
                  </p:pic>
                </p:oleObj>
              </mc:Fallback>
            </mc:AlternateContent>
          </a:graphicData>
        </a:graphic>
      </p:graphicFrame>
      <p:graphicFrame>
        <p:nvGraphicFramePr>
          <p:cNvPr id="8" name="Group 6">
            <a:extLst>
              <a:ext uri="{FF2B5EF4-FFF2-40B4-BE49-F238E27FC236}">
                <a16:creationId xmlns:a16="http://schemas.microsoft.com/office/drawing/2014/main" id="{182CCCFE-3AD9-4073-9F1A-D3F02370721C}"/>
              </a:ext>
            </a:extLst>
          </p:cNvPr>
          <p:cNvGraphicFramePr>
            <a:graphicFrameLocks noGrp="1"/>
          </p:cNvGraphicFramePr>
          <p:nvPr>
            <p:extLst>
              <p:ext uri="{D42A27DB-BD31-4B8C-83A1-F6EECF244321}">
                <p14:modId xmlns:p14="http://schemas.microsoft.com/office/powerpoint/2010/main" val="4001355726"/>
              </p:ext>
            </p:extLst>
          </p:nvPr>
        </p:nvGraphicFramePr>
        <p:xfrm>
          <a:off x="2639616" y="4509120"/>
          <a:ext cx="6049963" cy="1369060"/>
        </p:xfrm>
        <a:graphic>
          <a:graphicData uri="http://schemas.openxmlformats.org/drawingml/2006/table">
            <a:tbl>
              <a:tblPr/>
              <a:tblGrid>
                <a:gridCol w="1209675">
                  <a:extLst>
                    <a:ext uri="{9D8B030D-6E8A-4147-A177-3AD203B41FA5}">
                      <a16:colId xmlns:a16="http://schemas.microsoft.com/office/drawing/2014/main" val="1764104828"/>
                    </a:ext>
                  </a:extLst>
                </a:gridCol>
                <a:gridCol w="1166813">
                  <a:extLst>
                    <a:ext uri="{9D8B030D-6E8A-4147-A177-3AD203B41FA5}">
                      <a16:colId xmlns:a16="http://schemas.microsoft.com/office/drawing/2014/main" val="2250005440"/>
                    </a:ext>
                  </a:extLst>
                </a:gridCol>
                <a:gridCol w="1223962">
                  <a:extLst>
                    <a:ext uri="{9D8B030D-6E8A-4147-A177-3AD203B41FA5}">
                      <a16:colId xmlns:a16="http://schemas.microsoft.com/office/drawing/2014/main" val="3522380304"/>
                    </a:ext>
                  </a:extLst>
                </a:gridCol>
                <a:gridCol w="1239838">
                  <a:extLst>
                    <a:ext uri="{9D8B030D-6E8A-4147-A177-3AD203B41FA5}">
                      <a16:colId xmlns:a16="http://schemas.microsoft.com/office/drawing/2014/main" val="116399966"/>
                    </a:ext>
                  </a:extLst>
                </a:gridCol>
                <a:gridCol w="1209675">
                  <a:extLst>
                    <a:ext uri="{9D8B030D-6E8A-4147-A177-3AD203B41FA5}">
                      <a16:colId xmlns:a16="http://schemas.microsoft.com/office/drawing/2014/main" val="186610907"/>
                    </a:ext>
                  </a:extLst>
                </a:gridCol>
              </a:tblGrid>
              <a:tr h="5048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69481343"/>
                  </a:ext>
                </a:extLst>
              </a:tr>
              <a:tr h="8509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52168767"/>
                  </a:ext>
                </a:extLst>
              </a:tr>
            </a:tbl>
          </a:graphicData>
        </a:graphic>
      </p:graphicFrame>
      <p:graphicFrame>
        <p:nvGraphicFramePr>
          <p:cNvPr id="9" name="Object 26">
            <a:extLst>
              <a:ext uri="{FF2B5EF4-FFF2-40B4-BE49-F238E27FC236}">
                <a16:creationId xmlns:a16="http://schemas.microsoft.com/office/drawing/2014/main" id="{5E2B353B-EC98-488E-A776-F0A9AADEDBC4}"/>
              </a:ext>
            </a:extLst>
          </p:cNvPr>
          <p:cNvGraphicFramePr>
            <a:graphicFrameLocks noChangeAspect="1"/>
          </p:cNvGraphicFramePr>
          <p:nvPr>
            <p:extLst>
              <p:ext uri="{D42A27DB-BD31-4B8C-83A1-F6EECF244321}">
                <p14:modId xmlns:p14="http://schemas.microsoft.com/office/powerpoint/2010/main" val="3106004543"/>
              </p:ext>
            </p:extLst>
          </p:nvPr>
        </p:nvGraphicFramePr>
        <p:xfrm>
          <a:off x="4195366" y="5013944"/>
          <a:ext cx="460375" cy="863600"/>
        </p:xfrm>
        <a:graphic>
          <a:graphicData uri="http://schemas.openxmlformats.org/presentationml/2006/ole">
            <mc:AlternateContent xmlns:mc="http://schemas.openxmlformats.org/markup-compatibility/2006">
              <mc:Choice xmlns:v="urn:schemas-microsoft-com:vml" Requires="v">
                <p:oleObj spid="_x0000_s269340" name="公式" r:id="rId7" imgW="215640" imgH="406080" progId="Equation.3">
                  <p:embed/>
                </p:oleObj>
              </mc:Choice>
              <mc:Fallback>
                <p:oleObj name="公式" r:id="rId7" imgW="215640" imgH="406080" progId="Equation.3">
                  <p:embed/>
                  <p:pic>
                    <p:nvPicPr>
                      <p:cNvPr id="235546" name="Object 26">
                        <a:extLst>
                          <a:ext uri="{FF2B5EF4-FFF2-40B4-BE49-F238E27FC236}">
                            <a16:creationId xmlns:a16="http://schemas.microsoft.com/office/drawing/2014/main" id="{8DA3E0A1-E35E-460D-81AE-5FEB2F31FF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366" y="5013944"/>
                        <a:ext cx="4603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7">
            <a:extLst>
              <a:ext uri="{FF2B5EF4-FFF2-40B4-BE49-F238E27FC236}">
                <a16:creationId xmlns:a16="http://schemas.microsoft.com/office/drawing/2014/main" id="{E6D88C35-01FC-482B-8BCB-47D5316FBD4E}"/>
              </a:ext>
            </a:extLst>
          </p:cNvPr>
          <p:cNvGraphicFramePr>
            <a:graphicFrameLocks noChangeAspect="1"/>
          </p:cNvGraphicFramePr>
          <p:nvPr>
            <p:extLst>
              <p:ext uri="{D42A27DB-BD31-4B8C-83A1-F6EECF244321}">
                <p14:modId xmlns:p14="http://schemas.microsoft.com/office/powerpoint/2010/main" val="3683149357"/>
              </p:ext>
            </p:extLst>
          </p:nvPr>
        </p:nvGraphicFramePr>
        <p:xfrm>
          <a:off x="5419329" y="5013944"/>
          <a:ext cx="460375" cy="863600"/>
        </p:xfrm>
        <a:graphic>
          <a:graphicData uri="http://schemas.openxmlformats.org/presentationml/2006/ole">
            <mc:AlternateContent xmlns:mc="http://schemas.openxmlformats.org/markup-compatibility/2006">
              <mc:Choice xmlns:v="urn:schemas-microsoft-com:vml" Requires="v">
                <p:oleObj spid="_x0000_s269341" name="公式" r:id="rId9" imgW="215640" imgH="406080" progId="Equation.3">
                  <p:embed/>
                </p:oleObj>
              </mc:Choice>
              <mc:Fallback>
                <p:oleObj name="公式" r:id="rId9" imgW="215640" imgH="406080" progId="Equation.3">
                  <p:embed/>
                  <p:pic>
                    <p:nvPicPr>
                      <p:cNvPr id="235547" name="Object 27">
                        <a:extLst>
                          <a:ext uri="{FF2B5EF4-FFF2-40B4-BE49-F238E27FC236}">
                            <a16:creationId xmlns:a16="http://schemas.microsoft.com/office/drawing/2014/main" id="{CFCA59BE-291B-4C72-ACC1-92E3D1347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9329" y="5013944"/>
                        <a:ext cx="4603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8">
            <a:extLst>
              <a:ext uri="{FF2B5EF4-FFF2-40B4-BE49-F238E27FC236}">
                <a16:creationId xmlns:a16="http://schemas.microsoft.com/office/drawing/2014/main" id="{510CA4CC-5CC8-4F2D-B721-D336DEE7DA7F}"/>
              </a:ext>
            </a:extLst>
          </p:cNvPr>
          <p:cNvGraphicFramePr>
            <a:graphicFrameLocks noChangeAspect="1"/>
          </p:cNvGraphicFramePr>
          <p:nvPr>
            <p:extLst>
              <p:ext uri="{D42A27DB-BD31-4B8C-83A1-F6EECF244321}">
                <p14:modId xmlns:p14="http://schemas.microsoft.com/office/powerpoint/2010/main" val="577949486"/>
              </p:ext>
            </p:extLst>
          </p:nvPr>
        </p:nvGraphicFramePr>
        <p:xfrm>
          <a:off x="6646465" y="5013944"/>
          <a:ext cx="458788" cy="863600"/>
        </p:xfrm>
        <a:graphic>
          <a:graphicData uri="http://schemas.openxmlformats.org/presentationml/2006/ole">
            <mc:AlternateContent xmlns:mc="http://schemas.openxmlformats.org/markup-compatibility/2006">
              <mc:Choice xmlns:v="urn:schemas-microsoft-com:vml" Requires="v">
                <p:oleObj spid="_x0000_s269342" name="公式" r:id="rId11" imgW="215640" imgH="406080" progId="Equation.3">
                  <p:embed/>
                </p:oleObj>
              </mc:Choice>
              <mc:Fallback>
                <p:oleObj name="公式" r:id="rId11" imgW="215640" imgH="406080" progId="Equation.3">
                  <p:embed/>
                  <p:pic>
                    <p:nvPicPr>
                      <p:cNvPr id="235548" name="Object 28">
                        <a:extLst>
                          <a:ext uri="{FF2B5EF4-FFF2-40B4-BE49-F238E27FC236}">
                            <a16:creationId xmlns:a16="http://schemas.microsoft.com/office/drawing/2014/main" id="{A629C98A-FE29-4AC0-A4D7-729F203F8C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46465" y="5013944"/>
                        <a:ext cx="45878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9">
            <a:extLst>
              <a:ext uri="{FF2B5EF4-FFF2-40B4-BE49-F238E27FC236}">
                <a16:creationId xmlns:a16="http://schemas.microsoft.com/office/drawing/2014/main" id="{E84329F6-E890-4F82-A1A9-7BF89DA44AAF}"/>
              </a:ext>
            </a:extLst>
          </p:cNvPr>
          <p:cNvGraphicFramePr>
            <a:graphicFrameLocks noChangeAspect="1"/>
          </p:cNvGraphicFramePr>
          <p:nvPr>
            <p:extLst>
              <p:ext uri="{D42A27DB-BD31-4B8C-83A1-F6EECF244321}">
                <p14:modId xmlns:p14="http://schemas.microsoft.com/office/powerpoint/2010/main" val="2890336106"/>
              </p:ext>
            </p:extLst>
          </p:nvPr>
        </p:nvGraphicFramePr>
        <p:xfrm>
          <a:off x="7870429" y="5013944"/>
          <a:ext cx="458787" cy="863600"/>
        </p:xfrm>
        <a:graphic>
          <a:graphicData uri="http://schemas.openxmlformats.org/presentationml/2006/ole">
            <mc:AlternateContent xmlns:mc="http://schemas.openxmlformats.org/markup-compatibility/2006">
              <mc:Choice xmlns:v="urn:schemas-microsoft-com:vml" Requires="v">
                <p:oleObj spid="_x0000_s269343" name="公式" r:id="rId13" imgW="215640" imgH="406080" progId="Equation.3">
                  <p:embed/>
                </p:oleObj>
              </mc:Choice>
              <mc:Fallback>
                <p:oleObj name="公式" r:id="rId13" imgW="215640" imgH="406080" progId="Equation.3">
                  <p:embed/>
                  <p:pic>
                    <p:nvPicPr>
                      <p:cNvPr id="235549" name="Object 29">
                        <a:extLst>
                          <a:ext uri="{FF2B5EF4-FFF2-40B4-BE49-F238E27FC236}">
                            <a16:creationId xmlns:a16="http://schemas.microsoft.com/office/drawing/2014/main" id="{E1561821-5EC0-4DCB-B480-FC9DD9C47FF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70429" y="5013944"/>
                        <a:ext cx="4587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964882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8"/>
                                        </p:tgtEl>
                                        <p:attrNameLst>
                                          <p:attrName>style.visibility</p:attrName>
                                        </p:attrNameLst>
                                      </p:cBhvr>
                                      <p:to>
                                        <p:strVal val="visible"/>
                                      </p:to>
                                    </p:se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a:extLst>
              <a:ext uri="{FF2B5EF4-FFF2-40B4-BE49-F238E27FC236}">
                <a16:creationId xmlns:a16="http://schemas.microsoft.com/office/drawing/2014/main" id="{E7554D74-A81C-4105-A6F5-C4A2775D6403}"/>
              </a:ext>
            </a:extLst>
          </p:cNvPr>
          <p:cNvSpPr txBox="1">
            <a:spLocks noChangeArrowheads="1"/>
          </p:cNvSpPr>
          <p:nvPr/>
        </p:nvSpPr>
        <p:spPr bwMode="auto">
          <a:xfrm>
            <a:off x="587388" y="445403"/>
            <a:ext cx="110172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800" b="1" dirty="0">
                <a:solidFill>
                  <a:srgbClr val="000000"/>
                </a:solidFill>
              </a:rPr>
              <a:t>某人射击</a:t>
            </a:r>
            <a:r>
              <a:rPr kumimoji="0" lang="en-US" altLang="zh-CN" sz="2800" b="1" dirty="0">
                <a:solidFill>
                  <a:srgbClr val="000000"/>
                </a:solidFill>
              </a:rPr>
              <a:t>10</a:t>
            </a:r>
            <a:r>
              <a:rPr kumimoji="0" lang="zh-CN" altLang="en-US" sz="2800" b="1" dirty="0">
                <a:solidFill>
                  <a:srgbClr val="000000"/>
                </a:solidFill>
              </a:rPr>
              <a:t>次</a:t>
            </a:r>
            <a:r>
              <a:rPr kumimoji="0" lang="en-US" altLang="zh-CN" sz="2800" b="1" dirty="0">
                <a:solidFill>
                  <a:srgbClr val="000000"/>
                </a:solidFill>
              </a:rPr>
              <a:t>,</a:t>
            </a:r>
            <a:r>
              <a:rPr kumimoji="0" lang="zh-CN" altLang="en-US" sz="2800" b="1" dirty="0">
                <a:solidFill>
                  <a:srgbClr val="000000"/>
                </a:solidFill>
              </a:rPr>
              <a:t>所得环数分别是</a:t>
            </a:r>
            <a:r>
              <a:rPr kumimoji="0" lang="en-US" altLang="zh-CN" sz="2800" b="1" dirty="0">
                <a:solidFill>
                  <a:srgbClr val="000000"/>
                </a:solidFill>
              </a:rPr>
              <a:t>:1,1,1,1,2,2,2,3,3,4</a:t>
            </a:r>
            <a:r>
              <a:rPr kumimoji="0" lang="zh-CN" altLang="en-US" sz="2800" b="1" dirty="0">
                <a:solidFill>
                  <a:srgbClr val="000000"/>
                </a:solidFill>
              </a:rPr>
              <a:t>；则这组数据的</a:t>
            </a:r>
            <a:r>
              <a:rPr kumimoji="0" lang="zh-CN" altLang="en-US" sz="2800" b="1" dirty="0">
                <a:solidFill>
                  <a:srgbClr val="FF0000"/>
                </a:solidFill>
              </a:rPr>
              <a:t>方差</a:t>
            </a:r>
            <a:r>
              <a:rPr kumimoji="0" lang="zh-CN" altLang="en-US" sz="2800" b="1" dirty="0">
                <a:solidFill>
                  <a:srgbClr val="000000"/>
                </a:solidFill>
              </a:rPr>
              <a:t>是多少？</a:t>
            </a:r>
          </a:p>
        </p:txBody>
      </p:sp>
      <p:graphicFrame>
        <p:nvGraphicFramePr>
          <p:cNvPr id="236547" name="Object 3">
            <a:extLst>
              <a:ext uri="{FF2B5EF4-FFF2-40B4-BE49-F238E27FC236}">
                <a16:creationId xmlns:a16="http://schemas.microsoft.com/office/drawing/2014/main" id="{DA680A4F-5A64-4C0E-B96B-CC6ED2C7BB67}"/>
              </a:ext>
            </a:extLst>
          </p:cNvPr>
          <p:cNvGraphicFramePr>
            <a:graphicFrameLocks noChangeAspect="1"/>
          </p:cNvGraphicFramePr>
          <p:nvPr>
            <p:extLst>
              <p:ext uri="{D42A27DB-BD31-4B8C-83A1-F6EECF244321}">
                <p14:modId xmlns:p14="http://schemas.microsoft.com/office/powerpoint/2010/main" val="2757638224"/>
              </p:ext>
            </p:extLst>
          </p:nvPr>
        </p:nvGraphicFramePr>
        <p:xfrm>
          <a:off x="1703387" y="2929860"/>
          <a:ext cx="8532813" cy="1638300"/>
        </p:xfrm>
        <a:graphic>
          <a:graphicData uri="http://schemas.openxmlformats.org/presentationml/2006/ole">
            <mc:AlternateContent xmlns:mc="http://schemas.openxmlformats.org/markup-compatibility/2006">
              <mc:Choice xmlns:v="urn:schemas-microsoft-com:vml" Requires="v">
                <p:oleObj spid="_x0000_s236579" name="公式" r:id="rId3" imgW="3377880" imgH="647640" progId="Equation.3">
                  <p:embed/>
                </p:oleObj>
              </mc:Choice>
              <mc:Fallback>
                <p:oleObj name="公式" r:id="rId3" imgW="3377880" imgH="647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7" y="2929860"/>
                        <a:ext cx="8532813" cy="163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49" name="Object 5">
            <a:extLst>
              <a:ext uri="{FF2B5EF4-FFF2-40B4-BE49-F238E27FC236}">
                <a16:creationId xmlns:a16="http://schemas.microsoft.com/office/drawing/2014/main" id="{354CAEFE-7E85-4B66-9BC2-6CFF6FF0835F}"/>
              </a:ext>
            </a:extLst>
          </p:cNvPr>
          <p:cNvGraphicFramePr>
            <a:graphicFrameLocks noChangeAspect="1"/>
          </p:cNvGraphicFramePr>
          <p:nvPr>
            <p:extLst>
              <p:ext uri="{D42A27DB-BD31-4B8C-83A1-F6EECF244321}">
                <p14:modId xmlns:p14="http://schemas.microsoft.com/office/powerpoint/2010/main" val="2462044295"/>
              </p:ext>
            </p:extLst>
          </p:nvPr>
        </p:nvGraphicFramePr>
        <p:xfrm>
          <a:off x="1703387" y="1819275"/>
          <a:ext cx="8532813" cy="1143000"/>
        </p:xfrm>
        <a:graphic>
          <a:graphicData uri="http://schemas.openxmlformats.org/presentationml/2006/ole">
            <mc:AlternateContent xmlns:mc="http://schemas.openxmlformats.org/markup-compatibility/2006">
              <mc:Choice xmlns:v="urn:schemas-microsoft-com:vml" Requires="v">
                <p:oleObj spid="_x0000_s236580" name="公式" r:id="rId5" imgW="3035160" imgH="406080" progId="Equation.3">
                  <p:embed/>
                </p:oleObj>
              </mc:Choice>
              <mc:Fallback>
                <p:oleObj name="公式" r:id="rId5" imgW="3035160" imgH="406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387" y="1819275"/>
                        <a:ext cx="85328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50" name="Object 6">
            <a:extLst>
              <a:ext uri="{FF2B5EF4-FFF2-40B4-BE49-F238E27FC236}">
                <a16:creationId xmlns:a16="http://schemas.microsoft.com/office/drawing/2014/main" id="{2F05561F-A7C8-4224-95C8-F325855A8652}"/>
              </a:ext>
            </a:extLst>
          </p:cNvPr>
          <p:cNvGraphicFramePr>
            <a:graphicFrameLocks noChangeAspect="1"/>
          </p:cNvGraphicFramePr>
          <p:nvPr>
            <p:extLst>
              <p:ext uri="{D42A27DB-BD31-4B8C-83A1-F6EECF244321}">
                <p14:modId xmlns:p14="http://schemas.microsoft.com/office/powerpoint/2010/main" val="739708760"/>
              </p:ext>
            </p:extLst>
          </p:nvPr>
        </p:nvGraphicFramePr>
        <p:xfrm>
          <a:off x="587388" y="4658647"/>
          <a:ext cx="8634413" cy="938213"/>
        </p:xfrm>
        <a:graphic>
          <a:graphicData uri="http://schemas.openxmlformats.org/presentationml/2006/ole">
            <mc:AlternateContent xmlns:mc="http://schemas.openxmlformats.org/markup-compatibility/2006">
              <mc:Choice xmlns:v="urn:schemas-microsoft-com:vml" Requires="v">
                <p:oleObj spid="_x0000_s236581" name="公式" r:id="rId7" imgW="3746160" imgH="406080" progId="Equation.3">
                  <p:embed/>
                </p:oleObj>
              </mc:Choice>
              <mc:Fallback>
                <p:oleObj name="公式" r:id="rId7" imgW="3746160" imgH="4060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388" y="4658647"/>
                        <a:ext cx="8634413"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51" name="Oval 7">
            <a:extLst>
              <a:ext uri="{FF2B5EF4-FFF2-40B4-BE49-F238E27FC236}">
                <a16:creationId xmlns:a16="http://schemas.microsoft.com/office/drawing/2014/main" id="{B5FC7292-2A33-4E0D-8FF0-5C6C00A8A8A3}"/>
              </a:ext>
            </a:extLst>
          </p:cNvPr>
          <p:cNvSpPr>
            <a:spLocks noChangeArrowheads="1"/>
          </p:cNvSpPr>
          <p:nvPr/>
        </p:nvSpPr>
        <p:spPr bwMode="auto">
          <a:xfrm>
            <a:off x="1157301" y="4588796"/>
            <a:ext cx="720725" cy="1295400"/>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2" name="Oval 8">
            <a:extLst>
              <a:ext uri="{FF2B5EF4-FFF2-40B4-BE49-F238E27FC236}">
                <a16:creationId xmlns:a16="http://schemas.microsoft.com/office/drawing/2014/main" id="{AD7EDBD7-0197-4FFA-93E0-48A42413965F}"/>
              </a:ext>
            </a:extLst>
          </p:cNvPr>
          <p:cNvSpPr>
            <a:spLocks noChangeArrowheads="1"/>
          </p:cNvSpPr>
          <p:nvPr/>
        </p:nvSpPr>
        <p:spPr bwMode="auto">
          <a:xfrm>
            <a:off x="3171838" y="4588796"/>
            <a:ext cx="720725" cy="1295400"/>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3" name="Oval 9">
            <a:extLst>
              <a:ext uri="{FF2B5EF4-FFF2-40B4-BE49-F238E27FC236}">
                <a16:creationId xmlns:a16="http://schemas.microsoft.com/office/drawing/2014/main" id="{5D2C9212-576A-40C8-ACBB-04288CDF9962}"/>
              </a:ext>
            </a:extLst>
          </p:cNvPr>
          <p:cNvSpPr>
            <a:spLocks noChangeArrowheads="1"/>
          </p:cNvSpPr>
          <p:nvPr/>
        </p:nvSpPr>
        <p:spPr bwMode="auto">
          <a:xfrm>
            <a:off x="5187963" y="4588796"/>
            <a:ext cx="720725" cy="1295400"/>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4" name="Oval 10">
            <a:extLst>
              <a:ext uri="{FF2B5EF4-FFF2-40B4-BE49-F238E27FC236}">
                <a16:creationId xmlns:a16="http://schemas.microsoft.com/office/drawing/2014/main" id="{8891689E-466A-4D37-B624-595B300675CE}"/>
              </a:ext>
            </a:extLst>
          </p:cNvPr>
          <p:cNvSpPr>
            <a:spLocks noChangeArrowheads="1"/>
          </p:cNvSpPr>
          <p:nvPr/>
        </p:nvSpPr>
        <p:spPr bwMode="auto">
          <a:xfrm>
            <a:off x="7277113" y="4590384"/>
            <a:ext cx="720725" cy="1295400"/>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5" name="AutoShape 11">
            <a:extLst>
              <a:ext uri="{FF2B5EF4-FFF2-40B4-BE49-F238E27FC236}">
                <a16:creationId xmlns:a16="http://schemas.microsoft.com/office/drawing/2014/main" id="{DF6F6AEF-79EF-4E16-B026-89DBA9E7276F}"/>
              </a:ext>
            </a:extLst>
          </p:cNvPr>
          <p:cNvSpPr>
            <a:spLocks noChangeArrowheads="1"/>
          </p:cNvSpPr>
          <p:nvPr/>
        </p:nvSpPr>
        <p:spPr bwMode="auto">
          <a:xfrm flipH="1">
            <a:off x="8688288" y="5588735"/>
            <a:ext cx="3241675" cy="863600"/>
          </a:xfrm>
          <a:prstGeom prst="wedgeEllipseCallout">
            <a:avLst>
              <a:gd name="adj1" fmla="val 23741"/>
              <a:gd name="adj2" fmla="val -174688"/>
            </a:avLst>
          </a:prstGeom>
          <a:solidFill>
            <a:schemeClr val="accent1"/>
          </a:solidFill>
          <a:ln w="381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3600" b="1" dirty="0">
                <a:solidFill>
                  <a:srgbClr val="FF0000"/>
                </a:solidFill>
                <a:latin typeface="Tahoma" panose="020B0604030504040204" pitchFamily="34" charset="0"/>
                <a:ea typeface="华文中宋" panose="02010600040101010101" pitchFamily="2" charset="-122"/>
              </a:rPr>
              <a:t>加权平均</a:t>
            </a:r>
          </a:p>
        </p:txBody>
      </p:sp>
      <p:sp>
        <p:nvSpPr>
          <p:cNvPr id="236556" name="Rectangle 12">
            <a:extLst>
              <a:ext uri="{FF2B5EF4-FFF2-40B4-BE49-F238E27FC236}">
                <a16:creationId xmlns:a16="http://schemas.microsoft.com/office/drawing/2014/main" id="{7C1FA46E-9173-49C5-9ED5-3D88FE110192}"/>
              </a:ext>
            </a:extLst>
          </p:cNvPr>
          <p:cNvSpPr>
            <a:spLocks noChangeArrowheads="1"/>
          </p:cNvSpPr>
          <p:nvPr/>
        </p:nvSpPr>
        <p:spPr bwMode="auto">
          <a:xfrm>
            <a:off x="1487488" y="1321723"/>
            <a:ext cx="8748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zh-CN" altLang="en-US" sz="3200" b="1" dirty="0">
                <a:solidFill>
                  <a:srgbClr val="0000FF"/>
                </a:solidFill>
                <a:latin typeface="Tahoma" panose="020B0604030504040204" pitchFamily="34" charset="0"/>
                <a:ea typeface="黑体" panose="02010609060101010101" pitchFamily="49" charset="-122"/>
              </a:rPr>
              <a:t>反映这组数据相对于平均值的集中程度的量</a:t>
            </a:r>
          </a:p>
        </p:txBody>
      </p:sp>
      <p:sp>
        <p:nvSpPr>
          <p:cNvPr id="236557" name="Text Box 13">
            <a:extLst>
              <a:ext uri="{FF2B5EF4-FFF2-40B4-BE49-F238E27FC236}">
                <a16:creationId xmlns:a16="http://schemas.microsoft.com/office/drawing/2014/main" id="{32FAA7B2-C7F2-420E-8A85-7B61C9798F25}"/>
              </a:ext>
            </a:extLst>
          </p:cNvPr>
          <p:cNvSpPr txBox="1">
            <a:spLocks noChangeArrowheads="1"/>
          </p:cNvSpPr>
          <p:nvPr/>
        </p:nvSpPr>
        <p:spPr bwMode="auto">
          <a:xfrm>
            <a:off x="0" y="7216"/>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新课引入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56"/>
                                        </p:tgtEl>
                                        <p:attrNameLst>
                                          <p:attrName>style.visibility</p:attrName>
                                        </p:attrNameLst>
                                      </p:cBhvr>
                                      <p:to>
                                        <p:strVal val="visible"/>
                                      </p:to>
                                    </p:set>
                                    <p:animEffect transition="in" filter="blinds(horizontal)">
                                      <p:cBhvr>
                                        <p:cTn id="7" dur="500"/>
                                        <p:tgtEl>
                                          <p:spTgt spid="236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6549"/>
                                        </p:tgtEl>
                                        <p:attrNameLst>
                                          <p:attrName>style.visibility</p:attrName>
                                        </p:attrNameLst>
                                      </p:cBhvr>
                                      <p:to>
                                        <p:strVal val="visible"/>
                                      </p:to>
                                    </p:set>
                                    <p:animEffect transition="in" filter="wipe(left)">
                                      <p:cBhvr>
                                        <p:cTn id="12" dur="500"/>
                                        <p:tgtEl>
                                          <p:spTgt spid="236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6547"/>
                                        </p:tgtEl>
                                        <p:attrNameLst>
                                          <p:attrName>style.visibility</p:attrName>
                                        </p:attrNameLst>
                                      </p:cBhvr>
                                      <p:to>
                                        <p:strVal val="visible"/>
                                      </p:to>
                                    </p:set>
                                    <p:animEffect transition="in" filter="wipe(left)">
                                      <p:cBhvr>
                                        <p:cTn id="17" dur="500"/>
                                        <p:tgtEl>
                                          <p:spTgt spid="2365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6550"/>
                                        </p:tgtEl>
                                        <p:attrNameLst>
                                          <p:attrName>style.visibility</p:attrName>
                                        </p:attrNameLst>
                                      </p:cBhvr>
                                      <p:to>
                                        <p:strVal val="visible"/>
                                      </p:to>
                                    </p:set>
                                    <p:animEffect transition="in" filter="wipe(left)">
                                      <p:cBhvr>
                                        <p:cTn id="22" dur="500"/>
                                        <p:tgtEl>
                                          <p:spTgt spid="236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236551"/>
                                        </p:tgtEl>
                                        <p:attrNameLst>
                                          <p:attrName>style.visibility</p:attrName>
                                        </p:attrNameLst>
                                      </p:cBhvr>
                                      <p:to>
                                        <p:strVal val="visible"/>
                                      </p:to>
                                    </p:set>
                                    <p:animEffect transition="in" filter="wheel(4)">
                                      <p:cBhvr>
                                        <p:cTn id="27" dur="500"/>
                                        <p:tgtEl>
                                          <p:spTgt spid="236551"/>
                                        </p:tgtEl>
                                      </p:cBhvr>
                                    </p:animEffect>
                                  </p:childTnLst>
                                </p:cTn>
                              </p:par>
                            </p:childTnLst>
                          </p:cTn>
                        </p:par>
                        <p:par>
                          <p:cTn id="28" fill="hold" nodeType="afterGroup">
                            <p:stCondLst>
                              <p:cond delay="500"/>
                            </p:stCondLst>
                            <p:childTnLst>
                              <p:par>
                                <p:cTn id="29" presetID="21" presetClass="entr" presetSubtype="4" fill="hold" nodeType="afterEffect">
                                  <p:stCondLst>
                                    <p:cond delay="0"/>
                                  </p:stCondLst>
                                  <p:childTnLst>
                                    <p:set>
                                      <p:cBhvr>
                                        <p:cTn id="30" dur="1" fill="hold">
                                          <p:stCondLst>
                                            <p:cond delay="0"/>
                                          </p:stCondLst>
                                        </p:cTn>
                                        <p:tgtEl>
                                          <p:spTgt spid="236552"/>
                                        </p:tgtEl>
                                        <p:attrNameLst>
                                          <p:attrName>style.visibility</p:attrName>
                                        </p:attrNameLst>
                                      </p:cBhvr>
                                      <p:to>
                                        <p:strVal val="visible"/>
                                      </p:to>
                                    </p:set>
                                    <p:animEffect transition="in" filter="wheel(4)">
                                      <p:cBhvr>
                                        <p:cTn id="31" dur="500"/>
                                        <p:tgtEl>
                                          <p:spTgt spid="236552"/>
                                        </p:tgtEl>
                                      </p:cBhvr>
                                    </p:animEffect>
                                  </p:childTnLst>
                                </p:cTn>
                              </p:par>
                            </p:childTnLst>
                          </p:cTn>
                        </p:par>
                        <p:par>
                          <p:cTn id="32" fill="hold" nodeType="afterGroup">
                            <p:stCondLst>
                              <p:cond delay="1000"/>
                            </p:stCondLst>
                            <p:childTnLst>
                              <p:par>
                                <p:cTn id="33" presetID="21" presetClass="entr" presetSubtype="4" fill="hold" nodeType="afterEffect">
                                  <p:stCondLst>
                                    <p:cond delay="0"/>
                                  </p:stCondLst>
                                  <p:childTnLst>
                                    <p:set>
                                      <p:cBhvr>
                                        <p:cTn id="34" dur="1" fill="hold">
                                          <p:stCondLst>
                                            <p:cond delay="0"/>
                                          </p:stCondLst>
                                        </p:cTn>
                                        <p:tgtEl>
                                          <p:spTgt spid="236553"/>
                                        </p:tgtEl>
                                        <p:attrNameLst>
                                          <p:attrName>style.visibility</p:attrName>
                                        </p:attrNameLst>
                                      </p:cBhvr>
                                      <p:to>
                                        <p:strVal val="visible"/>
                                      </p:to>
                                    </p:set>
                                    <p:animEffect transition="in" filter="wheel(4)">
                                      <p:cBhvr>
                                        <p:cTn id="35" dur="500"/>
                                        <p:tgtEl>
                                          <p:spTgt spid="236553"/>
                                        </p:tgtEl>
                                      </p:cBhvr>
                                    </p:animEffect>
                                  </p:childTnLst>
                                </p:cTn>
                              </p:par>
                            </p:childTnLst>
                          </p:cTn>
                        </p:par>
                        <p:par>
                          <p:cTn id="36" fill="hold" nodeType="afterGroup">
                            <p:stCondLst>
                              <p:cond delay="1500"/>
                            </p:stCondLst>
                            <p:childTnLst>
                              <p:par>
                                <p:cTn id="37" presetID="21" presetClass="entr" presetSubtype="4" fill="hold" nodeType="afterEffect">
                                  <p:stCondLst>
                                    <p:cond delay="0"/>
                                  </p:stCondLst>
                                  <p:childTnLst>
                                    <p:set>
                                      <p:cBhvr>
                                        <p:cTn id="38" dur="1" fill="hold">
                                          <p:stCondLst>
                                            <p:cond delay="0"/>
                                          </p:stCondLst>
                                        </p:cTn>
                                        <p:tgtEl>
                                          <p:spTgt spid="236554"/>
                                        </p:tgtEl>
                                        <p:attrNameLst>
                                          <p:attrName>style.visibility</p:attrName>
                                        </p:attrNameLst>
                                      </p:cBhvr>
                                      <p:to>
                                        <p:strVal val="visible"/>
                                      </p:to>
                                    </p:set>
                                    <p:animEffect transition="in" filter="wheel(4)">
                                      <p:cBhvr>
                                        <p:cTn id="39" dur="500"/>
                                        <p:tgtEl>
                                          <p:spTgt spid="236554"/>
                                        </p:tgtEl>
                                      </p:cBhvr>
                                    </p:animEffect>
                                  </p:childTnLst>
                                </p:cTn>
                              </p:par>
                            </p:childTnLst>
                          </p:cTn>
                        </p:par>
                        <p:par>
                          <p:cTn id="40" fill="hold" nodeType="afterGroup">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36555"/>
                                        </p:tgtEl>
                                        <p:attrNameLst>
                                          <p:attrName>style.visibility</p:attrName>
                                        </p:attrNameLst>
                                      </p:cBhvr>
                                      <p:to>
                                        <p:strVal val="visible"/>
                                      </p:to>
                                    </p:set>
                                    <p:animEffect transition="in" filter="wipe(left)">
                                      <p:cBhvr>
                                        <p:cTn id="43" dur="500"/>
                                        <p:tgtEl>
                                          <p:spTgt spid="236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5" grpId="0" animBg="1" autoUpdateAnimBg="0"/>
      <p:bldP spid="23655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A22D5FCB-37CE-4686-B3A9-8C87E43B30C1}"/>
              </a:ext>
            </a:extLst>
          </p:cNvPr>
          <p:cNvSpPr>
            <a:spLocks noChangeArrowheads="1"/>
          </p:cNvSpPr>
          <p:nvPr/>
        </p:nvSpPr>
        <p:spPr bwMode="auto">
          <a:xfrm>
            <a:off x="1487489" y="0"/>
            <a:ext cx="4248149"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b="1">
                <a:solidFill>
                  <a:srgbClr val="0C00F4"/>
                </a:solidFill>
              </a:rPr>
              <a:t>离散型随机变量取值的方差</a:t>
            </a:r>
          </a:p>
        </p:txBody>
      </p:sp>
      <p:sp>
        <p:nvSpPr>
          <p:cNvPr id="237571" name="Rectangle 3">
            <a:extLst>
              <a:ext uri="{FF2B5EF4-FFF2-40B4-BE49-F238E27FC236}">
                <a16:creationId xmlns:a16="http://schemas.microsoft.com/office/drawing/2014/main" id="{93B828D1-3064-40A2-BED6-F567DCF14808}"/>
              </a:ext>
            </a:extLst>
          </p:cNvPr>
          <p:cNvSpPr>
            <a:spLocks noChangeArrowheads="1"/>
          </p:cNvSpPr>
          <p:nvPr/>
        </p:nvSpPr>
        <p:spPr bwMode="auto">
          <a:xfrm>
            <a:off x="205654" y="527127"/>
            <a:ext cx="76842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CC0000"/>
                </a:solidFill>
                <a:ea typeface="黑体" panose="02010609060101010101" pitchFamily="49" charset="-122"/>
              </a:rPr>
              <a:t>一般地，若离散型随机变量</a:t>
            </a:r>
            <a:r>
              <a:rPr lang="en-US" altLang="zh-CN" sz="2800" b="1" dirty="0">
                <a:solidFill>
                  <a:srgbClr val="CC0000"/>
                </a:solidFill>
                <a:ea typeface="黑体" panose="02010609060101010101" pitchFamily="49" charset="-122"/>
              </a:rPr>
              <a:t>X</a:t>
            </a:r>
            <a:r>
              <a:rPr lang="zh-CN" altLang="en-US" sz="2800" b="1" dirty="0">
                <a:solidFill>
                  <a:srgbClr val="CC0000"/>
                </a:solidFill>
                <a:ea typeface="黑体" panose="02010609060101010101" pitchFamily="49" charset="-122"/>
              </a:rPr>
              <a:t>的概率分布列为：</a:t>
            </a:r>
          </a:p>
        </p:txBody>
      </p:sp>
      <p:graphicFrame>
        <p:nvGraphicFramePr>
          <p:cNvPr id="237572" name="Object 4">
            <a:extLst>
              <a:ext uri="{FF2B5EF4-FFF2-40B4-BE49-F238E27FC236}">
                <a16:creationId xmlns:a16="http://schemas.microsoft.com/office/drawing/2014/main" id="{C24C2C0B-FAF0-4A70-B774-8D7178A1B2F4}"/>
              </a:ext>
            </a:extLst>
          </p:cNvPr>
          <p:cNvGraphicFramePr>
            <a:graphicFrameLocks noChangeAspect="1"/>
          </p:cNvGraphicFramePr>
          <p:nvPr>
            <p:extLst>
              <p:ext uri="{D42A27DB-BD31-4B8C-83A1-F6EECF244321}">
                <p14:modId xmlns:p14="http://schemas.microsoft.com/office/powerpoint/2010/main" val="621267773"/>
              </p:ext>
            </p:extLst>
          </p:nvPr>
        </p:nvGraphicFramePr>
        <p:xfrm>
          <a:off x="1271464" y="2594489"/>
          <a:ext cx="8569325" cy="573087"/>
        </p:xfrm>
        <a:graphic>
          <a:graphicData uri="http://schemas.openxmlformats.org/presentationml/2006/ole">
            <mc:AlternateContent xmlns:mc="http://schemas.openxmlformats.org/markup-compatibility/2006">
              <mc:Choice xmlns:v="urn:schemas-microsoft-com:vml" Requires="v">
                <p:oleObj spid="_x0000_s237756" name="Equation" r:id="rId3" imgW="3822480" imgH="241200" progId="Equation.DSMT4">
                  <p:embed/>
                </p:oleObj>
              </mc:Choice>
              <mc:Fallback>
                <p:oleObj name="Equation" r:id="rId3" imgW="382248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2594489"/>
                        <a:ext cx="856932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573" name="Text Box 5">
            <a:extLst>
              <a:ext uri="{FF2B5EF4-FFF2-40B4-BE49-F238E27FC236}">
                <a16:creationId xmlns:a16="http://schemas.microsoft.com/office/drawing/2014/main" id="{C5AB6666-BD99-43FF-95A2-0A047467855B}"/>
              </a:ext>
            </a:extLst>
          </p:cNvPr>
          <p:cNvSpPr txBox="1">
            <a:spLocks noChangeArrowheads="1"/>
          </p:cNvSpPr>
          <p:nvPr/>
        </p:nvSpPr>
        <p:spPr bwMode="auto">
          <a:xfrm>
            <a:off x="479376" y="2599859"/>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dirty="0">
                <a:solidFill>
                  <a:srgbClr val="CC0000"/>
                </a:solidFill>
                <a:latin typeface="Tahoma" panose="020B0604030504040204" pitchFamily="34" charset="0"/>
                <a:ea typeface="黑体" panose="02010609060101010101" pitchFamily="49" charset="-122"/>
              </a:rPr>
              <a:t>则称</a:t>
            </a:r>
          </a:p>
        </p:txBody>
      </p:sp>
      <p:sp>
        <p:nvSpPr>
          <p:cNvPr id="237574" name="Text Box 6">
            <a:extLst>
              <a:ext uri="{FF2B5EF4-FFF2-40B4-BE49-F238E27FC236}">
                <a16:creationId xmlns:a16="http://schemas.microsoft.com/office/drawing/2014/main" id="{DD7EB345-7736-492D-B102-4CC26292D74E}"/>
              </a:ext>
            </a:extLst>
          </p:cNvPr>
          <p:cNvSpPr txBox="1">
            <a:spLocks noChangeArrowheads="1"/>
          </p:cNvSpPr>
          <p:nvPr/>
        </p:nvSpPr>
        <p:spPr bwMode="auto">
          <a:xfrm>
            <a:off x="1403774" y="3240601"/>
            <a:ext cx="68524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800" b="1" dirty="0">
                <a:solidFill>
                  <a:srgbClr val="CC0000"/>
                </a:solidFill>
                <a:ea typeface="黑体" panose="02010609060101010101" pitchFamily="49" charset="-122"/>
              </a:rPr>
              <a:t>为随机变量</a:t>
            </a:r>
            <a:r>
              <a:rPr kumimoji="0" lang="en-US" altLang="zh-CN" sz="2800" b="1" dirty="0">
                <a:solidFill>
                  <a:srgbClr val="CC0000"/>
                </a:solidFill>
                <a:ea typeface="黑体" panose="02010609060101010101" pitchFamily="49" charset="-122"/>
              </a:rPr>
              <a:t>X</a:t>
            </a:r>
            <a:r>
              <a:rPr kumimoji="0" lang="zh-CN" altLang="en-US" sz="2800" b="1" dirty="0">
                <a:solidFill>
                  <a:srgbClr val="CC0000"/>
                </a:solidFill>
                <a:ea typeface="黑体" panose="02010609060101010101" pitchFamily="49" charset="-122"/>
              </a:rPr>
              <a:t>的</a:t>
            </a:r>
            <a:r>
              <a:rPr kumimoji="0" lang="zh-CN" altLang="en-US" sz="2800" b="1" dirty="0">
                <a:solidFill>
                  <a:srgbClr val="0000FF"/>
                </a:solidFill>
                <a:ea typeface="黑体" panose="02010609060101010101" pitchFamily="49" charset="-122"/>
              </a:rPr>
              <a:t>方差，有时也记为</a:t>
            </a:r>
            <a:r>
              <a:rPr kumimoji="0" lang="en-US" altLang="zh-CN" sz="2800" b="1" dirty="0">
                <a:solidFill>
                  <a:srgbClr val="0000FF"/>
                </a:solidFill>
                <a:ea typeface="黑体" panose="02010609060101010101" pitchFamily="49" charset="-122"/>
              </a:rPr>
              <a:t>Var(X).</a:t>
            </a:r>
            <a:endParaRPr kumimoji="0" lang="zh-CN" altLang="en-US" sz="2800" b="1" dirty="0">
              <a:solidFill>
                <a:srgbClr val="0000FF"/>
              </a:solidFill>
              <a:ea typeface="黑体" panose="02010609060101010101" pitchFamily="49" charset="-122"/>
            </a:endParaRPr>
          </a:p>
        </p:txBody>
      </p:sp>
      <p:graphicFrame>
        <p:nvGraphicFramePr>
          <p:cNvPr id="237575" name="Object 7">
            <a:extLst>
              <a:ext uri="{FF2B5EF4-FFF2-40B4-BE49-F238E27FC236}">
                <a16:creationId xmlns:a16="http://schemas.microsoft.com/office/drawing/2014/main" id="{8897983D-A211-4B79-AA0E-309DAFAC2394}"/>
              </a:ext>
            </a:extLst>
          </p:cNvPr>
          <p:cNvGraphicFramePr>
            <a:graphicFrameLocks noChangeAspect="1"/>
          </p:cNvGraphicFramePr>
          <p:nvPr>
            <p:extLst>
              <p:ext uri="{D42A27DB-BD31-4B8C-83A1-F6EECF244321}">
                <p14:modId xmlns:p14="http://schemas.microsoft.com/office/powerpoint/2010/main" val="3534805961"/>
              </p:ext>
            </p:extLst>
          </p:nvPr>
        </p:nvGraphicFramePr>
        <p:xfrm>
          <a:off x="9840789" y="2438587"/>
          <a:ext cx="2303462" cy="884889"/>
        </p:xfrm>
        <a:graphic>
          <a:graphicData uri="http://schemas.openxmlformats.org/presentationml/2006/ole">
            <mc:AlternateContent xmlns:mc="http://schemas.openxmlformats.org/markup-compatibility/2006">
              <mc:Choice xmlns:v="urn:schemas-microsoft-com:vml" Requires="v">
                <p:oleObj spid="_x0000_s237757" name="公式" r:id="rId5" imgW="1193760" imgH="431640" progId="Equation.3">
                  <p:embed/>
                </p:oleObj>
              </mc:Choice>
              <mc:Fallback>
                <p:oleObj name="公式" r:id="rId5" imgW="1193760" imgH="431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0789" y="2438587"/>
                        <a:ext cx="2303462" cy="884889"/>
                      </a:xfrm>
                      <a:prstGeom prst="rect">
                        <a:avLst/>
                      </a:prstGeom>
                      <a:noFill/>
                      <a:ln>
                        <a:noFill/>
                      </a:ln>
                      <a:effectLst/>
                    </p:spPr>
                  </p:pic>
                </p:oleObj>
              </mc:Fallback>
            </mc:AlternateContent>
          </a:graphicData>
        </a:graphic>
      </p:graphicFrame>
      <p:graphicFrame>
        <p:nvGraphicFramePr>
          <p:cNvPr id="237576" name="Group 8">
            <a:extLst>
              <a:ext uri="{FF2B5EF4-FFF2-40B4-BE49-F238E27FC236}">
                <a16:creationId xmlns:a16="http://schemas.microsoft.com/office/drawing/2014/main" id="{3249A863-1458-4F87-9DBF-735968D2ECBE}"/>
              </a:ext>
            </a:extLst>
          </p:cNvPr>
          <p:cNvGraphicFramePr>
            <a:graphicFrameLocks noGrp="1"/>
          </p:cNvGraphicFramePr>
          <p:nvPr/>
        </p:nvGraphicFramePr>
        <p:xfrm>
          <a:off x="2208214" y="1201739"/>
          <a:ext cx="7559675" cy="1152525"/>
        </p:xfrm>
        <a:graphic>
          <a:graphicData uri="http://schemas.openxmlformats.org/drawingml/2006/table">
            <a:tbl>
              <a:tblPr/>
              <a:tblGrid>
                <a:gridCol w="1077912">
                  <a:extLst>
                    <a:ext uri="{9D8B030D-6E8A-4147-A177-3AD203B41FA5}">
                      <a16:colId xmlns:a16="http://schemas.microsoft.com/office/drawing/2014/main" val="1187307230"/>
                    </a:ext>
                  </a:extLst>
                </a:gridCol>
                <a:gridCol w="1081088">
                  <a:extLst>
                    <a:ext uri="{9D8B030D-6E8A-4147-A177-3AD203B41FA5}">
                      <a16:colId xmlns:a16="http://schemas.microsoft.com/office/drawing/2014/main" val="4175538732"/>
                    </a:ext>
                  </a:extLst>
                </a:gridCol>
                <a:gridCol w="1081087">
                  <a:extLst>
                    <a:ext uri="{9D8B030D-6E8A-4147-A177-3AD203B41FA5}">
                      <a16:colId xmlns:a16="http://schemas.microsoft.com/office/drawing/2014/main" val="2304059895"/>
                    </a:ext>
                  </a:extLst>
                </a:gridCol>
                <a:gridCol w="1079500">
                  <a:extLst>
                    <a:ext uri="{9D8B030D-6E8A-4147-A177-3AD203B41FA5}">
                      <a16:colId xmlns:a16="http://schemas.microsoft.com/office/drawing/2014/main" val="3877123147"/>
                    </a:ext>
                  </a:extLst>
                </a:gridCol>
                <a:gridCol w="1081088">
                  <a:extLst>
                    <a:ext uri="{9D8B030D-6E8A-4147-A177-3AD203B41FA5}">
                      <a16:colId xmlns:a16="http://schemas.microsoft.com/office/drawing/2014/main" val="1751770305"/>
                    </a:ext>
                  </a:extLst>
                </a:gridCol>
                <a:gridCol w="1077912">
                  <a:extLst>
                    <a:ext uri="{9D8B030D-6E8A-4147-A177-3AD203B41FA5}">
                      <a16:colId xmlns:a16="http://schemas.microsoft.com/office/drawing/2014/main" val="3866217316"/>
                    </a:ext>
                  </a:extLst>
                </a:gridCol>
                <a:gridCol w="1081088">
                  <a:extLst>
                    <a:ext uri="{9D8B030D-6E8A-4147-A177-3AD203B41FA5}">
                      <a16:colId xmlns:a16="http://schemas.microsoft.com/office/drawing/2014/main" val="3208511360"/>
                    </a:ext>
                  </a:extLst>
                </a:gridCol>
              </a:tblGrid>
              <a:tr h="5778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65342649"/>
                  </a:ext>
                </a:extLst>
              </a:tr>
              <a:tr h="5746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58060487"/>
                  </a:ext>
                </a:extLst>
              </a:tr>
            </a:tbl>
          </a:graphicData>
        </a:graphic>
      </p:graphicFrame>
      <p:grpSp>
        <p:nvGrpSpPr>
          <p:cNvPr id="237602" name="Group 34">
            <a:extLst>
              <a:ext uri="{FF2B5EF4-FFF2-40B4-BE49-F238E27FC236}">
                <a16:creationId xmlns:a16="http://schemas.microsoft.com/office/drawing/2014/main" id="{40B23F50-C30B-4EB1-88A4-711356943299}"/>
              </a:ext>
            </a:extLst>
          </p:cNvPr>
          <p:cNvGrpSpPr>
            <a:grpSpLocks/>
          </p:cNvGrpSpPr>
          <p:nvPr/>
        </p:nvGrpSpPr>
        <p:grpSpPr bwMode="auto">
          <a:xfrm>
            <a:off x="2476500" y="1128713"/>
            <a:ext cx="6948488" cy="1223962"/>
            <a:chOff x="555" y="1116"/>
            <a:chExt cx="4377" cy="771"/>
          </a:xfrm>
        </p:grpSpPr>
        <p:graphicFrame>
          <p:nvGraphicFramePr>
            <p:cNvPr id="237603" name="Object 35">
              <a:extLst>
                <a:ext uri="{FF2B5EF4-FFF2-40B4-BE49-F238E27FC236}">
                  <a16:creationId xmlns:a16="http://schemas.microsoft.com/office/drawing/2014/main" id="{876C552F-565D-422B-886E-70B262FC233D}"/>
                </a:ext>
              </a:extLst>
            </p:cNvPr>
            <p:cNvGraphicFramePr>
              <a:graphicFrameLocks noChangeAspect="1"/>
            </p:cNvGraphicFramePr>
            <p:nvPr/>
          </p:nvGraphicFramePr>
          <p:xfrm>
            <a:off x="567" y="1524"/>
            <a:ext cx="318" cy="318"/>
          </p:xfrm>
          <a:graphic>
            <a:graphicData uri="http://schemas.openxmlformats.org/presentationml/2006/ole">
              <mc:AlternateContent xmlns:mc="http://schemas.openxmlformats.org/markup-compatibility/2006">
                <mc:Choice xmlns:v="urn:schemas-microsoft-com:vml" Requires="v">
                  <p:oleObj spid="_x0000_s237758" name="公式" r:id="rId7" imgW="164880" imgH="164880" progId="Equation.3">
                    <p:embed/>
                  </p:oleObj>
                </mc:Choice>
                <mc:Fallback>
                  <p:oleObj name="公式" r:id="rId7" imgW="164880" imgH="16488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1524"/>
                          <a:ext cx="31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04" name="Object 36">
              <a:extLst>
                <a:ext uri="{FF2B5EF4-FFF2-40B4-BE49-F238E27FC236}">
                  <a16:creationId xmlns:a16="http://schemas.microsoft.com/office/drawing/2014/main" id="{524F46B1-9606-40F9-BFF0-BB1D9DADF422}"/>
                </a:ext>
              </a:extLst>
            </p:cNvPr>
            <p:cNvGraphicFramePr>
              <a:graphicFrameLocks noChangeAspect="1"/>
            </p:cNvGraphicFramePr>
            <p:nvPr/>
          </p:nvGraphicFramePr>
          <p:xfrm>
            <a:off x="1244" y="1127"/>
            <a:ext cx="277" cy="387"/>
          </p:xfrm>
          <a:graphic>
            <a:graphicData uri="http://schemas.openxmlformats.org/presentationml/2006/ole">
              <mc:AlternateContent xmlns:mc="http://schemas.openxmlformats.org/markup-compatibility/2006">
                <mc:Choice xmlns:v="urn:schemas-microsoft-com:vml" Requires="v">
                  <p:oleObj spid="_x0000_s237759" name="公式" r:id="rId9" imgW="177480" imgH="215640" progId="Equation.3">
                    <p:embed/>
                  </p:oleObj>
                </mc:Choice>
                <mc:Fallback>
                  <p:oleObj name="公式" r:id="rId9" imgW="177480" imgH="21564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4" y="1127"/>
                          <a:ext cx="277"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05" name="Object 37">
              <a:extLst>
                <a:ext uri="{FF2B5EF4-FFF2-40B4-BE49-F238E27FC236}">
                  <a16:creationId xmlns:a16="http://schemas.microsoft.com/office/drawing/2014/main" id="{1347E192-07DF-49AF-8F63-E2C595D5D410}"/>
                </a:ext>
              </a:extLst>
            </p:cNvPr>
            <p:cNvGraphicFramePr>
              <a:graphicFrameLocks noChangeAspect="1"/>
            </p:cNvGraphicFramePr>
            <p:nvPr/>
          </p:nvGraphicFramePr>
          <p:xfrm>
            <a:off x="3309" y="1116"/>
            <a:ext cx="277" cy="409"/>
          </p:xfrm>
          <a:graphic>
            <a:graphicData uri="http://schemas.openxmlformats.org/presentationml/2006/ole">
              <mc:AlternateContent xmlns:mc="http://schemas.openxmlformats.org/markup-compatibility/2006">
                <mc:Choice xmlns:v="urn:schemas-microsoft-com:vml" Requires="v">
                  <p:oleObj spid="_x0000_s237760" name="公式" r:id="rId11" imgW="177480" imgH="228600" progId="Equation.3">
                    <p:embed/>
                  </p:oleObj>
                </mc:Choice>
                <mc:Fallback>
                  <p:oleObj name="公式" r:id="rId11" imgW="177480" imgH="22860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9" y="1116"/>
                          <a:ext cx="277"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06" name="Object 38">
              <a:extLst>
                <a:ext uri="{FF2B5EF4-FFF2-40B4-BE49-F238E27FC236}">
                  <a16:creationId xmlns:a16="http://schemas.microsoft.com/office/drawing/2014/main" id="{0AE1DBB0-BE8D-46BB-B30D-27BC58143DA2}"/>
                </a:ext>
              </a:extLst>
            </p:cNvPr>
            <p:cNvGraphicFramePr>
              <a:graphicFrameLocks noChangeAspect="1"/>
            </p:cNvGraphicFramePr>
            <p:nvPr/>
          </p:nvGraphicFramePr>
          <p:xfrm>
            <a:off x="1940" y="1127"/>
            <a:ext cx="298" cy="387"/>
          </p:xfrm>
          <a:graphic>
            <a:graphicData uri="http://schemas.openxmlformats.org/presentationml/2006/ole">
              <mc:AlternateContent xmlns:mc="http://schemas.openxmlformats.org/markup-compatibility/2006">
                <mc:Choice xmlns:v="urn:schemas-microsoft-com:vml" Requires="v">
                  <p:oleObj spid="_x0000_s237761" name="公式" r:id="rId13" imgW="190440" imgH="215640" progId="Equation.3">
                    <p:embed/>
                  </p:oleObj>
                </mc:Choice>
                <mc:Fallback>
                  <p:oleObj name="公式" r:id="rId13" imgW="190440" imgH="21564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0" y="1127"/>
                          <a:ext cx="29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607" name="Text Box 39">
              <a:extLst>
                <a:ext uri="{FF2B5EF4-FFF2-40B4-BE49-F238E27FC236}">
                  <a16:creationId xmlns:a16="http://schemas.microsoft.com/office/drawing/2014/main" id="{A19CFDD9-33AB-4259-8057-41B02F123588}"/>
                </a:ext>
              </a:extLst>
            </p:cNvPr>
            <p:cNvSpPr txBox="1">
              <a:spLocks noChangeArrowheads="1"/>
            </p:cNvSpPr>
            <p:nvPr/>
          </p:nvSpPr>
          <p:spPr bwMode="auto">
            <a:xfrm>
              <a:off x="2608" y="1161"/>
              <a:ext cx="59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a:t>
              </a:r>
            </a:p>
          </p:txBody>
        </p:sp>
        <p:sp>
          <p:nvSpPr>
            <p:cNvPr id="237608" name="Text Box 40">
              <a:extLst>
                <a:ext uri="{FF2B5EF4-FFF2-40B4-BE49-F238E27FC236}">
                  <a16:creationId xmlns:a16="http://schemas.microsoft.com/office/drawing/2014/main" id="{A9A113AE-93A3-4D21-8376-7C55ACC4FF66}"/>
                </a:ext>
              </a:extLst>
            </p:cNvPr>
            <p:cNvSpPr txBox="1">
              <a:spLocks noChangeArrowheads="1"/>
            </p:cNvSpPr>
            <p:nvPr/>
          </p:nvSpPr>
          <p:spPr bwMode="auto">
            <a:xfrm>
              <a:off x="3965" y="1161"/>
              <a:ext cx="5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p>
          </p:txBody>
        </p:sp>
        <p:graphicFrame>
          <p:nvGraphicFramePr>
            <p:cNvPr id="237609" name="Object 41">
              <a:extLst>
                <a:ext uri="{FF2B5EF4-FFF2-40B4-BE49-F238E27FC236}">
                  <a16:creationId xmlns:a16="http://schemas.microsoft.com/office/drawing/2014/main" id="{C6570E2E-8CBB-40B7-AE5A-5C8FDAF6FA6B}"/>
                </a:ext>
              </a:extLst>
            </p:cNvPr>
            <p:cNvGraphicFramePr>
              <a:graphicFrameLocks noChangeAspect="1"/>
            </p:cNvGraphicFramePr>
            <p:nvPr/>
          </p:nvGraphicFramePr>
          <p:xfrm>
            <a:off x="1249" y="1447"/>
            <a:ext cx="269" cy="428"/>
          </p:xfrm>
          <a:graphic>
            <a:graphicData uri="http://schemas.openxmlformats.org/presentationml/2006/ole">
              <mc:AlternateContent xmlns:mc="http://schemas.openxmlformats.org/markup-compatibility/2006">
                <mc:Choice xmlns:v="urn:schemas-microsoft-com:vml" Requires="v">
                  <p:oleObj spid="_x0000_s237762" name="公式" r:id="rId15" imgW="190440" imgH="215640" progId="Equation.3">
                    <p:embed/>
                  </p:oleObj>
                </mc:Choice>
                <mc:Fallback>
                  <p:oleObj name="公式" r:id="rId15" imgW="190440" imgH="21564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9" y="1447"/>
                          <a:ext cx="269"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10" name="Object 42">
              <a:extLst>
                <a:ext uri="{FF2B5EF4-FFF2-40B4-BE49-F238E27FC236}">
                  <a16:creationId xmlns:a16="http://schemas.microsoft.com/office/drawing/2014/main" id="{1F8A5E8D-F6AB-44C0-A3C9-7264EE038931}"/>
                </a:ext>
              </a:extLst>
            </p:cNvPr>
            <p:cNvGraphicFramePr>
              <a:graphicFrameLocks noChangeAspect="1"/>
            </p:cNvGraphicFramePr>
            <p:nvPr/>
          </p:nvGraphicFramePr>
          <p:xfrm>
            <a:off x="1928" y="1447"/>
            <a:ext cx="269" cy="428"/>
          </p:xfrm>
          <a:graphic>
            <a:graphicData uri="http://schemas.openxmlformats.org/presentationml/2006/ole">
              <mc:AlternateContent xmlns:mc="http://schemas.openxmlformats.org/markup-compatibility/2006">
                <mc:Choice xmlns:v="urn:schemas-microsoft-com:vml" Requires="v">
                  <p:oleObj spid="_x0000_s237763" name="公式" r:id="rId17" imgW="190440" imgH="215640" progId="Equation.3">
                    <p:embed/>
                  </p:oleObj>
                </mc:Choice>
                <mc:Fallback>
                  <p:oleObj name="公式" r:id="rId17" imgW="190440" imgH="215640"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8" y="1447"/>
                          <a:ext cx="269"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11" name="Object 43">
              <a:extLst>
                <a:ext uri="{FF2B5EF4-FFF2-40B4-BE49-F238E27FC236}">
                  <a16:creationId xmlns:a16="http://schemas.microsoft.com/office/drawing/2014/main" id="{705465F1-95B7-4C4D-ACD5-57B22DD492FF}"/>
                </a:ext>
              </a:extLst>
            </p:cNvPr>
            <p:cNvGraphicFramePr>
              <a:graphicFrameLocks noChangeAspect="1"/>
            </p:cNvGraphicFramePr>
            <p:nvPr/>
          </p:nvGraphicFramePr>
          <p:xfrm>
            <a:off x="3289" y="1434"/>
            <a:ext cx="251" cy="453"/>
          </p:xfrm>
          <a:graphic>
            <a:graphicData uri="http://schemas.openxmlformats.org/presentationml/2006/ole">
              <mc:AlternateContent xmlns:mc="http://schemas.openxmlformats.org/markup-compatibility/2006">
                <mc:Choice xmlns:v="urn:schemas-microsoft-com:vml" Requires="v">
                  <p:oleObj spid="_x0000_s237764" name="公式" r:id="rId19" imgW="177480" imgH="228600" progId="Equation.3">
                    <p:embed/>
                  </p:oleObj>
                </mc:Choice>
                <mc:Fallback>
                  <p:oleObj name="公式" r:id="rId19" imgW="177480" imgH="228600" progId="Equation.3">
                    <p:embed/>
                    <p:pic>
                      <p:nvPicPr>
                        <p:cNvPr id="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9" y="1434"/>
                          <a:ext cx="251"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612" name="Text Box 44">
              <a:extLst>
                <a:ext uri="{FF2B5EF4-FFF2-40B4-BE49-F238E27FC236}">
                  <a16:creationId xmlns:a16="http://schemas.microsoft.com/office/drawing/2014/main" id="{BAB76332-3709-4B07-B0C5-DE16C102CD3D}"/>
                </a:ext>
              </a:extLst>
            </p:cNvPr>
            <p:cNvSpPr txBox="1">
              <a:spLocks noChangeArrowheads="1"/>
            </p:cNvSpPr>
            <p:nvPr/>
          </p:nvSpPr>
          <p:spPr bwMode="auto">
            <a:xfrm>
              <a:off x="2624" y="1479"/>
              <a:ext cx="57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p>
          </p:txBody>
        </p:sp>
        <p:sp>
          <p:nvSpPr>
            <p:cNvPr id="237613" name="Text Box 45">
              <a:extLst>
                <a:ext uri="{FF2B5EF4-FFF2-40B4-BE49-F238E27FC236}">
                  <a16:creationId xmlns:a16="http://schemas.microsoft.com/office/drawing/2014/main" id="{F3B57F14-0E65-407D-9719-DE127D85A86B}"/>
                </a:ext>
              </a:extLst>
            </p:cNvPr>
            <p:cNvSpPr txBox="1">
              <a:spLocks noChangeArrowheads="1"/>
            </p:cNvSpPr>
            <p:nvPr/>
          </p:nvSpPr>
          <p:spPr bwMode="auto">
            <a:xfrm>
              <a:off x="3969" y="1479"/>
              <a:ext cx="57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p>
          </p:txBody>
        </p:sp>
        <p:graphicFrame>
          <p:nvGraphicFramePr>
            <p:cNvPr id="237614" name="Object 46">
              <a:extLst>
                <a:ext uri="{FF2B5EF4-FFF2-40B4-BE49-F238E27FC236}">
                  <a16:creationId xmlns:a16="http://schemas.microsoft.com/office/drawing/2014/main" id="{D71DA5DE-D80B-4A27-A0FF-4442A5C26106}"/>
                </a:ext>
              </a:extLst>
            </p:cNvPr>
            <p:cNvGraphicFramePr>
              <a:graphicFrameLocks noChangeAspect="1"/>
            </p:cNvGraphicFramePr>
            <p:nvPr/>
          </p:nvGraphicFramePr>
          <p:xfrm>
            <a:off x="4635" y="1117"/>
            <a:ext cx="297" cy="409"/>
          </p:xfrm>
          <a:graphic>
            <a:graphicData uri="http://schemas.openxmlformats.org/presentationml/2006/ole">
              <mc:AlternateContent xmlns:mc="http://schemas.openxmlformats.org/markup-compatibility/2006">
                <mc:Choice xmlns:v="urn:schemas-microsoft-com:vml" Requires="v">
                  <p:oleObj spid="_x0000_s237765" name="公式" r:id="rId21" imgW="190440" imgH="228600" progId="Equation.3">
                    <p:embed/>
                  </p:oleObj>
                </mc:Choice>
                <mc:Fallback>
                  <p:oleObj name="公式" r:id="rId21" imgW="190440" imgH="228600" progId="Equation.3">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35" y="1117"/>
                          <a:ext cx="297"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15" name="Object 47">
              <a:extLst>
                <a:ext uri="{FF2B5EF4-FFF2-40B4-BE49-F238E27FC236}">
                  <a16:creationId xmlns:a16="http://schemas.microsoft.com/office/drawing/2014/main" id="{7CCB487D-93B1-4AD0-B5E5-A784EEDF709F}"/>
                </a:ext>
              </a:extLst>
            </p:cNvPr>
            <p:cNvGraphicFramePr>
              <a:graphicFrameLocks noChangeAspect="1"/>
            </p:cNvGraphicFramePr>
            <p:nvPr/>
          </p:nvGraphicFramePr>
          <p:xfrm>
            <a:off x="4607" y="1434"/>
            <a:ext cx="287" cy="453"/>
          </p:xfrm>
          <a:graphic>
            <a:graphicData uri="http://schemas.openxmlformats.org/presentationml/2006/ole">
              <mc:AlternateContent xmlns:mc="http://schemas.openxmlformats.org/markup-compatibility/2006">
                <mc:Choice xmlns:v="urn:schemas-microsoft-com:vml" Requires="v">
                  <p:oleObj spid="_x0000_s237766" name="公式" r:id="rId23" imgW="203040" imgH="228600" progId="Equation.3">
                    <p:embed/>
                  </p:oleObj>
                </mc:Choice>
                <mc:Fallback>
                  <p:oleObj name="公式" r:id="rId23" imgW="203040" imgH="228600" progId="Equation.3">
                    <p:embed/>
                    <p:pic>
                      <p:nvPicPr>
                        <p:cNvPr id="0" name="Object 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7" y="1434"/>
                          <a:ext cx="287"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16" name="Object 48">
              <a:extLst>
                <a:ext uri="{FF2B5EF4-FFF2-40B4-BE49-F238E27FC236}">
                  <a16:creationId xmlns:a16="http://schemas.microsoft.com/office/drawing/2014/main" id="{4FD178D3-346C-497B-A6B8-712613C5CEE1}"/>
                </a:ext>
              </a:extLst>
            </p:cNvPr>
            <p:cNvGraphicFramePr>
              <a:graphicFrameLocks noChangeAspect="1"/>
            </p:cNvGraphicFramePr>
            <p:nvPr/>
          </p:nvGraphicFramePr>
          <p:xfrm>
            <a:off x="555" y="1161"/>
            <a:ext cx="343" cy="318"/>
          </p:xfrm>
          <a:graphic>
            <a:graphicData uri="http://schemas.openxmlformats.org/presentationml/2006/ole">
              <mc:AlternateContent xmlns:mc="http://schemas.openxmlformats.org/markup-compatibility/2006">
                <mc:Choice xmlns:v="urn:schemas-microsoft-com:vml" Requires="v">
                  <p:oleObj spid="_x0000_s237767" name="公式" r:id="rId25" imgW="177480" imgH="164880" progId="Equation.3">
                    <p:embed/>
                  </p:oleObj>
                </mc:Choice>
                <mc:Fallback>
                  <p:oleObj name="公式" r:id="rId25" imgW="177480" imgH="164880" progId="Equation.3">
                    <p:embed/>
                    <p:pic>
                      <p:nvPicPr>
                        <p:cNvPr id="0" name="Object 4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5" y="1161"/>
                          <a:ext cx="34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7617" name="Rectangle 49">
            <a:extLst>
              <a:ext uri="{FF2B5EF4-FFF2-40B4-BE49-F238E27FC236}">
                <a16:creationId xmlns:a16="http://schemas.microsoft.com/office/drawing/2014/main" id="{A34F9140-2601-4B5E-ADC4-E18D71761B0B}"/>
              </a:ext>
            </a:extLst>
          </p:cNvPr>
          <p:cNvSpPr>
            <a:spLocks noChangeArrowheads="1"/>
          </p:cNvSpPr>
          <p:nvPr/>
        </p:nvSpPr>
        <p:spPr bwMode="auto">
          <a:xfrm>
            <a:off x="1519956" y="3818509"/>
            <a:ext cx="592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3200" b="1" dirty="0">
                <a:solidFill>
                  <a:srgbClr val="CC0000"/>
                </a:solidFill>
                <a:latin typeface="Tahoma" panose="020B0604030504040204" pitchFamily="34" charset="0"/>
                <a:ea typeface="黑体" panose="02010609060101010101" pitchFamily="49" charset="-122"/>
              </a:rPr>
              <a:t>称</a:t>
            </a:r>
          </a:p>
        </p:txBody>
      </p:sp>
      <mc:AlternateContent xmlns:mc="http://schemas.openxmlformats.org/markup-compatibility/2006" xmlns:a14="http://schemas.microsoft.com/office/drawing/2010/main">
        <mc:Choice Requires="a14">
          <p:sp>
            <p:nvSpPr>
              <p:cNvPr id="237618" name="Object 50">
                <a:extLst>
                  <a:ext uri="{FF2B5EF4-FFF2-40B4-BE49-F238E27FC236}">
                    <a16:creationId xmlns:a16="http://schemas.microsoft.com/office/drawing/2014/main" id="{DF48543D-F1A4-4D71-8FCA-9B93E7A48BA3}"/>
                  </a:ext>
                </a:extLst>
              </p:cNvPr>
              <p:cNvSpPr txBox="1"/>
              <p:nvPr/>
            </p:nvSpPr>
            <p:spPr bwMode="auto">
              <a:xfrm>
                <a:off x="2147888" y="3757613"/>
                <a:ext cx="2527300" cy="5889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3200" i="1" smtClean="0">
                          <a:solidFill>
                            <a:srgbClr val="000000"/>
                          </a:solidFill>
                          <a:latin typeface="Cambria Math" panose="02040503050406030204" pitchFamily="18" charset="0"/>
                        </a:rPr>
                        <m:t>𝜎</m:t>
                      </m:r>
                      <m:r>
                        <a:rPr lang="en-US" altLang="zh-CN" sz="3200" b="0" i="1" smtClean="0">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𝑋</m:t>
                      </m:r>
                      <m:r>
                        <a:rPr lang="en-US" altLang="zh-CN" sz="3200" b="0" i="1" smtClean="0">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m:t>
                      </m:r>
                      <m:rad>
                        <m:radPr>
                          <m:degHide m:val="on"/>
                          <m:ctrlPr>
                            <a:rPr lang="zh-CN" altLang="en-US" sz="3200" i="1">
                              <a:solidFill>
                                <a:srgbClr val="000000"/>
                              </a:solidFill>
                              <a:latin typeface="Cambria Math" panose="02040503050406030204" pitchFamily="18" charset="0"/>
                            </a:rPr>
                          </m:ctrlPr>
                        </m:radPr>
                        <m:deg/>
                        <m:e>
                          <m:r>
                            <a:rPr lang="zh-CN" altLang="en-US" sz="3200" i="1">
                              <a:solidFill>
                                <a:srgbClr val="000000"/>
                              </a:solidFill>
                              <a:latin typeface="Cambria Math" panose="02040503050406030204" pitchFamily="18" charset="0"/>
                            </a:rPr>
                            <m:t>𝐷𝑋</m:t>
                          </m:r>
                        </m:e>
                      </m:rad>
                    </m:oMath>
                  </m:oMathPara>
                </a14:m>
                <a:endParaRPr lang="zh-CN" altLang="en-US" sz="3200" dirty="0"/>
              </a:p>
            </p:txBody>
          </p:sp>
        </mc:Choice>
        <mc:Fallback xmlns="">
          <p:sp>
            <p:nvSpPr>
              <p:cNvPr id="237618" name="Object 50">
                <a:extLst>
                  <a:ext uri="{FF2B5EF4-FFF2-40B4-BE49-F238E27FC236}">
                    <a16:creationId xmlns:a16="http://schemas.microsoft.com/office/drawing/2014/main" id="{DF48543D-F1A4-4D71-8FCA-9B93E7A48BA3}"/>
                  </a:ext>
                </a:extLst>
              </p:cNvPr>
              <p:cNvSpPr txBox="1">
                <a:spLocks noRot="1" noChangeAspect="1" noMove="1" noResize="1" noEditPoints="1" noAdjustHandles="1" noChangeArrowheads="1" noChangeShapeType="1" noTextEdit="1"/>
              </p:cNvSpPr>
              <p:nvPr/>
            </p:nvSpPr>
            <p:spPr bwMode="auto">
              <a:xfrm>
                <a:off x="2147888" y="3757613"/>
                <a:ext cx="2527300" cy="588962"/>
              </a:xfrm>
              <a:prstGeom prst="rect">
                <a:avLst/>
              </a:prstGeom>
              <a:blipFill>
                <a:blip r:embed="rId27"/>
                <a:stretch>
                  <a:fillRect/>
                </a:stretch>
              </a:blipFill>
              <a:ln>
                <a:noFill/>
              </a:ln>
              <a:effectLst/>
            </p:spPr>
            <p:txBody>
              <a:bodyPr/>
              <a:lstStyle/>
              <a:p>
                <a:r>
                  <a:rPr lang="zh-CN" altLang="en-US">
                    <a:noFill/>
                  </a:rPr>
                  <a:t> </a:t>
                </a:r>
              </a:p>
            </p:txBody>
          </p:sp>
        </mc:Fallback>
      </mc:AlternateContent>
      <p:sp>
        <p:nvSpPr>
          <p:cNvPr id="237619" name="Text Box 51">
            <a:extLst>
              <a:ext uri="{FF2B5EF4-FFF2-40B4-BE49-F238E27FC236}">
                <a16:creationId xmlns:a16="http://schemas.microsoft.com/office/drawing/2014/main" id="{505151C7-3519-4394-9B33-9A7215EE7D04}"/>
              </a:ext>
            </a:extLst>
          </p:cNvPr>
          <p:cNvSpPr txBox="1">
            <a:spLocks noChangeArrowheads="1"/>
          </p:cNvSpPr>
          <p:nvPr/>
        </p:nvSpPr>
        <p:spPr bwMode="auto">
          <a:xfrm>
            <a:off x="4524214" y="3807244"/>
            <a:ext cx="464401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3200" b="1" dirty="0">
                <a:solidFill>
                  <a:srgbClr val="CC0000"/>
                </a:solidFill>
                <a:ea typeface="黑体" panose="02010609060101010101" pitchFamily="49" charset="-122"/>
              </a:rPr>
              <a:t>为随机变量</a:t>
            </a:r>
            <a:r>
              <a:rPr kumimoji="0" lang="en-US" altLang="zh-CN" sz="3200" b="1" dirty="0">
                <a:solidFill>
                  <a:srgbClr val="CC0000"/>
                </a:solidFill>
                <a:ea typeface="黑体" panose="02010609060101010101" pitchFamily="49" charset="-122"/>
              </a:rPr>
              <a:t>X</a:t>
            </a:r>
            <a:r>
              <a:rPr kumimoji="0" lang="zh-CN" altLang="en-US" sz="3200" b="1" dirty="0">
                <a:solidFill>
                  <a:srgbClr val="CC0000"/>
                </a:solidFill>
                <a:ea typeface="黑体" panose="02010609060101010101" pitchFamily="49" charset="-122"/>
              </a:rPr>
              <a:t>的</a:t>
            </a:r>
            <a:r>
              <a:rPr kumimoji="0" lang="zh-CN" altLang="en-US" sz="3200" b="1" dirty="0">
                <a:solidFill>
                  <a:srgbClr val="0000FF"/>
                </a:solidFill>
                <a:ea typeface="黑体" panose="02010609060101010101" pitchFamily="49" charset="-122"/>
              </a:rPr>
              <a:t>标准差</a:t>
            </a:r>
            <a:r>
              <a:rPr kumimoji="0" lang="zh-CN" altLang="en-US" sz="3200" b="1" dirty="0">
                <a:solidFill>
                  <a:srgbClr val="CC0000"/>
                </a:solidFill>
                <a:ea typeface="黑体" panose="02010609060101010101" pitchFamily="49" charset="-122"/>
              </a:rPr>
              <a:t>。</a:t>
            </a:r>
          </a:p>
        </p:txBody>
      </p:sp>
      <p:sp>
        <p:nvSpPr>
          <p:cNvPr id="237620" name="Rectangle 52">
            <a:extLst>
              <a:ext uri="{FF2B5EF4-FFF2-40B4-BE49-F238E27FC236}">
                <a16:creationId xmlns:a16="http://schemas.microsoft.com/office/drawing/2014/main" id="{954AFF1A-6875-4585-B835-E8BDA2A869AD}"/>
              </a:ext>
            </a:extLst>
          </p:cNvPr>
          <p:cNvSpPr>
            <a:spLocks noChangeArrowheads="1"/>
          </p:cNvSpPr>
          <p:nvPr/>
        </p:nvSpPr>
        <p:spPr bwMode="auto">
          <a:xfrm>
            <a:off x="455217" y="5026349"/>
            <a:ext cx="11521279" cy="954107"/>
          </a:xfrm>
          <a:prstGeom prst="rect">
            <a:avLst/>
          </a:prstGeom>
          <a:noFill/>
          <a:ln>
            <a:solidFill>
              <a:schemeClr val="accent1"/>
            </a:solidFill>
          </a:ln>
          <a:effectLst/>
        </p:spPr>
        <p:txBody>
          <a:bodyPr wrap="square">
            <a:spAutoFit/>
          </a:bodyPr>
          <a:lstStyle/>
          <a:p>
            <a:r>
              <a:rPr kumimoji="0" lang="zh-CN" altLang="en-US" sz="2800" b="1" dirty="0">
                <a:solidFill>
                  <a:srgbClr val="660066"/>
                </a:solidFill>
                <a:latin typeface="宋体" panose="02010600030101010101" pitchFamily="2" charset="-122"/>
              </a:rPr>
              <a:t>它们都是反映离散型随机变量偏离于均值的平均程度的量，它们的值越小，则随机变量偏离于均值的平均程度越小，即越集中于均值。</a:t>
            </a:r>
          </a:p>
        </p:txBody>
      </p:sp>
      <p:graphicFrame>
        <p:nvGraphicFramePr>
          <p:cNvPr id="237621" name="Object 53">
            <a:extLst>
              <a:ext uri="{FF2B5EF4-FFF2-40B4-BE49-F238E27FC236}">
                <a16:creationId xmlns:a16="http://schemas.microsoft.com/office/drawing/2014/main" id="{73CBDADE-E46F-4324-B81E-2B763C489C55}"/>
              </a:ext>
            </a:extLst>
          </p:cNvPr>
          <p:cNvGraphicFramePr>
            <a:graphicFrameLocks noChangeAspect="1"/>
          </p:cNvGraphicFramePr>
          <p:nvPr>
            <p:extLst>
              <p:ext uri="{D42A27DB-BD31-4B8C-83A1-F6EECF244321}">
                <p14:modId xmlns:p14="http://schemas.microsoft.com/office/powerpoint/2010/main" val="2406870008"/>
              </p:ext>
            </p:extLst>
          </p:nvPr>
        </p:nvGraphicFramePr>
        <p:xfrm>
          <a:off x="2239555" y="4396867"/>
          <a:ext cx="5911850" cy="547688"/>
        </p:xfrm>
        <a:graphic>
          <a:graphicData uri="http://schemas.openxmlformats.org/presentationml/2006/ole">
            <mc:AlternateContent xmlns:mc="http://schemas.openxmlformats.org/markup-compatibility/2006">
              <mc:Choice xmlns:v="urn:schemas-microsoft-com:vml" Requires="v">
                <p:oleObj spid="_x0000_s237768" name="公式" r:id="rId28" imgW="2476440" imgH="228600" progId="Equation.3">
                  <p:embed/>
                </p:oleObj>
              </mc:Choice>
              <mc:Fallback>
                <p:oleObj name="公式" r:id="rId28" imgW="2476440" imgH="228600" progId="Equation.3">
                  <p:embed/>
                  <p:pic>
                    <p:nvPicPr>
                      <p:cNvPr id="0" name="Object 5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39555" y="4396867"/>
                        <a:ext cx="5911850" cy="547688"/>
                      </a:xfrm>
                      <a:prstGeom prst="rect">
                        <a:avLst/>
                      </a:prstGeom>
                      <a:pattFill prst="dotDmnd">
                        <a:fgClr>
                          <a:schemeClr val="accent1"/>
                        </a:fgClr>
                        <a:bgClr>
                          <a:schemeClr val="tx1"/>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622" name="Text Box 54">
            <a:extLst>
              <a:ext uri="{FF2B5EF4-FFF2-40B4-BE49-F238E27FC236}">
                <a16:creationId xmlns:a16="http://schemas.microsoft.com/office/drawing/2014/main" id="{9317D015-9FB2-4E07-9E4A-D8F3312D925C}"/>
              </a:ext>
            </a:extLst>
          </p:cNvPr>
          <p:cNvSpPr txBox="1">
            <a:spLocks noChangeArrowheads="1"/>
          </p:cNvSpPr>
          <p:nvPr/>
        </p:nvSpPr>
        <p:spPr bwMode="auto">
          <a:xfrm>
            <a:off x="1" y="0"/>
            <a:ext cx="1487488"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b="1">
                <a:solidFill>
                  <a:srgbClr val="0C00F4"/>
                </a:solidFill>
              </a:rPr>
              <a:t>学习新知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blinds(horizontal)">
                                      <p:cBhvr>
                                        <p:cTn id="7" dur="500"/>
                                        <p:tgtEl>
                                          <p:spTgt spid="237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37576"/>
                                        </p:tgtEl>
                                        <p:attrNameLst>
                                          <p:attrName>style.visibility</p:attrName>
                                        </p:attrNameLst>
                                      </p:cBhvr>
                                      <p:to>
                                        <p:strVal val="visible"/>
                                      </p:to>
                                    </p:set>
                                    <p:animEffect transition="in" filter="wipe(down)">
                                      <p:cBhvr>
                                        <p:cTn id="12" dur="500"/>
                                        <p:tgtEl>
                                          <p:spTgt spid="237576"/>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237602"/>
                                        </p:tgtEl>
                                        <p:attrNameLst>
                                          <p:attrName>style.visibility</p:attrName>
                                        </p:attrNameLst>
                                      </p:cBhvr>
                                      <p:to>
                                        <p:strVal val="visible"/>
                                      </p:to>
                                    </p:set>
                                    <p:animEffect transition="in" filter="wipe(down)">
                                      <p:cBhvr>
                                        <p:cTn id="16" dur="500"/>
                                        <p:tgtEl>
                                          <p:spTgt spid="2376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7573"/>
                                        </p:tgtEl>
                                        <p:attrNameLst>
                                          <p:attrName>style.visibility</p:attrName>
                                        </p:attrNameLst>
                                      </p:cBhvr>
                                      <p:to>
                                        <p:strVal val="visible"/>
                                      </p:to>
                                    </p:set>
                                    <p:animEffect transition="in" filter="wipe(left)">
                                      <p:cBhvr>
                                        <p:cTn id="21" dur="500"/>
                                        <p:tgtEl>
                                          <p:spTgt spid="2375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37572"/>
                                        </p:tgtEl>
                                        <p:attrNameLst>
                                          <p:attrName>style.visibility</p:attrName>
                                        </p:attrNameLst>
                                      </p:cBhvr>
                                      <p:to>
                                        <p:strVal val="visible"/>
                                      </p:to>
                                    </p:set>
                                    <p:animEffect transition="in" filter="wipe(left)">
                                      <p:cBhvr>
                                        <p:cTn id="26" dur="500"/>
                                        <p:tgtEl>
                                          <p:spTgt spid="2375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37575"/>
                                        </p:tgtEl>
                                        <p:attrNameLst>
                                          <p:attrName>style.visibility</p:attrName>
                                        </p:attrNameLst>
                                      </p:cBhvr>
                                      <p:to>
                                        <p:strVal val="visible"/>
                                      </p:to>
                                    </p:set>
                                    <p:animEffect transition="in" filter="wipe(left)">
                                      <p:cBhvr>
                                        <p:cTn id="31" dur="500"/>
                                        <p:tgtEl>
                                          <p:spTgt spid="2375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7574"/>
                                        </p:tgtEl>
                                        <p:attrNameLst>
                                          <p:attrName>style.visibility</p:attrName>
                                        </p:attrNameLst>
                                      </p:cBhvr>
                                      <p:to>
                                        <p:strVal val="visible"/>
                                      </p:to>
                                    </p:set>
                                    <p:animEffect transition="in" filter="wipe(left)">
                                      <p:cBhvr>
                                        <p:cTn id="36" dur="500"/>
                                        <p:tgtEl>
                                          <p:spTgt spid="2375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37617"/>
                                        </p:tgtEl>
                                        <p:attrNameLst>
                                          <p:attrName>style.visibility</p:attrName>
                                        </p:attrNameLst>
                                      </p:cBhvr>
                                      <p:to>
                                        <p:strVal val="visible"/>
                                      </p:to>
                                    </p:set>
                                  </p:childTnLst>
                                </p:cTn>
                              </p:par>
                            </p:childTnLst>
                          </p:cTn>
                        </p:par>
                        <p:par>
                          <p:cTn id="41" fill="hold" nodeType="with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37618"/>
                                        </p:tgtEl>
                                        <p:attrNameLst>
                                          <p:attrName>style.visibility</p:attrName>
                                        </p:attrNameLst>
                                      </p:cBhvr>
                                      <p:to>
                                        <p:strVal val="visible"/>
                                      </p:to>
                                    </p:se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37619"/>
                                        </p:tgtEl>
                                        <p:attrNameLst>
                                          <p:attrName>style.visibility</p:attrName>
                                        </p:attrNameLst>
                                      </p:cBhvr>
                                      <p:to>
                                        <p:strVal val="visible"/>
                                      </p:to>
                                    </p:set>
                                    <p:animEffect transition="in" filter="wipe(left)">
                                      <p:cBhvr>
                                        <p:cTn id="47" dur="500"/>
                                        <p:tgtEl>
                                          <p:spTgt spid="237619"/>
                                        </p:tgtEl>
                                      </p:cBhvr>
                                    </p:animEffect>
                                  </p:childTnLst>
                                </p:cTn>
                              </p:par>
                              <p:par>
                                <p:cTn id="48" presetID="22" presetClass="entr" presetSubtype="8" fill="hold" nodeType="withEffect">
                                  <p:stCondLst>
                                    <p:cond delay="0"/>
                                  </p:stCondLst>
                                  <p:childTnLst>
                                    <p:set>
                                      <p:cBhvr>
                                        <p:cTn id="49" dur="1" fill="hold">
                                          <p:stCondLst>
                                            <p:cond delay="0"/>
                                          </p:stCondLst>
                                        </p:cTn>
                                        <p:tgtEl>
                                          <p:spTgt spid="237621"/>
                                        </p:tgtEl>
                                        <p:attrNameLst>
                                          <p:attrName>style.visibility</p:attrName>
                                        </p:attrNameLst>
                                      </p:cBhvr>
                                      <p:to>
                                        <p:strVal val="visible"/>
                                      </p:to>
                                    </p:set>
                                    <p:animEffect transition="in" filter="wipe(left)">
                                      <p:cBhvr>
                                        <p:cTn id="50" dur="2000"/>
                                        <p:tgtEl>
                                          <p:spTgt spid="2376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237621"/>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237620"/>
                                        </p:tgtEl>
                                        <p:attrNameLst>
                                          <p:attrName>style.visibility</p:attrName>
                                        </p:attrNameLst>
                                      </p:cBhvr>
                                      <p:to>
                                        <p:strVal val="visible"/>
                                      </p:to>
                                    </p:set>
                                    <p:animEffect transition="in" filter="wipe(left)">
                                      <p:cBhvr>
                                        <p:cTn id="57" dur="500"/>
                                        <p:tgtEl>
                                          <p:spTgt spid="23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3" grpId="0" autoUpdateAnimBg="0"/>
      <p:bldP spid="237574" grpId="0" autoUpdateAnimBg="0"/>
      <p:bldP spid="237617" grpId="0" autoUpdateAnimBg="0"/>
      <p:bldP spid="237618" grpId="0"/>
      <p:bldP spid="237619" grpId="0" autoUpdateAnimBg="0"/>
      <p:bldP spid="2376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56EBBC-2FB7-40DA-9064-693AEACD63B2}"/>
              </a:ext>
            </a:extLst>
          </p:cNvPr>
          <p:cNvSpPr txBox="1"/>
          <p:nvPr/>
        </p:nvSpPr>
        <p:spPr>
          <a:xfrm>
            <a:off x="463550" y="137544"/>
            <a:ext cx="11264265" cy="1384995"/>
          </a:xfrm>
          <a:prstGeom prst="rect">
            <a:avLst/>
          </a:prstGeom>
          <a:noFill/>
        </p:spPr>
        <p:txBody>
          <a:bodyPr wrap="square" rtlCol="0">
            <a:spAutoFit/>
          </a:bodyPr>
          <a:lstStyle/>
          <a:p>
            <a:pPr fontAlgn="auto"/>
            <a:r>
              <a:rPr lang="zh-CN" altLang="en-US" sz="2800" b="1" dirty="0">
                <a:solidFill>
                  <a:schemeClr val="tx2"/>
                </a:solidFill>
              </a:rPr>
              <a:t>随机变量的方差和标准差都可以度量随机变量的取值与其均值的偏离程度，反映了随机变量取值的离散程度，方差或标准差越小，随机变量的取值越集中；方差或标准差越大，随机变量的取值越分散。</a:t>
            </a:r>
          </a:p>
        </p:txBody>
      </p:sp>
      <p:sp>
        <p:nvSpPr>
          <p:cNvPr id="3" name="文本框 2">
            <a:extLst>
              <a:ext uri="{FF2B5EF4-FFF2-40B4-BE49-F238E27FC236}">
                <a16:creationId xmlns:a16="http://schemas.microsoft.com/office/drawing/2014/main" id="{FDB5A2F5-49A1-4FEE-980D-977A0044906F}"/>
              </a:ext>
            </a:extLst>
          </p:cNvPr>
          <p:cNvSpPr txBox="1"/>
          <p:nvPr/>
        </p:nvSpPr>
        <p:spPr>
          <a:xfrm>
            <a:off x="342319" y="1522539"/>
            <a:ext cx="10306050" cy="576248"/>
          </a:xfrm>
          <a:prstGeom prst="rect">
            <a:avLst/>
          </a:prstGeom>
          <a:noFill/>
        </p:spPr>
        <p:txBody>
          <a:bodyPr wrap="square" rtlCol="0">
            <a:spAutoFit/>
          </a:bodyPr>
          <a:lstStyle/>
          <a:p>
            <a:pPr fontAlgn="auto">
              <a:lnSpc>
                <a:spcPct val="150000"/>
              </a:lnSpc>
            </a:pPr>
            <a:r>
              <a:rPr lang="zh-CN" altLang="en-US" b="1" dirty="0">
                <a:solidFill>
                  <a:srgbClr val="FF0000"/>
                </a:solidFill>
              </a:rPr>
              <a:t>因此，问题</a:t>
            </a:r>
            <a:r>
              <a:rPr lang="en-US" altLang="zh-CN" b="1" dirty="0">
                <a:solidFill>
                  <a:srgbClr val="FF0000"/>
                </a:solidFill>
              </a:rPr>
              <a:t>1</a:t>
            </a:r>
            <a:r>
              <a:rPr lang="zh-CN" altLang="en-US" b="1" dirty="0">
                <a:solidFill>
                  <a:srgbClr val="FF0000"/>
                </a:solidFill>
              </a:rPr>
              <a:t>中两名同学</a:t>
            </a:r>
            <a:r>
              <a:rPr lang="zh-CN" altLang="en-US" b="1" dirty="0">
                <a:solidFill>
                  <a:srgbClr val="FF0000"/>
                </a:solidFill>
                <a:sym typeface="+mn-ea"/>
              </a:rPr>
              <a:t>射击</a:t>
            </a:r>
            <a:r>
              <a:rPr lang="zh-CN" altLang="en-US" b="1" dirty="0">
                <a:solidFill>
                  <a:srgbClr val="FF0000"/>
                </a:solidFill>
              </a:rPr>
              <a:t>成绩的方差和标准差来刻画它们成绩的稳定性。</a:t>
            </a:r>
          </a:p>
        </p:txBody>
      </p:sp>
      <p:sp>
        <p:nvSpPr>
          <p:cNvPr id="4" name="文本框 3">
            <a:extLst>
              <a:ext uri="{FF2B5EF4-FFF2-40B4-BE49-F238E27FC236}">
                <a16:creationId xmlns:a16="http://schemas.microsoft.com/office/drawing/2014/main" id="{6924150F-FAAB-4595-9872-819CCE6B9C4D}"/>
              </a:ext>
            </a:extLst>
          </p:cNvPr>
          <p:cNvSpPr txBox="1"/>
          <p:nvPr/>
        </p:nvSpPr>
        <p:spPr>
          <a:xfrm>
            <a:off x="386716" y="2217026"/>
            <a:ext cx="7644765" cy="576248"/>
          </a:xfrm>
          <a:prstGeom prst="rect">
            <a:avLst/>
          </a:prstGeom>
          <a:noFill/>
        </p:spPr>
        <p:txBody>
          <a:bodyPr wrap="square" rtlCol="0">
            <a:spAutoFit/>
          </a:bodyPr>
          <a:lstStyle/>
          <a:p>
            <a:pPr fontAlgn="auto">
              <a:lnSpc>
                <a:spcPct val="150000"/>
              </a:lnSpc>
            </a:pPr>
            <a:r>
              <a:rPr lang="zh-CN" altLang="en-US" b="1">
                <a:solidFill>
                  <a:srgbClr val="FF0000"/>
                </a:solidFill>
              </a:rPr>
              <a:t>两名同学射击成绩的方差和标准差分别为</a:t>
            </a:r>
            <a:r>
              <a:rPr lang="en-US" altLang="zh-CN" b="1">
                <a:solidFill>
                  <a:srgbClr val="FF0000"/>
                </a:solidFill>
              </a:rPr>
              <a:t>:</a:t>
            </a:r>
          </a:p>
        </p:txBody>
      </p:sp>
      <p:graphicFrame>
        <p:nvGraphicFramePr>
          <p:cNvPr id="5" name="对象 4">
            <a:hlinkClick r:id="" action="ppaction://ole?verb=0"/>
            <a:extLst>
              <a:ext uri="{FF2B5EF4-FFF2-40B4-BE49-F238E27FC236}">
                <a16:creationId xmlns:a16="http://schemas.microsoft.com/office/drawing/2014/main" id="{8C8676B9-B7B2-40B1-81CB-FACEE2A661CE}"/>
              </a:ext>
            </a:extLst>
          </p:cNvPr>
          <p:cNvGraphicFramePr>
            <a:graphicFrameLocks noChangeAspect="1"/>
          </p:cNvGraphicFramePr>
          <p:nvPr>
            <p:extLst>
              <p:ext uri="{D42A27DB-BD31-4B8C-83A1-F6EECF244321}">
                <p14:modId xmlns:p14="http://schemas.microsoft.com/office/powerpoint/2010/main" val="797995003"/>
              </p:ext>
            </p:extLst>
          </p:nvPr>
        </p:nvGraphicFramePr>
        <p:xfrm>
          <a:off x="2767066" y="2823526"/>
          <a:ext cx="5456555" cy="1641475"/>
        </p:xfrm>
        <a:graphic>
          <a:graphicData uri="http://schemas.openxmlformats.org/presentationml/2006/ole">
            <mc:AlternateContent xmlns:mc="http://schemas.openxmlformats.org/markup-compatibility/2006">
              <mc:Choice xmlns:v="urn:schemas-microsoft-com:vml" Requires="v">
                <p:oleObj spid="_x0000_s270346" r:id="rId3" imgW="3124200" imgH="939800" progId="Equation.KSEE3">
                  <p:embed/>
                </p:oleObj>
              </mc:Choice>
              <mc:Fallback>
                <p:oleObj r:id="rId3" imgW="3124200" imgH="939800" progId="Equation.KSEE3">
                  <p:embed/>
                  <p:pic>
                    <p:nvPicPr>
                      <p:cNvPr id="6" name="对象 5">
                        <a:hlinkClick r:id="" action="ppaction://ole?verb=0"/>
                      </p:cNvPr>
                      <p:cNvPicPr/>
                      <p:nvPr/>
                    </p:nvPicPr>
                    <p:blipFill>
                      <a:blip r:embed="rId4"/>
                      <a:stretch>
                        <a:fillRect/>
                      </a:stretch>
                    </p:blipFill>
                    <p:spPr>
                      <a:xfrm>
                        <a:off x="2767066" y="2823526"/>
                        <a:ext cx="5456555" cy="1641475"/>
                      </a:xfrm>
                      <a:prstGeom prst="rect">
                        <a:avLst/>
                      </a:prstGeom>
                    </p:spPr>
                  </p:pic>
                </p:oleObj>
              </mc:Fallback>
            </mc:AlternateContent>
          </a:graphicData>
        </a:graphic>
      </p:graphicFrame>
      <p:grpSp>
        <p:nvGrpSpPr>
          <p:cNvPr id="6" name="组合 5">
            <a:extLst>
              <a:ext uri="{FF2B5EF4-FFF2-40B4-BE49-F238E27FC236}">
                <a16:creationId xmlns:a16="http://schemas.microsoft.com/office/drawing/2014/main" id="{6D1422C7-A2AF-443C-B203-EC35946E0094}"/>
              </a:ext>
            </a:extLst>
          </p:cNvPr>
          <p:cNvGrpSpPr/>
          <p:nvPr/>
        </p:nvGrpSpPr>
        <p:grpSpPr>
          <a:xfrm>
            <a:off x="463550" y="4495253"/>
            <a:ext cx="11130915" cy="1130300"/>
            <a:chOff x="547" y="8257"/>
            <a:chExt cx="17529" cy="1780"/>
          </a:xfrm>
        </p:grpSpPr>
        <p:sp>
          <p:nvSpPr>
            <p:cNvPr id="7" name="文本框 6">
              <a:extLst>
                <a:ext uri="{FF2B5EF4-FFF2-40B4-BE49-F238E27FC236}">
                  <a16:creationId xmlns:a16="http://schemas.microsoft.com/office/drawing/2014/main" id="{C805B990-D1D5-4268-945A-B41FDB9A7FCE}"/>
                </a:ext>
              </a:extLst>
            </p:cNvPr>
            <p:cNvSpPr txBox="1"/>
            <p:nvPr/>
          </p:nvSpPr>
          <p:spPr>
            <a:xfrm>
              <a:off x="547" y="8257"/>
              <a:ext cx="17529" cy="1780"/>
            </a:xfrm>
            <a:prstGeom prst="rect">
              <a:avLst/>
            </a:prstGeom>
            <a:noFill/>
          </p:spPr>
          <p:txBody>
            <a:bodyPr wrap="square" rtlCol="0">
              <a:spAutoFit/>
            </a:bodyPr>
            <a:lstStyle/>
            <a:p>
              <a:pPr fontAlgn="auto">
                <a:lnSpc>
                  <a:spcPct val="150000"/>
                </a:lnSpc>
              </a:pPr>
              <a:r>
                <a:rPr lang="zh-CN" altLang="en-US" b="1" dirty="0"/>
                <a:t>因为</a:t>
              </a:r>
              <a:r>
                <a:rPr lang="en-US" altLang="zh-CN" b="1" dirty="0"/>
                <a:t>D(Y)&lt;</a:t>
              </a:r>
              <a:r>
                <a:rPr lang="en-US" altLang="zh-CN" b="1" dirty="0">
                  <a:sym typeface="+mn-ea"/>
                </a:rPr>
                <a:t>D(X)(</a:t>
              </a:r>
              <a:r>
                <a:rPr lang="zh-CN" altLang="en-US" b="1" dirty="0">
                  <a:sym typeface="+mn-ea"/>
                </a:rPr>
                <a:t>等价地，                          </a:t>
              </a:r>
              <a:r>
                <a:rPr lang="en-US" altLang="zh-CN" b="1" dirty="0">
                  <a:sym typeface="+mn-ea"/>
                </a:rPr>
                <a:t>) </a:t>
              </a:r>
              <a:r>
                <a:rPr lang="zh-CN" altLang="en-US" b="1" dirty="0">
                  <a:sym typeface="+mn-ea"/>
                </a:rPr>
                <a:t>，所以随机变量</a:t>
              </a:r>
              <a:r>
                <a:rPr lang="en-US" altLang="zh-CN" b="1" dirty="0">
                  <a:sym typeface="+mn-ea"/>
                </a:rPr>
                <a:t>Y</a:t>
              </a:r>
              <a:r>
                <a:rPr lang="zh-CN" altLang="en-US" b="1" dirty="0">
                  <a:sym typeface="+mn-ea"/>
                </a:rPr>
                <a:t>的取值相对更集中，即乙同学的射击成绩相对更稳定。</a:t>
              </a:r>
            </a:p>
          </p:txBody>
        </p:sp>
        <p:graphicFrame>
          <p:nvGraphicFramePr>
            <p:cNvPr id="8" name="对象 7">
              <a:hlinkClick r:id="" action="ppaction://ole?verb=0"/>
              <a:extLst>
                <a:ext uri="{FF2B5EF4-FFF2-40B4-BE49-F238E27FC236}">
                  <a16:creationId xmlns:a16="http://schemas.microsoft.com/office/drawing/2014/main" id="{4E5D9044-9003-4B88-BF4F-A4AFC6568B02}"/>
                </a:ext>
              </a:extLst>
            </p:cNvPr>
            <p:cNvGraphicFramePr>
              <a:graphicFrameLocks noChangeAspect="1"/>
            </p:cNvGraphicFramePr>
            <p:nvPr>
              <p:extLst>
                <p:ext uri="{D42A27DB-BD31-4B8C-83A1-F6EECF244321}">
                  <p14:modId xmlns:p14="http://schemas.microsoft.com/office/powerpoint/2010/main" val="1077847426"/>
                </p:ext>
              </p:extLst>
            </p:nvPr>
          </p:nvGraphicFramePr>
          <p:xfrm>
            <a:off x="5902" y="8387"/>
            <a:ext cx="3108" cy="777"/>
          </p:xfrm>
          <a:graphic>
            <a:graphicData uri="http://schemas.openxmlformats.org/presentationml/2006/ole">
              <mc:AlternateContent xmlns:mc="http://schemas.openxmlformats.org/markup-compatibility/2006">
                <mc:Choice xmlns:v="urn:schemas-microsoft-com:vml" Requires="v">
                  <p:oleObj spid="_x0000_s270347" r:id="rId5" imgW="1016000" imgH="254000" progId="Equation.KSEE3">
                    <p:embed/>
                  </p:oleObj>
                </mc:Choice>
                <mc:Fallback>
                  <p:oleObj r:id="rId5" imgW="1016000" imgH="254000" progId="Equation.KSEE3">
                    <p:embed/>
                    <p:pic>
                      <p:nvPicPr>
                        <p:cNvPr id="8" name="对象 7">
                          <a:hlinkClick r:id="" action="ppaction://ole?verb=0"/>
                        </p:cNvPr>
                        <p:cNvPicPr/>
                        <p:nvPr/>
                      </p:nvPicPr>
                      <p:blipFill>
                        <a:blip r:embed="rId6"/>
                        <a:stretch>
                          <a:fillRect/>
                        </a:stretch>
                      </p:blipFill>
                      <p:spPr>
                        <a:xfrm>
                          <a:off x="5902" y="8387"/>
                          <a:ext cx="3108" cy="777"/>
                        </a:xfrm>
                        <a:prstGeom prst="rect">
                          <a:avLst/>
                        </a:prstGeom>
                      </p:spPr>
                    </p:pic>
                  </p:oleObj>
                </mc:Fallback>
              </mc:AlternateContent>
            </a:graphicData>
          </a:graphic>
        </p:graphicFrame>
      </p:grpSp>
    </p:spTree>
    <p:extLst>
      <p:ext uri="{BB962C8B-B14F-4D97-AF65-F5344CB8AC3E}">
        <p14:creationId xmlns:p14="http://schemas.microsoft.com/office/powerpoint/2010/main" val="229691249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hlinkClick r:id="" action="ppaction://ole?verb=0"/>
            <a:extLst>
              <a:ext uri="{FF2B5EF4-FFF2-40B4-BE49-F238E27FC236}">
                <a16:creationId xmlns:a16="http://schemas.microsoft.com/office/drawing/2014/main" id="{988CF7F9-0A41-4C7C-8300-0626EDE8A1F6}"/>
              </a:ext>
            </a:extLst>
          </p:cNvPr>
          <p:cNvGraphicFramePr>
            <a:graphicFrameLocks noChangeAspect="1"/>
          </p:cNvGraphicFramePr>
          <p:nvPr>
            <p:extLst>
              <p:ext uri="{D42A27DB-BD31-4B8C-83A1-F6EECF244321}">
                <p14:modId xmlns:p14="http://schemas.microsoft.com/office/powerpoint/2010/main" val="3349630826"/>
              </p:ext>
            </p:extLst>
          </p:nvPr>
        </p:nvGraphicFramePr>
        <p:xfrm>
          <a:off x="663559" y="750396"/>
          <a:ext cx="4344670" cy="1145540"/>
        </p:xfrm>
        <a:graphic>
          <a:graphicData uri="http://schemas.openxmlformats.org/presentationml/2006/ole">
            <mc:AlternateContent xmlns:mc="http://schemas.openxmlformats.org/markup-compatibility/2006">
              <mc:Choice xmlns:v="urn:schemas-microsoft-com:vml" Requires="v">
                <p:oleObj spid="_x0000_s271382" r:id="rId3" imgW="1638300" imgH="431800" progId="Equation.KSEE3">
                  <p:embed/>
                </p:oleObj>
              </mc:Choice>
              <mc:Fallback>
                <p:oleObj r:id="rId3" imgW="1638300" imgH="431800" progId="Equation.KSEE3">
                  <p:embed/>
                  <p:pic>
                    <p:nvPicPr>
                      <p:cNvPr id="3" name="对象 2">
                        <a:hlinkClick r:id="" action="ppaction://ole?verb=0"/>
                      </p:cNvPr>
                      <p:cNvPicPr/>
                      <p:nvPr/>
                    </p:nvPicPr>
                    <p:blipFill>
                      <a:blip r:embed="rId4"/>
                      <a:stretch>
                        <a:fillRect/>
                      </a:stretch>
                    </p:blipFill>
                    <p:spPr>
                      <a:xfrm>
                        <a:off x="663559" y="750396"/>
                        <a:ext cx="4344670" cy="114554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对象 2">
                <a:hlinkClick r:id="" action="ppaction://ole?verb=0"/>
                <a:extLst>
                  <a:ext uri="{FF2B5EF4-FFF2-40B4-BE49-F238E27FC236}">
                    <a16:creationId xmlns:a16="http://schemas.microsoft.com/office/drawing/2014/main" id="{3EA711FC-2E63-4ADB-A74C-E18CC4FEA14B}"/>
                  </a:ext>
                </a:extLst>
              </p:cNvPr>
              <p:cNvSpPr txBox="1"/>
              <p:nvPr/>
            </p:nvSpPr>
            <p:spPr>
              <a:xfrm>
                <a:off x="4161293" y="803079"/>
                <a:ext cx="6432550" cy="1145541"/>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   =</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e>
                      </m:nary>
                    </m:oMath>
                  </m:oMathPara>
                </a14:m>
                <a:br>
                  <a:rPr lang="zh-CN" altLang="en-US" i="1" dirty="0">
                    <a:solidFill>
                      <a:srgbClr val="000000"/>
                    </a:solidFill>
                    <a:latin typeface="Cambria Math" panose="02040503050406030204" pitchFamily="18" charset="0"/>
                  </a:rPr>
                </a:br>
                <a:endParaRPr lang="zh-CN" altLang="en-US" dirty="0"/>
              </a:p>
            </p:txBody>
          </p:sp>
        </mc:Choice>
        <mc:Fallback xmlns="">
          <p:sp>
            <p:nvSpPr>
              <p:cNvPr id="3" name="对象 2">
                <a:hlinkClick r:id="" action="ppaction://ole?verb=0"/>
                <a:extLst>
                  <a:ext uri="{FF2B5EF4-FFF2-40B4-BE49-F238E27FC236}">
                    <a16:creationId xmlns:a16="http://schemas.microsoft.com/office/drawing/2014/main" id="{3EA711FC-2E63-4ADB-A74C-E18CC4FEA14B}"/>
                  </a:ext>
                </a:extLst>
              </p:cNvPr>
              <p:cNvSpPr txBox="1">
                <a:spLocks noRot="1" noChangeAspect="1" noMove="1" noResize="1" noEditPoints="1" noAdjustHandles="1" noChangeArrowheads="1" noChangeShapeType="1" noTextEdit="1"/>
              </p:cNvSpPr>
              <p:nvPr/>
            </p:nvSpPr>
            <p:spPr>
              <a:xfrm>
                <a:off x="4161293" y="803079"/>
                <a:ext cx="6432550" cy="1145541"/>
              </a:xfrm>
              <a:prstGeom prst="rect">
                <a:avLst/>
              </a:prstGeom>
              <a:blipFill>
                <a:blip r:embed="rId5"/>
                <a:stretch>
                  <a:fillRect/>
                </a:stretch>
              </a:blipFill>
            </p:spPr>
            <p:txBody>
              <a:bodyPr/>
              <a:lstStyle/>
              <a:p>
                <a:r>
                  <a:rPr lang="zh-CN" altLang="en-US">
                    <a:noFill/>
                  </a:rPr>
                  <a:t> </a:t>
                </a:r>
              </a:p>
            </p:txBody>
          </p:sp>
        </mc:Fallback>
      </mc:AlternateContent>
      <p:graphicFrame>
        <p:nvGraphicFramePr>
          <p:cNvPr id="4" name="对象 3">
            <a:hlinkClick r:id="" action="ppaction://ole?verb=0"/>
            <a:extLst>
              <a:ext uri="{FF2B5EF4-FFF2-40B4-BE49-F238E27FC236}">
                <a16:creationId xmlns:a16="http://schemas.microsoft.com/office/drawing/2014/main" id="{D738EFA6-A99B-45AB-99D3-FE5DC3216699}"/>
              </a:ext>
            </a:extLst>
          </p:cNvPr>
          <p:cNvGraphicFramePr>
            <a:graphicFrameLocks noChangeAspect="1"/>
          </p:cNvGraphicFramePr>
          <p:nvPr>
            <p:extLst>
              <p:ext uri="{D42A27DB-BD31-4B8C-83A1-F6EECF244321}">
                <p14:modId xmlns:p14="http://schemas.microsoft.com/office/powerpoint/2010/main" val="4197317390"/>
              </p:ext>
            </p:extLst>
          </p:nvPr>
        </p:nvGraphicFramePr>
        <p:xfrm>
          <a:off x="3647728" y="2162727"/>
          <a:ext cx="4107180" cy="606425"/>
        </p:xfrm>
        <a:graphic>
          <a:graphicData uri="http://schemas.openxmlformats.org/presentationml/2006/ole">
            <mc:AlternateContent xmlns:mc="http://schemas.openxmlformats.org/markup-compatibility/2006">
              <mc:Choice xmlns:v="urn:schemas-microsoft-com:vml" Requires="v">
                <p:oleObj spid="_x0000_s271383" r:id="rId6" imgW="1548765" imgH="228600" progId="Equation.KSEE3">
                  <p:embed/>
                </p:oleObj>
              </mc:Choice>
              <mc:Fallback>
                <p:oleObj r:id="rId6" imgW="1548765" imgH="228600" progId="Equation.KSEE3">
                  <p:embed/>
                  <p:pic>
                    <p:nvPicPr>
                      <p:cNvPr id="7" name="对象 6">
                        <a:hlinkClick r:id="" action="ppaction://ole?verb=0"/>
                      </p:cNvPr>
                      <p:cNvPicPr/>
                      <p:nvPr/>
                    </p:nvPicPr>
                    <p:blipFill>
                      <a:blip r:embed="rId7"/>
                      <a:stretch>
                        <a:fillRect/>
                      </a:stretch>
                    </p:blipFill>
                    <p:spPr>
                      <a:xfrm>
                        <a:off x="3647728" y="2162727"/>
                        <a:ext cx="4107180" cy="606425"/>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79D52AFB-D7B2-4B75-8AE5-06397707A03D}"/>
              </a:ext>
            </a:extLst>
          </p:cNvPr>
          <p:cNvSpPr txBox="1"/>
          <p:nvPr/>
        </p:nvSpPr>
        <p:spPr>
          <a:xfrm>
            <a:off x="507365" y="263525"/>
            <a:ext cx="4638040" cy="645160"/>
          </a:xfrm>
          <a:prstGeom prst="rect">
            <a:avLst/>
          </a:prstGeom>
          <a:noFill/>
        </p:spPr>
        <p:txBody>
          <a:bodyPr wrap="none" rtlCol="0" anchor="t">
            <a:spAutoFit/>
          </a:bodyPr>
          <a:lstStyle/>
          <a:p>
            <a:pPr fontAlgn="auto">
              <a:lnSpc>
                <a:spcPct val="15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：方差的计算可以简化吗？</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0FBF54B-71D0-4D1A-809A-FC5004913536}"/>
                  </a:ext>
                </a:extLst>
              </p:cNvPr>
              <p:cNvSpPr/>
              <p:nvPr/>
            </p:nvSpPr>
            <p:spPr>
              <a:xfrm>
                <a:off x="911424" y="1897948"/>
                <a:ext cx="3848939"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   =</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p>
                            <m:sSupPr>
                              <m:ctrlPr>
                                <a:rPr lang="zh-CN" altLang="en-US" i="1">
                                  <a:solidFill>
                                    <a:srgbClr val="000000"/>
                                  </a:solidFill>
                                  <a:latin typeface="Cambria Math" panose="02040503050406030204" pitchFamily="18" charset="0"/>
                                </a:rPr>
                              </m:ctrlPr>
                            </m:sSu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e>
                            <m:sup>
                              <m:r>
                                <a:rPr lang="zh-CN" altLang="en-US" i="1">
                                  <a:solidFill>
                                    <a:srgbClr val="000000"/>
                                  </a:solidFill>
                                  <a:latin typeface="Cambria Math" panose="02040503050406030204" pitchFamily="18" charset="0"/>
                                </a:rPr>
                                <m:t>2</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oMath>
                  </m:oMathPara>
                </a14:m>
                <a:endParaRPr lang="zh-CN" altLang="en-US" dirty="0"/>
              </a:p>
            </p:txBody>
          </p:sp>
        </mc:Choice>
        <mc:Fallback xmlns="">
          <p:sp>
            <p:nvSpPr>
              <p:cNvPr id="8" name="矩形 7">
                <a:extLst>
                  <a:ext uri="{FF2B5EF4-FFF2-40B4-BE49-F238E27FC236}">
                    <a16:creationId xmlns:a16="http://schemas.microsoft.com/office/drawing/2014/main" id="{D0FBF54B-71D0-4D1A-809A-FC5004913536}"/>
                  </a:ext>
                </a:extLst>
              </p:cNvPr>
              <p:cNvSpPr>
                <a:spLocks noRot="1" noChangeAspect="1" noMove="1" noResize="1" noEditPoints="1" noAdjustHandles="1" noChangeArrowheads="1" noChangeShapeType="1" noTextEdit="1"/>
              </p:cNvSpPr>
              <p:nvPr/>
            </p:nvSpPr>
            <p:spPr>
              <a:xfrm>
                <a:off x="911424" y="1897948"/>
                <a:ext cx="3848939" cy="1100558"/>
              </a:xfrm>
              <a:prstGeom prst="rect">
                <a:avLst/>
              </a:prstGeom>
              <a:blipFill>
                <a:blip r:embed="rId8"/>
                <a:stretch>
                  <a:fillRect/>
                </a:stretch>
              </a:blipFill>
            </p:spPr>
            <p:txBody>
              <a:bodyPr/>
              <a:lstStyle/>
              <a:p>
                <a:r>
                  <a:rPr lang="zh-CN" altLang="en-US">
                    <a:noFill/>
                  </a:rPr>
                  <a:t> </a:t>
                </a:r>
              </a:p>
            </p:txBody>
          </p:sp>
        </mc:Fallback>
      </mc:AlternateContent>
      <p:sp>
        <p:nvSpPr>
          <p:cNvPr id="9" name="Text Box 33">
            <a:extLst>
              <a:ext uri="{FF2B5EF4-FFF2-40B4-BE49-F238E27FC236}">
                <a16:creationId xmlns:a16="http://schemas.microsoft.com/office/drawing/2014/main" id="{1DDE527D-F8E1-4349-BAEC-D6072D8302C2}"/>
              </a:ext>
            </a:extLst>
          </p:cNvPr>
          <p:cNvSpPr txBox="1">
            <a:spLocks noChangeArrowheads="1"/>
          </p:cNvSpPr>
          <p:nvPr/>
        </p:nvSpPr>
        <p:spPr bwMode="auto">
          <a:xfrm>
            <a:off x="18951" y="3010542"/>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尝试练习</a:t>
            </a:r>
          </a:p>
        </p:txBody>
      </p:sp>
      <p:sp>
        <p:nvSpPr>
          <p:cNvPr id="10" name="Text Box 4">
            <a:extLst>
              <a:ext uri="{FF2B5EF4-FFF2-40B4-BE49-F238E27FC236}">
                <a16:creationId xmlns:a16="http://schemas.microsoft.com/office/drawing/2014/main" id="{04D741C0-944C-4157-B6B2-C34F70EED817}"/>
              </a:ext>
            </a:extLst>
          </p:cNvPr>
          <p:cNvSpPr txBox="1">
            <a:spLocks noChangeArrowheads="1"/>
          </p:cNvSpPr>
          <p:nvPr/>
        </p:nvSpPr>
        <p:spPr bwMode="auto">
          <a:xfrm>
            <a:off x="1789653" y="2906836"/>
            <a:ext cx="5208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b="1" dirty="0">
                <a:solidFill>
                  <a:srgbClr val="000000"/>
                </a:solidFill>
                <a:latin typeface="Tahoma" panose="020B0604030504040204" pitchFamily="34" charset="0"/>
              </a:rPr>
              <a:t>1</a:t>
            </a:r>
            <a:r>
              <a:rPr kumimoji="0" lang="zh-CN" altLang="en-US" sz="3200" b="1" dirty="0">
                <a:solidFill>
                  <a:srgbClr val="000000"/>
                </a:solidFill>
                <a:latin typeface="Tahoma" panose="020B0604030504040204" pitchFamily="34" charset="0"/>
              </a:rPr>
              <a:t>、已知随机变量</a:t>
            </a:r>
            <a:r>
              <a:rPr kumimoji="0" lang="en-US" altLang="zh-CN" sz="3200" b="1" dirty="0">
                <a:solidFill>
                  <a:srgbClr val="000000"/>
                </a:solidFill>
                <a:latin typeface="Tahoma" panose="020B0604030504040204" pitchFamily="34" charset="0"/>
              </a:rPr>
              <a:t>X</a:t>
            </a:r>
            <a:r>
              <a:rPr kumimoji="0" lang="zh-CN" altLang="en-US" sz="3200" b="1" dirty="0">
                <a:solidFill>
                  <a:srgbClr val="000000"/>
                </a:solidFill>
                <a:latin typeface="Tahoma" panose="020B0604030504040204" pitchFamily="34" charset="0"/>
              </a:rPr>
              <a:t>的分布列</a:t>
            </a:r>
          </a:p>
        </p:txBody>
      </p:sp>
      <p:graphicFrame>
        <p:nvGraphicFramePr>
          <p:cNvPr id="11" name="Group 5">
            <a:extLst>
              <a:ext uri="{FF2B5EF4-FFF2-40B4-BE49-F238E27FC236}">
                <a16:creationId xmlns:a16="http://schemas.microsoft.com/office/drawing/2014/main" id="{830460F6-3747-41D8-86CB-81C6763FA3FF}"/>
              </a:ext>
            </a:extLst>
          </p:cNvPr>
          <p:cNvGraphicFramePr>
            <a:graphicFrameLocks noGrp="1"/>
          </p:cNvGraphicFramePr>
          <p:nvPr>
            <p:extLst>
              <p:ext uri="{D42A27DB-BD31-4B8C-83A1-F6EECF244321}">
                <p14:modId xmlns:p14="http://schemas.microsoft.com/office/powerpoint/2010/main" val="100394354"/>
              </p:ext>
            </p:extLst>
          </p:nvPr>
        </p:nvGraphicFramePr>
        <p:xfrm>
          <a:off x="1869028" y="3645024"/>
          <a:ext cx="6072187" cy="1158240"/>
        </p:xfrm>
        <a:graphic>
          <a:graphicData uri="http://schemas.openxmlformats.org/drawingml/2006/table">
            <a:tbl>
              <a:tblPr/>
              <a:tblGrid>
                <a:gridCol w="1012825">
                  <a:extLst>
                    <a:ext uri="{9D8B030D-6E8A-4147-A177-3AD203B41FA5}">
                      <a16:colId xmlns:a16="http://schemas.microsoft.com/office/drawing/2014/main" val="134489971"/>
                    </a:ext>
                  </a:extLst>
                </a:gridCol>
                <a:gridCol w="1011237">
                  <a:extLst>
                    <a:ext uri="{9D8B030D-6E8A-4147-A177-3AD203B41FA5}">
                      <a16:colId xmlns:a16="http://schemas.microsoft.com/office/drawing/2014/main" val="1345840428"/>
                    </a:ext>
                  </a:extLst>
                </a:gridCol>
                <a:gridCol w="1012825">
                  <a:extLst>
                    <a:ext uri="{9D8B030D-6E8A-4147-A177-3AD203B41FA5}">
                      <a16:colId xmlns:a16="http://schemas.microsoft.com/office/drawing/2014/main" val="2360327531"/>
                    </a:ext>
                  </a:extLst>
                </a:gridCol>
                <a:gridCol w="1011238">
                  <a:extLst>
                    <a:ext uri="{9D8B030D-6E8A-4147-A177-3AD203B41FA5}">
                      <a16:colId xmlns:a16="http://schemas.microsoft.com/office/drawing/2014/main" val="338294817"/>
                    </a:ext>
                  </a:extLst>
                </a:gridCol>
                <a:gridCol w="1012825">
                  <a:extLst>
                    <a:ext uri="{9D8B030D-6E8A-4147-A177-3AD203B41FA5}">
                      <a16:colId xmlns:a16="http://schemas.microsoft.com/office/drawing/2014/main" val="4052121226"/>
                    </a:ext>
                  </a:extLst>
                </a:gridCol>
                <a:gridCol w="1011237">
                  <a:extLst>
                    <a:ext uri="{9D8B030D-6E8A-4147-A177-3AD203B41FA5}">
                      <a16:colId xmlns:a16="http://schemas.microsoft.com/office/drawing/2014/main" val="1564109775"/>
                    </a:ext>
                  </a:extLst>
                </a:gridCol>
              </a:tblGrid>
              <a:tr h="5032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61880587"/>
                  </a:ext>
                </a:extLst>
              </a:tr>
              <a:tr h="466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61760186"/>
                  </a:ext>
                </a:extLst>
              </a:tr>
            </a:tbl>
          </a:graphicData>
        </a:graphic>
      </p:graphicFrame>
      <p:sp>
        <p:nvSpPr>
          <p:cNvPr id="12" name="Text Box 28">
            <a:extLst>
              <a:ext uri="{FF2B5EF4-FFF2-40B4-BE49-F238E27FC236}">
                <a16:creationId xmlns:a16="http://schemas.microsoft.com/office/drawing/2014/main" id="{A09A58FA-4C4E-4923-9618-8056117635FD}"/>
              </a:ext>
            </a:extLst>
          </p:cNvPr>
          <p:cNvSpPr txBox="1">
            <a:spLocks noChangeArrowheads="1"/>
          </p:cNvSpPr>
          <p:nvPr/>
        </p:nvSpPr>
        <p:spPr bwMode="auto">
          <a:xfrm>
            <a:off x="8048736" y="3931756"/>
            <a:ext cx="31357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3200" b="1" dirty="0">
                <a:solidFill>
                  <a:srgbClr val="000000"/>
                </a:solidFill>
              </a:rPr>
              <a:t>求</a:t>
            </a:r>
            <a:r>
              <a:rPr kumimoji="0" lang="en-US" altLang="zh-CN" sz="3200" b="1" dirty="0">
                <a:solidFill>
                  <a:srgbClr val="000000"/>
                </a:solidFill>
              </a:rPr>
              <a:t>D(</a:t>
            </a:r>
            <a:r>
              <a:rPr kumimoji="0" lang="en-US" altLang="zh-CN" sz="3200" b="1" i="1" dirty="0">
                <a:solidFill>
                  <a:srgbClr val="000000"/>
                </a:solidFill>
              </a:rPr>
              <a:t>X</a:t>
            </a:r>
            <a:r>
              <a:rPr kumimoji="0" lang="en-US" altLang="zh-CN" sz="3200" b="1" dirty="0">
                <a:solidFill>
                  <a:srgbClr val="000000"/>
                </a:solidFill>
              </a:rPr>
              <a:t>)</a:t>
            </a:r>
            <a:r>
              <a:rPr kumimoji="0" lang="zh-CN" altLang="en-US" sz="3200" b="1" dirty="0">
                <a:solidFill>
                  <a:srgbClr val="000000"/>
                </a:solidFill>
              </a:rPr>
              <a:t>和</a:t>
            </a:r>
            <a:r>
              <a:rPr kumimoji="0" lang="en-US" altLang="zh-CN" sz="3200" b="1" dirty="0">
                <a:solidFill>
                  <a:srgbClr val="000000"/>
                </a:solidFill>
              </a:rPr>
              <a:t>σ(</a:t>
            </a:r>
            <a:r>
              <a:rPr kumimoji="0" lang="en-US" altLang="zh-CN" sz="3200" b="1" i="1" dirty="0">
                <a:solidFill>
                  <a:srgbClr val="000000"/>
                </a:solidFill>
              </a:rPr>
              <a:t>X</a:t>
            </a:r>
            <a:r>
              <a:rPr kumimoji="0" lang="en-US" altLang="zh-CN" sz="3200" b="1" dirty="0">
                <a:solidFill>
                  <a:srgbClr val="000000"/>
                </a:solidFill>
              </a:rPr>
              <a:t>)</a:t>
            </a:r>
            <a:r>
              <a:rPr kumimoji="0" lang="zh-CN" altLang="en-US" sz="3200" b="1" dirty="0">
                <a:solidFill>
                  <a:srgbClr val="000000"/>
                </a:solidFill>
              </a:rPr>
              <a:t>。 </a:t>
            </a:r>
          </a:p>
        </p:txBody>
      </p:sp>
      <p:graphicFrame>
        <p:nvGraphicFramePr>
          <p:cNvPr id="13" name="Object 29">
            <a:extLst>
              <a:ext uri="{FF2B5EF4-FFF2-40B4-BE49-F238E27FC236}">
                <a16:creationId xmlns:a16="http://schemas.microsoft.com/office/drawing/2014/main" id="{AB935EF5-17D6-4A2C-9704-CDA7A9178CA6}"/>
              </a:ext>
            </a:extLst>
          </p:cNvPr>
          <p:cNvGraphicFramePr>
            <a:graphicFrameLocks noChangeAspect="1"/>
          </p:cNvGraphicFramePr>
          <p:nvPr>
            <p:extLst>
              <p:ext uri="{D42A27DB-BD31-4B8C-83A1-F6EECF244321}">
                <p14:modId xmlns:p14="http://schemas.microsoft.com/office/powerpoint/2010/main" val="478753195"/>
              </p:ext>
            </p:extLst>
          </p:nvPr>
        </p:nvGraphicFramePr>
        <p:xfrm>
          <a:off x="828367" y="5128571"/>
          <a:ext cx="6169873" cy="415818"/>
        </p:xfrm>
        <a:graphic>
          <a:graphicData uri="http://schemas.openxmlformats.org/presentationml/2006/ole">
            <mc:AlternateContent xmlns:mc="http://schemas.openxmlformats.org/markup-compatibility/2006">
              <mc:Choice xmlns:v="urn:schemas-microsoft-com:vml" Requires="v">
                <p:oleObj spid="_x0000_s271384" name="Equation" r:id="rId9" imgW="3276360" imgH="203040" progId="Equation.DSMT4">
                  <p:embed/>
                </p:oleObj>
              </mc:Choice>
              <mc:Fallback>
                <p:oleObj name="Equation" r:id="rId9" imgW="3276360" imgH="203040" progId="Equation.DSMT4">
                  <p:embed/>
                  <p:pic>
                    <p:nvPicPr>
                      <p:cNvPr id="238621" name="Object 29">
                        <a:extLst>
                          <a:ext uri="{FF2B5EF4-FFF2-40B4-BE49-F238E27FC236}">
                            <a16:creationId xmlns:a16="http://schemas.microsoft.com/office/drawing/2014/main" id="{B1B69871-D8F6-4982-B1F4-71ACC1DFE3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367" y="5128571"/>
                        <a:ext cx="6169873" cy="415818"/>
                      </a:xfrm>
                      <a:prstGeom prst="rect">
                        <a:avLst/>
                      </a:prstGeom>
                      <a:noFill/>
                      <a:ln>
                        <a:noFill/>
                      </a:ln>
                      <a:effectLst/>
                    </p:spPr>
                  </p:pic>
                </p:oleObj>
              </mc:Fallback>
            </mc:AlternateContent>
          </a:graphicData>
        </a:graphic>
      </p:graphicFrame>
      <p:sp>
        <p:nvSpPr>
          <p:cNvPr id="14" name="Text Box 30">
            <a:extLst>
              <a:ext uri="{FF2B5EF4-FFF2-40B4-BE49-F238E27FC236}">
                <a16:creationId xmlns:a16="http://schemas.microsoft.com/office/drawing/2014/main" id="{62DACC8B-8602-4321-B57E-7E36DDCBCBB7}"/>
              </a:ext>
            </a:extLst>
          </p:cNvPr>
          <p:cNvSpPr txBox="1">
            <a:spLocks noChangeArrowheads="1"/>
          </p:cNvSpPr>
          <p:nvPr/>
        </p:nvSpPr>
        <p:spPr bwMode="auto">
          <a:xfrm>
            <a:off x="154940" y="4992049"/>
            <a:ext cx="7196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3200" b="1" dirty="0">
                <a:solidFill>
                  <a:srgbClr val="0000CC"/>
                </a:solidFill>
                <a:latin typeface="Tahoma" panose="020B0604030504040204" pitchFamily="34" charset="0"/>
                <a:ea typeface="黑体" panose="02010609060101010101" pitchFamily="49" charset="-122"/>
              </a:rPr>
              <a:t>解：</a:t>
            </a:r>
          </a:p>
        </p:txBody>
      </p:sp>
      <mc:AlternateContent xmlns:mc="http://schemas.openxmlformats.org/markup-compatibility/2006" xmlns:a14="http://schemas.microsoft.com/office/drawing/2010/main">
        <mc:Choice Requires="a14">
          <p:sp>
            <p:nvSpPr>
              <p:cNvPr id="15" name="Object 31">
                <a:extLst>
                  <a:ext uri="{FF2B5EF4-FFF2-40B4-BE49-F238E27FC236}">
                    <a16:creationId xmlns:a16="http://schemas.microsoft.com/office/drawing/2014/main" id="{5FE31072-C115-4DB1-809D-3DBC1D0A80FD}"/>
                  </a:ext>
                </a:extLst>
              </p:cNvPr>
              <p:cNvSpPr txBox="1"/>
              <p:nvPr/>
            </p:nvSpPr>
            <p:spPr bwMode="auto">
              <a:xfrm>
                <a:off x="693103" y="5544389"/>
                <a:ext cx="10827121" cy="479626"/>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𝐷</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)=(0−2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×0.1+(1−2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×0.2+(2−2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×0.4+(3−2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×0.2+(4−2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×0.1=1.2</m:t>
                      </m:r>
                    </m:oMath>
                  </m:oMathPara>
                </a14:m>
                <a:endParaRPr lang="zh-CN" altLang="en-US" dirty="0"/>
              </a:p>
            </p:txBody>
          </p:sp>
        </mc:Choice>
        <mc:Fallback xmlns="">
          <p:sp>
            <p:nvSpPr>
              <p:cNvPr id="15" name="Object 31">
                <a:extLst>
                  <a:ext uri="{FF2B5EF4-FFF2-40B4-BE49-F238E27FC236}">
                    <a16:creationId xmlns:a16="http://schemas.microsoft.com/office/drawing/2014/main" id="{5FE31072-C115-4DB1-809D-3DBC1D0A80FD}"/>
                  </a:ext>
                </a:extLst>
              </p:cNvPr>
              <p:cNvSpPr txBox="1">
                <a:spLocks noRot="1" noChangeAspect="1" noMove="1" noResize="1" noEditPoints="1" noAdjustHandles="1" noChangeArrowheads="1" noChangeShapeType="1" noTextEdit="1"/>
              </p:cNvSpPr>
              <p:nvPr/>
            </p:nvSpPr>
            <p:spPr bwMode="auto">
              <a:xfrm>
                <a:off x="693103" y="5544389"/>
                <a:ext cx="10827121" cy="479626"/>
              </a:xfrm>
              <a:prstGeom prst="rect">
                <a:avLst/>
              </a:prstGeom>
              <a:blipFill>
                <a:blip r:embed="rId11"/>
                <a:stretch>
                  <a:fillRect/>
                </a:stretch>
              </a:blipFill>
              <a:ln>
                <a:noFill/>
              </a:ln>
              <a:effectLst/>
            </p:spPr>
            <p:txBody>
              <a:bodyPr/>
              <a:lstStyle/>
              <a:p>
                <a:r>
                  <a:rPr lang="zh-CN" altLang="en-US">
                    <a:noFill/>
                  </a:rPr>
                  <a:t> </a:t>
                </a:r>
              </a:p>
            </p:txBody>
          </p:sp>
        </mc:Fallback>
      </mc:AlternateContent>
      <p:graphicFrame>
        <p:nvGraphicFramePr>
          <p:cNvPr id="16" name="Object 32">
            <a:extLst>
              <a:ext uri="{FF2B5EF4-FFF2-40B4-BE49-F238E27FC236}">
                <a16:creationId xmlns:a16="http://schemas.microsoft.com/office/drawing/2014/main" id="{7C77655F-5714-4503-853F-0598F5EB0933}"/>
              </a:ext>
            </a:extLst>
          </p:cNvPr>
          <p:cNvGraphicFramePr>
            <a:graphicFrameLocks noChangeAspect="1"/>
          </p:cNvGraphicFramePr>
          <p:nvPr>
            <p:extLst>
              <p:ext uri="{D42A27DB-BD31-4B8C-83A1-F6EECF244321}">
                <p14:modId xmlns:p14="http://schemas.microsoft.com/office/powerpoint/2010/main" val="1183807433"/>
              </p:ext>
            </p:extLst>
          </p:nvPr>
        </p:nvGraphicFramePr>
        <p:xfrm>
          <a:off x="705594" y="6020658"/>
          <a:ext cx="4252998" cy="551758"/>
        </p:xfrm>
        <a:graphic>
          <a:graphicData uri="http://schemas.openxmlformats.org/presentationml/2006/ole">
            <mc:AlternateContent xmlns:mc="http://schemas.openxmlformats.org/markup-compatibility/2006">
              <mc:Choice xmlns:v="urn:schemas-microsoft-com:vml" Requires="v">
                <p:oleObj spid="_x0000_s271385" name="Equation" r:id="rId12" imgW="1955520" imgH="253800" progId="Equation.DSMT4">
                  <p:embed/>
                </p:oleObj>
              </mc:Choice>
              <mc:Fallback>
                <p:oleObj name="Equation" r:id="rId12" imgW="1955520" imgH="253800" progId="Equation.DSMT4">
                  <p:embed/>
                  <p:pic>
                    <p:nvPicPr>
                      <p:cNvPr id="238624" name="Object 32">
                        <a:extLst>
                          <a:ext uri="{FF2B5EF4-FFF2-40B4-BE49-F238E27FC236}">
                            <a16:creationId xmlns:a16="http://schemas.microsoft.com/office/drawing/2014/main" id="{AA10C91C-3915-41A2-90B9-6D1B17D23D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5594" y="6020658"/>
                        <a:ext cx="4252998" cy="55175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4627139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10" grpId="0"/>
      <p:bldP spid="12" grpId="0"/>
      <p:bldP spid="14" grpId="0"/>
      <p:bldP spid="15"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3483</TotalTime>
  <Words>1961</Words>
  <Application>Microsoft Office PowerPoint</Application>
  <PresentationFormat>宽屏</PresentationFormat>
  <Paragraphs>274</Paragraphs>
  <Slides>20</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5</vt:i4>
      </vt:variant>
      <vt:variant>
        <vt:lpstr>幻灯片标题</vt:lpstr>
      </vt:variant>
      <vt:variant>
        <vt:i4>20</vt:i4>
      </vt:variant>
    </vt:vector>
  </HeadingPairs>
  <TitlesOfParts>
    <vt:vector size="35" baseType="lpstr">
      <vt:lpstr>黑体</vt:lpstr>
      <vt:lpstr>宋体</vt:lpstr>
      <vt:lpstr>微软雅黑</vt:lpstr>
      <vt:lpstr>Arial</vt:lpstr>
      <vt:lpstr>Cambria Math</vt:lpstr>
      <vt:lpstr>Tahoma</vt:lpstr>
      <vt:lpstr>Times New Roman</vt:lpstr>
      <vt:lpstr>Verdana</vt:lpstr>
      <vt:lpstr>自定义设计方案</vt:lpstr>
      <vt:lpstr>默认设计模板</vt:lpstr>
      <vt:lpstr>Document</vt:lpstr>
      <vt:lpstr>文档</vt:lpstr>
      <vt:lpstr>Equation</vt:lpstr>
      <vt:lpstr>公式</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2002-12-28T10:15:48Z</dcterms:created>
  <dcterms:modified xsi:type="dcterms:W3CDTF">2021-05-13T09:02:54Z</dcterms:modified>
</cp:coreProperties>
</file>