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9" r:id="rId1"/>
    <p:sldMasterId id="2147483650" r:id="rId2"/>
    <p:sldMasterId id="2147483673" r:id="rId3"/>
  </p:sldMasterIdLst>
  <p:sldIdLst>
    <p:sldId id="256" r:id="rId4"/>
    <p:sldId id="286" r:id="rId5"/>
    <p:sldId id="281" r:id="rId6"/>
    <p:sldId id="277" r:id="rId7"/>
    <p:sldId id="280" r:id="rId8"/>
    <p:sldId id="284" r:id="rId9"/>
    <p:sldId id="275" r:id="rId10"/>
    <p:sldId id="283" r:id="rId11"/>
    <p:sldId id="287" r:id="rId12"/>
    <p:sldId id="273" r:id="rId13"/>
    <p:sldId id="285" r:id="rId14"/>
    <p:sldId id="272" r:id="rId15"/>
    <p:sldId id="288" r:id="rId16"/>
    <p:sldId id="282" r:id="rId17"/>
    <p:sldId id="274" r:id="rId18"/>
    <p:sldId id="276" r:id="rId19"/>
    <p:sldId id="279" r:id="rId20"/>
  </p:sldIdLst>
  <p:sldSz cx="12192000" cy="685800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9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7.xml" /><Relationship Id="rId21" Type="http://schemas.openxmlformats.org/officeDocument/2006/relationships/tags" Target="tags/tag1.xml" /><Relationship Id="rId22" Type="http://schemas.openxmlformats.org/officeDocument/2006/relationships/presProps" Target="presProps.xml" /><Relationship Id="rId23" Type="http://schemas.openxmlformats.org/officeDocument/2006/relationships/viewProps" Target="viewProps.xml" /><Relationship Id="rId24" Type="http://schemas.openxmlformats.org/officeDocument/2006/relationships/theme" Target="theme/theme1.xml" /><Relationship Id="rId25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Relationship Id="rId2" Type="http://schemas.openxmlformats.org/officeDocument/2006/relationships/image" Target="../media/image23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wmf" /><Relationship Id="rId2" Type="http://schemas.openxmlformats.org/officeDocument/2006/relationships/image" Target="../media/image35.wmf" /><Relationship Id="rId3" Type="http://schemas.openxmlformats.org/officeDocument/2006/relationships/image" Target="../media/image36.wmf" /><Relationship Id="rId4" Type="http://schemas.openxmlformats.org/officeDocument/2006/relationships/image" Target="../media/image37.wmf" /><Relationship Id="rId5" Type="http://schemas.openxmlformats.org/officeDocument/2006/relationships/image" Target="../media/image38.wmf" /><Relationship Id="rId6" Type="http://schemas.openxmlformats.org/officeDocument/2006/relationships/image" Target="../media/image39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wmf" /><Relationship Id="rId2" Type="http://schemas.openxmlformats.org/officeDocument/2006/relationships/image" Target="../media/image49.wmf" /><Relationship Id="rId3" Type="http://schemas.openxmlformats.org/officeDocument/2006/relationships/image" Target="../media/image50.wmf" /><Relationship Id="rId4" Type="http://schemas.openxmlformats.org/officeDocument/2006/relationships/image" Target="../media/image51.wmf" /><Relationship Id="rId5" Type="http://schemas.openxmlformats.org/officeDocument/2006/relationships/image" Target="../media/image52.w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604F-C47E-491E-A230-9752BC74D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B9AA7B-27E5-4C7A-AEB3-96C007DA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067579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54779-C319-418D-A066-525F7413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76BE3-0461-4B48-BB3C-A8FCF4F74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0077126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4765D-E797-4097-8982-46E44983C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4FA77-C8C2-4DD8-AA04-408853BC9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32083953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AC35-B5F2-468D-B87A-1755CB28D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CE8C83-031E-4072-9447-0D0044DA5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915833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9A08A-28A1-480E-9901-CA13A1F7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147F2-B206-4AA7-BF35-7D4C6380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103973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68EDD-A1E3-48F6-A61C-BF4E4DDD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97A13-4F24-4210-9424-3D48B6919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541591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29A25-6016-480F-8B40-D9C25F0C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12E48-674C-4258-AFB4-D85FC5AE7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234F7-88ED-40DB-BCAA-59C014D1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310608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A3298-3825-4B02-9165-B6440138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63D8F-7053-4DBF-BC2F-2CB61B01D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FE0E8-813B-4EDE-9C85-0BBA92394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0232B2-411E-44F8-8877-7D75069E4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99DB4-AE2E-488C-B58F-30EC5B01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273336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1E277-878D-4D53-BBB1-C9FB5585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955368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40931702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18BFC-CEC1-41AD-A4E5-993D37DD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2486D-E25C-4D74-8184-BAB59182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E2BFE-16D8-4F6C-A408-49D69C6ED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39402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D3B2F-DADE-4647-B521-77261715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1D077-898F-45EF-B644-4C314959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05675383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CF0CD-CE47-49A2-89BB-1A9966BA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35253A-0E0F-4D38-AFB2-3E63BC431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00436-A99E-4BDB-9BC0-70EA0CD8D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749819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3E1EE-6288-48E0-BEF6-1207B3C9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460A5-B8A9-4866-B266-6F18F1D44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0452035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03F20-EAD0-4E69-82D7-2E98D2CE7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21378D-1756-4BAA-B63B-AC4B04B7C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02708429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356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793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4621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699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7121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2213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3341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ABEE1-BB15-4500-A351-948E79C7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A0D3B-DB16-4967-8750-211C127E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086856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84168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3273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11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4008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9C5CC-3F34-43BA-9848-E12E3BF0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E640C-BC93-484F-BE4A-12D935CE5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46DE0-8384-427D-85CC-3551D8287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5488339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F0F30-7B8D-4941-BE7D-F37A67F0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4E3DE-E502-47B0-B4F3-C8E129AD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D3156-CFEE-4A58-966D-0B00397CC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A2CACE-93EE-40ED-83E3-5E79BBA25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53AA3-C426-4817-99DD-8227DFD86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8974110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B782-0314-4F94-A618-71EEA5C9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871983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383263987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D990A-4E18-4AEB-875B-BA703329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6FBA6-D757-4092-8643-0783DD7B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9F3A3-D6EF-455A-ADF9-EAAC5E2CF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274669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9708-4E1A-4C41-B6CF-ACB3175A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9FCB31-739A-42E4-B447-2880D5D29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D974E-CA9D-4E25-A90B-DDCB345E7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40236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jpeg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image" Target="../media/image2.png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CB4CEDD1-3CD3-4DD3-BC97-A502AA2B5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1" y="5867400"/>
            <a:ext cx="3077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">
                <a:solidFill>
                  <a:srgbClr val="99CCFF"/>
                </a:solidFill>
              </a:rPr>
              <a:t>讲课人：邢启强</a:t>
            </a:r>
          </a:p>
        </p:txBody>
      </p:sp>
      <p:sp>
        <p:nvSpPr>
          <p:cNvPr id="17411" name="AutoShape 3">
            <a:hlinkClick action="ppaction://hlinkshowjump?jump=lastslide" highlightClick="1"/>
            <a:extLst>
              <a:ext uri="{FF2B5EF4-FFF2-40B4-BE49-F238E27FC236}">
                <a16:creationId xmlns:a16="http://schemas.microsoft.com/office/drawing/2014/main" id="{D36580CF-791E-452E-8231-FD296E061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8" y="6661150"/>
            <a:ext cx="2544233" cy="196850"/>
          </a:xfrm>
          <a:prstGeom prst="actionButtonEnd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>
            <a:hlinkClick action="ppaction://hlinkshowjump?jump=nextslide" highlightClick="1"/>
            <a:extLst>
              <a:ext uri="{FF2B5EF4-FFF2-40B4-BE49-F238E27FC236}">
                <a16:creationId xmlns:a16="http://schemas.microsoft.com/office/drawing/2014/main" id="{407AB53C-49FF-4F1C-BB65-F09BD770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233" y="6669088"/>
            <a:ext cx="2590800" cy="188912"/>
          </a:xfrm>
          <a:prstGeom prst="actionButtonForwardNex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action="ppaction://hlinkshowjump?jump=previousslide" highlightClick="1"/>
            <a:extLst>
              <a:ext uri="{FF2B5EF4-FFF2-40B4-BE49-F238E27FC236}">
                <a16:creationId xmlns:a16="http://schemas.microsoft.com/office/drawing/2014/main" id="{09D5C216-84F0-4D25-A64D-F68011E12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34" y="6669088"/>
            <a:ext cx="2783417" cy="188912"/>
          </a:xfrm>
          <a:prstGeom prst="actionButtonBackPrevious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9D13BCE6-8435-498B-8C9B-323A1E02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B6B5F94-8C43-47C8-A01A-EEB5322135C3}" type="slidenum">
              <a:rPr lang="en-US" altLang="zh-CN" sz="1400"/>
              <a:pPr algn="r" eaLnBrk="0" hangingPunct="0"/>
              <a:t>‹#›</a:t>
            </a:fld>
            <a:endParaRPr lang="en-US" altLang="zh-CN" sz="1400"/>
          </a:p>
        </p:txBody>
      </p:sp>
      <p:sp>
        <p:nvSpPr>
          <p:cNvPr id="17415" name="AutoShape 7">
            <a:hlinkClick action="ppaction://hlinkshowjump?jump=firstslide" highlightClick="1"/>
            <a:extLst>
              <a:ext uri="{FF2B5EF4-FFF2-40B4-BE49-F238E27FC236}">
                <a16:creationId xmlns:a16="http://schemas.microsoft.com/office/drawing/2014/main" id="{E3D6ED33-06F6-403A-8733-5B25FBA4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2" y="6669088"/>
            <a:ext cx="2305049" cy="188912"/>
          </a:xfrm>
          <a:prstGeom prst="actionButtonBeginning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AutoShape 8">
            <a:hlinkClick action="ppaction://hlinkshowjump?jump=lastslideviewed" highlightClick="1"/>
            <a:extLst>
              <a:ext uri="{FF2B5EF4-FFF2-40B4-BE49-F238E27FC236}">
                <a16:creationId xmlns:a16="http://schemas.microsoft.com/office/drawing/2014/main" id="{EB29DE62-9C63-4DE5-9EA8-1795E91FE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0" y="6669088"/>
            <a:ext cx="2159000" cy="188912"/>
          </a:xfrm>
          <a:prstGeom prst="actionButtonReturn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oleObject3.bin" TargetMode="Internal" /><Relationship Id="rId3" Type="http://schemas.openxmlformats.org/officeDocument/2006/relationships/image" Target="../media/image32.emf" /><Relationship Id="rId4" Type="http://schemas.openxmlformats.org/officeDocument/2006/relationships/vmlDrawing" Target="../drawings/vmlDrawing2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33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oleObject" Target="../embeddings/oleObject8.bin" TargetMode="Internal" /><Relationship Id="rId11" Type="http://schemas.openxmlformats.org/officeDocument/2006/relationships/image" Target="../media/image38.wmf" /><Relationship Id="rId12" Type="http://schemas.openxmlformats.org/officeDocument/2006/relationships/oleObject" Target="../embeddings/oleObject9.bin" TargetMode="Internal" /><Relationship Id="rId13" Type="http://schemas.openxmlformats.org/officeDocument/2006/relationships/image" Target="../media/image39.wmf" /><Relationship Id="rId14" Type="http://schemas.openxmlformats.org/officeDocument/2006/relationships/vmlDrawing" Target="../drawings/vmlDrawing3.v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34.wmf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35.wmf" /><Relationship Id="rId6" Type="http://schemas.openxmlformats.org/officeDocument/2006/relationships/oleObject" Target="../embeddings/oleObject6.bin" TargetMode="Internal" /><Relationship Id="rId7" Type="http://schemas.openxmlformats.org/officeDocument/2006/relationships/image" Target="../media/image36.wmf" /><Relationship Id="rId8" Type="http://schemas.openxmlformats.org/officeDocument/2006/relationships/oleObject" Target="../embeddings/oleObject7.bin" TargetMode="Internal" /><Relationship Id="rId9" Type="http://schemas.openxmlformats.org/officeDocument/2006/relationships/image" Target="../media/image37.w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40.png" /><Relationship Id="rId3" Type="http://schemas.openxmlformats.org/officeDocument/2006/relationships/image" Target="../media/image41.png" /><Relationship Id="rId4" Type="http://schemas.openxmlformats.org/officeDocument/2006/relationships/image" Target="../media/image42.png" /><Relationship Id="rId5" Type="http://schemas.openxmlformats.org/officeDocument/2006/relationships/image" Target="../media/image43.png" /><Relationship Id="rId6" Type="http://schemas.openxmlformats.org/officeDocument/2006/relationships/image" Target="../media/image44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45.png" /><Relationship Id="rId3" Type="http://schemas.openxmlformats.org/officeDocument/2006/relationships/image" Target="../media/image46.png" /><Relationship Id="rId4" Type="http://schemas.openxmlformats.org/officeDocument/2006/relationships/image" Target="../media/image47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oleObject" Target="../embeddings/oleObject14.bin" TargetMode="Internal" /><Relationship Id="rId11" Type="http://schemas.openxmlformats.org/officeDocument/2006/relationships/image" Target="../media/image52.wmf" /><Relationship Id="rId12" Type="http://schemas.openxmlformats.org/officeDocument/2006/relationships/vmlDrawing" Target="../drawings/vmlDrawing4.vml" /><Relationship Id="rId2" Type="http://schemas.openxmlformats.org/officeDocument/2006/relationships/oleObject" Target="../embeddings/oleObject10.bin" TargetMode="Internal" /><Relationship Id="rId3" Type="http://schemas.openxmlformats.org/officeDocument/2006/relationships/image" Target="../media/image48.wmf" /><Relationship Id="rId4" Type="http://schemas.openxmlformats.org/officeDocument/2006/relationships/oleObject" Target="../embeddings/oleObject11.bin" TargetMode="Internal" /><Relationship Id="rId5" Type="http://schemas.openxmlformats.org/officeDocument/2006/relationships/image" Target="../media/image49.wmf" /><Relationship Id="rId6" Type="http://schemas.openxmlformats.org/officeDocument/2006/relationships/oleObject" Target="../embeddings/oleObject12.bin" TargetMode="Internal" /><Relationship Id="rId7" Type="http://schemas.openxmlformats.org/officeDocument/2006/relationships/image" Target="../media/image50.wmf" /><Relationship Id="rId8" Type="http://schemas.openxmlformats.org/officeDocument/2006/relationships/oleObject" Target="../embeddings/oleObject13.bin" TargetMode="Internal" /><Relationship Id="rId9" Type="http://schemas.openxmlformats.org/officeDocument/2006/relationships/image" Target="../media/image51.w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53.emf" /><Relationship Id="rId3" Type="http://schemas.openxmlformats.org/officeDocument/2006/relationships/image" Target="../media/image54.e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55.emf" /><Relationship Id="rId3" Type="http://schemas.openxmlformats.org/officeDocument/2006/relationships/image" Target="../media/image5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5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image" Target="../media/image14.png" /><Relationship Id="rId11" Type="http://schemas.openxmlformats.org/officeDocument/2006/relationships/image" Target="../media/image15.png" /><Relationship Id="rId2" Type="http://schemas.openxmlformats.org/officeDocument/2006/relationships/image" Target="../media/image6.png" /><Relationship Id="rId3" Type="http://schemas.openxmlformats.org/officeDocument/2006/relationships/image" Target="../media/image7.png" /><Relationship Id="rId4" Type="http://schemas.openxmlformats.org/officeDocument/2006/relationships/image" Target="../media/image8.png" /><Relationship Id="rId5" Type="http://schemas.openxmlformats.org/officeDocument/2006/relationships/image" Target="../media/image9.png" /><Relationship Id="rId6" Type="http://schemas.openxmlformats.org/officeDocument/2006/relationships/image" Target="../media/image10.png" /><Relationship Id="rId7" Type="http://schemas.openxmlformats.org/officeDocument/2006/relationships/image" Target="../media/image11.png" /><Relationship Id="rId8" Type="http://schemas.openxmlformats.org/officeDocument/2006/relationships/image" Target="../media/image12.png" /><Relationship Id="rId9" Type="http://schemas.openxmlformats.org/officeDocument/2006/relationships/image" Target="../media/image1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6.emf" /><Relationship Id="rId3" Type="http://schemas.openxmlformats.org/officeDocument/2006/relationships/image" Target="../media/image17.e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Relationship Id="rId4" Type="http://schemas.openxmlformats.org/officeDocument/2006/relationships/image" Target="../media/image20.png" /><Relationship Id="rId5" Type="http://schemas.openxmlformats.org/officeDocument/2006/relationships/image" Target="../media/image21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22.e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23.emf" /><Relationship Id="rId6" Type="http://schemas.openxmlformats.org/officeDocument/2006/relationships/vmlDrawing" Target="../drawings/vmlDrawing1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24.png" /><Relationship Id="rId3" Type="http://schemas.openxmlformats.org/officeDocument/2006/relationships/image" Target="../media/image25.png" /><Relationship Id="rId4" Type="http://schemas.openxmlformats.org/officeDocument/2006/relationships/image" Target="../media/image26.png" /><Relationship Id="rId5" Type="http://schemas.openxmlformats.org/officeDocument/2006/relationships/image" Target="../media/image27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Relationship Id="rId4" Type="http://schemas.openxmlformats.org/officeDocument/2006/relationships/image" Target="../media/image30.png" /><Relationship Id="rId5" Type="http://schemas.openxmlformats.org/officeDocument/2006/relationships/image" Target="../media/image3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68" name="Text Box 20">
            <a:extLst>
              <a:ext uri="{FF2B5EF4-FFF2-40B4-BE49-F238E27FC236}">
                <a16:creationId xmlns:a16="http://schemas.microsoft.com/office/drawing/2014/main" id="{A5912D14-AA6B-4CC1-B104-BAF941220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981075"/>
            <a:ext cx="56165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FF3300"/>
                </a:solidFill>
                <a:ea typeface="黑体" panose="02010609060101010101" pitchFamily="49" charset="-122"/>
              </a:rPr>
              <a:t>5.3.1</a:t>
            </a:r>
            <a:r>
              <a:rPr lang="zh-CN" altLang="en-US" sz="4400" b="1">
                <a:solidFill>
                  <a:srgbClr val="FF3300"/>
                </a:solidFill>
                <a:ea typeface="黑体" panose="02010609060101010101" pitchFamily="49" charset="-122"/>
              </a:rPr>
              <a:t>函数的单调性与导数（</a:t>
            </a:r>
            <a:r>
              <a:rPr lang="en-US" altLang="zh-CN" sz="4400" b="1">
                <a:solidFill>
                  <a:srgbClr val="FF33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4400" b="1">
                <a:solidFill>
                  <a:srgbClr val="FF3300"/>
                </a:solidFill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2069" name="Picture 21">
            <a:extLst>
              <a:ext uri="{FF2B5EF4-FFF2-40B4-BE49-F238E27FC236}">
                <a16:creationId xmlns:a16="http://schemas.microsoft.com/office/drawing/2014/main" id="{F4F2B7D5-7936-4EF9-A9DF-B6659CE0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7494" y="4357355"/>
            <a:ext cx="3563938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20D80CCF-1E72-453A-9867-BDC270DD7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76636"/>
              </p:ext>
            </p:extLst>
          </p:nvPr>
        </p:nvGraphicFramePr>
        <p:xfrm>
          <a:off x="263352" y="188640"/>
          <a:ext cx="11493500" cy="2300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Document" r:id="rId2" imgW="14768640" imgH="2951312" progId="Word.Document.8">
                  <p:embed/>
                </p:oleObj>
              </mc:Choice>
              <mc:Fallback>
                <p:oleObj name="Document" r:id="rId2" imgW="14768640" imgH="295131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352" y="188640"/>
                        <a:ext cx="114935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00114A-904F-4A18-8238-832A7CCA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7423"/>
            <a:ext cx="112014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64219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33BE0AB8-EEA8-4FD1-A97D-4CF0A163311D}"/>
              </a:ext>
            </a:extLst>
          </p:cNvPr>
          <p:cNvGrpSpPr/>
          <p:nvPr/>
        </p:nvGrpSpPr>
        <p:grpSpPr>
          <a:xfrm>
            <a:off x="479376" y="115889"/>
            <a:ext cx="6985000" cy="850900"/>
            <a:chOff x="158" y="119"/>
            <a:chExt cx="4400" cy="536"/>
          </a:xfrm>
        </p:grpSpPr>
        <p:sp>
          <p:nvSpPr>
            <p:cNvPr id="23555" name="Text Box 3">
              <a:extLst>
                <a:ext uri="{FF2B5EF4-FFF2-40B4-BE49-F238E27FC236}">
                  <a16:creationId xmlns:a16="http://schemas.microsoft.com/office/drawing/2014/main" id="{038A2DB1-4EA3-4D1B-BAA8-30C5935B2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0"/>
              <a:ext cx="4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例</a:t>
              </a:r>
              <a:r>
                <a:rPr lang="en-US" altLang="zh-CN" sz="2800" b="1"/>
                <a:t>4:</a:t>
              </a:r>
              <a:r>
                <a:rPr lang="zh-CN" altLang="en-US" sz="2800" b="1"/>
                <a:t>当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en-US" altLang="zh-CN" sz="2800" b="1"/>
                <a:t>1</a:t>
              </a:r>
              <a:r>
                <a:rPr lang="zh-CN" altLang="en-US" sz="2800" b="1"/>
                <a:t>时</a:t>
              </a:r>
              <a:r>
                <a:rPr lang="en-US" altLang="zh-CN" sz="2800" b="1"/>
                <a:t>,</a:t>
              </a:r>
              <a:r>
                <a:rPr lang="zh-CN" altLang="en-US" sz="2800" b="1"/>
                <a:t>证明不等式</a:t>
              </a:r>
              <a:r>
                <a:rPr lang="en-US" altLang="zh-CN" sz="2800" b="1"/>
                <a:t>:</a:t>
              </a:r>
            </a:p>
          </p:txBody>
        </p:sp>
        <p:graphicFrame>
          <p:nvGraphicFramePr>
            <p:cNvPr id="23556" name="Object 4">
              <a:extLst>
                <a:ext uri="{FF2B5EF4-FFF2-40B4-BE49-F238E27FC236}">
                  <a16:creationId xmlns:a16="http://schemas.microsoft.com/office/drawing/2014/main" id="{7F52A8CF-D991-4FA7-9DC7-68A7100E3F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" y="119"/>
            <a:ext cx="956" cy="53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name="公式" r:id="rId2" imgW="876240" imgH="406080" progId="Equation.3">
                    <p:embed/>
                  </p:oleObj>
                </mc:Choice>
                <mc:Fallback>
                  <p:oleObj name="公式" r:id="rId2" imgW="876240" imgH="40608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44" y="119"/>
                          <a:ext cx="95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7" name="Group 5">
            <a:extLst>
              <a:ext uri="{FF2B5EF4-FFF2-40B4-BE49-F238E27FC236}">
                <a16:creationId xmlns:a16="http://schemas.microsoft.com/office/drawing/2014/main" id="{2E3541AF-63D2-419E-B49B-AB86C94F9C02}"/>
              </a:ext>
            </a:extLst>
          </p:cNvPr>
          <p:cNvGrpSpPr/>
          <p:nvPr/>
        </p:nvGrpSpPr>
        <p:grpSpPr>
          <a:xfrm>
            <a:off x="335160" y="778721"/>
            <a:ext cx="8301038" cy="779463"/>
            <a:chOff x="204" y="546"/>
            <a:chExt cx="5229" cy="491"/>
          </a:xfrm>
        </p:grpSpPr>
        <p:sp>
          <p:nvSpPr>
            <p:cNvPr id="23558" name="Text Box 6">
              <a:extLst>
                <a:ext uri="{FF2B5EF4-FFF2-40B4-BE49-F238E27FC236}">
                  <a16:creationId xmlns:a16="http://schemas.microsoft.com/office/drawing/2014/main" id="{48914527-8BFA-4638-BB73-444D29868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663"/>
              <a:ext cx="5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证</a:t>
              </a:r>
              <a:r>
                <a:rPr lang="en-US" altLang="zh-CN" sz="2800" b="1"/>
                <a:t>:</a:t>
              </a:r>
              <a:r>
                <a:rPr lang="zh-CN" altLang="en-US" sz="2800" b="1"/>
                <a:t>设                    显然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/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)</a:t>
              </a:r>
              <a:r>
                <a:rPr lang="zh-CN" altLang="en-US" sz="2800" b="1"/>
                <a:t>在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[1</a:t>
              </a:r>
              <a:r>
                <a:rPr lang="en-US" altLang="zh-CN" sz="2800" b="1"/>
                <a:t>,+</a:t>
              </a:r>
              <a:r>
                <a:rPr lang="en-US" altLang="zh-CN" sz="2800" b="1">
                  <a:latin typeface="宋体" panose="02010600030101010101" pitchFamily="2" charset="-122"/>
                </a:rPr>
                <a:t>∞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/>
                <a:t>上连续</a:t>
              </a:r>
              <a:r>
                <a:rPr lang="en-US" altLang="zh-CN" sz="2800" b="1"/>
                <a:t>,</a:t>
              </a:r>
              <a:r>
                <a:rPr lang="zh-CN" altLang="en-US" sz="2800" b="1"/>
                <a:t>且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en-US" altLang="zh-CN" sz="2800" b="1"/>
                <a:t>=0.</a:t>
              </a:r>
            </a:p>
          </p:txBody>
        </p:sp>
        <p:graphicFrame>
          <p:nvGraphicFramePr>
            <p:cNvPr id="23559" name="Object 7">
              <a:extLst>
                <a:ext uri="{FF2B5EF4-FFF2-40B4-BE49-F238E27FC236}">
                  <a16:creationId xmlns:a16="http://schemas.microsoft.com/office/drawing/2014/main" id="{3B42BF30-82EC-4377-B42C-ECEE519247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115473"/>
                </p:ext>
              </p:extLst>
            </p:nvPr>
          </p:nvGraphicFramePr>
          <p:xfrm>
            <a:off x="764" y="546"/>
            <a:ext cx="1240" cy="49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name="公式" r:id="rId4" imgW="1346040" imgH="406080" progId="Equation.3">
                    <p:embed/>
                  </p:oleObj>
                </mc:Choice>
                <mc:Fallback>
                  <p:oleObj name="公式" r:id="rId4" imgW="1346040" imgH="40608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4" y="546"/>
                          <a:ext cx="1240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573E35BB-B1E5-428C-BEE4-1F15CC53F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982492"/>
              </p:ext>
            </p:extLst>
          </p:nvPr>
        </p:nvGraphicFramePr>
        <p:xfrm>
          <a:off x="911424" y="1469283"/>
          <a:ext cx="4103687" cy="86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公式" r:id="rId6" imgW="2209680" imgH="431640" progId="Equation.3">
                  <p:embed/>
                </p:oleObj>
              </mc:Choice>
              <mc:Fallback>
                <p:oleObj name="公式" r:id="rId6" imgW="2209680" imgH="43164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11424" y="1469283"/>
                        <a:ext cx="41036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1" name="Group 9">
            <a:extLst>
              <a:ext uri="{FF2B5EF4-FFF2-40B4-BE49-F238E27FC236}">
                <a16:creationId xmlns:a16="http://schemas.microsoft.com/office/drawing/2014/main" id="{B43C1CF9-43E9-424B-834F-C1239B2BF872}"/>
              </a:ext>
            </a:extLst>
          </p:cNvPr>
          <p:cNvGrpSpPr/>
          <p:nvPr/>
        </p:nvGrpSpPr>
        <p:grpSpPr>
          <a:xfrm>
            <a:off x="736176" y="2380492"/>
            <a:ext cx="7993063" cy="519112"/>
            <a:chOff x="476" y="1525"/>
            <a:chExt cx="5035" cy="327"/>
          </a:xfrm>
        </p:grpSpPr>
        <p:sp>
          <p:nvSpPr>
            <p:cNvPr id="23562" name="Text Box 10">
              <a:extLst>
                <a:ext uri="{FF2B5EF4-FFF2-40B4-BE49-F238E27FC236}">
                  <a16:creationId xmlns:a16="http://schemas.microsoft.com/office/drawing/2014/main" id="{72AB6136-B9A7-4706-AD32-63DC70944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525"/>
              <a:ext cx="50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显然</a:t>
              </a:r>
              <a:r>
                <a:rPr lang="en-US" altLang="zh-CN" sz="2800" b="1"/>
                <a:t>,</a:t>
              </a:r>
              <a:r>
                <a:rPr lang="zh-CN" altLang="en-US" sz="2800" b="1"/>
                <a:t>当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&gt;1</a:t>
              </a:r>
              <a:r>
                <a:rPr lang="zh-CN" altLang="en-US" sz="2800" b="1"/>
                <a:t>时</a:t>
              </a:r>
              <a:r>
                <a:rPr lang="en-US" altLang="zh-CN" sz="2800" b="1"/>
                <a:t>,            ,</a:t>
              </a:r>
              <a:r>
                <a:rPr lang="zh-CN" altLang="en-US" sz="2800" b="1"/>
                <a:t>故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/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)</a:t>
              </a:r>
              <a:r>
                <a:rPr lang="zh-CN" altLang="en-US" sz="2800" b="1"/>
                <a:t>是</a:t>
              </a:r>
              <a:r>
                <a:rPr lang="en-US" altLang="zh-CN" sz="2800" b="1"/>
                <a:t>[1,+∞)</a:t>
              </a:r>
              <a:r>
                <a:rPr lang="zh-CN" altLang="en-US" sz="2800" b="1"/>
                <a:t>上的增函数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23563" name="Object 11">
              <a:extLst>
                <a:ext uri="{FF2B5EF4-FFF2-40B4-BE49-F238E27FC236}">
                  <a16:creationId xmlns:a16="http://schemas.microsoft.com/office/drawing/2014/main" id="{9ED48C57-6F8D-422B-B371-856162C0DA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1525"/>
            <a:ext cx="772" cy="29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name="公式" r:id="rId8" imgW="634680" imgH="203040" progId="Equation.3">
                    <p:embed/>
                  </p:oleObj>
                </mc:Choice>
                <mc:Fallback>
                  <p:oleObj name="公式" r:id="rId8" imgW="634680" imgH="2030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7" y="1525"/>
                          <a:ext cx="77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4" name="Group 12">
            <a:extLst>
              <a:ext uri="{FF2B5EF4-FFF2-40B4-BE49-F238E27FC236}">
                <a16:creationId xmlns:a16="http://schemas.microsoft.com/office/drawing/2014/main" id="{B566ADB4-E9CE-405D-A049-1E4123FB37E3}"/>
              </a:ext>
            </a:extLst>
          </p:cNvPr>
          <p:cNvGrpSpPr/>
          <p:nvPr/>
        </p:nvGrpSpPr>
        <p:grpSpPr>
          <a:xfrm>
            <a:off x="838399" y="2764683"/>
            <a:ext cx="7921625" cy="863600"/>
            <a:chOff x="521" y="1888"/>
            <a:chExt cx="4990" cy="544"/>
          </a:xfrm>
        </p:grpSpPr>
        <p:sp>
          <p:nvSpPr>
            <p:cNvPr id="23565" name="Text Box 13">
              <a:extLst>
                <a:ext uri="{FF2B5EF4-FFF2-40B4-BE49-F238E27FC236}">
                  <a16:creationId xmlns:a16="http://schemas.microsoft.com/office/drawing/2014/main" id="{EE76EFE3-B8D1-4E01-8DE6-6547C698B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979"/>
              <a:ext cx="49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所以当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&gt;1</a:t>
              </a:r>
              <a:r>
                <a:rPr lang="zh-CN" altLang="en-US" sz="2800" b="1"/>
                <a:t>时</a:t>
              </a:r>
              <a:r>
                <a:rPr lang="en-US" altLang="zh-CN" sz="2800" b="1"/>
                <a:t>,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/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)&gt;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/>
                <a:t>(1)=0,</a:t>
              </a:r>
              <a:r>
                <a:rPr lang="zh-CN" altLang="en-US" sz="2800" b="1"/>
                <a:t>即当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&gt;1</a:t>
              </a:r>
              <a:r>
                <a:rPr lang="zh-CN" altLang="en-US" sz="2800" b="1"/>
                <a:t>时</a:t>
              </a:r>
              <a:r>
                <a:rPr lang="en-US" altLang="zh-CN" sz="2800" b="1"/>
                <a:t>,</a:t>
              </a:r>
            </a:p>
          </p:txBody>
        </p:sp>
        <p:graphicFrame>
          <p:nvGraphicFramePr>
            <p:cNvPr id="23566" name="Object 14">
              <a:extLst>
                <a:ext uri="{FF2B5EF4-FFF2-40B4-BE49-F238E27FC236}">
                  <a16:creationId xmlns:a16="http://schemas.microsoft.com/office/drawing/2014/main" id="{798A0376-0B38-46ED-B068-2D4B45E87A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1888"/>
            <a:ext cx="1089" cy="54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name="公式" r:id="rId10" imgW="876240" imgH="406080" progId="Equation.3">
                    <p:embed/>
                  </p:oleObj>
                </mc:Choice>
                <mc:Fallback>
                  <p:oleObj name="公式" r:id="rId10" imgW="876240" imgH="40608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5" y="1888"/>
                          <a:ext cx="1089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7" name="Text Box 15">
            <a:extLst>
              <a:ext uri="{FF2B5EF4-FFF2-40B4-BE49-F238E27FC236}">
                <a16:creationId xmlns:a16="http://schemas.microsoft.com/office/drawing/2014/main" id="{F09B7AD3-7C9A-4DE9-9DA6-A0C4AD24E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3539399"/>
            <a:ext cx="11522496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说明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  <a:r>
              <a:rPr lang="zh-CN" altLang="en-US" sz="2800" b="1">
                <a:solidFill>
                  <a:srgbClr val="FF0000"/>
                </a:solidFill>
              </a:rPr>
              <a:t>利用函数的单调性证明不等式是不等式证明的一种重要方法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</a:p>
          <a:p>
            <a:r>
              <a:rPr lang="zh-CN" altLang="en-US" sz="2800" b="1">
                <a:solidFill>
                  <a:srgbClr val="FF0000"/>
                </a:solidFill>
              </a:rPr>
              <a:t>其解题步骤是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4BB79FA7-70B4-478B-9A98-95037EA4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4477851"/>
            <a:ext cx="118813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/>
              <a:t>令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/>
              <a:t>)=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/>
              <a:t>)-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/>
              <a:t>),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cs typeface="Arial" panose="020b0604020202020204" pitchFamily="34" charset="0"/>
              </a:rPr>
              <a:t>&gt;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/>
              <a:t>,</a:t>
            </a:r>
          </a:p>
          <a:p>
            <a:r>
              <a:rPr lang="zh-CN" altLang="en-US" sz="2800" b="1"/>
              <a:t>从而将要证明的不等式“当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/>
              <a:t>&gt;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/>
              <a:t>时</a:t>
            </a:r>
            <a:r>
              <a:rPr lang="en-US" altLang="zh-CN" sz="2800" b="1"/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/>
              <a:t>)&gt;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/>
              <a:t>)”</a:t>
            </a:r>
            <a:r>
              <a:rPr lang="zh-CN" altLang="en-US" sz="2800" b="1"/>
              <a:t>转化为证明</a:t>
            </a:r>
            <a:r>
              <a:rPr lang="en-US" altLang="zh-CN" sz="2800" b="1"/>
              <a:t>: “</a:t>
            </a:r>
            <a:r>
              <a:rPr lang="zh-CN" altLang="en-US" sz="2800" b="1"/>
              <a:t>当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/>
              <a:t>&gt;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/>
              <a:t>时</a:t>
            </a:r>
            <a:r>
              <a:rPr lang="en-US" altLang="zh-CN" sz="2800" b="1"/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/>
              <a:t>)&gt;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/>
              <a:t>”.</a:t>
            </a:r>
          </a:p>
        </p:txBody>
      </p:sp>
      <p:grpSp>
        <p:nvGrpSpPr>
          <p:cNvPr id="23569" name="Group 17">
            <a:extLst>
              <a:ext uri="{FF2B5EF4-FFF2-40B4-BE49-F238E27FC236}">
                <a16:creationId xmlns:a16="http://schemas.microsoft.com/office/drawing/2014/main" id="{81604947-C37D-4B71-AB29-7AF0A3CA2698}"/>
              </a:ext>
            </a:extLst>
          </p:cNvPr>
          <p:cNvGrpSpPr/>
          <p:nvPr/>
        </p:nvGrpSpPr>
        <p:grpSpPr>
          <a:xfrm>
            <a:off x="407391" y="5504190"/>
            <a:ext cx="8156575" cy="838200"/>
            <a:chOff x="158" y="119"/>
            <a:chExt cx="5138" cy="528"/>
          </a:xfrm>
        </p:grpSpPr>
        <p:sp>
          <p:nvSpPr>
            <p:cNvPr id="23570" name="Text Box 18">
              <a:extLst>
                <a:ext uri="{FF2B5EF4-FFF2-40B4-BE49-F238E27FC236}">
                  <a16:creationId xmlns:a16="http://schemas.microsoft.com/office/drawing/2014/main" id="{EE8B667E-B286-4456-B040-F2F249FCA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0"/>
              <a:ext cx="51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练习</a:t>
              </a:r>
              <a:r>
                <a:rPr lang="en-US" altLang="zh-CN" sz="2800" b="1"/>
                <a:t>2:</a:t>
              </a:r>
              <a:r>
                <a:rPr lang="zh-CN" altLang="en-US" sz="2800" b="1"/>
                <a:t>已知             求证</a:t>
              </a:r>
              <a:r>
                <a:rPr lang="en-US" altLang="zh-CN" sz="2800" b="1"/>
                <a:t>:</a:t>
              </a:r>
            </a:p>
          </p:txBody>
        </p:sp>
        <p:graphicFrame>
          <p:nvGraphicFramePr>
            <p:cNvPr id="23571" name="Object 19">
              <a:extLst>
                <a:ext uri="{FF2B5EF4-FFF2-40B4-BE49-F238E27FC236}">
                  <a16:creationId xmlns:a16="http://schemas.microsoft.com/office/drawing/2014/main" id="{EB148398-1149-476B-897F-A8D58F6371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119"/>
            <a:ext cx="2039" cy="52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name="公式" r:id="rId12" imgW="1803240" imgH="406080" progId="Equation.3">
                    <p:embed/>
                  </p:oleObj>
                </mc:Choice>
                <mc:Fallback>
                  <p:oleObj name="公式" r:id="rId12" imgW="1803240" imgH="40608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8" y="119"/>
                          <a:ext cx="203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7" grpId="0"/>
      <p:bldP spid="235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0B6B8CA-EA54-4A5B-B726-3DE22E3117C4}"/>
                  </a:ext>
                </a:extLst>
              </p:cNvPr>
              <p:cNvSpPr/>
              <p:nvPr/>
            </p:nvSpPr>
            <p:spPr>
              <a:xfrm>
                <a:off x="407368" y="116632"/>
                <a:ext cx="11017224" cy="1016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)=ln</a:t>
                </a:r>
                <a:r>
                  <a:rPr lang="en-US" altLang="zh-CN" sz="24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∈R). 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求函数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的单调区间；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求不等式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0B6B8CA-EA54-4A5B-B726-3DE22E311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16632"/>
                <a:ext cx="11017224" cy="1016689"/>
              </a:xfrm>
              <a:prstGeom prst="rect">
                <a:avLst/>
              </a:prstGeom>
              <a:blipFill>
                <a:blip r:embed="rId2"/>
                <a:stretch>
                  <a:fillRect l="-885" t="-6587" r="0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9F47DF-2939-4DBA-AF5C-A539391C0CB9}"/>
                  </a:ext>
                </a:extLst>
              </p:cNvPr>
              <p:cNvSpPr/>
              <p:nvPr/>
            </p:nvSpPr>
            <p:spPr>
              <a:xfrm>
                <a:off x="191344" y="1052736"/>
                <a:ext cx="11809312" cy="1580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易知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的定义域为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(0,+∞),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)=ln</a:t>
                </a:r>
                <a:r>
                  <a:rPr lang="en-US" altLang="zh-CN" sz="20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∈R). </a:t>
                </a:r>
              </a:p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0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≤0,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恒成立，故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(0,+∞)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上单调递增；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②若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则当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)&gt;0,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)&lt;0,</a:t>
                </a:r>
              </a:p>
              <a:p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综上，当</a:t>
                </a:r>
                <a:r>
                  <a:rPr lang="en-US" altLang="zh-CN" sz="20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≤0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的单调递增区间为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(0,+∞),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的单调递增区间为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单调递减区间为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,+∞).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9F47DF-2939-4DBA-AF5C-A539391C0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052736"/>
                <a:ext cx="11809312" cy="1580304"/>
              </a:xfrm>
              <a:prstGeom prst="rect">
                <a:avLst/>
              </a:prstGeom>
              <a:blipFill>
                <a:blip r:embed="rId3"/>
                <a:stretch>
                  <a:fillRect l="-516" t="-3089" r="0" b="-1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0353D6A-EE5D-4605-998C-A78B1D96057E}"/>
                  </a:ext>
                </a:extLst>
              </p:cNvPr>
              <p:cNvSpPr/>
              <p:nvPr/>
            </p:nvSpPr>
            <p:spPr>
              <a:xfrm>
                <a:off x="335360" y="2492896"/>
                <a:ext cx="10873208" cy="2363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(2)∵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的定义域为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(0,+∞),∴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&gt;0,</m:t>
                              </m:r>
                            </m:e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&gt;0,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∴0&lt;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)=ln</a:t>
                </a:r>
                <a:r>
                  <a:rPr lang="en-US" altLang="zh-CN" sz="20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-ln(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)=ln</a:t>
                </a:r>
                <a:r>
                  <a:rPr lang="en-US" altLang="zh-CN" sz="20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-ln(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)-2</a:t>
                </a:r>
                <a:r>
                  <a:rPr lang="en-US" altLang="zh-CN" sz="20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+2,</a:t>
                </a:r>
                <a:r>
                  <a:rPr lang="en-US" altLang="zh-CN" sz="20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∈(0,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-2a=</a:t>
                </a:r>
                <a:r>
                  <a:rPr lang="en-US" altLang="zh-CN" sz="2000"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baseline="30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≥0, ∴ 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上单调递增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0353D6A-EE5D-4605-998C-A78B1D960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492896"/>
                <a:ext cx="10873208" cy="2363724"/>
              </a:xfrm>
              <a:prstGeom prst="rect">
                <a:avLst/>
              </a:prstGeom>
              <a:blipFill>
                <a:blip r:embed="rId4"/>
                <a:stretch>
                  <a:fillRect l="-561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F4E0DE6-6378-4A15-BA19-EB3F383DAB33}"/>
                  </a:ext>
                </a:extLst>
              </p:cNvPr>
              <p:cNvSpPr/>
              <p:nvPr/>
            </p:nvSpPr>
            <p:spPr>
              <a:xfrm>
                <a:off x="407368" y="4856620"/>
                <a:ext cx="6336704" cy="1273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,∴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∈(0,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)&lt;0,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)&gt;0.</a:t>
                </a:r>
              </a:p>
              <a:p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∴ 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n-US" altLang="zh-C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F4E0DE6-6378-4A15-BA19-EB3F383DA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856620"/>
                <a:ext cx="6336704" cy="1273810"/>
              </a:xfrm>
              <a:prstGeom prst="rect">
                <a:avLst/>
              </a:prstGeom>
              <a:blipFill>
                <a:blip r:embed="rId5"/>
                <a:stretch>
                  <a:fillRect l="-1059" r="0" b="-2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872A00-A815-4FA5-9800-FA3C86C2C910}"/>
                  </a:ext>
                </a:extLst>
              </p:cNvPr>
              <p:cNvSpPr txBox="1"/>
              <p:nvPr/>
            </p:nvSpPr>
            <p:spPr>
              <a:xfrm>
                <a:off x="7695940" y="4475362"/>
                <a:ext cx="3584636" cy="762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思考：若存在</a:t>
                </a:r>
                <a:r>
                  <a:rPr lang="en-US" altLang="zh-CN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求证：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872A00-A815-4FA5-9800-FA3C86C2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940" y="4475362"/>
                <a:ext cx="3584636" cy="762516"/>
              </a:xfrm>
              <a:prstGeom prst="rect">
                <a:avLst/>
              </a:prstGeom>
              <a:blipFill>
                <a:blip r:embed="rId6"/>
                <a:stretch>
                  <a:fillRect l="-1361" t="-5600" r="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858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DB8C2BF-0549-42F7-AF9B-1CCEB8E0289B}"/>
                  </a:ext>
                </a:extLst>
              </p:cNvPr>
              <p:cNvSpPr txBox="1"/>
              <p:nvPr/>
            </p:nvSpPr>
            <p:spPr>
              <a:xfrm>
                <a:off x="551384" y="0"/>
                <a:ext cx="7272375" cy="663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练习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:1.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设函数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)=sin</a:t>
                </a:r>
                <a:r>
                  <a:rPr lang="en-US" altLang="zh-CN" sz="24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(-2),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DB8C2BF-0549-42F7-AF9B-1CCEB8E02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0"/>
                <a:ext cx="7272375" cy="663836"/>
              </a:xfrm>
              <a:prstGeom prst="rect">
                <a:avLst/>
              </a:prstGeom>
              <a:blipFill>
                <a:blip r:embed="rId2"/>
                <a:stretch>
                  <a:fillRect l="-1257" r="-587" b="-4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D77446B-54DC-4501-A999-FE9BDBCC43CA}"/>
              </a:ext>
            </a:extLst>
          </p:cNvPr>
          <p:cNvSpPr/>
          <p:nvPr/>
        </p:nvSpPr>
        <p:spPr>
          <a:xfrm>
            <a:off x="443372" y="1772816"/>
            <a:ext cx="11305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若函数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在区间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-1,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+1)上不是单调函数，则实数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的取值范围是(      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A.(-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,-3]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[-1,1]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[3,+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      B.(-3,-1)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(1,3)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C.(-2,2)                                     D.不存在这样的实数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857483-97CC-43B6-BD1B-51E9FCCA500F}"/>
                  </a:ext>
                </a:extLst>
              </p:cNvPr>
              <p:cNvSpPr/>
              <p:nvPr/>
            </p:nvSpPr>
            <p:spPr>
              <a:xfrm>
                <a:off x="470267" y="3965493"/>
                <a:ext cx="10735298" cy="1147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+cos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,若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)&gt;0,则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A. 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</a:t>
                </a:r>
                <a:r>
                  <a:rPr lang="en-US" altLang="zh-CN" sz="2400"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)∪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(e,+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B.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</a:t>
                </a:r>
                <a:r>
                  <a:rPr lang="en-US" altLang="zh-CN" sz="2400"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(e,+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D. 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857483-97CC-43B6-BD1B-51E9FCCA5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7" y="3965493"/>
                <a:ext cx="10735298" cy="1147815"/>
              </a:xfrm>
              <a:prstGeom prst="rect">
                <a:avLst/>
              </a:prstGeom>
              <a:blipFill>
                <a:blip r:embed="rId3"/>
                <a:stretch>
                  <a:fillRect l="-852" r="0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952E00-EFD5-416F-B78E-18FE6FF23F31}"/>
              </a:ext>
            </a:extLst>
          </p:cNvPr>
          <p:cNvSpPr/>
          <p:nvPr/>
        </p:nvSpPr>
        <p:spPr>
          <a:xfrm>
            <a:off x="8976320" y="408212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ADFA2B-CE55-48D9-B186-553875C518FD}"/>
                  </a:ext>
                </a:extLst>
              </p:cNvPr>
              <p:cNvSpPr/>
              <p:nvPr/>
            </p:nvSpPr>
            <p:spPr>
              <a:xfrm>
                <a:off x="319025" y="5306691"/>
                <a:ext cx="11305256" cy="1432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练习：已知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&gt;0),若对任意两个不等的正实数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,都有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zh-CN" altLang="en-US" sz="2400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)−</m:t>
                          </m:r>
                          <m: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zh-CN" altLang="en-US" sz="2400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zh-CN" altLang="en-US" sz="2400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zh-CN" altLang="en-US" sz="24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zh-CN" altLang="en-US" sz="2400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&gt;2成立，则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A.(0,1]       B.(1,+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C.(0,1)        D.[1,+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ADFA2B-CE55-48D9-B186-553875C51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5" y="5306691"/>
                <a:ext cx="11305256" cy="1432508"/>
              </a:xfrm>
              <a:prstGeom prst="rect">
                <a:avLst/>
              </a:prstGeom>
              <a:blipFill>
                <a:blip r:embed="rId4"/>
                <a:stretch>
                  <a:fillRect l="-809" r="-3504" b="-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026231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5602" name="Group 2">
            <a:extLst>
              <a:ext uri="{FF2B5EF4-FFF2-40B4-BE49-F238E27FC236}">
                <a16:creationId xmlns:a16="http://schemas.microsoft.com/office/drawing/2014/main" id="{1856787E-2F43-4A58-9DE0-7A0939A64DFD}"/>
              </a:ext>
            </a:extLst>
          </p:cNvPr>
          <p:cNvGrpSpPr/>
          <p:nvPr/>
        </p:nvGrpSpPr>
        <p:grpSpPr>
          <a:xfrm>
            <a:off x="180976" y="86239"/>
            <a:ext cx="5635625" cy="552450"/>
            <a:chOff x="146" y="164"/>
            <a:chExt cx="3550" cy="348"/>
          </a:xfrm>
        </p:grpSpPr>
        <p:sp>
          <p:nvSpPr>
            <p:cNvPr id="25603" name="Text Box 3">
              <a:extLst>
                <a:ext uri="{FF2B5EF4-FFF2-40B4-BE49-F238E27FC236}">
                  <a16:creationId xmlns:a16="http://schemas.microsoft.com/office/drawing/2014/main" id="{C374F4BD-BFB0-4C90-A625-9813495CE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" y="176"/>
              <a:ext cx="35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练</a:t>
              </a:r>
              <a:r>
                <a:rPr lang="en-US" altLang="zh-CN" sz="2800" b="1"/>
                <a:t>1:</a:t>
              </a:r>
              <a:r>
                <a:rPr lang="zh-CN" altLang="en-US" sz="2800" b="1"/>
                <a:t>求函数                         的值域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25604" name="Object 4">
              <a:extLst>
                <a:ext uri="{FF2B5EF4-FFF2-40B4-BE49-F238E27FC236}">
                  <a16:creationId xmlns:a16="http://schemas.microsoft.com/office/drawing/2014/main" id="{99AF632D-D7D2-4AF0-9974-1D8EF3EC71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164"/>
            <a:ext cx="1521" cy="34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name="公式" r:id="rId2" imgW="1371600" imgH="241200" progId="Equation.3">
                    <p:embed/>
                  </p:oleObj>
                </mc:Choice>
                <mc:Fallback>
                  <p:oleObj name="公式" r:id="rId2" imgW="1371600" imgH="2412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2" y="164"/>
                          <a:ext cx="1521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5" name="Group 5">
            <a:extLst>
              <a:ext uri="{FF2B5EF4-FFF2-40B4-BE49-F238E27FC236}">
                <a16:creationId xmlns:a16="http://schemas.microsoft.com/office/drawing/2014/main" id="{E6601D1B-F6AC-4B10-A4C0-EB0BBEF814EE}"/>
              </a:ext>
            </a:extLst>
          </p:cNvPr>
          <p:cNvGrpSpPr/>
          <p:nvPr/>
        </p:nvGrpSpPr>
        <p:grpSpPr>
          <a:xfrm>
            <a:off x="407195" y="535778"/>
            <a:ext cx="11450637" cy="1014413"/>
            <a:chOff x="204" y="398"/>
            <a:chExt cx="7213" cy="639"/>
          </a:xfrm>
        </p:grpSpPr>
        <p:sp>
          <p:nvSpPr>
            <p:cNvPr id="25606" name="Text Box 6">
              <a:extLst>
                <a:ext uri="{FF2B5EF4-FFF2-40B4-BE49-F238E27FC236}">
                  <a16:creationId xmlns:a16="http://schemas.microsoft.com/office/drawing/2014/main" id="{509F7F63-3643-4597-8AD1-162594794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572"/>
              <a:ext cx="3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解</a:t>
              </a:r>
              <a:r>
                <a:rPr lang="en-US" altLang="zh-CN" sz="2800" b="1"/>
                <a:t>:</a:t>
              </a:r>
              <a:r>
                <a:rPr lang="zh-CN" altLang="en-US" sz="2800" b="1"/>
                <a:t>函数的定义域是</a:t>
              </a:r>
              <a:r>
                <a:rPr lang="en-US" altLang="zh-CN" sz="2800" b="1"/>
                <a:t>[-2,+∞),</a:t>
              </a:r>
              <a:r>
                <a:rPr lang="zh-CN" altLang="en-US" sz="2800" b="1"/>
                <a:t>又易得</a:t>
              </a:r>
              <a:r>
                <a:rPr lang="en-US" altLang="zh-CN" sz="2800" b="1"/>
                <a:t>:</a:t>
              </a:r>
            </a:p>
          </p:txBody>
        </p:sp>
        <p:graphicFrame>
          <p:nvGraphicFramePr>
            <p:cNvPr id="25607" name="Object 7">
              <a:extLst>
                <a:ext uri="{FF2B5EF4-FFF2-40B4-BE49-F238E27FC236}">
                  <a16:creationId xmlns:a16="http://schemas.microsoft.com/office/drawing/2014/main" id="{68C73774-4806-467A-8EA4-48DF95C7AE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451400"/>
                </p:ext>
              </p:extLst>
            </p:nvPr>
          </p:nvGraphicFramePr>
          <p:xfrm>
            <a:off x="3652" y="398"/>
            <a:ext cx="3765" cy="6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name="公式" r:id="rId4" imgW="2755800" imgH="444240" progId="Equation.3">
                    <p:embed/>
                  </p:oleObj>
                </mc:Choice>
                <mc:Fallback>
                  <p:oleObj name="公式" r:id="rId4" imgW="2755800" imgH="4442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52" y="398"/>
                          <a:ext cx="3765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8" name="Group 8">
            <a:extLst>
              <a:ext uri="{FF2B5EF4-FFF2-40B4-BE49-F238E27FC236}">
                <a16:creationId xmlns:a16="http://schemas.microsoft.com/office/drawing/2014/main" id="{90A81D55-0136-48B4-BF78-21012780F364}"/>
              </a:ext>
            </a:extLst>
          </p:cNvPr>
          <p:cNvGrpSpPr/>
          <p:nvPr/>
        </p:nvGrpSpPr>
        <p:grpSpPr>
          <a:xfrm>
            <a:off x="785814" y="1620045"/>
            <a:ext cx="7777162" cy="519112"/>
            <a:chOff x="385" y="1389"/>
            <a:chExt cx="4899" cy="327"/>
          </a:xfrm>
        </p:grpSpPr>
        <p:sp>
          <p:nvSpPr>
            <p:cNvPr id="25609" name="Text Box 9">
              <a:extLst>
                <a:ext uri="{FF2B5EF4-FFF2-40B4-BE49-F238E27FC236}">
                  <a16:creationId xmlns:a16="http://schemas.microsoft.com/office/drawing/2014/main" id="{7BC98A7D-9E07-4465-B12C-79F5F8E6A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389"/>
              <a:ext cx="48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当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&gt;-2</a:t>
              </a:r>
              <a:r>
                <a:rPr lang="zh-CN" altLang="en-US" sz="2800" b="1"/>
                <a:t>时</a:t>
              </a:r>
              <a:r>
                <a:rPr lang="en-US" altLang="zh-CN" sz="2800" b="1"/>
                <a:t>,        </a:t>
              </a:r>
              <a:r>
                <a:rPr lang="zh-CN" altLang="en-US" sz="2800" b="1"/>
                <a:t>即已知函数在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(-2,+∞)</a:t>
              </a:r>
              <a:r>
                <a:rPr lang="zh-CN" altLang="en-US" sz="2800" b="1"/>
                <a:t>上是增函数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25610" name="Object 10">
              <a:extLst>
                <a:ext uri="{FF2B5EF4-FFF2-40B4-BE49-F238E27FC236}">
                  <a16:creationId xmlns:a16="http://schemas.microsoft.com/office/drawing/2014/main" id="{ED575F89-020C-41FE-8A00-06F9D26D1E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5530848"/>
                </p:ext>
              </p:extLst>
            </p:nvPr>
          </p:nvGraphicFramePr>
          <p:xfrm>
            <a:off x="1350" y="1411"/>
            <a:ext cx="578" cy="27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name="公式" r:id="rId6" imgW="444240" imgH="203040" progId="Equation.3">
                    <p:embed/>
                  </p:oleObj>
                </mc:Choice>
                <mc:Fallback>
                  <p:oleObj name="公式" r:id="rId6" imgW="444240" imgH="2030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50" y="1411"/>
                          <a:ext cx="57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1" name="Text Box 11">
            <a:extLst>
              <a:ext uri="{FF2B5EF4-FFF2-40B4-BE49-F238E27FC236}">
                <a16:creationId xmlns:a16="http://schemas.microsoft.com/office/drawing/2014/main" id="{8FEBCA47-DA02-48F2-9718-0A6063AB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58" y="2207938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又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(-2)=-1</a:t>
            </a:r>
            <a:r>
              <a:rPr lang="en-US" altLang="zh-CN" sz="2800" b="1"/>
              <a:t>,</a:t>
            </a:r>
            <a:r>
              <a:rPr lang="zh-CN" altLang="en-US" sz="2800" b="1"/>
              <a:t>故所求函数的值域是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[-1,+∞).</a:t>
            </a:r>
          </a:p>
        </p:txBody>
      </p:sp>
      <p:grpSp>
        <p:nvGrpSpPr>
          <p:cNvPr id="25612" name="Group 12">
            <a:extLst>
              <a:ext uri="{FF2B5EF4-FFF2-40B4-BE49-F238E27FC236}">
                <a16:creationId xmlns:a16="http://schemas.microsoft.com/office/drawing/2014/main" id="{858985FF-831E-4E69-8A64-DB365A86FE11}"/>
              </a:ext>
            </a:extLst>
          </p:cNvPr>
          <p:cNvGrpSpPr/>
          <p:nvPr/>
        </p:nvGrpSpPr>
        <p:grpSpPr>
          <a:xfrm>
            <a:off x="180976" y="3130421"/>
            <a:ext cx="8228012" cy="935037"/>
            <a:chOff x="113" y="1979"/>
            <a:chExt cx="5183" cy="589"/>
          </a:xfrm>
        </p:grpSpPr>
        <p:sp>
          <p:nvSpPr>
            <p:cNvPr id="25613" name="Text Box 13">
              <a:extLst>
                <a:ext uri="{FF2B5EF4-FFF2-40B4-BE49-F238E27FC236}">
                  <a16:creationId xmlns:a16="http://schemas.microsoft.com/office/drawing/2014/main" id="{15922A9F-D8F6-4658-B27F-B8A552DB1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115"/>
              <a:ext cx="51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练</a:t>
              </a:r>
              <a:r>
                <a:rPr lang="en-US" altLang="zh-CN" sz="2800" b="1"/>
                <a:t>2:</a:t>
              </a:r>
              <a:r>
                <a:rPr lang="zh-CN" altLang="en-US" sz="2800" b="1"/>
                <a:t>证明方程                   只有一个根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25614" name="Object 14">
              <a:extLst>
                <a:ext uri="{FF2B5EF4-FFF2-40B4-BE49-F238E27FC236}">
                  <a16:creationId xmlns:a16="http://schemas.microsoft.com/office/drawing/2014/main" id="{F8426160-5279-4D26-94D6-BE620BA194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1979"/>
            <a:ext cx="1134" cy="58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name="公式" r:id="rId8" imgW="927000" imgH="406080" progId="Equation.3">
                    <p:embed/>
                  </p:oleObj>
                </mc:Choice>
                <mc:Fallback>
                  <p:oleObj name="公式" r:id="rId8" imgW="927000" imgH="40608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19" y="1979"/>
                          <a:ext cx="1134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5" name="Group 15">
            <a:extLst>
              <a:ext uri="{FF2B5EF4-FFF2-40B4-BE49-F238E27FC236}">
                <a16:creationId xmlns:a16="http://schemas.microsoft.com/office/drawing/2014/main" id="{9DE7B250-96BC-4583-98E7-594B0FC06FE8}"/>
              </a:ext>
            </a:extLst>
          </p:cNvPr>
          <p:cNvGrpSpPr/>
          <p:nvPr/>
        </p:nvGrpSpPr>
        <p:grpSpPr>
          <a:xfrm>
            <a:off x="911424" y="3813045"/>
            <a:ext cx="8642350" cy="936625"/>
            <a:chOff x="158" y="2387"/>
            <a:chExt cx="5444" cy="590"/>
          </a:xfrm>
        </p:grpSpPr>
        <p:sp>
          <p:nvSpPr>
            <p:cNvPr id="25616" name="Text Box 16">
              <a:extLst>
                <a:ext uri="{FF2B5EF4-FFF2-40B4-BE49-F238E27FC236}">
                  <a16:creationId xmlns:a16="http://schemas.microsoft.com/office/drawing/2014/main" id="{95062373-F4E7-4A83-BED7-447F3AF9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568"/>
              <a:ext cx="5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证</a:t>
              </a:r>
              <a:r>
                <a:rPr lang="en-US" altLang="zh-CN" sz="2800" b="1"/>
                <a:t>:</a:t>
              </a:r>
              <a:r>
                <a:rPr lang="zh-CN" altLang="en-US" sz="2800" b="1"/>
                <a:t>设                                 则                        </a:t>
              </a:r>
              <a:r>
                <a:rPr lang="en-US" altLang="zh-CN" sz="2800" b="1"/>
                <a:t>&gt;0</a:t>
              </a:r>
              <a:r>
                <a:rPr lang="zh-CN" altLang="en-US" sz="2800" b="1"/>
                <a:t>恒成立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25617" name="Object 17">
              <a:extLst>
                <a:ext uri="{FF2B5EF4-FFF2-40B4-BE49-F238E27FC236}">
                  <a16:creationId xmlns:a16="http://schemas.microsoft.com/office/drawing/2014/main" id="{363B4CD1-15E7-4E17-83FD-456277932F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2387"/>
            <a:ext cx="3810" cy="59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name="公式" r:id="rId10" imgW="3124080" imgH="406080" progId="Equation.3">
                    <p:embed/>
                  </p:oleObj>
                </mc:Choice>
                <mc:Fallback>
                  <p:oleObj name="公式" r:id="rId10" imgW="3124080" imgH="40608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03" y="2387"/>
                          <a:ext cx="3810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8" name="Text Box 18">
            <a:extLst>
              <a:ext uri="{FF2B5EF4-FFF2-40B4-BE49-F238E27FC236}">
                <a16:creationId xmlns:a16="http://schemas.microsoft.com/office/drawing/2014/main" id="{C97A4B4E-771E-4336-8DB0-B5F0F3B7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240" y="4861076"/>
            <a:ext cx="369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故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/>
              <a:t>是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/>
              <a:t>上的增函数</a:t>
            </a:r>
            <a:r>
              <a:rPr lang="en-US" altLang="zh-CN" sz="2800" b="1"/>
              <a:t>.</a:t>
            </a: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9F7497DE-F85E-4234-9D76-5C80F57E3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051" y="4797152"/>
            <a:ext cx="621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(0)=0</a:t>
            </a:r>
            <a:r>
              <a:rPr lang="en-US" altLang="zh-CN" sz="2800" b="1"/>
              <a:t>,</a:t>
            </a:r>
            <a:r>
              <a:rPr lang="zh-CN" altLang="en-US" sz="2800" b="1"/>
              <a:t>故原方程有唯一根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/>
      <p:bldP spid="25618" grpId="0"/>
      <p:bldP spid="256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41B079C-1809-44E9-A814-5FFE405F8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336" y="51591"/>
            <a:ext cx="8229600" cy="6411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小结：求函数单调区间时需注意：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0AA3D0-9AE2-48CA-8A4D-44D4C908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764704"/>
            <a:ext cx="8995921" cy="29523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98BCE4-C257-4BD4-A121-A3944449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429000"/>
            <a:ext cx="11115676" cy="2926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8D81F4-8FB9-46C8-B298-759C3A59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836712"/>
            <a:ext cx="10649266" cy="4896544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1671300" y="11658600"/>
            <a:ext cx="317500" cy="2413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4055594832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9AD050-18D5-45BA-B305-255529BD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620688"/>
            <a:ext cx="8414661" cy="58193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B6AC3A-8B7D-4E7F-8A17-7EB5688824F6}"/>
              </a:ext>
            </a:extLst>
          </p:cNvPr>
          <p:cNvSpPr txBox="1"/>
          <p:nvPr/>
        </p:nvSpPr>
        <p:spPr>
          <a:xfrm>
            <a:off x="4871864" y="48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作业讲评</a:t>
            </a:r>
          </a:p>
        </p:txBody>
      </p:sp>
    </p:spTree>
    <p:extLst>
      <p:ext uri="{BB962C8B-B14F-4D97-AF65-F5344CB8AC3E}">
        <p14:creationId xmlns:p14="http://schemas.microsoft.com/office/powerpoint/2010/main" val="2365205666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1289A7-1D17-4733-A9F1-F9A538F77A90}"/>
              </a:ext>
            </a:extLst>
          </p:cNvPr>
          <p:cNvSpPr txBox="1"/>
          <p:nvPr/>
        </p:nvSpPr>
        <p:spPr>
          <a:xfrm>
            <a:off x="551384" y="18864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求下列函数的导数</a:t>
            </a:r>
          </a:p>
        </p:txBody>
      </p:sp>
      <mc:AlternateContent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24B0B0D-C73F-4B10-A5C1-D8A991DA16DC}"/>
                  </a:ext>
                </a:extLst>
              </p:cNvPr>
              <p:cNvSpPr txBox="1"/>
              <p:nvPr/>
            </p:nvSpPr>
            <p:spPr>
              <a:xfrm>
                <a:off x="1127448" y="908720"/>
                <a:ext cx="3554884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/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24B0B0D-C73F-4B10-A5C1-D8A991DA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908720"/>
                <a:ext cx="3554884" cy="501291"/>
              </a:xfrm>
              <a:prstGeom prst="rect">
                <a:avLst/>
              </a:prstGeom>
              <a:blipFill>
                <a:blip r:embed="rId2"/>
                <a:stretch>
                  <a:fillRect l="-7033" t="-23171" r="0" b="-4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1CDC1B-66FF-43D5-B676-1A68E8B218B0}"/>
                  </a:ext>
                </a:extLst>
              </p:cNvPr>
              <p:cNvSpPr txBox="1"/>
              <p:nvPr/>
            </p:nvSpPr>
            <p:spPr>
              <a:xfrm>
                <a:off x="1107526" y="1844824"/>
                <a:ext cx="3415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/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1CDC1B-66FF-43D5-B676-1A68E8B2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26" y="1844824"/>
                <a:ext cx="3415935" cy="492443"/>
              </a:xfrm>
              <a:prstGeom prst="rect">
                <a:avLst/>
              </a:prstGeom>
              <a:blipFill>
                <a:blip r:embed="rId3"/>
                <a:stretch>
                  <a:fillRect l="-7321" t="-2625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476C7E-B14D-4819-A8BA-00CF259E8562}"/>
                  </a:ext>
                </a:extLst>
              </p:cNvPr>
              <p:cNvSpPr txBox="1"/>
              <p:nvPr/>
            </p:nvSpPr>
            <p:spPr>
              <a:xfrm>
                <a:off x="1107526" y="2780928"/>
                <a:ext cx="37634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/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476C7E-B14D-4819-A8BA-00CF259E8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26" y="2780928"/>
                <a:ext cx="3763466" cy="492443"/>
              </a:xfrm>
              <a:prstGeom prst="rect">
                <a:avLst/>
              </a:prstGeom>
              <a:blipFill>
                <a:blip r:embed="rId4"/>
                <a:stretch>
                  <a:fillRect l="-6645" t="-24691" b="-49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D11E3B-AE93-45DD-9CDC-128C606CDFF8}"/>
                  </a:ext>
                </a:extLst>
              </p:cNvPr>
              <p:cNvSpPr txBox="1"/>
              <p:nvPr/>
            </p:nvSpPr>
            <p:spPr>
              <a:xfrm>
                <a:off x="1080250" y="3717032"/>
                <a:ext cx="38051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/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D11E3B-AE93-45DD-9CDC-128C606CD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0" y="3717032"/>
                <a:ext cx="3805144" cy="492443"/>
              </a:xfrm>
              <a:prstGeom prst="rect">
                <a:avLst/>
              </a:prstGeom>
              <a:blipFill>
                <a:blip r:embed="rId5"/>
                <a:stretch>
                  <a:fillRect l="-6410" t="-25926" r="0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A2E806F-9AEE-4099-BFFB-3BEB4CBA35CA}"/>
                  </a:ext>
                </a:extLst>
              </p:cNvPr>
              <p:cNvSpPr txBox="1"/>
              <p:nvPr/>
            </p:nvSpPr>
            <p:spPr>
              <a:xfrm>
                <a:off x="1080250" y="4653136"/>
                <a:ext cx="35743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/>
                  <a:t>(5)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A2E806F-9AEE-4099-BFFB-3BEB4CBA3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0" y="4653136"/>
                <a:ext cx="3574312" cy="492443"/>
              </a:xfrm>
              <a:prstGeom prst="rect">
                <a:avLst/>
              </a:prstGeom>
              <a:blipFill>
                <a:blip r:embed="rId6"/>
                <a:stretch>
                  <a:fillRect l="-6814" t="-24691" r="0" b="-49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56EB3D-AEC1-4CA1-A026-48AE1D127D25}"/>
                  </a:ext>
                </a:extLst>
              </p:cNvPr>
              <p:cNvSpPr txBox="1"/>
              <p:nvPr/>
            </p:nvSpPr>
            <p:spPr>
              <a:xfrm>
                <a:off x="5303912" y="908720"/>
                <a:ext cx="6044603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/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r>
                  <a:rPr lang="en-US" altLang="zh-CN" sz="3200"/>
                  <a:t>+</a:t>
                </a:r>
                <a:r>
                  <a:rPr lang="en-US" altLang="zh-CN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3200"/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56EB3D-AEC1-4CA1-A026-48AE1D12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908720"/>
                <a:ext cx="6044603" cy="501291"/>
              </a:xfrm>
              <a:prstGeom prst="rect">
                <a:avLst/>
              </a:prstGeom>
              <a:blipFill>
                <a:blip r:embed="rId7"/>
                <a:stretch>
                  <a:fillRect l="-4032" t="-23171" r="0" b="-4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03E49A-3669-4945-9C79-7FE903408832}"/>
                  </a:ext>
                </a:extLst>
              </p:cNvPr>
              <p:cNvSpPr txBox="1"/>
              <p:nvPr/>
            </p:nvSpPr>
            <p:spPr>
              <a:xfrm>
                <a:off x="5303912" y="1844824"/>
                <a:ext cx="61241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/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r>
                  <a:rPr lang="en-US" altLang="zh-CN" sz="3200"/>
                  <a:t>+ </a:t>
                </a:r>
                <a:r>
                  <a:rPr lang="en-US" altLang="zh-CN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03E49A-3669-4945-9C79-7FE903408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1844824"/>
                <a:ext cx="6124112" cy="492443"/>
              </a:xfrm>
              <a:prstGeom prst="rect">
                <a:avLst/>
              </a:prstGeom>
              <a:blipFill>
                <a:blip r:embed="rId8"/>
                <a:stretch>
                  <a:fillRect l="-3980" t="-27500" r="0" b="-4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4B46261-1540-4C9D-BAB7-ADFCE14F7EAC}"/>
                  </a:ext>
                </a:extLst>
              </p:cNvPr>
              <p:cNvSpPr txBox="1"/>
              <p:nvPr/>
            </p:nvSpPr>
            <p:spPr>
              <a:xfrm>
                <a:off x="5264157" y="2780928"/>
                <a:ext cx="63839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/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3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3200"/>
                  <a:t>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4B46261-1540-4C9D-BAB7-ADFCE14F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157" y="2780928"/>
                <a:ext cx="6383992" cy="492443"/>
              </a:xfrm>
              <a:prstGeom prst="rect">
                <a:avLst/>
              </a:prstGeom>
              <a:blipFill>
                <a:blip r:embed="rId9"/>
                <a:stretch>
                  <a:fillRect l="-3916" t="-24691" r="0" b="-49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B8F528-63CD-45D8-851F-6AB5DF964A0A}"/>
                  </a:ext>
                </a:extLst>
              </p:cNvPr>
              <p:cNvSpPr txBox="1"/>
              <p:nvPr/>
            </p:nvSpPr>
            <p:spPr>
              <a:xfrm>
                <a:off x="5252681" y="3717032"/>
                <a:ext cx="60746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/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3200"/>
                  <a:t>-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B8F528-63CD-45D8-851F-6AB5DF964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81" y="3717032"/>
                <a:ext cx="6074612" cy="492443"/>
              </a:xfrm>
              <a:prstGeom prst="rect">
                <a:avLst/>
              </a:prstGeom>
              <a:blipFill>
                <a:blip r:embed="rId10"/>
                <a:stretch>
                  <a:fillRect l="-4116" t="-25926" r="0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6BE402-9708-480A-B12C-0F9F65FB521B}"/>
                  </a:ext>
                </a:extLst>
              </p:cNvPr>
              <p:cNvSpPr txBox="1"/>
              <p:nvPr/>
            </p:nvSpPr>
            <p:spPr>
              <a:xfrm>
                <a:off x="5252681" y="4581128"/>
                <a:ext cx="4708597" cy="733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/>
                  <a:t>(5)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3200"/>
                  <a:t>+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6BE402-9708-480A-B12C-0F9F65FB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81" y="4581128"/>
                <a:ext cx="4708597" cy="733919"/>
              </a:xfrm>
              <a:prstGeom prst="rect">
                <a:avLst/>
              </a:prstGeom>
              <a:blipFill>
                <a:blip r:embed="rId11"/>
                <a:stretch>
                  <a:fillRect l="-5311" r="0" b="-16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383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4969CF-077E-4587-9BF4-4C5B7E6FA2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1" y="3408842"/>
            <a:ext cx="9001000" cy="34459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9081FC5-378D-4A4E-9D62-D2793AC7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411" y="3855949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定义域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877206-61C8-4A9D-83DE-32AABB9F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8" y="4424045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零点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E1723D-2A90-4001-A8E5-6C7F7E6B4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64" y="5081224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零点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4C0AF7-8174-4809-AB86-BF6848442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88" y="5604752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正负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D3C7F5-3D92-4C87-B030-71A15EA5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-253567"/>
            <a:ext cx="9001000" cy="369925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3C14A7B-3C13-4017-8FEE-6E73B886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243" y="1879209"/>
            <a:ext cx="659155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增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B87A329-A141-44D7-A5FD-88BFA5C2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2511991"/>
            <a:ext cx="659155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减 </a:t>
            </a:r>
          </a:p>
        </p:txBody>
      </p:sp>
    </p:spTree>
    <p:extLst>
      <p:ext uri="{BB962C8B-B14F-4D97-AF65-F5344CB8AC3E}">
        <p14:creationId xmlns:p14="http://schemas.microsoft.com/office/powerpoint/2010/main" val="534651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85F6571-705D-4C4A-BAFE-659292F5432D}"/>
                  </a:ext>
                </a:extLst>
              </p:cNvPr>
              <p:cNvSpPr/>
              <p:nvPr/>
            </p:nvSpPr>
            <p:spPr>
              <a:xfrm>
                <a:off x="473002" y="188640"/>
                <a:ext cx="7495206" cy="1512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)的定义域为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0,+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∞)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且满足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)&gt;1,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则关于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的不等式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)&lt;3－</a:t>
                </a:r>
                <a:r>
                  <a:rPr lang="en-US" altLang="zh-CN" sz="2400"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的解集是(     )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A.(-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,1)      B.(-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,2)       C.(0,1)      D.(0,2)，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85F6571-705D-4C4A-BAFE-659292F54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2" y="188640"/>
                <a:ext cx="7495206" cy="1512786"/>
              </a:xfrm>
              <a:prstGeom prst="rect">
                <a:avLst/>
              </a:prstGeom>
              <a:blipFill>
                <a:blip r:embed="rId2"/>
                <a:stretch>
                  <a:fillRect l="-1302" r="0"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303811B5-F1AF-45F2-A04E-C6DD210F1B57}"/>
              </a:ext>
            </a:extLst>
          </p:cNvPr>
          <p:cNvSpPr/>
          <p:nvPr/>
        </p:nvSpPr>
        <p:spPr>
          <a:xfrm>
            <a:off x="5447928" y="83671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2F36078-1B3B-420A-810A-3D4D91069487}"/>
                  </a:ext>
                </a:extLst>
              </p:cNvPr>
              <p:cNvSpPr/>
              <p:nvPr/>
            </p:nvSpPr>
            <p:spPr>
              <a:xfrm>
                <a:off x="8184232" y="359093"/>
                <a:ext cx="2213748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>
                    <a:latin typeface="+mn-ea"/>
                    <a:cs typeface="Times New Roman" panose="02020603050405020304" pitchFamily="18" charset="0"/>
                  </a:rPr>
                  <a:t>+</a:t>
                </a:r>
                <a:r>
                  <a:rPr lang="en-US" altLang="zh-CN"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2F36078-1B3B-420A-810A-3D4D91069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359093"/>
                <a:ext cx="2213748" cy="484941"/>
              </a:xfrm>
              <a:prstGeom prst="rect">
                <a:avLst/>
              </a:prstGeom>
              <a:blipFill>
                <a:blip r:embed="rId3"/>
                <a:stretch>
                  <a:fillRect l="-2479" r="0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966929C-72C6-456D-9058-EB3ED8D81B31}"/>
                  </a:ext>
                </a:extLst>
              </p:cNvPr>
              <p:cNvSpPr/>
              <p:nvPr/>
            </p:nvSpPr>
            <p:spPr>
              <a:xfrm>
                <a:off x="283938" y="2752725"/>
                <a:ext cx="10679358" cy="1352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练习：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设函数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)在R上可导，且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</m:oMath>
                  </m:oMathPara>
                </a14:m>
                <a:r>
                  <a:rPr lang="en-US" altLang="zh-CN" sz="24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∈R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,都有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(－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成立，且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(2)=2,</a:t>
                </a:r>
                <a:r>
                  <a:rPr lang="zh-CN" altLang="en-US" sz="2400"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</m:oMath>
                  </m:oMathPara>
                </a14:m>
                <a:r>
                  <a:rPr lang="en-US" altLang="zh-CN" sz="24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(0,+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),都有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zh-CN" altLang="en-US" sz="2000" baseline="30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的解集为(         )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A.(-2,0)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∪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(0,2)    B.(-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,-2)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∪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(2,+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C.(-2,0)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∪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(2,+00)   D.(-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,-2)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∪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(0,2)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966929C-72C6-456D-9058-EB3ED8D81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38" y="2752725"/>
                <a:ext cx="10679358" cy="1352550"/>
              </a:xfrm>
              <a:prstGeom prst="rect">
                <a:avLst/>
              </a:prstGeom>
              <a:blipFill>
                <a:blip r:embed="rId4"/>
                <a:stretch>
                  <a:fillRect l="-914" t="-4977" r="0" b="-10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58417832-492C-4DA8-9B32-9011B94CBA37}"/>
              </a:ext>
            </a:extLst>
          </p:cNvPr>
          <p:cNvSpPr/>
          <p:nvPr/>
        </p:nvSpPr>
        <p:spPr>
          <a:xfrm>
            <a:off x="6888088" y="324359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0F3F079-C864-43EE-AD50-FE547161D370}"/>
                  </a:ext>
                </a:extLst>
              </p:cNvPr>
              <p:cNvSpPr/>
              <p:nvPr/>
            </p:nvSpPr>
            <p:spPr>
              <a:xfrm>
                <a:off x="9278383" y="3186529"/>
                <a:ext cx="2395207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/>
                  <a:t>2</a:t>
                </a:r>
                <a:endParaRPr lang="zh-CN" altLang="en-US" baseline="3000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0F3F079-C864-43EE-AD50-FE547161D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383" y="3186529"/>
                <a:ext cx="2395207" cy="483466"/>
              </a:xfrm>
              <a:prstGeom prst="rect">
                <a:avLst/>
              </a:prstGeom>
              <a:blipFill>
                <a:blip r:embed="rId5"/>
                <a:stretch>
                  <a:fillRect l="-2036" r="0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EBD2946A-7088-4C12-9D6D-F662D42BF0DC}"/>
              </a:ext>
            </a:extLst>
          </p:cNvPr>
          <p:cNvSpPr/>
          <p:nvPr/>
        </p:nvSpPr>
        <p:spPr>
          <a:xfrm>
            <a:off x="203758" y="4539079"/>
            <a:ext cx="11191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)的定义域为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(-1)=2,对任意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)&gt;2,则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)&gt;2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+4的解集为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A.(-1,1)        B.(-1,+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C.(-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,-1)        D.(-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,+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B3BA19-1A20-471A-9D37-E0180E2D3D75}"/>
              </a:ext>
            </a:extLst>
          </p:cNvPr>
          <p:cNvSpPr/>
          <p:nvPr/>
        </p:nvSpPr>
        <p:spPr>
          <a:xfrm>
            <a:off x="8400256" y="5128343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i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7F00C0-D791-4B83-A302-5D55DBEF7F2E}"/>
              </a:ext>
            </a:extLst>
          </p:cNvPr>
          <p:cNvSpPr/>
          <p:nvPr/>
        </p:nvSpPr>
        <p:spPr>
          <a:xfrm>
            <a:off x="9840416" y="460502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10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A5E50C-AEDE-4E4E-B225-56A2A27E5541}"/>
              </a:ext>
            </a:extLst>
          </p:cNvPr>
          <p:cNvSpPr/>
          <p:nvPr/>
        </p:nvSpPr>
        <p:spPr>
          <a:xfrm>
            <a:off x="335360" y="2492896"/>
            <a:ext cx="112583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练习：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)是定义在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上的奇函数，且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(2)=0,若当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&gt;0时，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xf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)&gt;0,则不等式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)&gt;0的解集是</a:t>
            </a:r>
            <a:r>
              <a:rPr lang="zh-CN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377BFD-8B3C-4C03-9B69-71274F5854B8}"/>
              </a:ext>
            </a:extLst>
          </p:cNvPr>
          <p:cNvSpPr/>
          <p:nvPr/>
        </p:nvSpPr>
        <p:spPr>
          <a:xfrm>
            <a:off x="407368" y="404664"/>
            <a:ext cx="10513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)的定义域为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0,+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)为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)的导函数，且满足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)&lt;－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 f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),则不等式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+1)&gt;(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x－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－1)的解集是(     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A.(0,1)         B.(2,+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C.(1,2)       D.(1,+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70D571-2AF4-407B-ACA7-4EA738BD1D61}"/>
              </a:ext>
            </a:extLst>
          </p:cNvPr>
          <p:cNvSpPr/>
          <p:nvPr/>
        </p:nvSpPr>
        <p:spPr>
          <a:xfrm>
            <a:off x="5231904" y="8585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112575-C49C-4738-AE6C-DB5E97E82A45}"/>
              </a:ext>
            </a:extLst>
          </p:cNvPr>
          <p:cNvSpPr/>
          <p:nvPr/>
        </p:nvSpPr>
        <p:spPr>
          <a:xfrm>
            <a:off x="7680176" y="1058112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3AB22E-7E6E-4C8F-959A-55576DA9CA91}"/>
              </a:ext>
            </a:extLst>
          </p:cNvPr>
          <p:cNvSpPr/>
          <p:nvPr/>
        </p:nvSpPr>
        <p:spPr>
          <a:xfrm>
            <a:off x="9007107" y="3085944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197882-937E-4EA7-B382-3E3AEEE57A70}"/>
              </a:ext>
            </a:extLst>
          </p:cNvPr>
          <p:cNvSpPr/>
          <p:nvPr/>
        </p:nvSpPr>
        <p:spPr>
          <a:xfrm>
            <a:off x="320475" y="3611631"/>
            <a:ext cx="11161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定义在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上的偶函数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)的导函数为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),若对任意的实数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,都有2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xf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)&lt;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2成立，则使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)&lt;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-1成立的实数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的取值范围是(     )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A.{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±1}    B.(-1,1)    C.(-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,-1)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(1,+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    D.(-1,0)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E420CB-3A8B-4681-BEE6-0F0F77BDE76F}"/>
              </a:ext>
            </a:extLst>
          </p:cNvPr>
          <p:cNvSpPr/>
          <p:nvPr/>
        </p:nvSpPr>
        <p:spPr>
          <a:xfrm>
            <a:off x="8757808" y="4285685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6ED326-89A0-48FD-8938-0F7148EF53F4}"/>
              </a:ext>
            </a:extLst>
          </p:cNvPr>
          <p:cNvSpPr/>
          <p:nvPr/>
        </p:nvSpPr>
        <p:spPr>
          <a:xfrm>
            <a:off x="6513163" y="402712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63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56262939-A0F0-4B6B-9827-D6CE25D6B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01702"/>
              </p:ext>
            </p:extLst>
          </p:nvPr>
        </p:nvGraphicFramePr>
        <p:xfrm>
          <a:off x="407368" y="116632"/>
          <a:ext cx="11212512" cy="2743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2" imgW="11446984" imgH="2793880" progId="Word.Document.8">
                  <p:embed/>
                </p:oleObj>
              </mc:Choice>
              <mc:Fallback>
                <p:oleObj name="Document" r:id="rId2" imgW="11446984" imgH="27938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368" y="116632"/>
                        <a:ext cx="1121251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A5A94709-0F2D-4C38-8C2F-CAC4CCBE5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155766"/>
              </p:ext>
            </p:extLst>
          </p:nvPr>
        </p:nvGraphicFramePr>
        <p:xfrm>
          <a:off x="565301" y="2839190"/>
          <a:ext cx="9991725" cy="2060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Document" r:id="rId4" imgW="7490499" imgH="1553052" progId="Word.Document.8">
                  <p:embed/>
                </p:oleObj>
              </mc:Choice>
              <mc:Fallback>
                <p:oleObj name="Document" r:id="rId4" imgW="7490499" imgH="155305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301" y="2839190"/>
                        <a:ext cx="999172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60CD6F-911A-4336-8B95-ECCB6C128247}"/>
              </a:ext>
            </a:extLst>
          </p:cNvPr>
          <p:cNvSpPr/>
          <p:nvPr/>
        </p:nvSpPr>
        <p:spPr>
          <a:xfrm>
            <a:off x="407368" y="3345368"/>
            <a:ext cx="11377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练习：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.已知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0,+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)上的可导函数，且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'(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),则下列一定成立的是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     )</a:t>
            </a: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A.3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(4)&lt;4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(3)      B.3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(4)&gt;4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(3)       C.3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(3)&lt;4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(2)       D.3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(3)&gt;4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mc:AlternateContent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33157B1-924F-4378-9FF6-52CACEBD2084}"/>
                  </a:ext>
                </a:extLst>
              </p:cNvPr>
              <p:cNvSpPr/>
              <p:nvPr/>
            </p:nvSpPr>
            <p:spPr>
              <a:xfrm>
                <a:off x="454619" y="4558736"/>
                <a:ext cx="11233248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若函数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)对任意</a:t>
                </a:r>
                <a:r>
                  <a:rPr lang="en-US" altLang="zh-CN" sz="24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∈R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都有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成立，且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a&gt;0,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则(     )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B. 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D.</a:t>
                </a:r>
                <a:r>
                  <a:rPr lang="en-US" altLang="zh-CN" sz="2400"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33157B1-924F-4378-9FF6-52CACEBD2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9" y="4558736"/>
                <a:ext cx="11233248" cy="862608"/>
              </a:xfrm>
              <a:prstGeom prst="rect">
                <a:avLst/>
              </a:prstGeom>
              <a:blipFill>
                <a:blip r:embed="rId2"/>
                <a:stretch>
                  <a:fillRect l="-869" t="-7801" r="0" b="-12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AD109F4-661E-4859-80A3-9284A42A6F77}"/>
                  </a:ext>
                </a:extLst>
              </p:cNvPr>
              <p:cNvSpPr/>
              <p:nvPr/>
            </p:nvSpPr>
            <p:spPr>
              <a:xfrm>
                <a:off x="479376" y="260648"/>
                <a:ext cx="10225136" cy="985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若定义在R上的函数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)满足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(0)=</a:t>
                </a:r>
                <a:r>
                  <a:rPr lang="zh-CN" altLang="en-US" sz="2400" i="1">
                    <a:latin typeface="+mn-ea"/>
                    <a:ea typeface="+mn-ea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其导函数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)满足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&gt;1,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试比较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的大小.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AD109F4-661E-4859-80A3-9284A42A6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60648"/>
                <a:ext cx="10225136" cy="985206"/>
              </a:xfrm>
              <a:prstGeom prst="rect">
                <a:avLst/>
              </a:prstGeom>
              <a:blipFill>
                <a:blip r:embed="rId3"/>
                <a:stretch>
                  <a:fillRect l="-954" t="-6832" r="0" b="-5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9913FE9-A433-4876-9550-64DCEC35F29E}"/>
              </a:ext>
            </a:extLst>
          </p:cNvPr>
          <p:cNvSpPr/>
          <p:nvPr/>
        </p:nvSpPr>
        <p:spPr>
          <a:xfrm>
            <a:off x="454619" y="1285050"/>
            <a:ext cx="10297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定义在R上的函数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)满足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(0)=</a:t>
            </a:r>
            <a:r>
              <a:rPr lang="zh-CN" altLang="en-US" sz="200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1,其导函数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k&gt;1,依据已知条件的结构特征构造新函数并求导，利用函数的单调性求解.</a:t>
            </a:r>
          </a:p>
        </p:txBody>
      </p:sp>
      <mc:AlternateContent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6ADB0B-3BC7-4030-93E6-251938A90567}"/>
                  </a:ext>
                </a:extLst>
              </p:cNvPr>
              <p:cNvSpPr/>
              <p:nvPr/>
            </p:nvSpPr>
            <p:spPr>
              <a:xfrm>
                <a:off x="695400" y="2040992"/>
                <a:ext cx="8003153" cy="1154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>
                    <a:latin typeface="+mn-ea"/>
                    <a:ea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kx</a:t>
                </a:r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(0)=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(0)+1=0,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－</a:t>
                </a:r>
                <a:r>
                  <a:rPr lang="en-US" altLang="zh-CN">
                    <a:cs typeface="Times New Roman" panose="02020603050405020304" pitchFamily="18" charset="0"/>
                  </a:rPr>
                  <a:t> 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+1=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－</a:t>
                </a:r>
                <a:r>
                  <a:rPr lang="en-US" altLang="zh-CN"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∵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&gt;0∴</a:t>
                </a:r>
                <a:r>
                  <a:rPr lang="en-US" altLang="zh-CN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上为增函数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∵k&gt;1,∴</a:t>
                </a:r>
                <a:r>
                  <a:rPr lang="en-US" altLang="zh-CN"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∴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(0)=0, ∴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－</a:t>
                </a:r>
                <a:r>
                  <a:rPr lang="en-US" altLang="zh-CN"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6ADB0B-3BC7-4030-93E6-251938A90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040992"/>
                <a:ext cx="8003153" cy="1154547"/>
              </a:xfrm>
              <a:prstGeom prst="rect">
                <a:avLst/>
              </a:prstGeom>
              <a:blipFill>
                <a:blip r:embed="rId4"/>
                <a:stretch>
                  <a:fillRect l="-609" r="0" b="-2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BF06C41-ABA1-4A10-8D74-258BF5D1BEC3}"/>
                  </a:ext>
                </a:extLst>
              </p:cNvPr>
              <p:cNvSpPr/>
              <p:nvPr/>
            </p:nvSpPr>
            <p:spPr>
              <a:xfrm>
                <a:off x="8904312" y="5153520"/>
                <a:ext cx="2175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BF06C41-ABA1-4A10-8D74-258BF5D1B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12" y="5153520"/>
                <a:ext cx="2175275" cy="369332"/>
              </a:xfrm>
              <a:prstGeom prst="rect">
                <a:avLst/>
              </a:prstGeom>
              <a:blipFill>
                <a:blip r:embed="rId5"/>
                <a:stretch>
                  <a:fillRect l="-2521" t="-11475" r="-280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B612C2D4-9A43-4032-AA7A-E81B824A1F6E}"/>
              </a:ext>
            </a:extLst>
          </p:cNvPr>
          <p:cNvSpPr/>
          <p:nvPr/>
        </p:nvSpPr>
        <p:spPr>
          <a:xfrm>
            <a:off x="7968208" y="460381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9ECAAD-9A95-45CA-98ED-1DCF37B37CCE}"/>
              </a:ext>
            </a:extLst>
          </p:cNvPr>
          <p:cNvSpPr/>
          <p:nvPr/>
        </p:nvSpPr>
        <p:spPr>
          <a:xfrm>
            <a:off x="11079587" y="34290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9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2BC664-024A-485C-BEDC-5D94D05BF9A4}"/>
                  </a:ext>
                </a:extLst>
              </p:cNvPr>
              <p:cNvSpPr/>
              <p:nvPr/>
            </p:nvSpPr>
            <p:spPr>
              <a:xfrm>
                <a:off x="276532" y="3212976"/>
                <a:ext cx="11289772" cy="1544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4.(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多选题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已知定义在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上的函数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)的导函数为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(0)=0,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)tan</a:t>
                </a:r>
                <a:r>
                  <a:rPr lang="en-US" altLang="zh-CN" sz="24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&lt;0,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则下列判断正确的是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B.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(ln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C.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D.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400"/>
                  <a:t>)</a:t>
                </a:r>
                <a:endParaRPr lang="zh-CN" altLang="en-US" sz="240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2BC664-024A-485C-BEDC-5D94D05BF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" y="3212976"/>
                <a:ext cx="11289772" cy="1544269"/>
              </a:xfrm>
              <a:prstGeom prst="rect">
                <a:avLst/>
              </a:prstGeom>
              <a:blipFill>
                <a:blip r:embed="rId2"/>
                <a:stretch>
                  <a:fillRect l="-810" t="-3953" r="0" b="-2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4BF47E0-BC8E-4890-9545-49238BD660C6}"/>
                  </a:ext>
                </a:extLst>
              </p:cNvPr>
              <p:cNvSpPr/>
              <p:nvPr/>
            </p:nvSpPr>
            <p:spPr>
              <a:xfrm>
                <a:off x="8686092" y="3718803"/>
                <a:ext cx="2020105" cy="543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4BF47E0-BC8E-4890-9545-49238BD66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092" y="3718803"/>
                <a:ext cx="2020105" cy="543931"/>
              </a:xfrm>
              <a:prstGeom prst="rect">
                <a:avLst/>
              </a:prstGeom>
              <a:blipFill>
                <a:blip r:embed="rId3"/>
                <a:stretch>
                  <a:fillRect l="-2719" r="0" b="-5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50D4953-EB51-453B-99DC-67AFDB2C81F3}"/>
              </a:ext>
            </a:extLst>
          </p:cNvPr>
          <p:cNvSpPr/>
          <p:nvPr/>
        </p:nvSpPr>
        <p:spPr>
          <a:xfrm>
            <a:off x="3647728" y="3789040"/>
            <a:ext cx="1008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30058A-8FFB-4B5A-B728-90B72E714048}"/>
                  </a:ext>
                </a:extLst>
              </p:cNvPr>
              <p:cNvSpPr/>
              <p:nvPr/>
            </p:nvSpPr>
            <p:spPr>
              <a:xfrm>
                <a:off x="407368" y="404664"/>
                <a:ext cx="1114575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.(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多选题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)为R上的可导函数，且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</m:oMath>
                  </m:oMathPara>
                </a14:m>
                <a:r>
                  <a:rPr lang="en-US" altLang="zh-CN" sz="24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∈R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,均有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'(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),则以下判断正确的是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 )</a:t>
                </a:r>
              </a:p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A.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(2013)&gt;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2013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         B.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(2013)&lt;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2013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C.3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n5)&lt;5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n3)              D. 3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n5)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n3)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30058A-8FFB-4B5A-B728-90B72E714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04664"/>
                <a:ext cx="11145756" cy="1569660"/>
              </a:xfrm>
              <a:prstGeom prst="rect">
                <a:avLst/>
              </a:prstGeom>
              <a:blipFill>
                <a:blip r:embed="rId4"/>
                <a:stretch>
                  <a:fillRect l="-875" t="-4264" r="0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51D4FBA-8D9A-4BB4-B8D3-5A3940FE9E1F}"/>
              </a:ext>
            </a:extLst>
          </p:cNvPr>
          <p:cNvSpPr/>
          <p:nvPr/>
        </p:nvSpPr>
        <p:spPr>
          <a:xfrm>
            <a:off x="983432" y="846857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F154986-36C3-4D62-A041-F9DDFEFE14F1}"/>
                  </a:ext>
                </a:extLst>
              </p:cNvPr>
              <p:cNvSpPr/>
              <p:nvPr/>
            </p:nvSpPr>
            <p:spPr>
              <a:xfrm>
                <a:off x="9540335" y="1031523"/>
                <a:ext cx="1930337" cy="542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F154986-36C3-4D62-A041-F9DDFEFE1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335" y="1031523"/>
                <a:ext cx="1930337" cy="542264"/>
              </a:xfrm>
              <a:prstGeom prst="rect">
                <a:avLst/>
              </a:prstGeom>
              <a:blipFill>
                <a:blip r:embed="rId5"/>
                <a:stretch>
                  <a:fillRect l="-2524" r="0" b="-5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405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邢启强课件专用模板">
  <a:themeElements>
    <a:clrScheme name="邢启强课件专用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邢启强课件专用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邢启强课件专用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1_邢启强课件专用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104</Paragraphs>
  <Slides>17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24">
      <vt:lpstr>Arial</vt:lpstr>
      <vt:lpstr>宋体</vt:lpstr>
      <vt:lpstr>Calibri Light</vt:lpstr>
      <vt:lpstr>Calibri</vt:lpstr>
      <vt:lpstr>黑体</vt:lpstr>
      <vt:lpstr>Times New Roman</vt:lpstr>
      <vt:lpstr>邢启强课件专用模板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2021-03-10T10:04:04.012</cp:lastPrinted>
  <dcterms:created xsi:type="dcterms:W3CDTF">2021-03-10T10:04:04Z</dcterms:created>
  <dcterms:modified xsi:type="dcterms:W3CDTF">2021-03-10T02:04:09Z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