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35"/>
  </p:notesMasterIdLst>
  <p:sldIdLst>
    <p:sldId id="432" r:id="rId3"/>
    <p:sldId id="446" r:id="rId4"/>
    <p:sldId id="476" r:id="rId5"/>
    <p:sldId id="514" r:id="rId6"/>
    <p:sldId id="477" r:id="rId7"/>
    <p:sldId id="515" r:id="rId8"/>
    <p:sldId id="480" r:id="rId9"/>
    <p:sldId id="482" r:id="rId10"/>
    <p:sldId id="478" r:id="rId11"/>
    <p:sldId id="479" r:id="rId12"/>
    <p:sldId id="516" r:id="rId13"/>
    <p:sldId id="481" r:id="rId14"/>
    <p:sldId id="483" r:id="rId15"/>
    <p:sldId id="412" r:id="rId16"/>
    <p:sldId id="491" r:id="rId17"/>
    <p:sldId id="506" r:id="rId18"/>
    <p:sldId id="507" r:id="rId19"/>
    <p:sldId id="508" r:id="rId20"/>
    <p:sldId id="517" r:id="rId21"/>
    <p:sldId id="509" r:id="rId22"/>
    <p:sldId id="459" r:id="rId23"/>
    <p:sldId id="510" r:id="rId24"/>
    <p:sldId id="511" r:id="rId25"/>
    <p:sldId id="513" r:id="rId26"/>
    <p:sldId id="270" r:id="rId27"/>
    <p:sldId id="472" r:id="rId28"/>
    <p:sldId id="469" r:id="rId29"/>
    <p:sldId id="474" r:id="rId30"/>
    <p:sldId id="475" r:id="rId31"/>
    <p:sldId id="512" r:id="rId32"/>
    <p:sldId id="471" r:id="rId33"/>
    <p:sldId id="443" r:id="rId34"/>
  </p:sldIdLst>
  <p:sldSz cx="12192000" cy="6858000"/>
  <p:notesSz cx="6858000" cy="9144000"/>
  <p:custDataLst>
    <p:tags r:id="rId36"/>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590" autoAdjust="0"/>
  </p:normalViewPr>
  <p:slideViewPr>
    <p:cSldViewPr>
      <p:cViewPr>
        <p:scale>
          <a:sx n="85" d="100"/>
          <a:sy n="85" d="100"/>
        </p:scale>
        <p:origin x="528"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2"/>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17030739784241"/>
          <c:y val="3.1506847590208054E-2"/>
          <c:w val="0.78713887929916382"/>
          <c:h val="0.83712965250015259"/>
        </c:manualLayout>
      </c:layout>
      <c:barChart>
        <c:barDir val="col"/>
        <c:grouping val="clustered"/>
        <c:varyColors val="0"/>
        <c:ser>
          <c:idx val="0"/>
          <c:order val="0"/>
          <c:spPr>
            <a:solidFill>
              <a:schemeClr val="accent1"/>
            </a:solidFill>
            <a:ln>
              <a:noFill/>
            </a:ln>
            <a:effectLst/>
          </c:spPr>
          <c:invertIfNegative val="0"/>
          <c:cat>
            <c:numRef>
              <c:f>'[新建 Microsoft Excel 工作表.xlsx]Sheet1'!$F$7:$P$7</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'[新建 Microsoft Excel 工作表.xlsx]Sheet1'!$F$8:$P$8</c:f>
              <c:numCache>
                <c:formatCode>General</c:formatCode>
                <c:ptCount val="11"/>
                <c:pt idx="0">
                  <c:v>9.765625E-4</c:v>
                </c:pt>
                <c:pt idx="1">
                  <c:v>9.765625E-3</c:v>
                </c:pt>
                <c:pt idx="2">
                  <c:v>4.39453125E-2</c:v>
                </c:pt>
                <c:pt idx="3">
                  <c:v>0.1171875</c:v>
                </c:pt>
                <c:pt idx="4">
                  <c:v>0.205078125</c:v>
                </c:pt>
                <c:pt idx="5">
                  <c:v>0.24609375</c:v>
                </c:pt>
                <c:pt idx="6">
                  <c:v>0.205078125</c:v>
                </c:pt>
                <c:pt idx="7">
                  <c:v>0.1171875</c:v>
                </c:pt>
                <c:pt idx="8">
                  <c:v>4.39453125E-2</c:v>
                </c:pt>
                <c:pt idx="9">
                  <c:v>9.765625E-3</c:v>
                </c:pt>
                <c:pt idx="10">
                  <c:v>9.765625E-4</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CA77-485A-9C80-3A565ACF8FA2}"/>
            </c:ext>
          </c:extLst>
        </c:ser>
        <c:dLbls>
          <c:showLegendKey val="0"/>
          <c:showVal val="0"/>
          <c:showCatName val="0"/>
          <c:showSerName val="0"/>
          <c:showPercent val="0"/>
          <c:showBubbleSize val="0"/>
        </c:dLbls>
        <c:gapWidth val="150"/>
        <c:axId val="169767750"/>
        <c:axId val="876854654"/>
      </c:barChart>
      <c:catAx>
        <c:axId val="16976775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smtId="4294967295">
                <a:solidFill>
                  <a:schemeClr val="tx1">
                    <a:lumMod val="65000"/>
                    <a:lumOff val="35000"/>
                  </a:schemeClr>
                </a:solidFill>
                <a:latin typeface="+mn-lt"/>
                <a:ea typeface="+mn-ea"/>
                <a:cs typeface="+mn-cs"/>
              </a:defRPr>
            </a:pPr>
            <a:endParaRPr lang="zh-CN"/>
          </a:p>
        </c:txPr>
        <c:crossAx val="876854654"/>
        <c:crosses val="autoZero"/>
        <c:auto val="0"/>
        <c:lblAlgn val="ctr"/>
        <c:lblOffset val="100"/>
        <c:tickLblSkip val="1"/>
        <c:noMultiLvlLbl val="0"/>
      </c:catAx>
      <c:valAx>
        <c:axId val="876854654"/>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0"/>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smtId="4294967295">
                <a:solidFill>
                  <a:schemeClr val="tx1">
                    <a:lumMod val="65000"/>
                    <a:lumOff val="35000"/>
                  </a:schemeClr>
                </a:solidFill>
                <a:latin typeface="+mn-lt"/>
                <a:ea typeface="+mn-ea"/>
                <a:cs typeface="+mn-cs"/>
              </a:defRPr>
            </a:pPr>
            <a:endParaRPr lang="zh-CN"/>
          </a:p>
        </c:txPr>
        <c:crossAx val="169767750"/>
        <c:crosses val="autoZero"/>
        <c:crossBetween val="between"/>
      </c:valAx>
      <c:spPr>
        <a:noFill/>
        <a:ln>
          <a:noFill/>
        </a:ln>
        <a:effectLst/>
      </c:spPr>
    </c:plotArea>
    <c:plotVisOnly val="1"/>
    <c:dispBlanksAs val="gap"/>
    <c:showDLblsOverMax val="0"/>
  </c:chart>
  <c:spPr>
    <a:noFill/>
    <a:ln>
      <a:noFill/>
    </a:ln>
    <a:effectLst/>
  </c:spPr>
  <c:txPr>
    <a:bodyPr/>
    <a:lstStyle/>
    <a:p>
      <a:pPr>
        <a:defRPr lang="zh-CN" smtId="4294967295"/>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5" Type="http://schemas.openxmlformats.org/officeDocument/2006/relationships/image" Target="../media/image2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e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4454B772-2BD5-4B19-BBA8-E44B3B42E1A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9699" name="Rectangle 1027">
            <a:extLst>
              <a:ext uri="{FF2B5EF4-FFF2-40B4-BE49-F238E27FC236}">
                <a16:creationId xmlns:a16="http://schemas.microsoft.com/office/drawing/2014/main" id="{3A4D433D-155A-4BA5-999F-20ADFDC45D9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9700" name="Rectangle 1028">
            <a:extLst>
              <a:ext uri="{FF2B5EF4-FFF2-40B4-BE49-F238E27FC236}">
                <a16:creationId xmlns:a16="http://schemas.microsoft.com/office/drawing/2014/main" id="{B0BF1F08-D9FA-467D-847A-BBFBA8FD242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1029">
            <a:extLst>
              <a:ext uri="{FF2B5EF4-FFF2-40B4-BE49-F238E27FC236}">
                <a16:creationId xmlns:a16="http://schemas.microsoft.com/office/drawing/2014/main" id="{2BF53960-B9AE-48FE-AA3E-B738C4EC239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2" name="Rectangle 1030">
            <a:extLst>
              <a:ext uri="{FF2B5EF4-FFF2-40B4-BE49-F238E27FC236}">
                <a16:creationId xmlns:a16="http://schemas.microsoft.com/office/drawing/2014/main" id="{D224E04C-B8C6-4784-A6C2-212695F7E5A4}"/>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9703" name="Rectangle 1031">
            <a:extLst>
              <a:ext uri="{FF2B5EF4-FFF2-40B4-BE49-F238E27FC236}">
                <a16:creationId xmlns:a16="http://schemas.microsoft.com/office/drawing/2014/main" id="{45DD6E6A-A7ED-4F3C-807C-4882DE6C895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1C11E12-9BF6-4973-B7E6-D6C68D88D2C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07AE9E6-1524-410C-9D5D-87C91CC733CE}"/>
              </a:ext>
            </a:extLst>
          </p:cNvPr>
          <p:cNvSpPr>
            <a:spLocks noGrp="1" noChangeArrowheads="1"/>
          </p:cNvSpPr>
          <p:nvPr>
            <p:ph type="sldNum" sz="quarter" idx="5"/>
          </p:nvPr>
        </p:nvSpPr>
        <p:spPr/>
        <p:txBody>
          <a:bodyPr/>
          <a:lstStyle/>
          <a:p>
            <a:fld id="{AE262D63-849E-4382-A0B7-BCED64B2321B}" type="slidenum">
              <a:rPr lang="en-US" altLang="zh-CN"/>
              <a:t>1</a:t>
            </a:fld>
            <a:endParaRPr lang="en-US" altLang="zh-CN"/>
          </a:p>
        </p:txBody>
      </p:sp>
      <p:sp>
        <p:nvSpPr>
          <p:cNvPr id="239618" name="Rectangle 2">
            <a:extLst>
              <a:ext uri="{FF2B5EF4-FFF2-40B4-BE49-F238E27FC236}">
                <a16:creationId xmlns:a16="http://schemas.microsoft.com/office/drawing/2014/main" id="{508C7871-FA32-4437-86A3-11EB63E788A9}"/>
              </a:ext>
            </a:extLst>
          </p:cNvPr>
          <p:cNvSpPr>
            <a:spLocks noGrp="1" noRot="1" noChangeAspect="1" noChangeArrowheads="1" noTextEdit="1"/>
          </p:cNvSpPr>
          <p:nvPr>
            <p:ph type="sldImg"/>
          </p:nvPr>
        </p:nvSpPr>
        <p:spPr>
          <a:xfrm>
            <a:off x="381000" y="685800"/>
            <a:ext cx="6096000" cy="3429000"/>
          </a:xfrm>
        </p:spPr>
      </p:sp>
      <p:sp>
        <p:nvSpPr>
          <p:cNvPr id="239619" name="Rectangle 3">
            <a:extLst>
              <a:ext uri="{FF2B5EF4-FFF2-40B4-BE49-F238E27FC236}">
                <a16:creationId xmlns:a16="http://schemas.microsoft.com/office/drawing/2014/main" id="{626E830A-B779-4F99-95C6-E6E99B478F4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76A36AA-8746-4505-A985-94D97BDEAAAD}"/>
              </a:ext>
            </a:extLst>
          </p:cNvPr>
          <p:cNvSpPr>
            <a:spLocks noGrp="1" noChangeArrowheads="1"/>
          </p:cNvSpPr>
          <p:nvPr>
            <p:ph type="sldNum" sz="quarter" idx="5"/>
          </p:nvPr>
        </p:nvSpPr>
        <p:spPr/>
        <p:txBody>
          <a:bodyPr/>
          <a:lstStyle/>
          <a:p>
            <a:fld id="{E80C4B41-BFF8-4493-9F56-5A5F9A38487A}" type="slidenum">
              <a:rPr lang="en-US" altLang="zh-CN"/>
              <a:t>8</a:t>
            </a:fld>
            <a:endParaRPr lang="en-US" altLang="zh-CN"/>
          </a:p>
        </p:txBody>
      </p:sp>
      <p:sp>
        <p:nvSpPr>
          <p:cNvPr id="249858" name="Rectangle 2">
            <a:extLst>
              <a:ext uri="{FF2B5EF4-FFF2-40B4-BE49-F238E27FC236}">
                <a16:creationId xmlns:a16="http://schemas.microsoft.com/office/drawing/2014/main" id="{2D3BD195-3BE8-4A12-BF6C-30BA828C74C2}"/>
              </a:ext>
            </a:extLst>
          </p:cNvPr>
          <p:cNvSpPr>
            <a:spLocks noGrp="1" noRot="1" noChangeAspect="1" noChangeArrowheads="1" noTextEdit="1"/>
          </p:cNvSpPr>
          <p:nvPr>
            <p:ph type="sldImg"/>
          </p:nvPr>
        </p:nvSpPr>
        <p:spPr>
          <a:xfrm>
            <a:off x="381000" y="685800"/>
            <a:ext cx="6096000" cy="3429000"/>
          </a:xfrm>
        </p:spPr>
      </p:sp>
      <p:sp>
        <p:nvSpPr>
          <p:cNvPr id="249859" name="Rectangle 3">
            <a:extLst>
              <a:ext uri="{FF2B5EF4-FFF2-40B4-BE49-F238E27FC236}">
                <a16:creationId xmlns:a16="http://schemas.microsoft.com/office/drawing/2014/main" id="{E43DFBA5-F75A-4080-A5FA-B71064053A4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534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972D46A-7D5D-4814-90E8-3C23AE18E74B}"/>
              </a:ext>
            </a:extLst>
          </p:cNvPr>
          <p:cNvSpPr>
            <a:spLocks noGrp="1" noChangeArrowheads="1"/>
          </p:cNvSpPr>
          <p:nvPr>
            <p:ph type="sldNum" sz="quarter" idx="5"/>
          </p:nvPr>
        </p:nvSpPr>
        <p:spPr/>
        <p:txBody>
          <a:bodyPr/>
          <a:lstStyle/>
          <a:p>
            <a:fld id="{BCC267DF-28DD-490D-AE79-3E5196114B14}" type="slidenum">
              <a:rPr lang="en-US" altLang="zh-CN"/>
              <a:t>14</a:t>
            </a:fld>
            <a:endParaRPr lang="en-US" altLang="zh-CN"/>
          </a:p>
        </p:txBody>
      </p:sp>
      <p:sp>
        <p:nvSpPr>
          <p:cNvPr id="253954" name="Rectangle 2">
            <a:extLst>
              <a:ext uri="{FF2B5EF4-FFF2-40B4-BE49-F238E27FC236}">
                <a16:creationId xmlns:a16="http://schemas.microsoft.com/office/drawing/2014/main" id="{6CBDE7EB-382F-44A4-A88B-73CF4D79DAFA}"/>
              </a:ext>
            </a:extLst>
          </p:cNvPr>
          <p:cNvSpPr>
            <a:spLocks noGrp="1" noRot="1" noChangeAspect="1" noChangeArrowheads="1" noTextEdit="1"/>
          </p:cNvSpPr>
          <p:nvPr>
            <p:ph type="sldImg"/>
          </p:nvPr>
        </p:nvSpPr>
        <p:spPr>
          <a:xfrm>
            <a:off x="381000" y="685800"/>
            <a:ext cx="6096000" cy="3429000"/>
          </a:xfrm>
        </p:spPr>
      </p:sp>
      <p:sp>
        <p:nvSpPr>
          <p:cNvPr id="253955" name="Rectangle 3">
            <a:extLst>
              <a:ext uri="{FF2B5EF4-FFF2-40B4-BE49-F238E27FC236}">
                <a16:creationId xmlns:a16="http://schemas.microsoft.com/office/drawing/2014/main" id="{C98BE9FC-CA97-4EE3-9AC5-9101E062290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04DF569-1A66-44F4-BD8E-D12372FAB1F8}"/>
              </a:ext>
            </a:extLst>
          </p:cNvPr>
          <p:cNvSpPr>
            <a:spLocks noGrp="1" noChangeArrowheads="1"/>
          </p:cNvSpPr>
          <p:nvPr>
            <p:ph type="sldNum" sz="quarter" idx="5"/>
          </p:nvPr>
        </p:nvSpPr>
        <p:spPr/>
        <p:txBody>
          <a:bodyPr/>
          <a:lstStyle/>
          <a:p>
            <a:fld id="{E3D6F64B-2307-405E-9A2B-755DC2564C1A}" type="slidenum">
              <a:rPr lang="en-US" altLang="zh-CN"/>
              <a:t>32</a:t>
            </a:fld>
            <a:endParaRPr lang="en-US" altLang="zh-CN"/>
          </a:p>
        </p:txBody>
      </p:sp>
      <p:sp>
        <p:nvSpPr>
          <p:cNvPr id="259074" name="Rectangle 2">
            <a:extLst>
              <a:ext uri="{FF2B5EF4-FFF2-40B4-BE49-F238E27FC236}">
                <a16:creationId xmlns:a16="http://schemas.microsoft.com/office/drawing/2014/main" id="{955AE1CA-DA3F-48EF-9C6C-800FC3297291}"/>
              </a:ext>
            </a:extLst>
          </p:cNvPr>
          <p:cNvSpPr>
            <a:spLocks noGrp="1" noRot="1" noChangeAspect="1" noChangeArrowheads="1" noTextEdit="1"/>
          </p:cNvSpPr>
          <p:nvPr>
            <p:ph type="sldImg"/>
          </p:nvPr>
        </p:nvSpPr>
        <p:spPr>
          <a:xfrm>
            <a:off x="381000" y="685800"/>
            <a:ext cx="6096000" cy="3429000"/>
          </a:xfrm>
        </p:spPr>
      </p:sp>
      <p:sp>
        <p:nvSpPr>
          <p:cNvPr id="259075" name="Rectangle 3">
            <a:extLst>
              <a:ext uri="{FF2B5EF4-FFF2-40B4-BE49-F238E27FC236}">
                <a16:creationId xmlns:a16="http://schemas.microsoft.com/office/drawing/2014/main" id="{00D35103-B945-4265-AB53-1BF3B3FEC6B7}"/>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3D27D-C335-45EE-B1C7-552E5B0DF0B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9ECF62-C644-4F57-AAB3-0D5A98F89BF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66447707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15352-9027-4B4A-A3F9-86EE3514F1C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22C1DA-11D2-4495-A577-C16B12E76B77}"/>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5073101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70D5C6-3A08-491C-B73A-E37738A5C46C}"/>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937489-70E5-4763-BC60-1880BA36C5D2}"/>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3533020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545EA-FCC9-421C-A2CC-35D5D9C8C3F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9DACAE-8820-479F-9481-B6173BE55A1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0957473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6FB2F-7ADB-449A-83F2-587FB4E7C53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37B0A3-C230-48E4-B3BC-F27DAC477008}"/>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483180496"/>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547B5-80B7-4581-858D-FFFB1DB91077}"/>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A8AC55-16E1-480C-8AFD-F2649F370985}"/>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83644118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B91BF-5355-4C79-9898-75103699221B}"/>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7337A5-CDB4-4765-A248-86F631F5F601}"/>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DACC24-02B3-49A9-9AAB-1F6F5EA76A75}"/>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3434179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70E9D-DFAB-46F6-A9D2-420F9DA0DAFE}"/>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4A7E89-98F0-4B47-9A6A-A5BBC864AC8F}"/>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7088BC-0A58-4249-83E2-A46C746BF6A1}"/>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AB489BE-CDFF-406F-9A4F-691B9A654346}"/>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0E4285-DE83-494B-9B41-2C5A143EC78C}"/>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52350722"/>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9A371-F5E8-4606-BFC4-271600358AA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9587422"/>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848552"/>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5B0AB-74B8-469C-A7F9-BD505531C269}"/>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DD83A1-C0B3-4641-A36F-2D8E5FA3F10A}"/>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FD682C-9902-4183-BA7D-3B9B1AD1B0AB}"/>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001154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94E07-B20C-4D86-8403-41611D53213F}"/>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DE0E39-21AC-4F35-83F3-F5FB93399DBB}"/>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44495163"/>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42117-46DE-4124-B267-D455EE694B7C}"/>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563E25-5A73-46E9-A55A-AEEFD00650BC}"/>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735564-0486-41D9-9EC6-0A2934530B36}"/>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60942557"/>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B52B4-FA19-472E-806E-22FE5563F7E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5363D3-295D-4B5F-8463-59A5DBA39CA8}"/>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8582613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373AE6-2A40-44CA-9880-8FF574316092}"/>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F6CD9A-A3A3-4801-B208-9F01A4151BD5}"/>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81882343"/>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F6A11-FAA0-4AFB-A99E-749CDB8E4D7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1068F-1F14-412B-9865-2F8D7A1585DC}"/>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9B3223-9502-43C0-B79B-A1D0007CC0A9}"/>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1D472123-E4A4-48E9-AACD-E9DE4D61566B}"/>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00418101"/>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818ADF-34EA-4CAD-93EA-3D5C04A430DF}"/>
              </a:ext>
            </a:extLst>
          </p:cNvPr>
          <p:cNvSpPr>
            <a:spLocks noGrp="1"/>
          </p:cNvSpPr>
          <p:nvPr>
            <p:ph/>
          </p:nvPr>
        </p:nvSpPr>
        <p:spPr>
          <a:xfrm>
            <a:off x="838200" y="365125"/>
            <a:ext cx="10515600" cy="58118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39724230"/>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5A2D6-2648-4308-AAD6-D8A3F1E45AE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39BC75-12BA-45DE-9F9B-D918EE9DE9D2}"/>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9E825E-B31D-48EC-AC01-E5354269081B}"/>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8615679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33ADD-E5E9-4B34-8939-AB964BA5F325}"/>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866569-1512-4AEC-99FB-3BECF41E2095}"/>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83506137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09FFE-0BE2-4959-BF3B-8722BF66830B}"/>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21016E-EA09-47BC-9420-D516F956994A}"/>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CDC306-6A77-474E-A4F7-CEDE75A91B6D}"/>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6380638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E3BE8-D839-4D06-82EE-1137C692F171}"/>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43ABDD-B9B6-4ADC-A135-421880332821}"/>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4EEEA6-9ACC-474F-BFB1-2B1615E73657}"/>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B80801-E427-4346-9F66-B32E3DED2481}"/>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05F789-1E8C-4B81-AC78-8D59E468BDE2}"/>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8247230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9DEE9-D900-4B70-B1AA-DF3FF1D36F03}"/>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71928856"/>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30713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1EE8-C74E-4680-8789-2924DE884F0C}"/>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F02BB1-7D5C-4553-ADD2-EB6BE8E11713}"/>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872CB2-B243-443E-8D6D-F0D2326306C1}"/>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6721315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CFB6C-8569-442D-B142-EDA5CEA17053}"/>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32112CC-2554-44BB-8B6F-F4ABC10E2A6A}"/>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9DD0CC-46FB-4033-9DDC-B77E5498C328}"/>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7510835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tretch>
            <a:fillRect/>
          </a:stretch>
        </a:blipFill>
        <a:effectLst/>
      </p:bgPr>
    </p:bg>
    <p:spTree>
      <p:nvGrpSpPr>
        <p:cNvPr id="1" name=""/>
        <p:cNvGrpSpPr/>
        <p:nvPr/>
      </p:nvGrpSpPr>
      <p:grpSpPr>
        <a:xfrm>
          <a:off x="0" y="0"/>
          <a:ext cx="0" cy="0"/>
          <a:chOff x="0" y="0"/>
          <a:chExt cx="0" cy="0"/>
        </a:xfrm>
      </p:grpSpPr>
      <p:graphicFrame>
        <p:nvGraphicFramePr>
          <p:cNvPr id="294914" name="Object 2">
            <a:extLst>
              <a:ext uri="{FF2B5EF4-FFF2-40B4-BE49-F238E27FC236}">
                <a16:creationId xmlns:a16="http://schemas.microsoft.com/office/drawing/2014/main" id="{278DC681-6D59-4035-9CF5-2A1C66EB35D6}"/>
              </a:ext>
            </a:extLst>
          </p:cNvPr>
          <p:cNvGraphicFramePr>
            <a:graphicFrameLocks noChangeAspect="1"/>
          </p:cNvGraphicFramePr>
          <p:nvPr userDrawn="1"/>
        </p:nvGraphicFramePr>
        <p:xfrm>
          <a:off x="6019800" y="3321050"/>
          <a:ext cx="152400" cy="215900"/>
        </p:xfrm>
        <a:graphic>
          <a:graphicData uri="http://schemas.openxmlformats.org/presentationml/2006/ole">
            <mc:AlternateContent xmlns:mc="http://schemas.openxmlformats.org/markup-compatibility/2006">
              <mc:Choice xmlns:v="urn:schemas-microsoft-com:vml" Requires="v">
                <p:oleObj spid="_x0000_s1041" name="Equation" r:id="rId15" imgW="114120" imgH="215640" progId="Equation.3">
                  <p:embed/>
                </p:oleObj>
              </mc:Choice>
              <mc:Fallback>
                <p:oleObj name="Equation" r:id="rId15" imgW="114120" imgH="21564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6019800" y="3321050"/>
                        <a:ext cx="152400" cy="215900"/>
                      </a:xfrm>
                      <a:prstGeom prst="rect">
                        <a:avLst/>
                      </a:prstGeom>
                      <a:noFill/>
                      <a:ln>
                        <a:noFill/>
                      </a:ln>
                      <a:effec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random/>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tretch>
            <a:fillRect/>
          </a:stretch>
        </a:blipFill>
        <a:effectLst/>
      </p:bgPr>
    </p:bg>
    <p:spTree>
      <p:nvGrpSpPr>
        <p:cNvPr id="1" name=""/>
        <p:cNvGrpSpPr/>
        <p:nvPr/>
      </p:nvGrpSpPr>
      <p:grpSpPr>
        <a:xfrm>
          <a:off x="0" y="0"/>
          <a:ext cx="0" cy="0"/>
          <a:chOff x="0" y="0"/>
          <a:chExt cx="0" cy="0"/>
        </a:xfrm>
      </p:grpSpPr>
      <p:sp>
        <p:nvSpPr>
          <p:cNvPr id="296967" name="Text Box 7">
            <a:extLst>
              <a:ext uri="{FF2B5EF4-FFF2-40B4-BE49-F238E27FC236}">
                <a16:creationId xmlns:a16="http://schemas.microsoft.com/office/drawing/2014/main" id="{7F3BB43F-371A-440B-B843-36B722E5C8E5}"/>
              </a:ext>
            </a:extLst>
          </p:cNvPr>
          <p:cNvSpPr txBox="1">
            <a:spLocks noChangeArrowheads="1"/>
          </p:cNvSpPr>
          <p:nvPr userDrawn="1"/>
        </p:nvSpPr>
        <p:spPr bwMode="auto">
          <a:xfrm>
            <a:off x="100741"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0" lang="zh-CN" altLang="en-US" sz="800">
                <a:solidFill>
                  <a:srgbClr val="99CCFF"/>
                </a:solidFill>
                <a:latin typeface="Arial" panose="020B0604020202020204" pitchFamily="34" charset="0"/>
              </a:rPr>
              <a:t>讲课人：邢启强</a:t>
            </a:r>
          </a:p>
        </p:txBody>
      </p:sp>
      <p:sp>
        <p:nvSpPr>
          <p:cNvPr id="296968" name="AutoShape 8">
            <a:hlinkClick r:id="" action="ppaction://hlinkshowjump?jump=lastslide" highlightClick="1"/>
            <a:extLst>
              <a:ext uri="{FF2B5EF4-FFF2-40B4-BE49-F238E27FC236}">
                <a16:creationId xmlns:a16="http://schemas.microsoft.com/office/drawing/2014/main" id="{767BB9C3-0E6B-4577-8BBD-A8D0071FCCCA}"/>
              </a:ext>
            </a:extLst>
          </p:cNvPr>
          <p:cNvSpPr>
            <a:spLocks noChangeArrowheads="1"/>
          </p:cNvSpPr>
          <p:nvPr userDrawn="1"/>
        </p:nvSpPr>
        <p:spPr bwMode="auto">
          <a:xfrm>
            <a:off x="1" y="6661150"/>
            <a:ext cx="2832100"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96969" name="AutoShape 9">
            <a:hlinkClick r:id="" action="ppaction://hlinkshowjump?jump=nextslide" highlightClick="1"/>
            <a:extLst>
              <a:ext uri="{FF2B5EF4-FFF2-40B4-BE49-F238E27FC236}">
                <a16:creationId xmlns:a16="http://schemas.microsoft.com/office/drawing/2014/main" id="{53D6C6F7-29E3-4615-AC7C-6E0AE5BEF730}"/>
              </a:ext>
            </a:extLst>
          </p:cNvPr>
          <p:cNvSpPr>
            <a:spLocks noChangeArrowheads="1"/>
          </p:cNvSpPr>
          <p:nvPr userDrawn="1"/>
        </p:nvSpPr>
        <p:spPr bwMode="auto">
          <a:xfrm>
            <a:off x="2832100" y="6669088"/>
            <a:ext cx="2302933"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96970" name="AutoShape 10">
            <a:hlinkClick r:id="" action="ppaction://hlinkshowjump?jump=previousslide" highlightClick="1"/>
            <a:extLst>
              <a:ext uri="{FF2B5EF4-FFF2-40B4-BE49-F238E27FC236}">
                <a16:creationId xmlns:a16="http://schemas.microsoft.com/office/drawing/2014/main" id="{7D0F7015-7B13-4B00-9FB3-E6A401A8A8C6}"/>
              </a:ext>
            </a:extLst>
          </p:cNvPr>
          <p:cNvSpPr>
            <a:spLocks noChangeArrowheads="1"/>
          </p:cNvSpPr>
          <p:nvPr userDrawn="1"/>
        </p:nvSpPr>
        <p:spPr bwMode="auto">
          <a:xfrm>
            <a:off x="5135034" y="6669088"/>
            <a:ext cx="2400300"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96971" name="Rectangle 11">
            <a:extLst>
              <a:ext uri="{FF2B5EF4-FFF2-40B4-BE49-F238E27FC236}">
                <a16:creationId xmlns:a16="http://schemas.microsoft.com/office/drawing/2014/main" id="{9FC799FF-AE7F-42A0-8CB7-4021FA098657}"/>
              </a:ext>
            </a:extLst>
          </p:cNvPr>
          <p:cNvSpPr>
            <a:spLocks noChangeArrowheads="1"/>
          </p:cNvSpPr>
          <p:nvPr userDrawn="1"/>
        </p:nvSpPr>
        <p:spPr bwMode="auto">
          <a:xfrm>
            <a:off x="10703984" y="6381750"/>
            <a:ext cx="14880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E512F2C6-52E6-45AF-9B8A-24B74D8CA116}" type="slidenum">
              <a:rPr kumimoji="0" lang="en-US" altLang="zh-CN" sz="1400">
                <a:latin typeface="Arial" panose="020B0604020202020204" pitchFamily="34" charset="0"/>
              </a:rPr>
              <a:pPr algn="r" eaLnBrk="0" hangingPunct="0"/>
              <a:t>‹#›</a:t>
            </a:fld>
            <a:endParaRPr kumimoji="0" lang="en-US" altLang="zh-CN" sz="1400">
              <a:latin typeface="Arial" panose="020B0604020202020204" pitchFamily="34" charset="0"/>
            </a:endParaRPr>
          </a:p>
        </p:txBody>
      </p:sp>
      <p:sp>
        <p:nvSpPr>
          <p:cNvPr id="296972" name="AutoShape 12">
            <a:hlinkClick r:id="" action="ppaction://hlinkshowjump?jump=firstslide" highlightClick="1"/>
            <a:extLst>
              <a:ext uri="{FF2B5EF4-FFF2-40B4-BE49-F238E27FC236}">
                <a16:creationId xmlns:a16="http://schemas.microsoft.com/office/drawing/2014/main" id="{2B36B2B7-699B-482E-90E4-3B32C1A13744}"/>
              </a:ext>
            </a:extLst>
          </p:cNvPr>
          <p:cNvSpPr>
            <a:spLocks noChangeArrowheads="1"/>
          </p:cNvSpPr>
          <p:nvPr userDrawn="1"/>
        </p:nvSpPr>
        <p:spPr bwMode="auto">
          <a:xfrm>
            <a:off x="7535334" y="6669088"/>
            <a:ext cx="2302933"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96973" name="AutoShape 13">
            <a:hlinkClick r:id="" action="ppaction://hlinkshowjump?jump=lastslideviewed" highlightClick="1"/>
            <a:extLst>
              <a:ext uri="{FF2B5EF4-FFF2-40B4-BE49-F238E27FC236}">
                <a16:creationId xmlns:a16="http://schemas.microsoft.com/office/drawing/2014/main" id="{0E7A3676-7D38-4CF5-BB1E-BC40439C62E7}"/>
              </a:ext>
            </a:extLst>
          </p:cNvPr>
          <p:cNvSpPr>
            <a:spLocks noChangeArrowheads="1"/>
          </p:cNvSpPr>
          <p:nvPr userDrawn="1"/>
        </p:nvSpPr>
        <p:spPr bwMode="auto">
          <a:xfrm>
            <a:off x="9791701" y="6669088"/>
            <a:ext cx="24003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random/>
  </p:transition>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80.png"/><Relationship Id="rId7" Type="http://schemas.openxmlformats.org/officeDocument/2006/relationships/image" Target="../media/image30.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1.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30.wmf"/><Relationship Id="rId12"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7.png"/><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1.wmf"/><Relationship Id="rId1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xml"/><Relationship Id="rId7" Type="http://schemas.openxmlformats.org/officeDocument/2006/relationships/image" Target="../media/image34.e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35.bin"/><Relationship Id="rId5" Type="http://schemas.openxmlformats.org/officeDocument/2006/relationships/image" Target="../media/image33.emf"/><Relationship Id="rId4"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jpeg"/><Relationship Id="rId1" Type="http://schemas.openxmlformats.org/officeDocument/2006/relationships/slideLayout" Target="../slideLayouts/slideLayout18.xml"/><Relationship Id="rId5" Type="http://schemas.openxmlformats.org/officeDocument/2006/relationships/chart" Target="../charts/chart1.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4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4.emf"/></Relationships>
</file>

<file path=ppt/slides/_rels/slide25.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9.wmf"/><Relationship Id="rId2" Type="http://schemas.openxmlformats.org/officeDocument/2006/relationships/slideLayout" Target="../slideLayouts/slideLayout18.xml"/><Relationship Id="rId16" Type="http://schemas.openxmlformats.org/officeDocument/2006/relationships/image" Target="../media/image51.emf"/><Relationship Id="rId1" Type="http://schemas.openxmlformats.org/officeDocument/2006/relationships/vmlDrawing" Target="../drawings/vmlDrawing9.vml"/><Relationship Id="rId6" Type="http://schemas.openxmlformats.org/officeDocument/2006/relationships/image" Target="../media/image46.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1.bin"/><Relationship Id="rId14" Type="http://schemas.openxmlformats.org/officeDocument/2006/relationships/image" Target="../media/image50.wmf"/></Relationships>
</file>

<file path=ppt/slides/_rels/slide26.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53.emf"/><Relationship Id="rId5" Type="http://schemas.openxmlformats.org/officeDocument/2006/relationships/oleObject" Target="../embeddings/oleObject46.bin"/><Relationship Id="rId4" Type="http://schemas.openxmlformats.org/officeDocument/2006/relationships/image" Target="../media/image52.emf"/></Relationships>
</file>

<file path=ppt/slides/_rels/slide27.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56.emf"/><Relationship Id="rId5" Type="http://schemas.openxmlformats.org/officeDocument/2006/relationships/oleObject" Target="../embeddings/oleObject49.bin"/><Relationship Id="rId4" Type="http://schemas.openxmlformats.org/officeDocument/2006/relationships/image" Target="../media/image5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58.emf"/></Relationships>
</file>

<file path=ppt/slides/_rels/slide29.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60.emf"/><Relationship Id="rId5" Type="http://schemas.openxmlformats.org/officeDocument/2006/relationships/oleObject" Target="../embeddings/oleObject53.bin"/><Relationship Id="rId4" Type="http://schemas.openxmlformats.org/officeDocument/2006/relationships/image" Target="../media/image5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3" Type="http://schemas.openxmlformats.org/officeDocument/2006/relationships/image" Target="../media/image12.wmf"/><Relationship Id="rId18" Type="http://schemas.openxmlformats.org/officeDocument/2006/relationships/oleObject" Target="../embeddings/oleObject13.bin"/><Relationship Id="rId26" Type="http://schemas.openxmlformats.org/officeDocument/2006/relationships/oleObject" Target="../embeddings/oleObject19.bin"/><Relationship Id="rId39" Type="http://schemas.openxmlformats.org/officeDocument/2006/relationships/image" Target="../media/image22.wmf"/><Relationship Id="rId21" Type="http://schemas.openxmlformats.org/officeDocument/2006/relationships/oleObject" Target="../embeddings/oleObject16.bin"/><Relationship Id="rId34" Type="http://schemas.openxmlformats.org/officeDocument/2006/relationships/oleObject" Target="../embeddings/oleObject23.bin"/><Relationship Id="rId7" Type="http://schemas.openxmlformats.org/officeDocument/2006/relationships/oleObject" Target="../embeddings/oleObject6.bin"/><Relationship Id="rId12" Type="http://schemas.openxmlformats.org/officeDocument/2006/relationships/oleObject" Target="../embeddings/oleObject9.bin"/><Relationship Id="rId17" Type="http://schemas.openxmlformats.org/officeDocument/2006/relationships/oleObject" Target="../embeddings/oleObject12.bin"/><Relationship Id="rId25" Type="http://schemas.openxmlformats.org/officeDocument/2006/relationships/image" Target="../media/image15.wmf"/><Relationship Id="rId33" Type="http://schemas.openxmlformats.org/officeDocument/2006/relationships/image" Target="../media/image19.wmf"/><Relationship Id="rId38" Type="http://schemas.openxmlformats.org/officeDocument/2006/relationships/oleObject" Target="../embeddings/oleObject25.bin"/><Relationship Id="rId2" Type="http://schemas.openxmlformats.org/officeDocument/2006/relationships/slideLayout" Target="../slideLayouts/slideLayout18.xml"/><Relationship Id="rId16" Type="http://schemas.openxmlformats.org/officeDocument/2006/relationships/oleObject" Target="../embeddings/oleObject11.bin"/><Relationship Id="rId20" Type="http://schemas.openxmlformats.org/officeDocument/2006/relationships/oleObject" Target="../embeddings/oleObject15.bin"/><Relationship Id="rId29" Type="http://schemas.openxmlformats.org/officeDocument/2006/relationships/image" Target="../media/image17.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image" Target="../media/image11.wmf"/><Relationship Id="rId24" Type="http://schemas.openxmlformats.org/officeDocument/2006/relationships/oleObject" Target="../embeddings/oleObject18.bin"/><Relationship Id="rId32" Type="http://schemas.openxmlformats.org/officeDocument/2006/relationships/oleObject" Target="../embeddings/oleObject22.bin"/><Relationship Id="rId37" Type="http://schemas.openxmlformats.org/officeDocument/2006/relationships/image" Target="../media/image21.wmf"/><Relationship Id="rId5" Type="http://schemas.openxmlformats.org/officeDocument/2006/relationships/oleObject" Target="../embeddings/oleObject5.bin"/><Relationship Id="rId15" Type="http://schemas.openxmlformats.org/officeDocument/2006/relationships/image" Target="../media/image13.wmf"/><Relationship Id="rId23" Type="http://schemas.openxmlformats.org/officeDocument/2006/relationships/image" Target="../media/image14.wmf"/><Relationship Id="rId28" Type="http://schemas.openxmlformats.org/officeDocument/2006/relationships/oleObject" Target="../embeddings/oleObject20.bin"/><Relationship Id="rId36" Type="http://schemas.openxmlformats.org/officeDocument/2006/relationships/oleObject" Target="../embeddings/oleObject24.bin"/><Relationship Id="rId10" Type="http://schemas.openxmlformats.org/officeDocument/2006/relationships/oleObject" Target="../embeddings/oleObject8.bin"/><Relationship Id="rId19" Type="http://schemas.openxmlformats.org/officeDocument/2006/relationships/oleObject" Target="../embeddings/oleObject14.bin"/><Relationship Id="rId31" Type="http://schemas.openxmlformats.org/officeDocument/2006/relationships/image" Target="../media/image18.wmf"/><Relationship Id="rId4" Type="http://schemas.openxmlformats.org/officeDocument/2006/relationships/image" Target="../media/image8.wmf"/><Relationship Id="rId9" Type="http://schemas.openxmlformats.org/officeDocument/2006/relationships/oleObject" Target="../embeddings/oleObject7.bin"/><Relationship Id="rId14" Type="http://schemas.openxmlformats.org/officeDocument/2006/relationships/oleObject" Target="../embeddings/oleObject10.bin"/><Relationship Id="rId22" Type="http://schemas.openxmlformats.org/officeDocument/2006/relationships/oleObject" Target="../embeddings/oleObject17.bin"/><Relationship Id="rId27" Type="http://schemas.openxmlformats.org/officeDocument/2006/relationships/image" Target="../media/image16.wmf"/><Relationship Id="rId30" Type="http://schemas.openxmlformats.org/officeDocument/2006/relationships/oleObject" Target="../embeddings/oleObject21.bin"/><Relationship Id="rId35" Type="http://schemas.openxmlformats.org/officeDocument/2006/relationships/image" Target="../media/image20.wmf"/><Relationship Id="rId8" Type="http://schemas.openxmlformats.org/officeDocument/2006/relationships/image" Target="../media/image10.wmf"/><Relationship Id="rId3"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5" name="Text Box 3">
            <a:extLst>
              <a:ext uri="{FF2B5EF4-FFF2-40B4-BE49-F238E27FC236}">
                <a16:creationId xmlns:a16="http://schemas.microsoft.com/office/drawing/2014/main" id="{C20D90D5-78FB-4769-920D-E7C75A224DE1}"/>
              </a:ext>
            </a:extLst>
          </p:cNvPr>
          <p:cNvSpPr txBox="1">
            <a:spLocks noChangeArrowheads="1"/>
          </p:cNvSpPr>
          <p:nvPr/>
        </p:nvSpPr>
        <p:spPr bwMode="auto">
          <a:xfrm>
            <a:off x="2208213" y="2349500"/>
            <a:ext cx="81454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5400" b="1">
                <a:solidFill>
                  <a:srgbClr val="FF0000"/>
                </a:solidFill>
                <a:ea typeface="华文行楷" panose="02010800040101010101" pitchFamily="2" charset="-122"/>
              </a:rPr>
              <a:t>7.4.1</a:t>
            </a:r>
            <a:r>
              <a:rPr lang="zh-CN" altLang="en-US" sz="5400" b="1">
                <a:solidFill>
                  <a:srgbClr val="FF0000"/>
                </a:solidFill>
                <a:ea typeface="华文行楷" panose="02010800040101010101" pitchFamily="2" charset="-122"/>
              </a:rPr>
              <a:t>二项分布</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A32914-B099-40E0-979D-051CADB4EACA}"/>
              </a:ext>
            </a:extLst>
          </p:cNvPr>
          <p:cNvSpPr txBox="1"/>
          <p:nvPr/>
        </p:nvSpPr>
        <p:spPr>
          <a:xfrm>
            <a:off x="387985" y="306070"/>
            <a:ext cx="11231880" cy="830997"/>
          </a:xfrm>
          <a:prstGeom prst="rect">
            <a:avLst/>
          </a:prstGeom>
          <a:noFill/>
        </p:spPr>
        <p:txBody>
          <a:bodyPr wrap="square" rtlCol="0" anchor="t">
            <a:spAutoFit/>
          </a:bodyPr>
          <a:lstStyle/>
          <a:p>
            <a:pPr fontAlgn="auto"/>
            <a:r>
              <a:rPr lang="en-US" altLang="zh-CN" b="1">
                <a:solidFill>
                  <a:schemeClr val="tx2"/>
                </a:solidFill>
              </a:rPr>
              <a:t>由分步乘法计数原理，3次独立重复试验共有2</a:t>
            </a:r>
            <a:r>
              <a:rPr lang="en-US" altLang="zh-CN" b="1" baseline="30000">
                <a:solidFill>
                  <a:schemeClr val="tx2"/>
                </a:solidFill>
              </a:rPr>
              <a:t>3</a:t>
            </a:r>
            <a:r>
              <a:rPr lang="en-US" altLang="zh-CN" b="1">
                <a:solidFill>
                  <a:schemeClr val="tx2"/>
                </a:solidFill>
              </a:rPr>
              <a:t>=8种可能结果，它们两两互斥，每个结果都是3个相互独立事件的积，由概率的加法公式和乘法公式得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C7D885A-D3E4-419E-B115-F35071B7CF11}"/>
                  </a:ext>
                </a:extLst>
              </p:cNvPr>
              <p:cNvSpPr txBox="1"/>
              <p:nvPr/>
            </p:nvSpPr>
            <p:spPr>
              <a:xfrm>
                <a:off x="540567" y="1044725"/>
                <a:ext cx="11231880" cy="1510670"/>
              </a:xfrm>
              <a:prstGeom prst="rect">
                <a:avLst/>
              </a:prstGeom>
              <a:noFill/>
            </p:spPr>
            <p:txBody>
              <a:bodyPr wrap="square" lIns="0" tIns="0" rIns="0" bIns="0" rtlCol="0">
                <a:spAutoFit/>
              </a:bodyPr>
              <a:lstStyle/>
              <a:p>
                <a:pPr fontAlgn="auto"/>
                <a14:m>
                  <m:oMathPara xmlns:m="http://schemas.openxmlformats.org/officeDocument/2006/math">
                    <m:oMathParaPr>
                      <m:jc m:val="left"/>
                    </m:oMathParaPr>
                    <m:oMath xmlns:m="http://schemas.openxmlformats.org/officeDocument/2006/math">
                      <m:r>
                        <a:rPr lang="en-US" altLang="zh-CN" b="1" smtClean="0">
                          <a:solidFill>
                            <a:schemeClr val="tx1"/>
                          </a:solidFill>
                          <a:latin typeface="Cambria Math" panose="02040503050406030204" pitchFamily="18" charset="0"/>
                          <a:ea typeface="+mj-ea"/>
                        </a:rPr>
                        <m:t>𝐏</m:t>
                      </m:r>
                      <m:r>
                        <a:rPr lang="en-US" altLang="zh-CN" b="1" smtClean="0">
                          <a:solidFill>
                            <a:schemeClr val="tx1"/>
                          </a:solidFill>
                          <a:latin typeface="Cambria Math" panose="02040503050406030204" pitchFamily="18" charset="0"/>
                          <a:ea typeface="+mj-ea"/>
                        </a:rPr>
                        <m:t>(</m:t>
                      </m:r>
                      <m:r>
                        <a:rPr lang="en-US" altLang="zh-CN" b="1" i="0" smtClean="0">
                          <a:solidFill>
                            <a:schemeClr val="tx1"/>
                          </a:solidFill>
                          <a:latin typeface="Cambria Math" panose="02040503050406030204" pitchFamily="18" charset="0"/>
                          <a:ea typeface="+mj-ea"/>
                        </a:rPr>
                        <m:t>𝐗</m:t>
                      </m:r>
                      <m:r>
                        <a:rPr lang="en-US" altLang="zh-CN" b="1" smtClean="0">
                          <a:solidFill>
                            <a:schemeClr val="tx1"/>
                          </a:solidFill>
                          <a:latin typeface="Cambria Math" panose="02040503050406030204" pitchFamily="18" charset="0"/>
                          <a:ea typeface="+mj-ea"/>
                        </a:rPr>
                        <m:t>=</m:t>
                      </m:r>
                      <m:r>
                        <a:rPr lang="en-US" altLang="zh-CN" b="1" smtClean="0">
                          <a:solidFill>
                            <a:schemeClr val="tx1"/>
                          </a:solidFill>
                          <a:latin typeface="Cambria Math" panose="02040503050406030204" pitchFamily="18" charset="0"/>
                          <a:ea typeface="+mj-ea"/>
                        </a:rPr>
                        <m:t>𝟎</m:t>
                      </m:r>
                      <m:r>
                        <a:rPr lang="en-US" altLang="zh-CN" b="1" smtClean="0">
                          <a:solidFill>
                            <a:schemeClr val="tx1"/>
                          </a:solidFill>
                          <a:latin typeface="Cambria Math" panose="02040503050406030204" pitchFamily="18" charset="0"/>
                          <a:ea typeface="+mj-ea"/>
                        </a:rPr>
                        <m:t>)=</m:t>
                      </m:r>
                      <m:r>
                        <a:rPr lang="en-US" altLang="zh-CN" b="1" smtClean="0">
                          <a:solidFill>
                            <a:schemeClr val="tx1"/>
                          </a:solidFill>
                          <a:latin typeface="Cambria Math" panose="02040503050406030204" pitchFamily="18" charset="0"/>
                          <a:ea typeface="+mj-ea"/>
                        </a:rPr>
                        <m:t>𝐏</m:t>
                      </m:r>
                      <m:r>
                        <a:rPr lang="en-US" altLang="zh-CN" b="1" smtClean="0">
                          <a:solidFill>
                            <a:schemeClr val="tx1"/>
                          </a:solidFill>
                          <a:latin typeface="Cambria Math" panose="02040503050406030204" pitchFamily="18" charset="0"/>
                          <a:ea typeface="+mj-ea"/>
                        </a:rPr>
                        <m:t>(</m:t>
                      </m:r>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smtClean="0">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smtClean="0">
                              <a:solidFill>
                                <a:schemeClr val="tx1"/>
                              </a:solidFill>
                              <a:latin typeface="Cambria Math" panose="02040503050406030204" pitchFamily="18" charset="0"/>
                              <a:ea typeface="+mj-ea"/>
                            </a:rPr>
                            <m:t>𝟑</m:t>
                          </m:r>
                        </m:sub>
                      </m:sSub>
                      <m:r>
                        <a:rPr lang="en-US" altLang="zh-CN" b="1">
                          <a:solidFill>
                            <a:schemeClr val="tx1"/>
                          </a:solidFill>
                          <a:latin typeface="Cambria Math" panose="02040503050406030204" pitchFamily="18" charset="0"/>
                          <a:ea typeface="+mj-ea"/>
                        </a:rPr>
                        <m:t>)=</m:t>
                      </m:r>
                      <m:sSup>
                        <m:sSupPr>
                          <m:ctrlPr>
                            <a:rPr lang="en-US" altLang="zh-CN" b="1" i="1" smtClean="0">
                              <a:solidFill>
                                <a:schemeClr val="tx1"/>
                              </a:solidFill>
                              <a:latin typeface="Cambria Math" panose="02040503050406030204" pitchFamily="18" charset="0"/>
                              <a:ea typeface="+mj-ea"/>
                            </a:rPr>
                          </m:ctrlPr>
                        </m:sSupPr>
                        <m:e>
                          <m:r>
                            <a:rPr lang="en-US" altLang="zh-CN" b="1">
                              <a:solidFill>
                                <a:schemeClr val="tx1"/>
                              </a:solidFill>
                              <a:latin typeface="Cambria Math" panose="02040503050406030204" pitchFamily="18" charset="0"/>
                              <a:ea typeface="+mj-ea"/>
                            </a:rPr>
                            <m:t>𝟎</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𝟐</m:t>
                          </m:r>
                        </m:e>
                        <m:sup>
                          <m:r>
                            <a:rPr lang="en-US" altLang="zh-CN" b="1">
                              <a:solidFill>
                                <a:schemeClr val="tx1"/>
                              </a:solidFill>
                              <a:latin typeface="Cambria Math" panose="02040503050406030204" pitchFamily="18" charset="0"/>
                              <a:ea typeface="+mj-ea"/>
                            </a:rPr>
                            <m:t>𝟑</m:t>
                          </m:r>
                        </m:sup>
                      </m:sSup>
                      <m:r>
                        <a:rPr lang="en-US" altLang="zh-CN" b="1">
                          <a:solidFill>
                            <a:schemeClr val="tx1"/>
                          </a:solidFill>
                          <a:latin typeface="Cambria Math" panose="02040503050406030204" pitchFamily="18" charset="0"/>
                          <a:ea typeface="+mj-ea"/>
                        </a:rPr>
                        <m:t>,</m:t>
                      </m:r>
                    </m:oMath>
                  </m:oMathPara>
                </a14:m>
                <a:endParaRPr lang="en-US" altLang="zh-CN" b="1">
                  <a:solidFill>
                    <a:schemeClr val="tx1"/>
                  </a:solidFill>
                  <a:latin typeface="+mn-lt"/>
                  <a:ea typeface="+mj-ea"/>
                </a:endParaRPr>
              </a:p>
              <a:p>
                <a:pPr fontAlgn="auto"/>
                <a14:m>
                  <m:oMathPara xmlns:m="http://schemas.openxmlformats.org/officeDocument/2006/math">
                    <m:oMathParaPr>
                      <m:jc m:val="left"/>
                    </m:oMathParaPr>
                    <m:oMath xmlns:m="http://schemas.openxmlformats.org/officeDocument/2006/math">
                      <m:r>
                        <a:rPr lang="en-US" altLang="zh-CN" b="1">
                          <a:solidFill>
                            <a:schemeClr val="tx1"/>
                          </a:solidFill>
                          <a:latin typeface="Cambria Math" panose="02040503050406030204" pitchFamily="18" charset="0"/>
                          <a:ea typeface="+mj-ea"/>
                        </a:rPr>
                        <m:t>𝐏</m:t>
                      </m:r>
                      <m:d>
                        <m:dPr>
                          <m:ctrlPr>
                            <a:rPr lang="en-US" altLang="zh-CN" b="1" i="1">
                              <a:solidFill>
                                <a:schemeClr val="tx1"/>
                              </a:solidFill>
                              <a:latin typeface="Cambria Math" panose="02040503050406030204" pitchFamily="18" charset="0"/>
                              <a:ea typeface="+mj-ea"/>
                            </a:rPr>
                          </m:ctrlPr>
                        </m:dPr>
                        <m:e>
                          <m:r>
                            <a:rPr lang="en-US" altLang="zh-CN" b="1">
                              <a:solidFill>
                                <a:schemeClr val="tx1"/>
                              </a:solidFill>
                              <a:latin typeface="Cambria Math" panose="02040503050406030204" pitchFamily="18" charset="0"/>
                              <a:ea typeface="+mj-ea"/>
                            </a:rPr>
                            <m:t>𝐗</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𝟏</m:t>
                          </m:r>
                        </m:e>
                      </m:d>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d>
                        <m:dPr>
                          <m:ctrlPr>
                            <a:rPr lang="en-US" altLang="zh-CN" b="1" i="1">
                              <a:solidFill>
                                <a:schemeClr val="tx1"/>
                              </a:solidFill>
                              <a:latin typeface="Cambria Math" panose="02040503050406030204" pitchFamily="18" charset="0"/>
                              <a:ea typeface="+mj-ea"/>
                            </a:rPr>
                          </m:ctrlPr>
                        </m:dPr>
                        <m:e>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𝟑</m:t>
                              </m:r>
                            </m:sub>
                          </m:sSub>
                        </m:e>
                      </m:d>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d>
                        <m:dPr>
                          <m:ctrlPr>
                            <a:rPr lang="en-US" altLang="zh-CN" b="1" i="1">
                              <a:solidFill>
                                <a:schemeClr val="tx1"/>
                              </a:solidFill>
                              <a:latin typeface="Cambria Math" panose="02040503050406030204" pitchFamily="18" charset="0"/>
                              <a:ea typeface="+mj-ea"/>
                            </a:rPr>
                          </m:ctrlPr>
                        </m:dPr>
                        <m:e>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𝟑</m:t>
                              </m:r>
                            </m:sub>
                          </m:sSub>
                        </m:e>
                      </m:d>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d>
                        <m:dPr>
                          <m:ctrlPr>
                            <a:rPr lang="en-US" altLang="zh-CN" b="1" i="1">
                              <a:solidFill>
                                <a:schemeClr val="tx1"/>
                              </a:solidFill>
                              <a:latin typeface="Cambria Math" panose="02040503050406030204" pitchFamily="18" charset="0"/>
                              <a:ea typeface="+mj-ea"/>
                            </a:rPr>
                          </m:ctrlPr>
                        </m:dPr>
                        <m:e>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𝟑</m:t>
                              </m:r>
                            </m:sub>
                          </m:sSub>
                        </m:e>
                      </m:d>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𝟑</m:t>
                      </m:r>
                      <m:r>
                        <a:rPr lang="en-US" altLang="zh-CN" b="1" i="0" smtClean="0">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𝟎</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𝟖</m:t>
                      </m:r>
                      <m:r>
                        <a:rPr lang="en-US" altLang="zh-CN" b="1" i="0" smtClean="0">
                          <a:solidFill>
                            <a:schemeClr val="tx1"/>
                          </a:solidFill>
                          <a:latin typeface="Cambria Math" panose="02040503050406030204" pitchFamily="18" charset="0"/>
                          <a:ea typeface="+mj-ea"/>
                        </a:rPr>
                        <m:t>×</m:t>
                      </m:r>
                      <m:sSup>
                        <m:sSupPr>
                          <m:ctrlPr>
                            <a:rPr lang="en-US" altLang="zh-CN" b="1" i="1" smtClean="0">
                              <a:solidFill>
                                <a:schemeClr val="tx1"/>
                              </a:solidFill>
                              <a:latin typeface="Cambria Math" panose="02040503050406030204" pitchFamily="18" charset="0"/>
                              <a:ea typeface="+mj-ea"/>
                            </a:rPr>
                          </m:ctrlPr>
                        </m:sSupPr>
                        <m:e>
                          <m:r>
                            <a:rPr lang="en-US" altLang="zh-CN" b="1">
                              <a:solidFill>
                                <a:schemeClr val="tx1"/>
                              </a:solidFill>
                              <a:latin typeface="Cambria Math" panose="02040503050406030204" pitchFamily="18" charset="0"/>
                              <a:ea typeface="+mj-ea"/>
                            </a:rPr>
                            <m:t>𝟎</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𝟐</m:t>
                          </m:r>
                        </m:e>
                        <m:sup>
                          <m:r>
                            <a:rPr lang="en-US" altLang="zh-CN" b="1" i="1" smtClean="0">
                              <a:solidFill>
                                <a:schemeClr val="tx1"/>
                              </a:solidFill>
                              <a:latin typeface="Cambria Math" panose="02040503050406030204" pitchFamily="18" charset="0"/>
                              <a:ea typeface="+mj-ea"/>
                            </a:rPr>
                            <m:t>𝟐</m:t>
                          </m:r>
                        </m:sup>
                      </m:sSup>
                      <m:r>
                        <a:rPr lang="en-US" altLang="zh-CN" b="1">
                          <a:solidFill>
                            <a:schemeClr val="tx1"/>
                          </a:solidFill>
                          <a:latin typeface="Cambria Math" panose="02040503050406030204" pitchFamily="18" charset="0"/>
                          <a:ea typeface="+mj-ea"/>
                        </a:rPr>
                        <m:t>,</m:t>
                      </m:r>
                    </m:oMath>
                  </m:oMathPara>
                </a14:m>
                <a:endParaRPr lang="en-US" altLang="zh-CN" b="1">
                  <a:solidFill>
                    <a:schemeClr val="tx1"/>
                  </a:solidFill>
                  <a:latin typeface="+mn-lt"/>
                  <a:ea typeface="+mj-ea"/>
                </a:endParaRPr>
              </a:p>
              <a:p>
                <a:pPr fontAlgn="auto"/>
                <a14:m>
                  <m:oMathPara xmlns:m="http://schemas.openxmlformats.org/officeDocument/2006/math">
                    <m:oMathParaPr>
                      <m:jc m:val="left"/>
                    </m:oMathParaPr>
                    <m:oMath xmlns:m="http://schemas.openxmlformats.org/officeDocument/2006/math">
                      <m:r>
                        <a:rPr lang="en-US" altLang="zh-CN" b="1">
                          <a:solidFill>
                            <a:schemeClr val="tx1"/>
                          </a:solidFill>
                          <a:latin typeface="Cambria Math" panose="02040503050406030204" pitchFamily="18" charset="0"/>
                          <a:ea typeface="+mj-ea"/>
                        </a:rPr>
                        <m:t>𝐏</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𝐗</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𝟐</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r>
                        <a:rPr lang="en-US" altLang="zh-CN" b="1">
                          <a:solidFill>
                            <a:schemeClr val="tx1"/>
                          </a:solidFill>
                          <a:latin typeface="Cambria Math" panose="02040503050406030204" pitchFamily="18" charset="0"/>
                          <a:ea typeface="+mj-ea"/>
                        </a:rPr>
                        <m:t>(</m:t>
                      </m:r>
                      <m:sSub>
                        <m:sSubPr>
                          <m:ctrlPr>
                            <a:rPr lang="en-US" altLang="zh-CN" b="1" i="1">
                              <a:solidFill>
                                <a:schemeClr val="tx1"/>
                              </a:solidFill>
                              <a:latin typeface="Cambria Math" panose="02040503050406030204" pitchFamily="18" charset="0"/>
                              <a:ea typeface="+mj-ea"/>
                            </a:rPr>
                          </m:ctrlPr>
                        </m:sSubPr>
                        <m:e>
                          <m:r>
                            <a:rPr lang="en-US" altLang="zh-CN" b="1" i="1">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𝟑</m:t>
                          </m:r>
                        </m:sub>
                      </m:sSub>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r>
                        <a:rPr lang="en-US" altLang="zh-CN" b="1">
                          <a:solidFill>
                            <a:schemeClr val="tx1"/>
                          </a:solidFill>
                          <a:latin typeface="Cambria Math" panose="02040503050406030204" pitchFamily="18" charset="0"/>
                          <a:ea typeface="+mj-ea"/>
                        </a:rPr>
                        <m:t>(</m:t>
                      </m:r>
                      <m:sSub>
                        <m:sSubPr>
                          <m:ctrlPr>
                            <a:rPr lang="en-US" altLang="zh-CN" b="1" i="1">
                              <a:solidFill>
                                <a:schemeClr val="tx1"/>
                              </a:solidFill>
                              <a:latin typeface="Cambria Math" panose="02040503050406030204" pitchFamily="18" charset="0"/>
                              <a:ea typeface="+mj-ea"/>
                            </a:rPr>
                          </m:ctrlPr>
                        </m:sSubPr>
                        <m:e>
                          <m:r>
                            <a:rPr lang="en-US" altLang="zh-CN" b="1" i="1">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𝟑</m:t>
                          </m:r>
                        </m:sub>
                      </m:sSub>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𝐏</m:t>
                      </m:r>
                      <m:r>
                        <a:rPr lang="en-US" altLang="zh-CN" b="1">
                          <a:solidFill>
                            <a:schemeClr val="tx1"/>
                          </a:solidFill>
                          <a:latin typeface="Cambria Math" panose="02040503050406030204" pitchFamily="18" charset="0"/>
                          <a:ea typeface="+mj-ea"/>
                        </a:rPr>
                        <m:t>(</m:t>
                      </m:r>
                      <m:sSub>
                        <m:sSubPr>
                          <m:ctrlPr>
                            <a:rPr lang="en-US" altLang="zh-CN" b="1" i="1">
                              <a:solidFill>
                                <a:schemeClr val="tx1"/>
                              </a:solidFill>
                              <a:latin typeface="Cambria Math" panose="02040503050406030204" pitchFamily="18" charset="0"/>
                              <a:ea typeface="+mj-ea"/>
                            </a:rPr>
                          </m:ctrlPr>
                        </m:sSubPr>
                        <m:e>
                          <m:acc>
                            <m:accPr>
                              <m:chr m:val="̅"/>
                              <m:ctrlPr>
                                <a:rPr lang="en-US" altLang="zh-CN" b="1" i="1">
                                  <a:solidFill>
                                    <a:schemeClr val="tx1"/>
                                  </a:solidFill>
                                  <a:latin typeface="Cambria Math" panose="02040503050406030204" pitchFamily="18" charset="0"/>
                                  <a:ea typeface="+mj-ea"/>
                                </a:rPr>
                              </m:ctrlPr>
                            </m:accPr>
                            <m:e>
                              <m:r>
                                <a:rPr lang="en-US" altLang="zh-CN" b="1">
                                  <a:solidFill>
                                    <a:schemeClr val="tx1"/>
                                  </a:solidFill>
                                  <a:latin typeface="Cambria Math" panose="02040503050406030204" pitchFamily="18" charset="0"/>
                                  <a:ea typeface="+mj-ea"/>
                                </a:rPr>
                                <m:t>𝐀</m:t>
                              </m:r>
                            </m:e>
                          </m:acc>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r>
                            <a:rPr lang="en-US" altLang="zh-CN" b="1" i="1">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𝟑</m:t>
                          </m:r>
                        </m:sub>
                      </m:sSub>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𝟑</m:t>
                      </m:r>
                      <m:r>
                        <a:rPr lang="en-US" altLang="zh-CN" b="1" i="0" smtClean="0">
                          <a:solidFill>
                            <a:schemeClr val="tx1"/>
                          </a:solidFill>
                          <a:latin typeface="Cambria Math" panose="02040503050406030204" pitchFamily="18" charset="0"/>
                          <a:ea typeface="+mj-ea"/>
                        </a:rPr>
                        <m:t>×</m:t>
                      </m:r>
                      <m:sSup>
                        <m:sSupPr>
                          <m:ctrlPr>
                            <a:rPr lang="en-US" altLang="zh-CN" b="1" i="1" smtClean="0">
                              <a:solidFill>
                                <a:schemeClr val="tx1"/>
                              </a:solidFill>
                              <a:latin typeface="Cambria Math" panose="02040503050406030204" pitchFamily="18" charset="0"/>
                              <a:ea typeface="+mj-ea"/>
                            </a:rPr>
                          </m:ctrlPr>
                        </m:sSupPr>
                        <m:e>
                          <m:r>
                            <a:rPr lang="en-US" altLang="zh-CN" b="1">
                              <a:solidFill>
                                <a:schemeClr val="tx1"/>
                              </a:solidFill>
                              <a:latin typeface="Cambria Math" panose="02040503050406030204" pitchFamily="18" charset="0"/>
                              <a:ea typeface="+mj-ea"/>
                            </a:rPr>
                            <m:t>𝟎</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𝟖</m:t>
                          </m:r>
                        </m:e>
                        <m:sup>
                          <m:r>
                            <a:rPr lang="en-US" altLang="zh-CN" b="1" i="1" smtClean="0">
                              <a:solidFill>
                                <a:schemeClr val="tx1"/>
                              </a:solidFill>
                              <a:latin typeface="Cambria Math" panose="02040503050406030204" pitchFamily="18" charset="0"/>
                              <a:ea typeface="+mj-ea"/>
                            </a:rPr>
                            <m:t>𝟐</m:t>
                          </m:r>
                        </m:sup>
                      </m:sSup>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𝟎</m:t>
                      </m:r>
                      <m:r>
                        <a:rPr lang="en-US" altLang="zh-CN" b="1">
                          <a:solidFill>
                            <a:schemeClr val="tx1"/>
                          </a:solidFill>
                          <a:latin typeface="Cambria Math" panose="02040503050406030204" pitchFamily="18" charset="0"/>
                          <a:ea typeface="+mj-ea"/>
                        </a:rPr>
                        <m:t>.</m:t>
                      </m:r>
                      <m:r>
                        <a:rPr lang="en-US" altLang="zh-CN" b="1">
                          <a:solidFill>
                            <a:schemeClr val="tx1"/>
                          </a:solidFill>
                          <a:latin typeface="Cambria Math" panose="02040503050406030204" pitchFamily="18" charset="0"/>
                          <a:ea typeface="+mj-ea"/>
                        </a:rPr>
                        <m:t>𝟐</m:t>
                      </m:r>
                      <m:r>
                        <a:rPr lang="en-US" altLang="zh-CN" b="1">
                          <a:solidFill>
                            <a:schemeClr val="tx1"/>
                          </a:solidFill>
                          <a:latin typeface="Cambria Math" panose="02040503050406030204" pitchFamily="18" charset="0"/>
                          <a:ea typeface="+mj-ea"/>
                        </a:rPr>
                        <m:t>,</m:t>
                      </m:r>
                    </m:oMath>
                  </m:oMathPara>
                </a14:m>
                <a:endParaRPr lang="en-US" altLang="zh-CN" b="1">
                  <a:solidFill>
                    <a:schemeClr val="tx1"/>
                  </a:solidFill>
                  <a:latin typeface="+mn-lt"/>
                  <a:ea typeface="+mj-ea"/>
                </a:endParaRPr>
              </a:p>
              <a:p>
                <a:pPr fontAlgn="auto"/>
                <a:r>
                  <a:rPr lang="en-US" altLang="zh-CN" b="1">
                    <a:solidFill>
                      <a:schemeClr val="tx1"/>
                    </a:solidFill>
                    <a:latin typeface="+mn-lt"/>
                    <a:ea typeface="+mj-ea"/>
                  </a:rPr>
                  <a:t>P(X=3)=P(</a:t>
                </a:r>
                <a14:m>
                  <m:oMath xmlns:m="http://schemas.openxmlformats.org/officeDocument/2006/math">
                    <m:sSub>
                      <m:sSubPr>
                        <m:ctrlPr>
                          <a:rPr lang="en-US" altLang="zh-CN" b="1" i="1">
                            <a:solidFill>
                              <a:schemeClr val="tx1"/>
                            </a:solidFill>
                            <a:latin typeface="Cambria Math" panose="02040503050406030204" pitchFamily="18" charset="0"/>
                            <a:ea typeface="+mj-ea"/>
                          </a:rPr>
                        </m:ctrlPr>
                      </m:sSubPr>
                      <m:e>
                        <m:r>
                          <a:rPr lang="en-US" altLang="zh-CN" b="1" i="1">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𝟏</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𝟐</m:t>
                        </m:r>
                      </m:sub>
                    </m:sSub>
                    <m:sSub>
                      <m:sSubPr>
                        <m:ctrlPr>
                          <a:rPr lang="en-US" altLang="zh-CN" b="1" i="1">
                            <a:solidFill>
                              <a:schemeClr val="tx1"/>
                            </a:solidFill>
                            <a:latin typeface="Cambria Math" panose="02040503050406030204" pitchFamily="18" charset="0"/>
                            <a:ea typeface="+mj-ea"/>
                          </a:rPr>
                        </m:ctrlPr>
                      </m:sSubPr>
                      <m:e>
                        <m:r>
                          <a:rPr lang="en-US" altLang="zh-CN" b="1" i="1" smtClean="0">
                            <a:solidFill>
                              <a:schemeClr val="tx1"/>
                            </a:solidFill>
                            <a:latin typeface="Cambria Math" panose="02040503050406030204" pitchFamily="18" charset="0"/>
                            <a:ea typeface="+mj-ea"/>
                          </a:rPr>
                          <m:t>𝑨</m:t>
                        </m:r>
                      </m:e>
                      <m:sub>
                        <m:r>
                          <a:rPr lang="en-US" altLang="zh-CN" b="1" i="1">
                            <a:solidFill>
                              <a:schemeClr val="tx1"/>
                            </a:solidFill>
                            <a:latin typeface="Cambria Math" panose="02040503050406030204" pitchFamily="18" charset="0"/>
                            <a:ea typeface="+mj-ea"/>
                          </a:rPr>
                          <m:t>𝟑</m:t>
                        </m:r>
                      </m:sub>
                    </m:sSub>
                  </m:oMath>
                </a14:m>
                <a:r>
                  <a:rPr lang="en-US" altLang="zh-CN" b="1">
                    <a:solidFill>
                      <a:schemeClr val="tx1"/>
                    </a:solidFill>
                    <a:latin typeface="+mn-lt"/>
                    <a:ea typeface="+mj-ea"/>
                  </a:rPr>
                  <a:t>)=</a:t>
                </a:r>
                <a14:m>
                  <m:oMath xmlns:m="http://schemas.openxmlformats.org/officeDocument/2006/math">
                    <m:sSup>
                      <m:sSupPr>
                        <m:ctrlPr>
                          <a:rPr lang="en-US" altLang="zh-CN" b="1" i="1" smtClean="0">
                            <a:solidFill>
                              <a:schemeClr val="tx1"/>
                            </a:solidFill>
                            <a:latin typeface="Cambria Math" panose="02040503050406030204" pitchFamily="18" charset="0"/>
                            <a:ea typeface="+mj-ea"/>
                          </a:rPr>
                        </m:ctrlPr>
                      </m:sSupPr>
                      <m:e>
                        <m:r>
                          <a:rPr lang="en-US" altLang="zh-CN" b="1" i="1">
                            <a:solidFill>
                              <a:schemeClr val="tx1"/>
                            </a:solidFill>
                            <a:latin typeface="Cambria Math" panose="02040503050406030204" pitchFamily="18" charset="0"/>
                            <a:ea typeface="+mj-ea"/>
                          </a:rPr>
                          <m:t>𝟎</m:t>
                        </m:r>
                        <m:r>
                          <a:rPr lang="en-US" altLang="zh-CN" b="1" i="1">
                            <a:solidFill>
                              <a:schemeClr val="tx1"/>
                            </a:solidFill>
                            <a:latin typeface="Cambria Math" panose="02040503050406030204" pitchFamily="18" charset="0"/>
                            <a:ea typeface="+mj-ea"/>
                          </a:rPr>
                          <m:t>.</m:t>
                        </m:r>
                        <m:r>
                          <a:rPr lang="en-US" altLang="zh-CN" b="1" i="1">
                            <a:solidFill>
                              <a:schemeClr val="tx1"/>
                            </a:solidFill>
                            <a:latin typeface="Cambria Math" panose="02040503050406030204" pitchFamily="18" charset="0"/>
                            <a:ea typeface="+mj-ea"/>
                          </a:rPr>
                          <m:t>𝟖</m:t>
                        </m:r>
                      </m:e>
                      <m:sup>
                        <m:r>
                          <a:rPr lang="en-US" altLang="zh-CN" b="1" i="1" smtClean="0">
                            <a:solidFill>
                              <a:schemeClr val="tx1"/>
                            </a:solidFill>
                            <a:latin typeface="Cambria Math" panose="02040503050406030204" pitchFamily="18" charset="0"/>
                            <a:ea typeface="+mj-ea"/>
                          </a:rPr>
                          <m:t>𝟑</m:t>
                        </m:r>
                      </m:sup>
                    </m:sSup>
                    <m:r>
                      <a:rPr lang="en-US" altLang="zh-CN" b="1" i="1" smtClean="0">
                        <a:solidFill>
                          <a:schemeClr val="tx1"/>
                        </a:solidFill>
                        <a:latin typeface="Cambria Math" panose="02040503050406030204" pitchFamily="18" charset="0"/>
                        <a:ea typeface="+mj-ea"/>
                      </a:rPr>
                      <m:t>.</m:t>
                    </m:r>
                  </m:oMath>
                </a14:m>
                <a:endParaRPr lang="en-US" altLang="zh-CN" b="1">
                  <a:solidFill>
                    <a:schemeClr val="tx1"/>
                  </a:solidFill>
                  <a:latin typeface="+mn-lt"/>
                  <a:ea typeface="+mj-ea"/>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文本框 2">
                <a:extLst>
                  <a:ext uri="{FF2B5EF4-FFF2-40B4-BE49-F238E27FC236}">
                    <a16:creationId xmlns:a16="http://schemas.microsoft.com/office/drawing/2014/main" id="{9C7D885A-D3E4-419E-B115-F35071B7CF11}"/>
                  </a:ext>
                </a:extLst>
              </p:cNvPr>
              <p:cNvSpPr txBox="1">
                <a:spLocks noRot="1" noChangeAspect="1" noMove="1" noResize="1" noEditPoints="1" noAdjustHandles="1" noChangeArrowheads="1" noChangeShapeType="1" noTextEdit="1"/>
              </p:cNvSpPr>
              <p:nvPr/>
            </p:nvSpPr>
            <p:spPr>
              <a:xfrm>
                <a:off x="540567" y="1044725"/>
                <a:ext cx="11231880" cy="1510670"/>
              </a:xfrm>
              <a:prstGeom prst="rect">
                <a:avLst/>
              </a:prstGeom>
              <a:blipFill>
                <a:blip r:embed="rId2"/>
                <a:stretch>
                  <a:fillRect l="-1683" r="0" b="-116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49007DC-43C1-4FC3-9F19-940B29628AFA}"/>
                  </a:ext>
                </a:extLst>
              </p:cNvPr>
              <p:cNvSpPr txBox="1"/>
              <p:nvPr/>
            </p:nvSpPr>
            <p:spPr>
              <a:xfrm>
                <a:off x="387985" y="2577007"/>
                <a:ext cx="11659363" cy="1037015"/>
              </a:xfrm>
              <a:prstGeom prst="rect">
                <a:avLst/>
              </a:prstGeom>
              <a:noFill/>
            </p:spPr>
            <p:txBody>
              <a:bodyPr wrap="square" rtlCol="0" anchor="t">
                <a:spAutoFit/>
              </a:bodyPr>
              <a:lstStyle/>
              <a:p>
                <a:pPr fontAlgn="auto"/>
                <a:r>
                  <a:rPr lang="en-US" altLang="zh-CN" sz="2000" b="1">
                    <a:solidFill>
                      <a:schemeClr val="tx2"/>
                    </a:solidFill>
                  </a:rPr>
                  <a:t>为了简化表示，每次射击用1表示中靶，用0表示脱靶，那么3次射击恰好2次中靶的所有可能结果可表示为011，110，101，这三个结果发生的概率都相等，均为0.8</a:t>
                </a:r>
                <a:r>
                  <a:rPr lang="en-US" altLang="zh-CN" sz="2000" b="1" baseline="30000">
                    <a:solidFill>
                      <a:schemeClr val="tx2"/>
                    </a:solidFill>
                  </a:rPr>
                  <a:t>2</a:t>
                </a:r>
                <a:r>
                  <a:rPr lang="en-US" altLang="zh-CN" sz="2000" b="1">
                    <a:solidFill>
                      <a:schemeClr val="tx2"/>
                    </a:solidFill>
                  </a:rPr>
                  <a:t>×0.2，并且与哪两次中靶无关.</a:t>
                </a:r>
              </a:p>
              <a:p>
                <a:pPr fontAlgn="auto"/>
                <a:r>
                  <a:rPr lang="en-US" altLang="zh-CN" sz="2000" b="1">
                    <a:solidFill>
                      <a:schemeClr val="tx2"/>
                    </a:solidFill>
                  </a:rPr>
                  <a:t>因此,3次射击恰好2次中靶的概率为</a:t>
                </a:r>
                <a14:m>
                  <m:oMath xmlns:m="http://schemas.openxmlformats.org/officeDocument/2006/math">
                    <m:sSubSup>
                      <m:sSubSupPr>
                        <m:ctrlPr>
                          <a:rPr lang="en-US" altLang="zh-CN" sz="2000" b="1" i="1" smtClean="0">
                            <a:solidFill>
                              <a:schemeClr val="tx2"/>
                            </a:solidFill>
                            <a:latin typeface="Cambria Math" panose="02040503050406030204" pitchFamily="18" charset="0"/>
                          </a:rPr>
                        </m:ctrlPr>
                      </m:sSubSupPr>
                      <m:e>
                        <m:r>
                          <a:rPr lang="en-US" altLang="zh-CN" sz="2000" b="1" i="1">
                            <a:solidFill>
                              <a:schemeClr val="tx2"/>
                            </a:solidFill>
                            <a:latin typeface="Cambria Math" panose="02040503050406030204" charset="0"/>
                          </a:rPr>
                          <m:t>𝑪</m:t>
                        </m:r>
                      </m:e>
                      <m:sub>
                        <m:r>
                          <a:rPr lang="en-US" altLang="zh-CN" sz="2000" b="1" i="1" smtClean="0">
                            <a:solidFill>
                              <a:schemeClr val="tx2"/>
                            </a:solidFill>
                            <a:latin typeface="Cambria Math" panose="02040503050406030204" charset="0"/>
                          </a:rPr>
                          <m:t>𝟑</m:t>
                        </m:r>
                      </m:sub>
                      <m:sup>
                        <m:r>
                          <a:rPr lang="en-US" altLang="zh-CN" sz="2000" b="1" i="1" smtClean="0">
                            <a:solidFill>
                              <a:schemeClr val="tx2"/>
                            </a:solidFill>
                            <a:latin typeface="Cambria Math" panose="02040503050406030204" charset="0"/>
                          </a:rPr>
                          <m:t>𝟐</m:t>
                        </m:r>
                      </m:sup>
                    </m:sSubSup>
                    <m:r>
                      <a:rPr lang="en-US" altLang="zh-CN" sz="2000" b="1" i="1" smtClean="0">
                        <a:solidFill>
                          <a:schemeClr val="tx2"/>
                        </a:solidFill>
                        <a:latin typeface="Cambria Math" panose="02040503050406030204" charset="0"/>
                      </a:rPr>
                      <m:t>×</m:t>
                    </m:r>
                    <m:sSup>
                      <m:sSupPr>
                        <m:ctrlPr>
                          <a:rPr lang="en-US" altLang="zh-CN" sz="2000" b="1" i="1" smtClean="0">
                            <a:solidFill>
                              <a:schemeClr val="tx2"/>
                            </a:solidFill>
                            <a:latin typeface="Cambria Math" panose="02040503050406030204" pitchFamily="18" charset="0"/>
                          </a:rPr>
                        </m:ctrlPr>
                      </m:sSupPr>
                      <m:e>
                        <m:r>
                          <a:rPr lang="en-US" altLang="zh-CN" sz="2000" b="1" i="1">
                            <a:solidFill>
                              <a:schemeClr val="tx2"/>
                            </a:solidFill>
                            <a:latin typeface="Cambria Math" panose="02040503050406030204" charset="0"/>
                          </a:rPr>
                          <m:t>𝟎</m:t>
                        </m:r>
                        <m:r>
                          <a:rPr lang="en-US" altLang="zh-CN" sz="2000" b="1" i="1">
                            <a:solidFill>
                              <a:schemeClr val="tx2"/>
                            </a:solidFill>
                            <a:latin typeface="Cambria Math" panose="02040503050406030204" charset="0"/>
                          </a:rPr>
                          <m:t>.</m:t>
                        </m:r>
                        <m:r>
                          <a:rPr lang="en-US" altLang="zh-CN" sz="2000" b="1" i="1">
                            <a:solidFill>
                              <a:schemeClr val="tx2"/>
                            </a:solidFill>
                            <a:latin typeface="Cambria Math" panose="02040503050406030204" charset="0"/>
                          </a:rPr>
                          <m:t>𝟖</m:t>
                        </m:r>
                      </m:e>
                      <m:sup>
                        <m:r>
                          <a:rPr lang="en-US" altLang="zh-CN" sz="2000" b="1" i="1" smtClean="0">
                            <a:solidFill>
                              <a:schemeClr val="tx2"/>
                            </a:solidFill>
                            <a:latin typeface="Cambria Math" panose="02040503050406030204" charset="0"/>
                          </a:rPr>
                          <m:t>𝟐</m:t>
                        </m:r>
                      </m:sup>
                    </m:sSup>
                    <m:r>
                      <a:rPr lang="en-US" altLang="zh-CN" sz="2000" b="1" i="1" smtClean="0">
                        <a:solidFill>
                          <a:schemeClr val="tx2"/>
                        </a:solidFill>
                        <a:latin typeface="Cambria Math" panose="02040503050406030204" charset="0"/>
                      </a:rPr>
                      <m:t>×</m:t>
                    </m:r>
                    <m:r>
                      <a:rPr lang="en-US" altLang="zh-CN" sz="2000" b="1" i="1" smtClean="0">
                        <a:solidFill>
                          <a:schemeClr val="tx2"/>
                        </a:solidFill>
                        <a:latin typeface="Cambria Math" panose="02040503050406030204" charset="0"/>
                      </a:rPr>
                      <m:t>𝟎</m:t>
                    </m:r>
                    <m:r>
                      <a:rPr lang="en-US" altLang="zh-CN" sz="2000" b="1" i="1" smtClean="0">
                        <a:solidFill>
                          <a:schemeClr val="tx2"/>
                        </a:solidFill>
                        <a:latin typeface="Cambria Math" panose="02040503050406030204" charset="0"/>
                      </a:rPr>
                      <m:t>.</m:t>
                    </m:r>
                    <m:r>
                      <a:rPr lang="en-US" altLang="zh-CN" sz="2000" b="1" i="1" smtClean="0">
                        <a:solidFill>
                          <a:schemeClr val="tx2"/>
                        </a:solidFill>
                        <a:latin typeface="Cambria Math" panose="02040503050406030204" charset="0"/>
                      </a:rPr>
                      <m:t>𝟐</m:t>
                    </m:r>
                  </m:oMath>
                </a14:m>
                <a:r>
                  <a:rPr lang="en-US" altLang="zh-CN" sz="2000" b="1">
                    <a:solidFill>
                      <a:schemeClr val="tx2"/>
                    </a:solidFill>
                  </a:rPr>
                  <a:t>.同理可求中靶0次,1次,3次的概率.</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4" name="文本框 3">
                <a:extLst>
                  <a:ext uri="{FF2B5EF4-FFF2-40B4-BE49-F238E27FC236}">
                    <a16:creationId xmlns:a16="http://schemas.microsoft.com/office/drawing/2014/main" id="{649007DC-43C1-4FC3-9F19-940B29628AFA}"/>
                  </a:ext>
                </a:extLst>
              </p:cNvPr>
              <p:cNvSpPr txBox="1">
                <a:spLocks noRot="1" noChangeAspect="1" noMove="1" noResize="1" noEditPoints="1" noAdjustHandles="1" noChangeArrowheads="1" noChangeShapeType="1" noTextEdit="1"/>
              </p:cNvSpPr>
              <p:nvPr/>
            </p:nvSpPr>
            <p:spPr>
              <a:xfrm>
                <a:off x="387985" y="2577007"/>
                <a:ext cx="11659363" cy="1037015"/>
              </a:xfrm>
              <a:prstGeom prst="rect">
                <a:avLst/>
              </a:prstGeom>
              <a:blipFill>
                <a:blip r:embed="rId3"/>
                <a:stretch>
                  <a:fillRect l="-575" t="-4706" r="0" b="-941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C74C737D-7D6E-4B30-B431-D37C48300E5B}"/>
              </a:ext>
            </a:extLst>
          </p:cNvPr>
          <p:cNvSpPr/>
          <p:nvPr/>
        </p:nvSpPr>
        <p:spPr>
          <a:xfrm>
            <a:off x="575500" y="3635634"/>
            <a:ext cx="3664786" cy="400110"/>
          </a:xfrm>
          <a:prstGeom prst="rect">
            <a:avLst/>
          </a:prstGeom>
        </p:spPr>
        <p:txBody>
          <a:bodyPr wrap="none">
            <a:spAutoFit/>
          </a:bodyPr>
          <a:lstStyle/>
          <a:p>
            <a:r>
              <a:rPr lang="zh-CN" altLang="en-US" sz="2000" b="1">
                <a:solidFill>
                  <a:srgbClr val="FF0000"/>
                </a:solidFill>
              </a:rPr>
              <a:t>于是，中靶次数X的分布列为：</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6DA90A9-A255-4E3A-8177-D5AF498708D7}"/>
                  </a:ext>
                </a:extLst>
              </p:cNvPr>
              <p:cNvSpPr/>
              <p:nvPr/>
            </p:nvSpPr>
            <p:spPr>
              <a:xfrm>
                <a:off x="3935760" y="3614022"/>
                <a:ext cx="6938951" cy="4945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0000"/>
                          </a:solidFill>
                          <a:latin typeface="Cambria Math" panose="02040503050406030204" charset="0"/>
                        </a:rPr>
                        <m:t>𝑷</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𝑿</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𝒌</m:t>
                      </m:r>
                      <m:r>
                        <a:rPr lang="zh-CN" altLang="en-US" sz="2400" b="1" i="1" smtClean="0">
                          <a:solidFill>
                            <a:srgbClr val="FF0000"/>
                          </a:solidFill>
                          <a:latin typeface="Cambria Math" panose="02040503050406030204" charset="0"/>
                        </a:rPr>
                        <m:t>)=</m:t>
                      </m:r>
                      <m:sSubSup>
                        <m:sSubSupPr>
                          <m:ctrlPr>
                            <a:rPr lang="en-US" altLang="zh-CN" sz="2400" b="1" i="1">
                              <a:solidFill>
                                <a:srgbClr val="FF0000"/>
                              </a:solidFill>
                              <a:latin typeface="Cambria Math" panose="02040503050406030204" pitchFamily="18" charset="0"/>
                            </a:rPr>
                          </m:ctrlPr>
                        </m:sSubSupPr>
                        <m:e>
                          <m:r>
                            <a:rPr lang="en-US" altLang="zh-CN" sz="2400" b="1" i="1">
                              <a:solidFill>
                                <a:srgbClr val="FF0000"/>
                              </a:solidFill>
                              <a:latin typeface="Cambria Math" panose="02040503050406030204" charset="0"/>
                            </a:rPr>
                            <m:t>𝑪</m:t>
                          </m:r>
                        </m:e>
                        <m:sub>
                          <m:r>
                            <a:rPr lang="en-US" altLang="zh-CN" sz="2400" b="1" i="1">
                              <a:solidFill>
                                <a:srgbClr val="FF0000"/>
                              </a:solidFill>
                              <a:latin typeface="Cambria Math" panose="02040503050406030204" charset="0"/>
                            </a:rPr>
                            <m:t>𝟑</m:t>
                          </m:r>
                        </m:sub>
                        <m:sup>
                          <m:r>
                            <a:rPr lang="en-US" altLang="zh-CN" sz="2400" b="1" i="1" smtClean="0">
                              <a:solidFill>
                                <a:srgbClr val="FF0000"/>
                              </a:solidFill>
                              <a:latin typeface="Cambria Math" panose="02040503050406030204" charset="0"/>
                            </a:rPr>
                            <m:t>𝒌</m:t>
                          </m:r>
                        </m:sup>
                      </m:sSubSup>
                      <m:r>
                        <a:rPr lang="en-US" altLang="zh-CN" sz="2400" b="1" i="1">
                          <a:solidFill>
                            <a:srgbClr val="FF0000"/>
                          </a:solidFill>
                          <a:latin typeface="Cambria Math" panose="02040503050406030204" charset="0"/>
                        </a:rPr>
                        <m:t>×</m:t>
                      </m:r>
                      <m:sSup>
                        <m:sSupPr>
                          <m:ctrlPr>
                            <a:rPr lang="en-US" altLang="zh-CN" sz="2400" b="1" i="1">
                              <a:solidFill>
                                <a:srgbClr val="FF0000"/>
                              </a:solidFill>
                              <a:latin typeface="Cambria Math" panose="02040503050406030204" pitchFamily="18" charset="0"/>
                            </a:rPr>
                          </m:ctrlPr>
                        </m:sSupPr>
                        <m:e>
                          <m:r>
                            <a:rPr lang="en-US" altLang="zh-CN" sz="2400" b="1" i="1">
                              <a:solidFill>
                                <a:srgbClr val="FF0000"/>
                              </a:solidFill>
                              <a:latin typeface="Cambria Math" panose="02040503050406030204" charset="0"/>
                            </a:rPr>
                            <m:t>𝟎</m:t>
                          </m:r>
                          <m:r>
                            <a:rPr lang="en-US" altLang="zh-CN" sz="2400" b="1" i="1">
                              <a:solidFill>
                                <a:srgbClr val="FF0000"/>
                              </a:solidFill>
                              <a:latin typeface="Cambria Math" panose="02040503050406030204" charset="0"/>
                            </a:rPr>
                            <m:t>.</m:t>
                          </m:r>
                          <m:r>
                            <a:rPr lang="en-US" altLang="zh-CN" sz="2400" b="1" i="1">
                              <a:solidFill>
                                <a:srgbClr val="FF0000"/>
                              </a:solidFill>
                              <a:latin typeface="Cambria Math" panose="02040503050406030204" charset="0"/>
                            </a:rPr>
                            <m:t>𝟖</m:t>
                          </m:r>
                        </m:e>
                        <m:sup>
                          <m:r>
                            <a:rPr lang="en-US" altLang="zh-CN" sz="2400" b="1" i="1" smtClean="0">
                              <a:solidFill>
                                <a:srgbClr val="FF0000"/>
                              </a:solidFill>
                              <a:latin typeface="Cambria Math" panose="02040503050406030204" charset="0"/>
                            </a:rPr>
                            <m:t>𝒌</m:t>
                          </m:r>
                        </m:sup>
                      </m:sSup>
                      <m:r>
                        <a:rPr lang="en-US" altLang="zh-CN" sz="2400" b="1" i="1">
                          <a:solidFill>
                            <a:srgbClr val="FF0000"/>
                          </a:solidFill>
                          <a:latin typeface="Cambria Math" panose="02040503050406030204" charset="0"/>
                        </a:rPr>
                        <m:t>×</m:t>
                      </m:r>
                      <m:sSup>
                        <m:sSupPr>
                          <m:ctrlPr>
                            <a:rPr lang="en-US" altLang="zh-CN" sz="2400" b="1" i="1" smtClean="0">
                              <a:solidFill>
                                <a:srgbClr val="FF0000"/>
                              </a:solidFill>
                              <a:latin typeface="Cambria Math" panose="02040503050406030204" pitchFamily="18" charset="0"/>
                            </a:rPr>
                          </m:ctrlPr>
                        </m:sSupPr>
                        <m:e>
                          <m:r>
                            <a:rPr lang="en-US" altLang="zh-CN" sz="2400" b="1" i="1">
                              <a:solidFill>
                                <a:srgbClr val="FF0000"/>
                              </a:solidFill>
                              <a:latin typeface="Cambria Math" panose="02040503050406030204" charset="0"/>
                            </a:rPr>
                            <m:t>𝟎</m:t>
                          </m:r>
                          <m:r>
                            <a:rPr lang="en-US" altLang="zh-CN" sz="2400" b="1" i="1">
                              <a:solidFill>
                                <a:srgbClr val="FF0000"/>
                              </a:solidFill>
                              <a:latin typeface="Cambria Math" panose="02040503050406030204" charset="0"/>
                            </a:rPr>
                            <m:t>.</m:t>
                          </m:r>
                          <m:r>
                            <a:rPr lang="en-US" altLang="zh-CN" sz="2400" b="1" i="1">
                              <a:solidFill>
                                <a:srgbClr val="FF0000"/>
                              </a:solidFill>
                              <a:latin typeface="Cambria Math" panose="02040503050406030204" charset="0"/>
                            </a:rPr>
                            <m:t>𝟐</m:t>
                          </m:r>
                        </m:e>
                        <m:sup>
                          <m:r>
                            <a:rPr lang="zh-CN" altLang="en-US" sz="2400" b="1" i="1">
                              <a:solidFill>
                                <a:srgbClr val="FF0000"/>
                              </a:solidFill>
                              <a:latin typeface="Cambria Math" panose="02040503050406030204" charset="0"/>
                            </a:rPr>
                            <m:t>𝟑</m:t>
                          </m:r>
                          <m:r>
                            <a:rPr lang="zh-CN" altLang="en-US" sz="2400" b="1" i="1">
                              <a:solidFill>
                                <a:srgbClr val="FF0000"/>
                              </a:solidFill>
                              <a:latin typeface="Cambria Math" panose="02040503050406030204" charset="0"/>
                            </a:rPr>
                            <m:t>−</m:t>
                          </m:r>
                          <m:r>
                            <a:rPr lang="zh-CN" altLang="en-US" sz="2400" b="1" i="1">
                              <a:solidFill>
                                <a:srgbClr val="FF0000"/>
                              </a:solidFill>
                              <a:latin typeface="Cambria Math" panose="02040503050406030204" charset="0"/>
                            </a:rPr>
                            <m:t>𝒌</m:t>
                          </m:r>
                        </m:sup>
                      </m:sSup>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𝒌</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𝟎</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𝟏</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𝟐</m:t>
                      </m:r>
                      <m:r>
                        <a:rPr lang="zh-CN" altLang="en-US" sz="2400" b="1" i="1" smtClean="0">
                          <a:solidFill>
                            <a:srgbClr val="FF0000"/>
                          </a:solidFill>
                          <a:latin typeface="Cambria Math" panose="02040503050406030204" charset="0"/>
                        </a:rPr>
                        <m:t>，</m:t>
                      </m:r>
                      <m:r>
                        <a:rPr lang="zh-CN" altLang="en-US" sz="2400" b="1" i="1" smtClean="0">
                          <a:solidFill>
                            <a:srgbClr val="FF0000"/>
                          </a:solidFill>
                          <a:latin typeface="Cambria Math" panose="02040503050406030204" charset="0"/>
                        </a:rPr>
                        <m:t>𝟑</m:t>
                      </m:r>
                    </m:oMath>
                  </m:oMathPara>
                </a14:m>
                <a:endParaRPr lang="zh-CN" altLang="en-US" sz="2400" b="1">
                  <a:solidFill>
                    <a:srgbClr val="FF0000"/>
                  </a:solidFill>
                  <a:latin typeface="Arial Black" panose="020B0A04020102020204" pitchFamily="34" charset="0"/>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6" name="矩形 5">
                <a:extLst>
                  <a:ext uri="{FF2B5EF4-FFF2-40B4-BE49-F238E27FC236}">
                    <a16:creationId xmlns:a16="http://schemas.microsoft.com/office/drawing/2014/main" id="{86DA90A9-A255-4E3A-8177-D5AF498708D7}"/>
                  </a:ext>
                </a:extLst>
              </p:cNvPr>
              <p:cNvSpPr>
                <a:spLocks noRot="1" noChangeAspect="1" noMove="1" noResize="1" noEditPoints="1" noAdjustHandles="1" noChangeArrowheads="1" noChangeShapeType="1" noTextEdit="1"/>
              </p:cNvSpPr>
              <p:nvPr/>
            </p:nvSpPr>
            <p:spPr>
              <a:xfrm>
                <a:off x="3935760" y="3614022"/>
                <a:ext cx="6938951" cy="49455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64246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D38A2E-C5D5-4BD7-B495-FDE396B0611D}"/>
              </a:ext>
            </a:extLst>
          </p:cNvPr>
          <p:cNvSpPr txBox="1"/>
          <p:nvPr/>
        </p:nvSpPr>
        <p:spPr>
          <a:xfrm>
            <a:off x="191344" y="1700808"/>
            <a:ext cx="11231880" cy="830997"/>
          </a:xfrm>
          <a:prstGeom prst="rect">
            <a:avLst/>
          </a:prstGeom>
          <a:noFill/>
        </p:spPr>
        <p:txBody>
          <a:bodyPr wrap="square" rtlCol="0">
            <a:spAutoFit/>
          </a:bodyPr>
          <a:lstStyle/>
          <a:p>
            <a:pPr fontAlgn="auto"/>
            <a:r>
              <a:rPr lang="zh-CN" altLang="en-US" b="1">
                <a:solidFill>
                  <a:srgbClr val="FF0000"/>
                </a:solidFill>
              </a:rPr>
              <a:t>思考：</a:t>
            </a:r>
            <a:r>
              <a:rPr lang="zh-CN" altLang="en-US" sz="2400" b="1">
                <a:solidFill>
                  <a:schemeClr val="tx2"/>
                </a:solidFill>
              </a:rPr>
              <a:t>如果连续射击</a:t>
            </a:r>
            <a:r>
              <a:rPr lang="en-US" altLang="zh-CN" sz="2400" b="1">
                <a:solidFill>
                  <a:schemeClr val="tx2"/>
                </a:solidFill>
              </a:rPr>
              <a:t>4</a:t>
            </a:r>
            <a:r>
              <a:rPr lang="zh-CN" altLang="en-US" sz="2400" b="1">
                <a:solidFill>
                  <a:schemeClr val="tx2"/>
                </a:solidFill>
              </a:rPr>
              <a:t>次，类比上面的分析，表示中靶次数</a:t>
            </a:r>
            <a:r>
              <a:rPr lang="en-US" altLang="zh-CN" sz="2400" b="1">
                <a:solidFill>
                  <a:schemeClr val="tx2"/>
                </a:solidFill>
              </a:rPr>
              <a:t>X</a:t>
            </a:r>
            <a:r>
              <a:rPr lang="zh-CN" altLang="en-US" sz="2400" b="1">
                <a:solidFill>
                  <a:schemeClr val="tx2"/>
                </a:solidFill>
              </a:rPr>
              <a:t>等于</a:t>
            </a:r>
            <a:r>
              <a:rPr lang="en-US" altLang="zh-CN" sz="2400" b="1">
                <a:solidFill>
                  <a:schemeClr val="tx2"/>
                </a:solidFill>
              </a:rPr>
              <a:t>2</a:t>
            </a:r>
            <a:r>
              <a:rPr lang="zh-CN" altLang="en-US" sz="2400" b="1">
                <a:solidFill>
                  <a:schemeClr val="tx2"/>
                </a:solidFill>
              </a:rPr>
              <a:t>的结果有哪些？</a:t>
            </a:r>
            <a:endParaRPr lang="en-US" altLang="zh-CN" sz="2400" b="1">
              <a:solidFill>
                <a:schemeClr val="tx2"/>
              </a:solidFill>
            </a:endParaRPr>
          </a:p>
          <a:p>
            <a:pPr fontAlgn="auto"/>
            <a:r>
              <a:rPr lang="zh-CN" altLang="en-US" sz="2400" b="1">
                <a:solidFill>
                  <a:schemeClr val="tx2"/>
                </a:solidFill>
              </a:rPr>
              <a:t>              写出中靶次数</a:t>
            </a:r>
            <a:r>
              <a:rPr lang="en-US" altLang="zh-CN" sz="2400" b="1">
                <a:solidFill>
                  <a:schemeClr val="tx2"/>
                </a:solidFill>
              </a:rPr>
              <a:t>X</a:t>
            </a:r>
            <a:r>
              <a:rPr lang="zh-CN" altLang="en-US" sz="2400" b="1">
                <a:solidFill>
                  <a:schemeClr val="tx2"/>
                </a:solidFill>
              </a:rPr>
              <a:t>的分布列</a:t>
            </a:r>
            <a:r>
              <a:rPr lang="en-US" altLang="zh-CN" sz="2400" b="1">
                <a:solidFill>
                  <a:schemeClr val="tx2"/>
                </a:solidFill>
              </a:rPr>
              <a:t>.</a:t>
            </a:r>
            <a:endParaRPr lang="zh-CN" altLang="en-US" sz="2400" b="1">
              <a:solidFill>
                <a:schemeClr val="tx2"/>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A8BFE5E-824E-41B7-A549-5247F1986203}"/>
                  </a:ext>
                </a:extLst>
              </p:cNvPr>
              <p:cNvSpPr txBox="1"/>
              <p:nvPr/>
            </p:nvSpPr>
            <p:spPr>
              <a:xfrm>
                <a:off x="191344" y="3013501"/>
                <a:ext cx="10757218" cy="830997"/>
              </a:xfrm>
              <a:prstGeom prst="rect">
                <a:avLst/>
              </a:prstGeom>
              <a:noFill/>
            </p:spPr>
            <p:txBody>
              <a:bodyPr wrap="square" rtlCol="0">
                <a:spAutoFit/>
              </a:bodyPr>
              <a:lstStyle/>
              <a:p>
                <a:pPr fontAlgn="auto"/>
                <a:r>
                  <a:rPr lang="en-US" altLang="zh-CN" sz="2400" b="1">
                    <a:solidFill>
                      <a:srgbClr val="002060"/>
                    </a:solidFill>
                  </a:rPr>
                  <a:t>(1)</a:t>
                </a:r>
                <a:r>
                  <a:rPr lang="zh-CN" altLang="en-US" sz="2400" b="1">
                    <a:solidFill>
                      <a:srgbClr val="002060"/>
                    </a:solidFill>
                  </a:rPr>
                  <a:t>表示中靶次数</a:t>
                </a:r>
                <a:r>
                  <a:rPr lang="en-US" altLang="zh-CN" sz="2400" b="1">
                    <a:solidFill>
                      <a:srgbClr val="002060"/>
                    </a:solidFill>
                  </a:rPr>
                  <a:t>X</a:t>
                </a:r>
                <a:r>
                  <a:rPr lang="zh-CN" altLang="en-US" sz="2400" b="1">
                    <a:solidFill>
                      <a:srgbClr val="002060"/>
                    </a:solidFill>
                  </a:rPr>
                  <a:t>等于</a:t>
                </a:r>
                <a:r>
                  <a:rPr lang="en-US" altLang="zh-CN" sz="2400" b="1">
                    <a:solidFill>
                      <a:srgbClr val="002060"/>
                    </a:solidFill>
                  </a:rPr>
                  <a:t>2</a:t>
                </a:r>
                <a:r>
                  <a:rPr lang="zh-CN" altLang="en-US" sz="2400" b="1">
                    <a:solidFill>
                      <a:srgbClr val="002060"/>
                    </a:solidFill>
                  </a:rPr>
                  <a:t>的结果有：</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𝟏</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smtClean="0">
                            <a:solidFill>
                              <a:srgbClr val="002060"/>
                            </a:solidFill>
                            <a:latin typeface="Cambria Math" panose="02040503050406030204" charset="0"/>
                          </a:rPr>
                          <m:t>𝟐</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smtClean="0">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smtClean="0">
                            <a:solidFill>
                              <a:srgbClr val="002060"/>
                            </a:solidFill>
                            <a:latin typeface="Cambria Math" panose="02040503050406030204" charset="0"/>
                          </a:rPr>
                          <m:t>𝟑</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smtClean="0">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smtClean="0">
                            <a:solidFill>
                              <a:srgbClr val="002060"/>
                            </a:solidFill>
                            <a:latin typeface="Cambria Math" panose="02040503050406030204" charset="0"/>
                          </a:rPr>
                          <m:t>𝟒</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smtClean="0">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𝟏</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smtClean="0">
                                <a:solidFill>
                                  <a:srgbClr val="002060"/>
                                </a:solidFill>
                                <a:latin typeface="Cambria Math" panose="02040503050406030204" pitchFamily="18" charset="0"/>
                              </a:rPr>
                            </m:ctrlPr>
                          </m:accPr>
                          <m:e>
                            <m:r>
                              <a:rPr lang="en-US" altLang="zh-CN" sz="2400" b="1" i="1" smtClean="0">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𝟐</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𝟑</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𝟒</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𝟏</m:t>
                        </m:r>
                      </m:sub>
                    </m:sSub>
                    <m:r>
                      <a:rPr lang="en-US" altLang="zh-CN" sz="2400" b="1" i="1">
                        <a:solidFill>
                          <a:srgbClr val="002060"/>
                        </a:solidFill>
                        <a:latin typeface="Cambria Math" panose="02040503050406030204"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𝟐</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𝟑</m:t>
                        </m:r>
                      </m:sub>
                    </m:sSub>
                    <m:r>
                      <a:rPr lang="en-US" altLang="zh-CN" sz="2400" b="1" i="1">
                        <a:solidFill>
                          <a:srgbClr val="002060"/>
                        </a:solidFill>
                        <a:latin typeface="Cambria Math" panose="02040503050406030204"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𝟒</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𝟏</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𝟐</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𝟑</m:t>
                        </m:r>
                      </m:sub>
                    </m:sSub>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𝟒</m:t>
                        </m:r>
                      </m:sub>
                    </m:sSub>
                    <m:r>
                      <a:rPr lang="en-US" altLang="zh-CN" sz="2400" b="1" i="1">
                        <a:solidFill>
                          <a:srgbClr val="002060"/>
                        </a:solidFill>
                        <a:latin typeface="Cambria Math" panose="02040503050406030204" charset="0"/>
                      </a:rPr>
                      <m:t> </m:t>
                    </m:r>
                    <m:r>
                      <a:rPr lang="en-US" altLang="zh-CN" sz="2400" b="1" i="1" smtClean="0">
                        <a:solidFill>
                          <a:srgbClr val="002060"/>
                        </a:solidFill>
                        <a:latin typeface="Cambria Math" panose="02040503050406030204"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𝟏</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𝟐</m:t>
                        </m:r>
                      </m:sub>
                    </m:sSub>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𝟑</m:t>
                        </m:r>
                      </m:sub>
                    </m:sSub>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𝟒</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𝟏</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𝟐</m:t>
                        </m:r>
                      </m:sub>
                    </m:sSub>
                  </m:oMath>
                </a14:m>
                <a:r>
                  <a:rPr lang="en-US" altLang="zh-CN" sz="2400" b="1">
                    <a:solidFill>
                      <a:srgbClr val="002060"/>
                    </a:solidFill>
                  </a:rPr>
                  <a:t> </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charset="0"/>
                          </a:rPr>
                          <m:t>𝑨</m:t>
                        </m:r>
                      </m:e>
                      <m:sub>
                        <m:r>
                          <a:rPr lang="en-US" altLang="zh-CN" sz="2400" b="1" i="1">
                            <a:solidFill>
                              <a:srgbClr val="002060"/>
                            </a:solidFill>
                            <a:latin typeface="Cambria Math" panose="02040503050406030204" charset="0"/>
                          </a:rPr>
                          <m:t>𝟑</m:t>
                        </m:r>
                      </m:sub>
                    </m:sSub>
                    <m:sSub>
                      <m:sSubPr>
                        <m:ctrlPr>
                          <a:rPr lang="en-US" altLang="zh-CN" sz="2400" b="1" i="1">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charset="0"/>
                              </a:rPr>
                              <m:t>𝑨</m:t>
                            </m:r>
                          </m:e>
                        </m:acc>
                      </m:e>
                      <m:sub>
                        <m:r>
                          <a:rPr lang="en-US" altLang="zh-CN" sz="2400" b="1" i="1">
                            <a:solidFill>
                              <a:srgbClr val="002060"/>
                            </a:solidFill>
                            <a:latin typeface="Cambria Math" panose="02040503050406030204" charset="0"/>
                          </a:rPr>
                          <m:t>𝟒</m:t>
                        </m:r>
                      </m:sub>
                    </m:sSub>
                  </m:oMath>
                </a14:m>
                <a:r>
                  <a:rPr lang="en-US" altLang="zh-CN" sz="2400" b="1">
                    <a:solidFill>
                      <a:srgbClr val="002060"/>
                    </a:solidFill>
                  </a:rPr>
                  <a:t>,</a:t>
                </a:r>
                <a:r>
                  <a:rPr lang="zh-CN" altLang="en-US" sz="2400" b="1">
                    <a:solidFill>
                      <a:srgbClr val="002060"/>
                    </a:solidFill>
                  </a:rPr>
                  <a:t>共</a:t>
                </a:r>
                <a:r>
                  <a:rPr lang="en-US" altLang="zh-CN" sz="2400" b="1">
                    <a:solidFill>
                      <a:srgbClr val="002060"/>
                    </a:solidFill>
                  </a:rPr>
                  <a:t>6</a:t>
                </a:r>
                <a:r>
                  <a:rPr lang="zh-CN" altLang="en-US" sz="2400" b="1">
                    <a:solidFill>
                      <a:srgbClr val="002060"/>
                    </a:solidFill>
                  </a:rPr>
                  <a:t>个。</a:t>
                </a:r>
              </a:p>
            </p:txBody>
          </p:sp>
        </mc:Choice>
        <mc:Fallback>
          <p:sp>
            <p:nvSpPr>
              <p:cNvPr id="3" name="文本框 2">
                <a:extLst>
                  <a:ext uri="{FF2B5EF4-FFF2-40B4-BE49-F238E27FC236}">
                    <a16:creationId xmlns:a16="http://schemas.microsoft.com/office/drawing/2014/main" id="{6A8BFE5E-824E-41B7-A549-5247F1986203}"/>
                  </a:ext>
                </a:extLst>
              </p:cNvPr>
              <p:cNvSpPr txBox="1">
                <a:spLocks noRot="1" noChangeAspect="1" noMove="1" noResize="1" noEditPoints="1" noAdjustHandles="1" noChangeArrowheads="1" noChangeShapeType="1" noTextEdit="1"/>
              </p:cNvSpPr>
              <p:nvPr/>
            </p:nvSpPr>
            <p:spPr>
              <a:xfrm>
                <a:off x="191344" y="3013501"/>
                <a:ext cx="10757218" cy="830997"/>
              </a:xfrm>
              <a:prstGeom prst="rect">
                <a:avLst/>
              </a:prstGeom>
              <a:blipFill>
                <a:blip r:embed="rId2"/>
                <a:stretch>
                  <a:fillRect l="-850" t="-8029" r="-1643" b="-16058"/>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3994B55-63BD-4632-B04E-C3318B9B73F6}"/>
              </a:ext>
            </a:extLst>
          </p:cNvPr>
          <p:cNvSpPr/>
          <p:nvPr/>
        </p:nvSpPr>
        <p:spPr>
          <a:xfrm>
            <a:off x="551384" y="4685440"/>
            <a:ext cx="3797835" cy="461665"/>
          </a:xfrm>
          <a:prstGeom prst="rect">
            <a:avLst/>
          </a:prstGeom>
        </p:spPr>
        <p:txBody>
          <a:bodyPr wrap="none">
            <a:spAutoFit/>
          </a:bodyPr>
          <a:lstStyle/>
          <a:p>
            <a:r>
              <a:rPr lang="en-US" altLang="zh-CN" sz="2400" b="1">
                <a:solidFill>
                  <a:srgbClr val="FF0000"/>
                </a:solidFill>
              </a:rPr>
              <a:t>(2)</a:t>
            </a:r>
            <a:r>
              <a:rPr lang="zh-CN" altLang="en-US" sz="2400" b="1">
                <a:solidFill>
                  <a:srgbClr val="FF0000"/>
                </a:solidFill>
              </a:rPr>
              <a:t>中靶次数X的分布列为：</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86BC3A73-9415-4529-A3C5-442CB9FC59B1}"/>
                  </a:ext>
                </a:extLst>
              </p:cNvPr>
              <p:cNvSpPr/>
              <p:nvPr/>
            </p:nvSpPr>
            <p:spPr>
              <a:xfrm>
                <a:off x="3910244" y="4655304"/>
                <a:ext cx="7697748" cy="491801"/>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charset="0"/>
                        </a:rPr>
                        <m:t>𝑷</m:t>
                      </m:r>
                      <m:d>
                        <m:dPr>
                          <m:ctrlPr>
                            <a:rPr lang="zh-CN" altLang="en-US" b="1" i="1" smtClean="0">
                              <a:solidFill>
                                <a:srgbClr val="FF0000"/>
                              </a:solidFill>
                              <a:latin typeface="Cambria Math" panose="02040503050406030204" pitchFamily="18" charset="0"/>
                            </a:rPr>
                          </m:ctrlPr>
                        </m:dPr>
                        <m:e>
                          <m:r>
                            <a:rPr lang="zh-CN" altLang="en-US" b="1" i="1" smtClean="0">
                              <a:solidFill>
                                <a:srgbClr val="FF0000"/>
                              </a:solidFill>
                              <a:latin typeface="Cambria Math" panose="02040503050406030204" charset="0"/>
                            </a:rPr>
                            <m:t>𝑿</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e>
                      </m:d>
                      <m:r>
                        <a:rPr lang="zh-CN" altLang="en-US" b="1" i="1" smtClean="0">
                          <a:solidFill>
                            <a:srgbClr val="FF0000"/>
                          </a:solidFill>
                          <a:latin typeface="Cambria Math" panose="02040503050406030204" charset="0"/>
                        </a:rPr>
                        <m:t>=</m:t>
                      </m:r>
                      <m:sSubSup>
                        <m:sSubSupPr>
                          <m:ctrlPr>
                            <a:rPr lang="en-US" altLang="zh-CN" b="1" i="1">
                              <a:solidFill>
                                <a:srgbClr val="FF0000"/>
                              </a:solidFill>
                              <a:latin typeface="Cambria Math" panose="02040503050406030204" pitchFamily="18" charset="0"/>
                            </a:rPr>
                          </m:ctrlPr>
                        </m:sSubSupPr>
                        <m:e>
                          <m:r>
                            <a:rPr lang="en-US" altLang="zh-CN" b="1" i="1">
                              <a:solidFill>
                                <a:srgbClr val="FF0000"/>
                              </a:solidFill>
                              <a:latin typeface="Cambria Math" panose="02040503050406030204" charset="0"/>
                            </a:rPr>
                            <m:t>𝑪</m:t>
                          </m:r>
                        </m:e>
                        <m:sub>
                          <m:r>
                            <a:rPr lang="en-US" altLang="zh-CN" b="1" i="1" smtClean="0">
                              <a:solidFill>
                                <a:srgbClr val="FF0000"/>
                              </a:solidFill>
                              <a:latin typeface="Cambria Math" panose="02040503050406030204" charset="0"/>
                            </a:rPr>
                            <m:t>𝟒</m:t>
                          </m:r>
                        </m:sub>
                        <m:sup>
                          <m:r>
                            <a:rPr lang="en-US" altLang="zh-CN" b="1" i="1" smtClean="0">
                              <a:solidFill>
                                <a:srgbClr val="FF0000"/>
                              </a:solidFill>
                              <a:latin typeface="Cambria Math" panose="02040503050406030204" charset="0"/>
                            </a:rPr>
                            <m:t>𝒌</m:t>
                          </m:r>
                        </m:sup>
                      </m:sSubSup>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𝟖</m:t>
                          </m:r>
                        </m:e>
                        <m:sup>
                          <m:r>
                            <a:rPr lang="en-US" altLang="zh-CN" b="1" i="1" smtClean="0">
                              <a:solidFill>
                                <a:srgbClr val="FF0000"/>
                              </a:solidFill>
                              <a:latin typeface="Cambria Math" panose="02040503050406030204" charset="0"/>
                            </a:rPr>
                            <m:t>𝒌</m:t>
                          </m:r>
                        </m:sup>
                      </m:sSup>
                      <m:r>
                        <a:rPr lang="en-US" altLang="zh-CN" b="1" i="1">
                          <a:solidFill>
                            <a:srgbClr val="FF0000"/>
                          </a:solidFill>
                          <a:latin typeface="Cambria Math" panose="02040503050406030204" charset="0"/>
                        </a:rPr>
                        <m:t>×</m:t>
                      </m:r>
                      <m:sSup>
                        <m:sSupPr>
                          <m:ctrlPr>
                            <a:rPr lang="en-US" altLang="zh-CN" b="1" i="1" smtClean="0">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𝟐</m:t>
                          </m:r>
                        </m:e>
                        <m:sup>
                          <m:r>
                            <a:rPr lang="en-US" altLang="zh-CN" b="1" i="1" smtClean="0">
                              <a:solidFill>
                                <a:srgbClr val="FF0000"/>
                              </a:solidFill>
                              <a:latin typeface="Cambria Math" panose="02040503050406030204" charset="0"/>
                            </a:rPr>
                            <m:t>𝟒</m:t>
                          </m:r>
                          <m:r>
                            <a:rPr lang="zh-CN" altLang="en-US" b="1" i="1">
                              <a:solidFill>
                                <a:srgbClr val="FF0000"/>
                              </a:solidFill>
                              <a:latin typeface="Cambria Math" panose="02040503050406030204" charset="0"/>
                            </a:rPr>
                            <m:t>−</m:t>
                          </m:r>
                          <m:r>
                            <a:rPr lang="zh-CN" altLang="en-US" b="1" i="1">
                              <a:solidFill>
                                <a:srgbClr val="FF0000"/>
                              </a:solidFill>
                              <a:latin typeface="Cambria Math" panose="02040503050406030204" charset="0"/>
                            </a:rPr>
                            <m:t>𝒌</m:t>
                          </m:r>
                        </m:sup>
                      </m:sSup>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𝟎</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𝟏</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𝟐</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𝟑</m:t>
                      </m:r>
                      <m:r>
                        <a:rPr lang="en-US" altLang="zh-CN" b="1" i="1" smtClean="0">
                          <a:solidFill>
                            <a:srgbClr val="FF0000"/>
                          </a:solidFill>
                          <a:latin typeface="Cambria Math" panose="02040503050406030204" charset="0"/>
                        </a:rPr>
                        <m:t>,</m:t>
                      </m:r>
                      <m:r>
                        <a:rPr lang="en-US" altLang="zh-CN" b="1" i="1" smtClean="0">
                          <a:solidFill>
                            <a:srgbClr val="FF0000"/>
                          </a:solidFill>
                          <a:latin typeface="Cambria Math" panose="02040503050406030204" charset="0"/>
                        </a:rPr>
                        <m:t>𝟒</m:t>
                      </m:r>
                    </m:oMath>
                  </m:oMathPara>
                </a14:m>
                <a:endParaRPr lang="zh-CN" altLang="en-US" b="1" dirty="0">
                  <a:solidFill>
                    <a:srgbClr val="FF0000"/>
                  </a:solidFill>
                  <a:latin typeface="Arial Black" panose="020B0A04020102020204" pitchFamily="34" charset="0"/>
                </a:endParaRPr>
              </a:p>
            </p:txBody>
          </p:sp>
        </mc:Choice>
        <mc:Fallback>
          <p:sp>
            <p:nvSpPr>
              <p:cNvPr id="5" name="矩形 4">
                <a:extLst>
                  <a:ext uri="{FF2B5EF4-FFF2-40B4-BE49-F238E27FC236}">
                    <a16:creationId xmlns:a16="http://schemas.microsoft.com/office/drawing/2014/main" id="{86BC3A73-9415-4529-A3C5-442CB9FC59B1}"/>
                  </a:ext>
                </a:extLst>
              </p:cNvPr>
              <p:cNvSpPr>
                <a:spLocks noRot="1" noChangeAspect="1" noMove="1" noResize="1" noEditPoints="1" noAdjustHandles="1" noChangeArrowheads="1" noChangeShapeType="1" noTextEdit="1"/>
              </p:cNvSpPr>
              <p:nvPr/>
            </p:nvSpPr>
            <p:spPr>
              <a:xfrm>
                <a:off x="3910244" y="4655304"/>
                <a:ext cx="7697748" cy="4918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9940D557-6ED4-447A-B6DE-95D9EF11CC3D}"/>
                  </a:ext>
                </a:extLst>
              </p:cNvPr>
              <p:cNvSpPr/>
              <p:nvPr/>
            </p:nvSpPr>
            <p:spPr>
              <a:xfrm>
                <a:off x="3989694" y="5524253"/>
                <a:ext cx="7697748" cy="491801"/>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charset="0"/>
                        </a:rPr>
                        <m:t>𝑷</m:t>
                      </m:r>
                      <m:d>
                        <m:dPr>
                          <m:ctrlPr>
                            <a:rPr lang="zh-CN" altLang="en-US" b="1" i="1" smtClean="0">
                              <a:solidFill>
                                <a:srgbClr val="FF0000"/>
                              </a:solidFill>
                              <a:latin typeface="Cambria Math" panose="02040503050406030204" pitchFamily="18" charset="0"/>
                            </a:rPr>
                          </m:ctrlPr>
                        </m:dPr>
                        <m:e>
                          <m:r>
                            <a:rPr lang="zh-CN" altLang="en-US" b="1" i="1" smtClean="0">
                              <a:solidFill>
                                <a:srgbClr val="FF0000"/>
                              </a:solidFill>
                              <a:latin typeface="Cambria Math" panose="02040503050406030204" charset="0"/>
                            </a:rPr>
                            <m:t>𝑿</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e>
                      </m:d>
                      <m:r>
                        <a:rPr lang="zh-CN" altLang="en-US" b="1" i="1" smtClean="0">
                          <a:solidFill>
                            <a:srgbClr val="FF0000"/>
                          </a:solidFill>
                          <a:latin typeface="Cambria Math" panose="02040503050406030204" charset="0"/>
                        </a:rPr>
                        <m:t>=</m:t>
                      </m:r>
                      <m:sSubSup>
                        <m:sSubSupPr>
                          <m:ctrlPr>
                            <a:rPr lang="en-US" altLang="zh-CN" b="1" i="1">
                              <a:solidFill>
                                <a:srgbClr val="FF0000"/>
                              </a:solidFill>
                              <a:latin typeface="Cambria Math" panose="02040503050406030204" pitchFamily="18" charset="0"/>
                            </a:rPr>
                          </m:ctrlPr>
                        </m:sSubSupPr>
                        <m:e>
                          <m:r>
                            <a:rPr lang="en-US" altLang="zh-CN" b="1" i="1">
                              <a:solidFill>
                                <a:srgbClr val="FF0000"/>
                              </a:solidFill>
                              <a:latin typeface="Cambria Math" panose="02040503050406030204" charset="0"/>
                            </a:rPr>
                            <m:t>𝑪</m:t>
                          </m:r>
                        </m:e>
                        <m:sub>
                          <m:r>
                            <a:rPr lang="en-US" altLang="zh-CN" b="1" i="1" smtClean="0">
                              <a:solidFill>
                                <a:srgbClr val="FF0000"/>
                              </a:solidFill>
                              <a:latin typeface="Cambria Math" panose="02040503050406030204" charset="0"/>
                            </a:rPr>
                            <m:t>𝟒</m:t>
                          </m:r>
                        </m:sub>
                        <m:sup>
                          <m:r>
                            <a:rPr lang="en-US" altLang="zh-CN" b="1" i="1" smtClean="0">
                              <a:solidFill>
                                <a:srgbClr val="FF0000"/>
                              </a:solidFill>
                              <a:latin typeface="Cambria Math" panose="02040503050406030204" charset="0"/>
                            </a:rPr>
                            <m:t>𝒌</m:t>
                          </m:r>
                        </m:sup>
                      </m:sSubSup>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𝟖</m:t>
                          </m:r>
                        </m:e>
                        <m:sup>
                          <m:r>
                            <a:rPr lang="en-US" altLang="zh-CN" b="1" i="1" smtClean="0">
                              <a:solidFill>
                                <a:srgbClr val="FF0000"/>
                              </a:solidFill>
                              <a:latin typeface="Cambria Math" panose="02040503050406030204" charset="0"/>
                            </a:rPr>
                            <m:t>𝒌</m:t>
                          </m:r>
                        </m:sup>
                      </m:sSup>
                      <m:r>
                        <a:rPr lang="en-US" altLang="zh-CN" b="1" i="1">
                          <a:solidFill>
                            <a:srgbClr val="FF0000"/>
                          </a:solidFill>
                          <a:latin typeface="Cambria Math" panose="02040503050406030204" charset="0"/>
                        </a:rPr>
                        <m:t>×</m:t>
                      </m:r>
                      <m:sSup>
                        <m:sSupPr>
                          <m:ctrlPr>
                            <a:rPr lang="en-US" altLang="zh-CN" b="1" i="1" smtClean="0">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𝟐</m:t>
                          </m:r>
                        </m:e>
                        <m:sup>
                          <m:r>
                            <a:rPr lang="en-US" altLang="zh-CN" b="1" i="1" smtClean="0">
                              <a:solidFill>
                                <a:srgbClr val="FF0000"/>
                              </a:solidFill>
                              <a:latin typeface="Cambria Math" panose="02040503050406030204" charset="0"/>
                            </a:rPr>
                            <m:t>𝟒</m:t>
                          </m:r>
                          <m:r>
                            <a:rPr lang="zh-CN" altLang="en-US" b="1" i="1">
                              <a:solidFill>
                                <a:srgbClr val="FF0000"/>
                              </a:solidFill>
                              <a:latin typeface="Cambria Math" panose="02040503050406030204" charset="0"/>
                            </a:rPr>
                            <m:t>−</m:t>
                          </m:r>
                          <m:r>
                            <a:rPr lang="zh-CN" altLang="en-US" b="1" i="1">
                              <a:solidFill>
                                <a:srgbClr val="FF0000"/>
                              </a:solidFill>
                              <a:latin typeface="Cambria Math" panose="02040503050406030204" charset="0"/>
                            </a:rPr>
                            <m:t>𝒌</m:t>
                          </m:r>
                        </m:sup>
                      </m:sSup>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𝟎</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𝟏</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𝟐</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𝟑</m:t>
                      </m:r>
                      <m:r>
                        <a:rPr lang="en-US" altLang="zh-CN" b="1" i="1" smtClean="0">
                          <a:solidFill>
                            <a:srgbClr val="FF0000"/>
                          </a:solidFill>
                          <a:latin typeface="Cambria Math" panose="02040503050406030204" charset="0"/>
                        </a:rPr>
                        <m:t>,</m:t>
                      </m:r>
                      <m:r>
                        <a:rPr lang="en-US" altLang="zh-CN" b="1" i="1" smtClean="0">
                          <a:solidFill>
                            <a:srgbClr val="FF0000"/>
                          </a:solidFill>
                          <a:latin typeface="Cambria Math" panose="02040503050406030204" charset="0"/>
                        </a:rPr>
                        <m:t>𝟒</m:t>
                      </m:r>
                    </m:oMath>
                  </m:oMathPara>
                </a14:m>
                <a:endParaRPr lang="zh-CN" altLang="en-US" b="1" dirty="0">
                  <a:solidFill>
                    <a:srgbClr val="FF0000"/>
                  </a:solidFill>
                  <a:latin typeface="Arial Black" panose="020B0A04020102020204" pitchFamily="34" charset="0"/>
                </a:endParaRPr>
              </a:p>
            </p:txBody>
          </p:sp>
        </mc:Choice>
        <mc:Fallback>
          <p:sp>
            <p:nvSpPr>
              <p:cNvPr id="6" name="矩形 5">
                <a:extLst>
                  <a:ext uri="{FF2B5EF4-FFF2-40B4-BE49-F238E27FC236}">
                    <a16:creationId xmlns:a16="http://schemas.microsoft.com/office/drawing/2014/main" id="{9940D557-6ED4-447A-B6DE-95D9EF11CC3D}"/>
                  </a:ext>
                </a:extLst>
              </p:cNvPr>
              <p:cNvSpPr>
                <a:spLocks noRot="1" noChangeAspect="1" noMove="1" noResize="1" noEditPoints="1" noAdjustHandles="1" noChangeArrowheads="1" noChangeShapeType="1" noTextEdit="1"/>
              </p:cNvSpPr>
              <p:nvPr/>
            </p:nvSpPr>
            <p:spPr>
              <a:xfrm>
                <a:off x="3989694" y="5524253"/>
                <a:ext cx="7697748" cy="49180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8066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D0BEDF1-CD5B-4581-AA7D-BDED80F36FA4}"/>
                  </a:ext>
                </a:extLst>
              </p:cNvPr>
              <p:cNvSpPr/>
              <p:nvPr/>
            </p:nvSpPr>
            <p:spPr>
              <a:xfrm>
                <a:off x="395513" y="414324"/>
                <a:ext cx="11445240" cy="1952907"/>
              </a:xfrm>
              <a:prstGeom prst="rect">
                <a:avLst/>
              </a:prstGeom>
            </p:spPr>
            <p:txBody>
              <a:bodyPr wrap="square">
                <a:spAutoFit/>
              </a:bodyPr>
              <a:lstStyle/>
              <a:p>
                <a:r>
                  <a:rPr lang="zh-CN" altLang="en-US" sz="2400" b="1">
                    <a:latin typeface="+mn-lt"/>
                    <a:ea typeface="+mn-ea"/>
                  </a:rPr>
                  <a:t>一般地，在n重伯努利试验中，设每次试验中事件A发生的概率为p(0&lt;p&lt;1)，用X表示事件A发生的次数，则X的分布列为</a:t>
                </a:r>
                <a:endParaRPr lang="en-US" altLang="zh-CN" sz="2400" b="1" i="1">
                  <a:solidFill>
                    <a:srgbClr val="FF0000"/>
                  </a:solidFill>
                  <a:latin typeface="+mn-lt"/>
                  <a:ea typeface="+mn-ea"/>
                </a:endParaRPr>
              </a:p>
              <a:p>
                <a:pPr/>
                <a14:m>
                  <m:oMath xmlns:m="http://schemas.openxmlformats.org/officeDocument/2006/math">
                    <m:r>
                      <a:rPr lang="zh-CN" altLang="en-US" sz="2400" b="1" i="1">
                        <a:solidFill>
                          <a:srgbClr val="FF0000"/>
                        </a:solidFill>
                        <a:latin typeface="Cambria Math" panose="02040503050406030204" pitchFamily="18" charset="0"/>
                        <a:ea typeface="+mn-ea"/>
                      </a:rPr>
                      <m:t>𝑷</m:t>
                    </m:r>
                    <m:d>
                      <m:dPr>
                        <m:ctrlPr>
                          <a:rPr lang="zh-CN" altLang="en-US" sz="2400" b="1" i="1">
                            <a:solidFill>
                              <a:srgbClr val="FF0000"/>
                            </a:solidFill>
                            <a:latin typeface="Cambria Math" panose="02040503050406030204" pitchFamily="18" charset="0"/>
                            <a:ea typeface="+mn-ea"/>
                          </a:rPr>
                        </m:ctrlPr>
                      </m:dPr>
                      <m:e>
                        <m:r>
                          <a:rPr lang="zh-CN" altLang="en-US" sz="2400" b="1" i="1">
                            <a:solidFill>
                              <a:srgbClr val="FF0000"/>
                            </a:solidFill>
                            <a:latin typeface="Cambria Math" panose="02040503050406030204" pitchFamily="18" charset="0"/>
                            <a:ea typeface="+mn-ea"/>
                          </a:rPr>
                          <m:t>𝑿</m:t>
                        </m:r>
                        <m:r>
                          <a:rPr lang="zh-CN" altLang="en-US" sz="2400" b="1" i="1">
                            <a:solidFill>
                              <a:srgbClr val="FF0000"/>
                            </a:solidFill>
                            <a:latin typeface="Cambria Math" panose="02040503050406030204" pitchFamily="18" charset="0"/>
                            <a:ea typeface="+mn-ea"/>
                          </a:rPr>
                          <m:t>=</m:t>
                        </m:r>
                        <m:r>
                          <a:rPr lang="zh-CN" altLang="en-US" sz="2400" b="1" i="1">
                            <a:solidFill>
                              <a:srgbClr val="FF0000"/>
                            </a:solidFill>
                            <a:latin typeface="Cambria Math" panose="02040503050406030204" pitchFamily="18" charset="0"/>
                            <a:ea typeface="+mn-ea"/>
                          </a:rPr>
                          <m:t>𝒌</m:t>
                        </m:r>
                      </m:e>
                    </m:d>
                    <m:r>
                      <a:rPr lang="zh-CN" altLang="en-US" sz="2400" b="1" i="1">
                        <a:solidFill>
                          <a:srgbClr val="FF0000"/>
                        </a:solidFill>
                        <a:latin typeface="Cambria Math" panose="02040503050406030204" pitchFamily="18" charset="0"/>
                        <a:ea typeface="+mn-ea"/>
                      </a:rPr>
                      <m:t>=</m:t>
                    </m:r>
                    <m:sSubSup>
                      <m:sSubSupPr>
                        <m:ctrlPr>
                          <a:rPr lang="en-US" altLang="zh-CN" sz="2400" b="1" i="1">
                            <a:solidFill>
                              <a:srgbClr val="FF0000"/>
                            </a:solidFill>
                            <a:latin typeface="Cambria Math" panose="02040503050406030204" pitchFamily="18" charset="0"/>
                            <a:ea typeface="+mn-ea"/>
                          </a:rPr>
                        </m:ctrlPr>
                      </m:sSubSupPr>
                      <m:e>
                        <m:r>
                          <a:rPr lang="en-US" altLang="zh-CN" sz="2400" b="1" i="1">
                            <a:solidFill>
                              <a:srgbClr val="FF0000"/>
                            </a:solidFill>
                            <a:latin typeface="Cambria Math" panose="02040503050406030204" pitchFamily="18" charset="0"/>
                            <a:ea typeface="+mn-ea"/>
                          </a:rPr>
                          <m:t>𝑪</m:t>
                        </m:r>
                      </m:e>
                      <m:sub>
                        <m:r>
                          <a:rPr lang="en-US" altLang="zh-CN" sz="2400" b="1" i="1">
                            <a:solidFill>
                              <a:srgbClr val="FF0000"/>
                            </a:solidFill>
                            <a:latin typeface="Cambria Math" panose="02040503050406030204" pitchFamily="18" charset="0"/>
                            <a:ea typeface="+mn-ea"/>
                          </a:rPr>
                          <m:t>𝒏</m:t>
                        </m:r>
                      </m:sub>
                      <m:sup>
                        <m:r>
                          <a:rPr lang="en-US" altLang="zh-CN" sz="2400" b="1" i="1">
                            <a:solidFill>
                              <a:srgbClr val="FF0000"/>
                            </a:solidFill>
                            <a:latin typeface="Cambria Math" panose="02040503050406030204" pitchFamily="18" charset="0"/>
                            <a:ea typeface="+mn-ea"/>
                          </a:rPr>
                          <m:t>𝒌</m:t>
                        </m:r>
                      </m:sup>
                    </m:sSubSup>
                    <m:r>
                      <a:rPr lang="en-US" altLang="zh-CN" sz="2400" b="1" i="1">
                        <a:solidFill>
                          <a:srgbClr val="FF0000"/>
                        </a:solidFill>
                        <a:latin typeface="Cambria Math" panose="02040503050406030204" pitchFamily="18" charset="0"/>
                        <a:ea typeface="+mn-ea"/>
                      </a:rPr>
                      <m:t>×</m:t>
                    </m:r>
                    <m:sSup>
                      <m:sSupPr>
                        <m:ctrlPr>
                          <a:rPr lang="en-US" altLang="zh-CN" sz="2400" b="1" i="1">
                            <a:solidFill>
                              <a:srgbClr val="FF0000"/>
                            </a:solidFill>
                            <a:latin typeface="Cambria Math" panose="02040503050406030204" pitchFamily="18" charset="0"/>
                            <a:ea typeface="+mn-ea"/>
                          </a:rPr>
                        </m:ctrlPr>
                      </m:sSupPr>
                      <m:e>
                        <m:r>
                          <a:rPr lang="en-US" altLang="zh-CN" sz="2400" b="1" i="1" smtClean="0">
                            <a:solidFill>
                              <a:srgbClr val="FF0000"/>
                            </a:solidFill>
                            <a:latin typeface="Cambria Math" panose="02040503050406030204" pitchFamily="18" charset="0"/>
                            <a:ea typeface="+mn-ea"/>
                          </a:rPr>
                          <m:t>𝒑</m:t>
                        </m:r>
                      </m:e>
                      <m:sup>
                        <m:r>
                          <a:rPr lang="en-US" altLang="zh-CN" sz="2400" b="1" i="1">
                            <a:solidFill>
                              <a:srgbClr val="FF0000"/>
                            </a:solidFill>
                            <a:latin typeface="Cambria Math" panose="02040503050406030204" pitchFamily="18" charset="0"/>
                            <a:ea typeface="+mn-ea"/>
                          </a:rPr>
                          <m:t>𝒌</m:t>
                        </m:r>
                      </m:sup>
                    </m:sSup>
                    <m:r>
                      <a:rPr lang="en-US" altLang="zh-CN" sz="2400" b="1" i="1">
                        <a:solidFill>
                          <a:srgbClr val="FF0000"/>
                        </a:solidFill>
                        <a:latin typeface="Cambria Math" panose="02040503050406030204" pitchFamily="18" charset="0"/>
                        <a:ea typeface="+mn-ea"/>
                      </a:rPr>
                      <m:t>×</m:t>
                    </m:r>
                    <m:sSup>
                      <m:sSupPr>
                        <m:ctrlPr>
                          <a:rPr lang="en-US" altLang="zh-CN" sz="2400" b="1" i="1">
                            <a:solidFill>
                              <a:srgbClr val="FF0000"/>
                            </a:solidFill>
                            <a:latin typeface="Cambria Math" panose="02040503050406030204" pitchFamily="18" charset="0"/>
                            <a:ea typeface="+mn-ea"/>
                          </a:rPr>
                        </m:ctrlPr>
                      </m:sSupPr>
                      <m:e>
                        <m:r>
                          <a:rPr lang="en-US" altLang="zh-CN" sz="2400" b="1" i="1" smtClean="0">
                            <a:solidFill>
                              <a:srgbClr val="FF0000"/>
                            </a:solidFill>
                            <a:latin typeface="Cambria Math" panose="02040503050406030204" pitchFamily="18" charset="0"/>
                            <a:ea typeface="+mn-ea"/>
                          </a:rPr>
                          <m:t>(</m:t>
                        </m:r>
                        <m:r>
                          <a:rPr lang="en-US" altLang="zh-CN" sz="2400" b="1" i="1" smtClean="0">
                            <a:solidFill>
                              <a:srgbClr val="FF0000"/>
                            </a:solidFill>
                            <a:latin typeface="Cambria Math" panose="02040503050406030204" pitchFamily="18" charset="0"/>
                            <a:ea typeface="+mn-ea"/>
                          </a:rPr>
                          <m:t>𝟏</m:t>
                        </m:r>
                        <m:r>
                          <a:rPr lang="en-US" altLang="zh-CN" sz="2400" b="1" i="1" smtClean="0">
                            <a:solidFill>
                              <a:srgbClr val="FF0000"/>
                            </a:solidFill>
                            <a:latin typeface="Cambria Math" panose="02040503050406030204" pitchFamily="18" charset="0"/>
                            <a:ea typeface="+mn-ea"/>
                          </a:rPr>
                          <m:t>−</m:t>
                        </m:r>
                        <m:r>
                          <a:rPr lang="en-US" altLang="zh-CN" sz="2400" b="1" i="1" smtClean="0">
                            <a:solidFill>
                              <a:srgbClr val="FF0000"/>
                            </a:solidFill>
                            <a:latin typeface="Cambria Math" panose="02040503050406030204" pitchFamily="18" charset="0"/>
                            <a:ea typeface="+mn-ea"/>
                          </a:rPr>
                          <m:t>𝒑</m:t>
                        </m:r>
                        <m:r>
                          <a:rPr lang="en-US" altLang="zh-CN" sz="2400" b="1" i="1" smtClean="0">
                            <a:solidFill>
                              <a:srgbClr val="FF0000"/>
                            </a:solidFill>
                            <a:latin typeface="Cambria Math" panose="02040503050406030204" pitchFamily="18" charset="0"/>
                            <a:ea typeface="+mn-ea"/>
                          </a:rPr>
                          <m:t>)</m:t>
                        </m:r>
                      </m:e>
                      <m:sup>
                        <m:r>
                          <a:rPr lang="en-US" altLang="zh-CN" sz="2400" b="1" i="1" smtClean="0">
                            <a:solidFill>
                              <a:srgbClr val="FF0000"/>
                            </a:solidFill>
                            <a:latin typeface="Cambria Math" panose="02040503050406030204" pitchFamily="18" charset="0"/>
                            <a:ea typeface="+mn-ea"/>
                          </a:rPr>
                          <m:t>𝒏</m:t>
                        </m:r>
                        <m:r>
                          <a:rPr lang="zh-CN" altLang="en-US" sz="2400" b="1" i="1">
                            <a:solidFill>
                              <a:srgbClr val="FF0000"/>
                            </a:solidFill>
                            <a:latin typeface="Cambria Math" panose="02040503050406030204" pitchFamily="18" charset="0"/>
                            <a:ea typeface="+mn-ea"/>
                          </a:rPr>
                          <m:t>−</m:t>
                        </m:r>
                        <m:r>
                          <a:rPr lang="zh-CN" altLang="en-US" sz="2400" b="1" i="1">
                            <a:solidFill>
                              <a:srgbClr val="FF0000"/>
                            </a:solidFill>
                            <a:latin typeface="Cambria Math" panose="02040503050406030204" pitchFamily="18" charset="0"/>
                            <a:ea typeface="+mn-ea"/>
                          </a:rPr>
                          <m:t>𝒌</m:t>
                        </m:r>
                      </m:sup>
                    </m:sSup>
                    <m:r>
                      <a:rPr lang="zh-CN" altLang="en-US" sz="2400" b="1" i="1">
                        <a:solidFill>
                          <a:srgbClr val="FF0000"/>
                        </a:solidFill>
                        <a:latin typeface="Cambria Math" panose="02040503050406030204" pitchFamily="18" charset="0"/>
                        <a:ea typeface="+mn-ea"/>
                      </a:rPr>
                      <m:t>，</m:t>
                    </m:r>
                    <m:r>
                      <a:rPr lang="zh-CN" altLang="en-US" sz="2400" b="1" i="1">
                        <a:solidFill>
                          <a:srgbClr val="FF0000"/>
                        </a:solidFill>
                        <a:latin typeface="Cambria Math" panose="02040503050406030204" pitchFamily="18" charset="0"/>
                        <a:ea typeface="+mn-ea"/>
                      </a:rPr>
                      <m:t>𝒌</m:t>
                    </m:r>
                    <m:r>
                      <a:rPr lang="zh-CN" altLang="en-US" sz="2400" b="1" i="1">
                        <a:solidFill>
                          <a:srgbClr val="FF0000"/>
                        </a:solidFill>
                        <a:latin typeface="Cambria Math" panose="02040503050406030204" pitchFamily="18" charset="0"/>
                        <a:ea typeface="+mn-ea"/>
                      </a:rPr>
                      <m:t>=</m:t>
                    </m:r>
                    <m:r>
                      <a:rPr lang="zh-CN" altLang="en-US" sz="2400" b="1" i="1">
                        <a:solidFill>
                          <a:srgbClr val="FF0000"/>
                        </a:solidFill>
                        <a:latin typeface="Cambria Math" panose="02040503050406030204" pitchFamily="18" charset="0"/>
                        <a:ea typeface="+mn-ea"/>
                      </a:rPr>
                      <m:t>𝟎</m:t>
                    </m:r>
                    <m:r>
                      <a:rPr lang="zh-CN" altLang="en-US" sz="2400" b="1" i="1">
                        <a:solidFill>
                          <a:srgbClr val="FF0000"/>
                        </a:solidFill>
                        <a:latin typeface="Cambria Math" panose="02040503050406030204" pitchFamily="18" charset="0"/>
                        <a:ea typeface="+mn-ea"/>
                      </a:rPr>
                      <m:t>,</m:t>
                    </m:r>
                    <m:r>
                      <a:rPr lang="zh-CN" altLang="en-US" sz="2400" b="1" i="1">
                        <a:solidFill>
                          <a:srgbClr val="FF0000"/>
                        </a:solidFill>
                        <a:latin typeface="Cambria Math" panose="02040503050406030204" pitchFamily="18" charset="0"/>
                        <a:ea typeface="+mn-ea"/>
                      </a:rPr>
                      <m:t>𝟏</m:t>
                    </m:r>
                    <m:r>
                      <a:rPr lang="en-US" altLang="zh-CN" sz="2400" b="1" i="1" smtClean="0">
                        <a:solidFill>
                          <a:srgbClr val="FF0000"/>
                        </a:solidFill>
                        <a:latin typeface="Cambria Math" panose="02040503050406030204" pitchFamily="18" charset="0"/>
                        <a:ea typeface="+mn-ea"/>
                      </a:rPr>
                      <m:t>,…</m:t>
                    </m:r>
                  </m:oMath>
                </a14:m>
                <a:r>
                  <a:rPr lang="en-US" altLang="zh-CN" sz="2400" b="1">
                    <a:solidFill>
                      <a:srgbClr val="FF0000"/>
                    </a:solidFill>
                    <a:latin typeface="+mn-lt"/>
                    <a:ea typeface="+mn-ea"/>
                  </a:rPr>
                  <a:t>,n.</a:t>
                </a:r>
                <a:endParaRPr lang="zh-CN" altLang="en-US" sz="2400" b="1">
                  <a:solidFill>
                    <a:srgbClr val="FF0000"/>
                  </a:solidFill>
                  <a:latin typeface="+mn-lt"/>
                  <a:ea typeface="+mn-ea"/>
                </a:endParaRPr>
              </a:p>
              <a:p>
                <a:r>
                  <a:rPr lang="zh-CN" altLang="en-US" sz="2400" b="1">
                    <a:latin typeface="+mn-lt"/>
                    <a:ea typeface="+mn-ea"/>
                  </a:rPr>
                  <a:t>如果随机变量</a:t>
                </a:r>
                <a:r>
                  <a:rPr lang="zh-CN" altLang="en-US" b="1" i="1">
                    <a:latin typeface="+mn-lt"/>
                    <a:ea typeface="+mn-ea"/>
                  </a:rPr>
                  <a:t>X</a:t>
                </a:r>
                <a:r>
                  <a:rPr lang="zh-CN" altLang="en-US" sz="2400" b="1">
                    <a:latin typeface="+mn-lt"/>
                    <a:ea typeface="+mn-ea"/>
                  </a:rPr>
                  <a:t>的分布列具有上式的形式，则称随机变量</a:t>
                </a:r>
                <a:r>
                  <a:rPr lang="en-US" altLang="zh-CN" sz="2400" b="1">
                    <a:latin typeface="+mn-lt"/>
                    <a:ea typeface="+mn-ea"/>
                  </a:rPr>
                  <a:t>X</a:t>
                </a:r>
                <a:r>
                  <a:rPr lang="zh-CN" altLang="en-US" sz="2400" b="1">
                    <a:latin typeface="+mn-lt"/>
                    <a:ea typeface="+mn-ea"/>
                  </a:rPr>
                  <a:t>服从二项分布（binomial distribution），记作</a:t>
                </a:r>
                <a:r>
                  <a:rPr lang="zh-CN" altLang="en-US" b="1" i="1">
                    <a:latin typeface="+mn-lt"/>
                    <a:ea typeface="+mn-ea"/>
                  </a:rPr>
                  <a:t>X</a:t>
                </a:r>
                <a:r>
                  <a:rPr lang="zh-CN" altLang="en-US" sz="2400" b="1">
                    <a:latin typeface="+mn-lt"/>
                    <a:ea typeface="+mn-ea"/>
                  </a:rPr>
                  <a:t>~</a:t>
                </a:r>
                <a:r>
                  <a:rPr lang="en-US" altLang="zh-CN" sz="2400" b="1" i="1">
                    <a:latin typeface="+mn-lt"/>
                    <a:ea typeface="+mn-ea"/>
                  </a:rPr>
                  <a:t>B</a:t>
                </a:r>
                <a:r>
                  <a:rPr lang="en-US" altLang="zh-CN" sz="2400" b="1">
                    <a:latin typeface="+mn-lt"/>
                    <a:ea typeface="+mn-ea"/>
                  </a:rPr>
                  <a:t>(</a:t>
                </a:r>
                <a:r>
                  <a:rPr lang="en-US" altLang="zh-CN" b="1" i="1" err="1">
                    <a:latin typeface="+mn-lt"/>
                    <a:ea typeface="+mn-ea"/>
                  </a:rPr>
                  <a:t>n</a:t>
                </a:r>
                <a:r>
                  <a:rPr lang="en-US" altLang="zh-CN" sz="2400" b="1" err="1">
                    <a:latin typeface="+mn-lt"/>
                    <a:ea typeface="+mn-ea"/>
                  </a:rPr>
                  <a:t>,</a:t>
                </a:r>
                <a:r>
                  <a:rPr lang="en-US" altLang="zh-CN" b="1" i="1" err="1">
                    <a:latin typeface="+mn-lt"/>
                    <a:ea typeface="+mn-ea"/>
                  </a:rPr>
                  <a:t>p</a:t>
                </a:r>
                <a:r>
                  <a:rPr lang="en-US" altLang="zh-CN" sz="2400" b="1">
                    <a:latin typeface="+mn-lt"/>
                    <a:ea typeface="+mn-ea"/>
                  </a:rPr>
                  <a:t>).</a:t>
                </a:r>
                <a:endParaRPr lang="zh-CN" altLang="en-US" sz="2400" b="1">
                  <a:latin typeface="+mn-lt"/>
                  <a:ea typeface="+mn-ea"/>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矩形 2">
                <a:extLst>
                  <a:ext uri="{FF2B5EF4-FFF2-40B4-BE49-F238E27FC236}">
                    <a16:creationId xmlns:a16="http://schemas.microsoft.com/office/drawing/2014/main" id="{3D0BEDF1-CD5B-4581-AA7D-BDED80F36FA4}"/>
                  </a:ext>
                </a:extLst>
              </p:cNvPr>
              <p:cNvSpPr>
                <a:spLocks noRot="1" noChangeAspect="1" noMove="1" noResize="1" noEditPoints="1" noAdjustHandles="1" noChangeArrowheads="1" noChangeShapeType="1" noTextEdit="1"/>
              </p:cNvSpPr>
              <p:nvPr/>
            </p:nvSpPr>
            <p:spPr>
              <a:xfrm>
                <a:off x="395513" y="414324"/>
                <a:ext cx="11445240" cy="1952907"/>
              </a:xfrm>
              <a:prstGeom prst="rect">
                <a:avLst/>
              </a:prstGeom>
              <a:blipFill>
                <a:blip r:embed="rId3"/>
                <a:stretch>
                  <a:fillRect l="-852" t="-3438" r="0" b="-656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F58A20C-0BB5-4120-939D-F459AC11B3F2}"/>
              </a:ext>
            </a:extLst>
          </p:cNvPr>
          <p:cNvSpPr txBox="1"/>
          <p:nvPr/>
        </p:nvSpPr>
        <p:spPr>
          <a:xfrm>
            <a:off x="191344" y="3856573"/>
            <a:ext cx="5679440" cy="576248"/>
          </a:xfrm>
          <a:prstGeom prst="rect">
            <a:avLst/>
          </a:prstGeom>
          <a:noFill/>
        </p:spPr>
        <p:txBody>
          <a:bodyPr wrap="square" rtlCol="0">
            <a:spAutoFit/>
          </a:bodyPr>
          <a:lstStyle/>
          <a:p>
            <a:pPr fontAlgn="auto">
              <a:lnSpc>
                <a:spcPct val="150000"/>
              </a:lnSpc>
            </a:pPr>
            <a:r>
              <a:rPr lang="en-US" altLang="zh-CN" b="1"/>
              <a:t>1.</a:t>
            </a:r>
            <a:r>
              <a:rPr lang="zh-CN" altLang="en-US" b="1"/>
              <a:t>二项分布中，各个参数的意义？</a:t>
            </a:r>
          </a:p>
        </p:txBody>
      </p:sp>
      <p:sp>
        <p:nvSpPr>
          <p:cNvPr id="5" name="矩形 4">
            <a:extLst>
              <a:ext uri="{FF2B5EF4-FFF2-40B4-BE49-F238E27FC236}">
                <a16:creationId xmlns:a16="http://schemas.microsoft.com/office/drawing/2014/main" id="{46DC6E68-83A1-4862-895B-1C2CA79D8F90}"/>
              </a:ext>
            </a:extLst>
          </p:cNvPr>
          <p:cNvSpPr/>
          <p:nvPr/>
        </p:nvSpPr>
        <p:spPr>
          <a:xfrm>
            <a:off x="770376" y="4432821"/>
            <a:ext cx="11377264" cy="461665"/>
          </a:xfrm>
          <a:prstGeom prst="rect">
            <a:avLst/>
          </a:prstGeom>
        </p:spPr>
        <p:txBody>
          <a:bodyPr wrap="square">
            <a:spAutoFit/>
          </a:bodyPr>
          <a:lstStyle/>
          <a:p>
            <a:r>
              <a:rPr lang="zh-CN" altLang="en-US" b="1"/>
              <a:t>n：重复试验的次数；k：事件A发生的次数；p：在一次试验中，事件A发生的概率.</a:t>
            </a:r>
          </a:p>
        </p:txBody>
      </p:sp>
      <p:sp>
        <p:nvSpPr>
          <p:cNvPr id="6" name="矩形 5">
            <a:extLst>
              <a:ext uri="{FF2B5EF4-FFF2-40B4-BE49-F238E27FC236}">
                <a16:creationId xmlns:a16="http://schemas.microsoft.com/office/drawing/2014/main" id="{C00EDC5E-E5DA-4720-A19B-DC733100E93F}"/>
              </a:ext>
            </a:extLst>
          </p:cNvPr>
          <p:cNvSpPr/>
          <p:nvPr/>
        </p:nvSpPr>
        <p:spPr>
          <a:xfrm>
            <a:off x="395513" y="5009069"/>
            <a:ext cx="8897391" cy="1200329"/>
          </a:xfrm>
          <a:prstGeom prst="rect">
            <a:avLst/>
          </a:prstGeom>
        </p:spPr>
        <p:txBody>
          <a:bodyPr wrap="square">
            <a:spAutoFit/>
          </a:bodyPr>
          <a:lstStyle/>
          <a:p>
            <a:r>
              <a:rPr lang="en-US" altLang="zh-CN" b="1"/>
              <a:t>2.</a:t>
            </a:r>
            <a:r>
              <a:rPr lang="zh-CN" altLang="en-US" b="1"/>
              <a:t>判断一个随机变量是否服从二项分布，关键有两点：</a:t>
            </a:r>
            <a:endParaRPr lang="en-US" altLang="zh-CN" b="1"/>
          </a:p>
          <a:p>
            <a:r>
              <a:rPr lang="zh-CN" altLang="en-US" b="1"/>
              <a:t>     一是对立性，即一次试验中，事件发生与否两者必有其一；</a:t>
            </a:r>
            <a:endParaRPr lang="en-US" altLang="zh-CN" b="1"/>
          </a:p>
          <a:p>
            <a:r>
              <a:rPr lang="zh-CN" altLang="en-US" b="1"/>
              <a:t>     二是重复性，即试验是独立重复地进行了n次.</a:t>
            </a:r>
          </a:p>
        </p:txBody>
      </p:sp>
      <p:sp>
        <p:nvSpPr>
          <p:cNvPr id="7" name="Text Box 44">
            <a:extLst>
              <a:ext uri="{FF2B5EF4-FFF2-40B4-BE49-F238E27FC236}">
                <a16:creationId xmlns:a16="http://schemas.microsoft.com/office/drawing/2014/main" id="{0426D9CE-F6DB-4963-93B8-7B56DE14774E}"/>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graphicFrame>
        <p:nvGraphicFramePr>
          <p:cNvPr id="8" name="Object 33">
            <a:extLst>
              <a:ext uri="{FF2B5EF4-FFF2-40B4-BE49-F238E27FC236}">
                <a16:creationId xmlns:a16="http://schemas.microsoft.com/office/drawing/2014/main" id="{FF0363B7-B37D-401A-927B-6251636E3EAE}"/>
              </a:ext>
            </a:extLst>
          </p:cNvPr>
          <p:cNvGraphicFramePr/>
          <p:nvPr>
            <p:extLst>
              <p:ext uri="{D42A27DB-BD31-4B8C-83A1-F6EECF244321}">
                <p14:modId xmlns:p14="http://schemas.microsoft.com/office/powerpoint/2010/main" val="378701311"/>
              </p:ext>
            </p:extLst>
          </p:nvPr>
        </p:nvGraphicFramePr>
        <p:xfrm>
          <a:off x="3025983" y="3302856"/>
          <a:ext cx="990600" cy="490537"/>
        </p:xfrm>
        <a:graphic>
          <a:graphicData uri="http://schemas.openxmlformats.org/presentationml/2006/ole">
            <mc:AlternateContent xmlns:mc="http://schemas.openxmlformats.org/markup-compatibility/2006">
              <mc:Choice xmlns:v="urn:schemas-microsoft-com:vml" Requires="v">
                <p:oleObj spid="_x0000_s4101" name="Equation" r:id="rId4" imgW="507960" imgH="241200" progId="Equation.DSMT4">
                  <p:embed/>
                </p:oleObj>
              </mc:Choice>
              <mc:Fallback>
                <p:oleObj name="Equation" r:id="rId4" imgW="507960" imgH="241200" progId="Equation.DSMT4">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3025983" y="3302856"/>
                        <a:ext cx="990600" cy="490537"/>
                      </a:xfrm>
                      <a:prstGeom prst="rect">
                        <a:avLst/>
                      </a:prstGeom>
                      <a:noFill/>
                      <a:ln>
                        <a:noFill/>
                      </a:ln>
                    </p:spPr>
                  </p:pic>
                </p:oleObj>
              </mc:Fallback>
            </mc:AlternateContent>
          </a:graphicData>
        </a:graphic>
      </p:graphicFrame>
      <p:graphicFrame>
        <p:nvGraphicFramePr>
          <p:cNvPr id="9" name="Object 34">
            <a:extLst>
              <a:ext uri="{FF2B5EF4-FFF2-40B4-BE49-F238E27FC236}">
                <a16:creationId xmlns:a16="http://schemas.microsoft.com/office/drawing/2014/main" id="{C862D749-1EA0-4A3F-88B2-3CC28ACF91B6}"/>
              </a:ext>
            </a:extLst>
          </p:cNvPr>
          <p:cNvGraphicFramePr/>
          <p:nvPr>
            <p:extLst>
              <p:ext uri="{D42A27DB-BD31-4B8C-83A1-F6EECF244321}">
                <p14:modId xmlns:p14="http://schemas.microsoft.com/office/powerpoint/2010/main" val="3322952683"/>
              </p:ext>
            </p:extLst>
          </p:nvPr>
        </p:nvGraphicFramePr>
        <p:xfrm>
          <a:off x="4034046" y="3375881"/>
          <a:ext cx="1165225" cy="490537"/>
        </p:xfrm>
        <a:graphic>
          <a:graphicData uri="http://schemas.openxmlformats.org/presentationml/2006/ole">
            <mc:AlternateContent xmlns:mc="http://schemas.openxmlformats.org/markup-compatibility/2006">
              <mc:Choice xmlns:v="urn:schemas-microsoft-com:vml" Requires="v">
                <p:oleObj spid="_x0000_s4102" name="Equation" r:id="rId6" imgW="583920" imgH="241200" progId="Equation.DSMT4">
                  <p:embed/>
                </p:oleObj>
              </mc:Choice>
              <mc:Fallback>
                <p:oleObj name="Equation" r:id="rId6" imgW="583920" imgH="241200" progId="Equation.DSMT4">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4034046" y="3375881"/>
                        <a:ext cx="1165225" cy="490537"/>
                      </a:xfrm>
                      <a:prstGeom prst="rect">
                        <a:avLst/>
                      </a:prstGeom>
                      <a:noFill/>
                      <a:ln>
                        <a:noFill/>
                      </a:ln>
                    </p:spPr>
                  </p:pic>
                </p:oleObj>
              </mc:Fallback>
            </mc:AlternateContent>
          </a:graphicData>
        </a:graphic>
      </p:graphicFrame>
      <p:graphicFrame>
        <p:nvGraphicFramePr>
          <p:cNvPr id="10" name="Object 35">
            <a:extLst>
              <a:ext uri="{FF2B5EF4-FFF2-40B4-BE49-F238E27FC236}">
                <a16:creationId xmlns:a16="http://schemas.microsoft.com/office/drawing/2014/main" id="{2DC04083-BC6D-4F84-9234-FD1FB11FB2BE}"/>
              </a:ext>
            </a:extLst>
          </p:cNvPr>
          <p:cNvGraphicFramePr/>
          <p:nvPr>
            <p:extLst>
              <p:ext uri="{D42A27DB-BD31-4B8C-83A1-F6EECF244321}">
                <p14:modId xmlns:p14="http://schemas.microsoft.com/office/powerpoint/2010/main" val="2679909251"/>
              </p:ext>
            </p:extLst>
          </p:nvPr>
        </p:nvGraphicFramePr>
        <p:xfrm>
          <a:off x="6269246" y="3231417"/>
          <a:ext cx="1293813" cy="490538"/>
        </p:xfrm>
        <a:graphic>
          <a:graphicData uri="http://schemas.openxmlformats.org/presentationml/2006/ole">
            <mc:AlternateContent xmlns:mc="http://schemas.openxmlformats.org/markup-compatibility/2006">
              <mc:Choice xmlns:v="urn:schemas-microsoft-com:vml" Requires="v">
                <p:oleObj spid="_x0000_s4103" name="Equation" r:id="rId8" imgW="634680" imgH="241200" progId="Equation.DSMT4">
                  <p:embed/>
                </p:oleObj>
              </mc:Choice>
              <mc:Fallback>
                <p:oleObj name="Equation" r:id="rId8" imgW="634680" imgH="241200" progId="Equation.DSMT4">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6269246" y="3231417"/>
                        <a:ext cx="1293813" cy="490538"/>
                      </a:xfrm>
                      <a:prstGeom prst="rect">
                        <a:avLst/>
                      </a:prstGeom>
                      <a:noFill/>
                      <a:ln>
                        <a:noFill/>
                      </a:ln>
                    </p:spPr>
                  </p:pic>
                </p:oleObj>
              </mc:Fallback>
            </mc:AlternateContent>
          </a:graphicData>
        </a:graphic>
      </p:graphicFrame>
      <p:graphicFrame>
        <p:nvGraphicFramePr>
          <p:cNvPr id="11" name="Object 36">
            <a:extLst>
              <a:ext uri="{FF2B5EF4-FFF2-40B4-BE49-F238E27FC236}">
                <a16:creationId xmlns:a16="http://schemas.microsoft.com/office/drawing/2014/main" id="{B568EBD3-ABB2-4F6B-97A5-7E80A9911428}"/>
              </a:ext>
            </a:extLst>
          </p:cNvPr>
          <p:cNvGraphicFramePr/>
          <p:nvPr>
            <p:extLst>
              <p:ext uri="{D42A27DB-BD31-4B8C-83A1-F6EECF244321}">
                <p14:modId xmlns:p14="http://schemas.microsoft.com/office/powerpoint/2010/main" val="3300120636"/>
              </p:ext>
            </p:extLst>
          </p:nvPr>
        </p:nvGraphicFramePr>
        <p:xfrm>
          <a:off x="8617158" y="3302856"/>
          <a:ext cx="1033462" cy="490537"/>
        </p:xfrm>
        <a:graphic>
          <a:graphicData uri="http://schemas.openxmlformats.org/presentationml/2006/ole">
            <mc:AlternateContent xmlns:mc="http://schemas.openxmlformats.org/markup-compatibility/2006">
              <mc:Choice xmlns:v="urn:schemas-microsoft-com:vml" Requires="v">
                <p:oleObj spid="_x0000_s4104" name="Equation" r:id="rId10" imgW="507960" imgH="241200" progId="Equation.DSMT4">
                  <p:embed/>
                </p:oleObj>
              </mc:Choice>
              <mc:Fallback>
                <p:oleObj name="Equation" r:id="rId10" imgW="507960" imgH="241200" progId="Equation.DSMT4">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8617158" y="3302856"/>
                        <a:ext cx="1033462" cy="490537"/>
                      </a:xfrm>
                      <a:prstGeom prst="rect">
                        <a:avLst/>
                      </a:prstGeom>
                      <a:noFill/>
                      <a:ln>
                        <a:noFill/>
                      </a:ln>
                    </p:spPr>
                  </p:pic>
                </p:oleObj>
              </mc:Fallback>
            </mc:AlternateContent>
          </a:graphicData>
        </a:graphic>
      </p:graphicFrame>
      <p:graphicFrame>
        <p:nvGraphicFramePr>
          <p:cNvPr id="12" name="Group 38">
            <a:extLst>
              <a:ext uri="{FF2B5EF4-FFF2-40B4-BE49-F238E27FC236}">
                <a16:creationId xmlns:a16="http://schemas.microsoft.com/office/drawing/2014/main" id="{99113532-4199-4E08-891C-40327404A309}"/>
              </a:ext>
            </a:extLst>
          </p:cNvPr>
          <p:cNvGraphicFramePr>
            <a:graphicFrameLocks noGrp="1"/>
          </p:cNvGraphicFramePr>
          <p:nvPr>
            <p:extLst>
              <p:ext uri="{D42A27DB-BD31-4B8C-83A1-F6EECF244321}">
                <p14:modId xmlns:p14="http://schemas.microsoft.com/office/powerpoint/2010/main" val="4132296870"/>
              </p:ext>
            </p:extLst>
          </p:nvPr>
        </p:nvGraphicFramePr>
        <p:xfrm>
          <a:off x="1802021" y="2426555"/>
          <a:ext cx="8137525" cy="1511300"/>
        </p:xfrm>
        <a:graphic>
          <a:graphicData uri="http://schemas.openxmlformats.org/drawingml/2006/table">
            <a:tbl>
              <a:tblPr/>
              <a:tblGrid>
                <a:gridCol w="1130300">
                  <a:extLst>
                    <a:ext uri="{9D8B030D-6E8A-4147-A177-3AD203B41FA5}">
                      <a16:colId xmlns:a16="http://schemas.microsoft.com/office/drawing/2014/main" val="1873903618"/>
                    </a:ext>
                  </a:extLst>
                </a:gridCol>
                <a:gridCol w="1128713">
                  <a:extLst>
                    <a:ext uri="{9D8B030D-6E8A-4147-A177-3AD203B41FA5}">
                      <a16:colId xmlns:a16="http://schemas.microsoft.com/office/drawing/2014/main" val="29237916"/>
                    </a:ext>
                  </a:extLst>
                </a:gridCol>
                <a:gridCol w="1130300">
                  <a:extLst>
                    <a:ext uri="{9D8B030D-6E8A-4147-A177-3AD203B41FA5}">
                      <a16:colId xmlns:a16="http://schemas.microsoft.com/office/drawing/2014/main" val="993889293"/>
                    </a:ext>
                  </a:extLst>
                </a:gridCol>
                <a:gridCol w="1022350">
                  <a:extLst>
                    <a:ext uri="{9D8B030D-6E8A-4147-A177-3AD203B41FA5}">
                      <a16:colId xmlns:a16="http://schemas.microsoft.com/office/drawing/2014/main" val="2868378455"/>
                    </a:ext>
                  </a:extLst>
                </a:gridCol>
                <a:gridCol w="1368425">
                  <a:extLst>
                    <a:ext uri="{9D8B030D-6E8A-4147-A177-3AD203B41FA5}">
                      <a16:colId xmlns:a16="http://schemas.microsoft.com/office/drawing/2014/main" val="1243014637"/>
                    </a:ext>
                  </a:extLst>
                </a:gridCol>
                <a:gridCol w="992187">
                  <a:extLst>
                    <a:ext uri="{9D8B030D-6E8A-4147-A177-3AD203B41FA5}">
                      <a16:colId xmlns:a16="http://schemas.microsoft.com/office/drawing/2014/main" val="2118213664"/>
                    </a:ext>
                  </a:extLst>
                </a:gridCol>
                <a:gridCol w="1365250">
                  <a:extLst>
                    <a:ext uri="{9D8B030D-6E8A-4147-A177-3AD203B41FA5}">
                      <a16:colId xmlns:a16="http://schemas.microsoft.com/office/drawing/2014/main" val="756854965"/>
                    </a:ext>
                  </a:extLst>
                </a:gridCol>
              </a:tblGrid>
              <a:tr h="7556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989222"/>
                  </a:ext>
                </a:extLst>
              </a:tr>
              <a:tr h="7556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355079"/>
                  </a:ext>
                </a:extLst>
              </a:tr>
            </a:tbl>
          </a:graphicData>
        </a:graphic>
      </p:graphicFrame>
    </p:spTree>
    <p:extLst>
      <p:ext uri="{BB962C8B-B14F-4D97-AF65-F5344CB8AC3E}">
        <p14:creationId xmlns:p14="http://schemas.microsoft.com/office/powerpoint/2010/main" val="2083820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after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after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D0BEDF1-CD5B-4581-AA7D-BDED80F36FA4}"/>
                  </a:ext>
                </a:extLst>
              </p:cNvPr>
              <p:cNvSpPr/>
              <p:nvPr/>
            </p:nvSpPr>
            <p:spPr>
              <a:xfrm>
                <a:off x="395513" y="414324"/>
                <a:ext cx="11445240" cy="1642886"/>
              </a:xfrm>
              <a:prstGeom prst="rect">
                <a:avLst/>
              </a:prstGeom>
            </p:spPr>
            <p:txBody>
              <a:bodyPr wrap="square">
                <a:spAutoFit/>
              </a:bodyPr>
              <a:lstStyle/>
              <a:p>
                <a:r>
                  <a:rPr lang="zh-CN" altLang="en-US" sz="2000" b="1">
                    <a:latin typeface="+mn-lt"/>
                    <a:ea typeface="+mn-ea"/>
                  </a:rPr>
                  <a:t>一般地，在n重伯努利试验中，设每次试验中事件A发生的概率为p(0&lt;p&lt;1)，用X表示事件A发生的次数，则X的分布列为</a:t>
                </a:r>
                <a:endParaRPr lang="en-US" altLang="zh-CN" sz="2000" b="1" i="1">
                  <a:solidFill>
                    <a:srgbClr val="FF0000"/>
                  </a:solidFill>
                  <a:latin typeface="+mn-lt"/>
                  <a:ea typeface="+mn-ea"/>
                </a:endParaRPr>
              </a:p>
              <a:p>
                <a:pPr/>
                <a14:m>
                  <m:oMath xmlns:m="http://schemas.openxmlformats.org/officeDocument/2006/math">
                    <m:r>
                      <a:rPr lang="zh-CN" altLang="en-US" sz="2000" b="1" i="1">
                        <a:solidFill>
                          <a:srgbClr val="FF0000"/>
                        </a:solidFill>
                        <a:latin typeface="Cambria Math" panose="02040503050406030204" pitchFamily="18" charset="0"/>
                        <a:ea typeface="+mn-ea"/>
                      </a:rPr>
                      <m:t>𝑷</m:t>
                    </m:r>
                    <m:d>
                      <m:dPr>
                        <m:ctrlPr>
                          <a:rPr lang="zh-CN" altLang="en-US" sz="2000" b="1" i="1">
                            <a:solidFill>
                              <a:srgbClr val="FF0000"/>
                            </a:solidFill>
                            <a:latin typeface="Cambria Math" panose="02040503050406030204" pitchFamily="18" charset="0"/>
                            <a:ea typeface="+mn-ea"/>
                          </a:rPr>
                        </m:ctrlPr>
                      </m:dPr>
                      <m:e>
                        <m:r>
                          <a:rPr lang="zh-CN" altLang="en-US" sz="2000" b="1" i="1">
                            <a:solidFill>
                              <a:srgbClr val="FF0000"/>
                            </a:solidFill>
                            <a:latin typeface="Cambria Math" panose="02040503050406030204" pitchFamily="18" charset="0"/>
                            <a:ea typeface="+mn-ea"/>
                          </a:rPr>
                          <m:t>𝑿</m:t>
                        </m:r>
                        <m:r>
                          <a:rPr lang="zh-CN" altLang="en-US" sz="2000" b="1" i="1">
                            <a:solidFill>
                              <a:srgbClr val="FF0000"/>
                            </a:solidFill>
                            <a:latin typeface="Cambria Math" panose="02040503050406030204" pitchFamily="18" charset="0"/>
                            <a:ea typeface="+mn-ea"/>
                          </a:rPr>
                          <m:t>=</m:t>
                        </m:r>
                        <m:r>
                          <a:rPr lang="zh-CN" altLang="en-US" sz="2000" b="1" i="1">
                            <a:solidFill>
                              <a:srgbClr val="FF0000"/>
                            </a:solidFill>
                            <a:latin typeface="Cambria Math" panose="02040503050406030204" pitchFamily="18" charset="0"/>
                            <a:ea typeface="+mn-ea"/>
                          </a:rPr>
                          <m:t>𝒌</m:t>
                        </m:r>
                      </m:e>
                    </m:d>
                    <m:r>
                      <a:rPr lang="zh-CN" altLang="en-US" sz="2000" b="1" i="1">
                        <a:solidFill>
                          <a:srgbClr val="FF0000"/>
                        </a:solidFill>
                        <a:latin typeface="Cambria Math" panose="02040503050406030204" pitchFamily="18" charset="0"/>
                        <a:ea typeface="+mn-ea"/>
                      </a:rPr>
                      <m:t>=</m:t>
                    </m:r>
                    <m:sSubSup>
                      <m:sSubSupPr>
                        <m:ctrlPr>
                          <a:rPr lang="en-US" altLang="zh-CN" sz="2000" b="1" i="1">
                            <a:solidFill>
                              <a:srgbClr val="FF0000"/>
                            </a:solidFill>
                            <a:latin typeface="Cambria Math" panose="02040503050406030204" pitchFamily="18" charset="0"/>
                            <a:ea typeface="+mn-ea"/>
                          </a:rPr>
                        </m:ctrlPr>
                      </m:sSubSupPr>
                      <m:e>
                        <m:r>
                          <a:rPr lang="en-US" altLang="zh-CN" sz="2000" b="1" i="1">
                            <a:solidFill>
                              <a:srgbClr val="FF0000"/>
                            </a:solidFill>
                            <a:latin typeface="Cambria Math" panose="02040503050406030204" pitchFamily="18" charset="0"/>
                            <a:ea typeface="+mn-ea"/>
                          </a:rPr>
                          <m:t>𝑪</m:t>
                        </m:r>
                      </m:e>
                      <m:sub>
                        <m:r>
                          <a:rPr lang="en-US" altLang="zh-CN" sz="2000" b="1" i="1">
                            <a:solidFill>
                              <a:srgbClr val="FF0000"/>
                            </a:solidFill>
                            <a:latin typeface="Cambria Math" panose="02040503050406030204" pitchFamily="18" charset="0"/>
                            <a:ea typeface="+mn-ea"/>
                          </a:rPr>
                          <m:t>𝒏</m:t>
                        </m:r>
                      </m:sub>
                      <m:sup>
                        <m:r>
                          <a:rPr lang="en-US" altLang="zh-CN" sz="2000" b="1" i="1">
                            <a:solidFill>
                              <a:srgbClr val="FF0000"/>
                            </a:solidFill>
                            <a:latin typeface="Cambria Math" panose="02040503050406030204" pitchFamily="18" charset="0"/>
                            <a:ea typeface="+mn-ea"/>
                          </a:rPr>
                          <m:t>𝒌</m:t>
                        </m:r>
                      </m:sup>
                    </m:sSubSup>
                    <m:r>
                      <a:rPr lang="en-US" altLang="zh-CN" sz="2000" b="1" i="1">
                        <a:solidFill>
                          <a:srgbClr val="FF0000"/>
                        </a:solidFill>
                        <a:latin typeface="Cambria Math" panose="02040503050406030204" pitchFamily="18" charset="0"/>
                        <a:ea typeface="+mn-ea"/>
                      </a:rPr>
                      <m:t>×</m:t>
                    </m:r>
                    <m:sSup>
                      <m:sSupPr>
                        <m:ctrlPr>
                          <a:rPr lang="en-US" altLang="zh-CN" sz="2000" b="1" i="1">
                            <a:solidFill>
                              <a:srgbClr val="FF0000"/>
                            </a:solidFill>
                            <a:latin typeface="Cambria Math" panose="02040503050406030204" pitchFamily="18" charset="0"/>
                            <a:ea typeface="+mn-ea"/>
                          </a:rPr>
                        </m:ctrlPr>
                      </m:sSupPr>
                      <m:e>
                        <m:r>
                          <a:rPr lang="en-US" altLang="zh-CN" sz="2000" b="1" i="1" smtClean="0">
                            <a:solidFill>
                              <a:srgbClr val="FF0000"/>
                            </a:solidFill>
                            <a:latin typeface="Cambria Math" panose="02040503050406030204" pitchFamily="18" charset="0"/>
                            <a:ea typeface="+mn-ea"/>
                          </a:rPr>
                          <m:t>𝒑</m:t>
                        </m:r>
                      </m:e>
                      <m:sup>
                        <m:r>
                          <a:rPr lang="en-US" altLang="zh-CN" sz="2000" b="1" i="1">
                            <a:solidFill>
                              <a:srgbClr val="FF0000"/>
                            </a:solidFill>
                            <a:latin typeface="Cambria Math" panose="02040503050406030204" pitchFamily="18" charset="0"/>
                            <a:ea typeface="+mn-ea"/>
                          </a:rPr>
                          <m:t>𝒌</m:t>
                        </m:r>
                      </m:sup>
                    </m:sSup>
                    <m:r>
                      <a:rPr lang="en-US" altLang="zh-CN" sz="2000" b="1" i="1">
                        <a:solidFill>
                          <a:srgbClr val="FF0000"/>
                        </a:solidFill>
                        <a:latin typeface="Cambria Math" panose="02040503050406030204" pitchFamily="18" charset="0"/>
                        <a:ea typeface="+mn-ea"/>
                      </a:rPr>
                      <m:t>×</m:t>
                    </m:r>
                    <m:sSup>
                      <m:sSupPr>
                        <m:ctrlPr>
                          <a:rPr lang="en-US" altLang="zh-CN" sz="2000" b="1" i="1">
                            <a:solidFill>
                              <a:srgbClr val="FF0000"/>
                            </a:solidFill>
                            <a:latin typeface="Cambria Math" panose="02040503050406030204" pitchFamily="18" charset="0"/>
                            <a:ea typeface="+mn-ea"/>
                          </a:rPr>
                        </m:ctrlPr>
                      </m:sSupPr>
                      <m:e>
                        <m:r>
                          <a:rPr lang="en-US" altLang="zh-CN" sz="2000" b="1" i="1" smtClean="0">
                            <a:solidFill>
                              <a:srgbClr val="FF0000"/>
                            </a:solidFill>
                            <a:latin typeface="Cambria Math" panose="02040503050406030204" pitchFamily="18" charset="0"/>
                            <a:ea typeface="+mn-ea"/>
                          </a:rPr>
                          <m:t>(</m:t>
                        </m:r>
                        <m:r>
                          <a:rPr lang="en-US" altLang="zh-CN" sz="2000" b="1" i="1" smtClean="0">
                            <a:solidFill>
                              <a:srgbClr val="FF0000"/>
                            </a:solidFill>
                            <a:latin typeface="Cambria Math" panose="02040503050406030204" pitchFamily="18" charset="0"/>
                            <a:ea typeface="+mn-ea"/>
                          </a:rPr>
                          <m:t>𝟏</m:t>
                        </m:r>
                        <m:r>
                          <a:rPr lang="en-US" altLang="zh-CN" sz="2000" b="1" i="1" smtClean="0">
                            <a:solidFill>
                              <a:srgbClr val="FF0000"/>
                            </a:solidFill>
                            <a:latin typeface="Cambria Math" panose="02040503050406030204" pitchFamily="18" charset="0"/>
                            <a:ea typeface="+mn-ea"/>
                          </a:rPr>
                          <m:t>−</m:t>
                        </m:r>
                        <m:r>
                          <a:rPr lang="en-US" altLang="zh-CN" sz="2000" b="1" i="1" smtClean="0">
                            <a:solidFill>
                              <a:srgbClr val="FF0000"/>
                            </a:solidFill>
                            <a:latin typeface="Cambria Math" panose="02040503050406030204" pitchFamily="18" charset="0"/>
                            <a:ea typeface="+mn-ea"/>
                          </a:rPr>
                          <m:t>𝒑</m:t>
                        </m:r>
                        <m:r>
                          <a:rPr lang="en-US" altLang="zh-CN" sz="2000" b="1" i="1" smtClean="0">
                            <a:solidFill>
                              <a:srgbClr val="FF0000"/>
                            </a:solidFill>
                            <a:latin typeface="Cambria Math" panose="02040503050406030204" pitchFamily="18" charset="0"/>
                            <a:ea typeface="+mn-ea"/>
                          </a:rPr>
                          <m:t>)</m:t>
                        </m:r>
                      </m:e>
                      <m:sup>
                        <m:r>
                          <a:rPr lang="en-US" altLang="zh-CN" sz="2000" b="1" i="1" smtClean="0">
                            <a:solidFill>
                              <a:srgbClr val="FF0000"/>
                            </a:solidFill>
                            <a:latin typeface="Cambria Math" panose="02040503050406030204" pitchFamily="18" charset="0"/>
                            <a:ea typeface="+mn-ea"/>
                          </a:rPr>
                          <m:t>𝒏</m:t>
                        </m:r>
                        <m:r>
                          <a:rPr lang="zh-CN" altLang="en-US" sz="2000" b="1" i="1">
                            <a:solidFill>
                              <a:srgbClr val="FF0000"/>
                            </a:solidFill>
                            <a:latin typeface="Cambria Math" panose="02040503050406030204" pitchFamily="18" charset="0"/>
                            <a:ea typeface="+mn-ea"/>
                          </a:rPr>
                          <m:t>−</m:t>
                        </m:r>
                        <m:r>
                          <a:rPr lang="zh-CN" altLang="en-US" sz="2000" b="1" i="1">
                            <a:solidFill>
                              <a:srgbClr val="FF0000"/>
                            </a:solidFill>
                            <a:latin typeface="Cambria Math" panose="02040503050406030204" pitchFamily="18" charset="0"/>
                            <a:ea typeface="+mn-ea"/>
                          </a:rPr>
                          <m:t>𝒌</m:t>
                        </m:r>
                      </m:sup>
                    </m:sSup>
                    <m:r>
                      <a:rPr lang="zh-CN" altLang="en-US" sz="2000" b="1" i="1">
                        <a:solidFill>
                          <a:srgbClr val="FF0000"/>
                        </a:solidFill>
                        <a:latin typeface="Cambria Math" panose="02040503050406030204" pitchFamily="18" charset="0"/>
                        <a:ea typeface="+mn-ea"/>
                      </a:rPr>
                      <m:t>，</m:t>
                    </m:r>
                    <m:r>
                      <a:rPr lang="zh-CN" altLang="en-US" sz="2000" b="1" i="1">
                        <a:solidFill>
                          <a:srgbClr val="FF0000"/>
                        </a:solidFill>
                        <a:latin typeface="Cambria Math" panose="02040503050406030204" pitchFamily="18" charset="0"/>
                        <a:ea typeface="+mn-ea"/>
                      </a:rPr>
                      <m:t>𝒌</m:t>
                    </m:r>
                    <m:r>
                      <a:rPr lang="zh-CN" altLang="en-US" sz="2000" b="1" i="1">
                        <a:solidFill>
                          <a:srgbClr val="FF0000"/>
                        </a:solidFill>
                        <a:latin typeface="Cambria Math" panose="02040503050406030204" pitchFamily="18" charset="0"/>
                        <a:ea typeface="+mn-ea"/>
                      </a:rPr>
                      <m:t>=</m:t>
                    </m:r>
                    <m:r>
                      <a:rPr lang="zh-CN" altLang="en-US" sz="2000" b="1" i="1">
                        <a:solidFill>
                          <a:srgbClr val="FF0000"/>
                        </a:solidFill>
                        <a:latin typeface="Cambria Math" panose="02040503050406030204" pitchFamily="18" charset="0"/>
                        <a:ea typeface="+mn-ea"/>
                      </a:rPr>
                      <m:t>𝟎</m:t>
                    </m:r>
                    <m:r>
                      <a:rPr lang="zh-CN" altLang="en-US" sz="2000" b="1" i="1">
                        <a:solidFill>
                          <a:srgbClr val="FF0000"/>
                        </a:solidFill>
                        <a:latin typeface="Cambria Math" panose="02040503050406030204" pitchFamily="18" charset="0"/>
                        <a:ea typeface="+mn-ea"/>
                      </a:rPr>
                      <m:t>,</m:t>
                    </m:r>
                    <m:r>
                      <a:rPr lang="zh-CN" altLang="en-US" sz="2000" b="1" i="1">
                        <a:solidFill>
                          <a:srgbClr val="FF0000"/>
                        </a:solidFill>
                        <a:latin typeface="Cambria Math" panose="02040503050406030204" pitchFamily="18" charset="0"/>
                        <a:ea typeface="+mn-ea"/>
                      </a:rPr>
                      <m:t>𝟏</m:t>
                    </m:r>
                    <m:r>
                      <a:rPr lang="en-US" altLang="zh-CN" sz="2000" b="1" i="1" smtClean="0">
                        <a:solidFill>
                          <a:srgbClr val="FF0000"/>
                        </a:solidFill>
                        <a:latin typeface="Cambria Math" panose="02040503050406030204" pitchFamily="18" charset="0"/>
                        <a:ea typeface="+mn-ea"/>
                      </a:rPr>
                      <m:t>,…</m:t>
                    </m:r>
                  </m:oMath>
                </a14:m>
                <a:r>
                  <a:rPr lang="en-US" altLang="zh-CN" sz="2000" b="1">
                    <a:solidFill>
                      <a:srgbClr val="FF0000"/>
                    </a:solidFill>
                    <a:latin typeface="+mn-lt"/>
                    <a:ea typeface="+mn-ea"/>
                  </a:rPr>
                  <a:t>,n.</a:t>
                </a:r>
                <a:endParaRPr lang="zh-CN" altLang="en-US" sz="2000" b="1">
                  <a:solidFill>
                    <a:srgbClr val="FF0000"/>
                  </a:solidFill>
                  <a:latin typeface="+mn-lt"/>
                  <a:ea typeface="+mn-ea"/>
                </a:endParaRPr>
              </a:p>
              <a:p>
                <a:r>
                  <a:rPr lang="zh-CN" altLang="en-US" sz="2000" b="1">
                    <a:latin typeface="+mn-lt"/>
                    <a:ea typeface="+mn-ea"/>
                  </a:rPr>
                  <a:t>如果随机变量</a:t>
                </a:r>
                <a:r>
                  <a:rPr lang="zh-CN" altLang="en-US" sz="2000" b="1" i="1">
                    <a:latin typeface="+mn-lt"/>
                    <a:ea typeface="+mn-ea"/>
                  </a:rPr>
                  <a:t>X</a:t>
                </a:r>
                <a:r>
                  <a:rPr lang="zh-CN" altLang="en-US" sz="2000" b="1">
                    <a:latin typeface="+mn-lt"/>
                    <a:ea typeface="+mn-ea"/>
                  </a:rPr>
                  <a:t>的分布列具有上式的形式，则称随机变量</a:t>
                </a:r>
                <a:r>
                  <a:rPr lang="en-US" altLang="zh-CN" sz="2000" b="1">
                    <a:latin typeface="+mn-lt"/>
                    <a:ea typeface="+mn-ea"/>
                  </a:rPr>
                  <a:t>X</a:t>
                </a:r>
                <a:r>
                  <a:rPr lang="zh-CN" altLang="en-US" sz="2000" b="1">
                    <a:latin typeface="+mn-lt"/>
                    <a:ea typeface="+mn-ea"/>
                  </a:rPr>
                  <a:t>服从二项分布（binomial distribution），记作</a:t>
                </a:r>
                <a:r>
                  <a:rPr lang="zh-CN" altLang="en-US" sz="2000" b="1" i="1">
                    <a:latin typeface="+mn-lt"/>
                    <a:ea typeface="+mn-ea"/>
                  </a:rPr>
                  <a:t>X</a:t>
                </a:r>
                <a:r>
                  <a:rPr lang="zh-CN" altLang="en-US" sz="2000" b="1">
                    <a:latin typeface="+mn-lt"/>
                    <a:ea typeface="+mn-ea"/>
                  </a:rPr>
                  <a:t>~</a:t>
                </a:r>
                <a:r>
                  <a:rPr lang="en-US" altLang="zh-CN" sz="2000" b="1" i="1">
                    <a:latin typeface="+mn-lt"/>
                    <a:ea typeface="+mn-ea"/>
                  </a:rPr>
                  <a:t>B</a:t>
                </a:r>
                <a:r>
                  <a:rPr lang="en-US" altLang="zh-CN" sz="2000" b="1">
                    <a:latin typeface="+mn-lt"/>
                    <a:ea typeface="+mn-ea"/>
                  </a:rPr>
                  <a:t>(</a:t>
                </a:r>
                <a:r>
                  <a:rPr lang="en-US" altLang="zh-CN" sz="2000" b="1" i="1" err="1">
                    <a:latin typeface="+mn-lt"/>
                    <a:ea typeface="+mn-ea"/>
                  </a:rPr>
                  <a:t>n</a:t>
                </a:r>
                <a:r>
                  <a:rPr lang="en-US" altLang="zh-CN" sz="2000" b="1" err="1">
                    <a:latin typeface="+mn-lt"/>
                    <a:ea typeface="+mn-ea"/>
                  </a:rPr>
                  <a:t>,</a:t>
                </a:r>
                <a:r>
                  <a:rPr lang="en-US" altLang="zh-CN" sz="2000" b="1" i="1" err="1">
                    <a:latin typeface="+mn-lt"/>
                    <a:ea typeface="+mn-ea"/>
                  </a:rPr>
                  <a:t>p</a:t>
                </a:r>
                <a:r>
                  <a:rPr lang="en-US" altLang="zh-CN" sz="2000" b="1">
                    <a:latin typeface="+mn-lt"/>
                    <a:ea typeface="+mn-ea"/>
                  </a:rPr>
                  <a:t>).</a:t>
                </a:r>
                <a:endParaRPr lang="zh-CN" altLang="en-US" sz="2000" b="1">
                  <a:latin typeface="+mn-lt"/>
                  <a:ea typeface="+mn-ea"/>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矩形 2">
                <a:extLst>
                  <a:ext uri="{FF2B5EF4-FFF2-40B4-BE49-F238E27FC236}">
                    <a16:creationId xmlns:a16="http://schemas.microsoft.com/office/drawing/2014/main" id="{3D0BEDF1-CD5B-4581-AA7D-BDED80F36FA4}"/>
                  </a:ext>
                </a:extLst>
              </p:cNvPr>
              <p:cNvSpPr>
                <a:spLocks noRot="1" noChangeAspect="1" noMove="1" noResize="1" noEditPoints="1" noAdjustHandles="1" noChangeArrowheads="1" noChangeShapeType="1" noTextEdit="1"/>
              </p:cNvSpPr>
              <p:nvPr/>
            </p:nvSpPr>
            <p:spPr>
              <a:xfrm>
                <a:off x="395513" y="414324"/>
                <a:ext cx="11445240" cy="1642886"/>
              </a:xfrm>
              <a:prstGeom prst="rect">
                <a:avLst/>
              </a:prstGeom>
              <a:blipFill>
                <a:blip r:embed="rId3"/>
                <a:stretch>
                  <a:fillRect l="-586" t="-2974" r="0" b="-6320"/>
                </a:stretch>
              </a:blipFill>
            </p:spPr>
            <p:txBody>
              <a:bodyPr/>
              <a:lstStyle/>
              <a:p>
                <a:r>
                  <a:rPr lang="zh-CN" altLang="en-US">
                    <a:noFill/>
                  </a:rPr>
                  <a:t> </a:t>
                </a:r>
              </a:p>
            </p:txBody>
          </p:sp>
        </mc:Fallback>
      </mc:AlternateContent>
      <p:sp>
        <p:nvSpPr>
          <p:cNvPr id="7" name="Text Box 44">
            <a:extLst>
              <a:ext uri="{FF2B5EF4-FFF2-40B4-BE49-F238E27FC236}">
                <a16:creationId xmlns:a16="http://schemas.microsoft.com/office/drawing/2014/main" id="{0426D9CE-F6DB-4963-93B8-7B56DE14774E}"/>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graphicFrame>
        <p:nvGraphicFramePr>
          <p:cNvPr id="8" name="Object 33">
            <a:extLst>
              <a:ext uri="{FF2B5EF4-FFF2-40B4-BE49-F238E27FC236}">
                <a16:creationId xmlns:a16="http://schemas.microsoft.com/office/drawing/2014/main" id="{FF0363B7-B37D-401A-927B-6251636E3EAE}"/>
              </a:ext>
            </a:extLst>
          </p:cNvPr>
          <p:cNvGraphicFramePr/>
          <p:nvPr>
            <p:extLst>
              <p:ext uri="{D42A27DB-BD31-4B8C-83A1-F6EECF244321}">
                <p14:modId xmlns:p14="http://schemas.microsoft.com/office/powerpoint/2010/main" val="3067042075"/>
              </p:ext>
            </p:extLst>
          </p:nvPr>
        </p:nvGraphicFramePr>
        <p:xfrm>
          <a:off x="3610268" y="2307740"/>
          <a:ext cx="990600" cy="490537"/>
        </p:xfrm>
        <a:graphic>
          <a:graphicData uri="http://schemas.openxmlformats.org/presentationml/2006/ole">
            <mc:AlternateContent xmlns:mc="http://schemas.openxmlformats.org/markup-compatibility/2006">
              <mc:Choice xmlns:v="urn:schemas-microsoft-com:vml" Requires="v">
                <p:oleObj spid="_x0000_s5125" name="Equation" r:id="rId4" imgW="507960" imgH="241200" progId="Equation.DSMT4">
                  <p:embed/>
                </p:oleObj>
              </mc:Choice>
              <mc:Fallback>
                <p:oleObj name="Equation" r:id="rId4" imgW="507960" imgH="241200" progId="Equation.DSMT4">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3610268" y="2307740"/>
                        <a:ext cx="990600" cy="490537"/>
                      </a:xfrm>
                      <a:prstGeom prst="rect">
                        <a:avLst/>
                      </a:prstGeom>
                      <a:noFill/>
                      <a:ln>
                        <a:noFill/>
                      </a:ln>
                    </p:spPr>
                  </p:pic>
                </p:oleObj>
              </mc:Fallback>
            </mc:AlternateContent>
          </a:graphicData>
        </a:graphic>
      </p:graphicFrame>
      <p:graphicFrame>
        <p:nvGraphicFramePr>
          <p:cNvPr id="9" name="Object 34">
            <a:extLst>
              <a:ext uri="{FF2B5EF4-FFF2-40B4-BE49-F238E27FC236}">
                <a16:creationId xmlns:a16="http://schemas.microsoft.com/office/drawing/2014/main" id="{C862D749-1EA0-4A3F-88B2-3CC28ACF91B6}"/>
              </a:ext>
            </a:extLst>
          </p:cNvPr>
          <p:cNvGraphicFramePr/>
          <p:nvPr>
            <p:extLst>
              <p:ext uri="{D42A27DB-BD31-4B8C-83A1-F6EECF244321}">
                <p14:modId xmlns:p14="http://schemas.microsoft.com/office/powerpoint/2010/main" val="2020408710"/>
              </p:ext>
            </p:extLst>
          </p:nvPr>
        </p:nvGraphicFramePr>
        <p:xfrm>
          <a:off x="4618331" y="2380765"/>
          <a:ext cx="1165225" cy="490537"/>
        </p:xfrm>
        <a:graphic>
          <a:graphicData uri="http://schemas.openxmlformats.org/presentationml/2006/ole">
            <mc:AlternateContent xmlns:mc="http://schemas.openxmlformats.org/markup-compatibility/2006">
              <mc:Choice xmlns:v="urn:schemas-microsoft-com:vml" Requires="v">
                <p:oleObj spid="_x0000_s5126" name="Equation" r:id="rId6" imgW="583920" imgH="241200" progId="Equation.DSMT4">
                  <p:embed/>
                </p:oleObj>
              </mc:Choice>
              <mc:Fallback>
                <p:oleObj name="Equation" r:id="rId6" imgW="583920" imgH="241200" progId="Equation.DSMT4">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4618331" y="2380765"/>
                        <a:ext cx="1165225" cy="490537"/>
                      </a:xfrm>
                      <a:prstGeom prst="rect">
                        <a:avLst/>
                      </a:prstGeom>
                      <a:noFill/>
                      <a:ln>
                        <a:noFill/>
                      </a:ln>
                    </p:spPr>
                  </p:pic>
                </p:oleObj>
              </mc:Fallback>
            </mc:AlternateContent>
          </a:graphicData>
        </a:graphic>
      </p:graphicFrame>
      <p:graphicFrame>
        <p:nvGraphicFramePr>
          <p:cNvPr id="10" name="Object 35">
            <a:extLst>
              <a:ext uri="{FF2B5EF4-FFF2-40B4-BE49-F238E27FC236}">
                <a16:creationId xmlns:a16="http://schemas.microsoft.com/office/drawing/2014/main" id="{2DC04083-BC6D-4F84-9234-FD1FB11FB2BE}"/>
              </a:ext>
            </a:extLst>
          </p:cNvPr>
          <p:cNvGraphicFramePr/>
          <p:nvPr>
            <p:extLst>
              <p:ext uri="{D42A27DB-BD31-4B8C-83A1-F6EECF244321}">
                <p14:modId xmlns:p14="http://schemas.microsoft.com/office/powerpoint/2010/main" val="3588731800"/>
              </p:ext>
            </p:extLst>
          </p:nvPr>
        </p:nvGraphicFramePr>
        <p:xfrm>
          <a:off x="6853531" y="2236301"/>
          <a:ext cx="1293813" cy="490538"/>
        </p:xfrm>
        <a:graphic>
          <a:graphicData uri="http://schemas.openxmlformats.org/presentationml/2006/ole">
            <mc:AlternateContent xmlns:mc="http://schemas.openxmlformats.org/markup-compatibility/2006">
              <mc:Choice xmlns:v="urn:schemas-microsoft-com:vml" Requires="v">
                <p:oleObj spid="_x0000_s5127" name="Equation" r:id="rId8" imgW="634680" imgH="241200" progId="Equation.DSMT4">
                  <p:embed/>
                </p:oleObj>
              </mc:Choice>
              <mc:Fallback>
                <p:oleObj name="Equation" r:id="rId8" imgW="634680" imgH="241200" progId="Equation.DSMT4">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6853531" y="2236301"/>
                        <a:ext cx="1293813" cy="490538"/>
                      </a:xfrm>
                      <a:prstGeom prst="rect">
                        <a:avLst/>
                      </a:prstGeom>
                      <a:noFill/>
                      <a:ln>
                        <a:noFill/>
                      </a:ln>
                    </p:spPr>
                  </p:pic>
                </p:oleObj>
              </mc:Fallback>
            </mc:AlternateContent>
          </a:graphicData>
        </a:graphic>
      </p:graphicFrame>
      <p:graphicFrame>
        <p:nvGraphicFramePr>
          <p:cNvPr id="11" name="Object 36">
            <a:extLst>
              <a:ext uri="{FF2B5EF4-FFF2-40B4-BE49-F238E27FC236}">
                <a16:creationId xmlns:a16="http://schemas.microsoft.com/office/drawing/2014/main" id="{B568EBD3-ABB2-4F6B-97A5-7E80A9911428}"/>
              </a:ext>
            </a:extLst>
          </p:cNvPr>
          <p:cNvGraphicFramePr/>
          <p:nvPr>
            <p:extLst>
              <p:ext uri="{D42A27DB-BD31-4B8C-83A1-F6EECF244321}">
                <p14:modId xmlns:p14="http://schemas.microsoft.com/office/powerpoint/2010/main" val="2619859555"/>
              </p:ext>
            </p:extLst>
          </p:nvPr>
        </p:nvGraphicFramePr>
        <p:xfrm>
          <a:off x="9201443" y="2307740"/>
          <a:ext cx="1033462" cy="490537"/>
        </p:xfrm>
        <a:graphic>
          <a:graphicData uri="http://schemas.openxmlformats.org/presentationml/2006/ole">
            <mc:AlternateContent xmlns:mc="http://schemas.openxmlformats.org/markup-compatibility/2006">
              <mc:Choice xmlns:v="urn:schemas-microsoft-com:vml" Requires="v">
                <p:oleObj spid="_x0000_s5128" name="Equation" r:id="rId10" imgW="507960" imgH="241200" progId="Equation.DSMT4">
                  <p:embed/>
                </p:oleObj>
              </mc:Choice>
              <mc:Fallback>
                <p:oleObj name="Equation" r:id="rId10" imgW="507960" imgH="241200" progId="Equation.DSMT4">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9201443" y="2307740"/>
                        <a:ext cx="1033462" cy="490537"/>
                      </a:xfrm>
                      <a:prstGeom prst="rect">
                        <a:avLst/>
                      </a:prstGeom>
                      <a:noFill/>
                      <a:ln>
                        <a:noFill/>
                      </a:ln>
                    </p:spPr>
                  </p:pic>
                </p:oleObj>
              </mc:Fallback>
            </mc:AlternateContent>
          </a:graphicData>
        </a:graphic>
      </p:graphicFrame>
      <p:graphicFrame>
        <p:nvGraphicFramePr>
          <p:cNvPr id="12" name="Group 38">
            <a:extLst>
              <a:ext uri="{FF2B5EF4-FFF2-40B4-BE49-F238E27FC236}">
                <a16:creationId xmlns:a16="http://schemas.microsoft.com/office/drawing/2014/main" id="{99113532-4199-4E08-891C-40327404A309}"/>
              </a:ext>
            </a:extLst>
          </p:cNvPr>
          <p:cNvGraphicFramePr>
            <a:graphicFrameLocks noGrp="1"/>
          </p:cNvGraphicFramePr>
          <p:nvPr>
            <p:extLst>
              <p:ext uri="{D42A27DB-BD31-4B8C-83A1-F6EECF244321}">
                <p14:modId xmlns:p14="http://schemas.microsoft.com/office/powerpoint/2010/main" val="1170485494"/>
              </p:ext>
            </p:extLst>
          </p:nvPr>
        </p:nvGraphicFramePr>
        <p:xfrm>
          <a:off x="2279576" y="1783153"/>
          <a:ext cx="8137525" cy="1051027"/>
        </p:xfrm>
        <a:graphic>
          <a:graphicData uri="http://schemas.openxmlformats.org/drawingml/2006/table">
            <a:tbl>
              <a:tblPr/>
              <a:tblGrid>
                <a:gridCol w="1130300">
                  <a:extLst>
                    <a:ext uri="{9D8B030D-6E8A-4147-A177-3AD203B41FA5}">
                      <a16:colId xmlns:a16="http://schemas.microsoft.com/office/drawing/2014/main" val="1873903618"/>
                    </a:ext>
                  </a:extLst>
                </a:gridCol>
                <a:gridCol w="1128713">
                  <a:extLst>
                    <a:ext uri="{9D8B030D-6E8A-4147-A177-3AD203B41FA5}">
                      <a16:colId xmlns:a16="http://schemas.microsoft.com/office/drawing/2014/main" val="29237916"/>
                    </a:ext>
                  </a:extLst>
                </a:gridCol>
                <a:gridCol w="1130300">
                  <a:extLst>
                    <a:ext uri="{9D8B030D-6E8A-4147-A177-3AD203B41FA5}">
                      <a16:colId xmlns:a16="http://schemas.microsoft.com/office/drawing/2014/main" val="993889293"/>
                    </a:ext>
                  </a:extLst>
                </a:gridCol>
                <a:gridCol w="1022350">
                  <a:extLst>
                    <a:ext uri="{9D8B030D-6E8A-4147-A177-3AD203B41FA5}">
                      <a16:colId xmlns:a16="http://schemas.microsoft.com/office/drawing/2014/main" val="2868378455"/>
                    </a:ext>
                  </a:extLst>
                </a:gridCol>
                <a:gridCol w="1368425">
                  <a:extLst>
                    <a:ext uri="{9D8B030D-6E8A-4147-A177-3AD203B41FA5}">
                      <a16:colId xmlns:a16="http://schemas.microsoft.com/office/drawing/2014/main" val="1243014637"/>
                    </a:ext>
                  </a:extLst>
                </a:gridCol>
                <a:gridCol w="992187">
                  <a:extLst>
                    <a:ext uri="{9D8B030D-6E8A-4147-A177-3AD203B41FA5}">
                      <a16:colId xmlns:a16="http://schemas.microsoft.com/office/drawing/2014/main" val="2118213664"/>
                    </a:ext>
                  </a:extLst>
                </a:gridCol>
                <a:gridCol w="1365250">
                  <a:extLst>
                    <a:ext uri="{9D8B030D-6E8A-4147-A177-3AD203B41FA5}">
                      <a16:colId xmlns:a16="http://schemas.microsoft.com/office/drawing/2014/main" val="756854965"/>
                    </a:ext>
                  </a:extLst>
                </a:gridCol>
              </a:tblGrid>
              <a:tr h="4618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X</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989222"/>
                  </a:ext>
                </a:extLst>
              </a:tr>
              <a:tr h="58921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0355079"/>
                  </a:ext>
                </a:extLst>
              </a:tr>
            </a:tbl>
          </a:graphicData>
        </a:graphic>
      </p:graphicFrame>
      <p:sp>
        <p:nvSpPr>
          <p:cNvPr id="13" name="文本框 12">
            <a:extLst>
              <a:ext uri="{FF2B5EF4-FFF2-40B4-BE49-F238E27FC236}">
                <a16:creationId xmlns:a16="http://schemas.microsoft.com/office/drawing/2014/main" id="{EA328933-2681-4D1C-B375-AFF50EA5608D}"/>
              </a:ext>
            </a:extLst>
          </p:cNvPr>
          <p:cNvSpPr txBox="1"/>
          <p:nvPr/>
        </p:nvSpPr>
        <p:spPr>
          <a:xfrm>
            <a:off x="361950" y="2850331"/>
            <a:ext cx="5730240" cy="499239"/>
          </a:xfrm>
          <a:prstGeom prst="rect">
            <a:avLst/>
          </a:prstGeom>
          <a:noFill/>
        </p:spPr>
        <p:txBody>
          <a:bodyPr wrap="square" rtlCol="0">
            <a:spAutoFit/>
          </a:bodyPr>
          <a:lstStyle/>
          <a:p>
            <a:pPr fontAlgn="auto">
              <a:lnSpc>
                <a:spcPct val="150000"/>
              </a:lnSpc>
            </a:pPr>
            <a:r>
              <a:rPr lang="zh-CN" altLang="en-US" sz="2000" b="1">
                <a:solidFill>
                  <a:srgbClr val="FF0000"/>
                </a:solidFill>
              </a:rPr>
              <a:t>思考</a:t>
            </a:r>
            <a:r>
              <a:rPr lang="en-US" altLang="zh-CN" sz="2000" b="1">
                <a:solidFill>
                  <a:srgbClr val="FF0000"/>
                </a:solidFill>
              </a:rPr>
              <a:t>1</a:t>
            </a:r>
            <a:r>
              <a:rPr lang="zh-CN" altLang="en-US" sz="2000" b="1">
                <a:solidFill>
                  <a:srgbClr val="FF0000"/>
                </a:solidFill>
              </a:rPr>
              <a:t>：二项分布与两点分布有何关系</a:t>
            </a:r>
            <a:r>
              <a:rPr lang="en-US" altLang="zh-CN" sz="2000" b="1">
                <a:solidFill>
                  <a:srgbClr val="FF0000"/>
                </a:solidFill>
              </a:rPr>
              <a:t>?</a:t>
            </a:r>
            <a:endParaRPr lang="zh-CN" altLang="en-US" sz="2000" b="1">
              <a:solidFill>
                <a:srgbClr val="FF0000"/>
              </a:solidFill>
            </a:endParaRPr>
          </a:p>
        </p:txBody>
      </p:sp>
      <p:sp>
        <p:nvSpPr>
          <p:cNvPr id="14" name="矩形 13">
            <a:extLst>
              <a:ext uri="{FF2B5EF4-FFF2-40B4-BE49-F238E27FC236}">
                <a16:creationId xmlns:a16="http://schemas.microsoft.com/office/drawing/2014/main" id="{56C64D2B-A54C-49DA-A01A-9DA839746CE5}"/>
              </a:ext>
            </a:extLst>
          </p:cNvPr>
          <p:cNvSpPr/>
          <p:nvPr/>
        </p:nvSpPr>
        <p:spPr>
          <a:xfrm>
            <a:off x="395513" y="3365721"/>
            <a:ext cx="11445240" cy="400110"/>
          </a:xfrm>
          <a:prstGeom prst="rect">
            <a:avLst/>
          </a:prstGeom>
        </p:spPr>
        <p:txBody>
          <a:bodyPr wrap="square">
            <a:spAutoFit/>
          </a:bodyPr>
          <a:lstStyle/>
          <a:p>
            <a:r>
              <a:rPr lang="zh-CN" altLang="en-US" sz="2000" b="1">
                <a:solidFill>
                  <a:srgbClr val="002060"/>
                </a:solidFill>
              </a:rPr>
              <a:t>两点分布是一种特殊的二项分布，即是</a:t>
            </a:r>
            <a:r>
              <a:rPr lang="en-US" altLang="zh-CN" sz="2000" b="1">
                <a:solidFill>
                  <a:srgbClr val="002060"/>
                </a:solidFill>
              </a:rPr>
              <a:t>n=1</a:t>
            </a:r>
            <a:r>
              <a:rPr lang="zh-CN" altLang="en-US" sz="2000" b="1">
                <a:solidFill>
                  <a:srgbClr val="002060"/>
                </a:solidFill>
              </a:rPr>
              <a:t>的二项分布；二项分布可以看做两点分布的一般形式</a:t>
            </a:r>
            <a:r>
              <a:rPr lang="en-US" altLang="zh-CN" sz="2000" b="1">
                <a:solidFill>
                  <a:srgbClr val="002060"/>
                </a:solidFill>
              </a:rPr>
              <a:t>.</a:t>
            </a:r>
            <a:endParaRPr lang="zh-CN" altLang="en-US" sz="2000" b="1">
              <a:solidFill>
                <a:srgbClr val="002060"/>
              </a:solidFill>
            </a:endParaRPr>
          </a:p>
        </p:txBody>
      </p:sp>
      <p:sp>
        <p:nvSpPr>
          <p:cNvPr id="15" name="文本框 14">
            <a:extLst>
              <a:ext uri="{FF2B5EF4-FFF2-40B4-BE49-F238E27FC236}">
                <a16:creationId xmlns:a16="http://schemas.microsoft.com/office/drawing/2014/main" id="{2AFB7991-0956-4BAD-95C9-BCD1E7254FCF}"/>
              </a:ext>
            </a:extLst>
          </p:cNvPr>
          <p:cNvSpPr txBox="1"/>
          <p:nvPr/>
        </p:nvSpPr>
        <p:spPr>
          <a:xfrm>
            <a:off x="361950" y="3953389"/>
            <a:ext cx="9887267" cy="499239"/>
          </a:xfrm>
          <a:prstGeom prst="rect">
            <a:avLst/>
          </a:prstGeom>
          <a:noFill/>
        </p:spPr>
        <p:txBody>
          <a:bodyPr wrap="square" rtlCol="0">
            <a:spAutoFit/>
          </a:bodyPr>
          <a:lstStyle/>
          <a:p>
            <a:pPr fontAlgn="auto">
              <a:lnSpc>
                <a:spcPct val="150000"/>
              </a:lnSpc>
            </a:pPr>
            <a:r>
              <a:rPr lang="zh-CN" altLang="en-US" sz="2000" b="1">
                <a:solidFill>
                  <a:srgbClr val="FF0000"/>
                </a:solidFill>
              </a:rPr>
              <a:t>思考</a:t>
            </a:r>
            <a:r>
              <a:rPr lang="en-US" altLang="zh-CN" sz="2000" b="1">
                <a:solidFill>
                  <a:srgbClr val="FF0000"/>
                </a:solidFill>
              </a:rPr>
              <a:t>2</a:t>
            </a:r>
            <a:r>
              <a:rPr lang="zh-CN" altLang="en-US" sz="2000" b="1">
                <a:solidFill>
                  <a:srgbClr val="FF0000"/>
                </a:solidFill>
              </a:rPr>
              <a:t>：对比二项分布和二项式定理，你能看出他们之间的联系吗？</a:t>
            </a: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8039BADD-F154-4AA6-ADC8-D6917C8624B3}"/>
                  </a:ext>
                </a:extLst>
              </p:cNvPr>
              <p:cNvSpPr/>
              <p:nvPr/>
            </p:nvSpPr>
            <p:spPr>
              <a:xfrm>
                <a:off x="191344" y="4437825"/>
                <a:ext cx="10901680" cy="1010918"/>
              </a:xfrm>
              <a:prstGeom prst="rect">
                <a:avLst/>
              </a:prstGeom>
            </p:spPr>
            <p:txBody>
              <a:bodyPr wrap="square">
                <a:spAutoFit/>
              </a:bodyPr>
              <a:lstStyle/>
              <a:p>
                <a:pPr>
                  <a:lnSpc>
                    <a:spcPct val="150000"/>
                  </a:lnSpc>
                </a:pPr>
                <a:r>
                  <a:rPr lang="zh-CN" altLang="en-US" sz="2000" b="1">
                    <a:solidFill>
                      <a:srgbClr val="002060"/>
                    </a:solidFill>
                    <a:latin typeface="+mn-ea"/>
                  </a:rPr>
                  <a:t>如果把p看成b，1-p看成a，则</a:t>
                </a:r>
                <a14:m>
                  <m:oMath xmlns:m="http://schemas.openxmlformats.org/officeDocument/2006/math">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charset="0"/>
                          </a:rPr>
                          <m:t>𝑪</m:t>
                        </m:r>
                      </m:e>
                      <m:sub>
                        <m:r>
                          <a:rPr lang="en-US" altLang="zh-CN" sz="2000" b="1" i="1">
                            <a:solidFill>
                              <a:srgbClr val="002060"/>
                            </a:solidFill>
                            <a:latin typeface="Cambria Math" panose="02040503050406030204" charset="0"/>
                          </a:rPr>
                          <m:t>𝒏</m:t>
                        </m:r>
                      </m:sub>
                      <m:sup>
                        <m:r>
                          <a:rPr lang="en-US" altLang="zh-CN" sz="2000" b="1" i="1">
                            <a:solidFill>
                              <a:srgbClr val="002060"/>
                            </a:solidFill>
                            <a:latin typeface="Cambria Math" panose="02040503050406030204" charset="0"/>
                          </a:rPr>
                          <m:t>𝒌</m:t>
                        </m:r>
                      </m:sup>
                    </m:sSubSup>
                    <m:r>
                      <a:rPr lang="en-US" altLang="zh-CN" sz="2000" b="1" i="1">
                        <a:solidFill>
                          <a:srgbClr val="002060"/>
                        </a:solidFill>
                        <a:latin typeface="Cambria Math" panose="02040503050406030204"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charset="0"/>
                          </a:rPr>
                          <m:t>𝒑</m:t>
                        </m:r>
                      </m:e>
                      <m:sup>
                        <m:r>
                          <a:rPr lang="en-US" altLang="zh-CN" sz="2000" b="1" i="1">
                            <a:solidFill>
                              <a:srgbClr val="002060"/>
                            </a:solidFill>
                            <a:latin typeface="Cambria Math" panose="02040503050406030204" charset="0"/>
                          </a:rPr>
                          <m:t>𝒌</m:t>
                        </m:r>
                      </m:sup>
                    </m:sSup>
                    <m:r>
                      <a:rPr lang="en-US" altLang="zh-CN" sz="2000" b="1" i="1">
                        <a:solidFill>
                          <a:srgbClr val="002060"/>
                        </a:solidFill>
                        <a:latin typeface="Cambria Math" panose="02040503050406030204" charset="0"/>
                      </a:rPr>
                      <m:t>×</m:t>
                    </m:r>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charset="0"/>
                          </a:rPr>
                          <m:t>(</m:t>
                        </m:r>
                        <m:r>
                          <a:rPr lang="en-US" altLang="zh-CN" sz="2000" b="1" i="1">
                            <a:solidFill>
                              <a:srgbClr val="002060"/>
                            </a:solidFill>
                            <a:latin typeface="Cambria Math" panose="02040503050406030204" charset="0"/>
                          </a:rPr>
                          <m:t>𝟏</m:t>
                        </m:r>
                        <m:r>
                          <a:rPr lang="en-US" altLang="zh-CN" sz="2000" b="1" i="1">
                            <a:solidFill>
                              <a:srgbClr val="002060"/>
                            </a:solidFill>
                            <a:latin typeface="Cambria Math" panose="02040503050406030204" charset="0"/>
                          </a:rPr>
                          <m:t>−</m:t>
                        </m:r>
                        <m:r>
                          <a:rPr lang="en-US" altLang="zh-CN" sz="2000" b="1" i="1">
                            <a:solidFill>
                              <a:srgbClr val="002060"/>
                            </a:solidFill>
                            <a:latin typeface="Cambria Math" panose="02040503050406030204" charset="0"/>
                          </a:rPr>
                          <m:t>𝒑</m:t>
                        </m:r>
                        <m:r>
                          <a:rPr lang="en-US" altLang="zh-CN" sz="2000" b="1" i="1">
                            <a:solidFill>
                              <a:srgbClr val="002060"/>
                            </a:solidFill>
                            <a:latin typeface="Cambria Math" panose="02040503050406030204" charset="0"/>
                          </a:rPr>
                          <m:t>)</m:t>
                        </m:r>
                      </m:e>
                      <m:sup>
                        <m:r>
                          <a:rPr lang="en-US" altLang="zh-CN" sz="2000" b="1" i="1">
                            <a:solidFill>
                              <a:srgbClr val="002060"/>
                            </a:solidFill>
                            <a:latin typeface="Cambria Math" panose="02040503050406030204" charset="0"/>
                          </a:rPr>
                          <m:t>𝒏</m:t>
                        </m:r>
                        <m:r>
                          <a:rPr lang="zh-CN" altLang="en-US" sz="2000" b="1" i="1">
                            <a:solidFill>
                              <a:srgbClr val="002060"/>
                            </a:solidFill>
                            <a:latin typeface="Cambria Math" panose="02040503050406030204" charset="0"/>
                          </a:rPr>
                          <m:t>−</m:t>
                        </m:r>
                        <m:r>
                          <a:rPr lang="zh-CN" altLang="en-US" sz="2000" b="1" i="1">
                            <a:solidFill>
                              <a:srgbClr val="002060"/>
                            </a:solidFill>
                            <a:latin typeface="Cambria Math" panose="02040503050406030204" charset="0"/>
                          </a:rPr>
                          <m:t>𝒌</m:t>
                        </m:r>
                      </m:sup>
                    </m:sSup>
                  </m:oMath>
                </a14:m>
                <a:r>
                  <a:rPr lang="zh-CN" altLang="en-US" sz="2000" b="1">
                    <a:solidFill>
                      <a:srgbClr val="002060"/>
                    </a:solidFill>
                    <a:latin typeface="+mn-ea"/>
                  </a:rPr>
                  <a:t>就是二项式</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zh-CN" altLang="en-US" sz="2000" b="1">
                            <a:solidFill>
                              <a:srgbClr val="002060"/>
                            </a:solidFill>
                            <a:latin typeface="Cambria Math" panose="02040503050406030204" pitchFamily="18" charset="0"/>
                          </a:rPr>
                          <m:t>[(</m:t>
                        </m:r>
                        <m:r>
                          <a:rPr lang="zh-CN" altLang="en-US" sz="2000" b="1">
                            <a:solidFill>
                              <a:srgbClr val="002060"/>
                            </a:solidFill>
                            <a:latin typeface="Cambria Math" panose="02040503050406030204" pitchFamily="18" charset="0"/>
                          </a:rPr>
                          <m:t>𝟏</m:t>
                        </m:r>
                        <m:r>
                          <a:rPr lang="zh-CN" altLang="en-US" sz="2000" b="1">
                            <a:solidFill>
                              <a:srgbClr val="002060"/>
                            </a:solidFill>
                            <a:latin typeface="Cambria Math" panose="02040503050406030204" pitchFamily="18" charset="0"/>
                          </a:rPr>
                          <m:t>−</m:t>
                        </m:r>
                        <m:r>
                          <a:rPr lang="zh-CN" altLang="en-US" sz="2000" b="1">
                            <a:solidFill>
                              <a:srgbClr val="002060"/>
                            </a:solidFill>
                            <a:latin typeface="Cambria Math" panose="02040503050406030204" pitchFamily="18" charset="0"/>
                          </a:rPr>
                          <m:t>𝐩</m:t>
                        </m:r>
                        <m:r>
                          <a:rPr lang="zh-CN" altLang="en-US" sz="2000" b="1">
                            <a:solidFill>
                              <a:srgbClr val="002060"/>
                            </a:solidFill>
                            <a:latin typeface="Cambria Math" panose="02040503050406030204" pitchFamily="18" charset="0"/>
                          </a:rPr>
                          <m:t>)+</m:t>
                        </m:r>
                        <m:r>
                          <a:rPr lang="zh-CN" altLang="en-US" sz="2000" b="1">
                            <a:solidFill>
                              <a:srgbClr val="002060"/>
                            </a:solidFill>
                            <a:latin typeface="Cambria Math" panose="02040503050406030204" pitchFamily="18" charset="0"/>
                          </a:rPr>
                          <m:t>𝐩</m:t>
                        </m:r>
                        <m:r>
                          <a:rPr lang="zh-CN" altLang="en-US" sz="2000" b="1">
                            <a:solidFill>
                              <a:srgbClr val="002060"/>
                            </a:solidFill>
                            <a:latin typeface="Cambria Math" panose="02040503050406030204" pitchFamily="18" charset="0"/>
                          </a:rPr>
                          <m:t>]</m:t>
                        </m:r>
                      </m:e>
                      <m:sup>
                        <m:r>
                          <a:rPr lang="en-US" altLang="zh-CN" sz="2000" b="1" i="1">
                            <a:solidFill>
                              <a:srgbClr val="002060"/>
                            </a:solidFill>
                            <a:latin typeface="Cambria Math" panose="02040503050406030204" charset="0"/>
                          </a:rPr>
                          <m:t>𝒏</m:t>
                        </m:r>
                      </m:sup>
                    </m:sSup>
                  </m:oMath>
                </a14:m>
                <a:r>
                  <a:rPr lang="zh-CN" altLang="en-US" sz="2000" b="1">
                    <a:solidFill>
                      <a:srgbClr val="002060"/>
                    </a:solidFill>
                    <a:latin typeface="+mn-ea"/>
                  </a:rPr>
                  <a:t>的展开式的通项，由此才称为二项分布。</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16" name="矩形 15">
                <a:extLst>
                  <a:ext uri="{FF2B5EF4-FFF2-40B4-BE49-F238E27FC236}">
                    <a16:creationId xmlns:a16="http://schemas.microsoft.com/office/drawing/2014/main" id="{8039BADD-F154-4AA6-ADC8-D6917C8624B3}"/>
                  </a:ext>
                </a:extLst>
              </p:cNvPr>
              <p:cNvSpPr>
                <a:spLocks noRot="1" noChangeAspect="1" noMove="1" noResize="1" noEditPoints="1" noAdjustHandles="1" noChangeArrowheads="1" noChangeShapeType="1" noTextEdit="1"/>
              </p:cNvSpPr>
              <p:nvPr/>
            </p:nvSpPr>
            <p:spPr>
              <a:xfrm>
                <a:off x="191344" y="4437825"/>
                <a:ext cx="10901680" cy="1010918"/>
              </a:xfrm>
              <a:prstGeom prst="rect">
                <a:avLst/>
              </a:prstGeom>
              <a:blipFill>
                <a:blip r:embed="rId12"/>
                <a:stretch>
                  <a:fillRect l="-559" r="0" b="-4819"/>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3D8F2802-E8C5-4380-BC5C-0FA8339E9B16}"/>
              </a:ext>
            </a:extLst>
          </p:cNvPr>
          <p:cNvGrpSpPr/>
          <p:nvPr/>
        </p:nvGrpSpPr>
        <p:grpSpPr>
          <a:xfrm>
            <a:off x="2711624" y="5009997"/>
            <a:ext cx="10149840" cy="1103968"/>
            <a:chOff x="839416" y="5338517"/>
            <a:chExt cx="10149840" cy="1103968"/>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33E39C1-C63C-4AD5-BC3D-0C7DD7C1B508}"/>
                    </a:ext>
                  </a:extLst>
                </p:cNvPr>
                <p:cNvSpPr txBox="1"/>
                <p:nvPr/>
              </p:nvSpPr>
              <p:spPr>
                <a:xfrm>
                  <a:off x="839416" y="5528697"/>
                  <a:ext cx="10149840" cy="583750"/>
                </a:xfrm>
                <a:prstGeom prst="rect">
                  <a:avLst/>
                </a:prstGeom>
                <a:noFill/>
              </p:spPr>
              <p:txBody>
                <a:bodyPr wrap="square" rtlCol="0">
                  <a:spAutoFit/>
                </a:bodyPr>
                <a:lstStyle/>
                <a:p>
                  <a:pPr fontAlgn="auto">
                    <a:lnSpc>
                      <a:spcPct val="150000"/>
                    </a:lnSpc>
                  </a:pPr>
                  <a:r>
                    <a:rPr lang="zh-CN" altLang="en-US" sz="2400" b="1">
                      <a:solidFill>
                        <a:srgbClr val="FF0000"/>
                      </a:solidFill>
                    </a:rPr>
                    <a:t>即                       </a:t>
                  </a:r>
                  <a:r>
                    <a:rPr lang="en-US" altLang="zh-CN" sz="2400" b="1">
                      <a:solidFill>
                        <a:srgbClr val="FF0000"/>
                      </a:solidFill>
                    </a:rPr>
                    <a:t>=                          </a:t>
                  </a:r>
                  <a:r>
                    <a:rPr lang="en-US" altLang="zh-CN" b="1">
                      <a:solidFill>
                        <a:srgbClr val="FF0000"/>
                      </a:solidFill>
                    </a:rPr>
                    <a:t>                  </a:t>
                  </a:r>
                  <a14:m>
                    <m:oMath xmlns:m="http://schemas.openxmlformats.org/officeDocument/2006/math">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𝒑</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𝟏</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𝒑</m:t>
                          </m:r>
                          <m:r>
                            <a:rPr lang="en-US" altLang="zh-CN" b="1" i="1">
                              <a:solidFill>
                                <a:srgbClr val="FF0000"/>
                              </a:solidFill>
                              <a:latin typeface="Cambria Math" panose="02040503050406030204" charset="0"/>
                            </a:rPr>
                            <m:t>)]</m:t>
                          </m:r>
                        </m:e>
                        <m:sup>
                          <m:r>
                            <a:rPr lang="en-US" altLang="zh-CN" b="1" i="1">
                              <a:solidFill>
                                <a:srgbClr val="FF0000"/>
                              </a:solidFill>
                              <a:latin typeface="Cambria Math" panose="02040503050406030204" charset="0"/>
                            </a:rPr>
                            <m:t>𝒏</m:t>
                          </m:r>
                        </m:sup>
                      </m:sSup>
                      <m:r>
                        <a:rPr lang="en-US" altLang="zh-CN" b="1" i="1">
                          <a:solidFill>
                            <a:srgbClr val="FF0000"/>
                          </a:solidFill>
                          <a:latin typeface="Cambria Math" panose="02040503050406030204" pitchFamily="18" charset="0"/>
                        </a:rPr>
                        <m:t> </m:t>
                      </m:r>
                    </m:oMath>
                  </a14:m>
                  <a:r>
                    <a:rPr lang="en-US" altLang="zh-CN" sz="2400" b="1">
                      <a:solidFill>
                        <a:srgbClr val="FF0000"/>
                      </a:solidFill>
                    </a:rPr>
                    <a:t>=1</a:t>
                  </a:r>
                  <a:endParaRPr lang="zh-CN" altLang="en-US" sz="2400" b="1">
                    <a:solidFill>
                      <a:srgbClr val="FF0000"/>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17" name="文本框 16">
                  <a:extLst>
                    <a:ext uri="{FF2B5EF4-FFF2-40B4-BE49-F238E27FC236}">
                      <a16:creationId xmlns:a16="http://schemas.microsoft.com/office/drawing/2014/main" id="{133E39C1-C63C-4AD5-BC3D-0C7DD7C1B508}"/>
                    </a:ext>
                  </a:extLst>
                </p:cNvPr>
                <p:cNvSpPr txBox="1">
                  <a:spLocks noRot="1" noChangeAspect="1" noMove="1" noResize="1" noEditPoints="1" noAdjustHandles="1" noChangeArrowheads="1" noChangeShapeType="1" noTextEdit="1"/>
                </p:cNvSpPr>
                <p:nvPr/>
              </p:nvSpPr>
              <p:spPr>
                <a:xfrm>
                  <a:off x="839416" y="5528697"/>
                  <a:ext cx="10149840" cy="583750"/>
                </a:xfrm>
                <a:prstGeom prst="rect">
                  <a:avLst/>
                </a:prstGeom>
                <a:blipFill>
                  <a:blip r:embed="rId13"/>
                  <a:stretch>
                    <a:fillRect l="-961" r="0" b="-22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1F16F5E-F25D-4D2A-B6D2-83EA2AB2423A}"/>
                    </a:ext>
                  </a:extLst>
                </p:cNvPr>
                <p:cNvSpPr txBox="1"/>
                <p:nvPr/>
              </p:nvSpPr>
              <p:spPr>
                <a:xfrm>
                  <a:off x="1202744" y="5433939"/>
                  <a:ext cx="1771126" cy="1008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=0</m:t>
                            </m:r>
                          </m:sub>
                          <m:sup>
                            <m:r>
                              <a:rPr lang="en-US" altLang="zh-CN" b="0" i="1" smtClean="0">
                                <a:solidFill>
                                  <a:srgbClr val="FF0000"/>
                                </a:solidFill>
                                <a:latin typeface="Cambria Math" panose="02040503050406030204" pitchFamily="18" charset="0"/>
                              </a:rPr>
                              <m:t>𝑛</m:t>
                            </m:r>
                          </m:sup>
                          <m:e>
                            <m:r>
                              <a:rPr lang="en-US" altLang="zh-CN" b="0" i="1" smtClean="0">
                                <a:solidFill>
                                  <a:srgbClr val="FF0000"/>
                                </a:solidFill>
                                <a:latin typeface="Cambria Math" panose="02040503050406030204" pitchFamily="18" charset="0"/>
                              </a:rPr>
                              <m:t>𝑃</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m:t>
                            </m:r>
                          </m:e>
                        </m:nary>
                      </m:oMath>
                    </m:oMathPara>
                  </a14:m>
                  <a:endParaRPr lang="zh-CN" altLang="en-US">
                    <a:solidFill>
                      <a:srgbClr val="FF0000"/>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2" name="文本框 1">
                  <a:extLst>
                    <a:ext uri="{FF2B5EF4-FFF2-40B4-BE49-F238E27FC236}">
                      <a16:creationId xmlns:a16="http://schemas.microsoft.com/office/drawing/2014/main" id="{71F16F5E-F25D-4D2A-B6D2-83EA2AB2423A}"/>
                    </a:ext>
                  </a:extLst>
                </p:cNvPr>
                <p:cNvSpPr txBox="1">
                  <a:spLocks noRot="1" noChangeAspect="1" noMove="1" noResize="1" noEditPoints="1" noAdjustHandles="1" noChangeArrowheads="1" noChangeShapeType="1" noTextEdit="1"/>
                </p:cNvSpPr>
                <p:nvPr/>
              </p:nvSpPr>
              <p:spPr>
                <a:xfrm>
                  <a:off x="1202744" y="5433939"/>
                  <a:ext cx="1771126" cy="100854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8B8098C-4326-44AC-9981-01F07BFA601B}"/>
                    </a:ext>
                  </a:extLst>
                </p:cNvPr>
                <p:cNvSpPr txBox="1"/>
                <p:nvPr/>
              </p:nvSpPr>
              <p:spPr>
                <a:xfrm>
                  <a:off x="3004112" y="5338517"/>
                  <a:ext cx="3555589" cy="1008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𝑘</m:t>
                            </m:r>
                            <m:r>
                              <a:rPr lang="en-US" altLang="zh-CN" b="0" i="1" smtClean="0">
                                <a:solidFill>
                                  <a:srgbClr val="FF0000"/>
                                </a:solidFill>
                                <a:latin typeface="Cambria Math" panose="02040503050406030204" pitchFamily="18" charset="0"/>
                              </a:rPr>
                              <m:t>=0</m:t>
                            </m:r>
                          </m:sub>
                          <m:sup>
                            <m:r>
                              <a:rPr lang="en-US" altLang="zh-CN" b="0" i="1" smtClean="0">
                                <a:solidFill>
                                  <a:srgbClr val="FF0000"/>
                                </a:solidFill>
                                <a:latin typeface="Cambria Math" panose="02040503050406030204" pitchFamily="18" charset="0"/>
                              </a:rPr>
                              <m:t>𝑛</m:t>
                            </m:r>
                          </m:sup>
                          <m:e>
                            <m:sSubSup>
                              <m:sSubSupPr>
                                <m:ctrlPr>
                                  <a:rPr lang="en-US" altLang="zh-CN" b="1" i="1">
                                    <a:solidFill>
                                      <a:srgbClr val="FF0000"/>
                                    </a:solidFill>
                                    <a:latin typeface="Cambria Math" panose="02040503050406030204" pitchFamily="18" charset="0"/>
                                  </a:rPr>
                                </m:ctrlPr>
                              </m:sSubSupPr>
                              <m:e>
                                <m:r>
                                  <a:rPr lang="en-US" altLang="zh-CN" b="1" i="1">
                                    <a:solidFill>
                                      <a:srgbClr val="FF0000"/>
                                    </a:solidFill>
                                    <a:latin typeface="Cambria Math" panose="02040503050406030204" charset="0"/>
                                  </a:rPr>
                                  <m:t>𝑪</m:t>
                                </m:r>
                              </m:e>
                              <m:sub>
                                <m:r>
                                  <a:rPr lang="en-US" altLang="zh-CN" b="1" i="1">
                                    <a:solidFill>
                                      <a:srgbClr val="FF0000"/>
                                    </a:solidFill>
                                    <a:latin typeface="Cambria Math" panose="02040503050406030204" charset="0"/>
                                  </a:rPr>
                                  <m:t>𝒏</m:t>
                                </m:r>
                              </m:sub>
                              <m:sup>
                                <m:r>
                                  <a:rPr lang="en-US" altLang="zh-CN" b="1" i="1">
                                    <a:solidFill>
                                      <a:srgbClr val="FF0000"/>
                                    </a:solidFill>
                                    <a:latin typeface="Cambria Math" panose="02040503050406030204" charset="0"/>
                                  </a:rPr>
                                  <m:t>𝒌</m:t>
                                </m:r>
                              </m:sup>
                            </m:sSubSup>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𝒑</m:t>
                                </m:r>
                              </m:e>
                              <m:sup>
                                <m:r>
                                  <a:rPr lang="en-US" altLang="zh-CN" b="1" i="1">
                                    <a:solidFill>
                                      <a:srgbClr val="FF0000"/>
                                    </a:solidFill>
                                    <a:latin typeface="Cambria Math" panose="02040503050406030204" charset="0"/>
                                  </a:rPr>
                                  <m:t>𝒌</m:t>
                                </m:r>
                              </m:sup>
                            </m:sSup>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𝟏</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𝒑</m:t>
                                </m:r>
                                <m:r>
                                  <a:rPr lang="en-US" altLang="zh-CN" b="1" i="1">
                                    <a:solidFill>
                                      <a:srgbClr val="FF0000"/>
                                    </a:solidFill>
                                    <a:latin typeface="Cambria Math" panose="02040503050406030204" charset="0"/>
                                  </a:rPr>
                                  <m:t>)</m:t>
                                </m:r>
                              </m:e>
                              <m:sup>
                                <m:r>
                                  <a:rPr lang="en-US" altLang="zh-CN" b="1" i="1">
                                    <a:solidFill>
                                      <a:srgbClr val="FF0000"/>
                                    </a:solidFill>
                                    <a:latin typeface="Cambria Math" panose="02040503050406030204" charset="0"/>
                                  </a:rPr>
                                  <m:t>𝒏</m:t>
                                </m:r>
                                <m:r>
                                  <a:rPr lang="zh-CN" altLang="en-US" b="1" i="1">
                                    <a:solidFill>
                                      <a:srgbClr val="FF0000"/>
                                    </a:solidFill>
                                    <a:latin typeface="Cambria Math" panose="02040503050406030204" charset="0"/>
                                  </a:rPr>
                                  <m:t>−</m:t>
                                </m:r>
                                <m:r>
                                  <a:rPr lang="zh-CN" altLang="en-US" b="1" i="1">
                                    <a:solidFill>
                                      <a:srgbClr val="FF0000"/>
                                    </a:solidFill>
                                    <a:latin typeface="Cambria Math" panose="02040503050406030204" charset="0"/>
                                  </a:rPr>
                                  <m:t>𝒌</m:t>
                                </m:r>
                              </m:sup>
                            </m:sSup>
                          </m:e>
                        </m:nary>
                      </m:oMath>
                    </m:oMathPara>
                  </a14:m>
                  <a:endParaRPr lang="zh-CN" altLang="en-US">
                    <a:solidFill>
                      <a:srgbClr val="FF0000"/>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18" name="文本框 17">
                  <a:extLst>
                    <a:ext uri="{FF2B5EF4-FFF2-40B4-BE49-F238E27FC236}">
                      <a16:creationId xmlns:a16="http://schemas.microsoft.com/office/drawing/2014/main" id="{A8B8098C-4326-44AC-9981-01F07BFA601B}"/>
                    </a:ext>
                  </a:extLst>
                </p:cNvPr>
                <p:cNvSpPr txBox="1">
                  <a:spLocks noRot="1" noChangeAspect="1" noMove="1" noResize="1" noEditPoints="1" noAdjustHandles="1" noChangeArrowheads="1" noChangeShapeType="1" noTextEdit="1"/>
                </p:cNvSpPr>
                <p:nvPr/>
              </p:nvSpPr>
              <p:spPr>
                <a:xfrm>
                  <a:off x="3004112" y="5338517"/>
                  <a:ext cx="3555589" cy="1008546"/>
                </a:xfrm>
                <a:prstGeom prst="rect">
                  <a:avLst/>
                </a:prstGeom>
                <a:blipFill>
                  <a:blip r:embed="rId15"/>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871091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510" name="Text Box 70">
            <a:extLst>
              <a:ext uri="{FF2B5EF4-FFF2-40B4-BE49-F238E27FC236}">
                <a16:creationId xmlns:a16="http://schemas.microsoft.com/office/drawing/2014/main" id="{2A6FB5EE-3421-4DBC-B9B3-BA863E5778FF}"/>
              </a:ext>
            </a:extLst>
          </p:cNvPr>
          <p:cNvSpPr txBox="1">
            <a:spLocks noChangeArrowheads="1"/>
          </p:cNvSpPr>
          <p:nvPr/>
        </p:nvSpPr>
        <p:spPr bwMode="auto">
          <a:xfrm>
            <a:off x="2079494" y="175261"/>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200" b="1">
                <a:solidFill>
                  <a:schemeClr val="tx2"/>
                </a:solidFill>
                <a:latin typeface="Arial" panose="020B0604020202020204" pitchFamily="34" charset="0"/>
              </a:rPr>
              <a:t>1).</a:t>
            </a:r>
            <a:r>
              <a:rPr kumimoji="0" lang="zh-CN" altLang="en-US" sz="3200" b="1">
                <a:solidFill>
                  <a:schemeClr val="tx2"/>
                </a:solidFill>
                <a:latin typeface="Arial" panose="020B0604020202020204" pitchFamily="34" charset="0"/>
              </a:rPr>
              <a:t>公式适用的条件</a:t>
            </a:r>
          </a:p>
        </p:txBody>
      </p:sp>
      <p:sp>
        <p:nvSpPr>
          <p:cNvPr id="189518" name="Text Box 78">
            <a:extLst>
              <a:ext uri="{FF2B5EF4-FFF2-40B4-BE49-F238E27FC236}">
                <a16:creationId xmlns:a16="http://schemas.microsoft.com/office/drawing/2014/main" id="{A8B91928-D863-460A-8998-833E071F93B3}"/>
              </a:ext>
            </a:extLst>
          </p:cNvPr>
          <p:cNvSpPr txBox="1">
            <a:spLocks noChangeArrowheads="1"/>
          </p:cNvSpPr>
          <p:nvPr/>
        </p:nvSpPr>
        <p:spPr bwMode="auto">
          <a:xfrm>
            <a:off x="6310313" y="75112"/>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3200" b="1">
                <a:solidFill>
                  <a:schemeClr val="tx2"/>
                </a:solidFill>
                <a:latin typeface="Arial" panose="020B0604020202020204" pitchFamily="34" charset="0"/>
              </a:rPr>
              <a:t>2).</a:t>
            </a:r>
            <a:r>
              <a:rPr kumimoji="0" lang="zh-CN" altLang="en-US" sz="3200" b="1">
                <a:solidFill>
                  <a:schemeClr val="tx2"/>
                </a:solidFill>
                <a:latin typeface="Arial" panose="020B0604020202020204" pitchFamily="34" charset="0"/>
              </a:rPr>
              <a:t>公式的结构特征</a:t>
            </a:r>
          </a:p>
        </p:txBody>
      </p:sp>
      <p:grpSp>
        <p:nvGrpSpPr>
          <p:cNvPr id="189519" name="Group 79">
            <a:extLst>
              <a:ext uri="{FF2B5EF4-FFF2-40B4-BE49-F238E27FC236}">
                <a16:creationId xmlns:a16="http://schemas.microsoft.com/office/drawing/2014/main" id="{B5BFDF7D-B1D8-4A79-A3D4-1DF11E6E9B49}"/>
              </a:ext>
            </a:extLst>
          </p:cNvPr>
          <p:cNvGrpSpPr/>
          <p:nvPr/>
        </p:nvGrpSpPr>
        <p:grpSpPr>
          <a:xfrm>
            <a:off x="2783954" y="2204940"/>
            <a:ext cx="7416800" cy="1659473"/>
            <a:chOff x="826" y="1584"/>
            <a:chExt cx="4310" cy="964"/>
          </a:xfrm>
        </p:grpSpPr>
        <p:graphicFrame>
          <p:nvGraphicFramePr>
            <p:cNvPr id="189520" name="Object 80">
              <a:extLst>
                <a:ext uri="{FF2B5EF4-FFF2-40B4-BE49-F238E27FC236}">
                  <a16:creationId xmlns:a16="http://schemas.microsoft.com/office/drawing/2014/main" id="{06AD4B6E-9868-4EDE-812E-6429CDE0E224}"/>
                </a:ext>
              </a:extLst>
            </p:cNvPr>
            <p:cNvGraphicFramePr>
              <a:graphicFrameLocks noChangeAspect="1"/>
            </p:cNvGraphicFramePr>
            <p:nvPr/>
          </p:nvGraphicFramePr>
          <p:xfrm>
            <a:off x="826" y="1584"/>
            <a:ext cx="4262" cy="576"/>
          </p:xfrm>
          <a:graphic>
            <a:graphicData uri="http://schemas.openxmlformats.org/presentationml/2006/ole">
              <mc:AlternateContent xmlns:mc="http://schemas.openxmlformats.org/markup-compatibility/2006">
                <mc:Choice xmlns:v="urn:schemas-microsoft-com:vml" Requires="v">
                  <p:oleObj spid="_x0000_s6147" name="Equation" r:id="rId4" imgW="1650960" imgH="241200" progId="Equation.3">
                    <p:embed/>
                  </p:oleObj>
                </mc:Choice>
                <mc:Fallback>
                  <p:oleObj name="Equation" r:id="rId4" imgW="1650960" imgH="24120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826" y="1584"/>
                          <a:ext cx="4262" cy="576"/>
                        </a:xfrm>
                        <a:prstGeom prst="rect">
                          <a:avLst/>
                        </a:prstGeom>
                        <a:noFill/>
                        <a:ln>
                          <a:noFill/>
                        </a:ln>
                        <a:effectLst/>
                      </p:spPr>
                    </p:pic>
                  </p:oleObj>
                </mc:Fallback>
              </mc:AlternateContent>
            </a:graphicData>
          </a:graphic>
        </p:graphicFrame>
        <p:sp>
          <p:nvSpPr>
            <p:cNvPr id="189521" name="Text Box 81">
              <a:extLst>
                <a:ext uri="{FF2B5EF4-FFF2-40B4-BE49-F238E27FC236}">
                  <a16:creationId xmlns:a16="http://schemas.microsoft.com/office/drawing/2014/main" id="{89C6AD00-B084-4BF2-A778-AFF9D4443BA7}"/>
                </a:ext>
              </a:extLst>
            </p:cNvPr>
            <p:cNvSpPr txBox="1">
              <a:spLocks noChangeArrowheads="1"/>
            </p:cNvSpPr>
            <p:nvPr/>
          </p:nvSpPr>
          <p:spPr bwMode="auto">
            <a:xfrm>
              <a:off x="1968" y="2208"/>
              <a:ext cx="3168"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FF"/>
                  </a:solidFill>
                </a:rPr>
                <a:t>（其中</a:t>
              </a:r>
              <a:r>
                <a:rPr lang="en-US" altLang="zh-CN" sz="3200" b="1">
                  <a:solidFill>
                    <a:srgbClr val="0000FF"/>
                  </a:solidFill>
                </a:rPr>
                <a:t>k = 0</a:t>
              </a:r>
              <a:r>
                <a:rPr lang="zh-CN" altLang="en-US" sz="3200" b="1">
                  <a:solidFill>
                    <a:srgbClr val="0000FF"/>
                  </a:solidFill>
                </a:rPr>
                <a:t>，</a:t>
              </a:r>
              <a:r>
                <a:rPr lang="en-US" altLang="zh-CN" sz="3200" b="1">
                  <a:solidFill>
                    <a:srgbClr val="0000FF"/>
                  </a:solidFill>
                </a:rPr>
                <a:t>1</a:t>
              </a:r>
              <a:r>
                <a:rPr lang="zh-CN" altLang="en-US" sz="3200" b="1">
                  <a:solidFill>
                    <a:srgbClr val="0000FF"/>
                  </a:solidFill>
                </a:rPr>
                <a:t>，</a:t>
              </a:r>
              <a:r>
                <a:rPr lang="en-US" altLang="zh-CN" sz="3200" b="1">
                  <a:solidFill>
                    <a:srgbClr val="0000FF"/>
                  </a:solidFill>
                </a:rPr>
                <a:t>2</a:t>
              </a:r>
              <a:r>
                <a:rPr lang="zh-CN" altLang="en-US" sz="3200" b="1">
                  <a:solidFill>
                    <a:srgbClr val="0000FF"/>
                  </a:solidFill>
                </a:rPr>
                <a:t>，</a:t>
              </a:r>
              <a:r>
                <a:rPr lang="en-US" altLang="zh-CN" sz="3200" b="1">
                  <a:solidFill>
                    <a:srgbClr val="0000FF"/>
                  </a:solidFill>
                </a:rPr>
                <a:t>···</a:t>
              </a:r>
              <a:r>
                <a:rPr lang="zh-CN" altLang="en-US" sz="3200" b="1">
                  <a:solidFill>
                    <a:srgbClr val="0000FF"/>
                  </a:solidFill>
                </a:rPr>
                <a:t>，</a:t>
              </a:r>
              <a:r>
                <a:rPr lang="en-US" altLang="zh-CN" sz="3200" b="1">
                  <a:solidFill>
                    <a:srgbClr val="0000FF"/>
                  </a:solidFill>
                </a:rPr>
                <a:t>n </a:t>
              </a:r>
              <a:r>
                <a:rPr lang="zh-CN" altLang="en-US" sz="3200" b="1">
                  <a:solidFill>
                    <a:srgbClr val="0000FF"/>
                  </a:solidFill>
                </a:rPr>
                <a:t>）</a:t>
              </a:r>
            </a:p>
          </p:txBody>
        </p:sp>
      </p:grpSp>
      <p:grpSp>
        <p:nvGrpSpPr>
          <p:cNvPr id="189522" name="Group 82">
            <a:extLst>
              <a:ext uri="{FF2B5EF4-FFF2-40B4-BE49-F238E27FC236}">
                <a16:creationId xmlns:a16="http://schemas.microsoft.com/office/drawing/2014/main" id="{BAF5E068-53A2-4D44-A5AE-5CFFBE274D7B}"/>
              </a:ext>
            </a:extLst>
          </p:cNvPr>
          <p:cNvGrpSpPr/>
          <p:nvPr/>
        </p:nvGrpSpPr>
        <p:grpSpPr>
          <a:xfrm>
            <a:off x="1945754" y="2814539"/>
            <a:ext cx="2362200" cy="1676400"/>
            <a:chOff x="288" y="2064"/>
            <a:chExt cx="1488" cy="1056"/>
          </a:xfrm>
        </p:grpSpPr>
        <p:sp>
          <p:nvSpPr>
            <p:cNvPr id="189523" name="AutoShape 83">
              <a:extLst>
                <a:ext uri="{FF2B5EF4-FFF2-40B4-BE49-F238E27FC236}">
                  <a16:creationId xmlns:a16="http://schemas.microsoft.com/office/drawing/2014/main" id="{E13DD859-09AA-41CD-8C94-E945C3864215}"/>
                </a:ext>
              </a:extLst>
            </p:cNvPr>
            <p:cNvSpPr>
              <a:spLocks noChangeArrowheads="1"/>
            </p:cNvSpPr>
            <p:nvPr/>
          </p:nvSpPr>
          <p:spPr bwMode="auto">
            <a:xfrm>
              <a:off x="1008" y="2064"/>
              <a:ext cx="288" cy="240"/>
            </a:xfrm>
            <a:prstGeom prst="wedgeEllipseCallout">
              <a:avLst>
                <a:gd name="adj1" fmla="val -85417"/>
                <a:gd name="adj2" fmla="val 225000"/>
              </a:avLst>
            </a:prstGeom>
            <a:noFill/>
            <a:ln w="508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3200" b="1"/>
            </a:p>
          </p:txBody>
        </p:sp>
        <p:sp>
          <p:nvSpPr>
            <p:cNvPr id="189524" name="Text Box 84">
              <a:extLst>
                <a:ext uri="{FF2B5EF4-FFF2-40B4-BE49-F238E27FC236}">
                  <a16:creationId xmlns:a16="http://schemas.microsoft.com/office/drawing/2014/main" id="{AAD9770C-29BC-44C3-89A7-7D20B1C81D3E}"/>
                </a:ext>
              </a:extLst>
            </p:cNvPr>
            <p:cNvSpPr txBox="1">
              <a:spLocks noChangeArrowheads="1"/>
            </p:cNvSpPr>
            <p:nvPr/>
          </p:nvSpPr>
          <p:spPr bwMode="auto">
            <a:xfrm>
              <a:off x="288" y="2755"/>
              <a:ext cx="1488" cy="3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zh-CN" altLang="en-US" sz="3200" b="1">
                  <a:solidFill>
                    <a:srgbClr val="0000FF"/>
                  </a:solidFill>
                  <a:ea typeface="幼圆" panose="02010509060101010101" pitchFamily="49" charset="-122"/>
                </a:rPr>
                <a:t>实验总次数</a:t>
              </a:r>
            </a:p>
          </p:txBody>
        </p:sp>
      </p:grpSp>
      <p:grpSp>
        <p:nvGrpSpPr>
          <p:cNvPr id="189525" name="Group 85">
            <a:extLst>
              <a:ext uri="{FF2B5EF4-FFF2-40B4-BE49-F238E27FC236}">
                <a16:creationId xmlns:a16="http://schemas.microsoft.com/office/drawing/2014/main" id="{16A1D299-85B7-4475-BCA9-1521A540B2B1}"/>
              </a:ext>
            </a:extLst>
          </p:cNvPr>
          <p:cNvGrpSpPr/>
          <p:nvPr/>
        </p:nvGrpSpPr>
        <p:grpSpPr>
          <a:xfrm>
            <a:off x="3698354" y="2357340"/>
            <a:ext cx="5486400" cy="2484437"/>
            <a:chOff x="1392" y="1824"/>
            <a:chExt cx="3456" cy="1565"/>
          </a:xfrm>
        </p:grpSpPr>
        <p:sp>
          <p:nvSpPr>
            <p:cNvPr id="189526" name="AutoShape 86">
              <a:extLst>
                <a:ext uri="{FF2B5EF4-FFF2-40B4-BE49-F238E27FC236}">
                  <a16:creationId xmlns:a16="http://schemas.microsoft.com/office/drawing/2014/main" id="{FD46418C-FCE3-44FB-BAD1-FB5CCBFDDD6C}"/>
                </a:ext>
              </a:extLst>
            </p:cNvPr>
            <p:cNvSpPr>
              <a:spLocks noChangeArrowheads="1"/>
            </p:cNvSpPr>
            <p:nvPr/>
          </p:nvSpPr>
          <p:spPr bwMode="auto">
            <a:xfrm>
              <a:off x="1392" y="1824"/>
              <a:ext cx="288" cy="432"/>
            </a:xfrm>
            <a:prstGeom prst="wedgeRoundRectCallout">
              <a:avLst>
                <a:gd name="adj1" fmla="val 349306"/>
                <a:gd name="adj2" fmla="val 269907"/>
                <a:gd name="adj3" fmla="val 16667"/>
              </a:avLst>
            </a:prstGeom>
            <a:noFill/>
            <a:ln w="508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3200" b="1">
                <a:solidFill>
                  <a:schemeClr val="bg1"/>
                </a:solidFill>
                <a:ea typeface="幼圆" panose="02010509060101010101" pitchFamily="49" charset="-122"/>
              </a:endParaRPr>
            </a:p>
          </p:txBody>
        </p:sp>
        <p:sp>
          <p:nvSpPr>
            <p:cNvPr id="189527" name="Text Box 87">
              <a:extLst>
                <a:ext uri="{FF2B5EF4-FFF2-40B4-BE49-F238E27FC236}">
                  <a16:creationId xmlns:a16="http://schemas.microsoft.com/office/drawing/2014/main" id="{07E981F8-6B74-4A0D-8FF8-2A03B8D8ACBE}"/>
                </a:ext>
              </a:extLst>
            </p:cNvPr>
            <p:cNvSpPr txBox="1">
              <a:spLocks noChangeArrowheads="1"/>
            </p:cNvSpPr>
            <p:nvPr/>
          </p:nvSpPr>
          <p:spPr bwMode="auto">
            <a:xfrm>
              <a:off x="2544" y="3024"/>
              <a:ext cx="2304" cy="36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ea typeface="幼圆" panose="02010509060101010101" pitchFamily="49" charset="-122"/>
                </a:rPr>
                <a:t>事件 </a:t>
              </a:r>
              <a:r>
                <a:rPr lang="en-US" altLang="zh-CN" sz="3200" b="1">
                  <a:solidFill>
                    <a:srgbClr val="FF3300"/>
                  </a:solidFill>
                  <a:ea typeface="幼圆" panose="02010509060101010101" pitchFamily="49" charset="-122"/>
                </a:rPr>
                <a:t>A </a:t>
              </a:r>
              <a:r>
                <a:rPr lang="zh-CN" altLang="en-US" sz="3200" b="1">
                  <a:solidFill>
                    <a:srgbClr val="FF3300"/>
                  </a:solidFill>
                  <a:ea typeface="幼圆" panose="02010509060101010101" pitchFamily="49" charset="-122"/>
                </a:rPr>
                <a:t>发生的次数</a:t>
              </a:r>
            </a:p>
          </p:txBody>
        </p:sp>
      </p:grpSp>
      <p:grpSp>
        <p:nvGrpSpPr>
          <p:cNvPr id="189528" name="Group 88">
            <a:extLst>
              <a:ext uri="{FF2B5EF4-FFF2-40B4-BE49-F238E27FC236}">
                <a16:creationId xmlns:a16="http://schemas.microsoft.com/office/drawing/2014/main" id="{9655C4D9-5BDA-4612-95B6-4ADA73B4DF35}"/>
              </a:ext>
            </a:extLst>
          </p:cNvPr>
          <p:cNvGrpSpPr/>
          <p:nvPr/>
        </p:nvGrpSpPr>
        <p:grpSpPr>
          <a:xfrm>
            <a:off x="2423592" y="1412776"/>
            <a:ext cx="4343400" cy="1676400"/>
            <a:chOff x="384" y="1200"/>
            <a:chExt cx="2736" cy="1056"/>
          </a:xfrm>
        </p:grpSpPr>
        <p:sp>
          <p:nvSpPr>
            <p:cNvPr id="189529" name="AutoShape 89">
              <a:extLst>
                <a:ext uri="{FF2B5EF4-FFF2-40B4-BE49-F238E27FC236}">
                  <a16:creationId xmlns:a16="http://schemas.microsoft.com/office/drawing/2014/main" id="{C7A5738C-4391-4978-8C52-E63B12939C5D}"/>
                </a:ext>
              </a:extLst>
            </p:cNvPr>
            <p:cNvSpPr>
              <a:spLocks noChangeArrowheads="1"/>
            </p:cNvSpPr>
            <p:nvPr/>
          </p:nvSpPr>
          <p:spPr bwMode="auto">
            <a:xfrm>
              <a:off x="2832" y="1872"/>
              <a:ext cx="288" cy="384"/>
            </a:xfrm>
            <a:prstGeom prst="wedgeRectCallout">
              <a:avLst>
                <a:gd name="adj1" fmla="val -125694"/>
                <a:gd name="adj2" fmla="val -141148"/>
              </a:avLst>
            </a:prstGeom>
            <a:noFill/>
            <a:ln w="508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3200" b="1">
                <a:solidFill>
                  <a:schemeClr val="bg1"/>
                </a:solidFill>
                <a:ea typeface="幼圆" panose="02010509060101010101" pitchFamily="49" charset="-122"/>
              </a:endParaRPr>
            </a:p>
          </p:txBody>
        </p:sp>
        <p:sp>
          <p:nvSpPr>
            <p:cNvPr id="189530" name="Text Box 90">
              <a:extLst>
                <a:ext uri="{FF2B5EF4-FFF2-40B4-BE49-F238E27FC236}">
                  <a16:creationId xmlns:a16="http://schemas.microsoft.com/office/drawing/2014/main" id="{E5F3B36A-313C-4354-99F5-F847CF2A4D0A}"/>
                </a:ext>
              </a:extLst>
            </p:cNvPr>
            <p:cNvSpPr txBox="1">
              <a:spLocks noChangeArrowheads="1"/>
            </p:cNvSpPr>
            <p:nvPr/>
          </p:nvSpPr>
          <p:spPr bwMode="auto">
            <a:xfrm>
              <a:off x="384" y="1200"/>
              <a:ext cx="2256" cy="3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66"/>
                  </a:solidFill>
                  <a:ea typeface="幼圆" panose="02010509060101010101" pitchFamily="49" charset="-122"/>
                </a:rPr>
                <a:t>事件 </a:t>
              </a:r>
              <a:r>
                <a:rPr lang="en-US" altLang="zh-CN" sz="3200" b="1">
                  <a:solidFill>
                    <a:srgbClr val="CC0066"/>
                  </a:solidFill>
                  <a:ea typeface="幼圆" panose="02010509060101010101" pitchFamily="49" charset="-122"/>
                </a:rPr>
                <a:t>A </a:t>
              </a:r>
              <a:r>
                <a:rPr lang="zh-CN" altLang="en-US" sz="3200" b="1">
                  <a:solidFill>
                    <a:srgbClr val="CC0066"/>
                  </a:solidFill>
                  <a:ea typeface="幼圆" panose="02010509060101010101" pitchFamily="49" charset="-122"/>
                </a:rPr>
                <a:t>发生的概率</a:t>
              </a:r>
            </a:p>
          </p:txBody>
        </p:sp>
      </p:grpSp>
      <p:grpSp>
        <p:nvGrpSpPr>
          <p:cNvPr id="189531" name="Group 91">
            <a:extLst>
              <a:ext uri="{FF2B5EF4-FFF2-40B4-BE49-F238E27FC236}">
                <a16:creationId xmlns:a16="http://schemas.microsoft.com/office/drawing/2014/main" id="{6C273E78-E5A8-4EAB-B670-8ACDFFF9CFD9}"/>
              </a:ext>
            </a:extLst>
          </p:cNvPr>
          <p:cNvGrpSpPr/>
          <p:nvPr/>
        </p:nvGrpSpPr>
        <p:grpSpPr>
          <a:xfrm>
            <a:off x="6922567" y="1079401"/>
            <a:ext cx="3282950" cy="1981200"/>
            <a:chOff x="3168" y="1008"/>
            <a:chExt cx="2068" cy="1248"/>
          </a:xfrm>
        </p:grpSpPr>
        <p:sp>
          <p:nvSpPr>
            <p:cNvPr id="189532" name="AutoShape 92">
              <a:extLst>
                <a:ext uri="{FF2B5EF4-FFF2-40B4-BE49-F238E27FC236}">
                  <a16:creationId xmlns:a16="http://schemas.microsoft.com/office/drawing/2014/main" id="{9649CA47-0AE3-4F06-BB34-5B4AC6B01EF3}"/>
                </a:ext>
              </a:extLst>
            </p:cNvPr>
            <p:cNvSpPr>
              <a:spLocks noChangeArrowheads="1"/>
            </p:cNvSpPr>
            <p:nvPr/>
          </p:nvSpPr>
          <p:spPr bwMode="auto">
            <a:xfrm>
              <a:off x="3648" y="1824"/>
              <a:ext cx="816" cy="432"/>
            </a:xfrm>
            <a:prstGeom prst="wedgeRoundRectCallout">
              <a:avLst>
                <a:gd name="adj1" fmla="val 12380"/>
                <a:gd name="adj2" fmla="val -139120"/>
                <a:gd name="adj3" fmla="val 16667"/>
              </a:avLst>
            </a:prstGeom>
            <a:noFill/>
            <a:ln w="508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3200" b="1">
                <a:solidFill>
                  <a:schemeClr val="bg1"/>
                </a:solidFill>
                <a:ea typeface="幼圆" panose="02010509060101010101" pitchFamily="49" charset="-122"/>
              </a:endParaRPr>
            </a:p>
          </p:txBody>
        </p:sp>
        <p:graphicFrame>
          <p:nvGraphicFramePr>
            <p:cNvPr id="189533" name="Object 93">
              <a:extLst>
                <a:ext uri="{FF2B5EF4-FFF2-40B4-BE49-F238E27FC236}">
                  <a16:creationId xmlns:a16="http://schemas.microsoft.com/office/drawing/2014/main" id="{D6665E66-8408-42FC-BDB6-005C4939F749}"/>
                </a:ext>
              </a:extLst>
            </p:cNvPr>
            <p:cNvGraphicFramePr>
              <a:graphicFrameLocks noChangeAspect="1"/>
            </p:cNvGraphicFramePr>
            <p:nvPr/>
          </p:nvGraphicFramePr>
          <p:xfrm>
            <a:off x="3168" y="1008"/>
            <a:ext cx="2068" cy="384"/>
          </p:xfrm>
          <a:graphic>
            <a:graphicData uri="http://schemas.openxmlformats.org/presentationml/2006/ole">
              <mc:AlternateContent xmlns:mc="http://schemas.openxmlformats.org/markup-compatibility/2006">
                <mc:Choice xmlns:v="urn:schemas-microsoft-com:vml" Requires="v">
                  <p:oleObj spid="_x0000_s6148" name="Equation" r:id="rId6" imgW="1231560" imgH="228600" progId="Equation.3">
                    <p:embed/>
                  </p:oleObj>
                </mc:Choice>
                <mc:Fallback>
                  <p:oleObj name="Equation" r:id="rId6" imgW="1231560" imgH="22860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168" y="1008"/>
                          <a:ext cx="2068" cy="384"/>
                        </a:xfrm>
                        <a:prstGeom prst="rect">
                          <a:avLst/>
                        </a:prstGeom>
                        <a:solidFill>
                          <a:srgbClr val="FFCC99"/>
                        </a:solidFill>
                        <a:ln>
                          <a:noFill/>
                        </a:ln>
                        <a:effectLst/>
                      </p:spPr>
                    </p:pic>
                  </p:oleObj>
                </mc:Fallback>
              </mc:AlternateContent>
            </a:graphicData>
          </a:graphic>
        </p:graphicFrame>
      </p:grpSp>
      <p:sp>
        <p:nvSpPr>
          <p:cNvPr id="189551" name="AutoShape 111">
            <a:hlinkClick r:id="" action="ppaction://noaction" highlightClick="1"/>
            <a:extLst>
              <a:ext uri="{FF2B5EF4-FFF2-40B4-BE49-F238E27FC236}">
                <a16:creationId xmlns:a16="http://schemas.microsoft.com/office/drawing/2014/main" id="{373BB8EA-76D1-4242-B5EC-D3BF2010B6D0}"/>
              </a:ext>
            </a:extLst>
          </p:cNvPr>
          <p:cNvSpPr>
            <a:spLocks noChangeArrowheads="1"/>
          </p:cNvSpPr>
          <p:nvPr/>
        </p:nvSpPr>
        <p:spPr bwMode="auto">
          <a:xfrm>
            <a:off x="0" y="1628800"/>
            <a:ext cx="1835150" cy="461665"/>
          </a:xfrm>
          <a:prstGeom prst="actionButtonBlank">
            <a:avLst/>
          </a:prstGeom>
          <a:solidFill>
            <a:srgbClr val="00FF00">
              <a:alpha val="50000"/>
            </a:srgbClr>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a:r>
              <a:rPr lang="zh-CN" altLang="en-US" b="1">
                <a:solidFill>
                  <a:srgbClr val="0000FF"/>
                </a:solidFill>
                <a:ea typeface="隶书" panose="02010509060101010101" pitchFamily="49" charset="-122"/>
              </a:rPr>
              <a:t>意义理解</a:t>
            </a:r>
          </a:p>
        </p:txBody>
      </p:sp>
      <p:sp>
        <p:nvSpPr>
          <p:cNvPr id="189552" name="Text Box 112">
            <a:extLst>
              <a:ext uri="{FF2B5EF4-FFF2-40B4-BE49-F238E27FC236}">
                <a16:creationId xmlns:a16="http://schemas.microsoft.com/office/drawing/2014/main" id="{0F311BC4-BAE5-4F70-83A1-DAE80C0B7BB9}"/>
              </a:ext>
            </a:extLst>
          </p:cNvPr>
          <p:cNvSpPr txBox="1">
            <a:spLocks noChangeArrowheads="1"/>
          </p:cNvSpPr>
          <p:nvPr/>
        </p:nvSpPr>
        <p:spPr bwMode="auto">
          <a:xfrm>
            <a:off x="14168"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37C76D11-99B3-4D9B-A01E-01E3DBD3161E}"/>
                  </a:ext>
                </a:extLst>
              </p:cNvPr>
              <p:cNvSpPr/>
              <p:nvPr/>
            </p:nvSpPr>
            <p:spPr>
              <a:xfrm>
                <a:off x="3989694" y="5524253"/>
                <a:ext cx="7697748" cy="491801"/>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charset="0"/>
                        </a:rPr>
                        <m:t>𝑷</m:t>
                      </m:r>
                      <m:d>
                        <m:dPr>
                          <m:ctrlPr>
                            <a:rPr lang="zh-CN" altLang="en-US" b="1" i="1" smtClean="0">
                              <a:solidFill>
                                <a:srgbClr val="FF0000"/>
                              </a:solidFill>
                              <a:latin typeface="Cambria Math" panose="02040503050406030204" pitchFamily="18" charset="0"/>
                            </a:rPr>
                          </m:ctrlPr>
                        </m:dPr>
                        <m:e>
                          <m:r>
                            <a:rPr lang="zh-CN" altLang="en-US" b="1" i="1" smtClean="0">
                              <a:solidFill>
                                <a:srgbClr val="FF0000"/>
                              </a:solidFill>
                              <a:latin typeface="Cambria Math" panose="02040503050406030204" charset="0"/>
                            </a:rPr>
                            <m:t>𝑿</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e>
                      </m:d>
                      <m:r>
                        <a:rPr lang="zh-CN" altLang="en-US" b="1" i="1" smtClean="0">
                          <a:solidFill>
                            <a:srgbClr val="FF0000"/>
                          </a:solidFill>
                          <a:latin typeface="Cambria Math" panose="02040503050406030204" charset="0"/>
                        </a:rPr>
                        <m:t>=</m:t>
                      </m:r>
                      <m:sSubSup>
                        <m:sSubSupPr>
                          <m:ctrlPr>
                            <a:rPr lang="en-US" altLang="zh-CN" b="1" i="1">
                              <a:solidFill>
                                <a:srgbClr val="FF0000"/>
                              </a:solidFill>
                              <a:latin typeface="Cambria Math" panose="02040503050406030204" pitchFamily="18" charset="0"/>
                            </a:rPr>
                          </m:ctrlPr>
                        </m:sSubSupPr>
                        <m:e>
                          <m:r>
                            <a:rPr lang="en-US" altLang="zh-CN" b="1" i="1">
                              <a:solidFill>
                                <a:srgbClr val="FF0000"/>
                              </a:solidFill>
                              <a:latin typeface="Cambria Math" panose="02040503050406030204" charset="0"/>
                            </a:rPr>
                            <m:t>𝑪</m:t>
                          </m:r>
                        </m:e>
                        <m:sub>
                          <m:r>
                            <a:rPr lang="en-US" altLang="zh-CN" b="1" i="1" smtClean="0">
                              <a:solidFill>
                                <a:srgbClr val="FF0000"/>
                              </a:solidFill>
                              <a:latin typeface="Cambria Math" panose="02040503050406030204" charset="0"/>
                            </a:rPr>
                            <m:t>𝟒</m:t>
                          </m:r>
                        </m:sub>
                        <m:sup>
                          <m:r>
                            <a:rPr lang="en-US" altLang="zh-CN" b="1" i="1" smtClean="0">
                              <a:solidFill>
                                <a:srgbClr val="FF0000"/>
                              </a:solidFill>
                              <a:latin typeface="Cambria Math" panose="02040503050406030204" charset="0"/>
                            </a:rPr>
                            <m:t>𝒌</m:t>
                          </m:r>
                        </m:sup>
                      </m:sSubSup>
                      <m:r>
                        <a:rPr lang="en-US" altLang="zh-CN" b="1" i="1">
                          <a:solidFill>
                            <a:srgbClr val="FF0000"/>
                          </a:solidFill>
                          <a:latin typeface="Cambria Math" panose="02040503050406030204" charset="0"/>
                        </a:rPr>
                        <m:t>×</m:t>
                      </m:r>
                      <m:sSup>
                        <m:sSupPr>
                          <m:ctrlPr>
                            <a:rPr lang="en-US"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𝟖</m:t>
                          </m:r>
                        </m:e>
                        <m:sup>
                          <m:r>
                            <a:rPr lang="en-US" altLang="zh-CN" b="1" i="1" smtClean="0">
                              <a:solidFill>
                                <a:srgbClr val="FF0000"/>
                              </a:solidFill>
                              <a:latin typeface="Cambria Math" panose="02040503050406030204" charset="0"/>
                            </a:rPr>
                            <m:t>𝒌</m:t>
                          </m:r>
                        </m:sup>
                      </m:sSup>
                      <m:r>
                        <a:rPr lang="en-US" altLang="zh-CN" b="1" i="1">
                          <a:solidFill>
                            <a:srgbClr val="FF0000"/>
                          </a:solidFill>
                          <a:latin typeface="Cambria Math" panose="02040503050406030204" charset="0"/>
                        </a:rPr>
                        <m:t>×</m:t>
                      </m:r>
                      <m:sSup>
                        <m:sSupPr>
                          <m:ctrlPr>
                            <a:rPr lang="en-US" altLang="zh-CN" b="1" i="1" smtClean="0">
                              <a:solidFill>
                                <a:srgbClr val="FF0000"/>
                              </a:solidFill>
                              <a:latin typeface="Cambria Math" panose="02040503050406030204" pitchFamily="18" charset="0"/>
                            </a:rPr>
                          </m:ctrlPr>
                        </m:sSupPr>
                        <m:e>
                          <m:r>
                            <a:rPr lang="en-US" altLang="zh-CN" b="1" i="1">
                              <a:solidFill>
                                <a:srgbClr val="FF0000"/>
                              </a:solidFill>
                              <a:latin typeface="Cambria Math" panose="02040503050406030204" charset="0"/>
                            </a:rPr>
                            <m:t>𝟎</m:t>
                          </m:r>
                          <m:r>
                            <a:rPr lang="en-US" altLang="zh-CN" b="1" i="1">
                              <a:solidFill>
                                <a:srgbClr val="FF0000"/>
                              </a:solidFill>
                              <a:latin typeface="Cambria Math" panose="02040503050406030204" charset="0"/>
                            </a:rPr>
                            <m:t>.</m:t>
                          </m:r>
                          <m:r>
                            <a:rPr lang="en-US" altLang="zh-CN" b="1" i="1">
                              <a:solidFill>
                                <a:srgbClr val="FF0000"/>
                              </a:solidFill>
                              <a:latin typeface="Cambria Math" panose="02040503050406030204" charset="0"/>
                            </a:rPr>
                            <m:t>𝟐</m:t>
                          </m:r>
                        </m:e>
                        <m:sup>
                          <m:r>
                            <a:rPr lang="en-US" altLang="zh-CN" b="1" i="1" smtClean="0">
                              <a:solidFill>
                                <a:srgbClr val="FF0000"/>
                              </a:solidFill>
                              <a:latin typeface="Cambria Math" panose="02040503050406030204" charset="0"/>
                            </a:rPr>
                            <m:t>𝟒</m:t>
                          </m:r>
                          <m:r>
                            <a:rPr lang="zh-CN" altLang="en-US" b="1" i="1">
                              <a:solidFill>
                                <a:srgbClr val="FF0000"/>
                              </a:solidFill>
                              <a:latin typeface="Cambria Math" panose="02040503050406030204" charset="0"/>
                            </a:rPr>
                            <m:t>−</m:t>
                          </m:r>
                          <m:r>
                            <a:rPr lang="zh-CN" altLang="en-US" b="1" i="1">
                              <a:solidFill>
                                <a:srgbClr val="FF0000"/>
                              </a:solidFill>
                              <a:latin typeface="Cambria Math" panose="02040503050406030204" charset="0"/>
                            </a:rPr>
                            <m:t>𝒌</m:t>
                          </m:r>
                        </m:sup>
                      </m:sSup>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𝒌</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𝟎</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𝟏</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𝟐</m:t>
                      </m:r>
                      <m:r>
                        <a:rPr lang="zh-CN" altLang="en-US" b="1" i="1" smtClean="0">
                          <a:solidFill>
                            <a:srgbClr val="FF0000"/>
                          </a:solidFill>
                          <a:latin typeface="Cambria Math" panose="02040503050406030204" charset="0"/>
                        </a:rPr>
                        <m:t>，</m:t>
                      </m:r>
                      <m:r>
                        <a:rPr lang="zh-CN" altLang="en-US" b="1" i="1" smtClean="0">
                          <a:solidFill>
                            <a:srgbClr val="FF0000"/>
                          </a:solidFill>
                          <a:latin typeface="Cambria Math" panose="02040503050406030204" charset="0"/>
                        </a:rPr>
                        <m:t>𝟑</m:t>
                      </m:r>
                      <m:r>
                        <a:rPr lang="en-US" altLang="zh-CN" b="1" i="1" smtClean="0">
                          <a:solidFill>
                            <a:srgbClr val="FF0000"/>
                          </a:solidFill>
                          <a:latin typeface="Cambria Math" panose="02040503050406030204" charset="0"/>
                        </a:rPr>
                        <m:t>,</m:t>
                      </m:r>
                      <m:r>
                        <a:rPr lang="en-US" altLang="zh-CN" b="1" i="1" smtClean="0">
                          <a:solidFill>
                            <a:srgbClr val="FF0000"/>
                          </a:solidFill>
                          <a:latin typeface="Cambria Math" panose="02040503050406030204" charset="0"/>
                        </a:rPr>
                        <m:t>𝟒</m:t>
                      </m:r>
                    </m:oMath>
                  </m:oMathPara>
                </a14:m>
                <a:endParaRPr lang="zh-CN" altLang="en-US" b="1" dirty="0">
                  <a:solidFill>
                    <a:srgbClr val="FF0000"/>
                  </a:solidFill>
                  <a:latin typeface="Arial Black" panose="020B0A04020102020204" pitchFamily="34" charset="0"/>
                </a:endParaRPr>
              </a:p>
            </p:txBody>
          </p:sp>
        </mc:Choice>
        <mc:Fallback>
          <p:sp>
            <p:nvSpPr>
              <p:cNvPr id="21" name="矩形 20">
                <a:extLst>
                  <a:ext uri="{FF2B5EF4-FFF2-40B4-BE49-F238E27FC236}">
                    <a16:creationId xmlns:a16="http://schemas.microsoft.com/office/drawing/2014/main" id="{37C76D11-99B3-4D9B-A01E-01E3DBD3161E}"/>
                  </a:ext>
                </a:extLst>
              </p:cNvPr>
              <p:cNvSpPr>
                <a:spLocks noRot="1" noChangeAspect="1" noMove="1" noResize="1" noEditPoints="1" noAdjustHandles="1" noChangeArrowheads="1" noChangeShapeType="1" noTextEdit="1"/>
              </p:cNvSpPr>
              <p:nvPr/>
            </p:nvSpPr>
            <p:spPr>
              <a:xfrm>
                <a:off x="3989694" y="5524253"/>
                <a:ext cx="7697748" cy="491801"/>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9519"/>
                                        </p:tgtEl>
                                        <p:attrNameLst>
                                          <p:attrName>style.visibility</p:attrName>
                                        </p:attrNameLst>
                                      </p:cBhvr>
                                      <p:to>
                                        <p:strVal val="visible"/>
                                      </p:to>
                                    </p:set>
                                    <p:animEffect transition="in" filter="wipe(left)">
                                      <p:cBhvr>
                                        <p:cTn id="7" dur="500"/>
                                        <p:tgtEl>
                                          <p:spTgt spid="18951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510"/>
                                        </p:tgtEl>
                                        <p:attrNameLst>
                                          <p:attrName>style.visibility</p:attrName>
                                        </p:attrNameLst>
                                      </p:cBhvr>
                                      <p:to>
                                        <p:strVal val="visible"/>
                                      </p:to>
                                    </p:set>
                                    <p:animEffect transition="in" filter="wipe(left)">
                                      <p:cBhvr>
                                        <p:cTn id="12" dur="500"/>
                                        <p:tgtEl>
                                          <p:spTgt spid="189510"/>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518"/>
                                        </p:tgtEl>
                                        <p:attrNameLst>
                                          <p:attrName>style.visibility</p:attrName>
                                        </p:attrNameLst>
                                      </p:cBhvr>
                                      <p:to>
                                        <p:strVal val="visible"/>
                                      </p:to>
                                    </p:set>
                                    <p:animEffect transition="in" filter="wipe(left)">
                                      <p:cBhvr>
                                        <p:cTn id="17" dur="500"/>
                                        <p:tgtEl>
                                          <p:spTgt spid="189518"/>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9522"/>
                                        </p:tgtEl>
                                        <p:attrNameLst>
                                          <p:attrName>style.visibility</p:attrName>
                                        </p:attrNameLst>
                                      </p:cBhvr>
                                      <p:to>
                                        <p:strVal val="visible"/>
                                      </p:to>
                                    </p:set>
                                    <p:animEffect transition="in" filter="wipe(up)">
                                      <p:cBhvr>
                                        <p:cTn id="22" dur="500"/>
                                        <p:tgtEl>
                                          <p:spTgt spid="189522"/>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9525"/>
                                        </p:tgtEl>
                                        <p:attrNameLst>
                                          <p:attrName>style.visibility</p:attrName>
                                        </p:attrNameLst>
                                      </p:cBhvr>
                                      <p:to>
                                        <p:strVal val="visible"/>
                                      </p:to>
                                    </p:set>
                                    <p:animEffect transition="in" filter="wipe(up)">
                                      <p:cBhvr>
                                        <p:cTn id="27" dur="500"/>
                                        <p:tgtEl>
                                          <p:spTgt spid="189525"/>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89528"/>
                                        </p:tgtEl>
                                        <p:attrNameLst>
                                          <p:attrName>style.visibility</p:attrName>
                                        </p:attrNameLst>
                                      </p:cBhvr>
                                      <p:to>
                                        <p:strVal val="visible"/>
                                      </p:to>
                                    </p:set>
                                    <p:animEffect transition="in" filter="wipe(down)">
                                      <p:cBhvr>
                                        <p:cTn id="32" dur="500"/>
                                        <p:tgtEl>
                                          <p:spTgt spid="189528"/>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89531"/>
                                        </p:tgtEl>
                                        <p:attrNameLst>
                                          <p:attrName>style.visibility</p:attrName>
                                        </p:attrNameLst>
                                      </p:cBhvr>
                                      <p:to>
                                        <p:strVal val="visible"/>
                                      </p:to>
                                    </p:set>
                                    <p:animEffect transition="in" filter="wipe(down)">
                                      <p:cBhvr>
                                        <p:cTn id="37" dur="500"/>
                                        <p:tgtEl>
                                          <p:spTgt spid="18953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10" grpId="0"/>
      <p:bldP spid="18951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00665" y="20640"/>
            <a:ext cx="8352928" cy="1384995"/>
          </a:xfrm>
          <a:prstGeom prst="rect">
            <a:avLst/>
          </a:prstGeom>
          <a:noFill/>
        </p:spPr>
        <p:txBody>
          <a:bodyPr wrap="square" rtlCol="0">
            <a:spAutoFit/>
          </a:bodyPr>
          <a:lstStyle/>
          <a:p>
            <a:pPr fontAlgn="auto"/>
            <a:r>
              <a:rPr lang="zh-CN" altLang="en-US" sz="2800" b="1">
                <a:solidFill>
                  <a:schemeClr val="tx2"/>
                </a:solidFill>
              </a:rPr>
              <a:t>例</a:t>
            </a:r>
            <a:r>
              <a:rPr lang="en-US" altLang="zh-CN" sz="2800" b="1">
                <a:solidFill>
                  <a:schemeClr val="tx2"/>
                </a:solidFill>
              </a:rPr>
              <a:t>1 </a:t>
            </a:r>
            <a:r>
              <a:rPr lang="zh-CN" altLang="en-US" sz="2800" b="1">
                <a:solidFill>
                  <a:schemeClr val="tx2"/>
                </a:solidFill>
              </a:rPr>
              <a:t>：将一枚质地均匀的硬币重复抛掷</a:t>
            </a:r>
            <a:r>
              <a:rPr lang="en-US" altLang="zh-CN" sz="2800" b="1">
                <a:solidFill>
                  <a:schemeClr val="tx2"/>
                </a:solidFill>
              </a:rPr>
              <a:t>10</a:t>
            </a:r>
            <a:r>
              <a:rPr lang="zh-CN" altLang="en-US" sz="2800" b="1">
                <a:solidFill>
                  <a:schemeClr val="tx2"/>
                </a:solidFill>
              </a:rPr>
              <a:t>次，求：</a:t>
            </a:r>
            <a:endParaRPr lang="en-US" altLang="zh-CN" sz="2800" b="1">
              <a:solidFill>
                <a:schemeClr val="tx2"/>
              </a:solidFill>
            </a:endParaRPr>
          </a:p>
          <a:p>
            <a:pPr fontAlgn="auto"/>
            <a:r>
              <a:rPr lang="zh-CN" altLang="en-US" sz="2800" b="1">
                <a:solidFill>
                  <a:schemeClr val="tx2"/>
                </a:solidFill>
              </a:rPr>
              <a:t>（</a:t>
            </a:r>
            <a:r>
              <a:rPr lang="en-US" altLang="zh-CN" sz="2800" b="1">
                <a:solidFill>
                  <a:schemeClr val="tx2"/>
                </a:solidFill>
              </a:rPr>
              <a:t>1</a:t>
            </a:r>
            <a:r>
              <a:rPr lang="zh-CN" altLang="en-US" sz="2800" b="1">
                <a:solidFill>
                  <a:schemeClr val="tx2"/>
                </a:solidFill>
              </a:rPr>
              <a:t>）恰好出现</a:t>
            </a:r>
            <a:r>
              <a:rPr lang="en-US" altLang="zh-CN" sz="2800" b="1">
                <a:solidFill>
                  <a:schemeClr val="tx2"/>
                </a:solidFill>
              </a:rPr>
              <a:t>5</a:t>
            </a:r>
            <a:r>
              <a:rPr lang="zh-CN" altLang="en-US" sz="2800" b="1">
                <a:solidFill>
                  <a:schemeClr val="tx2"/>
                </a:solidFill>
              </a:rPr>
              <a:t>次正面朝上的概率；</a:t>
            </a:r>
            <a:endParaRPr lang="en-US" altLang="zh-CN" sz="2800" b="1">
              <a:solidFill>
                <a:schemeClr val="tx2"/>
              </a:solidFill>
            </a:endParaRPr>
          </a:p>
          <a:p>
            <a:pPr fontAlgn="auto"/>
            <a:r>
              <a:rPr lang="zh-CN" altLang="en-US" sz="2800" b="1">
                <a:solidFill>
                  <a:schemeClr val="tx2"/>
                </a:solidFill>
              </a:rPr>
              <a:t>（</a:t>
            </a:r>
            <a:r>
              <a:rPr lang="en-US" altLang="zh-CN" sz="2800" b="1">
                <a:solidFill>
                  <a:schemeClr val="tx2"/>
                </a:solidFill>
              </a:rPr>
              <a:t>2</a:t>
            </a:r>
            <a:r>
              <a:rPr lang="zh-CN" altLang="en-US" sz="2800" b="1">
                <a:solidFill>
                  <a:schemeClr val="tx2"/>
                </a:solidFill>
              </a:rPr>
              <a:t>）正面朝上出现的频率在</a:t>
            </a:r>
            <a:r>
              <a:rPr lang="en-US" altLang="zh-CN" sz="2800" b="1">
                <a:solidFill>
                  <a:schemeClr val="tx2"/>
                </a:solidFill>
              </a:rPr>
              <a:t>[0.4</a:t>
            </a:r>
            <a:r>
              <a:rPr lang="zh-CN" altLang="en-US" sz="2800" b="1">
                <a:solidFill>
                  <a:schemeClr val="tx2"/>
                </a:solidFill>
              </a:rPr>
              <a:t>，</a:t>
            </a:r>
            <a:r>
              <a:rPr lang="en-US" altLang="zh-CN" sz="2800" b="1">
                <a:solidFill>
                  <a:schemeClr val="tx2"/>
                </a:solidFill>
              </a:rPr>
              <a:t>0.6]</a:t>
            </a:r>
            <a:r>
              <a:rPr lang="zh-CN" altLang="en-US" sz="2800" b="1">
                <a:solidFill>
                  <a:schemeClr val="tx2"/>
                </a:solidFill>
              </a:rPr>
              <a:t>内的概率</a:t>
            </a:r>
            <a:r>
              <a:rPr lang="en-US" altLang="zh-CN" sz="2800" b="1">
                <a:solidFill>
                  <a:schemeClr val="tx2"/>
                </a:solidFill>
              </a:rPr>
              <a:t>.</a:t>
            </a:r>
            <a:endParaRPr lang="zh-CN" altLang="en-US" sz="2800" b="1">
              <a:solidFill>
                <a:schemeClr val="tx2"/>
              </a:solidFill>
            </a:endParaRPr>
          </a:p>
        </p:txBody>
      </p:sp>
      <mc:AlternateContent xmlns:mc="http://schemas.openxmlformats.org/markup-compatibility/2006" xmlns:a14="http://schemas.microsoft.com/office/drawing/2010/main">
        <mc:Choice Requires="a14">
          <p:sp>
            <p:nvSpPr>
              <p:cNvPr id="5" name="矩形 4"/>
              <p:cNvSpPr/>
              <p:nvPr/>
            </p:nvSpPr>
            <p:spPr>
              <a:xfrm>
                <a:off x="666881" y="2492896"/>
                <a:ext cx="10858237" cy="1369990"/>
              </a:xfrm>
              <a:prstGeom prst="rect">
                <a:avLst/>
              </a:prstGeom>
            </p:spPr>
            <p:txBody>
              <a:bodyPr wrap="square">
                <a:spAutoFit/>
              </a:bodyPr>
              <a:lstStyle/>
              <a:p>
                <a:r>
                  <a:rPr lang="zh-CN" altLang="en-US" b="1">
                    <a:solidFill>
                      <a:schemeClr val="tx1"/>
                    </a:solidFill>
                  </a:rPr>
                  <a:t>解：设A=“正面朝上”，则P(A）=0.5.用X表示事件A发生的次数，</a:t>
                </a:r>
                <a:r>
                  <a:rPr lang="en-US" altLang="zh-CN" b="1">
                    <a:solidFill>
                      <a:schemeClr val="tx1"/>
                    </a:solidFill>
                  </a:rPr>
                  <a:t>X~</a:t>
                </a:r>
                <a:r>
                  <a:rPr lang="zh-CN" altLang="en-US" b="1">
                    <a:solidFill>
                      <a:schemeClr val="tx1"/>
                    </a:solidFill>
                  </a:rPr>
                  <a:t>B(10,0.5).</a:t>
                </a:r>
                <a:endParaRPr lang="en-US" altLang="zh-CN" b="1">
                  <a:solidFill>
                    <a:schemeClr val="tx1"/>
                  </a:solidFill>
                </a:endParaRPr>
              </a:p>
              <a:p>
                <a:r>
                  <a:rPr lang="zh-CN" altLang="en-US" b="1">
                    <a:solidFill>
                      <a:schemeClr val="tx1"/>
                    </a:solidFill>
                  </a:rPr>
                  <a:t>(1</a:t>
                </a:r>
                <a:r>
                  <a:rPr lang="en-US" altLang="zh-CN" b="1">
                    <a:solidFill>
                      <a:schemeClr val="tx1"/>
                    </a:solidFill>
                  </a:rPr>
                  <a:t>)</a:t>
                </a:r>
                <a:r>
                  <a:rPr lang="zh-CN" altLang="en-US" b="1">
                    <a:solidFill>
                      <a:schemeClr val="tx1"/>
                    </a:solidFill>
                  </a:rPr>
                  <a:t>恰好出现5次正面朝上等价于X=5，于是</a:t>
                </a:r>
                <a:endParaRPr lang="en-US" altLang="zh-CN" b="1">
                  <a:solidFill>
                    <a:schemeClr val="tx1"/>
                  </a:solidFill>
                </a:endParaRPr>
              </a:p>
              <a:p>
                <a:pPr/>
                <a14:m>
                  <m:oMath xmlns:m="http://schemas.openxmlformats.org/officeDocument/2006/math">
                    <m:r>
                      <a:rPr lang="zh-CN" altLang="en-US" b="1" i="1" smtClean="0">
                        <a:solidFill>
                          <a:schemeClr val="tx1"/>
                        </a:solidFill>
                        <a:latin typeface="Cambria Math" panose="02040503050406030204" charset="0"/>
                      </a:rPr>
                      <m:t>                                              </m:t>
                    </m:r>
                    <m:r>
                      <a:rPr lang="zh-CN" altLang="en-US" b="1" i="1" smtClean="0">
                        <a:solidFill>
                          <a:schemeClr val="tx1"/>
                        </a:solidFill>
                        <a:latin typeface="Cambria Math" panose="02040503050406030204" charset="0"/>
                      </a:rPr>
                      <m:t>𝑷</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𝑿</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𝟓</m:t>
                    </m:r>
                    <m:r>
                      <a:rPr lang="zh-CN" altLang="en-US" b="1" i="1">
                        <a:solidFill>
                          <a:schemeClr val="tx1"/>
                        </a:solidFill>
                        <a:latin typeface="Cambria Math" panose="02040503050406030204" charset="0"/>
                      </a:rPr>
                      <m:t>)=</m:t>
                    </m:r>
                    <m:sSubSup>
                      <m:sSubSupPr>
                        <m:ctrlPr>
                          <a:rPr lang="en-US" altLang="zh-CN" b="1" i="1" smtClean="0">
                            <a:solidFill>
                              <a:schemeClr val="tx1"/>
                            </a:solidFill>
                            <a:latin typeface="Cambria Math" panose="02040503050406030204" pitchFamily="18" charset="0"/>
                          </a:rPr>
                        </m:ctrlPr>
                      </m:sSubSupPr>
                      <m:e>
                        <m:r>
                          <a:rPr lang="zh-CN" altLang="en-US" b="1" i="1">
                            <a:solidFill>
                              <a:schemeClr val="tx1"/>
                            </a:solidFill>
                            <a:latin typeface="Cambria Math" panose="02040503050406030204" charset="0"/>
                          </a:rPr>
                          <m:t>𝑪</m:t>
                        </m:r>
                      </m:e>
                      <m:sub>
                        <m:r>
                          <a:rPr lang="en-US" altLang="zh-CN" b="1" i="1" smtClean="0">
                            <a:solidFill>
                              <a:schemeClr val="tx1"/>
                            </a:solidFill>
                            <a:latin typeface="Cambria Math" panose="02040503050406030204" charset="0"/>
                          </a:rPr>
                          <m:t>𝟏𝟎</m:t>
                        </m:r>
                      </m:sub>
                      <m:sup>
                        <m:r>
                          <a:rPr lang="en-US" altLang="zh-CN" b="1" i="1" smtClean="0">
                            <a:solidFill>
                              <a:schemeClr val="tx1"/>
                            </a:solidFill>
                            <a:latin typeface="Cambria Math" panose="02040503050406030204" charset="0"/>
                          </a:rPr>
                          <m:t>𝟓</m:t>
                        </m:r>
                      </m:sup>
                    </m:sSubSup>
                    <m:r>
                      <a:rPr lang="zh-CN" altLang="en-US" b="1" i="1">
                        <a:solidFill>
                          <a:schemeClr val="tx1"/>
                        </a:solidFill>
                        <a:latin typeface="Cambria Math" panose="02040503050406030204" charset="0"/>
                      </a:rPr>
                      <m:t>×</m:t>
                    </m:r>
                    <m:sSup>
                      <m:sSupPr>
                        <m:ctrlPr>
                          <a:rPr lang="en-US" altLang="zh-CN" b="1" i="1" smtClean="0">
                            <a:solidFill>
                              <a:schemeClr val="tx1"/>
                            </a:solidFill>
                            <a:latin typeface="Cambria Math" panose="02040503050406030204" pitchFamily="18" charset="0"/>
                          </a:rPr>
                        </m:ctrlPr>
                      </m:sSupPr>
                      <m:e>
                        <m:r>
                          <a:rPr lang="zh-CN" altLang="en-US" b="1" i="1">
                            <a:solidFill>
                              <a:schemeClr val="tx1"/>
                            </a:solidFill>
                            <a:latin typeface="Cambria Math" panose="02040503050406030204" charset="0"/>
                          </a:rPr>
                          <m:t>𝟎</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𝟓</m:t>
                        </m:r>
                      </m:e>
                      <m:sup>
                        <m:r>
                          <a:rPr lang="zh-CN" altLang="en-US" b="1" i="1">
                            <a:solidFill>
                              <a:schemeClr val="tx1"/>
                            </a:solidFill>
                            <a:latin typeface="Cambria Math" panose="02040503050406030204" charset="0"/>
                          </a:rPr>
                          <m:t>𝟏𝟎</m:t>
                        </m:r>
                      </m:sup>
                    </m:sSup>
                    <m:r>
                      <a:rPr lang="zh-CN" altLang="en-US" b="1" i="1">
                        <a:solidFill>
                          <a:schemeClr val="tx1"/>
                        </a:solidFill>
                        <a:latin typeface="Cambria Math" panose="02040503050406030204" charset="0"/>
                      </a:rPr>
                      <m:t>=</m:t>
                    </m:r>
                    <m:f>
                      <m:fPr>
                        <m:ctrlPr>
                          <a:rPr lang="en-US" altLang="zh-CN" b="1" i="1" smtClean="0">
                            <a:solidFill>
                              <a:schemeClr val="tx1"/>
                            </a:solidFill>
                            <a:latin typeface="Cambria Math" panose="02040503050406030204" pitchFamily="18" charset="0"/>
                          </a:rPr>
                        </m:ctrlPr>
                      </m:fPr>
                      <m:num>
                        <m:r>
                          <a:rPr lang="en-US" altLang="zh-CN" b="1" i="1" smtClean="0">
                            <a:solidFill>
                              <a:schemeClr val="tx1"/>
                            </a:solidFill>
                            <a:latin typeface="Cambria Math" panose="02040503050406030204" charset="0"/>
                          </a:rPr>
                          <m:t>𝟐𝟓𝟐</m:t>
                        </m:r>
                      </m:num>
                      <m:den>
                        <m:r>
                          <a:rPr lang="en-US" altLang="zh-CN" b="1" i="1" smtClean="0">
                            <a:solidFill>
                              <a:schemeClr val="tx1"/>
                            </a:solidFill>
                            <a:latin typeface="Cambria Math" panose="02040503050406030204" charset="0"/>
                          </a:rPr>
                          <m:t>𝟏𝟎𝟐𝟒</m:t>
                        </m:r>
                      </m:den>
                    </m:f>
                    <m:r>
                      <a:rPr lang="zh-CN" altLang="en-US" b="1" i="1">
                        <a:solidFill>
                          <a:schemeClr val="tx1"/>
                        </a:solidFill>
                        <a:latin typeface="Cambria Math" panose="02040503050406030204" charset="0"/>
                      </a:rPr>
                      <m:t>=</m:t>
                    </m:r>
                    <m:f>
                      <m:fPr>
                        <m:ctrlPr>
                          <a:rPr lang="en-US" altLang="zh-CN" b="1" i="1" smtClean="0">
                            <a:solidFill>
                              <a:schemeClr val="tx1"/>
                            </a:solidFill>
                            <a:latin typeface="Cambria Math" panose="02040503050406030204" pitchFamily="18" charset="0"/>
                          </a:rPr>
                        </m:ctrlPr>
                      </m:fPr>
                      <m:num>
                        <m:r>
                          <a:rPr lang="en-US" altLang="zh-CN" b="1" i="1" smtClean="0">
                            <a:solidFill>
                              <a:schemeClr val="tx1"/>
                            </a:solidFill>
                            <a:latin typeface="Cambria Math" panose="02040503050406030204" charset="0"/>
                          </a:rPr>
                          <m:t>𝟔𝟑</m:t>
                        </m:r>
                      </m:num>
                      <m:den>
                        <m:r>
                          <a:rPr lang="en-US" altLang="zh-CN" b="1" i="1" smtClean="0">
                            <a:solidFill>
                              <a:schemeClr val="tx1"/>
                            </a:solidFill>
                            <a:latin typeface="Cambria Math" panose="02040503050406030204" charset="0"/>
                          </a:rPr>
                          <m:t>𝟐𝟓𝟔</m:t>
                        </m:r>
                      </m:den>
                    </m:f>
                  </m:oMath>
                </a14:m>
                <a:r>
                  <a:rPr lang="en-US" altLang="zh-CN" b="1">
                    <a:solidFill>
                      <a:schemeClr val="tx1"/>
                    </a:solidFill>
                  </a:rPr>
                  <a:t>;</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5" name="矩形 4"/>
              <p:cNvSpPr>
                <a:spLocks noRot="1" noChangeAspect="1" noMove="1" noResize="1" noEditPoints="1" noAdjustHandles="1" noChangeArrowheads="1" noChangeShapeType="1" noTextEdit="1"/>
              </p:cNvSpPr>
              <p:nvPr/>
            </p:nvSpPr>
            <p:spPr>
              <a:xfrm>
                <a:off x="666881" y="2492896"/>
                <a:ext cx="10858237" cy="1369990"/>
              </a:xfrm>
              <a:prstGeom prst="rect">
                <a:avLst/>
              </a:prstGeom>
              <a:blipFill>
                <a:blip r:embed="rId2"/>
                <a:stretch>
                  <a:fillRect l="-842" t="-4889" r="-730" b="-3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74538" y="3898620"/>
                <a:ext cx="10978543" cy="1155509"/>
              </a:xfrm>
              <a:prstGeom prst="rect">
                <a:avLst/>
              </a:prstGeom>
            </p:spPr>
            <p:txBody>
              <a:bodyPr wrap="square">
                <a:spAutoFit/>
              </a:bodyPr>
              <a:lstStyle/>
              <a:p>
                <a:r>
                  <a:rPr lang="en-US" altLang="zh-CN" b="1">
                    <a:solidFill>
                      <a:schemeClr val="tx1"/>
                    </a:solidFill>
                  </a:rPr>
                  <a:t>(</a:t>
                </a:r>
                <a:r>
                  <a:rPr lang="zh-CN" altLang="en-US" b="1">
                    <a:solidFill>
                      <a:schemeClr val="tx1"/>
                    </a:solidFill>
                  </a:rPr>
                  <a:t>2)正面朝上出现的频率在[0.4，0.6]内等价于4≤X≤6，于是 </a:t>
                </a:r>
                <a:endParaRPr lang="en-US" altLang="zh-CN" b="1" i="1">
                  <a:solidFill>
                    <a:schemeClr val="tx1"/>
                  </a:solidFill>
                  <a:latin typeface="Cambria Math" panose="02040503050406030204" charset="0"/>
                </a:endParaRPr>
              </a:p>
              <a:p>
                <a:pPr/>
                <a14:m>
                  <m:oMathPara xmlns:m="http://schemas.openxmlformats.org/officeDocument/2006/math">
                    <m:oMathParaPr>
                      <m:jc m:val="centerGroup"/>
                    </m:oMathParaPr>
                    <m:oMath xmlns:m="http://schemas.openxmlformats.org/officeDocument/2006/math">
                      <m:r>
                        <a:rPr lang="zh-CN" altLang="en-US" b="1" i="1">
                          <a:solidFill>
                            <a:schemeClr val="tx1"/>
                          </a:solidFill>
                          <a:latin typeface="Cambria Math" panose="02040503050406030204" charset="0"/>
                        </a:rPr>
                        <m:t>𝑷</m:t>
                      </m:r>
                      <m:d>
                        <m:dPr>
                          <m:ctrlPr>
                            <a:rPr lang="zh-CN" altLang="en-US" b="1" i="1">
                              <a:solidFill>
                                <a:schemeClr val="tx1"/>
                              </a:solidFill>
                              <a:latin typeface="Cambria Math" panose="02040503050406030204" pitchFamily="18" charset="0"/>
                            </a:rPr>
                          </m:ctrlPr>
                        </m:dPr>
                        <m:e>
                          <m:r>
                            <a:rPr lang="en-US" altLang="zh-CN" b="1" i="1">
                              <a:solidFill>
                                <a:schemeClr val="tx1"/>
                              </a:solidFill>
                              <a:latin typeface="Cambria Math" panose="02040503050406030204" charset="0"/>
                            </a:rPr>
                            <m:t>𝟒</m:t>
                          </m:r>
                          <m:r>
                            <a:rPr lang="en-US" altLang="zh-CN" b="1" i="1">
                              <a:solidFill>
                                <a:schemeClr val="tx1"/>
                              </a:solidFill>
                              <a:latin typeface="Cambria Math" panose="02040503050406030204" charset="0"/>
                              <a:ea typeface="Cambria Math" panose="02040503050406030204" charset="0"/>
                            </a:rPr>
                            <m:t>≤</m:t>
                          </m:r>
                          <m:r>
                            <a:rPr lang="en-US" altLang="zh-CN" b="1" i="1">
                              <a:solidFill>
                                <a:schemeClr val="tx1"/>
                              </a:solidFill>
                              <a:latin typeface="Cambria Math" panose="02040503050406030204" charset="0"/>
                            </a:rPr>
                            <m:t>𝑿</m:t>
                          </m:r>
                          <m:r>
                            <a:rPr lang="en-US" altLang="zh-CN" b="1" i="1">
                              <a:solidFill>
                                <a:schemeClr val="tx1"/>
                              </a:solidFill>
                              <a:latin typeface="Cambria Math" panose="02040503050406030204" charset="0"/>
                              <a:ea typeface="Cambria Math" panose="02040503050406030204" charset="0"/>
                            </a:rPr>
                            <m:t>≤</m:t>
                          </m:r>
                          <m:r>
                            <a:rPr lang="en-US" altLang="zh-CN" b="1" i="1">
                              <a:solidFill>
                                <a:schemeClr val="tx1"/>
                              </a:solidFill>
                              <a:latin typeface="Cambria Math" panose="02040503050406030204" charset="0"/>
                              <a:ea typeface="Cambria Math" panose="02040503050406030204" charset="0"/>
                            </a:rPr>
                            <m:t>𝟔</m:t>
                          </m:r>
                        </m:e>
                      </m:d>
                      <m:r>
                        <a:rPr lang="zh-CN" altLang="en-US" b="1" i="1">
                          <a:solidFill>
                            <a:schemeClr val="tx1"/>
                          </a:solidFill>
                          <a:latin typeface="Cambria Math" panose="02040503050406030204" charset="0"/>
                        </a:rPr>
                        <m:t>=</m:t>
                      </m:r>
                      <m:sSubSup>
                        <m:sSubSupPr>
                          <m:ctrlPr>
                            <a:rPr lang="en-US" altLang="zh-CN"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charset="0"/>
                            </a:rPr>
                            <m:t>𝑪</m:t>
                          </m:r>
                        </m:e>
                        <m:sub>
                          <m:r>
                            <a:rPr lang="en-US" altLang="zh-CN" b="1" i="1">
                              <a:solidFill>
                                <a:schemeClr val="tx1"/>
                              </a:solidFill>
                              <a:latin typeface="Cambria Math" panose="02040503050406030204" charset="0"/>
                            </a:rPr>
                            <m:t>𝟏𝟎</m:t>
                          </m:r>
                        </m:sub>
                        <m:sup>
                          <m:r>
                            <a:rPr lang="en-US" altLang="zh-CN" b="1" i="1">
                              <a:solidFill>
                                <a:schemeClr val="tx1"/>
                              </a:solidFill>
                              <a:latin typeface="Cambria Math" panose="02040503050406030204" charset="0"/>
                            </a:rPr>
                            <m:t>𝟒</m:t>
                          </m:r>
                        </m:sup>
                      </m:sSubSup>
                      <m:r>
                        <a:rPr lang="zh-CN" altLang="en-US" b="1" i="1">
                          <a:solidFill>
                            <a:schemeClr val="tx1"/>
                          </a:solidFill>
                          <a:latin typeface="Cambria Math" panose="02040503050406030204" charset="0"/>
                        </a:rPr>
                        <m:t>×</m:t>
                      </m:r>
                      <m:sSup>
                        <m:sSupPr>
                          <m:ctrlPr>
                            <a:rPr lang="en-US" altLang="zh-CN" b="1" i="1">
                              <a:solidFill>
                                <a:schemeClr val="tx1"/>
                              </a:solidFill>
                              <a:latin typeface="Cambria Math" panose="02040503050406030204" pitchFamily="18" charset="0"/>
                            </a:rPr>
                          </m:ctrlPr>
                        </m:sSupPr>
                        <m:e>
                          <m:r>
                            <a:rPr lang="zh-CN" altLang="en-US" b="1" i="1">
                              <a:solidFill>
                                <a:schemeClr val="tx1"/>
                              </a:solidFill>
                              <a:latin typeface="Cambria Math" panose="02040503050406030204" charset="0"/>
                            </a:rPr>
                            <m:t>𝟎</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𝟓</m:t>
                          </m:r>
                        </m:e>
                        <m:sup>
                          <m:r>
                            <a:rPr lang="zh-CN" altLang="en-US" b="1" i="1">
                              <a:solidFill>
                                <a:schemeClr val="tx1"/>
                              </a:solidFill>
                              <a:latin typeface="Cambria Math" panose="02040503050406030204" charset="0"/>
                            </a:rPr>
                            <m:t>𝟏𝟎</m:t>
                          </m:r>
                        </m:sup>
                      </m:sSup>
                      <m:r>
                        <a:rPr lang="zh-CN" altLang="en-US" b="1" i="1">
                          <a:solidFill>
                            <a:schemeClr val="tx1"/>
                          </a:solidFill>
                          <a:latin typeface="Cambria Math" panose="02040503050406030204" charset="0"/>
                        </a:rPr>
                        <m:t>+</m:t>
                      </m:r>
                      <m:sSubSup>
                        <m:sSubSupPr>
                          <m:ctrlPr>
                            <a:rPr lang="en-US" altLang="zh-CN"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charset="0"/>
                            </a:rPr>
                            <m:t>𝑪</m:t>
                          </m:r>
                        </m:e>
                        <m:sub>
                          <m:r>
                            <a:rPr lang="en-US" altLang="zh-CN" b="1" i="1">
                              <a:solidFill>
                                <a:schemeClr val="tx1"/>
                              </a:solidFill>
                              <a:latin typeface="Cambria Math" panose="02040503050406030204" charset="0"/>
                            </a:rPr>
                            <m:t>𝟏𝟎</m:t>
                          </m:r>
                        </m:sub>
                        <m:sup>
                          <m:r>
                            <a:rPr lang="en-US" altLang="zh-CN" b="1" i="1">
                              <a:solidFill>
                                <a:schemeClr val="tx1"/>
                              </a:solidFill>
                              <a:latin typeface="Cambria Math" panose="02040503050406030204" charset="0"/>
                            </a:rPr>
                            <m:t>𝟓</m:t>
                          </m:r>
                        </m:sup>
                      </m:sSubSup>
                      <m:r>
                        <a:rPr lang="zh-CN" altLang="en-US" b="1" i="1">
                          <a:solidFill>
                            <a:schemeClr val="tx1"/>
                          </a:solidFill>
                          <a:latin typeface="Cambria Math" panose="02040503050406030204" charset="0"/>
                        </a:rPr>
                        <m:t>×</m:t>
                      </m:r>
                      <m:sSup>
                        <m:sSupPr>
                          <m:ctrlPr>
                            <a:rPr lang="en-US" altLang="zh-CN" b="1" i="1">
                              <a:solidFill>
                                <a:schemeClr val="tx1"/>
                              </a:solidFill>
                              <a:latin typeface="Cambria Math" panose="02040503050406030204" pitchFamily="18" charset="0"/>
                            </a:rPr>
                          </m:ctrlPr>
                        </m:sSupPr>
                        <m:e>
                          <m:r>
                            <a:rPr lang="zh-CN" altLang="en-US" b="1" i="1">
                              <a:solidFill>
                                <a:schemeClr val="tx1"/>
                              </a:solidFill>
                              <a:latin typeface="Cambria Math" panose="02040503050406030204" charset="0"/>
                            </a:rPr>
                            <m:t>𝟎</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𝟓</m:t>
                          </m:r>
                        </m:e>
                        <m:sup>
                          <m:r>
                            <a:rPr lang="zh-CN" altLang="en-US" b="1" i="1">
                              <a:solidFill>
                                <a:schemeClr val="tx1"/>
                              </a:solidFill>
                              <a:latin typeface="Cambria Math" panose="02040503050406030204" charset="0"/>
                            </a:rPr>
                            <m:t>𝟏𝟎</m:t>
                          </m:r>
                        </m:sup>
                      </m:sSup>
                      <m:r>
                        <a:rPr lang="zh-CN" altLang="en-US" b="1" i="1">
                          <a:solidFill>
                            <a:schemeClr val="tx1"/>
                          </a:solidFill>
                          <a:latin typeface="Cambria Math" panose="02040503050406030204" charset="0"/>
                        </a:rPr>
                        <m:t>+</m:t>
                      </m:r>
                      <m:sSubSup>
                        <m:sSubSupPr>
                          <m:ctrlPr>
                            <a:rPr lang="en-US" altLang="zh-CN" b="1" i="1">
                              <a:solidFill>
                                <a:schemeClr val="tx1"/>
                              </a:solidFill>
                              <a:latin typeface="Cambria Math" panose="02040503050406030204" pitchFamily="18" charset="0"/>
                            </a:rPr>
                          </m:ctrlPr>
                        </m:sSubSupPr>
                        <m:e>
                          <m:r>
                            <a:rPr lang="zh-CN" altLang="en-US" b="1" i="1">
                              <a:solidFill>
                                <a:schemeClr val="tx1"/>
                              </a:solidFill>
                              <a:latin typeface="Cambria Math" panose="02040503050406030204" charset="0"/>
                            </a:rPr>
                            <m:t>𝑪</m:t>
                          </m:r>
                        </m:e>
                        <m:sub>
                          <m:r>
                            <a:rPr lang="en-US" altLang="zh-CN" b="1" i="1">
                              <a:solidFill>
                                <a:schemeClr val="tx1"/>
                              </a:solidFill>
                              <a:latin typeface="Cambria Math" panose="02040503050406030204" charset="0"/>
                            </a:rPr>
                            <m:t>𝟏𝟎</m:t>
                          </m:r>
                        </m:sub>
                        <m:sup>
                          <m:r>
                            <a:rPr lang="en-US" altLang="zh-CN" b="1" i="1">
                              <a:solidFill>
                                <a:schemeClr val="tx1"/>
                              </a:solidFill>
                              <a:latin typeface="Cambria Math" panose="02040503050406030204" charset="0"/>
                            </a:rPr>
                            <m:t>𝟔</m:t>
                          </m:r>
                        </m:sup>
                      </m:sSubSup>
                      <m:r>
                        <a:rPr lang="zh-CN" altLang="en-US" b="1" i="1">
                          <a:solidFill>
                            <a:schemeClr val="tx1"/>
                          </a:solidFill>
                          <a:latin typeface="Cambria Math" panose="02040503050406030204" charset="0"/>
                        </a:rPr>
                        <m:t>×</m:t>
                      </m:r>
                      <m:sSup>
                        <m:sSupPr>
                          <m:ctrlPr>
                            <a:rPr lang="en-US" altLang="zh-CN" b="1" i="1">
                              <a:solidFill>
                                <a:schemeClr val="tx1"/>
                              </a:solidFill>
                              <a:latin typeface="Cambria Math" panose="02040503050406030204" pitchFamily="18" charset="0"/>
                            </a:rPr>
                          </m:ctrlPr>
                        </m:sSupPr>
                        <m:e>
                          <m:r>
                            <a:rPr lang="zh-CN" altLang="en-US" b="1" i="1">
                              <a:solidFill>
                                <a:schemeClr val="tx1"/>
                              </a:solidFill>
                              <a:latin typeface="Cambria Math" panose="02040503050406030204" charset="0"/>
                            </a:rPr>
                            <m:t>𝟎</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𝟓</m:t>
                          </m:r>
                        </m:e>
                        <m:sup>
                          <m:r>
                            <a:rPr lang="zh-CN" altLang="en-US" b="1" i="1">
                              <a:solidFill>
                                <a:schemeClr val="tx1"/>
                              </a:solidFill>
                              <a:latin typeface="Cambria Math" panose="02040503050406030204" charset="0"/>
                            </a:rPr>
                            <m:t>𝟏𝟎</m:t>
                          </m:r>
                        </m:sup>
                      </m:sSup>
                      <m:r>
                        <a:rPr lang="zh-CN" altLang="en-US" b="1" i="1">
                          <a:solidFill>
                            <a:schemeClr val="tx1"/>
                          </a:solidFill>
                          <a:latin typeface="Cambria Math" panose="02040503050406030204" charset="0"/>
                        </a:rPr>
                        <m:t>=</m:t>
                      </m:r>
                      <m:f>
                        <m:fPr>
                          <m:ctrlPr>
                            <a:rPr lang="en-US" altLang="zh-CN" b="1" i="1">
                              <a:solidFill>
                                <a:schemeClr val="tx1"/>
                              </a:solidFill>
                              <a:latin typeface="Cambria Math" panose="02040503050406030204" pitchFamily="18" charset="0"/>
                            </a:rPr>
                          </m:ctrlPr>
                        </m:fPr>
                        <m:num>
                          <m:r>
                            <a:rPr lang="en-US" altLang="zh-CN" b="1" i="1">
                              <a:solidFill>
                                <a:schemeClr val="tx1"/>
                              </a:solidFill>
                              <a:latin typeface="Cambria Math" panose="02040503050406030204" charset="0"/>
                            </a:rPr>
                            <m:t>𝟔𝟕𝟐</m:t>
                          </m:r>
                        </m:num>
                        <m:den>
                          <m:r>
                            <a:rPr lang="en-US" altLang="zh-CN" b="1" i="1">
                              <a:solidFill>
                                <a:schemeClr val="tx1"/>
                              </a:solidFill>
                              <a:latin typeface="Cambria Math" panose="02040503050406030204" charset="0"/>
                            </a:rPr>
                            <m:t>𝟏𝟎𝟐𝟒</m:t>
                          </m:r>
                        </m:den>
                      </m:f>
                      <m:r>
                        <a:rPr lang="en-US" altLang="zh-CN" b="1" i="1">
                          <a:solidFill>
                            <a:schemeClr val="tx1"/>
                          </a:solidFill>
                          <a:latin typeface="Cambria Math" panose="02040503050406030204" charset="0"/>
                        </a:rPr>
                        <m:t>=</m:t>
                      </m:r>
                      <m:f>
                        <m:fPr>
                          <m:ctrlPr>
                            <a:rPr lang="en-US" altLang="zh-CN" b="1" i="1">
                              <a:solidFill>
                                <a:schemeClr val="tx1"/>
                              </a:solidFill>
                              <a:latin typeface="Cambria Math" panose="02040503050406030204" pitchFamily="18" charset="0"/>
                            </a:rPr>
                          </m:ctrlPr>
                        </m:fPr>
                        <m:num>
                          <m:r>
                            <a:rPr lang="en-US" altLang="zh-CN" b="1" i="1">
                              <a:solidFill>
                                <a:schemeClr val="tx1"/>
                              </a:solidFill>
                              <a:latin typeface="Cambria Math" panose="02040503050406030204" charset="0"/>
                            </a:rPr>
                            <m:t>𝟐𝟏</m:t>
                          </m:r>
                        </m:num>
                        <m:den>
                          <m:r>
                            <a:rPr lang="en-US" altLang="zh-CN" b="1" i="1">
                              <a:solidFill>
                                <a:schemeClr val="tx1"/>
                              </a:solidFill>
                              <a:latin typeface="Cambria Math" panose="02040503050406030204" charset="0"/>
                            </a:rPr>
                            <m:t>𝟑𝟐</m:t>
                          </m:r>
                        </m:den>
                      </m:f>
                      <m:r>
                        <a:rPr lang="en-US" altLang="zh-CN" b="1" i="1">
                          <a:solidFill>
                            <a:schemeClr val="tx1"/>
                          </a:solidFill>
                          <a:latin typeface="Cambria Math" panose="02040503050406030204" charset="0"/>
                        </a:rPr>
                        <m:t>.</m:t>
                      </m:r>
                    </m:oMath>
                  </m:oMathPara>
                </a14:m>
                <a:endParaRPr lang="zh-CN" altLang="en-US" b="1">
                  <a:solidFill>
                    <a:schemeClr val="tx1"/>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6" name="矩形 5"/>
              <p:cNvSpPr>
                <a:spLocks noRot="1" noChangeAspect="1" noMove="1" noResize="1" noEditPoints="1" noAdjustHandles="1" noChangeArrowheads="1" noChangeShapeType="1" noTextEdit="1"/>
              </p:cNvSpPr>
              <p:nvPr/>
            </p:nvSpPr>
            <p:spPr>
              <a:xfrm>
                <a:off x="674538" y="3898620"/>
                <a:ext cx="10978543" cy="1155509"/>
              </a:xfrm>
              <a:prstGeom prst="rect">
                <a:avLst/>
              </a:prstGeom>
              <a:blipFill>
                <a:blip r:embed="rId3"/>
                <a:stretch>
                  <a:fillRect l="-888" t="-5820" r="0"/>
                </a:stretch>
              </a:blipFill>
            </p:spPr>
            <p:txBody>
              <a:bodyPr/>
              <a:lstStyle/>
              <a:p>
                <a:r>
                  <a:rPr lang="zh-CN" altLang="en-US">
                    <a:noFill/>
                  </a:rPr>
                  <a:t> </a:t>
                </a:r>
              </a:p>
            </p:txBody>
          </p:sp>
        </mc:Fallback>
      </mc:AlternateContent>
      <p:sp>
        <p:nvSpPr>
          <p:cNvPr id="7" name="Text Box 44">
            <a:extLst>
              <a:ext uri="{FF2B5EF4-FFF2-40B4-BE49-F238E27FC236}">
                <a16:creationId xmlns:a16="http://schemas.microsoft.com/office/drawing/2014/main" id="{B001544F-36FB-434B-9F39-11270CCF6F45}"/>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3" name="矩形 2">
            <a:extLst>
              <a:ext uri="{FF2B5EF4-FFF2-40B4-BE49-F238E27FC236}">
                <a16:creationId xmlns:a16="http://schemas.microsoft.com/office/drawing/2014/main" id="{30680162-4758-4D83-9B7B-718F31D977AF}"/>
              </a:ext>
            </a:extLst>
          </p:cNvPr>
          <p:cNvSpPr/>
          <p:nvPr/>
        </p:nvSpPr>
        <p:spPr>
          <a:xfrm>
            <a:off x="1071493" y="1441369"/>
            <a:ext cx="10453625" cy="830997"/>
          </a:xfrm>
          <a:prstGeom prst="rect">
            <a:avLst/>
          </a:prstGeom>
        </p:spPr>
        <p:txBody>
          <a:bodyPr wrap="square">
            <a:spAutoFit/>
          </a:bodyPr>
          <a:lstStyle/>
          <a:p>
            <a:r>
              <a:rPr lang="zh-CN" altLang="en-US">
                <a:solidFill>
                  <a:srgbClr val="FF0000"/>
                </a:solidFill>
              </a:rPr>
              <a:t>分析:</a:t>
            </a:r>
            <a:r>
              <a:rPr lang="zh-CN" altLang="en-US"/>
              <a:t>抛掷一枚质地均匀的硬币,出现“正面朝上”和“反面朝上”两种结果且可能性相等,这是一个10重伯努利试验,因此,正面朝上的次数服从二项分布。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159D2F-B463-42B8-A3D7-5DDB18286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700808"/>
            <a:ext cx="3936761" cy="4392596"/>
          </a:xfrm>
          <a:prstGeom prst="rect">
            <a:avLst/>
          </a:prstGeom>
        </p:spPr>
      </p:pic>
      <p:sp>
        <p:nvSpPr>
          <p:cNvPr id="3" name="文本框 2">
            <a:extLst>
              <a:ext uri="{FF2B5EF4-FFF2-40B4-BE49-F238E27FC236}">
                <a16:creationId xmlns:a16="http://schemas.microsoft.com/office/drawing/2014/main" id="{2BD9678C-C310-4D7D-BACB-00FE5840440A}"/>
              </a:ext>
            </a:extLst>
          </p:cNvPr>
          <p:cNvSpPr txBox="1"/>
          <p:nvPr/>
        </p:nvSpPr>
        <p:spPr>
          <a:xfrm>
            <a:off x="201613" y="134954"/>
            <a:ext cx="11685587" cy="1938992"/>
          </a:xfrm>
          <a:prstGeom prst="rect">
            <a:avLst/>
          </a:prstGeom>
          <a:noFill/>
        </p:spPr>
        <p:txBody>
          <a:bodyPr wrap="square" rtlCol="0">
            <a:spAutoFit/>
          </a:bodyPr>
          <a:lstStyle/>
          <a:p>
            <a:pPr fontAlgn="auto"/>
            <a:r>
              <a:rPr lang="zh-CN" altLang="en-US" b="1">
                <a:solidFill>
                  <a:schemeClr val="tx2"/>
                </a:solidFill>
              </a:rPr>
              <a:t>                     例</a:t>
            </a:r>
            <a:r>
              <a:rPr lang="en-US" altLang="zh-CN" b="1">
                <a:solidFill>
                  <a:schemeClr val="tx2"/>
                </a:solidFill>
              </a:rPr>
              <a:t>2</a:t>
            </a:r>
            <a:r>
              <a:rPr lang="zh-CN" altLang="en-US" b="1">
                <a:solidFill>
                  <a:schemeClr val="tx2"/>
                </a:solidFill>
              </a:rPr>
              <a:t>：如图是一块</a:t>
            </a:r>
            <a:r>
              <a:rPr lang="zh-CN" altLang="en-US" b="1" u="sng">
                <a:solidFill>
                  <a:schemeClr val="tx2"/>
                </a:solidFill>
              </a:rPr>
              <a:t>高尔顿板</a:t>
            </a:r>
            <a:r>
              <a:rPr lang="zh-CN" altLang="en-US" b="1">
                <a:solidFill>
                  <a:schemeClr val="tx2"/>
                </a:solidFill>
              </a:rPr>
              <a:t>的示意图</a:t>
            </a:r>
            <a:r>
              <a:rPr lang="en-US" altLang="zh-CN" b="1">
                <a:solidFill>
                  <a:schemeClr val="tx2"/>
                </a:solidFill>
              </a:rPr>
              <a:t>.</a:t>
            </a:r>
            <a:r>
              <a:rPr lang="zh-CN" altLang="en-US" b="1">
                <a:solidFill>
                  <a:schemeClr val="tx2"/>
                </a:solidFill>
              </a:rPr>
              <a:t>在一块木板上钉着若干排相互平行但相互错开的圆柱形小木钉，小木钉之间留有适当的空隙作为通道，前面挡有一块玻璃，将小球从顶端放入，小球下落的过程中，每次碰到小木钉后都等可能地向左或向右落下，最后落入底部的格子中</a:t>
            </a:r>
            <a:r>
              <a:rPr lang="en-US" altLang="zh-CN" b="1">
                <a:solidFill>
                  <a:schemeClr val="tx2"/>
                </a:solidFill>
              </a:rPr>
              <a:t>.</a:t>
            </a:r>
            <a:r>
              <a:rPr lang="zh-CN" altLang="en-US" b="1">
                <a:solidFill>
                  <a:schemeClr val="tx2"/>
                </a:solidFill>
              </a:rPr>
              <a:t>格子从左到右分别编号为</a:t>
            </a:r>
            <a:r>
              <a:rPr lang="en-US" altLang="zh-CN" b="1">
                <a:solidFill>
                  <a:schemeClr val="tx2"/>
                </a:solidFill>
              </a:rPr>
              <a:t>0</a:t>
            </a:r>
            <a:r>
              <a:rPr lang="zh-CN" altLang="en-US" b="1">
                <a:solidFill>
                  <a:schemeClr val="tx2"/>
                </a:solidFill>
              </a:rPr>
              <a:t>，</a:t>
            </a:r>
            <a:r>
              <a:rPr lang="en-US" altLang="zh-CN" b="1">
                <a:solidFill>
                  <a:schemeClr val="tx2"/>
                </a:solidFill>
              </a:rPr>
              <a:t>1</a:t>
            </a:r>
            <a:r>
              <a:rPr lang="zh-CN" altLang="en-US" b="1">
                <a:solidFill>
                  <a:schemeClr val="tx2"/>
                </a:solidFill>
              </a:rPr>
              <a:t>，</a:t>
            </a:r>
            <a:r>
              <a:rPr lang="en-US" altLang="zh-CN" b="1">
                <a:solidFill>
                  <a:schemeClr val="tx2"/>
                </a:solidFill>
              </a:rPr>
              <a:t>2</a:t>
            </a:r>
            <a:r>
              <a:rPr lang="zh-CN" altLang="en-US" b="1">
                <a:solidFill>
                  <a:schemeClr val="tx2"/>
                </a:solidFill>
              </a:rPr>
              <a:t>，</a:t>
            </a:r>
            <a:r>
              <a:rPr lang="en-US" altLang="zh-CN" b="1">
                <a:solidFill>
                  <a:schemeClr val="tx2"/>
                </a:solidFill>
              </a:rPr>
              <a:t>…</a:t>
            </a:r>
            <a:r>
              <a:rPr lang="zh-CN" altLang="en-US" b="1">
                <a:solidFill>
                  <a:schemeClr val="tx2"/>
                </a:solidFill>
              </a:rPr>
              <a:t>，</a:t>
            </a:r>
            <a:r>
              <a:rPr lang="en-US" altLang="zh-CN" b="1">
                <a:solidFill>
                  <a:schemeClr val="tx2"/>
                </a:solidFill>
              </a:rPr>
              <a:t>10</a:t>
            </a:r>
            <a:r>
              <a:rPr lang="zh-CN" altLang="en-US" b="1">
                <a:solidFill>
                  <a:schemeClr val="tx2"/>
                </a:solidFill>
              </a:rPr>
              <a:t>，用</a:t>
            </a:r>
            <a:r>
              <a:rPr lang="en-US" altLang="zh-CN" b="1">
                <a:solidFill>
                  <a:schemeClr val="tx2"/>
                </a:solidFill>
              </a:rPr>
              <a:t>X</a:t>
            </a:r>
            <a:r>
              <a:rPr lang="zh-CN" altLang="en-US" b="1">
                <a:solidFill>
                  <a:schemeClr val="tx2"/>
                </a:solidFill>
              </a:rPr>
              <a:t>表示小球最后落入格子的号码，求</a:t>
            </a:r>
            <a:r>
              <a:rPr lang="en-US" altLang="zh-CN" b="1">
                <a:solidFill>
                  <a:schemeClr val="tx2"/>
                </a:solidFill>
              </a:rPr>
              <a:t>X</a:t>
            </a:r>
            <a:r>
              <a:rPr lang="zh-CN" altLang="en-US" b="1">
                <a:solidFill>
                  <a:schemeClr val="tx2"/>
                </a:solidFill>
              </a:rPr>
              <a:t>的分布列。</a:t>
            </a:r>
          </a:p>
        </p:txBody>
      </p:sp>
      <p:sp>
        <p:nvSpPr>
          <p:cNvPr id="4" name="Text Box 44">
            <a:extLst>
              <a:ext uri="{FF2B5EF4-FFF2-40B4-BE49-F238E27FC236}">
                <a16:creationId xmlns:a16="http://schemas.microsoft.com/office/drawing/2014/main" id="{B40EB6A7-4D33-46D2-AA72-1257472EB6AB}"/>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5" name="矩形 4">
            <a:extLst>
              <a:ext uri="{FF2B5EF4-FFF2-40B4-BE49-F238E27FC236}">
                <a16:creationId xmlns:a16="http://schemas.microsoft.com/office/drawing/2014/main" id="{8FE781E5-B45B-4450-A309-24A301464643}"/>
              </a:ext>
            </a:extLst>
          </p:cNvPr>
          <p:cNvSpPr/>
          <p:nvPr/>
        </p:nvSpPr>
        <p:spPr>
          <a:xfrm>
            <a:off x="5159896" y="2564904"/>
            <a:ext cx="6474006" cy="3046988"/>
          </a:xfrm>
          <a:prstGeom prst="rect">
            <a:avLst/>
          </a:prstGeom>
        </p:spPr>
        <p:txBody>
          <a:bodyPr wrap="square">
            <a:spAutoFit/>
          </a:bodyPr>
          <a:lstStyle/>
          <a:p>
            <a:r>
              <a:rPr lang="zh-CN" altLang="en-US">
                <a:solidFill>
                  <a:srgbClr val="FF0000"/>
                </a:solidFill>
              </a:rPr>
              <a:t>分析：</a:t>
            </a:r>
            <a:r>
              <a:rPr lang="zh-CN" altLang="en-US"/>
              <a:t>小球落入哪个格子取决于在下落过程中与各小木钉碰撞的结果,设试验为观察小球碰到小木钉后下落的方向,有“向左下落”和“向右下落”两种可能结果,且概率都是0.5.在下落的过程中,小球共碰撞小木钉10次,且每次碰撞后下落方向不受上一次下落方向的影响,因此这是一个10重伯努利试验,小球最后落入格子的号码等于向右落下的次数,因此X服从二项分布。</a:t>
            </a:r>
          </a:p>
        </p:txBody>
      </p:sp>
      <p:sp>
        <p:nvSpPr>
          <p:cNvPr id="6" name="矩形 5">
            <a:extLst>
              <a:ext uri="{FF2B5EF4-FFF2-40B4-BE49-F238E27FC236}">
                <a16:creationId xmlns:a16="http://schemas.microsoft.com/office/drawing/2014/main" id="{1335978F-A488-4B50-BF86-783272EC7BFA}"/>
              </a:ext>
            </a:extLst>
          </p:cNvPr>
          <p:cNvSpPr/>
          <p:nvPr/>
        </p:nvSpPr>
        <p:spPr>
          <a:xfrm>
            <a:off x="629116" y="4784055"/>
            <a:ext cx="3493264" cy="461665"/>
          </a:xfrm>
          <a:prstGeom prst="rect">
            <a:avLst/>
          </a:prstGeom>
        </p:spPr>
        <p:txBody>
          <a:bodyPr wrap="none">
            <a:spAutoFit/>
          </a:bodyPr>
          <a:lstStyle/>
          <a:p>
            <a:r>
              <a:rPr lang="en-US" altLang="zh-CN" b="1">
                <a:solidFill>
                  <a:srgbClr val="FF0000"/>
                </a:solidFill>
              </a:rPr>
              <a:t>0</a:t>
            </a:r>
            <a:r>
              <a:rPr lang="zh-CN" altLang="en-US" b="1">
                <a:solidFill>
                  <a:srgbClr val="FF0000"/>
                </a:solidFill>
              </a:rPr>
              <a:t>  </a:t>
            </a:r>
            <a:r>
              <a:rPr lang="en-US" altLang="zh-CN" b="1">
                <a:solidFill>
                  <a:srgbClr val="FF0000"/>
                </a:solidFill>
              </a:rPr>
              <a:t>1</a:t>
            </a:r>
            <a:r>
              <a:rPr lang="zh-CN" altLang="en-US" b="1">
                <a:solidFill>
                  <a:srgbClr val="FF0000"/>
                </a:solidFill>
              </a:rPr>
              <a:t>  </a:t>
            </a:r>
            <a:r>
              <a:rPr lang="en-US" altLang="zh-CN" b="1">
                <a:solidFill>
                  <a:srgbClr val="FF0000"/>
                </a:solidFill>
              </a:rPr>
              <a:t>2</a:t>
            </a:r>
            <a:r>
              <a:rPr lang="zh-CN" altLang="en-US" b="1">
                <a:solidFill>
                  <a:srgbClr val="FF0000"/>
                </a:solidFill>
              </a:rPr>
              <a:t>  </a:t>
            </a:r>
            <a:r>
              <a:rPr lang="en-US" altLang="zh-CN" b="1">
                <a:solidFill>
                  <a:srgbClr val="FF0000"/>
                </a:solidFill>
              </a:rPr>
              <a:t>3  4  5</a:t>
            </a:r>
            <a:r>
              <a:rPr lang="zh-CN" altLang="en-US" b="1">
                <a:solidFill>
                  <a:srgbClr val="FF0000"/>
                </a:solidFill>
              </a:rPr>
              <a:t>  </a:t>
            </a:r>
            <a:r>
              <a:rPr lang="en-US" altLang="zh-CN" b="1">
                <a:solidFill>
                  <a:srgbClr val="FF0000"/>
                </a:solidFill>
              </a:rPr>
              <a:t>6  7  8  9 10</a:t>
            </a:r>
            <a:endParaRPr lang="zh-CN" altLang="en-US">
              <a:solidFill>
                <a:srgbClr val="FF0000"/>
              </a:solidFill>
            </a:endParaRPr>
          </a:p>
        </p:txBody>
      </p:sp>
    </p:spTree>
    <p:extLst>
      <p:ext uri="{BB962C8B-B14F-4D97-AF65-F5344CB8AC3E}">
        <p14:creationId xmlns:p14="http://schemas.microsoft.com/office/powerpoint/2010/main" val="14792977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D39CAC-EB3E-4289-B2CB-73B3C20F4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700808"/>
            <a:ext cx="3936761" cy="4392596"/>
          </a:xfrm>
          <a:prstGeom prst="rect">
            <a:avLst/>
          </a:prstGeom>
        </p:spPr>
      </p:pic>
      <p:sp>
        <p:nvSpPr>
          <p:cNvPr id="3" name="文本框 2">
            <a:extLst>
              <a:ext uri="{FF2B5EF4-FFF2-40B4-BE49-F238E27FC236}">
                <a16:creationId xmlns:a16="http://schemas.microsoft.com/office/drawing/2014/main" id="{8AF08C5C-D0BE-4D59-B8B5-12C9978C0368}"/>
              </a:ext>
            </a:extLst>
          </p:cNvPr>
          <p:cNvSpPr txBox="1"/>
          <p:nvPr/>
        </p:nvSpPr>
        <p:spPr>
          <a:xfrm>
            <a:off x="201613" y="134954"/>
            <a:ext cx="11685587" cy="1938992"/>
          </a:xfrm>
          <a:prstGeom prst="rect">
            <a:avLst/>
          </a:prstGeom>
          <a:noFill/>
        </p:spPr>
        <p:txBody>
          <a:bodyPr wrap="square" rtlCol="0">
            <a:spAutoFit/>
          </a:bodyPr>
          <a:lstStyle/>
          <a:p>
            <a:pPr fontAlgn="auto"/>
            <a:r>
              <a:rPr lang="zh-CN" altLang="en-US" b="1">
                <a:solidFill>
                  <a:schemeClr val="tx2"/>
                </a:solidFill>
              </a:rPr>
              <a:t>                     例</a:t>
            </a:r>
            <a:r>
              <a:rPr lang="en-US" altLang="zh-CN" b="1">
                <a:solidFill>
                  <a:schemeClr val="tx2"/>
                </a:solidFill>
              </a:rPr>
              <a:t>2</a:t>
            </a:r>
            <a:r>
              <a:rPr lang="zh-CN" altLang="en-US" b="1">
                <a:solidFill>
                  <a:schemeClr val="tx2"/>
                </a:solidFill>
              </a:rPr>
              <a:t>：如图是一块</a:t>
            </a:r>
            <a:r>
              <a:rPr lang="zh-CN" altLang="en-US" b="1" u="sng">
                <a:solidFill>
                  <a:schemeClr val="tx2"/>
                </a:solidFill>
              </a:rPr>
              <a:t>高尔顿板</a:t>
            </a:r>
            <a:r>
              <a:rPr lang="zh-CN" altLang="en-US" b="1">
                <a:solidFill>
                  <a:schemeClr val="tx2"/>
                </a:solidFill>
              </a:rPr>
              <a:t>的示意图</a:t>
            </a:r>
            <a:r>
              <a:rPr lang="en-US" altLang="zh-CN" b="1">
                <a:solidFill>
                  <a:schemeClr val="tx2"/>
                </a:solidFill>
              </a:rPr>
              <a:t>.</a:t>
            </a:r>
            <a:r>
              <a:rPr lang="zh-CN" altLang="en-US" b="1">
                <a:solidFill>
                  <a:schemeClr val="tx2"/>
                </a:solidFill>
              </a:rPr>
              <a:t>在一块木板上钉着若干排相互平行但相互错开的圆柱形小木钉，小木钉之间留有适当的空隙作为通道，前面挡有一块玻璃，将小球从顶端放入，小球下落的过程中，每次碰到小木钉后都等可能地向左或向右落下，最后落入底部的格子中</a:t>
            </a:r>
            <a:r>
              <a:rPr lang="en-US" altLang="zh-CN" b="1">
                <a:solidFill>
                  <a:schemeClr val="tx2"/>
                </a:solidFill>
              </a:rPr>
              <a:t>.</a:t>
            </a:r>
            <a:r>
              <a:rPr lang="zh-CN" altLang="en-US" b="1">
                <a:solidFill>
                  <a:schemeClr val="tx2"/>
                </a:solidFill>
              </a:rPr>
              <a:t>格子从左到右分别编号为</a:t>
            </a:r>
            <a:r>
              <a:rPr lang="en-US" altLang="zh-CN" b="1">
                <a:solidFill>
                  <a:schemeClr val="tx2"/>
                </a:solidFill>
              </a:rPr>
              <a:t>0</a:t>
            </a:r>
            <a:r>
              <a:rPr lang="zh-CN" altLang="en-US" b="1">
                <a:solidFill>
                  <a:schemeClr val="tx2"/>
                </a:solidFill>
              </a:rPr>
              <a:t>，</a:t>
            </a:r>
            <a:r>
              <a:rPr lang="en-US" altLang="zh-CN" b="1">
                <a:solidFill>
                  <a:schemeClr val="tx2"/>
                </a:solidFill>
              </a:rPr>
              <a:t>1</a:t>
            </a:r>
            <a:r>
              <a:rPr lang="zh-CN" altLang="en-US" b="1">
                <a:solidFill>
                  <a:schemeClr val="tx2"/>
                </a:solidFill>
              </a:rPr>
              <a:t>，</a:t>
            </a:r>
            <a:r>
              <a:rPr lang="en-US" altLang="zh-CN" b="1">
                <a:solidFill>
                  <a:schemeClr val="tx2"/>
                </a:solidFill>
              </a:rPr>
              <a:t>2</a:t>
            </a:r>
            <a:r>
              <a:rPr lang="zh-CN" altLang="en-US" b="1">
                <a:solidFill>
                  <a:schemeClr val="tx2"/>
                </a:solidFill>
              </a:rPr>
              <a:t>，</a:t>
            </a:r>
            <a:r>
              <a:rPr lang="en-US" altLang="zh-CN" b="1">
                <a:solidFill>
                  <a:schemeClr val="tx2"/>
                </a:solidFill>
              </a:rPr>
              <a:t>…</a:t>
            </a:r>
            <a:r>
              <a:rPr lang="zh-CN" altLang="en-US" b="1">
                <a:solidFill>
                  <a:schemeClr val="tx2"/>
                </a:solidFill>
              </a:rPr>
              <a:t>，</a:t>
            </a:r>
            <a:r>
              <a:rPr lang="en-US" altLang="zh-CN" b="1">
                <a:solidFill>
                  <a:schemeClr val="tx2"/>
                </a:solidFill>
              </a:rPr>
              <a:t>10</a:t>
            </a:r>
            <a:r>
              <a:rPr lang="zh-CN" altLang="en-US" b="1">
                <a:solidFill>
                  <a:schemeClr val="tx2"/>
                </a:solidFill>
              </a:rPr>
              <a:t>，用</a:t>
            </a:r>
            <a:r>
              <a:rPr lang="en-US" altLang="zh-CN" b="1">
                <a:solidFill>
                  <a:schemeClr val="tx2"/>
                </a:solidFill>
              </a:rPr>
              <a:t>X</a:t>
            </a:r>
            <a:r>
              <a:rPr lang="zh-CN" altLang="en-US" b="1">
                <a:solidFill>
                  <a:schemeClr val="tx2"/>
                </a:solidFill>
              </a:rPr>
              <a:t>表示小球最后落入格子的号码，求</a:t>
            </a:r>
            <a:r>
              <a:rPr lang="en-US" altLang="zh-CN" b="1">
                <a:solidFill>
                  <a:schemeClr val="tx2"/>
                </a:solidFill>
              </a:rPr>
              <a:t>X</a:t>
            </a:r>
            <a:r>
              <a:rPr lang="zh-CN" altLang="en-US" b="1">
                <a:solidFill>
                  <a:schemeClr val="tx2"/>
                </a:solidFill>
              </a:rPr>
              <a:t>的分布列。</a:t>
            </a:r>
          </a:p>
        </p:txBody>
      </p:sp>
      <p:sp>
        <p:nvSpPr>
          <p:cNvPr id="4" name="Text Box 44">
            <a:extLst>
              <a:ext uri="{FF2B5EF4-FFF2-40B4-BE49-F238E27FC236}">
                <a16:creationId xmlns:a16="http://schemas.microsoft.com/office/drawing/2014/main" id="{6A43BEFD-E29A-460A-B056-B2E21ACD9B04}"/>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5" name="矩形 4">
            <a:extLst>
              <a:ext uri="{FF2B5EF4-FFF2-40B4-BE49-F238E27FC236}">
                <a16:creationId xmlns:a16="http://schemas.microsoft.com/office/drawing/2014/main" id="{BD278656-72F2-445A-8CB6-D2C672548004}"/>
              </a:ext>
            </a:extLst>
          </p:cNvPr>
          <p:cNvSpPr/>
          <p:nvPr/>
        </p:nvSpPr>
        <p:spPr>
          <a:xfrm>
            <a:off x="629116" y="4784055"/>
            <a:ext cx="3493264" cy="461665"/>
          </a:xfrm>
          <a:prstGeom prst="rect">
            <a:avLst/>
          </a:prstGeom>
        </p:spPr>
        <p:txBody>
          <a:bodyPr wrap="none">
            <a:spAutoFit/>
          </a:bodyPr>
          <a:lstStyle/>
          <a:p>
            <a:r>
              <a:rPr lang="en-US" altLang="zh-CN" b="1">
                <a:solidFill>
                  <a:srgbClr val="FF0000"/>
                </a:solidFill>
              </a:rPr>
              <a:t>0</a:t>
            </a:r>
            <a:r>
              <a:rPr lang="zh-CN" altLang="en-US" b="1">
                <a:solidFill>
                  <a:srgbClr val="FF0000"/>
                </a:solidFill>
              </a:rPr>
              <a:t>  </a:t>
            </a:r>
            <a:r>
              <a:rPr lang="en-US" altLang="zh-CN" b="1">
                <a:solidFill>
                  <a:srgbClr val="FF0000"/>
                </a:solidFill>
              </a:rPr>
              <a:t>1</a:t>
            </a:r>
            <a:r>
              <a:rPr lang="zh-CN" altLang="en-US" b="1">
                <a:solidFill>
                  <a:srgbClr val="FF0000"/>
                </a:solidFill>
              </a:rPr>
              <a:t>  </a:t>
            </a:r>
            <a:r>
              <a:rPr lang="en-US" altLang="zh-CN" b="1">
                <a:solidFill>
                  <a:srgbClr val="FF0000"/>
                </a:solidFill>
              </a:rPr>
              <a:t>2</a:t>
            </a:r>
            <a:r>
              <a:rPr lang="zh-CN" altLang="en-US" b="1">
                <a:solidFill>
                  <a:srgbClr val="FF0000"/>
                </a:solidFill>
              </a:rPr>
              <a:t>  </a:t>
            </a:r>
            <a:r>
              <a:rPr lang="en-US" altLang="zh-CN" b="1">
                <a:solidFill>
                  <a:srgbClr val="FF0000"/>
                </a:solidFill>
              </a:rPr>
              <a:t>3  4  5</a:t>
            </a:r>
            <a:r>
              <a:rPr lang="zh-CN" altLang="en-US" b="1">
                <a:solidFill>
                  <a:srgbClr val="FF0000"/>
                </a:solidFill>
              </a:rPr>
              <a:t>  </a:t>
            </a:r>
            <a:r>
              <a:rPr lang="en-US" altLang="zh-CN" b="1">
                <a:solidFill>
                  <a:srgbClr val="FF0000"/>
                </a:solidFill>
              </a:rPr>
              <a:t>6  7  8  9 10</a:t>
            </a:r>
            <a:endParaRPr lang="zh-CN" altLang="en-US">
              <a:solidFill>
                <a:srgbClr val="FF0000"/>
              </a:solidFill>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25794C6-BF8F-488C-B582-0BCCAE160B9A}"/>
                  </a:ext>
                </a:extLst>
              </p:cNvPr>
              <p:cNvSpPr/>
              <p:nvPr/>
            </p:nvSpPr>
            <p:spPr>
              <a:xfrm>
                <a:off x="3853299" y="2080895"/>
                <a:ext cx="7716281" cy="1350691"/>
              </a:xfrm>
              <a:prstGeom prst="rect">
                <a:avLst/>
              </a:prstGeom>
            </p:spPr>
            <p:txBody>
              <a:bodyPr wrap="square">
                <a:spAutoFit/>
              </a:bodyPr>
              <a:lstStyle/>
              <a:p>
                <a:pPr/>
                <a:r>
                  <a:rPr lang="zh-CN" altLang="en-US" sz="2000" b="1">
                    <a:solidFill>
                      <a:srgbClr val="002060"/>
                    </a:solidFill>
                  </a:rPr>
                  <a:t>解：设A=“向右下落”，则</a:t>
                </a:r>
                <a14:m>
                  <m:oMath xmlns:m="http://schemas.openxmlformats.org/officeDocument/2006/math">
                    <m:acc>
                      <m:accPr>
                        <m:chr m:val="̅"/>
                        <m:ctrlPr>
                          <a:rPr lang="zh-CN" altLang="en-US" sz="2000" b="1" i="1" smtClean="0">
                            <a:solidFill>
                              <a:srgbClr val="002060"/>
                            </a:solidFill>
                            <a:latin typeface="Cambria Math" panose="02040503050406030204" pitchFamily="18" charset="0"/>
                          </a:rPr>
                        </m:ctrlPr>
                      </m:accPr>
                      <m:e>
                        <m:r>
                          <a:rPr lang="zh-CN" altLang="en-US" sz="2000" b="1" i="1">
                            <a:solidFill>
                              <a:srgbClr val="002060"/>
                            </a:solidFill>
                            <a:latin typeface="Cambria Math" panose="02040503050406030204" charset="0"/>
                          </a:rPr>
                          <m:t>𝑨</m:t>
                        </m:r>
                      </m:e>
                    </m:acc>
                  </m:oMath>
                </a14:m>
                <a:r>
                  <a:rPr lang="zh-CN" altLang="en-US" sz="2000" b="1">
                    <a:solidFill>
                      <a:srgbClr val="002060"/>
                    </a:solidFill>
                  </a:rPr>
                  <a:t>=“向左下落”，且P(A)=P(</a:t>
                </a:r>
                <a14:m>
                  <m:oMath xmlns:m="http://schemas.openxmlformats.org/officeDocument/2006/math">
                    <m:acc>
                      <m:accPr>
                        <m:chr m:val="̅"/>
                        <m:ctrlPr>
                          <a:rPr lang="zh-CN" altLang="en-US" sz="2000" b="1" i="1">
                            <a:solidFill>
                              <a:srgbClr val="002060"/>
                            </a:solidFill>
                            <a:latin typeface="Cambria Math" panose="02040503050406030204" pitchFamily="18" charset="0"/>
                          </a:rPr>
                        </m:ctrlPr>
                      </m:accPr>
                      <m:e>
                        <m:r>
                          <a:rPr lang="zh-CN" altLang="en-US" sz="2000" b="1" i="1">
                            <a:solidFill>
                              <a:srgbClr val="002060"/>
                            </a:solidFill>
                            <a:latin typeface="Cambria Math" panose="02040503050406030204" charset="0"/>
                          </a:rPr>
                          <m:t>𝑨</m:t>
                        </m:r>
                      </m:e>
                    </m:acc>
                  </m:oMath>
                </a14:m>
                <a:r>
                  <a:rPr lang="zh-CN" altLang="en-US" sz="2000" b="1">
                    <a:solidFill>
                      <a:srgbClr val="002060"/>
                    </a:solidFill>
                  </a:rPr>
                  <a:t>)=0.5.因为小球最后落入格子的号码</a:t>
                </a:r>
                <a:r>
                  <a:rPr lang="en-US" altLang="zh-CN" sz="2000" b="1">
                    <a:solidFill>
                      <a:srgbClr val="002060"/>
                    </a:solidFill>
                  </a:rPr>
                  <a:t>X</a:t>
                </a:r>
                <a:r>
                  <a:rPr lang="zh-CN" altLang="en-US" sz="2000" b="1">
                    <a:solidFill>
                      <a:srgbClr val="002060"/>
                    </a:solidFill>
                  </a:rPr>
                  <a:t>等于事件</a:t>
                </a:r>
                <a:r>
                  <a:rPr lang="en-US" altLang="zh-CN" sz="2000" b="1">
                    <a:solidFill>
                      <a:srgbClr val="002060"/>
                    </a:solidFill>
                  </a:rPr>
                  <a:t>A</a:t>
                </a:r>
                <a:r>
                  <a:rPr lang="zh-CN" altLang="en-US" sz="2000" b="1">
                    <a:solidFill>
                      <a:srgbClr val="002060"/>
                    </a:solidFill>
                  </a:rPr>
                  <a:t>发生的次数，而小球在下落的过程中共碰撞小木钉</a:t>
                </a:r>
                <a:r>
                  <a:rPr lang="en-US" altLang="zh-CN" sz="2000" b="1">
                    <a:solidFill>
                      <a:srgbClr val="002060"/>
                    </a:solidFill>
                  </a:rPr>
                  <a:t>10</a:t>
                </a:r>
                <a:r>
                  <a:rPr lang="zh-CN" altLang="en-US" sz="2000" b="1">
                    <a:solidFill>
                      <a:srgbClr val="002060"/>
                    </a:solidFill>
                  </a:rPr>
                  <a:t>次，所以</a:t>
                </a:r>
                <a:r>
                  <a:rPr lang="en-US" altLang="zh-CN" sz="2000" b="1">
                    <a:solidFill>
                      <a:srgbClr val="002060"/>
                    </a:solidFill>
                  </a:rPr>
                  <a:t>X</a:t>
                </a:r>
                <a:r>
                  <a:rPr lang="zh-CN" altLang="en-US" sz="2000" b="1">
                    <a:solidFill>
                      <a:srgbClr val="002060"/>
                    </a:solidFill>
                  </a:rPr>
                  <a:t>～</a:t>
                </a:r>
                <a:r>
                  <a:rPr lang="en-US" altLang="zh-CN" sz="2000" b="1">
                    <a:solidFill>
                      <a:srgbClr val="002060"/>
                    </a:solidFill>
                  </a:rPr>
                  <a:t>B(10</a:t>
                </a:r>
                <a:r>
                  <a:rPr lang="zh-CN" altLang="en-US" sz="2000" b="1">
                    <a:solidFill>
                      <a:srgbClr val="002060"/>
                    </a:solidFill>
                  </a:rPr>
                  <a:t>，</a:t>
                </a:r>
                <a:r>
                  <a:rPr lang="en-US" altLang="zh-CN" sz="2000" b="1">
                    <a:solidFill>
                      <a:srgbClr val="002060"/>
                    </a:solidFill>
                  </a:rPr>
                  <a:t>0.5</a:t>
                </a:r>
                <a:r>
                  <a:rPr lang="zh-CN" altLang="en-US" sz="2000" b="1">
                    <a:solidFill>
                      <a:srgbClr val="002060"/>
                    </a:solidFill>
                  </a:rPr>
                  <a:t>）</a:t>
                </a:r>
                <a:r>
                  <a:rPr lang="en-US" altLang="zh-CN" sz="2000" b="1">
                    <a:solidFill>
                      <a:srgbClr val="002060"/>
                    </a:solidFill>
                  </a:rPr>
                  <a:t>.</a:t>
                </a:r>
                <a:r>
                  <a:rPr lang="zh-CN" altLang="en-US" sz="2000" b="1">
                    <a:solidFill>
                      <a:srgbClr val="002060"/>
                    </a:solidFill>
                  </a:rPr>
                  <a:t>于是，</a:t>
                </a:r>
                <a:r>
                  <a:rPr lang="en-US" altLang="zh-CN" sz="2000" b="1">
                    <a:solidFill>
                      <a:srgbClr val="002060"/>
                    </a:solidFill>
                  </a:rPr>
                  <a:t>X</a:t>
                </a:r>
                <a:r>
                  <a:rPr lang="zh-CN" altLang="en-US" sz="2000" b="1">
                    <a:solidFill>
                      <a:srgbClr val="002060"/>
                    </a:solidFill>
                  </a:rPr>
                  <a:t>的分布列为</a:t>
                </a: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6" name="矩形 5">
                <a:extLst>
                  <a:ext uri="{FF2B5EF4-FFF2-40B4-BE49-F238E27FC236}">
                    <a16:creationId xmlns:a16="http://schemas.microsoft.com/office/drawing/2014/main" id="{D25794C6-BF8F-488C-B582-0BCCAE160B9A}"/>
                  </a:ext>
                </a:extLst>
              </p:cNvPr>
              <p:cNvSpPr>
                <a:spLocks noRot="1" noChangeAspect="1" noMove="1" noResize="1" noEditPoints="1" noAdjustHandles="1" noChangeArrowheads="1" noChangeShapeType="1" noTextEdit="1"/>
              </p:cNvSpPr>
              <p:nvPr/>
            </p:nvSpPr>
            <p:spPr>
              <a:xfrm>
                <a:off x="3853299" y="2080895"/>
                <a:ext cx="7716281" cy="1350691"/>
              </a:xfrm>
              <a:prstGeom prst="rect">
                <a:avLst/>
              </a:prstGeom>
              <a:blipFill>
                <a:blip r:embed="rId3"/>
                <a:stretch>
                  <a:fillRect l="-790" t="-3153" r="-869"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6E8D616-2E66-4A22-BA10-CC59242F27B6}"/>
                  </a:ext>
                </a:extLst>
              </p:cNvPr>
              <p:cNvSpPr/>
              <p:nvPr/>
            </p:nvSpPr>
            <p:spPr>
              <a:xfrm>
                <a:off x="4409440" y="2843030"/>
                <a:ext cx="4810741" cy="532903"/>
              </a:xfrm>
              <a:prstGeom prst="rect">
                <a:avLst/>
              </a:prstGeom>
            </p:spPr>
            <p:txBody>
              <a:bodyPr wrap="none">
                <a:spAutoFit/>
              </a:bodyPr>
              <a:lstStyle/>
              <a:p>
                <a:pPr>
                  <a:lnSpc>
                    <a:spcPct val="150000"/>
                  </a:lnSpc>
                </a:pPr>
                <a14:m>
                  <m:oMath xmlns:m="http://schemas.openxmlformats.org/officeDocument/2006/math">
                    <m:r>
                      <a:rPr lang="zh-CN" altLang="en-US" sz="2000" b="1" i="1" smtClean="0">
                        <a:solidFill>
                          <a:srgbClr val="FF0000"/>
                        </a:solidFill>
                        <a:latin typeface="Cambria Math" panose="02040503050406030204" charset="0"/>
                      </a:rPr>
                      <m:t>𝑷</m:t>
                    </m:r>
                    <m:d>
                      <m:dPr>
                        <m:ctrlPr>
                          <a:rPr lang="zh-CN" altLang="en-US" sz="2000" b="1" i="1">
                            <a:solidFill>
                              <a:srgbClr val="FF0000"/>
                            </a:solidFill>
                            <a:latin typeface="Cambria Math" panose="02040503050406030204" pitchFamily="18" charset="0"/>
                          </a:rPr>
                        </m:ctrlPr>
                      </m:dPr>
                      <m:e>
                        <m:r>
                          <a:rPr lang="zh-CN" altLang="en-US" sz="2000" b="1" i="1">
                            <a:solidFill>
                              <a:srgbClr val="FF0000"/>
                            </a:solidFill>
                            <a:latin typeface="Cambria Math" panose="02040503050406030204" charset="0"/>
                          </a:rPr>
                          <m:t>𝑿</m:t>
                        </m:r>
                        <m:r>
                          <a:rPr lang="zh-CN" altLang="en-US" sz="2000" b="1" i="1">
                            <a:solidFill>
                              <a:srgbClr val="FF0000"/>
                            </a:solidFill>
                            <a:latin typeface="Cambria Math" panose="02040503050406030204" charset="0"/>
                          </a:rPr>
                          <m:t>=</m:t>
                        </m:r>
                        <m:r>
                          <a:rPr lang="zh-CN" altLang="en-US" sz="2000" b="1" i="1">
                            <a:solidFill>
                              <a:srgbClr val="FF0000"/>
                            </a:solidFill>
                            <a:latin typeface="Cambria Math" panose="02040503050406030204" charset="0"/>
                          </a:rPr>
                          <m:t>𝒌</m:t>
                        </m:r>
                      </m:e>
                    </m:d>
                    <m:r>
                      <a:rPr lang="zh-CN" altLang="en-US" sz="2000" b="1" i="1">
                        <a:solidFill>
                          <a:srgbClr val="FF0000"/>
                        </a:solidFill>
                        <a:latin typeface="Cambria Math" panose="02040503050406030204" charset="0"/>
                      </a:rPr>
                      <m:t>=</m:t>
                    </m:r>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𝟏𝟎</m:t>
                        </m:r>
                      </m:sub>
                      <m:sup>
                        <m:r>
                          <a:rPr lang="en-US" altLang="zh-CN" sz="2000" b="1" i="1">
                            <a:solidFill>
                              <a:srgbClr val="FF0000"/>
                            </a:solidFill>
                            <a:latin typeface="Cambria Math" panose="02040503050406030204" charset="0"/>
                          </a:rPr>
                          <m:t>𝒌</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charset="0"/>
                          </a:rPr>
                          <m:t>𝟎</m:t>
                        </m:r>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𝟓</m:t>
                        </m:r>
                      </m:e>
                      <m:sup>
                        <m:r>
                          <a:rPr lang="en-US" altLang="zh-CN" sz="2000" b="1" i="1" smtClean="0">
                            <a:solidFill>
                              <a:srgbClr val="FF0000"/>
                            </a:solidFill>
                            <a:latin typeface="Cambria Math" panose="02040503050406030204" charset="0"/>
                          </a:rPr>
                          <m:t>𝟏𝟎</m:t>
                        </m:r>
                      </m:sup>
                    </m:sSup>
                    <m:r>
                      <a:rPr lang="zh-CN" altLang="en-US" sz="2000" b="1" i="1">
                        <a:solidFill>
                          <a:srgbClr val="FF0000"/>
                        </a:solidFill>
                        <a:latin typeface="Cambria Math" panose="02040503050406030204" charset="0"/>
                      </a:rPr>
                      <m:t>，</m:t>
                    </m:r>
                    <m:r>
                      <a:rPr lang="zh-CN" altLang="en-US" sz="2000" b="1" i="1">
                        <a:solidFill>
                          <a:srgbClr val="FF0000"/>
                        </a:solidFill>
                        <a:latin typeface="Cambria Math" panose="02040503050406030204" charset="0"/>
                      </a:rPr>
                      <m:t>𝒌</m:t>
                    </m:r>
                    <m:r>
                      <a:rPr lang="zh-CN" altLang="en-US" sz="2000" b="1" i="1">
                        <a:solidFill>
                          <a:srgbClr val="FF0000"/>
                        </a:solidFill>
                        <a:latin typeface="Cambria Math" panose="02040503050406030204" charset="0"/>
                      </a:rPr>
                      <m:t>=</m:t>
                    </m:r>
                    <m:r>
                      <a:rPr lang="zh-CN" altLang="en-US" sz="2000" b="1" i="1">
                        <a:solidFill>
                          <a:srgbClr val="FF0000"/>
                        </a:solidFill>
                        <a:latin typeface="Cambria Math" panose="02040503050406030204" charset="0"/>
                      </a:rPr>
                      <m:t>𝟎</m:t>
                    </m:r>
                    <m:r>
                      <a:rPr lang="zh-CN" altLang="en-US" sz="2000" b="1" i="1">
                        <a:solidFill>
                          <a:srgbClr val="FF0000"/>
                        </a:solidFill>
                        <a:latin typeface="Cambria Math" panose="02040503050406030204" charset="0"/>
                      </a:rPr>
                      <m:t>,</m:t>
                    </m:r>
                    <m:r>
                      <a:rPr lang="zh-CN" altLang="en-US" sz="2000" b="1" i="1">
                        <a:solidFill>
                          <a:srgbClr val="FF0000"/>
                        </a:solidFill>
                        <a:latin typeface="Cambria Math" panose="02040503050406030204" charset="0"/>
                      </a:rPr>
                      <m:t>𝟏</m:t>
                    </m:r>
                    <m:r>
                      <a:rPr lang="en-US" altLang="zh-CN" sz="2000" b="1" i="1">
                        <a:solidFill>
                          <a:srgbClr val="FF0000"/>
                        </a:solidFill>
                        <a:latin typeface="Cambria Math" panose="02040503050406030204" charset="0"/>
                      </a:rPr>
                      <m:t>,…</m:t>
                    </m:r>
                  </m:oMath>
                </a14:m>
                <a:r>
                  <a:rPr lang="en-US" altLang="zh-CN" b="1">
                    <a:solidFill>
                      <a:srgbClr val="FF0000"/>
                    </a:solidFill>
                    <a:latin typeface="Arial Black" panose="020B0A04020102020204" pitchFamily="34" charset="0"/>
                  </a:rPr>
                  <a:t>,10.</a:t>
                </a:r>
                <a:endParaRPr lang="zh-CN" altLang="en-US" b="1">
                  <a:solidFill>
                    <a:srgbClr val="FF0000"/>
                  </a:solidFill>
                  <a:latin typeface="Arial Black" panose="020B0A04020102020204" pitchFamily="34" charset="0"/>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7" name="矩形 6">
                <a:extLst>
                  <a:ext uri="{FF2B5EF4-FFF2-40B4-BE49-F238E27FC236}">
                    <a16:creationId xmlns:a16="http://schemas.microsoft.com/office/drawing/2014/main" id="{26E8D616-2E66-4A22-BA10-CC59242F27B6}"/>
                  </a:ext>
                </a:extLst>
              </p:cNvPr>
              <p:cNvSpPr>
                <a:spLocks noRot="1" noChangeAspect="1" noMove="1" noResize="1" noEditPoints="1" noAdjustHandles="1" noChangeArrowheads="1" noChangeShapeType="1" noTextEdit="1"/>
              </p:cNvSpPr>
              <p:nvPr/>
            </p:nvSpPr>
            <p:spPr>
              <a:xfrm>
                <a:off x="4409440" y="2843030"/>
                <a:ext cx="4810741" cy="532903"/>
              </a:xfrm>
              <a:prstGeom prst="rect">
                <a:avLst/>
              </a:prstGeom>
              <a:blipFill>
                <a:blip r:embed="rId4"/>
                <a:stretch>
                  <a:fillRect r="-4309" b="-3522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A68E07C-F527-4FDC-9B11-128BBCE873E8}"/>
              </a:ext>
            </a:extLst>
          </p:cNvPr>
          <p:cNvSpPr txBox="1"/>
          <p:nvPr/>
        </p:nvSpPr>
        <p:spPr>
          <a:xfrm>
            <a:off x="3861760" y="3298496"/>
            <a:ext cx="5618480" cy="499239"/>
          </a:xfrm>
          <a:prstGeom prst="rect">
            <a:avLst/>
          </a:prstGeom>
          <a:noFill/>
        </p:spPr>
        <p:txBody>
          <a:bodyPr wrap="square" rtlCol="0">
            <a:spAutoFit/>
          </a:bodyPr>
          <a:lstStyle/>
          <a:p>
            <a:pPr fontAlgn="auto">
              <a:lnSpc>
                <a:spcPct val="150000"/>
              </a:lnSpc>
            </a:pPr>
            <a:r>
              <a:rPr lang="en-US" altLang="zh-CN" sz="2000" b="1">
                <a:solidFill>
                  <a:schemeClr val="tx2"/>
                </a:solidFill>
              </a:rPr>
              <a:t>X</a:t>
            </a:r>
            <a:r>
              <a:rPr lang="zh-CN" altLang="en-US" sz="2000" b="1">
                <a:solidFill>
                  <a:schemeClr val="tx2"/>
                </a:solidFill>
              </a:rPr>
              <a:t>的概率分布图如下图所示：</a:t>
            </a:r>
          </a:p>
        </p:txBody>
      </p:sp>
      <p:grpSp>
        <p:nvGrpSpPr>
          <p:cNvPr id="9" name="组合 8">
            <a:extLst>
              <a:ext uri="{FF2B5EF4-FFF2-40B4-BE49-F238E27FC236}">
                <a16:creationId xmlns:a16="http://schemas.microsoft.com/office/drawing/2014/main" id="{B5405F0F-DC8D-48FD-9D55-CB65AE10584C}"/>
              </a:ext>
            </a:extLst>
          </p:cNvPr>
          <p:cNvGrpSpPr/>
          <p:nvPr/>
        </p:nvGrpSpPr>
        <p:grpSpPr>
          <a:xfrm>
            <a:off x="6953250" y="3429000"/>
            <a:ext cx="4933950" cy="2854960"/>
            <a:chOff x="9304" y="5976"/>
            <a:chExt cx="7770" cy="4496"/>
          </a:xfrm>
        </p:grpSpPr>
        <p:graphicFrame>
          <p:nvGraphicFramePr>
            <p:cNvPr id="10" name="图表 9">
              <a:extLst>
                <a:ext uri="{FF2B5EF4-FFF2-40B4-BE49-F238E27FC236}">
                  <a16:creationId xmlns:a16="http://schemas.microsoft.com/office/drawing/2014/main" id="{CC07D627-4E81-4110-9051-D0FA313D17B4}"/>
                </a:ext>
              </a:extLst>
            </p:cNvPr>
            <p:cNvGraphicFramePr/>
            <p:nvPr/>
          </p:nvGraphicFramePr>
          <p:xfrm>
            <a:off x="9304" y="6092"/>
            <a:ext cx="7770" cy="4380"/>
          </p:xfrm>
          <a:graphic>
            <a:graphicData uri="http://schemas.openxmlformats.org/drawingml/2006/chart">
              <c:chart xmlns:c="http://schemas.openxmlformats.org/drawingml/2006/chart" xmlns:r="http://schemas.openxmlformats.org/officeDocument/2006/relationships" r:id="rId5"/>
            </a:graphicData>
          </a:graphic>
        </p:graphicFrame>
        <p:cxnSp>
          <p:nvCxnSpPr>
            <p:cNvPr id="11" name="直接箭头连接符 10">
              <a:extLst>
                <a:ext uri="{FF2B5EF4-FFF2-40B4-BE49-F238E27FC236}">
                  <a16:creationId xmlns:a16="http://schemas.microsoft.com/office/drawing/2014/main" id="{2D21D5CF-1500-4B5F-BF50-0C7F04D57476}"/>
                </a:ext>
              </a:extLst>
            </p:cNvPr>
            <p:cNvCxnSpPr/>
            <p:nvPr/>
          </p:nvCxnSpPr>
          <p:spPr>
            <a:xfrm>
              <a:off x="10280" y="9902"/>
              <a:ext cx="62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0B59FF9-F49F-4B65-AD8D-AAA5FE2BAAE4}"/>
                </a:ext>
              </a:extLst>
            </p:cNvPr>
            <p:cNvCxnSpPr/>
            <p:nvPr/>
          </p:nvCxnSpPr>
          <p:spPr>
            <a:xfrm flipH="1" flipV="1">
              <a:off x="10369" y="5976"/>
              <a:ext cx="16" cy="4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4445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B4A5DD-2CBF-4441-B9BA-C4118128DC2E}"/>
              </a:ext>
            </a:extLst>
          </p:cNvPr>
          <p:cNvSpPr txBox="1"/>
          <p:nvPr/>
        </p:nvSpPr>
        <p:spPr>
          <a:xfrm>
            <a:off x="119336" y="66806"/>
            <a:ext cx="11208067" cy="830997"/>
          </a:xfrm>
          <a:prstGeom prst="rect">
            <a:avLst/>
          </a:prstGeom>
          <a:noFill/>
        </p:spPr>
        <p:txBody>
          <a:bodyPr wrap="square" rtlCol="0">
            <a:spAutoFit/>
          </a:bodyPr>
          <a:lstStyle/>
          <a:p>
            <a:pPr fontAlgn="auto"/>
            <a:r>
              <a:rPr lang="zh-CN" altLang="en-US" sz="2400" b="1">
                <a:solidFill>
                  <a:schemeClr val="tx2"/>
                </a:solidFill>
              </a:rPr>
              <a:t>                   例</a:t>
            </a:r>
            <a:r>
              <a:rPr lang="en-US" altLang="zh-CN" sz="2400" b="1">
                <a:solidFill>
                  <a:schemeClr val="tx2"/>
                </a:solidFill>
              </a:rPr>
              <a:t>3</a:t>
            </a:r>
            <a:r>
              <a:rPr lang="zh-CN" altLang="en-US" sz="2400" b="1">
                <a:solidFill>
                  <a:schemeClr val="tx2"/>
                </a:solidFill>
              </a:rPr>
              <a:t>：甲、乙两选手进行象棋比赛，如果每局比赛甲获胜的概率为</a:t>
            </a:r>
            <a:r>
              <a:rPr lang="en-US" altLang="zh-CN" sz="2400" b="1">
                <a:solidFill>
                  <a:schemeClr val="tx2"/>
                </a:solidFill>
              </a:rPr>
              <a:t>0.6</a:t>
            </a:r>
            <a:r>
              <a:rPr lang="zh-CN" altLang="en-US" sz="2400" b="1">
                <a:solidFill>
                  <a:schemeClr val="tx2"/>
                </a:solidFill>
              </a:rPr>
              <a:t>，乙获胜的概率为</a:t>
            </a:r>
            <a:r>
              <a:rPr lang="en-US" altLang="zh-CN" sz="2400" b="1">
                <a:solidFill>
                  <a:schemeClr val="tx2"/>
                </a:solidFill>
              </a:rPr>
              <a:t>0.4</a:t>
            </a:r>
            <a:r>
              <a:rPr lang="zh-CN" altLang="en-US" sz="2400" b="1">
                <a:solidFill>
                  <a:schemeClr val="tx2"/>
                </a:solidFill>
              </a:rPr>
              <a:t>，那么采用</a:t>
            </a:r>
            <a:r>
              <a:rPr lang="en-US" altLang="zh-CN" sz="2400" b="1">
                <a:solidFill>
                  <a:schemeClr val="tx2"/>
                </a:solidFill>
              </a:rPr>
              <a:t>3</a:t>
            </a:r>
            <a:r>
              <a:rPr lang="zh-CN" altLang="en-US" sz="2400" b="1">
                <a:solidFill>
                  <a:schemeClr val="tx2"/>
                </a:solidFill>
              </a:rPr>
              <a:t>局</a:t>
            </a:r>
            <a:r>
              <a:rPr lang="en-US" altLang="zh-CN" sz="2400" b="1">
                <a:solidFill>
                  <a:schemeClr val="tx2"/>
                </a:solidFill>
              </a:rPr>
              <a:t>2</a:t>
            </a:r>
            <a:r>
              <a:rPr lang="zh-CN" altLang="en-US" sz="2400" b="1">
                <a:solidFill>
                  <a:schemeClr val="tx2"/>
                </a:solidFill>
              </a:rPr>
              <a:t>胜制还是采用</a:t>
            </a:r>
            <a:r>
              <a:rPr lang="en-US" altLang="zh-CN" sz="2400" b="1">
                <a:solidFill>
                  <a:schemeClr val="tx2"/>
                </a:solidFill>
              </a:rPr>
              <a:t>5</a:t>
            </a:r>
            <a:r>
              <a:rPr lang="zh-CN" altLang="en-US" sz="2400" b="1">
                <a:solidFill>
                  <a:schemeClr val="tx2"/>
                </a:solidFill>
              </a:rPr>
              <a:t>局</a:t>
            </a:r>
            <a:r>
              <a:rPr lang="en-US" altLang="zh-CN" sz="2400" b="1">
                <a:solidFill>
                  <a:schemeClr val="tx2"/>
                </a:solidFill>
              </a:rPr>
              <a:t>3</a:t>
            </a:r>
            <a:r>
              <a:rPr lang="zh-CN" altLang="en-US" sz="2400" b="1">
                <a:solidFill>
                  <a:schemeClr val="tx2"/>
                </a:solidFill>
              </a:rPr>
              <a:t>胜制对甲更有利</a:t>
            </a:r>
            <a:r>
              <a:rPr lang="en-US" altLang="zh-CN" sz="2400" b="1">
                <a:solidFill>
                  <a:schemeClr val="tx2"/>
                </a:solidFill>
              </a:rPr>
              <a:t>?</a:t>
            </a:r>
            <a:endParaRPr lang="zh-CN" altLang="en-US" sz="2400" b="1">
              <a:solidFill>
                <a:schemeClr val="tx2"/>
              </a:solidFill>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F2F86B1-AC24-49C9-A862-A7C58661FFB5}"/>
                  </a:ext>
                </a:extLst>
              </p:cNvPr>
              <p:cNvSpPr txBox="1"/>
              <p:nvPr/>
            </p:nvSpPr>
            <p:spPr>
              <a:xfrm>
                <a:off x="407368" y="3068960"/>
                <a:ext cx="11208066" cy="1672446"/>
              </a:xfrm>
              <a:prstGeom prst="rect">
                <a:avLst/>
              </a:prstGeom>
              <a:noFill/>
            </p:spPr>
            <p:txBody>
              <a:bodyPr wrap="square" rtlCol="0">
                <a:spAutoFit/>
              </a:bodyPr>
              <a:lstStyle/>
              <a:p>
                <a:pPr fontAlgn="auto"/>
                <a:r>
                  <a:rPr lang="zh-CN" altLang="en-US" sz="2000" b="1">
                    <a:solidFill>
                      <a:srgbClr val="002060"/>
                    </a:solidFill>
                  </a:rPr>
                  <a:t>解法一：采用</a:t>
                </a:r>
                <a:r>
                  <a:rPr lang="en-US" altLang="zh-CN" sz="2000" b="1">
                    <a:solidFill>
                      <a:srgbClr val="002060"/>
                    </a:solidFill>
                  </a:rPr>
                  <a:t>3</a:t>
                </a:r>
                <a:r>
                  <a:rPr lang="zh-CN" altLang="en-US" sz="2000" b="1">
                    <a:solidFill>
                      <a:srgbClr val="002060"/>
                    </a:solidFill>
                  </a:rPr>
                  <a:t>局</a:t>
                </a:r>
                <a:r>
                  <a:rPr lang="en-US" altLang="zh-CN" sz="2000" b="1">
                    <a:solidFill>
                      <a:srgbClr val="002060"/>
                    </a:solidFill>
                  </a:rPr>
                  <a:t>2</a:t>
                </a:r>
                <a:r>
                  <a:rPr lang="zh-CN" altLang="en-US" sz="2000" b="1">
                    <a:solidFill>
                      <a:srgbClr val="002060"/>
                    </a:solidFill>
                  </a:rPr>
                  <a:t>胜制，甲最终获胜有两种可能的比分</a:t>
                </a:r>
                <a:r>
                  <a:rPr lang="en-US" altLang="zh-CN" sz="2000" b="1">
                    <a:solidFill>
                      <a:srgbClr val="002060"/>
                    </a:solidFill>
                  </a:rPr>
                  <a:t>2</a:t>
                </a:r>
                <a:r>
                  <a:rPr lang="zh-CN" altLang="en-US" sz="2000" b="1">
                    <a:solidFill>
                      <a:srgbClr val="002060"/>
                    </a:solidFill>
                  </a:rPr>
                  <a:t>：</a:t>
                </a:r>
                <a:r>
                  <a:rPr lang="en-US" altLang="zh-CN" sz="2000" b="1">
                    <a:solidFill>
                      <a:srgbClr val="002060"/>
                    </a:solidFill>
                  </a:rPr>
                  <a:t>0</a:t>
                </a:r>
                <a:r>
                  <a:rPr lang="zh-CN" altLang="en-US" sz="2000" b="1">
                    <a:solidFill>
                      <a:srgbClr val="002060"/>
                    </a:solidFill>
                  </a:rPr>
                  <a:t>或</a:t>
                </a:r>
                <a:r>
                  <a:rPr lang="en-US" altLang="zh-CN" sz="2000" b="1">
                    <a:solidFill>
                      <a:srgbClr val="002060"/>
                    </a:solidFill>
                  </a:rPr>
                  <a:t>2</a:t>
                </a:r>
                <a:r>
                  <a:rPr lang="zh-CN" altLang="en-US" sz="2000" b="1">
                    <a:solidFill>
                      <a:srgbClr val="002060"/>
                    </a:solidFill>
                  </a:rPr>
                  <a:t>：</a:t>
                </a:r>
                <a:r>
                  <a:rPr lang="en-US" altLang="zh-CN" sz="2000" b="1">
                    <a:solidFill>
                      <a:srgbClr val="002060"/>
                    </a:solidFill>
                  </a:rPr>
                  <a:t>1</a:t>
                </a:r>
                <a:r>
                  <a:rPr lang="zh-CN" altLang="en-US" sz="2000" b="1">
                    <a:solidFill>
                      <a:srgbClr val="002060"/>
                    </a:solidFill>
                  </a:rPr>
                  <a:t>，前者是前两局甲连胜，后者是前两局甲、乙各胜一局且第</a:t>
                </a:r>
                <a:r>
                  <a:rPr lang="en-US" altLang="zh-CN" sz="2000" b="1">
                    <a:solidFill>
                      <a:srgbClr val="002060"/>
                    </a:solidFill>
                  </a:rPr>
                  <a:t>3</a:t>
                </a:r>
                <a:r>
                  <a:rPr lang="zh-CN" altLang="en-US" sz="2000" b="1">
                    <a:solidFill>
                      <a:srgbClr val="002060"/>
                    </a:solidFill>
                  </a:rPr>
                  <a:t>局甲胜</a:t>
                </a:r>
                <a:r>
                  <a:rPr lang="en-US" altLang="zh-CN" sz="2000" b="1">
                    <a:solidFill>
                      <a:srgbClr val="002060"/>
                    </a:solidFill>
                  </a:rPr>
                  <a:t>.</a:t>
                </a:r>
                <a:r>
                  <a:rPr lang="zh-CN" altLang="en-US" sz="2000" b="1">
                    <a:solidFill>
                      <a:srgbClr val="002060"/>
                    </a:solidFill>
                  </a:rPr>
                  <a:t>因为每局比赛的结果是独立的，甲最终获胜的概率为</a:t>
                </a:r>
                <a:endParaRPr lang="en-US" altLang="zh-CN" sz="2000" b="1">
                  <a:solidFill>
                    <a:srgbClr val="002060"/>
                  </a:solidFill>
                </a:endParaRPr>
              </a:p>
              <a:p>
                <a:pPr fontAlgn="auto"/>
                <a:r>
                  <a:rPr lang="en-US" altLang="zh-CN" sz="2000" b="1">
                    <a:solidFill>
                      <a:srgbClr val="FF0000"/>
                    </a:solidFill>
                  </a:rPr>
                  <a:t>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charset="0"/>
                          </a:rPr>
                          <m:t>𝒑</m:t>
                        </m:r>
                      </m:e>
                      <m:sub>
                        <m:r>
                          <a:rPr lang="en-US" altLang="zh-CN" sz="2000" b="1" i="1" smtClean="0">
                            <a:solidFill>
                              <a:srgbClr val="FF0000"/>
                            </a:solidFill>
                            <a:latin typeface="Cambria Math" panose="02040503050406030204" charset="0"/>
                          </a:rPr>
                          <m:t>𝟏</m:t>
                        </m:r>
                      </m:sub>
                    </m:sSub>
                    <m:r>
                      <a:rPr lang="en-US" altLang="zh-CN" sz="2000" b="1" i="1" smtClean="0">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𝟐</m:t>
                        </m:r>
                      </m:sup>
                    </m:sSup>
                    <m:r>
                      <a:rPr lang="en-US" altLang="zh-CN" sz="2000" b="1" i="1" smtClean="0">
                        <a:solidFill>
                          <a:srgbClr val="FF0000"/>
                        </a:solidFill>
                        <a:latin typeface="Cambria Math" panose="02040503050406030204" charset="0"/>
                      </a:rPr>
                      <m:t>+</m:t>
                    </m:r>
                    <m:sSubSup>
                      <m:sSubSupPr>
                        <m:ctrlPr>
                          <a:rPr lang="en-US" altLang="zh-CN" sz="2000" b="1" i="1" smtClean="0">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𝟐</m:t>
                        </m:r>
                      </m:sub>
                      <m:sup>
                        <m:r>
                          <a:rPr lang="en-US" altLang="zh-CN" sz="2000" b="1" i="1" smtClean="0">
                            <a:solidFill>
                              <a:srgbClr val="FF0000"/>
                            </a:solidFill>
                            <a:latin typeface="Cambria Math" panose="02040503050406030204" charset="0"/>
                          </a:rPr>
                          <m:t>𝟏</m:t>
                        </m:r>
                      </m:sup>
                    </m:sSubSup>
                    <m:r>
                      <a:rPr lang="en-US" altLang="zh-CN" sz="2000" b="1" i="1" smtClean="0">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𝟐</m:t>
                        </m:r>
                      </m:sup>
                    </m:sSup>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𝟎</m:t>
                    </m:r>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𝟒</m:t>
                    </m:r>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𝟎</m:t>
                    </m:r>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𝟔𝟒𝟖</m:t>
                    </m:r>
                  </m:oMath>
                </a14:m>
                <a:r>
                  <a:rPr lang="en-US" altLang="zh-CN" sz="2000" b="1">
                    <a:solidFill>
                      <a:srgbClr val="FF0000"/>
                    </a:solidFill>
                  </a:rPr>
                  <a:t>.</a:t>
                </a:r>
              </a:p>
              <a:p>
                <a:pPr/>
                <a:r>
                  <a:rPr lang="zh-CN" altLang="en-US" sz="2000" b="1">
                    <a:solidFill>
                      <a:srgbClr val="002060"/>
                    </a:solidFill>
                  </a:rPr>
                  <a:t>类似地，采用</a:t>
                </a:r>
                <a:r>
                  <a:rPr lang="en-US" altLang="zh-CN" sz="2000" b="1">
                    <a:solidFill>
                      <a:srgbClr val="002060"/>
                    </a:solidFill>
                  </a:rPr>
                  <a:t>5</a:t>
                </a:r>
                <a:r>
                  <a:rPr lang="zh-CN" altLang="en-US" sz="2000" b="1">
                    <a:solidFill>
                      <a:srgbClr val="002060"/>
                    </a:solidFill>
                  </a:rPr>
                  <a:t>局</a:t>
                </a:r>
                <a:r>
                  <a:rPr lang="en-US" altLang="zh-CN" sz="2000" b="1">
                    <a:solidFill>
                      <a:srgbClr val="002060"/>
                    </a:solidFill>
                  </a:rPr>
                  <a:t>3</a:t>
                </a:r>
                <a:r>
                  <a:rPr lang="zh-CN" altLang="en-US" sz="2000" b="1">
                    <a:solidFill>
                      <a:srgbClr val="002060"/>
                    </a:solidFill>
                  </a:rPr>
                  <a:t>胜制，甲最终获胜有</a:t>
                </a:r>
                <a:r>
                  <a:rPr lang="en-US" altLang="zh-CN" sz="2000" b="1">
                    <a:solidFill>
                      <a:srgbClr val="002060"/>
                    </a:solidFill>
                  </a:rPr>
                  <a:t>3</a:t>
                </a:r>
                <a:r>
                  <a:rPr lang="zh-CN" altLang="en-US" sz="2000" b="1">
                    <a:solidFill>
                      <a:srgbClr val="002060"/>
                    </a:solidFill>
                  </a:rPr>
                  <a:t>种比分</a:t>
                </a:r>
                <a:r>
                  <a:rPr lang="en-US" altLang="zh-CN" sz="2000" b="1">
                    <a:solidFill>
                      <a:srgbClr val="002060"/>
                    </a:solidFill>
                  </a:rPr>
                  <a:t>3</a:t>
                </a:r>
                <a:r>
                  <a:rPr lang="zh-CN" altLang="en-US" sz="2000" b="1">
                    <a:solidFill>
                      <a:srgbClr val="002060"/>
                    </a:solidFill>
                  </a:rPr>
                  <a:t>：</a:t>
                </a:r>
                <a:r>
                  <a:rPr lang="en-US" altLang="zh-CN" sz="2000" b="1">
                    <a:solidFill>
                      <a:srgbClr val="002060"/>
                    </a:solidFill>
                  </a:rPr>
                  <a:t>0</a:t>
                </a:r>
                <a:r>
                  <a:rPr lang="zh-CN" altLang="en-US" sz="2000" b="1">
                    <a:solidFill>
                      <a:srgbClr val="002060"/>
                    </a:solidFill>
                  </a:rPr>
                  <a:t>，</a:t>
                </a:r>
                <a:r>
                  <a:rPr lang="en-US" altLang="zh-CN" sz="2000" b="1">
                    <a:solidFill>
                      <a:srgbClr val="002060"/>
                    </a:solidFill>
                  </a:rPr>
                  <a:t>3</a:t>
                </a:r>
                <a:r>
                  <a:rPr lang="zh-CN" altLang="en-US" sz="2000" b="1">
                    <a:solidFill>
                      <a:srgbClr val="002060"/>
                    </a:solidFill>
                  </a:rPr>
                  <a:t>：</a:t>
                </a:r>
                <a:r>
                  <a:rPr lang="en-US" altLang="zh-CN" sz="2000" b="1">
                    <a:solidFill>
                      <a:srgbClr val="002060"/>
                    </a:solidFill>
                  </a:rPr>
                  <a:t>1</a:t>
                </a:r>
                <a:r>
                  <a:rPr lang="zh-CN" altLang="en-US" sz="2000" b="1">
                    <a:solidFill>
                      <a:srgbClr val="002060"/>
                    </a:solidFill>
                  </a:rPr>
                  <a:t>或</a:t>
                </a:r>
                <a:r>
                  <a:rPr lang="en-US" altLang="zh-CN" sz="2000" b="1">
                    <a:solidFill>
                      <a:srgbClr val="002060"/>
                    </a:solidFill>
                  </a:rPr>
                  <a:t>3</a:t>
                </a:r>
                <a:r>
                  <a:rPr lang="zh-CN" altLang="en-US" sz="2000" b="1">
                    <a:solidFill>
                      <a:srgbClr val="002060"/>
                    </a:solidFill>
                  </a:rPr>
                  <a:t>：</a:t>
                </a:r>
                <a:r>
                  <a:rPr lang="en-US" altLang="zh-CN" sz="2000" b="1">
                    <a:solidFill>
                      <a:srgbClr val="002060"/>
                    </a:solidFill>
                  </a:rPr>
                  <a:t>2</a:t>
                </a:r>
                <a:r>
                  <a:rPr lang="zh-CN" altLang="en-US" sz="2000" b="1">
                    <a:solidFill>
                      <a:srgbClr val="002060"/>
                    </a:solidFill>
                  </a:rPr>
                  <a:t>因为每局比赛的结果是独立的，所以甲最终获胜的概率为</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charset="0"/>
                          </a:rPr>
                          <m:t>𝒑</m:t>
                        </m:r>
                      </m:e>
                      <m:sub>
                        <m:r>
                          <a:rPr lang="en-US" altLang="zh-CN" sz="2000" b="1" i="1" smtClean="0">
                            <a:solidFill>
                              <a:srgbClr val="FF0000"/>
                            </a:solidFill>
                            <a:latin typeface="Cambria Math" panose="02040503050406030204" charset="0"/>
                          </a:rPr>
                          <m:t>𝟐</m:t>
                        </m:r>
                      </m:sub>
                    </m:sSub>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𝟑</m:t>
                        </m:r>
                      </m:sup>
                    </m:sSup>
                    <m:r>
                      <a:rPr lang="en-US" altLang="zh-CN" sz="2000" b="1" i="1">
                        <a:solidFill>
                          <a:srgbClr val="FF0000"/>
                        </a:solidFill>
                        <a:latin typeface="Cambria Math" panose="02040503050406030204" charset="0"/>
                      </a:rPr>
                      <m:t>+</m:t>
                    </m:r>
                    <m:sSubSup>
                      <m:sSubSupPr>
                        <m:ctrlPr>
                          <a:rPr lang="en-US" altLang="zh-CN" sz="2000" b="1" i="1" smtClean="0">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𝟑</m:t>
                        </m:r>
                      </m:sub>
                      <m:sup>
                        <m:r>
                          <a:rPr lang="en-US" altLang="zh-CN" sz="2000" b="1" i="1" smtClean="0">
                            <a:solidFill>
                              <a:srgbClr val="FF0000"/>
                            </a:solidFill>
                            <a:latin typeface="Cambria Math" panose="02040503050406030204" charset="0"/>
                          </a:rPr>
                          <m:t>𝟐</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𝟑</m:t>
                        </m:r>
                      </m:sup>
                    </m:sSup>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𝟒</m:t>
                    </m:r>
                    <m:r>
                      <a:rPr lang="en-US" altLang="zh-CN" sz="2000" b="1" i="1" smtClean="0">
                        <a:solidFill>
                          <a:srgbClr val="FF0000"/>
                        </a:solidFill>
                        <a:latin typeface="Cambria Math" panose="02040503050406030204" charset="0"/>
                      </a:rPr>
                      <m:t>+</m:t>
                    </m:r>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𝟒</m:t>
                        </m:r>
                      </m:sub>
                      <m:sup>
                        <m:r>
                          <a:rPr lang="en-US" altLang="zh-CN" sz="2000" b="1" i="1">
                            <a:solidFill>
                              <a:srgbClr val="FF0000"/>
                            </a:solidFill>
                            <a:latin typeface="Cambria Math" panose="02040503050406030204" charset="0"/>
                          </a:rPr>
                          <m:t>𝟐</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a:solidFill>
                              <a:srgbClr val="FF0000"/>
                            </a:solidFill>
                            <a:latin typeface="Cambria Math" panose="02040503050406030204" charset="0"/>
                          </a:rPr>
                          <m:t>𝟑</m:t>
                        </m:r>
                      </m:sup>
                    </m:sSup>
                    <m:r>
                      <a:rPr lang="en-US" altLang="zh-CN" sz="2000" b="1" i="1">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𝟒</m:t>
                        </m:r>
                      </m:e>
                      <m:sup>
                        <m:r>
                          <a:rPr lang="en-US" altLang="zh-CN" sz="2000" b="1" i="1" smtClean="0">
                            <a:solidFill>
                              <a:srgbClr val="FF0000"/>
                            </a:solidFill>
                            <a:latin typeface="Cambria Math" panose="02040503050406030204" charset="0"/>
                          </a:rPr>
                          <m:t>𝟐</m:t>
                        </m:r>
                      </m:sup>
                    </m:sSup>
                    <m:r>
                      <a:rPr lang="en-US" altLang="zh-CN" sz="2000" b="1" i="1">
                        <a:solidFill>
                          <a:srgbClr val="FF0000"/>
                        </a:solidFill>
                        <a:latin typeface="Cambria Math" panose="02040503050406030204" charset="0"/>
                      </a:rPr>
                      <m:t>=</m:t>
                    </m:r>
                    <m:r>
                      <a:rPr lang="en-US" altLang="zh-CN" sz="2000" b="1">
                        <a:solidFill>
                          <a:srgbClr val="FF0000"/>
                        </a:solidFill>
                        <a:latin typeface="Cambria Math" panose="02040503050406030204" charset="0"/>
                      </a:rPr>
                      <m:t>𝟎</m:t>
                    </m:r>
                    <m:r>
                      <a:rPr lang="en-US" altLang="zh-CN" sz="2000" b="1">
                        <a:solidFill>
                          <a:srgbClr val="FF0000"/>
                        </a:solidFill>
                        <a:latin typeface="Cambria Math" panose="02040503050406030204" charset="0"/>
                      </a:rPr>
                      <m:t>.</m:t>
                    </m:r>
                    <m:r>
                      <a:rPr lang="en-US" altLang="zh-CN" sz="2000" b="1">
                        <a:solidFill>
                          <a:srgbClr val="FF0000"/>
                        </a:solidFill>
                        <a:latin typeface="Cambria Math" panose="02040503050406030204" charset="0"/>
                      </a:rPr>
                      <m:t>𝟔𝟖𝟐𝟓𝟔</m:t>
                    </m:r>
                  </m:oMath>
                </a14:m>
                <a:r>
                  <a:rPr lang="en-US" altLang="zh-CN" sz="2000" b="1">
                    <a:solidFill>
                      <a:srgbClr val="FF0000"/>
                    </a:solidFill>
                  </a:rPr>
                  <a:t>.</a:t>
                </a:r>
                <a:endParaRPr lang="en-US" altLang="zh-CN" sz="2000" b="1">
                  <a:solidFill>
                    <a:srgbClr val="002060"/>
                  </a:solidFill>
                </a:endParaRPr>
              </a:p>
            </p:txBody>
          </p:sp>
        </mc:Choice>
        <mc:Fallback>
          <p:sp>
            <p:nvSpPr>
              <p:cNvPr id="3" name="文本框 2">
                <a:extLst>
                  <a:ext uri="{FF2B5EF4-FFF2-40B4-BE49-F238E27FC236}">
                    <a16:creationId xmlns:a16="http://schemas.microsoft.com/office/drawing/2014/main" id="{AF2F86B1-AC24-49C9-A862-A7C58661FFB5}"/>
                  </a:ext>
                </a:extLst>
              </p:cNvPr>
              <p:cNvSpPr txBox="1">
                <a:spLocks noRot="1" noChangeAspect="1" noMove="1" noResize="1" noEditPoints="1" noAdjustHandles="1" noChangeArrowheads="1" noChangeShapeType="1" noTextEdit="1"/>
              </p:cNvSpPr>
              <p:nvPr/>
            </p:nvSpPr>
            <p:spPr>
              <a:xfrm>
                <a:off x="407368" y="3068960"/>
                <a:ext cx="11208066" cy="1672446"/>
              </a:xfrm>
              <a:prstGeom prst="rect">
                <a:avLst/>
              </a:prstGeom>
              <a:blipFill>
                <a:blip r:embed="rId2"/>
                <a:stretch>
                  <a:fillRect l="-598" t="-2545" r="-381" b="-5455"/>
                </a:stretch>
              </a:blipFill>
            </p:spPr>
            <p:txBody>
              <a:bodyPr/>
              <a:lstStyle/>
              <a:p>
                <a:r>
                  <a:rPr lang="zh-CN" altLang="en-US">
                    <a:noFill/>
                  </a:rPr>
                  <a:t> </a:t>
                </a:r>
              </a:p>
            </p:txBody>
          </p:sp>
        </mc:Fallback>
      </mc:AlternateContent>
      <p:sp>
        <p:nvSpPr>
          <p:cNvPr id="4" name="Text Box 44">
            <a:extLst>
              <a:ext uri="{FF2B5EF4-FFF2-40B4-BE49-F238E27FC236}">
                <a16:creationId xmlns:a16="http://schemas.microsoft.com/office/drawing/2014/main" id="{38E56257-D934-4C31-AC0E-107232A6D0FE}"/>
              </a:ext>
            </a:extLst>
          </p:cNvPr>
          <p:cNvSpPr txBox="1">
            <a:spLocks noChangeArrowheads="1"/>
          </p:cNvSpPr>
          <p:nvPr/>
        </p:nvSpPr>
        <p:spPr bwMode="auto">
          <a:xfrm>
            <a:off x="-28136" y="2064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典型例题</a:t>
            </a:r>
          </a:p>
        </p:txBody>
      </p:sp>
      <p:sp>
        <p:nvSpPr>
          <p:cNvPr id="5" name="矩形 4">
            <a:extLst>
              <a:ext uri="{FF2B5EF4-FFF2-40B4-BE49-F238E27FC236}">
                <a16:creationId xmlns:a16="http://schemas.microsoft.com/office/drawing/2014/main" id="{C2CC3255-15D6-4D82-925A-F61FE3D21E45}"/>
              </a:ext>
            </a:extLst>
          </p:cNvPr>
          <p:cNvSpPr/>
          <p:nvPr/>
        </p:nvSpPr>
        <p:spPr>
          <a:xfrm>
            <a:off x="286765" y="1700808"/>
            <a:ext cx="10873208" cy="1015663"/>
          </a:xfrm>
          <a:prstGeom prst="rect">
            <a:avLst/>
          </a:prstGeom>
          <a:ln>
            <a:solidFill>
              <a:srgbClr val="FFFF00"/>
            </a:solidFill>
          </a:ln>
        </p:spPr>
        <p:txBody>
          <a:bodyPr wrap="square">
            <a:spAutoFit/>
          </a:bodyPr>
          <a:lstStyle/>
          <a:p>
            <a:r>
              <a:rPr lang="zh-CN" altLang="en-US" sz="2000">
                <a:solidFill>
                  <a:srgbClr val="FF0000"/>
                </a:solidFill>
              </a:rPr>
              <a:t>分析:</a:t>
            </a:r>
            <a:r>
              <a:rPr lang="zh-CN" altLang="en-US" sz="2000"/>
              <a:t>判断哪个赛制对甲有利,就是看在哪个赛制中甲最终获胜的概率大,可以把“甲最终获胜”这个事件,按可能的比分情况表示为若干事件的和,再利用各局比赛结果的独立性逐个求概率;也可以假定赛完所有n局,把n局比赛看成n重伯努利试验,利用二项分布求“甲最终获胜”的概率。</a:t>
            </a:r>
          </a:p>
        </p:txBody>
      </p:sp>
    </p:spTree>
    <p:extLst>
      <p:ext uri="{BB962C8B-B14F-4D97-AF65-F5344CB8AC3E}">
        <p14:creationId xmlns:p14="http://schemas.microsoft.com/office/powerpoint/2010/main" val="32035691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37BCA74E-E5E0-4002-A3F0-EE75511D00AB}"/>
                  </a:ext>
                </a:extLst>
              </p:cNvPr>
              <p:cNvSpPr/>
              <p:nvPr/>
            </p:nvSpPr>
            <p:spPr>
              <a:xfrm>
                <a:off x="407368" y="620688"/>
                <a:ext cx="11125200" cy="1685974"/>
              </a:xfrm>
              <a:prstGeom prst="rect">
                <a:avLst/>
              </a:prstGeom>
            </p:spPr>
            <p:txBody>
              <a:bodyPr wrap="square">
                <a:spAutoFit/>
              </a:bodyPr>
              <a:lstStyle/>
              <a:p>
                <a:r>
                  <a:rPr lang="zh-CN" altLang="en-US" sz="2000" b="1">
                    <a:solidFill>
                      <a:srgbClr val="002060"/>
                    </a:solidFill>
                    <a:latin typeface="+mn-ea"/>
                  </a:rPr>
                  <a:t>解法</a:t>
                </a:r>
                <a:r>
                  <a:rPr lang="en-US" altLang="zh-CN" sz="2000" b="1">
                    <a:solidFill>
                      <a:srgbClr val="002060"/>
                    </a:solidFill>
                    <a:latin typeface="+mn-ea"/>
                  </a:rPr>
                  <a:t>2</a:t>
                </a:r>
                <a:r>
                  <a:rPr lang="zh-CN" altLang="en-US" sz="2000" b="1">
                    <a:solidFill>
                      <a:srgbClr val="002060"/>
                    </a:solidFill>
                    <a:latin typeface="+mn-ea"/>
                  </a:rPr>
                  <a:t>：采用</a:t>
                </a:r>
                <a:r>
                  <a:rPr lang="en-US" altLang="zh-CN" sz="2000" b="1">
                    <a:solidFill>
                      <a:srgbClr val="002060"/>
                    </a:solidFill>
                    <a:latin typeface="+mn-ea"/>
                  </a:rPr>
                  <a:t>3</a:t>
                </a:r>
                <a:r>
                  <a:rPr lang="zh-CN" altLang="en-US" sz="2000" b="1">
                    <a:solidFill>
                      <a:srgbClr val="002060"/>
                    </a:solidFill>
                    <a:latin typeface="+mn-ea"/>
                  </a:rPr>
                  <a:t>局</a:t>
                </a:r>
                <a:r>
                  <a:rPr lang="en-US" altLang="zh-CN" sz="2000" b="1">
                    <a:solidFill>
                      <a:srgbClr val="002060"/>
                    </a:solidFill>
                    <a:latin typeface="+mn-ea"/>
                  </a:rPr>
                  <a:t>2</a:t>
                </a:r>
                <a:r>
                  <a:rPr lang="zh-CN" altLang="en-US" sz="2000" b="1">
                    <a:solidFill>
                      <a:srgbClr val="002060"/>
                    </a:solidFill>
                    <a:latin typeface="+mn-ea"/>
                  </a:rPr>
                  <a:t>胜制，不妨设赛满</a:t>
                </a:r>
                <a:r>
                  <a:rPr lang="en-US" altLang="zh-CN" sz="2000" b="1">
                    <a:solidFill>
                      <a:srgbClr val="002060"/>
                    </a:solidFill>
                    <a:latin typeface="+mn-ea"/>
                  </a:rPr>
                  <a:t>3</a:t>
                </a:r>
                <a:r>
                  <a:rPr lang="zh-CN" altLang="en-US" sz="2000" b="1">
                    <a:solidFill>
                      <a:srgbClr val="002060"/>
                    </a:solidFill>
                    <a:latin typeface="+mn-ea"/>
                  </a:rPr>
                  <a:t>局，用</a:t>
                </a:r>
                <a:r>
                  <a:rPr lang="en-US" altLang="zh-CN" sz="2000" b="1">
                    <a:solidFill>
                      <a:srgbClr val="002060"/>
                    </a:solidFill>
                    <a:latin typeface="+mn-ea"/>
                  </a:rPr>
                  <a:t>X</a:t>
                </a:r>
                <a:r>
                  <a:rPr lang="zh-CN" altLang="en-US" sz="2000" b="1">
                    <a:solidFill>
                      <a:srgbClr val="002060"/>
                    </a:solidFill>
                    <a:latin typeface="+mn-ea"/>
                  </a:rPr>
                  <a:t>表示</a:t>
                </a:r>
                <a:r>
                  <a:rPr lang="en-US" altLang="zh-CN" sz="2000" b="1">
                    <a:solidFill>
                      <a:srgbClr val="002060"/>
                    </a:solidFill>
                    <a:latin typeface="+mn-ea"/>
                  </a:rPr>
                  <a:t>3</a:t>
                </a:r>
                <a:r>
                  <a:rPr lang="zh-CN" altLang="en-US" sz="2000" b="1">
                    <a:solidFill>
                      <a:srgbClr val="002060"/>
                    </a:solidFill>
                    <a:latin typeface="+mn-ea"/>
                  </a:rPr>
                  <a:t>局比赛中甲胜的局数，则</a:t>
                </a:r>
                <a:r>
                  <a:rPr lang="en-US" altLang="zh-CN" sz="2000" b="1">
                    <a:solidFill>
                      <a:srgbClr val="002060"/>
                    </a:solidFill>
                    <a:latin typeface="+mn-ea"/>
                  </a:rPr>
                  <a:t>X</a:t>
                </a:r>
                <a:r>
                  <a:rPr lang="zh-CN" altLang="en-US" sz="2000" b="1">
                    <a:solidFill>
                      <a:srgbClr val="002060"/>
                    </a:solidFill>
                    <a:latin typeface="+mn-ea"/>
                  </a:rPr>
                  <a:t>～</a:t>
                </a:r>
                <a:r>
                  <a:rPr lang="en-US" altLang="zh-CN" sz="2000" b="1">
                    <a:solidFill>
                      <a:srgbClr val="002060"/>
                    </a:solidFill>
                    <a:latin typeface="+mn-ea"/>
                  </a:rPr>
                  <a:t>B(3</a:t>
                </a:r>
                <a:r>
                  <a:rPr lang="zh-CN" altLang="en-US" sz="2000" b="1">
                    <a:solidFill>
                      <a:srgbClr val="002060"/>
                    </a:solidFill>
                    <a:latin typeface="+mn-ea"/>
                  </a:rPr>
                  <a:t>，</a:t>
                </a:r>
                <a:r>
                  <a:rPr lang="en-US" altLang="zh-CN" sz="2000" b="1">
                    <a:solidFill>
                      <a:srgbClr val="002060"/>
                    </a:solidFill>
                    <a:latin typeface="+mn-ea"/>
                  </a:rPr>
                  <a:t>0.6).</a:t>
                </a:r>
              </a:p>
              <a:p>
                <a:pPr/>
                <a:r>
                  <a:rPr lang="zh-CN" altLang="en-US" sz="2000" b="1">
                    <a:solidFill>
                      <a:srgbClr val="002060"/>
                    </a:solidFill>
                    <a:latin typeface="+mn-ea"/>
                  </a:rPr>
                  <a:t>甲最终获胜的概率为</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charset="0"/>
                          </a:rPr>
                          <m:t> </m:t>
                        </m:r>
                        <m:r>
                          <a:rPr lang="en-US" altLang="zh-CN" sz="2000" b="1" i="1">
                            <a:solidFill>
                              <a:srgbClr val="FF0000"/>
                            </a:solidFill>
                            <a:latin typeface="Cambria Math" panose="02040503050406030204" charset="0"/>
                          </a:rPr>
                          <m:t>𝒑</m:t>
                        </m:r>
                      </m:e>
                      <m:sub>
                        <m:r>
                          <a:rPr lang="en-US" altLang="zh-CN" sz="2000" b="1" i="1">
                            <a:solidFill>
                              <a:srgbClr val="FF0000"/>
                            </a:solidFill>
                            <a:latin typeface="Cambria Math" panose="02040503050406030204" charset="0"/>
                          </a:rPr>
                          <m:t>𝟏</m:t>
                        </m:r>
                      </m:sub>
                    </m:sSub>
                    <m:r>
                      <a:rPr lang="en-US" altLang="zh-CN" sz="2000" b="1" i="1" smtClean="0">
                        <a:solidFill>
                          <a:srgbClr val="FF0000"/>
                        </a:solidFill>
                        <a:latin typeface="Cambria Math" panose="02040503050406030204" charset="0"/>
                      </a:rPr>
                      <m:t> </m:t>
                    </m:r>
                  </m:oMath>
                </a14:m>
                <a:r>
                  <a:rPr lang="en-US" altLang="zh-CN" sz="2000" b="1">
                    <a:solidFill>
                      <a:srgbClr val="FF0000"/>
                    </a:solidFill>
                    <a:latin typeface="+mn-ea"/>
                  </a:rPr>
                  <a:t>=P(X=2)+P(X=3)=</a:t>
                </a:r>
                <a:r>
                  <a:rPr lang="en-US" altLang="zh-CN" sz="2000" b="1">
                    <a:solidFill>
                      <a:srgbClr val="FF0000"/>
                    </a:solidFill>
                  </a:rPr>
                  <a:t> </a:t>
                </a:r>
                <a14:m>
                  <m:oMath xmlns:m="http://schemas.openxmlformats.org/officeDocument/2006/math">
                    <m:sSubSup>
                      <m:sSubSupPr>
                        <m:ctrlPr>
                          <a:rPr lang="en-US" altLang="zh-CN" sz="2000" b="1" i="1" smtClean="0">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a:solidFill>
                              <a:srgbClr val="FF0000"/>
                            </a:solidFill>
                            <a:latin typeface="Cambria Math" panose="02040503050406030204" charset="0"/>
                          </a:rPr>
                          <m:t>𝟑</m:t>
                        </m:r>
                      </m:sub>
                      <m:sup>
                        <m:r>
                          <a:rPr lang="en-US" altLang="zh-CN" sz="2000" b="1" i="1">
                            <a:solidFill>
                              <a:srgbClr val="FF0000"/>
                            </a:solidFill>
                            <a:latin typeface="Cambria Math" panose="02040503050406030204" charset="0"/>
                          </a:rPr>
                          <m:t>𝟐</m:t>
                        </m:r>
                      </m:sup>
                    </m:sSubSup>
                    <m:r>
                      <a:rPr lang="en-US" altLang="zh-CN" sz="2000" b="1" i="1" smtClean="0">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𝟐</m:t>
                        </m:r>
                      </m:sup>
                    </m:sSup>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𝟎</m:t>
                    </m:r>
                    <m:r>
                      <a:rPr lang="en-US" altLang="zh-CN" sz="2000" b="1" i="1" smtClean="0">
                        <a:solidFill>
                          <a:srgbClr val="FF0000"/>
                        </a:solidFill>
                        <a:latin typeface="Cambria Math" panose="02040503050406030204" charset="0"/>
                      </a:rPr>
                      <m:t>.</m:t>
                    </m:r>
                    <m:r>
                      <a:rPr lang="en-US" altLang="zh-CN" sz="2000" b="1" i="1" smtClean="0">
                        <a:solidFill>
                          <a:srgbClr val="FF0000"/>
                        </a:solidFill>
                        <a:latin typeface="Cambria Math" panose="02040503050406030204" charset="0"/>
                      </a:rPr>
                      <m:t>𝟒</m:t>
                    </m:r>
                    <m:r>
                      <a:rPr lang="en-US" altLang="zh-CN" sz="2000" b="1" i="1" smtClean="0">
                        <a:solidFill>
                          <a:srgbClr val="FF0000"/>
                        </a:solidFill>
                        <a:latin typeface="Cambria Math" panose="02040503050406030204" charset="0"/>
                      </a:rPr>
                      <m:t>+</m:t>
                    </m:r>
                    <m:sSubSup>
                      <m:sSubSupPr>
                        <m:ctrlPr>
                          <a:rPr lang="en-US" altLang="zh-CN" sz="2000" b="1" i="1" smtClean="0">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𝟑</m:t>
                        </m:r>
                      </m:sub>
                      <m:sup>
                        <m:r>
                          <a:rPr lang="en-US" altLang="zh-CN" sz="2000" b="1" i="1" smtClean="0">
                            <a:solidFill>
                              <a:srgbClr val="FF0000"/>
                            </a:solidFill>
                            <a:latin typeface="Cambria Math" panose="02040503050406030204" charset="0"/>
                          </a:rPr>
                          <m:t>𝟑</m:t>
                        </m:r>
                      </m:sup>
                    </m:sSubSup>
                    <m:r>
                      <a:rPr lang="en-US" altLang="zh-CN" sz="2000" b="1" i="1" smtClean="0">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a:solidFill>
                              <a:srgbClr val="FF0000"/>
                            </a:solidFill>
                            <a:latin typeface="Cambria Math" panose="02040503050406030204" charset="0"/>
                          </a:rPr>
                          <m:t>𝟑</m:t>
                        </m:r>
                      </m:sup>
                    </m:sSup>
                  </m:oMath>
                </a14:m>
                <a:r>
                  <a:rPr lang="en-US" altLang="zh-CN" sz="2000" b="1">
                    <a:solidFill>
                      <a:srgbClr val="FF0000"/>
                    </a:solidFill>
                    <a:latin typeface="+mn-ea"/>
                  </a:rPr>
                  <a:t>=0.648</a:t>
                </a:r>
                <a:r>
                  <a:rPr lang="en-US" altLang="zh-CN" sz="2000" b="1">
                    <a:solidFill>
                      <a:srgbClr val="002060"/>
                    </a:solidFill>
                    <a:latin typeface="+mn-ea"/>
                  </a:rPr>
                  <a:t>.</a:t>
                </a:r>
              </a:p>
              <a:p>
                <a:pPr/>
                <a:r>
                  <a:rPr lang="zh-CN" altLang="en-US" sz="2000" b="1">
                    <a:solidFill>
                      <a:srgbClr val="002060"/>
                    </a:solidFill>
                    <a:latin typeface="+mn-ea"/>
                  </a:rPr>
                  <a:t>采用</a:t>
                </a:r>
                <a:r>
                  <a:rPr lang="en-US" altLang="zh-CN" sz="2000" b="1">
                    <a:solidFill>
                      <a:srgbClr val="002060"/>
                    </a:solidFill>
                    <a:latin typeface="+mn-ea"/>
                  </a:rPr>
                  <a:t>5</a:t>
                </a:r>
                <a:r>
                  <a:rPr lang="zh-CN" altLang="en-US" sz="2000" b="1">
                    <a:solidFill>
                      <a:srgbClr val="002060"/>
                    </a:solidFill>
                    <a:latin typeface="+mn-ea"/>
                  </a:rPr>
                  <a:t>局</a:t>
                </a:r>
                <a:r>
                  <a:rPr lang="en-US" altLang="zh-CN" sz="2000" b="1">
                    <a:solidFill>
                      <a:srgbClr val="002060"/>
                    </a:solidFill>
                    <a:latin typeface="+mn-ea"/>
                  </a:rPr>
                  <a:t>3</a:t>
                </a:r>
                <a:r>
                  <a:rPr lang="zh-CN" altLang="en-US" sz="2000" b="1">
                    <a:solidFill>
                      <a:srgbClr val="002060"/>
                    </a:solidFill>
                    <a:latin typeface="+mn-ea"/>
                  </a:rPr>
                  <a:t>胜制，不妨设赛满</a:t>
                </a:r>
                <a:r>
                  <a:rPr lang="en-US" altLang="zh-CN" sz="2000" b="1">
                    <a:solidFill>
                      <a:srgbClr val="002060"/>
                    </a:solidFill>
                    <a:latin typeface="+mn-ea"/>
                  </a:rPr>
                  <a:t>5</a:t>
                </a:r>
                <a:r>
                  <a:rPr lang="zh-CN" altLang="en-US" sz="2000" b="1">
                    <a:solidFill>
                      <a:srgbClr val="002060"/>
                    </a:solidFill>
                    <a:latin typeface="+mn-ea"/>
                  </a:rPr>
                  <a:t>局，用</a:t>
                </a:r>
                <a:r>
                  <a:rPr lang="en-US" altLang="zh-CN" sz="2000" b="1">
                    <a:solidFill>
                      <a:srgbClr val="002060"/>
                    </a:solidFill>
                    <a:latin typeface="+mn-ea"/>
                  </a:rPr>
                  <a:t>X</a:t>
                </a:r>
                <a:r>
                  <a:rPr lang="zh-CN" altLang="en-US" sz="2000" b="1">
                    <a:solidFill>
                      <a:srgbClr val="002060"/>
                    </a:solidFill>
                    <a:latin typeface="+mn-ea"/>
                  </a:rPr>
                  <a:t>表示</a:t>
                </a:r>
                <a:r>
                  <a:rPr lang="en-US" altLang="zh-CN" sz="2000" b="1">
                    <a:solidFill>
                      <a:srgbClr val="002060"/>
                    </a:solidFill>
                    <a:latin typeface="+mn-ea"/>
                  </a:rPr>
                  <a:t>5</a:t>
                </a:r>
                <a:r>
                  <a:rPr lang="zh-CN" altLang="en-US" sz="2000" b="1">
                    <a:solidFill>
                      <a:srgbClr val="002060"/>
                    </a:solidFill>
                    <a:latin typeface="+mn-ea"/>
                  </a:rPr>
                  <a:t>局比赛中甲胜的局数，则</a:t>
                </a:r>
                <a:r>
                  <a:rPr lang="zh-CN" altLang="en-US" sz="2000"/>
                  <a:t>X～B(5，0.6).甲最终获胜的</a:t>
                </a:r>
                <a:r>
                  <a:rPr lang="zh-CN" altLang="en-US" sz="2000" b="1">
                    <a:solidFill>
                      <a:srgbClr val="002060"/>
                    </a:solidFill>
                    <a:latin typeface="+mn-ea"/>
                  </a:rPr>
                  <a:t>概率为</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zh-CN" altLang="en-US" sz="2000" b="1" i="1">
                            <a:solidFill>
                              <a:srgbClr val="FF0000"/>
                            </a:solidFill>
                            <a:latin typeface="Cambria Math" panose="02040503050406030204" charset="0"/>
                          </a:rPr>
                          <m:t>𝒑</m:t>
                        </m:r>
                      </m:e>
                      <m:sub>
                        <m:r>
                          <a:rPr lang="en-US" altLang="zh-CN" sz="2000" b="1" i="1" smtClean="0">
                            <a:solidFill>
                              <a:srgbClr val="FF0000"/>
                            </a:solidFill>
                            <a:latin typeface="Cambria Math" panose="02040503050406030204" charset="0"/>
                          </a:rPr>
                          <m:t>𝟐</m:t>
                        </m:r>
                      </m:sub>
                    </m:sSub>
                    <m:r>
                      <a:rPr lang="en-US" altLang="zh-CN" sz="2000" b="1" i="1">
                        <a:solidFill>
                          <a:srgbClr val="FF0000"/>
                        </a:solidFill>
                        <a:latin typeface="Cambria Math" panose="02040503050406030204" charset="0"/>
                      </a:rPr>
                      <m:t>	</m:t>
                    </m:r>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𝑷</m:t>
                    </m:r>
                    <m:d>
                      <m:dPr>
                        <m:ctrlPr>
                          <a:rPr lang="zh-CN" altLang="en-US" sz="2000" b="1" i="1" smtClean="0">
                            <a:solidFill>
                              <a:srgbClr val="FF0000"/>
                            </a:solidFill>
                            <a:latin typeface="Cambria Math" panose="02040503050406030204" pitchFamily="18" charset="0"/>
                          </a:rPr>
                        </m:ctrlPr>
                      </m:dPr>
                      <m:e>
                        <m:r>
                          <a:rPr lang="zh-CN" altLang="en-US" sz="2000" b="1" i="1" smtClean="0">
                            <a:solidFill>
                              <a:srgbClr val="FF0000"/>
                            </a:solidFill>
                            <a:latin typeface="Cambria Math" panose="02040503050406030204" charset="0"/>
                          </a:rPr>
                          <m:t>𝑿</m:t>
                        </m:r>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𝟑</m:t>
                        </m:r>
                      </m:e>
                    </m:d>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𝑷</m:t>
                    </m:r>
                    <m:d>
                      <m:dPr>
                        <m:ctrlPr>
                          <a:rPr lang="zh-CN" altLang="en-US" sz="2000" b="1" i="1" smtClean="0">
                            <a:solidFill>
                              <a:srgbClr val="FF0000"/>
                            </a:solidFill>
                            <a:latin typeface="Cambria Math" panose="02040503050406030204" pitchFamily="18" charset="0"/>
                          </a:rPr>
                        </m:ctrlPr>
                      </m:dPr>
                      <m:e>
                        <m:r>
                          <a:rPr lang="zh-CN" altLang="en-US" sz="2000" b="1" i="1" smtClean="0">
                            <a:solidFill>
                              <a:srgbClr val="FF0000"/>
                            </a:solidFill>
                            <a:latin typeface="Cambria Math" panose="02040503050406030204" charset="0"/>
                          </a:rPr>
                          <m:t>𝑿</m:t>
                        </m:r>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𝟒</m:t>
                        </m:r>
                      </m:e>
                    </m:d>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𝑷</m:t>
                    </m:r>
                    <m:d>
                      <m:dPr>
                        <m:ctrlPr>
                          <a:rPr lang="zh-CN" altLang="en-US" sz="2000" b="1" i="1" smtClean="0">
                            <a:solidFill>
                              <a:srgbClr val="FF0000"/>
                            </a:solidFill>
                            <a:latin typeface="Cambria Math" panose="02040503050406030204" pitchFamily="18" charset="0"/>
                          </a:rPr>
                        </m:ctrlPr>
                      </m:dPr>
                      <m:e>
                        <m:r>
                          <a:rPr lang="zh-CN" altLang="en-US" sz="2000" b="1" i="1" smtClean="0">
                            <a:solidFill>
                              <a:srgbClr val="FF0000"/>
                            </a:solidFill>
                            <a:latin typeface="Cambria Math" panose="02040503050406030204" charset="0"/>
                          </a:rPr>
                          <m:t>𝑿</m:t>
                        </m:r>
                        <m:r>
                          <a:rPr lang="zh-CN" altLang="en-US" sz="2000" b="1" i="1" smtClean="0">
                            <a:solidFill>
                              <a:srgbClr val="FF0000"/>
                            </a:solidFill>
                            <a:latin typeface="Cambria Math" panose="02040503050406030204" charset="0"/>
                          </a:rPr>
                          <m:t>=</m:t>
                        </m:r>
                        <m:r>
                          <a:rPr lang="zh-CN" altLang="en-US" sz="2000" b="1" i="1" smtClean="0">
                            <a:solidFill>
                              <a:srgbClr val="FF0000"/>
                            </a:solidFill>
                            <a:latin typeface="Cambria Math" panose="02040503050406030204" charset="0"/>
                          </a:rPr>
                          <m:t>𝟓</m:t>
                        </m:r>
                      </m:e>
                    </m:d>
                  </m:oMath>
                </a14:m>
                <a:endParaRPr lang="en-US" altLang="zh-CN" sz="2000" b="1" i="1">
                  <a:solidFill>
                    <a:srgbClr val="FF0000"/>
                  </a:solidFill>
                  <a:latin typeface="Arial Black" panose="020B0A04020102020204" pitchFamily="34" charset="0"/>
                </a:endParaRPr>
              </a:p>
              <a:p>
                <a:pPr/>
                <a:r>
                  <a:rPr lang="en-US" altLang="zh-CN" sz="2000" b="1">
                    <a:solidFill>
                      <a:srgbClr val="FF0000"/>
                    </a:solidFill>
                    <a:latin typeface="Arial Black" panose="020B0A04020102020204" pitchFamily="34" charset="0"/>
                  </a:rPr>
                  <a:t>              </a:t>
                </a:r>
                <a14:m>
                  <m:oMath xmlns:m="http://schemas.openxmlformats.org/officeDocument/2006/math">
                    <m:r>
                      <a:rPr lang="en-US" altLang="zh-CN" sz="2000" b="1" i="1" smtClean="0">
                        <a:solidFill>
                          <a:srgbClr val="FF0000"/>
                        </a:solidFill>
                        <a:latin typeface="Cambria Math" panose="02040503050406030204" charset="0"/>
                      </a:rPr>
                      <m:t>=</m:t>
                    </m:r>
                    <m:sSup>
                      <m:sSupPr>
                        <m:ctrlPr>
                          <a:rPr lang="en-US" altLang="zh-CN" sz="2000" b="1" i="1" smtClean="0">
                            <a:solidFill>
                              <a:srgbClr val="FF0000"/>
                            </a:solidFill>
                            <a:latin typeface="Cambria Math" panose="02040503050406030204" pitchFamily="18" charset="0"/>
                          </a:rPr>
                        </m:ctrlPr>
                      </m:sSupPr>
                      <m:e>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a:solidFill>
                                  <a:srgbClr val="FF0000"/>
                                </a:solidFill>
                                <a:latin typeface="Cambria Math" panose="02040503050406030204" charset="0"/>
                              </a:rPr>
                              <m:t>𝟓</m:t>
                            </m:r>
                          </m:sub>
                          <m:sup>
                            <m:r>
                              <a:rPr lang="en-US" altLang="zh-CN" sz="2000" b="1" i="1">
                                <a:solidFill>
                                  <a:srgbClr val="FF0000"/>
                                </a:solidFill>
                                <a:latin typeface="Cambria Math" panose="02040503050406030204" charset="0"/>
                              </a:rPr>
                              <m:t>𝟑</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a:solidFill>
                                  <a:srgbClr val="FF0000"/>
                                </a:solidFill>
                                <a:latin typeface="Cambria Math" panose="02040503050406030204" charset="0"/>
                              </a:rPr>
                              <m:t>𝟑</m:t>
                            </m:r>
                          </m:sup>
                        </m:sSup>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𝟒</m:t>
                        </m:r>
                      </m:e>
                      <m:sup>
                        <m:r>
                          <a:rPr lang="en-US" altLang="zh-CN" sz="2000" b="1" i="1" smtClean="0">
                            <a:solidFill>
                              <a:srgbClr val="FF0000"/>
                            </a:solidFill>
                            <a:latin typeface="Cambria Math" panose="02040503050406030204" charset="0"/>
                          </a:rPr>
                          <m:t>𝟐</m:t>
                        </m:r>
                      </m:sup>
                    </m:sSup>
                    <m:r>
                      <a:rPr lang="en-US" altLang="zh-CN" sz="2000" b="1" i="1">
                        <a:solidFill>
                          <a:srgbClr val="FF0000"/>
                        </a:solidFill>
                        <a:latin typeface="Cambria Math" panose="02040503050406030204" charset="0"/>
                      </a:rPr>
                      <m:t>+</m:t>
                    </m:r>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𝟓</m:t>
                        </m:r>
                      </m:sub>
                      <m:sup>
                        <m:r>
                          <a:rPr lang="en-US" altLang="zh-CN" sz="2000" b="1" i="1" smtClean="0">
                            <a:solidFill>
                              <a:srgbClr val="FF0000"/>
                            </a:solidFill>
                            <a:latin typeface="Cambria Math" panose="02040503050406030204" charset="0"/>
                          </a:rPr>
                          <m:t>𝟒</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𝟒</m:t>
                        </m:r>
                      </m:sup>
                    </m:sSup>
                  </m:oMath>
                </a14:m>
                <a:r>
                  <a:rPr lang="en-US" altLang="zh-CN" sz="2000" b="1">
                    <a:solidFill>
                      <a:srgbClr val="FF0000"/>
                    </a:solidFill>
                    <a:latin typeface="Arial Black" panose="020B0A04020102020204" pitchFamily="34" charset="0"/>
                  </a:rPr>
                  <a:t> </a:t>
                </a:r>
                <a14:m>
                  <m:oMath xmlns:m="http://schemas.openxmlformats.org/officeDocument/2006/math">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𝟒</m:t>
                    </m:r>
                  </m:oMath>
                </a14:m>
                <a:r>
                  <a:rPr lang="en-US" altLang="zh-CN" sz="2000" b="1">
                    <a:solidFill>
                      <a:srgbClr val="FF0000"/>
                    </a:solidFill>
                    <a:latin typeface="Arial Black" panose="020B0A04020102020204" pitchFamily="34" charset="0"/>
                  </a:rPr>
                  <a:t>+ </a:t>
                </a:r>
                <a14:m>
                  <m:oMath xmlns:m="http://schemas.openxmlformats.org/officeDocument/2006/math">
                    <m:sSubSup>
                      <m:sSubSupPr>
                        <m:ctrlPr>
                          <a:rPr lang="en-US" altLang="zh-CN" sz="2000" b="1" i="1">
                            <a:solidFill>
                              <a:srgbClr val="FF0000"/>
                            </a:solidFill>
                            <a:latin typeface="Cambria Math" panose="02040503050406030204" pitchFamily="18" charset="0"/>
                          </a:rPr>
                        </m:ctrlPr>
                      </m:sSubSupPr>
                      <m:e>
                        <m:r>
                          <a:rPr lang="en-US" altLang="zh-CN" sz="2000" b="1" i="1">
                            <a:solidFill>
                              <a:srgbClr val="FF0000"/>
                            </a:solidFill>
                            <a:latin typeface="Cambria Math" panose="02040503050406030204" charset="0"/>
                          </a:rPr>
                          <m:t>𝑪</m:t>
                        </m:r>
                      </m:e>
                      <m:sub>
                        <m:r>
                          <a:rPr lang="en-US" altLang="zh-CN" sz="2000" b="1" i="1" smtClean="0">
                            <a:solidFill>
                              <a:srgbClr val="FF0000"/>
                            </a:solidFill>
                            <a:latin typeface="Cambria Math" panose="02040503050406030204" charset="0"/>
                          </a:rPr>
                          <m:t>𝟓</m:t>
                        </m:r>
                      </m:sub>
                      <m:sup>
                        <m:r>
                          <a:rPr lang="en-US" altLang="zh-CN" sz="2000" b="1" i="1" smtClean="0">
                            <a:solidFill>
                              <a:srgbClr val="FF0000"/>
                            </a:solidFill>
                            <a:latin typeface="Cambria Math" panose="02040503050406030204" charset="0"/>
                          </a:rPr>
                          <m:t>𝟓</m:t>
                        </m:r>
                      </m:sup>
                    </m:sSubSup>
                    <m:r>
                      <a:rPr lang="en-US" altLang="zh-CN" sz="2000" b="1" i="1">
                        <a:solidFill>
                          <a:srgbClr val="FF0000"/>
                        </a:solidFill>
                        <a:latin typeface="Cambria Math" panose="02040503050406030204" charset="0"/>
                      </a:rPr>
                      <m:t>×</m:t>
                    </m:r>
                    <m:sSup>
                      <m:sSupPr>
                        <m:ctrlPr>
                          <a:rPr lang="en-US" altLang="zh-CN" sz="2000" b="1" i="1">
                            <a:solidFill>
                              <a:srgbClr val="FF0000"/>
                            </a:solidFill>
                            <a:latin typeface="Cambria Math" panose="02040503050406030204" pitchFamily="18" charset="0"/>
                          </a:rPr>
                        </m:ctrlPr>
                      </m:sSupPr>
                      <m:e>
                        <m:r>
                          <a:rPr lang="en-US" altLang="zh-CN" sz="2000" b="1" i="1">
                            <a:solidFill>
                              <a:srgbClr val="FF0000"/>
                            </a:solidFill>
                            <a:latin typeface="Cambria Math" panose="02040503050406030204" charset="0"/>
                          </a:rPr>
                          <m:t>𝟎</m:t>
                        </m:r>
                        <m:r>
                          <a:rPr lang="en-US" altLang="zh-CN" sz="2000" b="1" i="1">
                            <a:solidFill>
                              <a:srgbClr val="FF0000"/>
                            </a:solidFill>
                            <a:latin typeface="Cambria Math" panose="02040503050406030204" charset="0"/>
                          </a:rPr>
                          <m:t>.</m:t>
                        </m:r>
                        <m:r>
                          <a:rPr lang="en-US" altLang="zh-CN" sz="2000" b="1" i="1">
                            <a:solidFill>
                              <a:srgbClr val="FF0000"/>
                            </a:solidFill>
                            <a:latin typeface="Cambria Math" panose="02040503050406030204" charset="0"/>
                          </a:rPr>
                          <m:t>𝟔</m:t>
                        </m:r>
                      </m:e>
                      <m:sup>
                        <m:r>
                          <a:rPr lang="en-US" altLang="zh-CN" sz="2000" b="1" i="1" smtClean="0">
                            <a:solidFill>
                              <a:srgbClr val="FF0000"/>
                            </a:solidFill>
                            <a:latin typeface="Cambria Math" panose="02040503050406030204" charset="0"/>
                          </a:rPr>
                          <m:t>𝟓</m:t>
                        </m:r>
                      </m:sup>
                    </m:sSup>
                  </m:oMath>
                </a14:m>
                <a:r>
                  <a:rPr lang="en-US" altLang="zh-CN" sz="2000" b="1">
                    <a:solidFill>
                      <a:srgbClr val="FF0000"/>
                    </a:solidFill>
                    <a:latin typeface="Arial Black" panose="020B0A04020102020204" pitchFamily="34" charset="0"/>
                  </a:rPr>
                  <a:t>=0.68256</a:t>
                </a:r>
                <a:endParaRPr lang="zh-CN" altLang="en-US" sz="2000" b="1">
                  <a:solidFill>
                    <a:srgbClr val="FF0000"/>
                  </a:solidFill>
                  <a:latin typeface="Arial Black" panose="020B0A04020102020204" pitchFamily="34" charset="0"/>
                </a:endParaRPr>
              </a:p>
            </p:txBody>
          </p:sp>
        </mc:Choice>
        <mc:Fallback>
          <p:sp>
            <p:nvSpPr>
              <p:cNvPr id="2" name="矩形 1">
                <a:extLst>
                  <a:ext uri="{FF2B5EF4-FFF2-40B4-BE49-F238E27FC236}">
                    <a16:creationId xmlns:a16="http://schemas.microsoft.com/office/drawing/2014/main" id="{37BCA74E-E5E0-4002-A3F0-EE75511D00AB}"/>
                  </a:ext>
                </a:extLst>
              </p:cNvPr>
              <p:cNvSpPr>
                <a:spLocks noRot="1" noChangeAspect="1" noMove="1" noResize="1" noEditPoints="1" noAdjustHandles="1" noChangeArrowheads="1" noChangeShapeType="1" noTextEdit="1"/>
              </p:cNvSpPr>
              <p:nvPr/>
            </p:nvSpPr>
            <p:spPr>
              <a:xfrm>
                <a:off x="407368" y="620688"/>
                <a:ext cx="11125200" cy="1685974"/>
              </a:xfrm>
              <a:prstGeom prst="rect">
                <a:avLst/>
              </a:prstGeom>
              <a:blipFill>
                <a:blip r:embed="rId2"/>
                <a:stretch>
                  <a:fillRect l="-603" t="-2174" b="-57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A84A979-97F7-4208-8B6D-13273BA9E445}"/>
                  </a:ext>
                </a:extLst>
              </p:cNvPr>
              <p:cNvSpPr/>
              <p:nvPr/>
            </p:nvSpPr>
            <p:spPr>
              <a:xfrm>
                <a:off x="191344" y="3228945"/>
                <a:ext cx="10211110" cy="400110"/>
              </a:xfrm>
              <a:prstGeom prst="rect">
                <a:avLst/>
              </a:prstGeom>
            </p:spPr>
            <p:txBody>
              <a:bodyPr wrap="square">
                <a:spAutoFit/>
              </a:bodyPr>
              <a:lstStyle/>
              <a:p>
                <a:pPr/>
                <a:r>
                  <a:rPr lang="zh-CN" altLang="en-US" sz="2000" b="1">
                    <a:solidFill>
                      <a:srgbClr val="002060"/>
                    </a:solidFill>
                    <a:latin typeface="+mn-ea"/>
                  </a:rPr>
                  <a:t>因为</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zh-CN" altLang="en-US" sz="2000" b="1" i="1">
                            <a:solidFill>
                              <a:srgbClr val="002060"/>
                            </a:solidFill>
                            <a:latin typeface="Cambria Math" panose="02040503050406030204" charset="0"/>
                          </a:rPr>
                          <m:t>𝒑</m:t>
                        </m:r>
                      </m:e>
                      <m:sub>
                        <m:r>
                          <a:rPr lang="en-US" altLang="zh-CN" sz="2000" b="1" i="1" smtClean="0">
                            <a:solidFill>
                              <a:srgbClr val="002060"/>
                            </a:solidFill>
                            <a:latin typeface="Cambria Math" panose="02040503050406030204" charset="0"/>
                          </a:rPr>
                          <m:t>𝟐</m:t>
                        </m:r>
                      </m:sub>
                    </m:sSub>
                    <m:r>
                      <a:rPr lang="zh-CN" altLang="en-US" sz="2000" b="1" i="1" smtClean="0">
                        <a:solidFill>
                          <a:srgbClr val="002060"/>
                        </a:solidFill>
                        <a:latin typeface="Cambria Math" panose="02040503050406030204" charset="0"/>
                      </a:rPr>
                      <m:t>&gt;</m:t>
                    </m:r>
                    <m:sSub>
                      <m:sSubPr>
                        <m:ctrlPr>
                          <a:rPr lang="en-US" altLang="zh-CN" sz="2000" b="1" i="1" smtClean="0">
                            <a:solidFill>
                              <a:srgbClr val="002060"/>
                            </a:solidFill>
                            <a:latin typeface="Cambria Math" panose="02040503050406030204" pitchFamily="18" charset="0"/>
                          </a:rPr>
                        </m:ctrlPr>
                      </m:sSubPr>
                      <m:e>
                        <m:r>
                          <a:rPr lang="zh-CN" altLang="en-US" sz="2000" b="1" i="1">
                            <a:solidFill>
                              <a:srgbClr val="002060"/>
                            </a:solidFill>
                            <a:latin typeface="Cambria Math" panose="02040503050406030204" charset="0"/>
                          </a:rPr>
                          <m:t>𝒑</m:t>
                        </m:r>
                      </m:e>
                      <m:sub>
                        <m:r>
                          <a:rPr lang="en-US" altLang="zh-CN" sz="2000" b="1" i="1" smtClean="0">
                            <a:solidFill>
                              <a:srgbClr val="002060"/>
                            </a:solidFill>
                            <a:latin typeface="Cambria Math" panose="02040503050406030204" charset="0"/>
                          </a:rPr>
                          <m:t>𝟏</m:t>
                        </m:r>
                      </m:sub>
                    </m:sSub>
                  </m:oMath>
                </a14:m>
                <a:r>
                  <a:rPr lang="zh-CN" altLang="en-US" sz="2000" b="1">
                    <a:solidFill>
                      <a:srgbClr val="002060"/>
                    </a:solidFill>
                    <a:latin typeface="+mn-ea"/>
                  </a:rPr>
                  <a:t>，所以5局3胜制对甲有利.实际上，比赛局数越多，对实力较强者越有利</a:t>
                </a:r>
                <a:r>
                  <a:rPr lang="en-US" altLang="zh-CN" sz="2000" b="1">
                    <a:solidFill>
                      <a:srgbClr val="002060"/>
                    </a:solidFill>
                    <a:latin typeface="+mn-ea"/>
                  </a:rPr>
                  <a:t>.</a:t>
                </a:r>
                <a:endParaRPr lang="zh-CN" altLang="en-US" sz="2000" b="1">
                  <a:solidFill>
                    <a:srgbClr val="002060"/>
                  </a:solidFill>
                  <a:latin typeface="+mn-ea"/>
                </a:endParaRPr>
              </a:p>
            </p:txBody>
          </p:sp>
        </mc:Choice>
        <mc:Fallback>
          <p:sp>
            <p:nvSpPr>
              <p:cNvPr id="3" name="矩形 2">
                <a:extLst>
                  <a:ext uri="{FF2B5EF4-FFF2-40B4-BE49-F238E27FC236}">
                    <a16:creationId xmlns:a16="http://schemas.microsoft.com/office/drawing/2014/main" id="{EA84A979-97F7-4208-8B6D-13273BA9E445}"/>
                  </a:ext>
                </a:extLst>
              </p:cNvPr>
              <p:cNvSpPr>
                <a:spLocks noRot="1" noChangeAspect="1" noMove="1" noResize="1" noEditPoints="1" noAdjustHandles="1" noChangeArrowheads="1" noChangeShapeType="1" noTextEdit="1"/>
              </p:cNvSpPr>
              <p:nvPr/>
            </p:nvSpPr>
            <p:spPr>
              <a:xfrm>
                <a:off x="191344" y="3228945"/>
                <a:ext cx="10211110" cy="400110"/>
              </a:xfrm>
              <a:prstGeom prst="rect">
                <a:avLst/>
              </a:prstGeom>
              <a:blipFill>
                <a:blip r:embed="rId3"/>
                <a:stretch>
                  <a:fillRect l="-597" t="-12308" b="-24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27303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a:extLst>
              <a:ext uri="{FF2B5EF4-FFF2-40B4-BE49-F238E27FC236}">
                <a16:creationId xmlns:a16="http://schemas.microsoft.com/office/drawing/2014/main" id="{B1946600-883F-476C-9AA7-4B4240A55619}"/>
              </a:ext>
            </a:extLst>
          </p:cNvPr>
          <p:cNvSpPr>
            <a:spLocks noGrp="1" noChangeArrowheads="1"/>
          </p:cNvSpPr>
          <p:nvPr>
            <p:ph type="body" sz="half" idx="1"/>
          </p:nvPr>
        </p:nvSpPr>
        <p:spPr bwMode="auto">
          <a:xfrm>
            <a:off x="191344" y="476250"/>
            <a:ext cx="11737304" cy="403287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en-US" altLang="zh-CN" sz="2800" b="1">
                <a:solidFill>
                  <a:srgbClr val="000000"/>
                </a:solidFill>
              </a:rPr>
              <a:t>1</a:t>
            </a:r>
            <a:r>
              <a:rPr lang="zh-CN" altLang="en-US" sz="2800" b="1">
                <a:solidFill>
                  <a:srgbClr val="000000"/>
                </a:solidFill>
              </a:rPr>
              <a:t>、条件概率：</a:t>
            </a:r>
          </a:p>
          <a:p>
            <a:pPr>
              <a:buFontTx/>
              <a:buNone/>
            </a:pPr>
            <a:r>
              <a:rPr lang="zh-CN" altLang="en-US" sz="2800" b="1">
                <a:solidFill>
                  <a:srgbClr val="000000"/>
                </a:solidFill>
              </a:rPr>
              <a:t>对于任何两个事件</a:t>
            </a:r>
            <a:r>
              <a:rPr lang="en-US" altLang="zh-CN" sz="2800" b="1">
                <a:solidFill>
                  <a:srgbClr val="000000"/>
                </a:solidFill>
              </a:rPr>
              <a:t>A</a:t>
            </a:r>
            <a:r>
              <a:rPr lang="zh-CN" altLang="en-US" sz="2800" b="1">
                <a:solidFill>
                  <a:srgbClr val="000000"/>
                </a:solidFill>
              </a:rPr>
              <a:t>和</a:t>
            </a:r>
            <a:r>
              <a:rPr lang="en-US" altLang="zh-CN" sz="2800" b="1">
                <a:solidFill>
                  <a:srgbClr val="000000"/>
                </a:solidFill>
              </a:rPr>
              <a:t>B</a:t>
            </a:r>
            <a:r>
              <a:rPr lang="zh-CN" altLang="en-US" sz="2800" b="1">
                <a:solidFill>
                  <a:srgbClr val="000000"/>
                </a:solidFill>
              </a:rPr>
              <a:t>，在已知事件</a:t>
            </a:r>
            <a:r>
              <a:rPr lang="en-US" altLang="zh-CN" sz="2800" b="1">
                <a:solidFill>
                  <a:srgbClr val="000000"/>
                </a:solidFill>
              </a:rPr>
              <a:t>A</a:t>
            </a:r>
            <a:r>
              <a:rPr lang="zh-CN" altLang="en-US" sz="2800" b="1">
                <a:solidFill>
                  <a:srgbClr val="000000"/>
                </a:solidFill>
              </a:rPr>
              <a:t>发生的条件下，事件</a:t>
            </a:r>
            <a:r>
              <a:rPr lang="en-US" altLang="zh-CN" sz="2800" b="1">
                <a:solidFill>
                  <a:srgbClr val="000000"/>
                </a:solidFill>
              </a:rPr>
              <a:t>B</a:t>
            </a:r>
            <a:r>
              <a:rPr lang="zh-CN" altLang="en-US" sz="2800" b="1">
                <a:solidFill>
                  <a:srgbClr val="000000"/>
                </a:solidFill>
              </a:rPr>
              <a:t>发生的概率叫做条件概率。</a:t>
            </a:r>
          </a:p>
          <a:p>
            <a:pPr>
              <a:buFontTx/>
              <a:buNone/>
            </a:pPr>
            <a:r>
              <a:rPr lang="en-US" altLang="zh-CN" sz="2800" b="1">
                <a:solidFill>
                  <a:srgbClr val="000000"/>
                </a:solidFill>
              </a:rPr>
              <a:t>2</a:t>
            </a:r>
            <a:r>
              <a:rPr lang="zh-CN" altLang="en-US" sz="2800" b="1">
                <a:solidFill>
                  <a:srgbClr val="000000"/>
                </a:solidFill>
              </a:rPr>
              <a:t>、条件概率的概率公式：</a:t>
            </a:r>
            <a:r>
              <a:rPr lang="en-US" altLang="zh-CN" sz="2800" b="1">
                <a:solidFill>
                  <a:srgbClr val="000000"/>
                </a:solidFill>
              </a:rPr>
              <a:t>P(B</a:t>
            </a:r>
            <a:r>
              <a:rPr lang="en-US" altLang="zh-CN" sz="2800" b="1">
                <a:solidFill>
                  <a:srgbClr val="000000"/>
                </a:solidFill>
                <a:cs typeface="Arial" panose="020B0604020202020204" pitchFamily="34" charset="0"/>
              </a:rPr>
              <a:t>|A)=              =</a:t>
            </a:r>
          </a:p>
          <a:p>
            <a:pPr>
              <a:buFontTx/>
              <a:buNone/>
            </a:pPr>
            <a:r>
              <a:rPr lang="en-US" altLang="zh-CN" sz="2800" b="1">
                <a:solidFill>
                  <a:srgbClr val="000000"/>
                </a:solidFill>
              </a:rPr>
              <a:t>3</a:t>
            </a:r>
            <a:r>
              <a:rPr lang="zh-CN" altLang="en-US" sz="2800" b="1">
                <a:solidFill>
                  <a:srgbClr val="000000"/>
                </a:solidFill>
              </a:rPr>
              <a:t>、相互独立事件：</a:t>
            </a:r>
          </a:p>
          <a:p>
            <a:pPr>
              <a:buFontTx/>
              <a:buNone/>
            </a:pPr>
            <a:r>
              <a:rPr lang="zh-CN" altLang="en-US" sz="2800" b="1">
                <a:solidFill>
                  <a:srgbClr val="000000"/>
                </a:solidFill>
              </a:rPr>
              <a:t>     事件</a:t>
            </a:r>
            <a:r>
              <a:rPr lang="en-US" altLang="zh-CN" sz="2800" b="1">
                <a:solidFill>
                  <a:srgbClr val="000000"/>
                </a:solidFill>
              </a:rPr>
              <a:t>A</a:t>
            </a:r>
            <a:r>
              <a:rPr lang="zh-CN" altLang="en-US" sz="2800" b="1">
                <a:solidFill>
                  <a:srgbClr val="000000"/>
                </a:solidFill>
              </a:rPr>
              <a:t>是否发生对事件</a:t>
            </a:r>
            <a:r>
              <a:rPr lang="en-US" altLang="zh-CN" sz="2800" b="1">
                <a:solidFill>
                  <a:srgbClr val="000000"/>
                </a:solidFill>
              </a:rPr>
              <a:t>B</a:t>
            </a:r>
            <a:r>
              <a:rPr lang="zh-CN" altLang="en-US" sz="2800" b="1">
                <a:solidFill>
                  <a:srgbClr val="000000"/>
                </a:solidFill>
              </a:rPr>
              <a:t>发生的概率没有影响，这时我们称两个事件</a:t>
            </a:r>
            <a:r>
              <a:rPr lang="en-US" altLang="zh-CN" sz="2800" b="1">
                <a:solidFill>
                  <a:srgbClr val="000000"/>
                </a:solidFill>
              </a:rPr>
              <a:t>A</a:t>
            </a:r>
            <a:r>
              <a:rPr lang="zh-CN" altLang="en-US" sz="2800" b="1">
                <a:solidFill>
                  <a:srgbClr val="000000"/>
                </a:solidFill>
              </a:rPr>
              <a:t>，</a:t>
            </a:r>
            <a:r>
              <a:rPr lang="en-US" altLang="zh-CN" sz="2800" b="1">
                <a:solidFill>
                  <a:srgbClr val="000000"/>
                </a:solidFill>
              </a:rPr>
              <a:t>B</a:t>
            </a:r>
            <a:r>
              <a:rPr lang="zh-CN" altLang="en-US" sz="2800" b="1">
                <a:solidFill>
                  <a:srgbClr val="000000"/>
                </a:solidFill>
              </a:rPr>
              <a:t>相互独立，并把这两个事件叫做相互独立事件。</a:t>
            </a:r>
          </a:p>
          <a:p>
            <a:pPr>
              <a:buFontTx/>
              <a:buNone/>
            </a:pPr>
            <a:r>
              <a:rPr lang="en-US" altLang="zh-CN" sz="2800" b="1">
                <a:solidFill>
                  <a:srgbClr val="000000"/>
                </a:solidFill>
              </a:rPr>
              <a:t>4</a:t>
            </a:r>
            <a:r>
              <a:rPr lang="zh-CN" altLang="en-US" sz="2800" b="1">
                <a:solidFill>
                  <a:srgbClr val="000000"/>
                </a:solidFill>
              </a:rPr>
              <a:t>、相互独立事件的概率公式：</a:t>
            </a:r>
            <a:r>
              <a:rPr lang="en-US" altLang="zh-CN" sz="2800" b="1"/>
              <a:t>P(AB)=P(A)P(B)</a:t>
            </a:r>
            <a:endParaRPr lang="zh-CN" altLang="en-US" sz="2800" b="1"/>
          </a:p>
          <a:p>
            <a:endParaRPr lang="en-US" altLang="zh-CN" sz="2800" b="1">
              <a:solidFill>
                <a:srgbClr val="000000"/>
              </a:solidFill>
            </a:endParaRPr>
          </a:p>
        </p:txBody>
      </p:sp>
      <p:graphicFrame>
        <p:nvGraphicFramePr>
          <p:cNvPr id="262148" name="Object 4">
            <a:extLst>
              <a:ext uri="{FF2B5EF4-FFF2-40B4-BE49-F238E27FC236}">
                <a16:creationId xmlns:a16="http://schemas.microsoft.com/office/drawing/2014/main" id="{9B0042D5-5779-4CA2-912F-7FAC453C03AD}"/>
              </a:ext>
            </a:extLst>
          </p:cNvPr>
          <p:cNvGraphicFramePr>
            <a:graphicFrameLocks noGrp="1" noChangeAspect="1"/>
          </p:cNvGraphicFramePr>
          <p:nvPr>
            <p:ph sz="quarter" idx="2"/>
            <p:extLst>
              <p:ext uri="{D42A27DB-BD31-4B8C-83A1-F6EECF244321}">
                <p14:modId xmlns:p14="http://schemas.microsoft.com/office/powerpoint/2010/main" val="717767323"/>
              </p:ext>
            </p:extLst>
          </p:nvPr>
        </p:nvGraphicFramePr>
        <p:xfrm>
          <a:off x="5591944" y="1665259"/>
          <a:ext cx="1233488" cy="1071563"/>
        </p:xfrm>
        <a:graphic>
          <a:graphicData uri="http://schemas.openxmlformats.org/presentationml/2006/ole">
            <mc:AlternateContent xmlns:mc="http://schemas.openxmlformats.org/markup-compatibility/2006">
              <mc:Choice xmlns:v="urn:schemas-microsoft-com:vml" Requires="v">
                <p:oleObj spid="_x0000_s2051" name="Equation" r:id="rId3" imgW="482400" imgH="419040" progId="Equation.DSMT4">
                  <p:embed/>
                </p:oleObj>
              </mc:Choice>
              <mc:Fallback>
                <p:oleObj name="Equation" r:id="rId3" imgW="482400" imgH="419040" progId="Equation.DSMT4">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5591944" y="1665259"/>
                        <a:ext cx="1233488" cy="1071563"/>
                      </a:xfrm>
                      <a:prstGeom prst="rect">
                        <a:avLst/>
                      </a:prstGeom>
                      <a:noFill/>
                      <a:ln>
                        <a:noFill/>
                      </a:ln>
                      <a:effectLst/>
                    </p:spPr>
                  </p:pic>
                </p:oleObj>
              </mc:Fallback>
            </mc:AlternateContent>
          </a:graphicData>
        </a:graphic>
      </p:graphicFrame>
      <p:graphicFrame>
        <p:nvGraphicFramePr>
          <p:cNvPr id="262150" name="Object 6">
            <a:extLst>
              <a:ext uri="{FF2B5EF4-FFF2-40B4-BE49-F238E27FC236}">
                <a16:creationId xmlns:a16="http://schemas.microsoft.com/office/drawing/2014/main" id="{6167191B-69ED-4E12-A4B1-8837DC0F68A3}"/>
              </a:ext>
            </a:extLst>
          </p:cNvPr>
          <p:cNvGraphicFramePr>
            <a:graphicFrameLocks noGrp="1" noChangeAspect="1"/>
          </p:cNvGraphicFramePr>
          <p:nvPr>
            <p:ph sz="quarter" idx="3"/>
            <p:extLst>
              <p:ext uri="{D42A27DB-BD31-4B8C-83A1-F6EECF244321}">
                <p14:modId xmlns:p14="http://schemas.microsoft.com/office/powerpoint/2010/main" val="1991085020"/>
              </p:ext>
            </p:extLst>
          </p:nvPr>
        </p:nvGraphicFramePr>
        <p:xfrm>
          <a:off x="7104112" y="1670022"/>
          <a:ext cx="1163638" cy="1066800"/>
        </p:xfrm>
        <a:graphic>
          <a:graphicData uri="http://schemas.openxmlformats.org/presentationml/2006/ole">
            <mc:AlternateContent xmlns:mc="http://schemas.openxmlformats.org/markup-compatibility/2006">
              <mc:Choice xmlns:v="urn:schemas-microsoft-com:vml" Requires="v">
                <p:oleObj spid="_x0000_s2052" name="Equation" r:id="rId5" imgW="457200" imgH="419040" progId="Equation.DSMT4">
                  <p:embed/>
                </p:oleObj>
              </mc:Choice>
              <mc:Fallback>
                <p:oleObj name="Equation" r:id="rId5" imgW="457200" imgH="419040" progId="Equation.DSMT4">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7104112" y="1670022"/>
                        <a:ext cx="1163638" cy="1066800"/>
                      </a:xfrm>
                      <a:prstGeom prst="rect">
                        <a:avLst/>
                      </a:prstGeom>
                      <a:noFill/>
                      <a:ln>
                        <a:noFill/>
                      </a:ln>
                      <a:effectLst/>
                    </p:spPr>
                  </p:pic>
                </p:oleObj>
              </mc:Fallback>
            </mc:AlternateContent>
          </a:graphicData>
        </a:graphic>
      </p:graphicFrame>
      <p:sp>
        <p:nvSpPr>
          <p:cNvPr id="262155" name="Text Box 11">
            <a:extLst>
              <a:ext uri="{FF2B5EF4-FFF2-40B4-BE49-F238E27FC236}">
                <a16:creationId xmlns:a16="http://schemas.microsoft.com/office/drawing/2014/main" id="{9240AF45-F52F-40D0-95A3-A8954568A725}"/>
              </a:ext>
            </a:extLst>
          </p:cNvPr>
          <p:cNvSpPr txBox="1">
            <a:spLocks noChangeArrowheads="1"/>
          </p:cNvSpPr>
          <p:nvPr/>
        </p:nvSpPr>
        <p:spPr bwMode="auto">
          <a:xfrm>
            <a:off x="0" y="-416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复习引入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2147">
                                            <p:txEl>
                                              <p:pRg st="1" end="1"/>
                                            </p:txEl>
                                          </p:spTgt>
                                        </p:tgtEl>
                                        <p:attrNameLst>
                                          <p:attrName>style.visibility</p:attrName>
                                        </p:attrNameLst>
                                      </p:cBhvr>
                                      <p:to>
                                        <p:strVal val="visible"/>
                                      </p:to>
                                    </p:set>
                                    <p:animEffect transition="in" filter="wipe(left)">
                                      <p:cBhvr>
                                        <p:cTn id="7" dur="500"/>
                                        <p:tgtEl>
                                          <p:spTgt spid="262147">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262147">
                                            <p:txEl>
                                              <p:pRg st="2" end="2"/>
                                            </p:txEl>
                                          </p:spTgt>
                                        </p:tgtEl>
                                        <p:attrNameLst>
                                          <p:attrName>style.visibility</p:attrName>
                                        </p:attrNameLst>
                                      </p:cBhvr>
                                      <p:to>
                                        <p:strVal val="visible"/>
                                      </p:to>
                                    </p:set>
                                    <p:animEffect transition="in" filter="wipe(left)">
                                      <p:cBhvr>
                                        <p:cTn id="11" dur="500"/>
                                        <p:tgtEl>
                                          <p:spTgt spid="262147">
                                            <p:txEl>
                                              <p:pRg st="2" end="2"/>
                                            </p:txEl>
                                          </p:spTgt>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62148"/>
                                        </p:tgtEl>
                                        <p:attrNameLst>
                                          <p:attrName>style.visibility</p:attrName>
                                        </p:attrNameLst>
                                      </p:cBhvr>
                                      <p:to>
                                        <p:strVal val="visible"/>
                                      </p:to>
                                    </p:set>
                                    <p:animEffect transition="in" filter="wipe(left)">
                                      <p:cBhvr>
                                        <p:cTn id="16" dur="500"/>
                                        <p:tgtEl>
                                          <p:spTgt spid="26214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62150"/>
                                        </p:tgtEl>
                                        <p:attrNameLst>
                                          <p:attrName>style.visibility</p:attrName>
                                        </p:attrNameLst>
                                      </p:cBhvr>
                                      <p:to>
                                        <p:strVal val="visible"/>
                                      </p:to>
                                    </p:set>
                                    <p:animEffect transition="in" filter="wipe(left)">
                                      <p:cBhvr>
                                        <p:cTn id="20" dur="500"/>
                                        <p:tgtEl>
                                          <p:spTgt spid="262150"/>
                                        </p:tgtEl>
                                      </p:cBhvr>
                                    </p:animEffect>
                                  </p:childTnLst>
                                </p:cTn>
                              </p:par>
                            </p:childTnLst>
                          </p:cTn>
                        </p:par>
                        <p:par>
                          <p:cTn id="21" fill="hold" nodeType="afterGroup">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262147">
                                            <p:txEl>
                                              <p:pRg st="3" end="3"/>
                                            </p:txEl>
                                          </p:spTgt>
                                        </p:tgtEl>
                                        <p:attrNameLst>
                                          <p:attrName>style.visibility</p:attrName>
                                        </p:attrNameLst>
                                      </p:cBhvr>
                                      <p:to>
                                        <p:strVal val="visible"/>
                                      </p:to>
                                    </p:set>
                                    <p:animEffect transition="in" filter="wipe(left)">
                                      <p:cBhvr>
                                        <p:cTn id="24" dur="500"/>
                                        <p:tgtEl>
                                          <p:spTgt spid="262147">
                                            <p:txEl>
                                              <p:pRg st="3" end="3"/>
                                            </p:txEl>
                                          </p:spTgt>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2147">
                                            <p:txEl>
                                              <p:pRg st="4" end="4"/>
                                            </p:txEl>
                                          </p:spTgt>
                                        </p:tgtEl>
                                        <p:attrNameLst>
                                          <p:attrName>style.visibility</p:attrName>
                                        </p:attrNameLst>
                                      </p:cBhvr>
                                      <p:to>
                                        <p:strVal val="visible"/>
                                      </p:to>
                                    </p:set>
                                    <p:animEffect transition="in" filter="wipe(left)">
                                      <p:cBhvr>
                                        <p:cTn id="29" dur="500"/>
                                        <p:tgtEl>
                                          <p:spTgt spid="262147">
                                            <p:txEl>
                                              <p:pRg st="4" end="4"/>
                                            </p:txEl>
                                          </p:spTgt>
                                        </p:tgtEl>
                                      </p:cBhvr>
                                    </p:animEffect>
                                  </p:childTnLst>
                                </p:cTn>
                              </p:par>
                            </p:childTnLst>
                          </p:cTn>
                        </p:par>
                        <p:par>
                          <p:cTn id="30" fill="hold" nodeType="afterGroup">
                            <p:stCondLst>
                              <p:cond delay="500"/>
                            </p:stCondLst>
                            <p:childTnLst>
                              <p:par>
                                <p:cTn id="31" presetID="22" presetClass="entr" presetSubtype="8" fill="hold" nodeType="afterEffect">
                                  <p:stCondLst>
                                    <p:cond delay="1000"/>
                                  </p:stCondLst>
                                  <p:childTnLst>
                                    <p:set>
                                      <p:cBhvr>
                                        <p:cTn id="32" dur="1" fill="hold">
                                          <p:stCondLst>
                                            <p:cond delay="0"/>
                                          </p:stCondLst>
                                        </p:cTn>
                                        <p:tgtEl>
                                          <p:spTgt spid="262147">
                                            <p:txEl>
                                              <p:pRg st="5" end="5"/>
                                            </p:txEl>
                                          </p:spTgt>
                                        </p:tgtEl>
                                        <p:attrNameLst>
                                          <p:attrName>style.visibility</p:attrName>
                                        </p:attrNameLst>
                                      </p:cBhvr>
                                      <p:to>
                                        <p:strVal val="visible"/>
                                      </p:to>
                                    </p:set>
                                    <p:animEffect transition="in" filter="wipe(left)">
                                      <p:cBhvr>
                                        <p:cTn id="33" dur="500"/>
                                        <p:tgtEl>
                                          <p:spTgt spid="262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C9E19C-DAA6-4101-8DDA-3F133C1D5DA7}"/>
              </a:ext>
            </a:extLst>
          </p:cNvPr>
          <p:cNvSpPr txBox="1"/>
          <p:nvPr/>
        </p:nvSpPr>
        <p:spPr>
          <a:xfrm>
            <a:off x="767408" y="583936"/>
            <a:ext cx="10916994" cy="1815882"/>
          </a:xfrm>
          <a:prstGeom prst="rect">
            <a:avLst/>
          </a:prstGeom>
          <a:noFill/>
        </p:spPr>
        <p:txBody>
          <a:bodyPr wrap="square" rtlCol="0">
            <a:spAutoFit/>
          </a:bodyPr>
          <a:lstStyle/>
          <a:p>
            <a:pPr fontAlgn="auto"/>
            <a:r>
              <a:rPr lang="zh-CN" altLang="en-US" sz="2800" b="1"/>
              <a:t>一般地，确定一个二项分布模型的步骤如下：</a:t>
            </a:r>
            <a:endParaRPr lang="en-US" altLang="zh-CN" sz="2800" b="1"/>
          </a:p>
          <a:p>
            <a:pPr fontAlgn="auto"/>
            <a:r>
              <a:rPr lang="zh-CN" altLang="en-US" sz="2800" b="1"/>
              <a:t>（</a:t>
            </a:r>
            <a:r>
              <a:rPr lang="en-US" altLang="zh-CN" sz="2800" b="1"/>
              <a:t>1</a:t>
            </a:r>
            <a:r>
              <a:rPr lang="zh-CN" altLang="en-US" sz="2800" b="1"/>
              <a:t>）明确伯努利试验及事件</a:t>
            </a:r>
            <a:r>
              <a:rPr lang="en-US" altLang="zh-CN" sz="2800" b="1"/>
              <a:t>A</a:t>
            </a:r>
            <a:r>
              <a:rPr lang="zh-CN" altLang="en-US" sz="2800" b="1"/>
              <a:t>的意义，确定事件</a:t>
            </a:r>
            <a:r>
              <a:rPr lang="en-US" altLang="zh-CN" sz="2800" b="1"/>
              <a:t>A</a:t>
            </a:r>
            <a:r>
              <a:rPr lang="zh-CN" altLang="en-US" sz="2800" b="1"/>
              <a:t>发生的概率</a:t>
            </a:r>
            <a:r>
              <a:rPr lang="en-US" altLang="zh-CN" sz="2800" b="1"/>
              <a:t>p</a:t>
            </a:r>
            <a:r>
              <a:rPr lang="zh-CN" altLang="en-US" sz="2800" b="1"/>
              <a:t>；</a:t>
            </a:r>
            <a:endParaRPr lang="en-US" altLang="zh-CN" sz="2800" b="1"/>
          </a:p>
          <a:p>
            <a:pPr fontAlgn="auto"/>
            <a:r>
              <a:rPr lang="zh-CN" altLang="en-US" sz="2800" b="1"/>
              <a:t>（</a:t>
            </a:r>
            <a:r>
              <a:rPr lang="en-US" altLang="zh-CN" sz="2800" b="1"/>
              <a:t>2)   </a:t>
            </a:r>
            <a:r>
              <a:rPr lang="zh-CN" altLang="en-US" sz="2800" b="1"/>
              <a:t>确定重复试验的次数</a:t>
            </a:r>
            <a:r>
              <a:rPr lang="en-US" altLang="zh-CN" sz="2800" b="1"/>
              <a:t>n</a:t>
            </a:r>
            <a:r>
              <a:rPr lang="zh-CN" altLang="en-US" sz="2800" b="1"/>
              <a:t>，并判断各次试验的独立性；</a:t>
            </a:r>
            <a:endParaRPr lang="en-US" altLang="zh-CN" sz="2800" b="1"/>
          </a:p>
          <a:p>
            <a:pPr fontAlgn="auto"/>
            <a:r>
              <a:rPr lang="zh-CN" altLang="en-US" sz="2800" b="1"/>
              <a:t>（</a:t>
            </a:r>
            <a:r>
              <a:rPr lang="en-US" altLang="zh-CN" sz="2800" b="1"/>
              <a:t>3</a:t>
            </a:r>
            <a:r>
              <a:rPr lang="zh-CN" altLang="en-US" sz="2800" b="1"/>
              <a:t>）设</a:t>
            </a:r>
            <a:r>
              <a:rPr lang="en-US" altLang="zh-CN" sz="2800" b="1"/>
              <a:t>X</a:t>
            </a:r>
            <a:r>
              <a:rPr lang="zh-CN" altLang="en-US" sz="2800" b="1"/>
              <a:t>为</a:t>
            </a:r>
            <a:r>
              <a:rPr lang="en-US" altLang="zh-CN" sz="2800" b="1"/>
              <a:t>n</a:t>
            </a:r>
            <a:r>
              <a:rPr lang="zh-CN" altLang="en-US" sz="2800" b="1"/>
              <a:t>次独立重复试验中事件</a:t>
            </a:r>
            <a:r>
              <a:rPr lang="en-US" altLang="zh-CN" sz="2800" b="1"/>
              <a:t>A</a:t>
            </a:r>
            <a:r>
              <a:rPr lang="zh-CN" altLang="en-US" sz="2800" b="1"/>
              <a:t>发生的次数，则</a:t>
            </a:r>
            <a:r>
              <a:rPr lang="en-US" altLang="zh-CN" sz="2800" b="1"/>
              <a:t>X</a:t>
            </a:r>
            <a:r>
              <a:rPr lang="zh-CN" altLang="en-US" sz="2800" b="1"/>
              <a:t>～</a:t>
            </a:r>
            <a:r>
              <a:rPr lang="en-US" altLang="zh-CN" sz="2800" b="1"/>
              <a:t>B(n</a:t>
            </a:r>
            <a:r>
              <a:rPr lang="zh-CN" altLang="en-US" sz="2800" b="1"/>
              <a:t>，</a:t>
            </a:r>
            <a:r>
              <a:rPr lang="en-US" altLang="zh-CN" sz="2800" b="1"/>
              <a:t>p</a:t>
            </a:r>
            <a:r>
              <a:rPr lang="zh-CN" altLang="en-US" sz="2800" b="1"/>
              <a:t>）</a:t>
            </a:r>
            <a:r>
              <a:rPr lang="en-US" altLang="zh-CN" sz="2800" b="1"/>
              <a:t>.</a:t>
            </a:r>
            <a:endParaRPr lang="zh-CN" altLang="en-US" sz="2800" b="1"/>
          </a:p>
        </p:txBody>
      </p:sp>
      <p:sp>
        <p:nvSpPr>
          <p:cNvPr id="3" name="文本占位符 2">
            <a:extLst>
              <a:ext uri="{FF2B5EF4-FFF2-40B4-BE49-F238E27FC236}">
                <a16:creationId xmlns:a16="http://schemas.microsoft.com/office/drawing/2014/main" id="{1F21B4F8-F4AD-4540-832D-47D4A08ADFCB}"/>
              </a:ext>
            </a:extLst>
          </p:cNvPr>
          <p:cNvSpPr txBox="1"/>
          <p:nvPr/>
        </p:nvSpPr>
        <p:spPr>
          <a:xfrm>
            <a:off x="4511824" y="14339"/>
            <a:ext cx="2304256" cy="553581"/>
          </a:xfrm>
          <a:prstGeom prst="roundRect">
            <a:avLst>
              <a:gd name="adj" fmla="val 9943"/>
            </a:avLst>
          </a:prstGeom>
        </p:spPr>
        <p:txBody>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方法归纳</a:t>
            </a:r>
          </a:p>
        </p:txBody>
      </p:sp>
      <p:graphicFrame>
        <p:nvGraphicFramePr>
          <p:cNvPr id="4" name="Object 11">
            <a:extLst>
              <a:ext uri="{FF2B5EF4-FFF2-40B4-BE49-F238E27FC236}">
                <a16:creationId xmlns:a16="http://schemas.microsoft.com/office/drawing/2014/main" id="{626905AE-BDE6-4F0D-84B7-2EAB051C16AB}"/>
              </a:ext>
            </a:extLst>
          </p:cNvPr>
          <p:cNvGraphicFramePr>
            <a:graphicFrameLocks noChangeAspect="1"/>
          </p:cNvGraphicFramePr>
          <p:nvPr>
            <p:extLst>
              <p:ext uri="{D42A27DB-BD31-4B8C-83A1-F6EECF244321}">
                <p14:modId xmlns:p14="http://schemas.microsoft.com/office/powerpoint/2010/main" val="40060620"/>
              </p:ext>
            </p:extLst>
          </p:nvPr>
        </p:nvGraphicFramePr>
        <p:xfrm>
          <a:off x="911424" y="2564904"/>
          <a:ext cx="10231438" cy="2898775"/>
        </p:xfrm>
        <a:graphic>
          <a:graphicData uri="http://schemas.openxmlformats.org/presentationml/2006/ole">
            <mc:AlternateContent xmlns:mc="http://schemas.openxmlformats.org/markup-compatibility/2006">
              <mc:Choice xmlns:v="urn:schemas-microsoft-com:vml" Requires="v">
                <p:oleObj spid="_x0000_s7170" name="Document" r:id="rId3" imgW="10357893" imgH="2930825" progId="Word.Document.8">
                  <p:embed/>
                </p:oleObj>
              </mc:Choice>
              <mc:Fallback>
                <p:oleObj name="Document" r:id="rId3" imgW="10357893" imgH="2930825" progId="Word.Document.8">
                  <p:embed/>
                  <p:pic>
                    <p:nvPicPr>
                      <p:cNvPr id="0" name="OLE substitute image"/>
                      <p:cNvPicPr/>
                      <p:nvPr/>
                    </p:nvPicPr>
                    <p:blipFill>
                      <a:blip r:embed="rId4"/>
                      <a:stretch>
                        <a:fillRect/>
                      </a:stretch>
                    </p:blipFill>
                    <p:spPr>
                      <a:xfrm>
                        <a:off x="911424" y="2564904"/>
                        <a:ext cx="10231438" cy="28987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895436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a:extLst>
              <a:ext uri="{FF2B5EF4-FFF2-40B4-BE49-F238E27FC236}">
                <a16:creationId xmlns:a16="http://schemas.microsoft.com/office/drawing/2014/main" id="{1455FF18-4618-48E0-A78C-E08C3E862BFF}"/>
              </a:ext>
            </a:extLst>
          </p:cNvPr>
          <p:cNvSpPr txBox="1">
            <a:spLocks noChangeArrowheads="1"/>
          </p:cNvSpPr>
          <p:nvPr/>
        </p:nvSpPr>
        <p:spPr bwMode="auto">
          <a:xfrm>
            <a:off x="263352" y="484505"/>
            <a:ext cx="1166529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800" b="1">
                <a:solidFill>
                  <a:srgbClr val="000000"/>
                </a:solidFill>
                <a:latin typeface="黑体" panose="02010609060101010101" pitchFamily="49" charset="-122"/>
              </a:rPr>
              <a:t>1</a:t>
            </a:r>
            <a:r>
              <a:rPr lang="zh-CN" altLang="en-US" sz="2800" b="1">
                <a:solidFill>
                  <a:srgbClr val="000000"/>
                </a:solidFill>
                <a:latin typeface="黑体" panose="02010609060101010101" pitchFamily="49" charset="-122"/>
              </a:rPr>
              <a:t>、 </a:t>
            </a:r>
            <a:r>
              <a:rPr lang="zh-CN" altLang="en-US" sz="2800" b="1">
                <a:solidFill>
                  <a:srgbClr val="000000"/>
                </a:solidFill>
              </a:rPr>
              <a:t>某射手每次射击击中目标的概率是</a:t>
            </a:r>
            <a:r>
              <a:rPr lang="en-US" altLang="zh-CN" sz="2800" b="1">
                <a:solidFill>
                  <a:srgbClr val="000000"/>
                </a:solidFill>
              </a:rPr>
              <a:t>0.8.  </a:t>
            </a:r>
            <a:r>
              <a:rPr lang="zh-CN" altLang="en-US" sz="2800" b="1">
                <a:solidFill>
                  <a:srgbClr val="000000"/>
                </a:solidFill>
              </a:rPr>
              <a:t>求这名射手在</a:t>
            </a:r>
            <a:r>
              <a:rPr lang="en-US" altLang="zh-CN" sz="2800" b="1">
                <a:solidFill>
                  <a:srgbClr val="000000"/>
                </a:solidFill>
              </a:rPr>
              <a:t>10</a:t>
            </a:r>
            <a:r>
              <a:rPr lang="zh-CN" altLang="en-US" sz="2800" b="1">
                <a:solidFill>
                  <a:srgbClr val="000000"/>
                </a:solidFill>
              </a:rPr>
              <a:t>次射击中，</a:t>
            </a:r>
          </a:p>
          <a:p>
            <a:r>
              <a:rPr lang="zh-CN" altLang="en-US" sz="2800" b="1">
                <a:solidFill>
                  <a:srgbClr val="000000"/>
                </a:solidFill>
              </a:rPr>
              <a:t>（</a:t>
            </a:r>
            <a:r>
              <a:rPr lang="en-US" altLang="zh-CN" sz="2800" b="1">
                <a:solidFill>
                  <a:srgbClr val="000000"/>
                </a:solidFill>
              </a:rPr>
              <a:t>1</a:t>
            </a:r>
            <a:r>
              <a:rPr lang="zh-CN" altLang="en-US" sz="2800" b="1">
                <a:solidFill>
                  <a:srgbClr val="000000"/>
                </a:solidFill>
              </a:rPr>
              <a:t>）恰有</a:t>
            </a:r>
            <a:r>
              <a:rPr lang="en-US" altLang="zh-CN" sz="2800" b="1">
                <a:solidFill>
                  <a:srgbClr val="000000"/>
                </a:solidFill>
              </a:rPr>
              <a:t>8</a:t>
            </a:r>
            <a:r>
              <a:rPr lang="zh-CN" altLang="en-US" sz="2800" b="1">
                <a:solidFill>
                  <a:srgbClr val="000000"/>
                </a:solidFill>
              </a:rPr>
              <a:t>次击中目标的概率；</a:t>
            </a:r>
          </a:p>
          <a:p>
            <a:r>
              <a:rPr lang="zh-CN" altLang="en-US" sz="2800" b="1">
                <a:solidFill>
                  <a:srgbClr val="000000"/>
                </a:solidFill>
              </a:rPr>
              <a:t>（</a:t>
            </a:r>
            <a:r>
              <a:rPr lang="en-US" altLang="zh-CN" sz="2800" b="1">
                <a:solidFill>
                  <a:srgbClr val="000000"/>
                </a:solidFill>
              </a:rPr>
              <a:t>2</a:t>
            </a:r>
            <a:r>
              <a:rPr lang="zh-CN" altLang="en-US" sz="2800" b="1">
                <a:solidFill>
                  <a:srgbClr val="000000"/>
                </a:solidFill>
              </a:rPr>
              <a:t>）至少有</a:t>
            </a:r>
            <a:r>
              <a:rPr lang="en-US" altLang="zh-CN" sz="2800" b="1">
                <a:solidFill>
                  <a:srgbClr val="000000"/>
                </a:solidFill>
              </a:rPr>
              <a:t>8</a:t>
            </a:r>
            <a:r>
              <a:rPr lang="zh-CN" altLang="en-US" sz="2800" b="1">
                <a:solidFill>
                  <a:srgbClr val="000000"/>
                </a:solidFill>
              </a:rPr>
              <a:t>次击中目标的概率。</a:t>
            </a:r>
          </a:p>
          <a:p>
            <a:r>
              <a:rPr lang="zh-CN" altLang="en-US" sz="2800" b="1">
                <a:solidFill>
                  <a:srgbClr val="000000"/>
                </a:solidFill>
              </a:rPr>
              <a:t>       （结果保留两个有效数字）</a:t>
            </a:r>
          </a:p>
          <a:p>
            <a:endParaRPr lang="en-US" altLang="zh-CN" sz="2800" b="1">
              <a:solidFill>
                <a:srgbClr val="000000"/>
              </a:solidFill>
            </a:endParaRPr>
          </a:p>
          <a:p>
            <a:endParaRPr lang="en-US" altLang="zh-CN" sz="2800" b="1">
              <a:solidFill>
                <a:srgbClr val="000000"/>
              </a:solidFill>
            </a:endParaRPr>
          </a:p>
          <a:p>
            <a:endParaRPr lang="en-US" altLang="zh-CN" sz="2800" b="1">
              <a:solidFill>
                <a:srgbClr val="000000"/>
              </a:solidFill>
            </a:endParaRPr>
          </a:p>
          <a:p>
            <a:r>
              <a:rPr lang="en-US" altLang="zh-CN" sz="2800" b="1">
                <a:solidFill>
                  <a:srgbClr val="000000"/>
                </a:solidFill>
              </a:rPr>
              <a:t>2</a:t>
            </a:r>
            <a:r>
              <a:rPr lang="zh-CN" altLang="en-US" sz="2800" b="1">
                <a:solidFill>
                  <a:srgbClr val="000000"/>
                </a:solidFill>
              </a:rPr>
              <a:t>、</a:t>
            </a:r>
            <a:r>
              <a:rPr kumimoji="0" lang="zh-CN" altLang="en-US" sz="2800" b="1">
                <a:solidFill>
                  <a:srgbClr val="000000"/>
                </a:solidFill>
                <a:effectLst>
                  <a:outerShdw blurRad="38100" dist="38100" dir="2700000" algn="tl">
                    <a:srgbClr val="C0C0C0"/>
                  </a:outerShdw>
                </a:effectLst>
              </a:rPr>
              <a:t>某气象站天气预报的准确率为</a:t>
            </a:r>
            <a:r>
              <a:rPr kumimoji="0" lang="en-US" altLang="zh-CN" sz="2800" b="1">
                <a:solidFill>
                  <a:srgbClr val="000000"/>
                </a:solidFill>
                <a:effectLst>
                  <a:outerShdw blurRad="38100" dist="38100" dir="2700000" algn="tl">
                    <a:srgbClr val="C0C0C0"/>
                  </a:outerShdw>
                </a:effectLst>
              </a:rPr>
              <a:t>80</a:t>
            </a:r>
            <a:r>
              <a:rPr kumimoji="0" lang="zh-CN" altLang="en-US" sz="2800" b="1">
                <a:effectLst>
                  <a:outerShdw blurRad="38100" dist="38100" dir="2700000" algn="tl">
                    <a:srgbClr val="C0C0C0"/>
                  </a:outerShdw>
                </a:effectLst>
              </a:rPr>
              <a:t>％</a:t>
            </a:r>
            <a:r>
              <a:rPr kumimoji="0" lang="zh-CN" altLang="en-US" sz="2800" b="1">
                <a:solidFill>
                  <a:srgbClr val="000000"/>
                </a:solidFill>
                <a:effectLst>
                  <a:outerShdw blurRad="38100" dist="38100" dir="2700000" algn="tl">
                    <a:srgbClr val="C0C0C0"/>
                  </a:outerShdw>
                </a:effectLst>
              </a:rPr>
              <a:t>，计算（结果保留两个有效数字）：</a:t>
            </a:r>
            <a:br>
              <a:rPr kumimoji="0" lang="zh-CN" altLang="en-US" sz="2800" b="1">
                <a:solidFill>
                  <a:srgbClr val="000000"/>
                </a:solidFill>
                <a:effectLst>
                  <a:outerShdw blurRad="38100" dist="38100" dir="2700000" algn="tl">
                    <a:srgbClr val="C0C0C0"/>
                  </a:outerShdw>
                </a:effectLst>
              </a:rPr>
            </a:br>
            <a:r>
              <a:rPr kumimoji="0" lang="zh-CN" altLang="en-US" sz="2800" b="1">
                <a:solidFill>
                  <a:srgbClr val="000000"/>
                </a:solidFill>
                <a:effectLst>
                  <a:outerShdw blurRad="38100" dist="38100" dir="2700000" algn="tl">
                    <a:srgbClr val="C0C0C0"/>
                  </a:outerShdw>
                </a:effectLst>
              </a:rPr>
              <a:t>（</a:t>
            </a:r>
            <a:r>
              <a:rPr kumimoji="0" lang="en-US" altLang="zh-CN" sz="2800" b="1">
                <a:solidFill>
                  <a:srgbClr val="000000"/>
                </a:solidFill>
                <a:effectLst>
                  <a:outerShdw blurRad="38100" dist="38100" dir="2700000" algn="tl">
                    <a:srgbClr val="C0C0C0"/>
                  </a:outerShdw>
                </a:effectLst>
              </a:rPr>
              <a:t>1</a:t>
            </a:r>
            <a:r>
              <a:rPr kumimoji="0" lang="zh-CN" altLang="en-US" sz="2800" b="1">
                <a:solidFill>
                  <a:srgbClr val="000000"/>
                </a:solidFill>
                <a:effectLst>
                  <a:outerShdw blurRad="38100" dist="38100" dir="2700000" algn="tl">
                    <a:srgbClr val="C0C0C0"/>
                  </a:outerShdw>
                </a:effectLst>
              </a:rPr>
              <a:t>）</a:t>
            </a:r>
            <a:r>
              <a:rPr kumimoji="0" lang="en-US" altLang="zh-CN" sz="2800" b="1">
                <a:solidFill>
                  <a:srgbClr val="000000"/>
                </a:solidFill>
                <a:effectLst>
                  <a:outerShdw blurRad="38100" dist="38100" dir="2700000" algn="tl">
                    <a:srgbClr val="C0C0C0"/>
                  </a:outerShdw>
                </a:effectLst>
              </a:rPr>
              <a:t>5</a:t>
            </a:r>
            <a:r>
              <a:rPr kumimoji="0" lang="zh-CN" altLang="en-US" sz="2800" b="1">
                <a:solidFill>
                  <a:srgbClr val="000000"/>
                </a:solidFill>
                <a:effectLst>
                  <a:outerShdw blurRad="38100" dist="38100" dir="2700000" algn="tl">
                    <a:srgbClr val="C0C0C0"/>
                  </a:outerShdw>
                </a:effectLst>
              </a:rPr>
              <a:t>次预报中恰有</a:t>
            </a:r>
            <a:r>
              <a:rPr kumimoji="0" lang="en-US" altLang="zh-CN" sz="2800" b="1">
                <a:solidFill>
                  <a:srgbClr val="000000"/>
                </a:solidFill>
                <a:effectLst>
                  <a:outerShdw blurRad="38100" dist="38100" dir="2700000" algn="tl">
                    <a:srgbClr val="C0C0C0"/>
                  </a:outerShdw>
                </a:effectLst>
              </a:rPr>
              <a:t>4</a:t>
            </a:r>
            <a:r>
              <a:rPr kumimoji="0" lang="zh-CN" altLang="en-US" sz="2800" b="1">
                <a:solidFill>
                  <a:srgbClr val="000000"/>
                </a:solidFill>
                <a:effectLst>
                  <a:outerShdw blurRad="38100" dist="38100" dir="2700000" algn="tl">
                    <a:srgbClr val="C0C0C0"/>
                  </a:outerShdw>
                </a:effectLst>
              </a:rPr>
              <a:t>次准确的概率；</a:t>
            </a:r>
            <a:br>
              <a:rPr kumimoji="0" lang="zh-CN" altLang="en-US" sz="2800" b="1">
                <a:solidFill>
                  <a:srgbClr val="000000"/>
                </a:solidFill>
                <a:effectLst>
                  <a:outerShdw blurRad="38100" dist="38100" dir="2700000" algn="tl">
                    <a:srgbClr val="C0C0C0"/>
                  </a:outerShdw>
                </a:effectLst>
              </a:rPr>
            </a:br>
            <a:r>
              <a:rPr kumimoji="0" lang="zh-CN" altLang="en-US" sz="2800" b="1">
                <a:solidFill>
                  <a:srgbClr val="000000"/>
                </a:solidFill>
                <a:effectLst>
                  <a:outerShdw blurRad="38100" dist="38100" dir="2700000" algn="tl">
                    <a:srgbClr val="C0C0C0"/>
                  </a:outerShdw>
                </a:effectLst>
              </a:rPr>
              <a:t>（</a:t>
            </a:r>
            <a:r>
              <a:rPr kumimoji="0" lang="en-US" altLang="zh-CN" sz="2800" b="1">
                <a:solidFill>
                  <a:srgbClr val="000000"/>
                </a:solidFill>
                <a:effectLst>
                  <a:outerShdw blurRad="38100" dist="38100" dir="2700000" algn="tl">
                    <a:srgbClr val="C0C0C0"/>
                  </a:outerShdw>
                </a:effectLst>
              </a:rPr>
              <a:t>2</a:t>
            </a:r>
            <a:r>
              <a:rPr kumimoji="0" lang="zh-CN" altLang="en-US" sz="2800" b="1">
                <a:solidFill>
                  <a:srgbClr val="000000"/>
                </a:solidFill>
                <a:effectLst>
                  <a:outerShdw blurRad="38100" dist="38100" dir="2700000" algn="tl">
                    <a:srgbClr val="C0C0C0"/>
                  </a:outerShdw>
                </a:effectLst>
              </a:rPr>
              <a:t>）</a:t>
            </a:r>
            <a:r>
              <a:rPr kumimoji="0" lang="en-US" altLang="zh-CN" sz="2800" b="1">
                <a:solidFill>
                  <a:srgbClr val="000000"/>
                </a:solidFill>
                <a:effectLst>
                  <a:outerShdw blurRad="38100" dist="38100" dir="2700000" algn="tl">
                    <a:srgbClr val="C0C0C0"/>
                  </a:outerShdw>
                </a:effectLst>
              </a:rPr>
              <a:t>5</a:t>
            </a:r>
            <a:r>
              <a:rPr kumimoji="0" lang="zh-CN" altLang="en-US" sz="2800" b="1">
                <a:solidFill>
                  <a:srgbClr val="000000"/>
                </a:solidFill>
                <a:effectLst>
                  <a:outerShdw blurRad="38100" dist="38100" dir="2700000" algn="tl">
                    <a:srgbClr val="C0C0C0"/>
                  </a:outerShdw>
                </a:effectLst>
              </a:rPr>
              <a:t>次预报中至少有</a:t>
            </a:r>
            <a:r>
              <a:rPr kumimoji="0" lang="en-US" altLang="zh-CN" sz="2800" b="1">
                <a:solidFill>
                  <a:srgbClr val="000000"/>
                </a:solidFill>
                <a:effectLst>
                  <a:outerShdw blurRad="38100" dist="38100" dir="2700000" algn="tl">
                    <a:srgbClr val="C0C0C0"/>
                  </a:outerShdw>
                </a:effectLst>
              </a:rPr>
              <a:t>4</a:t>
            </a:r>
            <a:r>
              <a:rPr kumimoji="0" lang="zh-CN" altLang="en-US" sz="2800" b="1">
                <a:solidFill>
                  <a:srgbClr val="000000"/>
                </a:solidFill>
                <a:effectLst>
                  <a:outerShdw blurRad="38100" dist="38100" dir="2700000" algn="tl">
                    <a:srgbClr val="C0C0C0"/>
                  </a:outerShdw>
                </a:effectLst>
              </a:rPr>
              <a:t>次准确的概率</a:t>
            </a:r>
          </a:p>
        </p:txBody>
      </p:sp>
      <p:sp>
        <p:nvSpPr>
          <p:cNvPr id="290819" name="Text Box 3">
            <a:extLst>
              <a:ext uri="{FF2B5EF4-FFF2-40B4-BE49-F238E27FC236}">
                <a16:creationId xmlns:a16="http://schemas.microsoft.com/office/drawing/2014/main" id="{7C3A5392-4803-4446-94B1-65B5E6388F3A}"/>
              </a:ext>
            </a:extLst>
          </p:cNvPr>
          <p:cNvSpPr txBox="1">
            <a:spLocks noChangeArrowheads="1"/>
          </p:cNvSpPr>
          <p:nvPr/>
        </p:nvSpPr>
        <p:spPr bwMode="auto">
          <a:xfrm>
            <a:off x="1584"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82AB52-123E-4D59-839F-01E3439D977A}"/>
              </a:ext>
            </a:extLst>
          </p:cNvPr>
          <p:cNvSpPr txBox="1"/>
          <p:nvPr/>
        </p:nvSpPr>
        <p:spPr>
          <a:xfrm>
            <a:off x="263352" y="265529"/>
            <a:ext cx="10978197" cy="580608"/>
          </a:xfrm>
          <a:prstGeom prst="rect">
            <a:avLst/>
          </a:prstGeom>
          <a:noFill/>
        </p:spPr>
        <p:txBody>
          <a:bodyPr wrap="square" rtlCol="0">
            <a:spAutoFit/>
          </a:bodyPr>
          <a:lstStyle/>
          <a:p>
            <a:pPr fontAlgn="auto">
              <a:lnSpc>
                <a:spcPct val="150000"/>
              </a:lnSpc>
            </a:pPr>
            <a:r>
              <a:rPr lang="zh-CN" altLang="en-US" sz="2400" b="1">
                <a:solidFill>
                  <a:schemeClr val="tx2"/>
                </a:solidFill>
              </a:rPr>
              <a:t>探究：假设随机变量</a:t>
            </a:r>
            <a:r>
              <a:rPr lang="en-US" altLang="zh-CN" sz="2400" b="1">
                <a:solidFill>
                  <a:schemeClr val="tx2"/>
                </a:solidFill>
              </a:rPr>
              <a:t>X</a:t>
            </a:r>
            <a:r>
              <a:rPr lang="zh-CN" altLang="en-US" sz="2400" b="1">
                <a:solidFill>
                  <a:schemeClr val="tx2"/>
                </a:solidFill>
              </a:rPr>
              <a:t>服从二项分布</a:t>
            </a:r>
            <a:r>
              <a:rPr lang="en-US" altLang="zh-CN" sz="2400" b="1">
                <a:solidFill>
                  <a:schemeClr val="tx2"/>
                </a:solidFill>
              </a:rPr>
              <a:t>B</a:t>
            </a:r>
            <a:r>
              <a:rPr lang="zh-CN" altLang="en-US" sz="2400" b="1">
                <a:solidFill>
                  <a:schemeClr val="tx2"/>
                </a:solidFill>
              </a:rPr>
              <a:t>（</a:t>
            </a:r>
            <a:r>
              <a:rPr lang="en-US" altLang="zh-CN" sz="2400" b="1" err="1">
                <a:solidFill>
                  <a:schemeClr val="tx2"/>
                </a:solidFill>
              </a:rPr>
              <a:t>n,p</a:t>
            </a:r>
            <a:r>
              <a:rPr lang="zh-CN" altLang="en-US" sz="2400" b="1">
                <a:solidFill>
                  <a:schemeClr val="tx2"/>
                </a:solidFill>
              </a:rPr>
              <a:t>）</a:t>
            </a:r>
            <a:r>
              <a:rPr lang="en-US" altLang="zh-CN" sz="2400" b="1">
                <a:solidFill>
                  <a:schemeClr val="tx2"/>
                </a:solidFill>
              </a:rPr>
              <a:t>,</a:t>
            </a:r>
            <a:r>
              <a:rPr lang="zh-CN" altLang="en-US" sz="2400" b="1">
                <a:solidFill>
                  <a:schemeClr val="tx2"/>
                </a:solidFill>
              </a:rPr>
              <a:t>那么</a:t>
            </a:r>
            <a:r>
              <a:rPr lang="en-US" altLang="zh-CN" sz="2400" b="1">
                <a:solidFill>
                  <a:schemeClr val="tx2"/>
                </a:solidFill>
              </a:rPr>
              <a:t>X</a:t>
            </a:r>
            <a:r>
              <a:rPr lang="zh-CN" altLang="en-US" sz="2400" b="1">
                <a:solidFill>
                  <a:schemeClr val="tx2"/>
                </a:solidFill>
              </a:rPr>
              <a:t>的均值和方差是什么？</a:t>
            </a:r>
          </a:p>
        </p:txBody>
      </p:sp>
      <mc:AlternateContent xmlns:mc="http://schemas.openxmlformats.org/markup-compatibility/2006" xmlns:a14="http://schemas.microsoft.com/office/drawing/2010/main">
        <mc:Choice Requires="a14">
          <p:sp>
            <p:nvSpPr>
              <p:cNvPr id="3" name="对象 2">
                <a:extLst>
                  <a:ext uri="{FF2B5EF4-FFF2-40B4-BE49-F238E27FC236}">
                    <a16:creationId xmlns:a16="http://schemas.microsoft.com/office/drawing/2014/main" id="{68DDB4E8-57C5-496C-99D5-19952FAB2EB3}"/>
                  </a:ext>
                </a:extLst>
              </p:cNvPr>
              <p:cNvSpPr txBox="1"/>
              <p:nvPr/>
            </p:nvSpPr>
            <p:spPr>
              <a:xfrm>
                <a:off x="655638" y="1012825"/>
                <a:ext cx="10480922" cy="97601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）当</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时，</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服从两点分布，分布列为</m:t>
                      </m:r>
                      <m:r>
                        <a:rPr lang="zh-CN" altLang="en-US" i="1">
                          <a:solidFill>
                            <a:srgbClr val="000040"/>
                          </a:solidFill>
                          <a:latin typeface="Cambria Math" panose="02040503050406030204" pitchFamily="18" charset="0"/>
                        </a:rPr>
                        <m:t>𝑃</m:t>
                      </m:r>
                      <m:r>
                        <a:rPr lang="zh-CN" altLang="en-US" i="1">
                          <a:solidFill>
                            <a:srgbClr val="000040"/>
                          </a:solidFill>
                          <a:latin typeface="Cambria Math" panose="02040503050406030204" pitchFamily="18" charset="0"/>
                        </a:rPr>
                        <m:t>(</m:t>
                      </m:r>
                      <m:r>
                        <a:rPr lang="zh-CN" altLang="en-US" i="1">
                          <a:solidFill>
                            <a:srgbClr val="000040"/>
                          </a:solidFill>
                          <a:latin typeface="Cambria Math" panose="02040503050406030204" pitchFamily="18" charset="0"/>
                        </a:rPr>
                        <m:t>𝑋</m:t>
                      </m:r>
                      <m:r>
                        <a:rPr lang="zh-CN" altLang="en-US" i="1">
                          <a:solidFill>
                            <a:srgbClr val="000040"/>
                          </a:solidFill>
                          <a:latin typeface="Cambria Math" panose="02040503050406030204" pitchFamily="18" charset="0"/>
                        </a:rPr>
                        <m:t>=0)=1−</m:t>
                      </m:r>
                      <m:r>
                        <a:rPr lang="zh-CN" altLang="en-US" i="1">
                          <a:solidFill>
                            <a:srgbClr val="000040"/>
                          </a:solidFill>
                          <a:latin typeface="Cambria Math" panose="02040503050406030204" pitchFamily="18" charset="0"/>
                        </a:rPr>
                        <m:t>𝑝</m:t>
                      </m:r>
                      <m:r>
                        <a:rPr lang="zh-CN" altLang="en-US" i="1">
                          <a:solidFill>
                            <a:srgbClr val="000040"/>
                          </a:solidFill>
                          <a:latin typeface="Cambria Math" panose="02040503050406030204" pitchFamily="18" charset="0"/>
                        </a:rPr>
                        <m:t>,</m:t>
                      </m:r>
                      <m:r>
                        <a:rPr lang="zh-CN" altLang="en-US" i="1">
                          <a:solidFill>
                            <a:srgbClr val="000040"/>
                          </a:solidFill>
                          <a:latin typeface="Cambria Math" panose="02040503050406030204" pitchFamily="18" charset="0"/>
                        </a:rPr>
                        <m:t>𝑃</m:t>
                      </m:r>
                      <m:r>
                        <a:rPr lang="zh-CN" altLang="en-US" i="1">
                          <a:solidFill>
                            <a:srgbClr val="000040"/>
                          </a:solidFill>
                          <a:latin typeface="Cambria Math" panose="02040503050406030204" pitchFamily="18" charset="0"/>
                        </a:rPr>
                        <m:t>(</m:t>
                      </m:r>
                      <m:r>
                        <a:rPr lang="zh-CN" altLang="en-US" i="1">
                          <a:solidFill>
                            <a:srgbClr val="000040"/>
                          </a:solidFill>
                          <a:latin typeface="Cambria Math" panose="02040503050406030204" pitchFamily="18" charset="0"/>
                        </a:rPr>
                        <m:t>𝑋</m:t>
                      </m:r>
                      <m:r>
                        <a:rPr lang="zh-CN" altLang="en-US" i="1">
                          <a:solidFill>
                            <a:srgbClr val="000040"/>
                          </a:solidFill>
                          <a:latin typeface="Cambria Math" panose="02040503050406030204" pitchFamily="18" charset="0"/>
                        </a:rPr>
                        <m:t>=1)=</m:t>
                      </m:r>
                      <m:r>
                        <a:rPr lang="zh-CN" altLang="en-US" i="1">
                          <a:solidFill>
                            <a:srgbClr val="000040"/>
                          </a:solidFill>
                          <a:latin typeface="Cambria Math" panose="02040503050406030204" pitchFamily="18" charset="0"/>
                        </a:rPr>
                        <m:t>𝑝</m:t>
                      </m:r>
                      <m:r>
                        <a:rPr lang="zh-CN" altLang="en-US" i="1">
                          <a:solidFill>
                            <a:srgbClr val="000040"/>
                          </a:solidFill>
                          <a:latin typeface="Cambria Math" panose="02040503050406030204" pitchFamily="18" charset="0"/>
                        </a:rPr>
                        <m:t>.</m:t>
                      </m:r>
                    </m:oMath>
                    <m:oMath xmlns:m="http://schemas.openxmlformats.org/officeDocument/2006/math">
                      <m:r>
                        <a:rPr lang="zh-CN" altLang="en-US" i="1">
                          <a:solidFill>
                            <a:srgbClr val="000040"/>
                          </a:solidFill>
                          <a:latin typeface="Cambria Math" panose="02040503050406030204" pitchFamily="18" charset="0"/>
                        </a:rPr>
                        <m:t>均值和方差分别为</m:t>
                      </m:r>
                      <m:r>
                        <a:rPr lang="zh-CN" altLang="en-US" i="1" smtClean="0">
                          <a:solidFill>
                            <a:srgbClr val="FF0000"/>
                          </a:solidFill>
                          <a:latin typeface="Cambria Math" panose="02040503050406030204" pitchFamily="18" charset="0"/>
                        </a:rPr>
                        <m:t>𝐸</m:t>
                      </m:r>
                      <m: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𝑋</m:t>
                      </m:r>
                      <m: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𝑝</m:t>
                      </m:r>
                      <m: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𝐷</m:t>
                      </m:r>
                      <m: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𝑋</m:t>
                      </m:r>
                      <m:r>
                        <a:rPr lang="zh-CN" altLang="en-US" i="1" smtClean="0">
                          <a:solidFill>
                            <a:srgbClr val="FF0000"/>
                          </a:solidFill>
                          <a:latin typeface="Cambria Math" panose="02040503050406030204" pitchFamily="18" charset="0"/>
                        </a:rPr>
                        <m:t>)=</m:t>
                      </m:r>
                      <m:r>
                        <a:rPr lang="zh-CN" altLang="en-US" i="1" smtClean="0">
                          <a:solidFill>
                            <a:srgbClr val="FF0000"/>
                          </a:solidFill>
                          <a:latin typeface="Cambria Math" panose="02040503050406030204" pitchFamily="18" charset="0"/>
                        </a:rPr>
                        <m:t>𝑝</m:t>
                      </m:r>
                      <m:r>
                        <a:rPr lang="zh-CN" altLang="en-US" i="1" smtClean="0">
                          <a:solidFill>
                            <a:srgbClr val="FF0000"/>
                          </a:solidFill>
                          <a:latin typeface="Cambria Math" panose="02040503050406030204" pitchFamily="18" charset="0"/>
                        </a:rPr>
                        <m:t>(1−</m:t>
                      </m:r>
                      <m:r>
                        <a:rPr lang="zh-CN" altLang="en-US" i="1" smtClean="0">
                          <a:solidFill>
                            <a:srgbClr val="FF0000"/>
                          </a:solidFill>
                          <a:latin typeface="Cambria Math" panose="02040503050406030204" pitchFamily="18" charset="0"/>
                        </a:rPr>
                        <m:t>𝑝</m:t>
                      </m:r>
                      <m:r>
                        <a:rPr lang="zh-CN" altLang="en-US" i="1" smtClean="0">
                          <a:solidFill>
                            <a:srgbClr val="FF0000"/>
                          </a:solidFill>
                          <a:latin typeface="Cambria Math" panose="02040503050406030204" pitchFamily="18" charset="0"/>
                        </a:rPr>
                        <m:t>).</m:t>
                      </m:r>
                    </m:oMath>
                  </m:oMathPara>
                </a14:m>
                <a:endParaRPr lang="zh-CN" altLang="en-US"/>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3" name="对象 2">
                <a:extLst>
                  <a:ext uri="{FF2B5EF4-FFF2-40B4-BE49-F238E27FC236}">
                    <a16:creationId xmlns:a16="http://schemas.microsoft.com/office/drawing/2014/main" id="{68DDB4E8-57C5-496C-99D5-19952FAB2EB3}"/>
                  </a:ext>
                </a:extLst>
              </p:cNvPr>
              <p:cNvSpPr txBox="1">
                <a:spLocks noRot="1" noChangeAspect="1" noMove="1" noResize="1" noEditPoints="1" noAdjustHandles="1" noChangeArrowheads="1" noChangeShapeType="1" noTextEdit="1"/>
              </p:cNvSpPr>
              <p:nvPr/>
            </p:nvSpPr>
            <p:spPr>
              <a:xfrm>
                <a:off x="655638" y="1012825"/>
                <a:ext cx="10480922" cy="976015"/>
              </a:xfrm>
              <a:prstGeom prst="rect">
                <a:avLst/>
              </a:prstGeom>
              <a:blipFill>
                <a:blip r:embed="rId2"/>
                <a:stretch>
                  <a:fillRect l="-524" r="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a:extLst>
                  <a:ext uri="{FF2B5EF4-FFF2-40B4-BE49-F238E27FC236}">
                    <a16:creationId xmlns:a16="http://schemas.microsoft.com/office/drawing/2014/main" id="{26EE6BB6-3C44-498F-A04D-A11395A7A53B}"/>
                  </a:ext>
                </a:extLst>
              </p:cNvPr>
              <p:cNvSpPr txBox="1"/>
              <p:nvPr/>
            </p:nvSpPr>
            <p:spPr>
              <a:xfrm>
                <a:off x="606901" y="1844824"/>
                <a:ext cx="10978197" cy="214248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）当</m:t>
                      </m:r>
                      <m:r>
                        <a:rPr lang="zh-CN" altLang="en-US" i="1" smtClean="0">
                          <a:solidFill>
                            <a:schemeClr val="tx1"/>
                          </a:solidFill>
                          <a:latin typeface="Cambria Math" panose="02040503050406030204" pitchFamily="18" charset="0"/>
                        </a:rPr>
                        <m:t>𝑛</m:t>
                      </m:r>
                      <m:r>
                        <a:rPr lang="zh-CN" altLang="en-US" i="1" smtClean="0">
                          <a:solidFill>
                            <a:schemeClr val="tx1"/>
                          </a:solidFill>
                          <a:latin typeface="Cambria Math" panose="02040503050406030204" pitchFamily="18" charset="0"/>
                        </a:rPr>
                        <m:t>=2</m:t>
                      </m:r>
                      <m:r>
                        <a:rPr lang="zh-CN" altLang="en-US" i="1" smtClean="0">
                          <a:solidFill>
                            <a:schemeClr val="tx1"/>
                          </a:solidFill>
                          <a:latin typeface="Cambria Math" panose="02040503050406030204" pitchFamily="18" charset="0"/>
                        </a:rPr>
                        <m:t>时，</m:t>
                      </m:r>
                      <m:r>
                        <a:rPr lang="zh-CN" altLang="en-US" i="1" smtClean="0">
                          <a:solidFill>
                            <a:schemeClr val="tx1"/>
                          </a:solidFill>
                          <a:latin typeface="Cambria Math" panose="02040503050406030204" pitchFamily="18" charset="0"/>
                        </a:rPr>
                        <m:t>𝑋</m:t>
                      </m:r>
                      <m:r>
                        <a:rPr lang="zh-CN" altLang="en-US" i="1" smtClean="0">
                          <a:solidFill>
                            <a:schemeClr val="tx1"/>
                          </a:solidFill>
                          <a:latin typeface="Cambria Math" panose="02040503050406030204" pitchFamily="18" charset="0"/>
                        </a:rPr>
                        <m:t>的分布列为</m:t>
                      </m:r>
                    </m:oMath>
                    <m:oMath xmlns:m="http://schemas.openxmlformats.org/officeDocument/2006/math">
                      <m:r>
                        <a:rPr lang="zh-CN" altLang="en-US" i="1">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𝑃</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𝑋</m:t>
                      </m:r>
                      <m:r>
                        <a:rPr lang="zh-CN" altLang="en-US" i="1">
                          <a:solidFill>
                            <a:schemeClr val="tx1"/>
                          </a:solidFill>
                          <a:latin typeface="Cambria Math" panose="02040503050406030204" pitchFamily="18" charset="0"/>
                        </a:rPr>
                        <m:t>=0)=</m:t>
                      </m:r>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e>
                          </m:d>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𝑃</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𝑋</m:t>
                      </m:r>
                      <m:r>
                        <a:rPr lang="zh-CN" altLang="en-US" i="1">
                          <a:solidFill>
                            <a:schemeClr val="tx1"/>
                          </a:solidFill>
                          <a:latin typeface="Cambria Math" panose="02040503050406030204" pitchFamily="18" charset="0"/>
                        </a:rPr>
                        <m:t>=1)=2</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𝑃</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𝑋</m:t>
                      </m:r>
                      <m:r>
                        <a:rPr lang="zh-CN" altLang="en-US" i="1">
                          <a:solidFill>
                            <a:schemeClr val="tx1"/>
                          </a:solidFill>
                          <a:latin typeface="Cambria Math" panose="02040503050406030204" pitchFamily="18" charset="0"/>
                        </a:rPr>
                        <m:t>=2)=</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𝑝</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m:t>
                      </m:r>
                    </m:oMath>
                    <m:oMath xmlns:m="http://schemas.openxmlformats.org/officeDocument/2006/math">
                      <m:r>
                        <a:rPr lang="zh-CN" altLang="en-US" i="1">
                          <a:solidFill>
                            <a:schemeClr val="tx1"/>
                          </a:solidFill>
                          <a:latin typeface="Cambria Math" panose="02040503050406030204" pitchFamily="18" charset="0"/>
                        </a:rPr>
                        <m:t>均值和方差分别为</m:t>
                      </m:r>
                    </m:oMath>
                    <m:oMath xmlns:m="http://schemas.openxmlformats.org/officeDocument/2006/math">
                      <m:r>
                        <a:rPr lang="zh-CN" altLang="en-US" i="1">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𝐸</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𝑋</m:t>
                      </m:r>
                      <m:r>
                        <a:rPr lang="zh-CN" altLang="en-US" i="1">
                          <a:solidFill>
                            <a:schemeClr val="tx1"/>
                          </a:solidFill>
                          <a:latin typeface="Cambria Math" panose="02040503050406030204" pitchFamily="18" charset="0"/>
                        </a:rPr>
                        <m:t>)=0×</m:t>
                      </m:r>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e>
                          </m:d>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+1×2</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+2×</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𝑝</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oMath>
                    <m:oMath xmlns:m="http://schemas.openxmlformats.org/officeDocument/2006/math">
                      <m:r>
                        <a:rPr lang="zh-CN" altLang="en-US" i="1">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𝐷</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𝑋</m:t>
                      </m:r>
                      <m:r>
                        <a:rPr lang="zh-CN" altLang="en-US" i="1">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0</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e>
                          </m:d>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1</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2</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𝑝</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𝑝</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m:t>
                          </m:r>
                        </m:e>
                        <m:sup>
                          <m:r>
                            <a:rPr lang="zh-CN" altLang="en-US" i="1">
                              <a:solidFill>
                                <a:schemeClr val="tx1"/>
                              </a:solidFill>
                              <a:latin typeface="Cambria Math" panose="02040503050406030204" pitchFamily="18" charset="0"/>
                            </a:rPr>
                            <m:t>2</m:t>
                          </m:r>
                        </m:sup>
                      </m:sSup>
                      <m:r>
                        <a:rPr lang="zh-CN" altLang="en-US" i="1">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𝑝</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m:t>
                      </m:r>
                    </m:oMath>
                  </m:oMathPara>
                </a14:m>
                <a:endParaRPr lang="zh-CN" altLang="en-US">
                  <a:solidFill>
                    <a:schemeClr val="tx1"/>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4" name="对象 3">
                <a:extLst>
                  <a:ext uri="{FF2B5EF4-FFF2-40B4-BE49-F238E27FC236}">
                    <a16:creationId xmlns:a16="http://schemas.microsoft.com/office/drawing/2014/main" id="{26EE6BB6-3C44-498F-A04D-A11395A7A53B}"/>
                  </a:ext>
                </a:extLst>
              </p:cNvPr>
              <p:cNvSpPr txBox="1">
                <a:spLocks noRot="1" noChangeAspect="1" noMove="1" noResize="1" noEditPoints="1" noAdjustHandles="1" noChangeArrowheads="1" noChangeShapeType="1" noTextEdit="1"/>
              </p:cNvSpPr>
              <p:nvPr/>
            </p:nvSpPr>
            <p:spPr>
              <a:xfrm>
                <a:off x="606901" y="1844824"/>
                <a:ext cx="10978197" cy="2142480"/>
              </a:xfrm>
              <a:prstGeom prst="rect">
                <a:avLst/>
              </a:prstGeom>
              <a:blipFill>
                <a:blip r:embed="rId3"/>
                <a:stretch>
                  <a:fillRect l="-500" r="0"/>
                </a:stretch>
              </a:blipFill>
            </p:spPr>
            <p:txBody>
              <a:bodyPr/>
              <a:lstStyle/>
              <a:p>
                <a:r>
                  <a:rPr lang="zh-CN" altLang="en-US">
                    <a:noFill/>
                  </a:rPr>
                  <a:t> </a:t>
                </a:r>
              </a:p>
            </p:txBody>
          </p:sp>
        </mc:Fallback>
      </mc:AlternateContent>
      <p:sp>
        <p:nvSpPr>
          <p:cNvPr id="5" name="Text Box 3">
            <a:extLst>
              <a:ext uri="{FF2B5EF4-FFF2-40B4-BE49-F238E27FC236}">
                <a16:creationId xmlns:a16="http://schemas.microsoft.com/office/drawing/2014/main" id="{0FE1C323-10D8-4912-9325-853957E8893D}"/>
              </a:ext>
            </a:extLst>
          </p:cNvPr>
          <p:cNvSpPr txBox="1">
            <a:spLocks noChangeArrowheads="1"/>
          </p:cNvSpPr>
          <p:nvPr/>
        </p:nvSpPr>
        <p:spPr bwMode="auto">
          <a:xfrm>
            <a:off x="1584"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10" name="文本框 9">
            <a:extLst>
              <a:ext uri="{FF2B5EF4-FFF2-40B4-BE49-F238E27FC236}">
                <a16:creationId xmlns:a16="http://schemas.microsoft.com/office/drawing/2014/main" id="{A9162DB0-721B-43D3-9743-D334712DE3D6}"/>
              </a:ext>
            </a:extLst>
          </p:cNvPr>
          <p:cNvSpPr txBox="1"/>
          <p:nvPr/>
        </p:nvSpPr>
        <p:spPr>
          <a:xfrm>
            <a:off x="655638" y="3987304"/>
            <a:ext cx="10601666" cy="737510"/>
          </a:xfrm>
          <a:prstGeom prst="rect">
            <a:avLst/>
          </a:prstGeom>
          <a:noFill/>
        </p:spPr>
        <p:txBody>
          <a:bodyPr wrap="square" rtlCol="0">
            <a:spAutoFit/>
          </a:bodyPr>
          <a:lstStyle/>
          <a:p>
            <a:pPr fontAlgn="auto">
              <a:lnSpc>
                <a:spcPct val="150000"/>
              </a:lnSpc>
            </a:pPr>
            <a:r>
              <a:rPr lang="zh-CN" altLang="en-US" sz="3200" b="1">
                <a:solidFill>
                  <a:srgbClr val="FF0000"/>
                </a:solidFill>
              </a:rPr>
              <a:t>一般地，如果</a:t>
            </a:r>
            <a:r>
              <a:rPr lang="en-US" altLang="zh-CN" sz="3200" b="1">
                <a:solidFill>
                  <a:srgbClr val="FF0000"/>
                </a:solidFill>
              </a:rPr>
              <a:t>X~B</a:t>
            </a:r>
            <a:r>
              <a:rPr lang="zh-CN" altLang="en-US" sz="3200" b="1">
                <a:solidFill>
                  <a:srgbClr val="FF0000"/>
                </a:solidFill>
              </a:rPr>
              <a:t>（</a:t>
            </a:r>
            <a:r>
              <a:rPr lang="en-US" altLang="zh-CN" sz="3200" b="1" err="1">
                <a:solidFill>
                  <a:srgbClr val="FF0000"/>
                </a:solidFill>
              </a:rPr>
              <a:t>n,p</a:t>
            </a:r>
            <a:r>
              <a:rPr lang="zh-CN" altLang="en-US" sz="3200" b="1">
                <a:solidFill>
                  <a:srgbClr val="FF0000"/>
                </a:solidFill>
              </a:rPr>
              <a:t>）</a:t>
            </a:r>
            <a:r>
              <a:rPr lang="en-US" altLang="zh-CN" sz="3200" b="1">
                <a:solidFill>
                  <a:srgbClr val="FF0000"/>
                </a:solidFill>
              </a:rPr>
              <a:t>,</a:t>
            </a:r>
            <a:r>
              <a:rPr lang="zh-CN" altLang="en-US" sz="3200" b="1">
                <a:solidFill>
                  <a:srgbClr val="FF0000"/>
                </a:solidFill>
              </a:rPr>
              <a:t>那么</a:t>
            </a:r>
            <a:r>
              <a:rPr lang="en-US" altLang="zh-CN" sz="3200" b="1">
                <a:solidFill>
                  <a:srgbClr val="FF0000"/>
                </a:solidFill>
              </a:rPr>
              <a:t>E(X)=np; D(X)=np(1-p).</a:t>
            </a:r>
            <a:endParaRPr lang="zh-CN" altLang="en-US" sz="3200" b="1">
              <a:solidFill>
                <a:srgbClr val="FF0000"/>
              </a:solidFill>
            </a:endParaRPr>
          </a:p>
        </p:txBody>
      </p:sp>
    </p:spTree>
    <p:extLst>
      <p:ext uri="{BB962C8B-B14F-4D97-AF65-F5344CB8AC3E}">
        <p14:creationId xmlns:p14="http://schemas.microsoft.com/office/powerpoint/2010/main" val="907357770"/>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7AA97A-F7F3-49E8-AC45-3B6672E6189C}"/>
              </a:ext>
            </a:extLst>
          </p:cNvPr>
          <p:cNvSpPr txBox="1"/>
          <p:nvPr/>
        </p:nvSpPr>
        <p:spPr>
          <a:xfrm>
            <a:off x="335360" y="143929"/>
            <a:ext cx="11017224" cy="737510"/>
          </a:xfrm>
          <a:prstGeom prst="rect">
            <a:avLst/>
          </a:prstGeom>
          <a:noFill/>
        </p:spPr>
        <p:txBody>
          <a:bodyPr wrap="square" rtlCol="0">
            <a:spAutoFit/>
          </a:bodyPr>
          <a:lstStyle/>
          <a:p>
            <a:pPr fontAlgn="auto">
              <a:lnSpc>
                <a:spcPct val="150000"/>
              </a:lnSpc>
            </a:pPr>
            <a:r>
              <a:rPr lang="zh-CN" altLang="en-US" sz="3200" b="1">
                <a:solidFill>
                  <a:srgbClr val="FF0000"/>
                </a:solidFill>
              </a:rPr>
              <a:t>一般地，如果</a:t>
            </a:r>
            <a:r>
              <a:rPr lang="en-US" altLang="zh-CN" sz="3200" b="1">
                <a:solidFill>
                  <a:srgbClr val="FF0000"/>
                </a:solidFill>
              </a:rPr>
              <a:t>X~B</a:t>
            </a:r>
            <a:r>
              <a:rPr lang="zh-CN" altLang="en-US" sz="3200" b="1">
                <a:solidFill>
                  <a:srgbClr val="FF0000"/>
                </a:solidFill>
              </a:rPr>
              <a:t>（</a:t>
            </a:r>
            <a:r>
              <a:rPr lang="en-US" altLang="zh-CN" sz="3200" b="1" err="1">
                <a:solidFill>
                  <a:srgbClr val="FF0000"/>
                </a:solidFill>
              </a:rPr>
              <a:t>n,p</a:t>
            </a:r>
            <a:r>
              <a:rPr lang="zh-CN" altLang="en-US" sz="3200" b="1">
                <a:solidFill>
                  <a:srgbClr val="FF0000"/>
                </a:solidFill>
              </a:rPr>
              <a:t>）</a:t>
            </a:r>
            <a:r>
              <a:rPr lang="en-US" altLang="zh-CN" sz="3200" b="1">
                <a:solidFill>
                  <a:srgbClr val="FF0000"/>
                </a:solidFill>
              </a:rPr>
              <a:t>,</a:t>
            </a:r>
            <a:r>
              <a:rPr lang="zh-CN" altLang="en-US" sz="3200" b="1">
                <a:solidFill>
                  <a:srgbClr val="FF0000"/>
                </a:solidFill>
              </a:rPr>
              <a:t>那么</a:t>
            </a:r>
            <a:r>
              <a:rPr lang="en-US" altLang="zh-CN" sz="3200" b="1">
                <a:solidFill>
                  <a:srgbClr val="FF0000"/>
                </a:solidFill>
              </a:rPr>
              <a:t>E(X)=np; D(X)=np(1-p).</a:t>
            </a:r>
            <a:endParaRPr lang="zh-CN" altLang="en-US" sz="3200" b="1">
              <a:solidFill>
                <a:srgbClr val="FF0000"/>
              </a:solidFill>
            </a:endParaRPr>
          </a:p>
        </p:txBody>
      </p:sp>
      <p:sp>
        <p:nvSpPr>
          <p:cNvPr id="6" name="Text Box 2">
            <a:extLst>
              <a:ext uri="{FF2B5EF4-FFF2-40B4-BE49-F238E27FC236}">
                <a16:creationId xmlns:a16="http://schemas.microsoft.com/office/drawing/2014/main" id="{40E0343E-B94E-4135-91DB-C2D2B24EF0E8}"/>
              </a:ext>
            </a:extLst>
          </p:cNvPr>
          <p:cNvSpPr/>
          <p:nvPr/>
        </p:nvSpPr>
        <p:spPr>
          <a:xfrm>
            <a:off x="964198" y="2582664"/>
            <a:ext cx="9051776" cy="1311275"/>
          </a:xfrm>
          <a:prstGeom prst="rect">
            <a:avLst/>
          </a:prstGeom>
          <a:noFill/>
          <a:ln>
            <a:noFill/>
            <a:miter lim="800000"/>
          </a:ln>
          <a:effectLst/>
        </p:spPr>
        <p:txBody>
          <a:bodyPr wrap="square">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E (X) =0×C</a:t>
            </a:r>
            <a:r>
              <a:rPr lang="en-US" altLang="zh-CN" b="0" baseline="-25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n</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0</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p</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0</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q</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n</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+ 1×C</a:t>
            </a:r>
            <a:r>
              <a:rPr lang="en-US" altLang="zh-CN" b="0" baseline="-25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n</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1</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p</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1</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q</a:t>
            </a:r>
            <a:r>
              <a:rPr lang="en-US" altLang="zh-CN" b="0" baseline="3000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n-1</a:t>
            </a:r>
            <a:r>
              <a:rPr lang="en-US" altLang="zh-CN" b="0">
                <a:ln w="9525" cap="flat" cmpd="sng" algn="ctr">
                  <a:noFill/>
                  <a:prstDash val="solid"/>
                  <a:round/>
                  <a:headEnd type="none" w="med" len="med"/>
                  <a:tailEnd type="none" w="med" len="med"/>
                </a:ln>
                <a:solidFill>
                  <a:srgbClr val="0000FF"/>
                </a:solidFill>
                <a:latin typeface="微软雅黑" pitchFamily="34" charset="-122"/>
                <a:ea typeface="微软雅黑" panose="020B0503020204020204" pitchFamily="34" charset="-122"/>
                <a:sym typeface="Wingdings"/>
              </a:rPr>
              <a:t>+ 2×</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2</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2</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n-2</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a:t>
            </a:r>
          </a:p>
          <a:p>
            <a:pPr eaLnBrk="1" hangingPunct="1"/>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 …+ </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×C</a:t>
            </a:r>
            <a:r>
              <a:rPr lang="en-US" altLang="zh-CN" baseline="-25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n-k</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0</a:t>
            </a:r>
            <a:endParaRPr lang="en-US" altLang="zh-CN">
              <a:solidFill>
                <a:srgbClr val="0000FF"/>
              </a:solidFill>
              <a:latin typeface="Times New Roman" panose="02020603050405020304" pitchFamily="18" charset="0"/>
            </a:endParaRPr>
          </a:p>
        </p:txBody>
      </p:sp>
      <p:sp>
        <p:nvSpPr>
          <p:cNvPr id="7" name="Text Box 3">
            <a:extLst>
              <a:ext uri="{FF2B5EF4-FFF2-40B4-BE49-F238E27FC236}">
                <a16:creationId xmlns:a16="http://schemas.microsoft.com/office/drawing/2014/main" id="{E4850671-743A-4428-9090-6097198321BB}"/>
              </a:ext>
            </a:extLst>
          </p:cNvPr>
          <p:cNvSpPr/>
          <p:nvPr/>
        </p:nvSpPr>
        <p:spPr>
          <a:xfrm>
            <a:off x="2135560" y="1106488"/>
            <a:ext cx="5715000" cy="579438"/>
          </a:xfrm>
          <a:prstGeom prst="rect">
            <a:avLst/>
          </a:prstGeom>
          <a:noFill/>
          <a:ln>
            <a:noFill/>
            <a:miter lim="800000"/>
          </a:ln>
          <a:effectLst/>
        </p:spPr>
        <p:txBody>
          <a:bodyPr>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(X=</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C</a:t>
            </a:r>
            <a:r>
              <a:rPr lang="en-US" altLang="zh-CN" baseline="-25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n-k</a:t>
            </a:r>
            <a:endParaRPr lang="en-US" altLang="zh-CN">
              <a:solidFill>
                <a:srgbClr val="0000FF"/>
              </a:solidFill>
              <a:latin typeface="Times New Roman" panose="02020603050405020304" pitchFamily="18" charset="0"/>
            </a:endParaRPr>
          </a:p>
        </p:txBody>
      </p:sp>
      <p:sp>
        <p:nvSpPr>
          <p:cNvPr id="8" name="Text Box 4">
            <a:extLst>
              <a:ext uri="{FF2B5EF4-FFF2-40B4-BE49-F238E27FC236}">
                <a16:creationId xmlns:a16="http://schemas.microsoft.com/office/drawing/2014/main" id="{E35F3FD9-1C68-4367-AD8C-671459F88729}"/>
              </a:ext>
            </a:extLst>
          </p:cNvPr>
          <p:cNvSpPr/>
          <p:nvPr/>
        </p:nvSpPr>
        <p:spPr>
          <a:xfrm>
            <a:off x="695400" y="1042194"/>
            <a:ext cx="1674813" cy="641350"/>
          </a:xfrm>
          <a:prstGeom prst="rect">
            <a:avLst/>
          </a:prstGeom>
          <a:noFill/>
          <a:ln>
            <a:noFill/>
            <a:miter lim="800000"/>
          </a:ln>
          <a:effectLst/>
        </p:spPr>
        <p:txBody>
          <a:bodyPr>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sz="3600" b="0" err="1">
                <a:ln w="9525" cap="flat" cmpd="sng" algn="ctr">
                  <a:noFill/>
                  <a:prstDash val="solid"/>
                  <a:round/>
                  <a:headEnd type="none" w="med" len="med"/>
                  <a:tailEnd type="none" w="med" len="med"/>
                </a:ln>
                <a:solidFill>
                  <a:srgbClr val="FF0000"/>
                </a:solidFill>
                <a:latin typeface="Times New Roman" panose="02020603050405020304" pitchFamily="18" charset="0"/>
                <a:ea typeface="微软雅黑" panose="020B0503020204020204" pitchFamily="34" charset="-122"/>
                <a:sym typeface="Wingdings"/>
              </a:rPr>
              <a:t>证明：</a:t>
            </a:r>
            <a:endParaRPr sz="3600" b="0">
              <a:solidFill>
                <a:srgbClr val="FF0000"/>
              </a:solidFill>
              <a:latin typeface="Times New Roman" panose="02020603050405020304" pitchFamily="18" charset="0"/>
              <a:ea typeface="微软雅黑" panose="020B0503020204020204" pitchFamily="34" charset="-122"/>
            </a:endParaRPr>
          </a:p>
        </p:txBody>
      </p:sp>
      <p:sp>
        <p:nvSpPr>
          <p:cNvPr id="9" name="Text Box 5">
            <a:extLst>
              <a:ext uri="{FF2B5EF4-FFF2-40B4-BE49-F238E27FC236}">
                <a16:creationId xmlns:a16="http://schemas.microsoft.com/office/drawing/2014/main" id="{1E8904C6-8C6C-4C46-8C7D-9D4F0D83EB00}"/>
              </a:ext>
            </a:extLst>
          </p:cNvPr>
          <p:cNvSpPr/>
          <p:nvPr/>
        </p:nvSpPr>
        <p:spPr>
          <a:xfrm>
            <a:off x="1205423" y="4107815"/>
            <a:ext cx="8569325" cy="2135188"/>
          </a:xfrm>
          <a:prstGeom prst="rect">
            <a:avLst/>
          </a:prstGeom>
          <a:noFill/>
          <a:ln>
            <a:noFill/>
            <a:miter lim="800000"/>
          </a:ln>
          <a:effectLst/>
        </p:spPr>
        <p:txBody>
          <a:bodyPr>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np</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0</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0</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n-2</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 + </a:t>
            </a:r>
            <a:r>
              <a:rPr>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a:t>
            </a:r>
          </a:p>
          <a:p>
            <a:pPr eaLnBrk="1" hangingPunct="1"/>
            <a:r>
              <a:rPr>
                <a:ln w="9525" cap="flat" cmpd="sng" algn="ctr">
                  <a:noFill/>
                  <a:prstDash val="solid"/>
                  <a:round/>
                  <a:headEnd type="none" w="med" len="med"/>
                  <a:tailEnd type="none" w="med" len="med"/>
                </a:ln>
                <a:solidFill>
                  <a:srgbClr val="000000"/>
                </a:solidFill>
                <a:latin typeface="Times New Roman" panose="02020603050405020304" pitchFamily="18" charset="0"/>
                <a:sym typeface="Wingdings"/>
              </a:rPr>
              <a:t>　</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(n-1)-(k-1) </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0</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p>
          <a:p>
            <a:pPr eaLnBrk="1" hangingPunct="1"/>
            <a:r>
              <a:rPr lang="en-US" altLang="zh-CN" sz="36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sz="3600"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np</a:t>
            </a:r>
            <a:r>
              <a:rPr lang="en-US" altLang="zh-CN" sz="36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sz="3600"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sz="36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sz="3600"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sz="36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sz="3600"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sz="36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a:t>
            </a:r>
            <a:r>
              <a:rPr lang="en-US" altLang="zh-CN" sz="3600" i="1">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np</a:t>
            </a:r>
            <a:endParaRPr lang="en-US" altLang="zh-CN" sz="3600" i="1">
              <a:solidFill>
                <a:srgbClr val="FF0000"/>
              </a:solidFill>
              <a:latin typeface="Times New Roman" panose="02020603050405020304" pitchFamily="18" charset="0"/>
            </a:endParaRPr>
          </a:p>
        </p:txBody>
      </p:sp>
      <p:sp>
        <p:nvSpPr>
          <p:cNvPr id="11" name="Text Box 18">
            <a:extLst>
              <a:ext uri="{FF2B5EF4-FFF2-40B4-BE49-F238E27FC236}">
                <a16:creationId xmlns:a16="http://schemas.microsoft.com/office/drawing/2014/main" id="{4BC73DE4-2A00-44EC-B720-B6BE6676D8C5}"/>
              </a:ext>
            </a:extLst>
          </p:cNvPr>
          <p:cNvSpPr/>
          <p:nvPr/>
        </p:nvSpPr>
        <p:spPr>
          <a:xfrm>
            <a:off x="6179135" y="1096259"/>
            <a:ext cx="3582988" cy="579438"/>
          </a:xfrm>
          <a:prstGeom prst="rect">
            <a:avLst/>
          </a:prstGeom>
          <a:noFill/>
          <a:ln>
            <a:noFill/>
            <a:miter lim="800000"/>
          </a:ln>
          <a:effectLst/>
        </p:spPr>
        <p:txBody>
          <a:bodyPr>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lang="en-US" altLang="zh-CN" sz="2800">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a:t>
            </a:r>
            <a:r>
              <a:rPr lang="en-US" altLang="zh-CN">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 </a:t>
            </a:r>
            <a:r>
              <a:rPr lang="en-US" altLang="zh-CN" i="1">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k</a:t>
            </a:r>
            <a:r>
              <a:rPr lang="en-US" altLang="zh-CN">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 C</a:t>
            </a:r>
            <a:r>
              <a:rPr lang="en-US" altLang="zh-CN" baseline="-25000" err="1">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n</a:t>
            </a:r>
            <a:r>
              <a:rPr lang="en-US" altLang="zh-CN" baseline="30000" err="1">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k </a:t>
            </a:r>
            <a:r>
              <a:rPr lang="en-US" altLang="zh-CN">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a:t>
            </a:r>
            <a:r>
              <a:rPr lang="en-US" altLang="zh-CN" i="1">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n</a:t>
            </a:r>
            <a:r>
              <a:rPr lang="en-US" altLang="zh-CN" baseline="30000">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 </a:t>
            </a:r>
            <a:r>
              <a:rPr lang="en-US" altLang="zh-CN">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C</a:t>
            </a:r>
            <a:r>
              <a:rPr lang="en-US" altLang="zh-CN" baseline="-25000">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k-1</a:t>
            </a:r>
            <a:r>
              <a:rPr lang="en-US" altLang="zh-CN">
                <a:ln w="9525" cap="flat" cmpd="sng" algn="ctr">
                  <a:noFill/>
                  <a:prstDash val="solid"/>
                  <a:round/>
                  <a:headEnd type="none" w="med" len="med"/>
                  <a:tailEnd type="none" w="med" len="med"/>
                </a:ln>
                <a:solidFill>
                  <a:srgbClr val="FF0000"/>
                </a:solidFill>
                <a:latin typeface="Times New Roman" panose="02020603050405020304" pitchFamily="18" charset="0"/>
                <a:sym typeface="Wingdings"/>
              </a:rPr>
              <a:t>)</a:t>
            </a:r>
            <a:endParaRPr lang="en-US" altLang="zh-CN">
              <a:solidFill>
                <a:srgbClr val="FF0000"/>
              </a:solidFill>
              <a:latin typeface="Times New Roman" panose="02020603050405020304" pitchFamily="18" charset="0"/>
            </a:endParaRPr>
          </a:p>
        </p:txBody>
      </p:sp>
      <p:sp>
        <p:nvSpPr>
          <p:cNvPr id="12" name="Text Box 3">
            <a:extLst>
              <a:ext uri="{FF2B5EF4-FFF2-40B4-BE49-F238E27FC236}">
                <a16:creationId xmlns:a16="http://schemas.microsoft.com/office/drawing/2014/main" id="{C3D58FA6-19E9-475E-A136-031345AFCFFE}"/>
              </a:ext>
            </a:extLst>
          </p:cNvPr>
          <p:cNvSpPr/>
          <p:nvPr/>
        </p:nvSpPr>
        <p:spPr>
          <a:xfrm>
            <a:off x="2113614" y="1821815"/>
            <a:ext cx="7848872" cy="584775"/>
          </a:xfrm>
          <a:prstGeom prst="rect">
            <a:avLst/>
          </a:prstGeom>
          <a:noFill/>
          <a:ln>
            <a:noFill/>
            <a:miter lim="800000"/>
          </a:ln>
          <a:effectLst/>
        </p:spPr>
        <p:txBody>
          <a:bodyPr wrap="square">
            <a:spAutoFit/>
          </a:bodyPr>
          <a:lstStyle>
            <a:defPPr>
              <a:defRPr lang="zh-CN"/>
            </a:defPPr>
            <a:lvl1pPr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SzTx/>
              <a:buFont typeface="Arial" panose="020B0604020202020204" pitchFamily="34" charset="0"/>
              <a:defRPr sz="32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b="1" kern="1200">
                <a:solidFill>
                  <a:srgbClr val="000000"/>
                </a:solidFill>
                <a:latin typeface="Arial" panose="020B0604020202020204" pitchFamily="34" charset="0"/>
                <a:ea typeface="宋体" panose="02010600030101010101" pitchFamily="2" charset="-122"/>
                <a:cs typeface="+mn-cs"/>
              </a:defRPr>
            </a:lvl9pPr>
          </a:lstStyle>
          <a:p>
            <a:pPr eaLnBrk="1" hangingPunct="1"/>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(X=</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kC</a:t>
            </a:r>
            <a:r>
              <a:rPr lang="en-US" altLang="zh-CN" baseline="-25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a:t>
            </a:r>
            <a:r>
              <a:rPr lang="en-US" altLang="zh-CN" i="1"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err="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n-k</a:t>
            </a:r>
            <a:r>
              <a:rPr lang="en-US" altLang="zh-CN">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 npC</a:t>
            </a:r>
            <a:r>
              <a:rPr lang="en-US" altLang="zh-CN" baseline="-25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n-1</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p</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k-1</a:t>
            </a:r>
            <a:r>
              <a:rPr lang="en-US" altLang="zh-CN" i="1">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q</a:t>
            </a:r>
            <a:r>
              <a:rPr lang="en-US" altLang="zh-CN" baseline="30000">
                <a:ln w="9525" cap="flat" cmpd="sng" algn="ctr">
                  <a:noFill/>
                  <a:prstDash val="solid"/>
                  <a:round/>
                  <a:headEnd type="none" w="med" len="med"/>
                  <a:tailEnd type="none" w="med" len="med"/>
                </a:ln>
                <a:solidFill>
                  <a:srgbClr val="0000FF"/>
                </a:solidFill>
                <a:latin typeface="Times New Roman" panose="02020603050405020304" pitchFamily="18" charset="0"/>
                <a:sym typeface="Wingdings"/>
              </a:rPr>
              <a:t>n-k</a:t>
            </a:r>
            <a:endParaRPr lang="en-US" altLang="zh-CN">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3541868594"/>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17F87B2F-FECA-46B3-917C-805991CEC7CE}"/>
              </a:ext>
            </a:extLst>
          </p:cNvPr>
          <p:cNvSpPr txBox="1">
            <a:spLocks noChangeArrowheads="1"/>
          </p:cNvSpPr>
          <p:nvPr/>
        </p:nvSpPr>
        <p:spPr bwMode="auto">
          <a:xfrm>
            <a:off x="443372" y="404664"/>
            <a:ext cx="1130525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0" lang="en-US" altLang="zh-CN" sz="3200" b="1">
                <a:solidFill>
                  <a:srgbClr val="000000"/>
                </a:solidFill>
                <a:latin typeface="+mn-lt"/>
                <a:ea typeface="+mn-ea"/>
              </a:rPr>
              <a:t>1</a:t>
            </a:r>
            <a:r>
              <a:rPr kumimoji="0" lang="zh-CN" altLang="en-US" sz="3200" b="1">
                <a:solidFill>
                  <a:srgbClr val="000000"/>
                </a:solidFill>
                <a:latin typeface="+mn-lt"/>
                <a:ea typeface="+mn-ea"/>
              </a:rPr>
              <a:t>、有一批数量很大的商品，其中次品占</a:t>
            </a:r>
            <a:r>
              <a:rPr kumimoji="0" lang="en-US" altLang="zh-CN" sz="3200" b="1">
                <a:solidFill>
                  <a:srgbClr val="000000"/>
                </a:solidFill>
                <a:latin typeface="+mn-lt"/>
                <a:ea typeface="+mn-ea"/>
              </a:rPr>
              <a:t>1</a:t>
            </a:r>
            <a:r>
              <a:rPr kumimoji="0" lang="zh-CN" altLang="en-US" sz="3200" b="1">
                <a:solidFill>
                  <a:srgbClr val="000000"/>
                </a:solidFill>
                <a:latin typeface="+mn-lt"/>
                <a:ea typeface="+mn-ea"/>
              </a:rPr>
              <a:t>％，现从中任意地连续取出</a:t>
            </a:r>
            <a:r>
              <a:rPr kumimoji="0" lang="en-US" altLang="zh-CN" sz="3200" b="1">
                <a:solidFill>
                  <a:srgbClr val="000000"/>
                </a:solidFill>
                <a:latin typeface="+mn-lt"/>
                <a:ea typeface="+mn-ea"/>
              </a:rPr>
              <a:t>200</a:t>
            </a:r>
            <a:r>
              <a:rPr kumimoji="0" lang="zh-CN" altLang="en-US" sz="3200" b="1">
                <a:solidFill>
                  <a:srgbClr val="000000"/>
                </a:solidFill>
                <a:latin typeface="+mn-lt"/>
                <a:ea typeface="+mn-ea"/>
              </a:rPr>
              <a:t>件商品，设其次品数为</a:t>
            </a:r>
            <a:r>
              <a:rPr kumimoji="0" lang="en-US" altLang="zh-CN" sz="3200" b="1">
                <a:solidFill>
                  <a:srgbClr val="000000"/>
                </a:solidFill>
                <a:latin typeface="+mn-lt"/>
                <a:ea typeface="+mn-ea"/>
              </a:rPr>
              <a:t>X</a:t>
            </a:r>
            <a:r>
              <a:rPr kumimoji="0" lang="zh-CN" altLang="en-US" sz="3200" b="1">
                <a:solidFill>
                  <a:srgbClr val="000000"/>
                </a:solidFill>
                <a:latin typeface="+mn-lt"/>
                <a:ea typeface="+mn-ea"/>
              </a:rPr>
              <a:t>，求</a:t>
            </a:r>
            <a:r>
              <a:rPr kumimoji="0" lang="en-US" altLang="zh-CN" sz="3200" b="1">
                <a:solidFill>
                  <a:srgbClr val="000000"/>
                </a:solidFill>
                <a:latin typeface="+mn-lt"/>
                <a:ea typeface="+mn-ea"/>
              </a:rPr>
              <a:t>E(X)</a:t>
            </a:r>
            <a:r>
              <a:rPr kumimoji="0" lang="zh-CN" altLang="en-US" sz="3200" b="1">
                <a:solidFill>
                  <a:srgbClr val="000000"/>
                </a:solidFill>
                <a:latin typeface="+mn-lt"/>
                <a:ea typeface="+mn-ea"/>
              </a:rPr>
              <a:t>和</a:t>
            </a:r>
            <a:r>
              <a:rPr kumimoji="0" lang="en-US" altLang="zh-CN" sz="3200" b="1">
                <a:solidFill>
                  <a:srgbClr val="000000"/>
                </a:solidFill>
                <a:latin typeface="+mn-lt"/>
                <a:ea typeface="+mn-ea"/>
              </a:rPr>
              <a:t>D(X)</a:t>
            </a:r>
            <a:r>
              <a:rPr kumimoji="0" lang="zh-CN" altLang="en-US" sz="3200" b="1">
                <a:solidFill>
                  <a:srgbClr val="000000"/>
                </a:solidFill>
                <a:latin typeface="+mn-lt"/>
                <a:ea typeface="+mn-ea"/>
              </a:rPr>
              <a:t>。</a:t>
            </a:r>
          </a:p>
        </p:txBody>
      </p:sp>
      <p:sp>
        <p:nvSpPr>
          <p:cNvPr id="3" name="Text Box 9">
            <a:extLst>
              <a:ext uri="{FF2B5EF4-FFF2-40B4-BE49-F238E27FC236}">
                <a16:creationId xmlns:a16="http://schemas.microsoft.com/office/drawing/2014/main" id="{FE704067-2F41-493D-9BC5-7DB4CC510C3A}"/>
              </a:ext>
            </a:extLst>
          </p:cNvPr>
          <p:cNvSpPr txBox="1">
            <a:spLocks noChangeArrowheads="1"/>
          </p:cNvSpPr>
          <p:nvPr/>
        </p:nvSpPr>
        <p:spPr bwMode="auto">
          <a:xfrm>
            <a:off x="9876420" y="911273"/>
            <a:ext cx="216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b="1">
                <a:solidFill>
                  <a:srgbClr val="FF0000"/>
                </a:solidFill>
                <a:latin typeface="Tahoma" panose="020B0604030504040204" pitchFamily="34" charset="0"/>
                <a:ea typeface="黑体" panose="02010609060101010101" pitchFamily="49" charset="-122"/>
              </a:rPr>
              <a:t>2</a:t>
            </a:r>
            <a:r>
              <a:rPr kumimoji="0" lang="zh-CN" altLang="en-US" sz="3200" b="1">
                <a:solidFill>
                  <a:srgbClr val="FF0000"/>
                </a:solidFill>
                <a:latin typeface="Tahoma" panose="020B0604030504040204" pitchFamily="34" charset="0"/>
                <a:ea typeface="黑体" panose="02010609060101010101" pitchFamily="49" charset="-122"/>
              </a:rPr>
              <a:t>，</a:t>
            </a:r>
            <a:r>
              <a:rPr kumimoji="0" lang="en-US" altLang="zh-CN" sz="3200" b="1">
                <a:solidFill>
                  <a:srgbClr val="FF0000"/>
                </a:solidFill>
                <a:latin typeface="Tahoma" panose="020B0604030504040204" pitchFamily="34" charset="0"/>
                <a:ea typeface="黑体" panose="02010609060101010101" pitchFamily="49" charset="-122"/>
              </a:rPr>
              <a:t>1.98</a:t>
            </a:r>
          </a:p>
        </p:txBody>
      </p:sp>
      <p:sp>
        <p:nvSpPr>
          <p:cNvPr id="4" name="Text Box 4">
            <a:extLst>
              <a:ext uri="{FF2B5EF4-FFF2-40B4-BE49-F238E27FC236}">
                <a16:creationId xmlns:a16="http://schemas.microsoft.com/office/drawing/2014/main" id="{59CC385F-8A1E-4B4F-B66C-6F34E7DC468D}"/>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graphicFrame>
        <p:nvGraphicFramePr>
          <p:cNvPr id="5" name="Object 2">
            <a:extLst>
              <a:ext uri="{FF2B5EF4-FFF2-40B4-BE49-F238E27FC236}">
                <a16:creationId xmlns:a16="http://schemas.microsoft.com/office/drawing/2014/main" id="{C2552138-CD0C-40C5-9BEA-F2DC8DCB63F3}"/>
              </a:ext>
            </a:extLst>
          </p:cNvPr>
          <p:cNvGraphicFramePr>
            <a:graphicFrameLocks noChangeAspect="1"/>
          </p:cNvGraphicFramePr>
          <p:nvPr>
            <p:extLst>
              <p:ext uri="{D42A27DB-BD31-4B8C-83A1-F6EECF244321}">
                <p14:modId xmlns:p14="http://schemas.microsoft.com/office/powerpoint/2010/main" val="3501222047"/>
              </p:ext>
            </p:extLst>
          </p:nvPr>
        </p:nvGraphicFramePr>
        <p:xfrm>
          <a:off x="527147" y="1771156"/>
          <a:ext cx="11475957" cy="1871379"/>
        </p:xfrm>
        <a:graphic>
          <a:graphicData uri="http://schemas.openxmlformats.org/presentationml/2006/ole">
            <mc:AlternateContent xmlns:mc="http://schemas.openxmlformats.org/markup-compatibility/2006">
              <mc:Choice xmlns:v="urn:schemas-microsoft-com:vml" Requires="v">
                <p:oleObj spid="_x0000_s8194" name="Document" r:id="rId3" imgW="10569546" imgH="1755636" progId="Word.Document.8">
                  <p:embed/>
                </p:oleObj>
              </mc:Choice>
              <mc:Fallback>
                <p:oleObj name="Document" r:id="rId3" imgW="10569546" imgH="1755636" progId="Word.Document.8">
                  <p:embed/>
                  <p:pic>
                    <p:nvPicPr>
                      <p:cNvPr id="0" name="OLE substitute image"/>
                      <p:cNvPicPr/>
                      <p:nvPr/>
                    </p:nvPicPr>
                    <p:blipFill>
                      <a:blip r:embed="rId4"/>
                      <a:stretch>
                        <a:fillRect/>
                      </a:stretch>
                    </p:blipFill>
                    <p:spPr>
                      <a:xfrm>
                        <a:off x="527147" y="1771156"/>
                        <a:ext cx="11475957" cy="1871379"/>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B142EF3-B285-451C-8520-2C393A0AAF62}"/>
                  </a:ext>
                </a:extLst>
              </p:cNvPr>
              <p:cNvSpPr/>
              <p:nvPr/>
            </p:nvSpPr>
            <p:spPr>
              <a:xfrm>
                <a:off x="798512" y="3437358"/>
                <a:ext cx="6264696" cy="916148"/>
              </a:xfrm>
              <a:prstGeom prst="rect">
                <a:avLst/>
              </a:prstGeom>
            </p:spPr>
            <p:txBody>
              <a:bodyPr wrap="square">
                <a:spAutoFit/>
              </a:bodyPr>
              <a:lstStyle/>
              <a:p>
                <a:pPr/>
                <a:r>
                  <a:rPr lang="zh-CN" altLang="en-US"/>
                  <a:t>解析：∵</a:t>
                </a:r>
                <a:r>
                  <a:rPr lang="en-US" altLang="zh-CN"/>
                  <a:t>X</a:t>
                </a:r>
                <a:r>
                  <a:rPr lang="zh-CN" altLang="en-US"/>
                  <a:t>～</a:t>
                </a:r>
                <a:r>
                  <a:rPr lang="en-US" altLang="zh-CN"/>
                  <a:t>B(n</a:t>
                </a:r>
                <a:r>
                  <a:rPr lang="zh-CN" altLang="en-US"/>
                  <a:t>，</a:t>
                </a:r>
                <a:r>
                  <a:rPr lang="en-US" altLang="zh-CN"/>
                  <a:t>p)</a:t>
                </a:r>
                <a:r>
                  <a:rPr lang="zh-CN" altLang="en-US"/>
                  <a:t>，∴</a:t>
                </a:r>
                <a14:m>
                  <m:oMath xmlns:m="http://schemas.openxmlformats.org/officeDocument/2006/math">
                    <m:d>
                      <m:dPr>
                        <m:beg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m:rPr>
                                <m:sty m:val="p"/>
                              </m:rPr>
                              <a:rPr lang="en-US" altLang="zh-CN">
                                <a:latin typeface="Cambria Math" panose="02040503050406030204" pitchFamily="18" charset="0"/>
                              </a:rPr>
                              <m:t>np</m:t>
                            </m:r>
                            <m:r>
                              <a:rPr lang="zh-CN" altLang="en-US">
                                <a:latin typeface="Cambria Math" panose="02040503050406030204" pitchFamily="18" charset="0"/>
                              </a:rPr>
                              <m:t>＝</m:t>
                            </m:r>
                            <m:r>
                              <a:rPr lang="en-US" altLang="zh-CN">
                                <a:latin typeface="Cambria Math" panose="02040503050406030204" pitchFamily="18" charset="0"/>
                              </a:rPr>
                              <m:t>12</m:t>
                            </m:r>
                            <m:r>
                              <a:rPr lang="zh-CN" altLang="en-US">
                                <a:latin typeface="Cambria Math" panose="02040503050406030204" pitchFamily="18" charset="0"/>
                              </a:rPr>
                              <m:t>，</m:t>
                            </m:r>
                          </m:e>
                          <m:e>
                            <m:r>
                              <m:rPr>
                                <m:sty m:val="p"/>
                              </m:rPr>
                              <a:rPr lang="en-US" altLang="zh-CN">
                                <a:latin typeface="Cambria Math" panose="02040503050406030204" pitchFamily="18" charset="0"/>
                              </a:rPr>
                              <m:t>np</m:t>
                            </m:r>
                            <m:r>
                              <a:rPr lang="en-US" altLang="zh-CN">
                                <a:latin typeface="Cambria Math" panose="02040503050406030204" pitchFamily="18" charset="0"/>
                              </a:rPr>
                              <m:t>(1</m:t>
                            </m:r>
                            <m:r>
                              <a:rPr lang="zh-CN" altLang="en-US">
                                <a:latin typeface="Cambria Math" panose="02040503050406030204" pitchFamily="18" charset="0"/>
                              </a:rPr>
                              <m:t>－</m:t>
                            </m:r>
                            <m:r>
                              <m:rPr>
                                <m:sty m:val="p"/>
                              </m:rPr>
                              <a:rPr lang="en-US" altLang="zh-CN">
                                <a:latin typeface="Cambria Math" panose="02040503050406030204" pitchFamily="18" charset="0"/>
                              </a:rPr>
                              <m:t>p</m:t>
                            </m:r>
                            <m:r>
                              <a:rPr lang="en-US" altLang="zh-CN">
                                <a:latin typeface="Cambria Math" panose="02040503050406030204" pitchFamily="18" charset="0"/>
                              </a:rPr>
                              <m:t>)</m:t>
                            </m:r>
                            <m:r>
                              <a:rPr lang="zh-CN" altLang="en-US">
                                <a:latin typeface="Cambria Math" panose="02040503050406030204" pitchFamily="18" charset="0"/>
                              </a:rPr>
                              <m:t>＝</m:t>
                            </m:r>
                            <m:r>
                              <a:rPr lang="en-US" altLang="zh-CN">
                                <a:latin typeface="Cambria Math" panose="02040503050406030204" pitchFamily="18" charset="0"/>
                              </a:rPr>
                              <m:t>4</m:t>
                            </m:r>
                          </m:e>
                        </m:eqArr>
                      </m:e>
                    </m:d>
                  </m:oMath>
                </a14:m>
                <a:endParaRPr lang="zh-CN" altLang="en-US"/>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7" name="矩形 6">
                <a:extLst>
                  <a:ext uri="{FF2B5EF4-FFF2-40B4-BE49-F238E27FC236}">
                    <a16:creationId xmlns:a16="http://schemas.microsoft.com/office/drawing/2014/main" id="{3B142EF3-B285-451C-8520-2C393A0AAF62}"/>
                  </a:ext>
                </a:extLst>
              </p:cNvPr>
              <p:cNvSpPr>
                <a:spLocks noRot="1" noChangeAspect="1" noMove="1" noResize="1" noEditPoints="1" noAdjustHandles="1" noChangeArrowheads="1" noChangeShapeType="1" noTextEdit="1"/>
              </p:cNvSpPr>
              <p:nvPr/>
            </p:nvSpPr>
            <p:spPr>
              <a:xfrm>
                <a:off x="798512" y="3437358"/>
                <a:ext cx="6264696" cy="916148"/>
              </a:xfrm>
              <a:prstGeom prst="rect">
                <a:avLst/>
              </a:prstGeom>
              <a:blipFill>
                <a:blip r:embed="rId5"/>
                <a:stretch>
                  <a:fillRect l="-1556" r="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7E8B767-0D09-4DE7-B982-770935E0A69A}"/>
                  </a:ext>
                </a:extLst>
              </p:cNvPr>
              <p:cNvSpPr/>
              <p:nvPr/>
            </p:nvSpPr>
            <p:spPr>
              <a:xfrm>
                <a:off x="5519936" y="3444206"/>
                <a:ext cx="4692310" cy="810543"/>
              </a:xfrm>
              <a:prstGeom prst="rect">
                <a:avLst/>
              </a:prstGeom>
            </p:spPr>
            <p:txBody>
              <a:bodyPr wrap="none">
                <a:spAutoFit/>
              </a:bodyPr>
              <a:lstStyle/>
              <a:p>
                <a:pPr indent="914400">
                  <a:lnSpc>
                    <a:spcPct val="150000"/>
                  </a:lnSpc>
                  <a:spcAft>
                    <a:spcPct val="0"/>
                  </a:spcAft>
                </a:pPr>
                <a:r>
                  <a:rPr lang="zh-CN" altLang="zh-CN" kern="100">
                    <a:cs typeface="Times New Roman" panose="02020603050405020304" pitchFamily="18" charset="0"/>
                  </a:rPr>
                  <a:t>解得</a:t>
                </a:r>
                <a:r>
                  <a:rPr lang="en-US" altLang="zh-CN" i="1" kern="100">
                    <a:cs typeface="Courier New" panose="02070309020205020404" pitchFamily="49" charset="0"/>
                  </a:rPr>
                  <a:t>p</a:t>
                </a:r>
                <a:r>
                  <a:rPr lang="zh-CN" altLang="zh-CN" kern="100">
                    <a:cs typeface="Times New Roman" panose="02020603050405020304" pitchFamily="18" charset="0"/>
                  </a:rPr>
                  <a:t>＝</a:t>
                </a:r>
                <a14:m>
                  <m:oMath xmlns:m="http://schemas.openxmlformats.org/officeDocument/2006/math">
                    <m:f>
                      <m:fPr>
                        <m:ctrlPr>
                          <a:rPr lang="en-US" altLang="zh-CN" i="1" kern="100" smtClean="0">
                            <a:latin typeface="Cambria Math" panose="02040503050406030204" pitchFamily="18" charset="0"/>
                            <a:cs typeface="Times New Roman" panose="02020603050405020304" pitchFamily="18" charset="0"/>
                          </a:rPr>
                        </m:ctrlPr>
                      </m:fPr>
                      <m:num>
                        <m:r>
                          <a:rPr lang="en-US" altLang="zh-CN" b="0" i="1" kern="100" smtClean="0">
                            <a:latin typeface="Cambria Math" panose="02040503050406030204" pitchFamily="18" charset="0"/>
                            <a:cs typeface="Times New Roman" panose="02020603050405020304" pitchFamily="18" charset="0"/>
                          </a:rPr>
                          <m:t>2</m:t>
                        </m:r>
                      </m:num>
                      <m:den>
                        <m:r>
                          <a:rPr lang="en-US" altLang="zh-CN" b="0" i="1" kern="100" smtClean="0">
                            <a:latin typeface="Cambria Math" panose="02040503050406030204" pitchFamily="18" charset="0"/>
                            <a:cs typeface="Times New Roman" panose="02020603050405020304" pitchFamily="18" charset="0"/>
                          </a:rPr>
                          <m:t>3</m:t>
                        </m:r>
                      </m:den>
                    </m:f>
                  </m:oMath>
                </a14:m>
                <a:r>
                  <a:rPr lang="zh-CN" altLang="zh-CN" kern="100">
                    <a:cs typeface="Times New Roman" panose="02020603050405020304" pitchFamily="18" charset="0"/>
                  </a:rPr>
                  <a:t>，</a:t>
                </a:r>
                <a:r>
                  <a:rPr lang="en-US" altLang="zh-CN" i="1" kern="100">
                    <a:cs typeface="Courier New" panose="02070309020205020404" pitchFamily="49" charset="0"/>
                  </a:rPr>
                  <a:t>n</a:t>
                </a:r>
                <a:r>
                  <a:rPr lang="zh-CN" altLang="zh-CN" kern="100">
                    <a:cs typeface="Times New Roman" panose="02020603050405020304" pitchFamily="18" charset="0"/>
                  </a:rPr>
                  <a:t>＝</a:t>
                </a:r>
                <a:r>
                  <a:rPr lang="en-US" altLang="zh-CN" kern="100">
                    <a:cs typeface="Courier New" panose="02070309020205020404" pitchFamily="49" charset="0"/>
                  </a:rPr>
                  <a:t>18</a:t>
                </a:r>
                <a:r>
                  <a:rPr lang="zh-CN" altLang="zh-CN" kern="100">
                    <a:cs typeface="Times New Roman" panose="02020603050405020304" pitchFamily="18" charset="0"/>
                  </a:rPr>
                  <a:t>，</a:t>
                </a:r>
                <a:r>
                  <a:rPr lang="zh-CN" altLang="zh-CN" kern="100">
                    <a:latin typeface="宋体" panose="02010600030101010101" pitchFamily="2" charset="-122"/>
                    <a:cs typeface="宋体" panose="02010600030101010101" pitchFamily="2" charset="-122"/>
                  </a:rPr>
                  <a:t>∴</a:t>
                </a:r>
                <a:r>
                  <a:rPr lang="zh-CN" altLang="zh-CN" kern="100">
                    <a:cs typeface="Times New Roman" panose="02020603050405020304" pitchFamily="18" charset="0"/>
                  </a:rPr>
                  <a:t>选</a:t>
                </a:r>
                <a:r>
                  <a:rPr lang="en-US" altLang="zh-CN" kern="100">
                    <a:cs typeface="Courier New" panose="02070309020205020404" pitchFamily="49" charset="0"/>
                  </a:rPr>
                  <a:t>A.</a:t>
                </a:r>
                <a:endParaRPr lang="zh-CN" altLang="zh-CN" sz="800" kern="100">
                  <a:latin typeface="宋体" panose="02010600030101010101" pitchFamily="2" charset="-122"/>
                  <a:cs typeface="Courier New" panose="02070309020205020404" pitchFamily="49" charset="0"/>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8" name="矩形 7">
                <a:extLst>
                  <a:ext uri="{FF2B5EF4-FFF2-40B4-BE49-F238E27FC236}">
                    <a16:creationId xmlns:a16="http://schemas.microsoft.com/office/drawing/2014/main" id="{07E8B767-0D09-4DE7-B982-770935E0A69A}"/>
                  </a:ext>
                </a:extLst>
              </p:cNvPr>
              <p:cNvSpPr>
                <a:spLocks noRot="1" noChangeAspect="1" noMove="1" noResize="1" noEditPoints="1" noAdjustHandles="1" noChangeArrowheads="1" noChangeShapeType="1" noTextEdit="1"/>
              </p:cNvSpPr>
              <p:nvPr/>
            </p:nvSpPr>
            <p:spPr>
              <a:xfrm>
                <a:off x="5519936" y="3444206"/>
                <a:ext cx="4692310" cy="810543"/>
              </a:xfrm>
              <a:prstGeom prst="rect">
                <a:avLst/>
              </a:prstGeom>
              <a:blipFill>
                <a:blip r:embed="rId6"/>
                <a:stretch>
                  <a:fillRect b="-6767"/>
                </a:stretch>
              </a:blipFill>
            </p:spPr>
            <p:txBody>
              <a:bodyPr/>
              <a:lstStyle/>
              <a:p>
                <a:r>
                  <a:rPr lang="zh-CN" altLang="en-US">
                    <a:noFill/>
                  </a:rPr>
                  <a:t> </a:t>
                </a:r>
              </a:p>
            </p:txBody>
          </p:sp>
        </mc:Fallback>
      </mc:AlternateContent>
      <p:sp>
        <p:nvSpPr>
          <p:cNvPr id="9" name="Text Box 2">
            <a:extLst>
              <a:ext uri="{FF2B5EF4-FFF2-40B4-BE49-F238E27FC236}">
                <a16:creationId xmlns:a16="http://schemas.microsoft.com/office/drawing/2014/main" id="{7EC2A948-9D1F-4315-9A84-83016D50D894}"/>
              </a:ext>
            </a:extLst>
          </p:cNvPr>
          <p:cNvSpPr txBox="1">
            <a:spLocks noChangeArrowheads="1"/>
          </p:cNvSpPr>
          <p:nvPr/>
        </p:nvSpPr>
        <p:spPr bwMode="auto">
          <a:xfrm>
            <a:off x="309721" y="4360354"/>
            <a:ext cx="11677823" cy="16842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pPr>
            <a:r>
              <a:rPr kumimoji="0" lang="en-US" altLang="zh-CN" b="1">
                <a:solidFill>
                  <a:srgbClr val="000000"/>
                </a:solidFill>
              </a:rPr>
              <a:t>3.</a:t>
            </a:r>
            <a:r>
              <a:rPr kumimoji="0" lang="zh-CN" altLang="en-US" b="1">
                <a:solidFill>
                  <a:srgbClr val="000000"/>
                </a:solidFill>
              </a:rPr>
              <a:t>一次英语单元测验由</a:t>
            </a:r>
            <a:r>
              <a:rPr kumimoji="0" lang="en-US" altLang="zh-CN" b="1">
                <a:solidFill>
                  <a:srgbClr val="000000"/>
                </a:solidFill>
              </a:rPr>
              <a:t>20</a:t>
            </a:r>
            <a:r>
              <a:rPr kumimoji="0" lang="zh-CN" altLang="en-US" b="1">
                <a:solidFill>
                  <a:srgbClr val="000000"/>
                </a:solidFill>
              </a:rPr>
              <a:t>个选择题构成，每个选择题有</a:t>
            </a:r>
            <a:r>
              <a:rPr kumimoji="0" lang="en-US" altLang="zh-CN" b="1">
                <a:solidFill>
                  <a:srgbClr val="000000"/>
                </a:solidFill>
              </a:rPr>
              <a:t>4</a:t>
            </a:r>
            <a:r>
              <a:rPr kumimoji="0" lang="zh-CN" altLang="en-US" b="1">
                <a:solidFill>
                  <a:srgbClr val="000000"/>
                </a:solidFill>
              </a:rPr>
              <a:t>个选项，其中有且只有一个选项是正确答案，每题选择正确答案得</a:t>
            </a:r>
            <a:r>
              <a:rPr kumimoji="0" lang="en-US" altLang="zh-CN" b="1">
                <a:solidFill>
                  <a:srgbClr val="000000"/>
                </a:solidFill>
              </a:rPr>
              <a:t>5</a:t>
            </a:r>
            <a:r>
              <a:rPr kumimoji="0" lang="zh-CN" altLang="en-US" b="1">
                <a:solidFill>
                  <a:srgbClr val="000000"/>
                </a:solidFill>
              </a:rPr>
              <a:t>分，不作出选择或选错不得分，满分</a:t>
            </a:r>
            <a:r>
              <a:rPr kumimoji="0" lang="en-US" altLang="zh-CN" b="1">
                <a:solidFill>
                  <a:srgbClr val="000000"/>
                </a:solidFill>
              </a:rPr>
              <a:t>100</a:t>
            </a:r>
            <a:r>
              <a:rPr kumimoji="0" lang="zh-CN" altLang="en-US" b="1">
                <a:solidFill>
                  <a:srgbClr val="000000"/>
                </a:solidFill>
              </a:rPr>
              <a:t>分，学生甲选对任一题的概率为</a:t>
            </a:r>
            <a:r>
              <a:rPr kumimoji="0" lang="en-US" altLang="zh-CN" b="1">
                <a:solidFill>
                  <a:srgbClr val="000000"/>
                </a:solidFill>
              </a:rPr>
              <a:t>0.9</a:t>
            </a:r>
            <a:r>
              <a:rPr kumimoji="0" lang="zh-CN" altLang="en-US" b="1">
                <a:solidFill>
                  <a:srgbClr val="000000"/>
                </a:solidFill>
              </a:rPr>
              <a:t>，学生乙则在测验中对每题都从</a:t>
            </a:r>
            <a:r>
              <a:rPr kumimoji="0" lang="en-US" altLang="zh-CN" b="1">
                <a:solidFill>
                  <a:srgbClr val="000000"/>
                </a:solidFill>
              </a:rPr>
              <a:t>4</a:t>
            </a:r>
            <a:r>
              <a:rPr kumimoji="0" lang="zh-CN" altLang="en-US" b="1">
                <a:solidFill>
                  <a:srgbClr val="000000"/>
                </a:solidFill>
              </a:rPr>
              <a:t>个选项中随机地选择一个。求学生甲和乙在这次英语单元测验中的</a:t>
            </a:r>
            <a:r>
              <a:rPr kumimoji="0" lang="zh-CN" altLang="en-US" b="1">
                <a:solidFill>
                  <a:srgbClr val="FF0000"/>
                </a:solidFill>
              </a:rPr>
              <a:t>成绩</a:t>
            </a:r>
            <a:r>
              <a:rPr kumimoji="0" lang="zh-CN" altLang="en-US" b="1">
                <a:solidFill>
                  <a:srgbClr val="000000"/>
                </a:solidFill>
              </a:rPr>
              <a:t>的期望。</a:t>
            </a:r>
          </a:p>
        </p:txBody>
      </p:sp>
    </p:spTree>
    <p:extLst>
      <p:ext uri="{BB962C8B-B14F-4D97-AF65-F5344CB8AC3E}">
        <p14:creationId xmlns:p14="http://schemas.microsoft.com/office/powerpoint/2010/main" val="34927271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2EB436A4-7E45-4CED-8EE2-10066D9106AB}"/>
              </a:ext>
            </a:extLst>
          </p:cNvPr>
          <p:cNvSpPr>
            <a:spLocks noChangeArrowheads="1"/>
          </p:cNvSpPr>
          <p:nvPr/>
        </p:nvSpPr>
        <p:spPr bwMode="auto">
          <a:xfrm>
            <a:off x="551161" y="126180"/>
            <a:ext cx="10945216" cy="206210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a:solidFill>
                  <a:srgbClr val="000000"/>
                </a:solidFill>
              </a:rPr>
              <a:t>篮球运动员在比赛中每次罚球命中得</a:t>
            </a:r>
            <a:r>
              <a:rPr lang="en-US" altLang="zh-CN" sz="3200" b="1">
                <a:solidFill>
                  <a:srgbClr val="000000"/>
                </a:solidFill>
              </a:rPr>
              <a:t>1</a:t>
            </a:r>
            <a:r>
              <a:rPr lang="zh-CN" altLang="en-US" sz="3200" b="1">
                <a:solidFill>
                  <a:srgbClr val="000000"/>
                </a:solidFill>
              </a:rPr>
              <a:t>分，罚不中得</a:t>
            </a:r>
            <a:r>
              <a:rPr lang="en-US" altLang="zh-CN" sz="3200" b="1">
                <a:solidFill>
                  <a:srgbClr val="000000"/>
                </a:solidFill>
              </a:rPr>
              <a:t>0</a:t>
            </a:r>
            <a:r>
              <a:rPr lang="zh-CN" altLang="en-US" sz="3200" b="1">
                <a:solidFill>
                  <a:srgbClr val="000000"/>
                </a:solidFill>
              </a:rPr>
              <a:t>分．已知某运动员罚球命中的概率为</a:t>
            </a:r>
            <a:r>
              <a:rPr lang="en-US" altLang="zh-CN" sz="3200" b="1">
                <a:solidFill>
                  <a:srgbClr val="000000"/>
                </a:solidFill>
              </a:rPr>
              <a:t>0.7</a:t>
            </a:r>
            <a:r>
              <a:rPr lang="zh-CN" altLang="en-US" sz="3200" b="1">
                <a:solidFill>
                  <a:srgbClr val="000000"/>
                </a:solidFill>
              </a:rPr>
              <a:t>，他连续罚球</a:t>
            </a:r>
            <a:r>
              <a:rPr lang="en-US" altLang="zh-CN" sz="3200" b="1">
                <a:solidFill>
                  <a:srgbClr val="000000"/>
                </a:solidFill>
              </a:rPr>
              <a:t>3</a:t>
            </a:r>
            <a:r>
              <a:rPr lang="zh-CN" altLang="en-US" sz="3200" b="1">
                <a:solidFill>
                  <a:srgbClr val="000000"/>
                </a:solidFill>
              </a:rPr>
              <a:t>次；</a:t>
            </a:r>
          </a:p>
          <a:p>
            <a:r>
              <a:rPr lang="zh-CN" altLang="en-US" sz="3200" b="1">
                <a:solidFill>
                  <a:srgbClr val="000000"/>
                </a:solidFill>
              </a:rPr>
              <a:t>（</a:t>
            </a:r>
            <a:r>
              <a:rPr lang="en-US" altLang="zh-CN" sz="3200" b="1">
                <a:solidFill>
                  <a:srgbClr val="000000"/>
                </a:solidFill>
              </a:rPr>
              <a:t>1</a:t>
            </a:r>
            <a:r>
              <a:rPr lang="zh-CN" altLang="en-US" sz="3200" b="1">
                <a:solidFill>
                  <a:srgbClr val="000000"/>
                </a:solidFill>
              </a:rPr>
              <a:t>）求他得到的分数</a:t>
            </a:r>
            <a:r>
              <a:rPr lang="en-US" altLang="zh-CN" sz="3200" b="1">
                <a:solidFill>
                  <a:srgbClr val="000000"/>
                </a:solidFill>
              </a:rPr>
              <a:t>X</a:t>
            </a:r>
            <a:r>
              <a:rPr lang="zh-CN" altLang="en-US" sz="3200" b="1">
                <a:solidFill>
                  <a:srgbClr val="000000"/>
                </a:solidFill>
              </a:rPr>
              <a:t>的分布列；</a:t>
            </a:r>
          </a:p>
          <a:p>
            <a:r>
              <a:rPr lang="zh-CN" altLang="en-US" sz="3200" b="1">
                <a:solidFill>
                  <a:srgbClr val="000000"/>
                </a:solidFill>
              </a:rPr>
              <a:t>（</a:t>
            </a:r>
            <a:r>
              <a:rPr lang="en-US" altLang="zh-CN" sz="3200" b="1">
                <a:solidFill>
                  <a:srgbClr val="000000"/>
                </a:solidFill>
              </a:rPr>
              <a:t>2</a:t>
            </a:r>
            <a:r>
              <a:rPr lang="zh-CN" altLang="en-US" sz="3200" b="1">
                <a:solidFill>
                  <a:srgbClr val="000000"/>
                </a:solidFill>
              </a:rPr>
              <a:t>）求</a:t>
            </a:r>
            <a:r>
              <a:rPr lang="en-US" altLang="zh-CN" sz="3200" b="1">
                <a:solidFill>
                  <a:srgbClr val="000000"/>
                </a:solidFill>
              </a:rPr>
              <a:t>X</a:t>
            </a:r>
            <a:r>
              <a:rPr lang="zh-CN" altLang="en-US" sz="3200" b="1">
                <a:solidFill>
                  <a:srgbClr val="000000"/>
                </a:solidFill>
              </a:rPr>
              <a:t>的期望。</a:t>
            </a:r>
          </a:p>
        </p:txBody>
      </p:sp>
      <p:graphicFrame>
        <p:nvGraphicFramePr>
          <p:cNvPr id="223235" name="Group 3">
            <a:extLst>
              <a:ext uri="{FF2B5EF4-FFF2-40B4-BE49-F238E27FC236}">
                <a16:creationId xmlns:a16="http://schemas.microsoft.com/office/drawing/2014/main" id="{BFA33AF4-37EC-438C-831C-70FBD6C1AED4}"/>
              </a:ext>
            </a:extLst>
          </p:cNvPr>
          <p:cNvGraphicFramePr>
            <a:graphicFrameLocks noGrp="1"/>
          </p:cNvGraphicFramePr>
          <p:nvPr>
            <p:extLst>
              <p:ext uri="{D42A27DB-BD31-4B8C-83A1-F6EECF244321}">
                <p14:modId xmlns:p14="http://schemas.microsoft.com/office/powerpoint/2010/main" val="2519333131"/>
              </p:ext>
            </p:extLst>
          </p:nvPr>
        </p:nvGraphicFramePr>
        <p:xfrm>
          <a:off x="1579363" y="2834394"/>
          <a:ext cx="7920038" cy="1366838"/>
        </p:xfrm>
        <a:graphic>
          <a:graphicData uri="http://schemas.openxmlformats.org/drawingml/2006/table">
            <a:tbl>
              <a:tblPr/>
              <a:tblGrid>
                <a:gridCol w="876300">
                  <a:extLst>
                    <a:ext uri="{9D8B030D-6E8A-4147-A177-3AD203B41FA5}">
                      <a16:colId xmlns:a16="http://schemas.microsoft.com/office/drawing/2014/main" val="3388805079"/>
                    </a:ext>
                  </a:extLst>
                </a:gridCol>
                <a:gridCol w="923925">
                  <a:extLst>
                    <a:ext uri="{9D8B030D-6E8A-4147-A177-3AD203B41FA5}">
                      <a16:colId xmlns:a16="http://schemas.microsoft.com/office/drawing/2014/main" val="958655557"/>
                    </a:ext>
                  </a:extLst>
                </a:gridCol>
                <a:gridCol w="2376488">
                  <a:extLst>
                    <a:ext uri="{9D8B030D-6E8A-4147-A177-3AD203B41FA5}">
                      <a16:colId xmlns:a16="http://schemas.microsoft.com/office/drawing/2014/main" val="2132295101"/>
                    </a:ext>
                  </a:extLst>
                </a:gridCol>
                <a:gridCol w="2447925">
                  <a:extLst>
                    <a:ext uri="{9D8B030D-6E8A-4147-A177-3AD203B41FA5}">
                      <a16:colId xmlns:a16="http://schemas.microsoft.com/office/drawing/2014/main" val="4284371619"/>
                    </a:ext>
                  </a:extLst>
                </a:gridCol>
                <a:gridCol w="1295400">
                  <a:extLst>
                    <a:ext uri="{9D8B030D-6E8A-4147-A177-3AD203B41FA5}">
                      <a16:colId xmlns:a16="http://schemas.microsoft.com/office/drawing/2014/main" val="1020124045"/>
                    </a:ext>
                  </a:extLst>
                </a:gridCol>
              </a:tblGrid>
              <a:tr h="5461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46639312"/>
                  </a:ext>
                </a:extLst>
              </a:tr>
              <a:tr h="820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96934402"/>
                  </a:ext>
                </a:extLst>
              </a:tr>
            </a:tbl>
          </a:graphicData>
        </a:graphic>
      </p:graphicFrame>
      <p:graphicFrame>
        <p:nvGraphicFramePr>
          <p:cNvPr id="223255" name="Object 23">
            <a:extLst>
              <a:ext uri="{FF2B5EF4-FFF2-40B4-BE49-F238E27FC236}">
                <a16:creationId xmlns:a16="http://schemas.microsoft.com/office/drawing/2014/main" id="{E30ECEC6-8436-4C91-BDA0-7EBFB0C13A85}"/>
              </a:ext>
            </a:extLst>
          </p:cNvPr>
          <p:cNvGraphicFramePr>
            <a:graphicFrameLocks noChangeAspect="1"/>
          </p:cNvGraphicFramePr>
          <p:nvPr>
            <p:extLst>
              <p:ext uri="{D42A27DB-BD31-4B8C-83A1-F6EECF244321}">
                <p14:modId xmlns:p14="http://schemas.microsoft.com/office/powerpoint/2010/main" val="746339956"/>
              </p:ext>
            </p:extLst>
          </p:nvPr>
        </p:nvGraphicFramePr>
        <p:xfrm>
          <a:off x="2442963" y="3340808"/>
          <a:ext cx="927100" cy="644525"/>
        </p:xfrm>
        <a:graphic>
          <a:graphicData uri="http://schemas.openxmlformats.org/presentationml/2006/ole">
            <mc:AlternateContent xmlns:mc="http://schemas.openxmlformats.org/markup-compatibility/2006">
              <mc:Choice xmlns:v="urn:schemas-microsoft-com:vml" Requires="v">
                <p:oleObj spid="_x0000_s9224" name="公式" r:id="rId3" imgW="291960" imgH="203040" progId="Equation.3">
                  <p:embed/>
                </p:oleObj>
              </mc:Choice>
              <mc:Fallback>
                <p:oleObj name="公式" r:id="rId3" imgW="291960" imgH="203040" progId="Equation.3">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2442963" y="3340808"/>
                        <a:ext cx="927100" cy="644525"/>
                      </a:xfrm>
                      <a:prstGeom prst="rect">
                        <a:avLst/>
                      </a:prstGeom>
                      <a:noFill/>
                      <a:ln>
                        <a:noFill/>
                      </a:ln>
                      <a:effectLst/>
                    </p:spPr>
                  </p:pic>
                </p:oleObj>
              </mc:Fallback>
            </mc:AlternateContent>
          </a:graphicData>
        </a:graphic>
      </p:graphicFrame>
      <p:sp>
        <p:nvSpPr>
          <p:cNvPr id="223256" name="Text Box 24">
            <a:extLst>
              <a:ext uri="{FF2B5EF4-FFF2-40B4-BE49-F238E27FC236}">
                <a16:creationId xmlns:a16="http://schemas.microsoft.com/office/drawing/2014/main" id="{0E88B725-106B-47A6-AC55-D5842831F06F}"/>
              </a:ext>
            </a:extLst>
          </p:cNvPr>
          <p:cNvSpPr txBox="1">
            <a:spLocks noChangeArrowheads="1"/>
          </p:cNvSpPr>
          <p:nvPr/>
        </p:nvSpPr>
        <p:spPr bwMode="auto">
          <a:xfrm>
            <a:off x="1290438" y="2183519"/>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3200" b="1">
                <a:solidFill>
                  <a:srgbClr val="0000FF"/>
                </a:solidFill>
                <a:latin typeface="Tahoma" panose="020B0604030504040204" pitchFamily="34" charset="0"/>
                <a:ea typeface="华文中宋" panose="02010600040101010101" pitchFamily="2" charset="-122"/>
              </a:rPr>
              <a:t>解</a:t>
            </a:r>
            <a:r>
              <a:rPr kumimoji="0" lang="zh-CN" altLang="en-US" sz="3200" b="1">
                <a:solidFill>
                  <a:srgbClr val="0000FF"/>
                </a:solidFill>
                <a:latin typeface="Tahoma" panose="020B0604030504040204" pitchFamily="34" charset="0"/>
                <a:ea typeface="华文中宋" panose="02010600040101010101" pitchFamily="2" charset="-122"/>
                <a:sym typeface="Wingdings" panose="05000000000000000000" pitchFamily="2" charset="2"/>
              </a:rPr>
              <a:t>：</a:t>
            </a:r>
            <a:endParaRPr kumimoji="0" lang="zh-CN" altLang="en-US" sz="3200" b="1">
              <a:solidFill>
                <a:srgbClr val="0000FF"/>
              </a:solidFill>
              <a:latin typeface="Tahoma" panose="020B0604030504040204" pitchFamily="34" charset="0"/>
              <a:ea typeface="华文中宋" panose="02010600040101010101" pitchFamily="2" charset="-122"/>
            </a:endParaRPr>
          </a:p>
        </p:txBody>
      </p:sp>
      <p:sp>
        <p:nvSpPr>
          <p:cNvPr id="223257" name="Text Box 25">
            <a:extLst>
              <a:ext uri="{FF2B5EF4-FFF2-40B4-BE49-F238E27FC236}">
                <a16:creationId xmlns:a16="http://schemas.microsoft.com/office/drawing/2014/main" id="{A376CE51-DCD5-4E2E-BC53-8EF4CE515D0E}"/>
              </a:ext>
            </a:extLst>
          </p:cNvPr>
          <p:cNvSpPr txBox="1">
            <a:spLocks noChangeArrowheads="1"/>
          </p:cNvSpPr>
          <p:nvPr/>
        </p:nvSpPr>
        <p:spPr bwMode="auto">
          <a:xfrm>
            <a:off x="2063552" y="2188283"/>
            <a:ext cx="3360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b="1">
                <a:solidFill>
                  <a:srgbClr val="0000FF"/>
                </a:solidFill>
              </a:rPr>
              <a:t>(1) X</a:t>
            </a:r>
            <a:r>
              <a:rPr kumimoji="0" lang="zh-CN" altLang="en-US" sz="3200" b="1">
                <a:solidFill>
                  <a:srgbClr val="0000FF"/>
                </a:solidFill>
              </a:rPr>
              <a:t>～</a:t>
            </a:r>
            <a:r>
              <a:rPr kumimoji="0" lang="en-US" altLang="zh-CN" sz="3200" b="1">
                <a:solidFill>
                  <a:srgbClr val="0000FF"/>
                </a:solidFill>
              </a:rPr>
              <a:t>B</a:t>
            </a:r>
            <a:r>
              <a:rPr kumimoji="0" lang="zh-CN" altLang="en-US" sz="3200" b="1">
                <a:solidFill>
                  <a:srgbClr val="0000FF"/>
                </a:solidFill>
              </a:rPr>
              <a:t>（</a:t>
            </a:r>
            <a:r>
              <a:rPr kumimoji="0" lang="en-US" altLang="zh-CN" sz="3200" b="1">
                <a:solidFill>
                  <a:srgbClr val="0000FF"/>
                </a:solidFill>
              </a:rPr>
              <a:t>3,0.7</a:t>
            </a:r>
            <a:r>
              <a:rPr kumimoji="0" lang="zh-CN" altLang="en-US" sz="3200" b="1">
                <a:solidFill>
                  <a:srgbClr val="0000FF"/>
                </a:solidFill>
              </a:rPr>
              <a:t>）</a:t>
            </a:r>
          </a:p>
        </p:txBody>
      </p:sp>
      <p:graphicFrame>
        <p:nvGraphicFramePr>
          <p:cNvPr id="223258" name="Object 26">
            <a:extLst>
              <a:ext uri="{FF2B5EF4-FFF2-40B4-BE49-F238E27FC236}">
                <a16:creationId xmlns:a16="http://schemas.microsoft.com/office/drawing/2014/main" id="{01BB1A22-4E8C-4E35-9AD3-0621180C5B73}"/>
              </a:ext>
            </a:extLst>
          </p:cNvPr>
          <p:cNvGraphicFramePr>
            <a:graphicFrameLocks noChangeAspect="1"/>
          </p:cNvGraphicFramePr>
          <p:nvPr>
            <p:extLst>
              <p:ext uri="{D42A27DB-BD31-4B8C-83A1-F6EECF244321}">
                <p14:modId xmlns:p14="http://schemas.microsoft.com/office/powerpoint/2010/main" val="4277107487"/>
              </p:ext>
            </p:extLst>
          </p:nvPr>
        </p:nvGraphicFramePr>
        <p:xfrm>
          <a:off x="3595488" y="3445582"/>
          <a:ext cx="2089150" cy="684212"/>
        </p:xfrm>
        <a:graphic>
          <a:graphicData uri="http://schemas.openxmlformats.org/presentationml/2006/ole">
            <mc:AlternateContent xmlns:mc="http://schemas.openxmlformats.org/markup-compatibility/2006">
              <mc:Choice xmlns:v="urn:schemas-microsoft-com:vml" Requires="v">
                <p:oleObj spid="_x0000_s9225" name="公式" r:id="rId5" imgW="736560" imgH="241200" progId="Equation.3">
                  <p:embed/>
                </p:oleObj>
              </mc:Choice>
              <mc:Fallback>
                <p:oleObj name="公式" r:id="rId5" imgW="736560" imgH="24120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595488" y="3445582"/>
                        <a:ext cx="2089150" cy="684212"/>
                      </a:xfrm>
                      <a:prstGeom prst="rect">
                        <a:avLst/>
                      </a:prstGeom>
                      <a:noFill/>
                      <a:ln>
                        <a:noFill/>
                      </a:ln>
                      <a:effectLst/>
                    </p:spPr>
                  </p:pic>
                </p:oleObj>
              </mc:Fallback>
            </mc:AlternateContent>
          </a:graphicData>
        </a:graphic>
      </p:graphicFrame>
      <p:graphicFrame>
        <p:nvGraphicFramePr>
          <p:cNvPr id="223259" name="Object 27">
            <a:extLst>
              <a:ext uri="{FF2B5EF4-FFF2-40B4-BE49-F238E27FC236}">
                <a16:creationId xmlns:a16="http://schemas.microsoft.com/office/drawing/2014/main" id="{0BEC82A3-5C1E-4741-B160-AE439DD28C86}"/>
              </a:ext>
            </a:extLst>
          </p:cNvPr>
          <p:cNvGraphicFramePr>
            <a:graphicFrameLocks noChangeAspect="1"/>
          </p:cNvGraphicFramePr>
          <p:nvPr>
            <p:extLst>
              <p:ext uri="{D42A27DB-BD31-4B8C-83A1-F6EECF244321}">
                <p14:modId xmlns:p14="http://schemas.microsoft.com/office/powerpoint/2010/main" val="3664351579"/>
              </p:ext>
            </p:extLst>
          </p:nvPr>
        </p:nvGraphicFramePr>
        <p:xfrm>
          <a:off x="5859264" y="3421770"/>
          <a:ext cx="2200275" cy="708025"/>
        </p:xfrm>
        <a:graphic>
          <a:graphicData uri="http://schemas.openxmlformats.org/presentationml/2006/ole">
            <mc:AlternateContent xmlns:mc="http://schemas.openxmlformats.org/markup-compatibility/2006">
              <mc:Choice xmlns:v="urn:schemas-microsoft-com:vml" Requires="v">
                <p:oleObj spid="_x0000_s9226" name="公式" r:id="rId7" imgW="749160" imgH="241200" progId="Equation.3">
                  <p:embed/>
                </p:oleObj>
              </mc:Choice>
              <mc:Fallback>
                <p:oleObj name="公式" r:id="rId7" imgW="749160" imgH="24120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5859264" y="3421770"/>
                        <a:ext cx="2200275" cy="708025"/>
                      </a:xfrm>
                      <a:prstGeom prst="rect">
                        <a:avLst/>
                      </a:prstGeom>
                      <a:noFill/>
                      <a:ln>
                        <a:noFill/>
                      </a:ln>
                      <a:effectLst/>
                    </p:spPr>
                  </p:pic>
                </p:oleObj>
              </mc:Fallback>
            </mc:AlternateContent>
          </a:graphicData>
        </a:graphic>
      </p:graphicFrame>
      <p:graphicFrame>
        <p:nvGraphicFramePr>
          <p:cNvPr id="223260" name="Object 28">
            <a:extLst>
              <a:ext uri="{FF2B5EF4-FFF2-40B4-BE49-F238E27FC236}">
                <a16:creationId xmlns:a16="http://schemas.microsoft.com/office/drawing/2014/main" id="{0A8BA4A9-D283-4450-B415-C54ECA48B803}"/>
              </a:ext>
            </a:extLst>
          </p:cNvPr>
          <p:cNvGraphicFramePr>
            <a:graphicFrameLocks noChangeAspect="1"/>
          </p:cNvGraphicFramePr>
          <p:nvPr>
            <p:extLst>
              <p:ext uri="{D42A27DB-BD31-4B8C-83A1-F6EECF244321}">
                <p14:modId xmlns:p14="http://schemas.microsoft.com/office/powerpoint/2010/main" val="377377315"/>
              </p:ext>
            </p:extLst>
          </p:nvPr>
        </p:nvGraphicFramePr>
        <p:xfrm>
          <a:off x="8475463" y="3464632"/>
          <a:ext cx="857250" cy="595312"/>
        </p:xfrm>
        <a:graphic>
          <a:graphicData uri="http://schemas.openxmlformats.org/presentationml/2006/ole">
            <mc:AlternateContent xmlns:mc="http://schemas.openxmlformats.org/markup-compatibility/2006">
              <mc:Choice xmlns:v="urn:schemas-microsoft-com:vml" Requires="v">
                <p:oleObj spid="_x0000_s9227" name="公式" r:id="rId9" imgW="291960" imgH="203040" progId="Equation.3">
                  <p:embed/>
                </p:oleObj>
              </mc:Choice>
              <mc:Fallback>
                <p:oleObj name="公式" r:id="rId9" imgW="29196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8475463" y="3464632"/>
                        <a:ext cx="857250" cy="595312"/>
                      </a:xfrm>
                      <a:prstGeom prst="rect">
                        <a:avLst/>
                      </a:prstGeom>
                      <a:noFill/>
                      <a:ln>
                        <a:noFill/>
                      </a:ln>
                      <a:effectLst/>
                    </p:spPr>
                  </p:pic>
                </p:oleObj>
              </mc:Fallback>
            </mc:AlternateContent>
          </a:graphicData>
        </a:graphic>
      </p:graphicFrame>
      <p:sp>
        <p:nvSpPr>
          <p:cNvPr id="223261" name="Text Box 29">
            <a:extLst>
              <a:ext uri="{FF2B5EF4-FFF2-40B4-BE49-F238E27FC236}">
                <a16:creationId xmlns:a16="http://schemas.microsoft.com/office/drawing/2014/main" id="{7C6A584C-2F9E-4D77-9BB9-CC414683F6E3}"/>
              </a:ext>
            </a:extLst>
          </p:cNvPr>
          <p:cNvSpPr txBox="1">
            <a:spLocks noChangeArrowheads="1"/>
          </p:cNvSpPr>
          <p:nvPr/>
        </p:nvSpPr>
        <p:spPr bwMode="auto">
          <a:xfrm>
            <a:off x="1003101" y="4264733"/>
            <a:ext cx="811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3200" b="1">
                <a:solidFill>
                  <a:srgbClr val="0000FF"/>
                </a:solidFill>
                <a:latin typeface="Tahoma" panose="020B0604030504040204" pitchFamily="34" charset="0"/>
              </a:rPr>
              <a:t>(2)</a:t>
            </a:r>
          </a:p>
        </p:txBody>
      </p:sp>
      <p:graphicFrame>
        <p:nvGraphicFramePr>
          <p:cNvPr id="223262" name="Object 30">
            <a:extLst>
              <a:ext uri="{FF2B5EF4-FFF2-40B4-BE49-F238E27FC236}">
                <a16:creationId xmlns:a16="http://schemas.microsoft.com/office/drawing/2014/main" id="{318B8C29-EDBA-4005-B8C5-BD48E51DC3FE}"/>
              </a:ext>
            </a:extLst>
          </p:cNvPr>
          <p:cNvGraphicFramePr>
            <a:graphicFrameLocks noChangeAspect="1"/>
          </p:cNvGraphicFramePr>
          <p:nvPr>
            <p:extLst>
              <p:ext uri="{D42A27DB-BD31-4B8C-83A1-F6EECF244321}">
                <p14:modId xmlns:p14="http://schemas.microsoft.com/office/powerpoint/2010/main" val="655455021"/>
              </p:ext>
            </p:extLst>
          </p:nvPr>
        </p:nvGraphicFramePr>
        <p:xfrm>
          <a:off x="1723827" y="4347282"/>
          <a:ext cx="8459787" cy="577850"/>
        </p:xfrm>
        <a:graphic>
          <a:graphicData uri="http://schemas.openxmlformats.org/presentationml/2006/ole">
            <mc:AlternateContent xmlns:mc="http://schemas.openxmlformats.org/markup-compatibility/2006">
              <mc:Choice xmlns:v="urn:schemas-microsoft-com:vml" Requires="v">
                <p:oleObj spid="_x0000_s9228" name="Equation" r:id="rId11" imgW="3543120" imgH="241200" progId="Equation.DSMT4">
                  <p:embed/>
                </p:oleObj>
              </mc:Choice>
              <mc:Fallback>
                <p:oleObj name="Equation" r:id="rId11" imgW="3543120" imgH="241200" progId="Equation.DSMT4">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1723827" y="4347282"/>
                        <a:ext cx="8459787" cy="577850"/>
                      </a:xfrm>
                      <a:prstGeom prst="rect">
                        <a:avLst/>
                      </a:prstGeom>
                      <a:noFill/>
                      <a:ln>
                        <a:noFill/>
                      </a:ln>
                      <a:effectLst/>
                    </p:spPr>
                  </p:pic>
                </p:oleObj>
              </mc:Fallback>
            </mc:AlternateContent>
          </a:graphicData>
        </a:graphic>
      </p:graphicFrame>
      <p:graphicFrame>
        <p:nvGraphicFramePr>
          <p:cNvPr id="223263" name="Object 31">
            <a:extLst>
              <a:ext uri="{FF2B5EF4-FFF2-40B4-BE49-F238E27FC236}">
                <a16:creationId xmlns:a16="http://schemas.microsoft.com/office/drawing/2014/main" id="{CC574D45-B391-4F54-949C-014A679A49E9}"/>
              </a:ext>
            </a:extLst>
          </p:cNvPr>
          <p:cNvGraphicFramePr>
            <a:graphicFrameLocks noChangeAspect="1"/>
          </p:cNvGraphicFramePr>
          <p:nvPr>
            <p:extLst>
              <p:ext uri="{D42A27DB-BD31-4B8C-83A1-F6EECF244321}">
                <p14:modId xmlns:p14="http://schemas.microsoft.com/office/powerpoint/2010/main" val="55723063"/>
              </p:ext>
            </p:extLst>
          </p:nvPr>
        </p:nvGraphicFramePr>
        <p:xfrm>
          <a:off x="1579364" y="4850519"/>
          <a:ext cx="2087563" cy="598488"/>
        </p:xfrm>
        <a:graphic>
          <a:graphicData uri="http://schemas.openxmlformats.org/presentationml/2006/ole">
            <mc:AlternateContent xmlns:mc="http://schemas.openxmlformats.org/markup-compatibility/2006">
              <mc:Choice xmlns:v="urn:schemas-microsoft-com:vml" Requires="v">
                <p:oleObj spid="_x0000_s9229" name="公式" r:id="rId13" imgW="622080" imgH="177480" progId="Equation.3">
                  <p:embed/>
                </p:oleObj>
              </mc:Choice>
              <mc:Fallback>
                <p:oleObj name="公式" r:id="rId13" imgW="62208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1579364" y="4850519"/>
                        <a:ext cx="2087563" cy="598488"/>
                      </a:xfrm>
                      <a:prstGeom prst="rect">
                        <a:avLst/>
                      </a:prstGeom>
                      <a:noFill/>
                      <a:ln>
                        <a:noFill/>
                      </a:ln>
                      <a:effectLst/>
                    </p:spPr>
                  </p:pic>
                </p:oleObj>
              </mc:Fallback>
            </mc:AlternateContent>
          </a:graphicData>
        </a:graphic>
      </p:graphicFrame>
      <p:graphicFrame>
        <p:nvGraphicFramePr>
          <p:cNvPr id="223264" name="Object 32">
            <a:extLst>
              <a:ext uri="{FF2B5EF4-FFF2-40B4-BE49-F238E27FC236}">
                <a16:creationId xmlns:a16="http://schemas.microsoft.com/office/drawing/2014/main" id="{697BBF43-6A4F-48A5-978B-89CBE1447D6C}"/>
              </a:ext>
            </a:extLst>
          </p:cNvPr>
          <p:cNvGraphicFramePr>
            <a:graphicFrameLocks noChangeAspect="1"/>
          </p:cNvGraphicFramePr>
          <p:nvPr>
            <p:extLst>
              <p:ext uri="{D42A27DB-BD31-4B8C-83A1-F6EECF244321}">
                <p14:modId xmlns:p14="http://schemas.microsoft.com/office/powerpoint/2010/main" val="585915214"/>
              </p:ext>
            </p:extLst>
          </p:nvPr>
        </p:nvGraphicFramePr>
        <p:xfrm>
          <a:off x="3595488" y="4850519"/>
          <a:ext cx="1874838" cy="598488"/>
        </p:xfrm>
        <a:graphic>
          <a:graphicData uri="http://schemas.openxmlformats.org/presentationml/2006/ole">
            <mc:AlternateContent xmlns:mc="http://schemas.openxmlformats.org/markup-compatibility/2006">
              <mc:Choice xmlns:v="urn:schemas-microsoft-com:vml" Requires="v">
                <p:oleObj spid="_x0000_s9230" name="公式" r:id="rId15" imgW="558720" imgH="177480" progId="Equation.3">
                  <p:embed/>
                </p:oleObj>
              </mc:Choice>
              <mc:Fallback>
                <p:oleObj name="公式" r:id="rId15" imgW="558720" imgH="17748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3595488" y="4850519"/>
                        <a:ext cx="1874838" cy="598488"/>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57"/>
                                        </p:tgtEl>
                                        <p:attrNameLst>
                                          <p:attrName>style.visibility</p:attrName>
                                        </p:attrNameLst>
                                      </p:cBhvr>
                                      <p:to>
                                        <p:strVal val="visible"/>
                                      </p:to>
                                    </p:set>
                                    <p:animEffect transition="in" filter="wipe(left)">
                                      <p:cBhvr>
                                        <p:cTn id="7" dur="500"/>
                                        <p:tgtEl>
                                          <p:spTgt spid="22325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3235"/>
                                        </p:tgtEl>
                                        <p:attrNameLst>
                                          <p:attrName>style.visibility</p:attrName>
                                        </p:attrNameLst>
                                      </p:cBhvr>
                                      <p:to>
                                        <p:strVal val="visible"/>
                                      </p:to>
                                    </p:set>
                                    <p:animEffect transition="in" filter="wipe(left)">
                                      <p:cBhvr>
                                        <p:cTn id="12" dur="500"/>
                                        <p:tgtEl>
                                          <p:spTgt spid="223235"/>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23255"/>
                                        </p:tgtEl>
                                        <p:attrNameLst>
                                          <p:attrName>style.visibility</p:attrName>
                                        </p:attrNameLst>
                                      </p:cBhvr>
                                      <p:to>
                                        <p:strVal val="visible"/>
                                      </p:to>
                                    </p:set>
                                    <p:animEffect transition="in" filter="wipe(down)">
                                      <p:cBhvr>
                                        <p:cTn id="17" dur="500"/>
                                        <p:tgtEl>
                                          <p:spTgt spid="22325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23258"/>
                                        </p:tgtEl>
                                        <p:attrNameLst>
                                          <p:attrName>style.visibility</p:attrName>
                                        </p:attrNameLst>
                                      </p:cBhvr>
                                      <p:to>
                                        <p:strVal val="visible"/>
                                      </p:to>
                                    </p:set>
                                    <p:animEffect transition="in" filter="wipe(down)">
                                      <p:cBhvr>
                                        <p:cTn id="22" dur="500"/>
                                        <p:tgtEl>
                                          <p:spTgt spid="223258"/>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23259"/>
                                        </p:tgtEl>
                                        <p:attrNameLst>
                                          <p:attrName>style.visibility</p:attrName>
                                        </p:attrNameLst>
                                      </p:cBhvr>
                                      <p:to>
                                        <p:strVal val="visible"/>
                                      </p:to>
                                    </p:set>
                                    <p:animEffect transition="in" filter="wipe(down)">
                                      <p:cBhvr>
                                        <p:cTn id="27" dur="500"/>
                                        <p:tgtEl>
                                          <p:spTgt spid="22325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23260"/>
                                        </p:tgtEl>
                                        <p:attrNameLst>
                                          <p:attrName>style.visibility</p:attrName>
                                        </p:attrNameLst>
                                      </p:cBhvr>
                                      <p:to>
                                        <p:strVal val="visible"/>
                                      </p:to>
                                    </p:set>
                                    <p:animEffect transition="in" filter="wipe(down)">
                                      <p:cBhvr>
                                        <p:cTn id="32" dur="500"/>
                                        <p:tgtEl>
                                          <p:spTgt spid="223260"/>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3261"/>
                                        </p:tgtEl>
                                        <p:attrNameLst>
                                          <p:attrName>style.visibility</p:attrName>
                                        </p:attrNameLst>
                                      </p:cBhvr>
                                      <p:to>
                                        <p:strVal val="visible"/>
                                      </p:to>
                                    </p:set>
                                    <p:animEffect transition="in" filter="wipe(down)">
                                      <p:cBhvr>
                                        <p:cTn id="37" dur="500"/>
                                        <p:tgtEl>
                                          <p:spTgt spid="223261"/>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23262"/>
                                        </p:tgtEl>
                                        <p:attrNameLst>
                                          <p:attrName>style.visibility</p:attrName>
                                        </p:attrNameLst>
                                      </p:cBhvr>
                                      <p:to>
                                        <p:strVal val="visible"/>
                                      </p:to>
                                    </p:set>
                                    <p:animEffect transition="in" filter="wipe(left)">
                                      <p:cBhvr>
                                        <p:cTn id="41" dur="500"/>
                                        <p:tgtEl>
                                          <p:spTgt spid="223262"/>
                                        </p:tgtEl>
                                      </p:cBhvr>
                                    </p:animEffect>
                                  </p:childTnLst>
                                </p:cTn>
                              </p:par>
                            </p:childTnLst>
                          </p:cTn>
                        </p:par>
                      </p:childTnLst>
                    </p:cTn>
                  </p:par>
                  <p:par>
                    <p:cTn id="42" fill="hold" nodeType="clickPar">
                      <p:stCondLst>
                        <p:cond delay="indefinite"/>
                      </p:stCondLst>
                      <p:childTnLst>
                        <p:par>
                          <p:cTn id="43" fill="hold" nodeType="after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23263"/>
                                        </p:tgtEl>
                                        <p:attrNameLst>
                                          <p:attrName>style.visibility</p:attrName>
                                        </p:attrNameLst>
                                      </p:cBhvr>
                                      <p:to>
                                        <p:strVal val="visible"/>
                                      </p:to>
                                    </p:set>
                                    <p:animEffect transition="in" filter="wipe(left)">
                                      <p:cBhvr>
                                        <p:cTn id="46" dur="500"/>
                                        <p:tgtEl>
                                          <p:spTgt spid="223263"/>
                                        </p:tgtEl>
                                      </p:cBhvr>
                                    </p:animEffect>
                                  </p:childTnLst>
                                </p:cTn>
                              </p:par>
                            </p:childTnLst>
                          </p:cTn>
                        </p:par>
                      </p:childTnLst>
                    </p:cTn>
                  </p:par>
                  <p:par>
                    <p:cTn id="47" fill="hold" nodeType="clickPar">
                      <p:stCondLst>
                        <p:cond delay="indefinite"/>
                      </p:stCondLst>
                      <p:childTnLst>
                        <p:par>
                          <p:cTn id="48" fill="hold" nodeType="after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23264"/>
                                        </p:tgtEl>
                                        <p:attrNameLst>
                                          <p:attrName>style.visibility</p:attrName>
                                        </p:attrNameLst>
                                      </p:cBhvr>
                                      <p:to>
                                        <p:strVal val="visible"/>
                                      </p:to>
                                    </p:set>
                                    <p:animEffect transition="in" filter="wipe(left)">
                                      <p:cBhvr>
                                        <p:cTn id="51" dur="500"/>
                                        <p:tgtEl>
                                          <p:spTgt spid="223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7" grpId="0"/>
      <p:bldP spid="2232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6" name="Object 4">
            <a:extLst>
              <a:ext uri="{FF2B5EF4-FFF2-40B4-BE49-F238E27FC236}">
                <a16:creationId xmlns:a16="http://schemas.microsoft.com/office/drawing/2014/main" id="{A310CCED-F9B4-478D-9D62-60E8A2F9F57B}"/>
              </a:ext>
            </a:extLst>
          </p:cNvPr>
          <p:cNvGraphicFramePr>
            <a:graphicFrameLocks noChangeAspect="1"/>
          </p:cNvGraphicFramePr>
          <p:nvPr>
            <p:extLst>
              <p:ext uri="{D42A27DB-BD31-4B8C-83A1-F6EECF244321}">
                <p14:modId xmlns:p14="http://schemas.microsoft.com/office/powerpoint/2010/main" val="73296472"/>
              </p:ext>
            </p:extLst>
          </p:nvPr>
        </p:nvGraphicFramePr>
        <p:xfrm>
          <a:off x="1775520" y="0"/>
          <a:ext cx="9217024" cy="2114166"/>
        </p:xfrm>
        <a:graphic>
          <a:graphicData uri="http://schemas.openxmlformats.org/presentationml/2006/ole">
            <mc:AlternateContent xmlns:mc="http://schemas.openxmlformats.org/markup-compatibility/2006">
              <mc:Choice xmlns:v="urn:schemas-microsoft-com:vml" Requires="v">
                <p:oleObj spid="_x0000_s10244" name="Document" r:id="rId3" imgW="8368241" imgH="1927529" progId="Word.Document.8">
                  <p:embed/>
                </p:oleObj>
              </mc:Choice>
              <mc:Fallback>
                <p:oleObj name="Document" r:id="rId3" imgW="8368241" imgH="1927529" progId="Word.Document.8">
                  <p:embed/>
                  <p:pic>
                    <p:nvPicPr>
                      <p:cNvPr id="0" name="OLE substitute image"/>
                      <p:cNvPicPr/>
                      <p:nvPr/>
                    </p:nvPicPr>
                    <p:blipFill>
                      <a:blip r:embed="rId4"/>
                      <a:stretch>
                        <a:fillRect/>
                      </a:stretch>
                    </p:blipFill>
                    <p:spPr>
                      <a:xfrm>
                        <a:off x="1775520" y="0"/>
                        <a:ext cx="9217024" cy="2114166"/>
                      </a:xfrm>
                      <a:prstGeom prst="rect">
                        <a:avLst/>
                      </a:prstGeom>
                      <a:noFill/>
                      <a:ln>
                        <a:noFill/>
                      </a:ln>
                      <a:effectLst/>
                    </p:spPr>
                  </p:pic>
                </p:oleObj>
              </mc:Fallback>
            </mc:AlternateContent>
          </a:graphicData>
        </a:graphic>
      </p:graphicFrame>
      <p:sp>
        <p:nvSpPr>
          <p:cNvPr id="318468" name="Text Box 4">
            <a:extLst>
              <a:ext uri="{FF2B5EF4-FFF2-40B4-BE49-F238E27FC236}">
                <a16:creationId xmlns:a16="http://schemas.microsoft.com/office/drawing/2014/main" id="{9BAB90FA-2C50-4F60-8DD2-C721664F633E}"/>
              </a:ext>
            </a:extLst>
          </p:cNvPr>
          <p:cNvSpPr txBox="1">
            <a:spLocks noChangeArrowheads="1"/>
          </p:cNvSpPr>
          <p:nvPr/>
        </p:nvSpPr>
        <p:spPr bwMode="auto">
          <a:xfrm>
            <a:off x="0"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graphicFrame>
        <p:nvGraphicFramePr>
          <p:cNvPr id="4" name="Object 4">
            <a:extLst>
              <a:ext uri="{FF2B5EF4-FFF2-40B4-BE49-F238E27FC236}">
                <a16:creationId xmlns:a16="http://schemas.microsoft.com/office/drawing/2014/main" id="{56856B6C-CE6B-49CE-BE4E-A678715FB41A}"/>
              </a:ext>
            </a:extLst>
          </p:cNvPr>
          <p:cNvGraphicFramePr>
            <a:graphicFrameLocks noChangeAspect="1"/>
          </p:cNvGraphicFramePr>
          <p:nvPr>
            <p:extLst>
              <p:ext uri="{D42A27DB-BD31-4B8C-83A1-F6EECF244321}">
                <p14:modId xmlns:p14="http://schemas.microsoft.com/office/powerpoint/2010/main" val="3557551071"/>
              </p:ext>
            </p:extLst>
          </p:nvPr>
        </p:nvGraphicFramePr>
        <p:xfrm>
          <a:off x="667592" y="3645024"/>
          <a:ext cx="10826750" cy="2662238"/>
        </p:xfrm>
        <a:graphic>
          <a:graphicData uri="http://schemas.openxmlformats.org/presentationml/2006/ole">
            <mc:AlternateContent xmlns:mc="http://schemas.openxmlformats.org/markup-compatibility/2006">
              <mc:Choice xmlns:v="urn:schemas-microsoft-com:vml" Requires="v">
                <p:oleObj spid="_x0000_s10245" name="Document" r:id="rId5" imgW="13050368" imgH="3217653" progId="Word.Document.8">
                  <p:embed/>
                </p:oleObj>
              </mc:Choice>
              <mc:Fallback>
                <p:oleObj name="Document" r:id="rId5" imgW="13050368" imgH="3217653" progId="Word.Document.8">
                  <p:embed/>
                  <p:pic>
                    <p:nvPicPr>
                      <p:cNvPr id="0" name="OLE substitute image"/>
                      <p:cNvPicPr/>
                      <p:nvPr/>
                    </p:nvPicPr>
                    <p:blipFill>
                      <a:blip r:embed="rId6"/>
                      <a:stretch>
                        <a:fillRect/>
                      </a:stretch>
                    </p:blipFill>
                    <p:spPr>
                      <a:xfrm>
                        <a:off x="667592" y="3645024"/>
                        <a:ext cx="10826750" cy="2662238"/>
                      </a:xfrm>
                      <a:prstGeom prst="rect">
                        <a:avLst/>
                      </a:prstGeom>
                      <a:noFill/>
                      <a:ln>
                        <a:noFill/>
                      </a:ln>
                      <a:effectLst/>
                    </p:spPr>
                  </p:pic>
                </p:oleObj>
              </mc:Fallback>
            </mc:AlternateContent>
          </a:graphicData>
        </a:graphic>
      </p:graphicFrame>
      <p:graphicFrame>
        <p:nvGraphicFramePr>
          <p:cNvPr id="5" name="Object 8">
            <a:extLst>
              <a:ext uri="{FF2B5EF4-FFF2-40B4-BE49-F238E27FC236}">
                <a16:creationId xmlns:a16="http://schemas.microsoft.com/office/drawing/2014/main" id="{216083B2-73C0-4F91-8F37-618DC0A06A76}"/>
              </a:ext>
            </a:extLst>
          </p:cNvPr>
          <p:cNvGraphicFramePr>
            <a:graphicFrameLocks noChangeAspect="1"/>
          </p:cNvGraphicFramePr>
          <p:nvPr>
            <p:extLst>
              <p:ext uri="{D42A27DB-BD31-4B8C-83A1-F6EECF244321}">
                <p14:modId xmlns:p14="http://schemas.microsoft.com/office/powerpoint/2010/main" val="1213284418"/>
              </p:ext>
            </p:extLst>
          </p:nvPr>
        </p:nvGraphicFramePr>
        <p:xfrm>
          <a:off x="521668" y="2276872"/>
          <a:ext cx="11036300" cy="1546225"/>
        </p:xfrm>
        <a:graphic>
          <a:graphicData uri="http://schemas.openxmlformats.org/presentationml/2006/ole">
            <mc:AlternateContent xmlns:mc="http://schemas.openxmlformats.org/markup-compatibility/2006">
              <mc:Choice xmlns:v="urn:schemas-microsoft-com:vml" Requires="v">
                <p:oleObj spid="_x0000_s10246" name="Document" r:id="rId7" imgW="12842562" imgH="1785308" progId="Word.Document.8">
                  <p:embed/>
                </p:oleObj>
              </mc:Choice>
              <mc:Fallback>
                <p:oleObj name="Document" r:id="rId7" imgW="12842562" imgH="1785308" progId="Word.Document.8">
                  <p:embed/>
                  <p:pic>
                    <p:nvPicPr>
                      <p:cNvPr id="0" name="OLE substitute image"/>
                      <p:cNvPicPr/>
                      <p:nvPr/>
                    </p:nvPicPr>
                    <p:blipFill>
                      <a:blip r:embed="rId8"/>
                      <a:stretch>
                        <a:fillRect/>
                      </a:stretch>
                    </p:blipFill>
                    <p:spPr>
                      <a:xfrm>
                        <a:off x="521668" y="2276872"/>
                        <a:ext cx="11036300" cy="1546225"/>
                      </a:xfrm>
                      <a:prstGeom prst="rect">
                        <a:avLst/>
                      </a:prstGeom>
                      <a:noFill/>
                      <a:ln>
                        <a:noFill/>
                      </a:ln>
                      <a:effectLst/>
                    </p:spPr>
                  </p:pic>
                </p:oleObj>
              </mc:Fallback>
            </mc:AlternateContent>
          </a:graphicData>
        </a:graphic>
      </p:graphicFrame>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00" name="Object 4">
            <a:extLst>
              <a:ext uri="{FF2B5EF4-FFF2-40B4-BE49-F238E27FC236}">
                <a16:creationId xmlns:a16="http://schemas.microsoft.com/office/drawing/2014/main" id="{D229E9EF-BBB4-4A69-9C80-3C252B3DB273}"/>
              </a:ext>
            </a:extLst>
          </p:cNvPr>
          <p:cNvGraphicFramePr>
            <a:graphicFrameLocks noChangeAspect="1"/>
          </p:cNvGraphicFramePr>
          <p:nvPr>
            <p:extLst>
              <p:ext uri="{D42A27DB-BD31-4B8C-83A1-F6EECF244321}">
                <p14:modId xmlns:p14="http://schemas.microsoft.com/office/powerpoint/2010/main" val="3174835515"/>
              </p:ext>
            </p:extLst>
          </p:nvPr>
        </p:nvGraphicFramePr>
        <p:xfrm>
          <a:off x="719137" y="462731"/>
          <a:ext cx="10753725" cy="1900286"/>
        </p:xfrm>
        <a:graphic>
          <a:graphicData uri="http://schemas.openxmlformats.org/presentationml/2006/ole">
            <mc:AlternateContent xmlns:mc="http://schemas.openxmlformats.org/markup-compatibility/2006">
              <mc:Choice xmlns:v="urn:schemas-microsoft-com:vml" Requires="v">
                <p:oleObj spid="_x0000_s11268" name="Document" r:id="rId3" imgW="13345568" imgH="2467770" progId="Word.Document.8">
                  <p:embed/>
                </p:oleObj>
              </mc:Choice>
              <mc:Fallback>
                <p:oleObj name="Document" r:id="rId3" imgW="13345568" imgH="2467770" progId="Word.Document.8">
                  <p:embed/>
                  <p:pic>
                    <p:nvPicPr>
                      <p:cNvPr id="0" name="OLE substitute image"/>
                      <p:cNvPicPr/>
                      <p:nvPr/>
                    </p:nvPicPr>
                    <p:blipFill>
                      <a:blip r:embed="rId4"/>
                      <a:stretch>
                        <a:fillRect/>
                      </a:stretch>
                    </p:blipFill>
                    <p:spPr>
                      <a:xfrm>
                        <a:off x="719137" y="462731"/>
                        <a:ext cx="10753725" cy="1900286"/>
                      </a:xfrm>
                      <a:prstGeom prst="rect">
                        <a:avLst/>
                      </a:prstGeom>
                      <a:noFill/>
                      <a:ln>
                        <a:noFill/>
                      </a:ln>
                      <a:effectLst/>
                    </p:spPr>
                  </p:pic>
                </p:oleObj>
              </mc:Fallback>
            </mc:AlternateContent>
          </a:graphicData>
        </a:graphic>
      </p:graphicFrame>
      <p:sp>
        <p:nvSpPr>
          <p:cNvPr id="311303" name="Text Box 7">
            <a:extLst>
              <a:ext uri="{FF2B5EF4-FFF2-40B4-BE49-F238E27FC236}">
                <a16:creationId xmlns:a16="http://schemas.microsoft.com/office/drawing/2014/main" id="{762F2DC1-9A84-49F3-9B6C-887E54EB0C54}"/>
              </a:ext>
            </a:extLst>
          </p:cNvPr>
          <p:cNvSpPr txBox="1">
            <a:spLocks noChangeArrowheads="1"/>
          </p:cNvSpPr>
          <p:nvPr/>
        </p:nvSpPr>
        <p:spPr bwMode="auto">
          <a:xfrm>
            <a:off x="34720" y="31898"/>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graphicFrame>
        <p:nvGraphicFramePr>
          <p:cNvPr id="6" name="Object 2">
            <a:extLst>
              <a:ext uri="{FF2B5EF4-FFF2-40B4-BE49-F238E27FC236}">
                <a16:creationId xmlns:a16="http://schemas.microsoft.com/office/drawing/2014/main" id="{40F33C24-29AE-4A93-B8A7-9AF935BF1704}"/>
              </a:ext>
            </a:extLst>
          </p:cNvPr>
          <p:cNvGraphicFramePr>
            <a:graphicFrameLocks noChangeAspect="1"/>
          </p:cNvGraphicFramePr>
          <p:nvPr>
            <p:extLst>
              <p:ext uri="{D42A27DB-BD31-4B8C-83A1-F6EECF244321}">
                <p14:modId xmlns:p14="http://schemas.microsoft.com/office/powerpoint/2010/main" val="3239110432"/>
              </p:ext>
            </p:extLst>
          </p:nvPr>
        </p:nvGraphicFramePr>
        <p:xfrm>
          <a:off x="719137" y="2132856"/>
          <a:ext cx="10085388" cy="1828800"/>
        </p:xfrm>
        <a:graphic>
          <a:graphicData uri="http://schemas.openxmlformats.org/presentationml/2006/ole">
            <mc:AlternateContent xmlns:mc="http://schemas.openxmlformats.org/markup-compatibility/2006">
              <mc:Choice xmlns:v="urn:schemas-microsoft-com:vml" Requires="v">
                <p:oleObj spid="_x0000_s11269" name="Document" r:id="rId5" imgW="10510152" imgH="1907798" progId="Word.Document.8">
                  <p:embed/>
                </p:oleObj>
              </mc:Choice>
              <mc:Fallback>
                <p:oleObj name="Document" r:id="rId5" imgW="10510152" imgH="1907798" progId="Word.Document.8">
                  <p:embed/>
                  <p:pic>
                    <p:nvPicPr>
                      <p:cNvPr id="0" name="OLE substitute image"/>
                      <p:cNvPicPr/>
                      <p:nvPr/>
                    </p:nvPicPr>
                    <p:blipFill>
                      <a:blip r:embed="rId6"/>
                      <a:stretch>
                        <a:fillRect/>
                      </a:stretch>
                    </p:blipFill>
                    <p:spPr>
                      <a:xfrm>
                        <a:off x="719137" y="2132856"/>
                        <a:ext cx="10085388" cy="1828800"/>
                      </a:xfrm>
                      <a:prstGeom prst="rect">
                        <a:avLst/>
                      </a:prstGeom>
                      <a:noFill/>
                      <a:ln>
                        <a:noFill/>
                      </a:ln>
                      <a:effectLst/>
                    </p:spPr>
                  </p:pic>
                </p:oleObj>
              </mc:Fallback>
            </mc:AlternateContent>
          </a:graphicData>
        </a:graphic>
      </p:graphicFrame>
      <p:graphicFrame>
        <p:nvGraphicFramePr>
          <p:cNvPr id="7" name="Object 3">
            <a:extLst>
              <a:ext uri="{FF2B5EF4-FFF2-40B4-BE49-F238E27FC236}">
                <a16:creationId xmlns:a16="http://schemas.microsoft.com/office/drawing/2014/main" id="{10A837E4-DA5C-4ED3-B07A-EA5E831CDEE6}"/>
              </a:ext>
            </a:extLst>
          </p:cNvPr>
          <p:cNvGraphicFramePr>
            <a:graphicFrameLocks noChangeAspect="1"/>
          </p:cNvGraphicFramePr>
          <p:nvPr>
            <p:extLst>
              <p:ext uri="{D42A27DB-BD31-4B8C-83A1-F6EECF244321}">
                <p14:modId xmlns:p14="http://schemas.microsoft.com/office/powerpoint/2010/main" val="152269378"/>
              </p:ext>
            </p:extLst>
          </p:nvPr>
        </p:nvGraphicFramePr>
        <p:xfrm>
          <a:off x="551384" y="3961656"/>
          <a:ext cx="10847141" cy="1828800"/>
        </p:xfrm>
        <a:graphic>
          <a:graphicData uri="http://schemas.openxmlformats.org/presentationml/2006/ole">
            <mc:AlternateContent xmlns:mc="http://schemas.openxmlformats.org/markup-compatibility/2006">
              <mc:Choice xmlns:v="urn:schemas-microsoft-com:vml" Requires="v">
                <p:oleObj spid="_x0000_s11270" name="Document" r:id="rId7" imgW="8456771" imgH="1426184" progId="Word.Document.8">
                  <p:embed/>
                </p:oleObj>
              </mc:Choice>
              <mc:Fallback>
                <p:oleObj name="Document" r:id="rId7" imgW="8456771" imgH="1426184" progId="Word.Document.8">
                  <p:embed/>
                  <p:pic>
                    <p:nvPicPr>
                      <p:cNvPr id="0" name="OLE substitute image"/>
                      <p:cNvPicPr/>
                      <p:nvPr/>
                    </p:nvPicPr>
                    <p:blipFill>
                      <a:blip r:embed="rId8"/>
                      <a:stretch>
                        <a:fillRect/>
                      </a:stretch>
                    </p:blipFill>
                    <p:spPr>
                      <a:xfrm>
                        <a:off x="551384" y="3961656"/>
                        <a:ext cx="10847141" cy="1828800"/>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185B1898-7851-428D-BFA3-8B8D9B3F1F69}"/>
              </a:ext>
            </a:extLst>
          </p:cNvPr>
          <p:cNvSpPr/>
          <p:nvPr/>
        </p:nvSpPr>
        <p:spPr>
          <a:xfrm>
            <a:off x="1127448" y="5689848"/>
            <a:ext cx="1798890" cy="461665"/>
          </a:xfrm>
          <a:prstGeom prst="rect">
            <a:avLst/>
          </a:prstGeom>
        </p:spPr>
        <p:txBody>
          <a:bodyPr wrap="none">
            <a:spAutoFit/>
          </a:bodyPr>
          <a:lstStyle/>
          <a:p>
            <a:r>
              <a:rPr lang="en-US" altLang="zh-CN" b="1">
                <a:solidFill>
                  <a:srgbClr val="FF0000"/>
                </a:solidFill>
              </a:rPr>
              <a:t>E(X)=np</a:t>
            </a:r>
            <a:r>
              <a:rPr lang="zh-CN" altLang="en-US" b="1">
                <a:solidFill>
                  <a:srgbClr val="FF0000"/>
                </a:solidFill>
              </a:rPr>
              <a:t>＝</a:t>
            </a:r>
            <a:r>
              <a:rPr lang="en-US" altLang="zh-CN" b="1">
                <a:solidFill>
                  <a:srgbClr val="FF0000"/>
                </a:solidFill>
              </a:rPr>
              <a:t>2</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40" name="Object 20">
            <a:extLst>
              <a:ext uri="{FF2B5EF4-FFF2-40B4-BE49-F238E27FC236}">
                <a16:creationId xmlns:a16="http://schemas.microsoft.com/office/drawing/2014/main" id="{00688635-8E20-4F36-8AB6-8EF68CBFBCF7}"/>
              </a:ext>
            </a:extLst>
          </p:cNvPr>
          <p:cNvGraphicFramePr>
            <a:graphicFrameLocks noChangeAspect="1"/>
          </p:cNvGraphicFramePr>
          <p:nvPr>
            <p:extLst>
              <p:ext uri="{D42A27DB-BD31-4B8C-83A1-F6EECF244321}">
                <p14:modId xmlns:p14="http://schemas.microsoft.com/office/powerpoint/2010/main" val="3356959777"/>
              </p:ext>
            </p:extLst>
          </p:nvPr>
        </p:nvGraphicFramePr>
        <p:xfrm>
          <a:off x="335360" y="0"/>
          <a:ext cx="10991850" cy="4535487"/>
        </p:xfrm>
        <a:graphic>
          <a:graphicData uri="http://schemas.openxmlformats.org/presentationml/2006/ole">
            <mc:AlternateContent xmlns:mc="http://schemas.openxmlformats.org/markup-compatibility/2006">
              <mc:Choice xmlns:v="urn:schemas-microsoft-com:vml" Requires="v">
                <p:oleObj spid="_x0000_s12290" name="Document" r:id="rId3" imgW="8661950" imgH="3573133" progId="Word.Document.8">
                  <p:embed/>
                </p:oleObj>
              </mc:Choice>
              <mc:Fallback>
                <p:oleObj name="Document" r:id="rId3" imgW="8661950" imgH="3573133" progId="Word.Document.8">
                  <p:embed/>
                  <p:pic>
                    <p:nvPicPr>
                      <p:cNvPr id="0" name="OLE substitute image"/>
                      <p:cNvPicPr/>
                      <p:nvPr/>
                    </p:nvPicPr>
                    <p:blipFill>
                      <a:blip r:embed="rId4"/>
                      <a:stretch>
                        <a:fillRect/>
                      </a:stretch>
                    </p:blipFill>
                    <p:spPr>
                      <a:xfrm>
                        <a:off x="335360" y="0"/>
                        <a:ext cx="10991850" cy="4535487"/>
                      </a:xfrm>
                      <a:prstGeom prst="rect">
                        <a:avLst/>
                      </a:prstGeom>
                      <a:noFill/>
                      <a:ln>
                        <a:noFill/>
                      </a:ln>
                      <a:effectLst/>
                    </p:spPr>
                  </p:pic>
                </p:oleObj>
              </mc:Fallback>
            </mc:AlternateContent>
          </a:graphicData>
        </a:graphic>
      </p:graphicFrame>
      <p:sp>
        <p:nvSpPr>
          <p:cNvPr id="321541" name="Text Box 5">
            <a:extLst>
              <a:ext uri="{FF2B5EF4-FFF2-40B4-BE49-F238E27FC236}">
                <a16:creationId xmlns:a16="http://schemas.microsoft.com/office/drawing/2014/main" id="{1C559C63-BAC8-4BAA-B5BF-452C6BFD84DD}"/>
              </a:ext>
            </a:extLst>
          </p:cNvPr>
          <p:cNvSpPr txBox="1">
            <a:spLocks noChangeArrowheads="1"/>
          </p:cNvSpPr>
          <p:nvPr/>
        </p:nvSpPr>
        <p:spPr bwMode="auto">
          <a:xfrm>
            <a:off x="20502" y="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巩固练习</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562" name="Object 4">
            <a:extLst>
              <a:ext uri="{FF2B5EF4-FFF2-40B4-BE49-F238E27FC236}">
                <a16:creationId xmlns:a16="http://schemas.microsoft.com/office/drawing/2014/main" id="{2491D31F-5348-432E-ACF4-71A25BB72579}"/>
              </a:ext>
            </a:extLst>
          </p:cNvPr>
          <p:cNvGraphicFramePr>
            <a:graphicFrameLocks noChangeAspect="1"/>
          </p:cNvGraphicFramePr>
          <p:nvPr/>
        </p:nvGraphicFramePr>
        <p:xfrm>
          <a:off x="1774826" y="260351"/>
          <a:ext cx="8569325" cy="2373313"/>
        </p:xfrm>
        <a:graphic>
          <a:graphicData uri="http://schemas.openxmlformats.org/presentationml/2006/ole">
            <mc:AlternateContent xmlns:mc="http://schemas.openxmlformats.org/markup-compatibility/2006">
              <mc:Choice xmlns:v="urn:schemas-microsoft-com:vml" Requires="v">
                <p:oleObj spid="_x0000_s13316" name="文档" r:id="rId3" imgW="8921912" imgH="2484829" progId="Word.Document.8">
                  <p:embed/>
                </p:oleObj>
              </mc:Choice>
              <mc:Fallback>
                <p:oleObj name="文档" r:id="rId3" imgW="8921912" imgH="2484829" progId="Word.Document.8">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1774826" y="260351"/>
                        <a:ext cx="8569325" cy="2373313"/>
                      </a:xfrm>
                      <a:prstGeom prst="rect">
                        <a:avLst/>
                      </a:prstGeom>
                      <a:noFill/>
                      <a:ln>
                        <a:noFill/>
                      </a:ln>
                      <a:effectLst/>
                    </p:spPr>
                  </p:pic>
                </p:oleObj>
              </mc:Fallback>
            </mc:AlternateContent>
          </a:graphicData>
        </a:graphic>
      </p:graphicFrame>
      <p:graphicFrame>
        <p:nvGraphicFramePr>
          <p:cNvPr id="322563" name="Object 4">
            <a:extLst>
              <a:ext uri="{FF2B5EF4-FFF2-40B4-BE49-F238E27FC236}">
                <a16:creationId xmlns:a16="http://schemas.microsoft.com/office/drawing/2014/main" id="{35092331-9B56-4CFC-9811-3CF21F97D36C}"/>
              </a:ext>
            </a:extLst>
          </p:cNvPr>
          <p:cNvGraphicFramePr>
            <a:graphicFrameLocks noChangeAspect="1"/>
          </p:cNvGraphicFramePr>
          <p:nvPr/>
        </p:nvGraphicFramePr>
        <p:xfrm>
          <a:off x="1847851" y="4581525"/>
          <a:ext cx="8113713" cy="2076450"/>
        </p:xfrm>
        <a:graphic>
          <a:graphicData uri="http://schemas.openxmlformats.org/presentationml/2006/ole">
            <mc:AlternateContent xmlns:mc="http://schemas.openxmlformats.org/markup-compatibility/2006">
              <mc:Choice xmlns:v="urn:schemas-microsoft-com:vml" Requires="v">
                <p:oleObj spid="_x0000_s13317" name="文档" r:id="rId5" imgW="7865940" imgH="2100682" progId="Word.Document.8">
                  <p:embed/>
                </p:oleObj>
              </mc:Choice>
              <mc:Fallback>
                <p:oleObj name="文档" r:id="rId5" imgW="7865940" imgH="2100682" progId="Word.Document.8">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1847851" y="4581525"/>
                        <a:ext cx="8113713" cy="2076450"/>
                      </a:xfrm>
                      <a:prstGeom prst="rect">
                        <a:avLst/>
                      </a:prstGeom>
                      <a:noFill/>
                      <a:ln>
                        <a:noFill/>
                      </a:ln>
                      <a:effectLst/>
                    </p:spPr>
                  </p:pic>
                </p:oleObj>
              </mc:Fallback>
            </mc:AlternateContent>
          </a:graphicData>
        </a:graphic>
      </p:graphicFrame>
      <p:graphicFrame>
        <p:nvGraphicFramePr>
          <p:cNvPr id="322564" name="Object 4">
            <a:extLst>
              <a:ext uri="{FF2B5EF4-FFF2-40B4-BE49-F238E27FC236}">
                <a16:creationId xmlns:a16="http://schemas.microsoft.com/office/drawing/2014/main" id="{49863266-4C3F-4303-B14E-D4F2CE7D6AAD}"/>
              </a:ext>
            </a:extLst>
          </p:cNvPr>
          <p:cNvGraphicFramePr>
            <a:graphicFrameLocks noChangeAspect="1"/>
          </p:cNvGraphicFramePr>
          <p:nvPr/>
        </p:nvGraphicFramePr>
        <p:xfrm>
          <a:off x="1774825" y="2349500"/>
          <a:ext cx="8288338" cy="2374900"/>
        </p:xfrm>
        <a:graphic>
          <a:graphicData uri="http://schemas.openxmlformats.org/presentationml/2006/ole">
            <mc:AlternateContent xmlns:mc="http://schemas.openxmlformats.org/markup-compatibility/2006">
              <mc:Choice xmlns:v="urn:schemas-microsoft-com:vml" Requires="v">
                <p:oleObj spid="_x0000_s13318" name="文档" r:id="rId7" imgW="8038347" imgH="2321106" progId="Word.Document.8">
                  <p:embed/>
                </p:oleObj>
              </mc:Choice>
              <mc:Fallback>
                <p:oleObj name="文档" r:id="rId7" imgW="8038347" imgH="2321106" progId="Word.Document.8">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1774825" y="2349500"/>
                        <a:ext cx="8288338" cy="2374900"/>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225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169795-E6DA-4D8F-9753-CBE3A3DE5090}"/>
              </a:ext>
            </a:extLst>
          </p:cNvPr>
          <p:cNvSpPr txBox="1"/>
          <p:nvPr/>
        </p:nvSpPr>
        <p:spPr>
          <a:xfrm>
            <a:off x="506693" y="4793"/>
            <a:ext cx="3816424" cy="495585"/>
          </a:xfrm>
          <a:prstGeom prst="rect">
            <a:avLst/>
          </a:prstGeom>
          <a:noFill/>
        </p:spPr>
        <p:txBody>
          <a:bodyPr wrap="square" rtlCol="0">
            <a:spAutoFit/>
          </a:bodyPr>
          <a:lstStyle/>
          <a:p>
            <a:pPr fontAlgn="auto">
              <a:lnSpc>
                <a:spcPct val="150000"/>
              </a:lnSpc>
            </a:pPr>
            <a:r>
              <a:rPr lang="zh-CN" altLang="en-US" sz="2000" b="1">
                <a:solidFill>
                  <a:schemeClr val="tx2"/>
                </a:solidFill>
              </a:rPr>
              <a:t>                  问题</a:t>
            </a:r>
            <a:r>
              <a:rPr lang="en-US" altLang="zh-CN" sz="2000" b="1">
                <a:solidFill>
                  <a:schemeClr val="tx2"/>
                </a:solidFill>
              </a:rPr>
              <a:t>1</a:t>
            </a:r>
            <a:r>
              <a:rPr lang="zh-CN" altLang="en-US" sz="2000" b="1">
                <a:solidFill>
                  <a:schemeClr val="tx2"/>
                </a:solidFill>
              </a:rPr>
              <a:t>：伯努利试验</a:t>
            </a:r>
          </a:p>
        </p:txBody>
      </p:sp>
      <p:sp>
        <p:nvSpPr>
          <p:cNvPr id="3" name="文本框 2">
            <a:extLst>
              <a:ext uri="{FF2B5EF4-FFF2-40B4-BE49-F238E27FC236}">
                <a16:creationId xmlns:a16="http://schemas.microsoft.com/office/drawing/2014/main" id="{2F2453C1-1EB4-4510-A7EE-3C8AF65316CE}"/>
              </a:ext>
            </a:extLst>
          </p:cNvPr>
          <p:cNvSpPr txBox="1"/>
          <p:nvPr/>
        </p:nvSpPr>
        <p:spPr>
          <a:xfrm>
            <a:off x="119336" y="3284984"/>
            <a:ext cx="11309017" cy="1569660"/>
          </a:xfrm>
          <a:prstGeom prst="rect">
            <a:avLst/>
          </a:prstGeom>
          <a:noFill/>
        </p:spPr>
        <p:txBody>
          <a:bodyPr wrap="square" rtlCol="0">
            <a:spAutoFit/>
          </a:bodyPr>
          <a:lstStyle/>
          <a:p>
            <a:pPr fontAlgn="auto"/>
            <a:r>
              <a:rPr lang="en-US" altLang="zh-CN" sz="2400" b="1" dirty="0">
                <a:solidFill>
                  <a:schemeClr val="tx2"/>
                </a:solidFill>
              </a:rPr>
              <a:t>        </a:t>
            </a:r>
            <a:r>
              <a:rPr lang="en-US" altLang="zh-CN" sz="2400" b="1" dirty="0" err="1">
                <a:solidFill>
                  <a:schemeClr val="tx2"/>
                </a:solidFill>
              </a:rPr>
              <a:t>我们将一个伯努利试验独立地重复进行n次所组成的随机试验称为n</a:t>
            </a:r>
            <a:r>
              <a:rPr lang="zh-CN" altLang="en-US" sz="2400" b="1" dirty="0">
                <a:solidFill>
                  <a:schemeClr val="tx2"/>
                </a:solidFill>
              </a:rPr>
              <a:t>重</a:t>
            </a:r>
            <a:r>
              <a:rPr lang="en-US" altLang="zh-CN" sz="2400" b="1" dirty="0" err="1">
                <a:solidFill>
                  <a:srgbClr val="FF0000"/>
                </a:solidFill>
                <a:sym typeface="+mn-ea"/>
              </a:rPr>
              <a:t>伯努利试验</a:t>
            </a:r>
            <a:r>
              <a:rPr lang="zh-CN" altLang="en-US" sz="2400" b="1" dirty="0">
                <a:solidFill>
                  <a:schemeClr val="tx2"/>
                </a:solidFill>
              </a:rPr>
              <a:t>。</a:t>
            </a:r>
            <a:r>
              <a:rPr lang="en-US" altLang="zh-CN" sz="2400" b="1" dirty="0" err="1">
                <a:solidFill>
                  <a:schemeClr val="tx2"/>
                </a:solidFill>
              </a:rPr>
              <a:t>显然，n重伯努利试验具有如下</a:t>
            </a:r>
            <a:r>
              <a:rPr lang="en-US" altLang="zh-CN" sz="2400" b="1" dirty="0" err="1">
                <a:solidFill>
                  <a:srgbClr val="002060"/>
                </a:solidFill>
              </a:rPr>
              <a:t>共同特征</a:t>
            </a:r>
            <a:r>
              <a:rPr lang="en-US" altLang="zh-CN" sz="2400" b="1" dirty="0">
                <a:solidFill>
                  <a:schemeClr val="tx2"/>
                </a:solidFill>
              </a:rPr>
              <a:t>：</a:t>
            </a:r>
          </a:p>
          <a:p>
            <a:pPr fontAlgn="auto"/>
            <a:r>
              <a:rPr lang="en-US" altLang="zh-CN" sz="2400" b="1" dirty="0"/>
              <a:t>(1）同一个伯努利试验重复做n次；</a:t>
            </a:r>
            <a:r>
              <a:rPr lang="zh-CN" altLang="en-US" sz="2400" b="1" dirty="0"/>
              <a:t>（概率相同）</a:t>
            </a:r>
            <a:endParaRPr lang="en-US" altLang="zh-CN" sz="2400" b="1" dirty="0"/>
          </a:p>
          <a:p>
            <a:pPr fontAlgn="auto"/>
            <a:r>
              <a:rPr lang="en-US" altLang="zh-CN" sz="2400" b="1" dirty="0"/>
              <a:t>(2)  </a:t>
            </a:r>
            <a:r>
              <a:rPr lang="en-US" altLang="zh-CN" sz="2400" b="1" dirty="0" err="1"/>
              <a:t>各次试验的结果相互独立</a:t>
            </a:r>
            <a:r>
              <a:rPr lang="en-US" altLang="zh-CN" sz="2400" b="1" dirty="0"/>
              <a:t>.</a:t>
            </a:r>
          </a:p>
        </p:txBody>
      </p:sp>
      <p:sp>
        <p:nvSpPr>
          <p:cNvPr id="4" name="文本框 3">
            <a:extLst>
              <a:ext uri="{FF2B5EF4-FFF2-40B4-BE49-F238E27FC236}">
                <a16:creationId xmlns:a16="http://schemas.microsoft.com/office/drawing/2014/main" id="{D690F8B3-32BC-4CF9-8DE6-5B8D59D9CB42}"/>
              </a:ext>
            </a:extLst>
          </p:cNvPr>
          <p:cNvSpPr txBox="1"/>
          <p:nvPr/>
        </p:nvSpPr>
        <p:spPr>
          <a:xfrm>
            <a:off x="151437" y="925158"/>
            <a:ext cx="11725910" cy="1938992"/>
          </a:xfrm>
          <a:prstGeom prst="rect">
            <a:avLst/>
          </a:prstGeom>
          <a:noFill/>
        </p:spPr>
        <p:txBody>
          <a:bodyPr wrap="square" rtlCol="0" anchor="t">
            <a:spAutoFit/>
          </a:bodyPr>
          <a:lstStyle/>
          <a:p>
            <a:pPr fontAlgn="auto"/>
            <a:r>
              <a:rPr lang="en-US" altLang="zh-CN" sz="2400" b="1">
                <a:solidFill>
                  <a:schemeClr val="tx2"/>
                </a:solidFill>
                <a:sym typeface="+mn-ea"/>
              </a:rPr>
              <a:t>        在实际问题中，有许多随机试验与掷硬币试验具有相同的特征，它们只</a:t>
            </a:r>
            <a:r>
              <a:rPr lang="en-US" altLang="zh-CN" sz="2400" b="1" err="1">
                <a:solidFill>
                  <a:srgbClr val="FF0000"/>
                </a:solidFill>
                <a:sym typeface="+mn-ea"/>
              </a:rPr>
              <a:t>包含两个可能结果</a:t>
            </a:r>
            <a:r>
              <a:rPr lang="en-US" altLang="zh-CN" sz="2400" b="1">
                <a:solidFill>
                  <a:schemeClr val="tx2"/>
                </a:solidFill>
                <a:sym typeface="+mn-ea"/>
              </a:rPr>
              <a:t>.</a:t>
            </a:r>
          </a:p>
          <a:p>
            <a:pPr fontAlgn="auto"/>
            <a:r>
              <a:rPr lang="en-US" altLang="zh-CN" b="1">
                <a:solidFill>
                  <a:schemeClr val="tx2"/>
                </a:solidFill>
                <a:sym typeface="+mn-ea"/>
              </a:rPr>
              <a:t>        </a:t>
            </a:r>
            <a:r>
              <a:rPr lang="en-US" altLang="zh-CN" sz="2400" b="1" err="1">
                <a:solidFill>
                  <a:schemeClr val="tx2"/>
                </a:solidFill>
                <a:sym typeface="+mn-ea"/>
              </a:rPr>
              <a:t>例如，检验一件产品结果为合格或不合格，飞碟射击时中靶或脱靶，医学检验结果为阳性或阴性等.</a:t>
            </a:r>
          </a:p>
          <a:p>
            <a:pPr fontAlgn="auto"/>
            <a:r>
              <a:rPr lang="en-US" altLang="zh-CN" sz="2400" b="1">
                <a:solidFill>
                  <a:srgbClr val="FF0000"/>
                </a:solidFill>
                <a:sym typeface="+mn-ea"/>
              </a:rPr>
              <a:t>       我们把只包含两个可能结果的试验叫做伯努利试验（Bernoulli trials).</a:t>
            </a:r>
          </a:p>
        </p:txBody>
      </p:sp>
      <p:sp>
        <p:nvSpPr>
          <p:cNvPr id="6" name="Text Box 11">
            <a:extLst>
              <a:ext uri="{FF2B5EF4-FFF2-40B4-BE49-F238E27FC236}">
                <a16:creationId xmlns:a16="http://schemas.microsoft.com/office/drawing/2014/main" id="{C190387E-CC71-489A-8BBA-11A8504B38B0}"/>
              </a:ext>
            </a:extLst>
          </p:cNvPr>
          <p:cNvSpPr txBox="1">
            <a:spLocks noChangeArrowheads="1"/>
          </p:cNvSpPr>
          <p:nvPr/>
        </p:nvSpPr>
        <p:spPr bwMode="auto">
          <a:xfrm>
            <a:off x="0" y="-416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Tree>
    <p:extLst>
      <p:ext uri="{BB962C8B-B14F-4D97-AF65-F5344CB8AC3E}">
        <p14:creationId xmlns:p14="http://schemas.microsoft.com/office/powerpoint/2010/main" val="38201866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DD751A-8F22-41C4-B9AD-4CA105367C3A}"/>
              </a:ext>
            </a:extLst>
          </p:cNvPr>
          <p:cNvSpPr txBox="1"/>
          <p:nvPr/>
        </p:nvSpPr>
        <p:spPr>
          <a:xfrm>
            <a:off x="0" y="-1"/>
            <a:ext cx="1559496" cy="499239"/>
          </a:xfrm>
          <a:prstGeom prst="roundRect">
            <a:avLst>
              <a:gd name="adj" fmla="val 9943"/>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kumimoji="0" b="1">
                <a:solidFill>
                  <a:srgbClr val="0C00F4"/>
                </a:solidFill>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课堂小结</a:t>
            </a:r>
          </a:p>
        </p:txBody>
      </p:sp>
      <p:sp>
        <p:nvSpPr>
          <p:cNvPr id="3" name="矩形 2">
            <a:extLst>
              <a:ext uri="{FF2B5EF4-FFF2-40B4-BE49-F238E27FC236}">
                <a16:creationId xmlns:a16="http://schemas.microsoft.com/office/drawing/2014/main" id="{AF06AA56-8D4E-4A7F-9248-4E717590E61D}"/>
              </a:ext>
            </a:extLst>
          </p:cNvPr>
          <p:cNvSpPr/>
          <p:nvPr/>
        </p:nvSpPr>
        <p:spPr>
          <a:xfrm>
            <a:off x="191344" y="544594"/>
            <a:ext cx="2664296" cy="499239"/>
          </a:xfrm>
          <a:prstGeom prst="rect">
            <a:avLst/>
          </a:prstGeom>
        </p:spPr>
        <p:txBody>
          <a:bodyPr wrap="square">
            <a:spAutoFit/>
          </a:bodyPr>
          <a:lstStyle/>
          <a:p>
            <a:pPr>
              <a:lnSpc>
                <a:spcPct val="150000"/>
              </a:lnSpc>
            </a:pPr>
            <a:r>
              <a:rPr lang="en-US" altLang="zh-CN" sz="2000" b="1"/>
              <a:t>1.</a:t>
            </a:r>
            <a:r>
              <a:rPr lang="zh-CN" altLang="en-US" sz="2000" b="1"/>
              <a:t>二项分布的定义：</a:t>
            </a:r>
          </a:p>
        </p:txBody>
      </p:sp>
      <p:sp>
        <p:nvSpPr>
          <p:cNvPr id="4" name="矩形 3">
            <a:extLst>
              <a:ext uri="{FF2B5EF4-FFF2-40B4-BE49-F238E27FC236}">
                <a16:creationId xmlns:a16="http://schemas.microsoft.com/office/drawing/2014/main" id="{7F6F912D-128E-4B9A-9D89-967A36BA9D7B}"/>
              </a:ext>
            </a:extLst>
          </p:cNvPr>
          <p:cNvSpPr/>
          <p:nvPr/>
        </p:nvSpPr>
        <p:spPr>
          <a:xfrm>
            <a:off x="280232" y="3075057"/>
            <a:ext cx="4951672" cy="461665"/>
          </a:xfrm>
          <a:prstGeom prst="rect">
            <a:avLst/>
          </a:prstGeom>
        </p:spPr>
        <p:txBody>
          <a:bodyPr wrap="square">
            <a:spAutoFit/>
          </a:bodyPr>
          <a:lstStyle/>
          <a:p>
            <a:r>
              <a:rPr lang="en-US" altLang="zh-CN" b="1">
                <a:solidFill>
                  <a:srgbClr val="FF0000"/>
                </a:solidFill>
              </a:rPr>
              <a:t>2.</a:t>
            </a:r>
            <a:r>
              <a:rPr lang="zh-CN" altLang="en-US" b="1">
                <a:solidFill>
                  <a:srgbClr val="FF0000"/>
                </a:solidFill>
              </a:rPr>
              <a:t>确定一个二项分布模型的步骤</a:t>
            </a:r>
            <a:r>
              <a:rPr lang="en-US" altLang="zh-CN" b="1">
                <a:solidFill>
                  <a:srgbClr val="FF0000"/>
                </a:solidFill>
              </a:rPr>
              <a:t>:</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19B6E39-F56B-43E0-94E4-652E65F134CA}"/>
                  </a:ext>
                </a:extLst>
              </p:cNvPr>
              <p:cNvSpPr/>
              <p:nvPr/>
            </p:nvSpPr>
            <p:spPr>
              <a:xfrm>
                <a:off x="431800" y="1043833"/>
                <a:ext cx="11328400" cy="1952907"/>
              </a:xfrm>
              <a:prstGeom prst="rect">
                <a:avLst/>
              </a:prstGeom>
            </p:spPr>
            <p:txBody>
              <a:bodyPr wrap="square">
                <a:spAutoFit/>
              </a:bodyPr>
              <a:lstStyle/>
              <a:p>
                <a:r>
                  <a:rPr lang="zh-CN" altLang="en-US" b="1">
                    <a:solidFill>
                      <a:schemeClr val="tx1"/>
                    </a:solidFill>
                  </a:rPr>
                  <a:t>一般地，在n重伯努利试验中，设每次试验中事件A发生的概率为p(0&lt;p&lt;1)，用X表示事件A发生的次数，则X的分布列为</a:t>
                </a:r>
                <a:endParaRPr lang="en-US" altLang="zh-CN" b="1" i="1">
                  <a:solidFill>
                    <a:schemeClr val="tx1"/>
                  </a:solidFill>
                  <a:latin typeface="Cambria Math" panose="02040503050406030204" charset="0"/>
                </a:endParaRPr>
              </a:p>
              <a:p>
                <a:pPr/>
                <a14:m>
                  <m:oMath xmlns:m="http://schemas.openxmlformats.org/officeDocument/2006/math">
                    <m:r>
                      <a:rPr lang="en-US" altLang="zh-CN" b="1" i="1" smtClean="0">
                        <a:solidFill>
                          <a:schemeClr val="tx1"/>
                        </a:solidFill>
                        <a:latin typeface="Cambria Math" panose="02040503050406030204" pitchFamily="18" charset="0"/>
                      </a:rPr>
                      <m:t>                    </m:t>
                    </m:r>
                    <m:r>
                      <a:rPr lang="zh-CN" altLang="en-US" b="1" i="1">
                        <a:solidFill>
                          <a:schemeClr val="tx1"/>
                        </a:solidFill>
                        <a:latin typeface="Cambria Math" panose="02040503050406030204" charset="0"/>
                      </a:rPr>
                      <m:t>𝑷</m:t>
                    </m:r>
                    <m:d>
                      <m:dPr>
                        <m:ctrlPr>
                          <a:rPr lang="zh-CN" altLang="en-US" b="1" i="1">
                            <a:solidFill>
                              <a:schemeClr val="tx1"/>
                            </a:solidFill>
                            <a:latin typeface="Cambria Math" panose="02040503050406030204" pitchFamily="18" charset="0"/>
                          </a:rPr>
                        </m:ctrlPr>
                      </m:dPr>
                      <m:e>
                        <m:r>
                          <a:rPr lang="zh-CN" altLang="en-US" b="1" i="1">
                            <a:solidFill>
                              <a:schemeClr val="tx1"/>
                            </a:solidFill>
                            <a:latin typeface="Cambria Math" panose="02040503050406030204" charset="0"/>
                          </a:rPr>
                          <m:t>𝑿</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𝒌</m:t>
                        </m:r>
                      </m:e>
                    </m:d>
                    <m:r>
                      <a:rPr lang="zh-CN" altLang="en-US" b="1" i="1">
                        <a:solidFill>
                          <a:schemeClr val="tx1"/>
                        </a:solidFill>
                        <a:latin typeface="Cambria Math" panose="02040503050406030204" charset="0"/>
                      </a:rPr>
                      <m:t>=</m:t>
                    </m:r>
                    <m:sSubSup>
                      <m:sSubSupPr>
                        <m:ctrlPr>
                          <a:rPr lang="en-US" altLang="zh-CN" b="1" i="1">
                            <a:solidFill>
                              <a:schemeClr val="tx1"/>
                            </a:solidFill>
                            <a:latin typeface="Cambria Math" panose="02040503050406030204" pitchFamily="18" charset="0"/>
                          </a:rPr>
                        </m:ctrlPr>
                      </m:sSubSupPr>
                      <m:e>
                        <m:r>
                          <a:rPr lang="en-US" altLang="zh-CN" b="1" i="1">
                            <a:solidFill>
                              <a:schemeClr val="tx1"/>
                            </a:solidFill>
                            <a:latin typeface="Cambria Math" panose="02040503050406030204" charset="0"/>
                          </a:rPr>
                          <m:t>𝑪</m:t>
                        </m:r>
                      </m:e>
                      <m:sub>
                        <m:r>
                          <a:rPr lang="en-US" altLang="zh-CN" b="1" i="1">
                            <a:solidFill>
                              <a:schemeClr val="tx1"/>
                            </a:solidFill>
                            <a:latin typeface="Cambria Math" panose="02040503050406030204" charset="0"/>
                          </a:rPr>
                          <m:t>𝒏</m:t>
                        </m:r>
                      </m:sub>
                      <m:sup>
                        <m:r>
                          <a:rPr lang="en-US" altLang="zh-CN" b="1" i="1">
                            <a:solidFill>
                              <a:schemeClr val="tx1"/>
                            </a:solidFill>
                            <a:latin typeface="Cambria Math" panose="02040503050406030204" charset="0"/>
                          </a:rPr>
                          <m:t>𝒌</m:t>
                        </m:r>
                      </m:sup>
                    </m:sSubSup>
                    <m:r>
                      <a:rPr lang="en-US" altLang="zh-CN" b="1" i="1">
                        <a:solidFill>
                          <a:schemeClr val="tx1"/>
                        </a:solidFill>
                        <a:latin typeface="Cambria Math" panose="02040503050406030204" charset="0"/>
                      </a:rPr>
                      <m:t>×</m:t>
                    </m:r>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charset="0"/>
                          </a:rPr>
                          <m:t>𝒑</m:t>
                        </m:r>
                      </m:e>
                      <m:sup>
                        <m:r>
                          <a:rPr lang="en-US" altLang="zh-CN" b="1" i="1">
                            <a:solidFill>
                              <a:schemeClr val="tx1"/>
                            </a:solidFill>
                            <a:latin typeface="Cambria Math" panose="02040503050406030204" charset="0"/>
                          </a:rPr>
                          <m:t>𝒌</m:t>
                        </m:r>
                      </m:sup>
                    </m:sSup>
                    <m:r>
                      <a:rPr lang="en-US" altLang="zh-CN" b="1" i="1">
                        <a:solidFill>
                          <a:schemeClr val="tx1"/>
                        </a:solidFill>
                        <a:latin typeface="Cambria Math" panose="02040503050406030204" charset="0"/>
                      </a:rPr>
                      <m:t>×</m:t>
                    </m:r>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charset="0"/>
                          </a:rPr>
                          <m:t>(</m:t>
                        </m:r>
                        <m:r>
                          <a:rPr lang="en-US" altLang="zh-CN" b="1" i="1">
                            <a:solidFill>
                              <a:schemeClr val="tx1"/>
                            </a:solidFill>
                            <a:latin typeface="Cambria Math" panose="02040503050406030204" charset="0"/>
                          </a:rPr>
                          <m:t>𝟏</m:t>
                        </m:r>
                        <m:r>
                          <a:rPr lang="en-US" altLang="zh-CN" b="1" i="1">
                            <a:solidFill>
                              <a:schemeClr val="tx1"/>
                            </a:solidFill>
                            <a:latin typeface="Cambria Math" panose="02040503050406030204" charset="0"/>
                          </a:rPr>
                          <m:t>−</m:t>
                        </m:r>
                        <m:r>
                          <a:rPr lang="en-US" altLang="zh-CN" b="1" i="1">
                            <a:solidFill>
                              <a:schemeClr val="tx1"/>
                            </a:solidFill>
                            <a:latin typeface="Cambria Math" panose="02040503050406030204" charset="0"/>
                          </a:rPr>
                          <m:t>𝒑</m:t>
                        </m:r>
                        <m:r>
                          <a:rPr lang="en-US" altLang="zh-CN" b="1" i="1">
                            <a:solidFill>
                              <a:schemeClr val="tx1"/>
                            </a:solidFill>
                            <a:latin typeface="Cambria Math" panose="02040503050406030204" charset="0"/>
                          </a:rPr>
                          <m:t>)</m:t>
                        </m:r>
                      </m:e>
                      <m:sup>
                        <m:r>
                          <a:rPr lang="en-US" altLang="zh-CN" b="1" i="1">
                            <a:solidFill>
                              <a:schemeClr val="tx1"/>
                            </a:solidFill>
                            <a:latin typeface="Cambria Math" panose="02040503050406030204" charset="0"/>
                          </a:rPr>
                          <m:t>𝒏</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𝒌</m:t>
                        </m:r>
                      </m:sup>
                    </m:sSup>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𝒌</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𝟎</m:t>
                    </m:r>
                    <m:r>
                      <a:rPr lang="zh-CN" altLang="en-US" b="1" i="1">
                        <a:solidFill>
                          <a:schemeClr val="tx1"/>
                        </a:solidFill>
                        <a:latin typeface="Cambria Math" panose="02040503050406030204" charset="0"/>
                      </a:rPr>
                      <m:t>,</m:t>
                    </m:r>
                    <m:r>
                      <a:rPr lang="zh-CN" altLang="en-US" b="1" i="1">
                        <a:solidFill>
                          <a:schemeClr val="tx1"/>
                        </a:solidFill>
                        <a:latin typeface="Cambria Math" panose="02040503050406030204" charset="0"/>
                      </a:rPr>
                      <m:t>𝟏</m:t>
                    </m:r>
                    <m:r>
                      <a:rPr lang="en-US" altLang="zh-CN" b="1" i="1">
                        <a:solidFill>
                          <a:schemeClr val="tx1"/>
                        </a:solidFill>
                        <a:latin typeface="Cambria Math" panose="02040503050406030204" charset="0"/>
                      </a:rPr>
                      <m:t>,…</m:t>
                    </m:r>
                  </m:oMath>
                </a14:m>
                <a:r>
                  <a:rPr lang="en-US" altLang="zh-CN" b="1">
                    <a:solidFill>
                      <a:schemeClr val="tx1"/>
                    </a:solidFill>
                    <a:latin typeface="Arial Black" panose="020B0A04020102020204" pitchFamily="34" charset="0"/>
                  </a:rPr>
                  <a:t>,n.</a:t>
                </a:r>
                <a:endParaRPr lang="zh-CN" altLang="en-US" b="1">
                  <a:solidFill>
                    <a:schemeClr val="tx1"/>
                  </a:solidFill>
                  <a:latin typeface="Arial Black" panose="020B0A04020102020204" pitchFamily="34" charset="0"/>
                </a:endParaRPr>
              </a:p>
              <a:p>
                <a:r>
                  <a:rPr lang="zh-CN" altLang="en-US" b="1">
                    <a:solidFill>
                      <a:schemeClr val="tx1"/>
                    </a:solidFill>
                  </a:rPr>
                  <a:t>如果随机变量X的分布列具有上式的形式，则称随机变量</a:t>
                </a:r>
                <a:r>
                  <a:rPr lang="en-US" altLang="zh-CN" b="1">
                    <a:solidFill>
                      <a:schemeClr val="tx1"/>
                    </a:solidFill>
                  </a:rPr>
                  <a:t>X</a:t>
                </a:r>
                <a:r>
                  <a:rPr lang="zh-CN" altLang="en-US" b="1">
                    <a:solidFill>
                      <a:schemeClr val="tx1"/>
                    </a:solidFill>
                  </a:rPr>
                  <a:t>服从二项分布（binomial distribution），记作X~</a:t>
                </a:r>
                <a:r>
                  <a:rPr lang="en-US" altLang="zh-CN" b="1">
                    <a:solidFill>
                      <a:schemeClr val="tx1"/>
                    </a:solidFill>
                  </a:rPr>
                  <a:t>B(n,p).</a:t>
                </a:r>
                <a:endParaRPr lang="zh-CN" altLang="en-US" b="1">
                  <a:solidFill>
                    <a:schemeClr val="tx1"/>
                  </a:solidFill>
                </a:endParaRPr>
              </a:p>
            </p:txBody>
          </p:sp>
        </mc:Choice>
        <mc:Fallback xmlns:p159="http://schemas.microsoft.com/office/powerpoint/2015/09/main" xmlns:p15="http://schemas.microsoft.com/office/powerpoint/2012/main" xmlns:p14="http://schemas.microsoft.com/office/powerpoint/2010/main" xmlns:wp="http://schemas.openxmlformats.org/drawingml/2006/wordprocessingDrawing" xmlns:w="http://schemas.openxmlformats.org/wordprocessingml/2006/main" xmlns:m="http://schemas.openxmlformats.org/officeDocument/2006/math" xmlns="">
          <p:sp>
            <p:nvSpPr>
              <p:cNvPr id="5" name="矩形 4">
                <a:extLst>
                  <a:ext uri="{FF2B5EF4-FFF2-40B4-BE49-F238E27FC236}">
                    <a16:creationId xmlns:a16="http://schemas.microsoft.com/office/drawing/2014/main" id="{A19B6E39-F56B-43E0-94E4-652E65F134CA}"/>
                  </a:ext>
                </a:extLst>
              </p:cNvPr>
              <p:cNvSpPr>
                <a:spLocks noRot="1" noChangeAspect="1" noMove="1" noResize="1" noEditPoints="1" noAdjustHandles="1" noChangeArrowheads="1" noChangeShapeType="1" noTextEdit="1"/>
              </p:cNvSpPr>
              <p:nvPr/>
            </p:nvSpPr>
            <p:spPr>
              <a:xfrm>
                <a:off x="431800" y="1043833"/>
                <a:ext cx="11328400" cy="1952907"/>
              </a:xfrm>
              <a:prstGeom prst="rect">
                <a:avLst/>
              </a:prstGeom>
              <a:blipFill>
                <a:blip r:embed="rId2"/>
                <a:stretch>
                  <a:fillRect l="-861" t="-3427" r="-1023" b="-623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1352AC36-27DF-494C-800A-ED6F9EB9283D}"/>
              </a:ext>
            </a:extLst>
          </p:cNvPr>
          <p:cNvSpPr/>
          <p:nvPr/>
        </p:nvSpPr>
        <p:spPr>
          <a:xfrm>
            <a:off x="1055440" y="3661319"/>
            <a:ext cx="9505056" cy="1200329"/>
          </a:xfrm>
          <a:prstGeom prst="rect">
            <a:avLst/>
          </a:prstGeom>
        </p:spPr>
        <p:txBody>
          <a:bodyPr wrap="square">
            <a:spAutoFit/>
          </a:bodyPr>
          <a:lstStyle/>
          <a:p>
            <a:pPr fontAlgn="auto"/>
            <a:r>
              <a:rPr lang="zh-CN" altLang="en-US" b="1"/>
              <a:t>（</a:t>
            </a:r>
            <a:r>
              <a:rPr lang="en-US" altLang="zh-CN" b="1"/>
              <a:t>1</a:t>
            </a:r>
            <a:r>
              <a:rPr lang="zh-CN" altLang="en-US" b="1"/>
              <a:t>）明确伯努利试验及事件</a:t>
            </a:r>
            <a:r>
              <a:rPr lang="en-US" altLang="zh-CN" b="1"/>
              <a:t>A</a:t>
            </a:r>
            <a:r>
              <a:rPr lang="zh-CN" altLang="en-US" b="1"/>
              <a:t>的意义，确定事件</a:t>
            </a:r>
            <a:r>
              <a:rPr lang="en-US" altLang="zh-CN" b="1"/>
              <a:t>A</a:t>
            </a:r>
            <a:r>
              <a:rPr lang="zh-CN" altLang="en-US" b="1"/>
              <a:t>发生的概率</a:t>
            </a:r>
            <a:r>
              <a:rPr lang="en-US" altLang="zh-CN" b="1"/>
              <a:t>p</a:t>
            </a:r>
            <a:r>
              <a:rPr lang="zh-CN" altLang="en-US" b="1"/>
              <a:t>；</a:t>
            </a:r>
            <a:endParaRPr lang="en-US" altLang="zh-CN" b="1"/>
          </a:p>
          <a:p>
            <a:pPr fontAlgn="auto"/>
            <a:r>
              <a:rPr lang="zh-CN" altLang="en-US" b="1"/>
              <a:t>（</a:t>
            </a:r>
            <a:r>
              <a:rPr lang="en-US" altLang="zh-CN" b="1"/>
              <a:t>2)   </a:t>
            </a:r>
            <a:r>
              <a:rPr lang="zh-CN" altLang="en-US" b="1"/>
              <a:t>确定重复试验的次数</a:t>
            </a:r>
            <a:r>
              <a:rPr lang="en-US" altLang="zh-CN" b="1"/>
              <a:t>n</a:t>
            </a:r>
            <a:r>
              <a:rPr lang="zh-CN" altLang="en-US" b="1"/>
              <a:t>，并判断各次试验的独立性；</a:t>
            </a:r>
            <a:endParaRPr lang="en-US" altLang="zh-CN" b="1"/>
          </a:p>
          <a:p>
            <a:pPr fontAlgn="auto"/>
            <a:r>
              <a:rPr lang="zh-CN" altLang="en-US" b="1"/>
              <a:t>（</a:t>
            </a:r>
            <a:r>
              <a:rPr lang="en-US" altLang="zh-CN" b="1"/>
              <a:t>3</a:t>
            </a:r>
            <a:r>
              <a:rPr lang="zh-CN" altLang="en-US" b="1"/>
              <a:t>）设</a:t>
            </a:r>
            <a:r>
              <a:rPr lang="en-US" altLang="zh-CN" b="1"/>
              <a:t>X</a:t>
            </a:r>
            <a:r>
              <a:rPr lang="zh-CN" altLang="en-US" b="1"/>
              <a:t>为</a:t>
            </a:r>
            <a:r>
              <a:rPr lang="en-US" altLang="zh-CN" b="1"/>
              <a:t>n</a:t>
            </a:r>
            <a:r>
              <a:rPr lang="zh-CN" altLang="en-US" b="1"/>
              <a:t>次独立重复试验中事件</a:t>
            </a:r>
            <a:r>
              <a:rPr lang="en-US" altLang="zh-CN" b="1"/>
              <a:t>A</a:t>
            </a:r>
            <a:r>
              <a:rPr lang="zh-CN" altLang="en-US" b="1"/>
              <a:t>发生的次数，则</a:t>
            </a:r>
            <a:r>
              <a:rPr lang="en-US" altLang="zh-CN" b="1"/>
              <a:t>X</a:t>
            </a:r>
            <a:r>
              <a:rPr lang="zh-CN" altLang="en-US" b="1"/>
              <a:t>～</a:t>
            </a:r>
            <a:r>
              <a:rPr lang="en-US" altLang="zh-CN" b="1"/>
              <a:t>B(n</a:t>
            </a:r>
            <a:r>
              <a:rPr lang="zh-CN" altLang="en-US" b="1"/>
              <a:t>，</a:t>
            </a:r>
            <a:r>
              <a:rPr lang="en-US" altLang="zh-CN" b="1"/>
              <a:t>p</a:t>
            </a:r>
            <a:r>
              <a:rPr lang="zh-CN" altLang="en-US" b="1"/>
              <a:t>）</a:t>
            </a:r>
            <a:r>
              <a:rPr lang="en-US" altLang="zh-CN" b="1"/>
              <a:t>.</a:t>
            </a:r>
            <a:endParaRPr lang="zh-CN" altLang="en-US" b="1"/>
          </a:p>
        </p:txBody>
      </p:sp>
      <p:sp>
        <p:nvSpPr>
          <p:cNvPr id="7" name="文本框 6">
            <a:extLst>
              <a:ext uri="{FF2B5EF4-FFF2-40B4-BE49-F238E27FC236}">
                <a16:creationId xmlns:a16="http://schemas.microsoft.com/office/drawing/2014/main" id="{BEF2AD4E-1FB8-4705-B03A-F289212CC6F3}"/>
              </a:ext>
            </a:extLst>
          </p:cNvPr>
          <p:cNvSpPr txBox="1"/>
          <p:nvPr/>
        </p:nvSpPr>
        <p:spPr>
          <a:xfrm>
            <a:off x="315224" y="4866163"/>
            <a:ext cx="8940800" cy="576248"/>
          </a:xfrm>
          <a:prstGeom prst="rect">
            <a:avLst/>
          </a:prstGeom>
          <a:noFill/>
        </p:spPr>
        <p:txBody>
          <a:bodyPr wrap="square" rtlCol="0">
            <a:spAutoFit/>
          </a:bodyPr>
          <a:lstStyle/>
          <a:p>
            <a:pPr fontAlgn="auto">
              <a:lnSpc>
                <a:spcPct val="150000"/>
              </a:lnSpc>
            </a:pPr>
            <a:r>
              <a:rPr lang="en-US" altLang="zh-CN" b="1">
                <a:solidFill>
                  <a:srgbClr val="FF0000"/>
                </a:solidFill>
              </a:rPr>
              <a:t>3.</a:t>
            </a:r>
            <a:r>
              <a:rPr lang="zh-CN" altLang="en-US" b="1">
                <a:solidFill>
                  <a:srgbClr val="FF0000"/>
                </a:solidFill>
              </a:rPr>
              <a:t>一般地，如果</a:t>
            </a:r>
            <a:r>
              <a:rPr lang="en-US" altLang="zh-CN" b="1">
                <a:solidFill>
                  <a:srgbClr val="FF0000"/>
                </a:solidFill>
              </a:rPr>
              <a:t>X~B</a:t>
            </a:r>
            <a:r>
              <a:rPr lang="zh-CN" altLang="en-US" b="1">
                <a:solidFill>
                  <a:srgbClr val="FF0000"/>
                </a:solidFill>
              </a:rPr>
              <a:t>（</a:t>
            </a:r>
            <a:r>
              <a:rPr lang="en-US" altLang="zh-CN" b="1" err="1">
                <a:solidFill>
                  <a:srgbClr val="FF0000"/>
                </a:solidFill>
              </a:rPr>
              <a:t>n,p</a:t>
            </a:r>
            <a:r>
              <a:rPr lang="zh-CN" altLang="en-US" b="1">
                <a:solidFill>
                  <a:srgbClr val="FF0000"/>
                </a:solidFill>
              </a:rPr>
              <a:t>）</a:t>
            </a:r>
            <a:r>
              <a:rPr lang="en-US" altLang="zh-CN" b="1">
                <a:solidFill>
                  <a:srgbClr val="FF0000"/>
                </a:solidFill>
              </a:rPr>
              <a:t>,</a:t>
            </a:r>
            <a:r>
              <a:rPr lang="zh-CN" altLang="en-US" b="1">
                <a:solidFill>
                  <a:srgbClr val="FF0000"/>
                </a:solidFill>
              </a:rPr>
              <a:t>那么</a:t>
            </a:r>
            <a:r>
              <a:rPr lang="en-US" altLang="zh-CN" b="1">
                <a:solidFill>
                  <a:srgbClr val="FF0000"/>
                </a:solidFill>
              </a:rPr>
              <a:t>E(X)=np; D(X)=np(1-p).</a:t>
            </a:r>
            <a:endParaRPr lang="zh-CN" altLang="en-US" b="1">
              <a:solidFill>
                <a:srgbClr val="FF0000"/>
              </a:solidFill>
            </a:endParaRPr>
          </a:p>
        </p:txBody>
      </p:sp>
    </p:spTree>
    <p:extLst>
      <p:ext uri="{BB962C8B-B14F-4D97-AF65-F5344CB8AC3E}">
        <p14:creationId xmlns:p14="http://schemas.microsoft.com/office/powerpoint/2010/main" val="41532862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192FE397-BF5D-4DA1-B2AC-FA47CDE086CF}"/>
              </a:ext>
            </a:extLst>
          </p:cNvPr>
          <p:cNvSpPr>
            <a:spLocks noGrp="1" noChangeArrowheads="1"/>
          </p:cNvSpPr>
          <p:nvPr>
            <p:ph idx="1"/>
          </p:nvPr>
        </p:nvSpPr>
        <p:spPr bwMode="auto">
          <a:xfrm>
            <a:off x="587388" y="836712"/>
            <a:ext cx="11017223" cy="5040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0" indent="0" algn="just">
              <a:lnSpc>
                <a:spcPct val="140000"/>
              </a:lnSpc>
              <a:buNone/>
            </a:pPr>
            <a:r>
              <a:rPr lang="zh-CN" altLang="en-US" sz="2400">
                <a:solidFill>
                  <a:srgbClr val="FF0000"/>
                </a:solidFill>
                <a:ea typeface="黑体" panose="02010609060101010101" pitchFamily="49" charset="-122"/>
                <a:cs typeface="Times New Roman" panose="02020603050405020304" pitchFamily="18" charset="0"/>
              </a:rPr>
              <a:t>课后感悟</a:t>
            </a:r>
            <a:r>
              <a:rPr lang="zh-CN" altLang="en-US" sz="2400">
                <a:ea typeface="黑体" panose="02010609060101010101" pitchFamily="49" charset="-122"/>
                <a:cs typeface="Times New Roman" panose="02020603050405020304" pitchFamily="18" charset="0"/>
              </a:rPr>
              <a:t>　</a:t>
            </a:r>
            <a:r>
              <a:rPr lang="en-US" altLang="zh-CN" sz="2400">
                <a:ea typeface="黑体" panose="02010609060101010101" pitchFamily="49" charset="-122"/>
                <a:cs typeface="Times New Roman" panose="02020603050405020304" pitchFamily="18" charset="0"/>
              </a:rPr>
              <a:t>(1)</a:t>
            </a:r>
            <a:r>
              <a:rPr lang="zh-CN" altLang="en-US" sz="2400">
                <a:ea typeface="黑体" panose="02010609060101010101" pitchFamily="49" charset="-122"/>
                <a:cs typeface="Times New Roman" panose="02020603050405020304" pitchFamily="18" charset="0"/>
              </a:rPr>
              <a:t>判断一个随机变量是否服从二项分布，关键有两点：其一是独立性实验之间互不影响且一次试验中事件发生与不发生二者必居其一；其二是重复性，即试验是在相同条件下重复了</a:t>
            </a:r>
            <a:r>
              <a:rPr lang="en-US" altLang="zh-CN" sz="2400" i="1">
                <a:ea typeface="黑体" panose="02010609060101010101" pitchFamily="49" charset="-122"/>
                <a:cs typeface="Times New Roman" panose="02020603050405020304" pitchFamily="18" charset="0"/>
              </a:rPr>
              <a:t>n</a:t>
            </a:r>
            <a:r>
              <a:rPr lang="zh-CN" altLang="en-US" sz="2400">
                <a:ea typeface="黑体" panose="02010609060101010101" pitchFamily="49" charset="-122"/>
                <a:cs typeface="Times New Roman" panose="02020603050405020304" pitchFamily="18" charset="0"/>
              </a:rPr>
              <a:t>次．</a:t>
            </a:r>
          </a:p>
          <a:p>
            <a:pPr marL="0" indent="0" algn="just">
              <a:lnSpc>
                <a:spcPct val="140000"/>
              </a:lnSpc>
              <a:buNone/>
            </a:pPr>
            <a:r>
              <a:rPr lang="en-US" altLang="zh-CN" sz="2400">
                <a:ea typeface="黑体" panose="02010609060101010101" pitchFamily="49" charset="-122"/>
                <a:cs typeface="Times New Roman" panose="02020603050405020304" pitchFamily="18" charset="0"/>
              </a:rPr>
              <a:t>(2)</a:t>
            </a:r>
            <a:r>
              <a:rPr lang="zh-CN" altLang="en-US" sz="2400">
                <a:ea typeface="黑体" panose="02010609060101010101" pitchFamily="49" charset="-122"/>
                <a:cs typeface="Times New Roman" panose="02020603050405020304" pitchFamily="18" charset="0"/>
              </a:rPr>
              <a:t>二项分布是一种常见的离散型随机变量的概率分布，它应用十分广泛，利用二项分布的模型可以快速地写出随机变量的分布列，从而简化了求随机变量取每一个具体概率值的过程，因此我们应熟练掌握二项分布．利用二项分布来解决实际问题的关键在于在实际问题中建立二项分布的模型，也就是看它是否为</a:t>
            </a:r>
            <a:r>
              <a:rPr lang="en-US" altLang="zh-CN" sz="2400" i="1">
                <a:ea typeface="黑体" panose="02010609060101010101" pitchFamily="49" charset="-122"/>
                <a:cs typeface="Times New Roman" panose="02020603050405020304" pitchFamily="18" charset="0"/>
              </a:rPr>
              <a:t>n</a:t>
            </a:r>
            <a:r>
              <a:rPr lang="zh-CN" altLang="en-US" sz="2400">
                <a:ea typeface="黑体" panose="02010609060101010101" pitchFamily="49" charset="-122"/>
                <a:cs typeface="Times New Roman" panose="02020603050405020304" pitchFamily="18" charset="0"/>
              </a:rPr>
              <a:t>次独立重复试验，随机变量是否为在这</a:t>
            </a:r>
            <a:r>
              <a:rPr lang="en-US" altLang="zh-CN" sz="2400" i="1">
                <a:ea typeface="黑体" panose="02010609060101010101" pitchFamily="49" charset="-122"/>
                <a:cs typeface="Times New Roman" panose="02020603050405020304" pitchFamily="18" charset="0"/>
              </a:rPr>
              <a:t>n</a:t>
            </a:r>
            <a:r>
              <a:rPr lang="zh-CN" altLang="en-US" sz="2400">
                <a:ea typeface="黑体" panose="02010609060101010101" pitchFamily="49" charset="-122"/>
                <a:cs typeface="Times New Roman" panose="02020603050405020304" pitchFamily="18" charset="0"/>
              </a:rPr>
              <a:t>次独立重复试验中某事件发生的次数，满足这两点的随机变量才服从二项分布，否则就不服从二项分布．</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tile tx="0" ty="0" sx="100000" sy="100000" flip="none" algn="tl"/>
        </a:blipFill>
        <a:effectLst/>
      </p:bgPr>
    </p:bg>
    <p:spTree>
      <p:nvGrpSpPr>
        <p:cNvPr id="1" name=""/>
        <p:cNvGrpSpPr/>
        <p:nvPr/>
      </p:nvGrpSpPr>
      <p:grpSpPr>
        <a:xfrm>
          <a:off x="0" y="0"/>
          <a:ext cx="0" cy="0"/>
          <a:chOff x="0" y="0"/>
          <a:chExt cx="0" cy="0"/>
        </a:xfrm>
      </p:grpSpPr>
      <p:grpSp>
        <p:nvGrpSpPr>
          <p:cNvPr id="234498" name="Group 2">
            <a:extLst>
              <a:ext uri="{FF2B5EF4-FFF2-40B4-BE49-F238E27FC236}">
                <a16:creationId xmlns:a16="http://schemas.microsoft.com/office/drawing/2014/main" id="{3A2E2188-850C-4C5B-B6CA-B2DEF68B0EE1}"/>
              </a:ext>
            </a:extLst>
          </p:cNvPr>
          <p:cNvGrpSpPr/>
          <p:nvPr/>
        </p:nvGrpSpPr>
        <p:grpSpPr>
          <a:xfrm>
            <a:off x="3360739" y="1773238"/>
            <a:ext cx="3527425" cy="1943100"/>
            <a:chOff x="1728" y="1440"/>
            <a:chExt cx="1776" cy="1200"/>
          </a:xfrm>
        </p:grpSpPr>
        <p:sp>
          <p:nvSpPr>
            <p:cNvPr id="234499" name="Oval 3">
              <a:extLst>
                <a:ext uri="{FF2B5EF4-FFF2-40B4-BE49-F238E27FC236}">
                  <a16:creationId xmlns:a16="http://schemas.microsoft.com/office/drawing/2014/main" id="{AAE7CB7F-4AF6-49C9-A0B2-08974D9F7B1A}"/>
                </a:ext>
              </a:extLst>
            </p:cNvPr>
            <p:cNvSpPr>
              <a:spLocks noChangeArrowheads="1"/>
            </p:cNvSpPr>
            <p:nvPr/>
          </p:nvSpPr>
          <p:spPr bwMode="auto">
            <a:xfrm>
              <a:off x="1728" y="1440"/>
              <a:ext cx="1776" cy="1200"/>
            </a:xfrm>
            <a:prstGeom prst="ellipse">
              <a:avLst/>
            </a:prstGeom>
            <a:solidFill>
              <a:srgbClr val="CC99FF">
                <a:alpha val="50000"/>
              </a:srgbClr>
            </a:solidFill>
            <a:ln w="25400">
              <a:solidFill>
                <a:srgbClr val="0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0" name="Text Box 4">
              <a:extLst>
                <a:ext uri="{FF2B5EF4-FFF2-40B4-BE49-F238E27FC236}">
                  <a16:creationId xmlns:a16="http://schemas.microsoft.com/office/drawing/2014/main" id="{4EEE02F0-32F5-4777-914F-74B930FF0D4E}"/>
                </a:ext>
              </a:extLst>
            </p:cNvPr>
            <p:cNvSpPr txBox="1">
              <a:spLocks noChangeArrowheads="1"/>
            </p:cNvSpPr>
            <p:nvPr/>
          </p:nvSpPr>
          <p:spPr bwMode="auto">
            <a:xfrm>
              <a:off x="2072" y="1766"/>
              <a:ext cx="1288"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4000" b="1">
                <a:solidFill>
                  <a:srgbClr val="F90303"/>
                </a:solidFill>
              </a:endParaRPr>
            </a:p>
          </p:txBody>
        </p:sp>
      </p:grpSp>
      <p:grpSp>
        <p:nvGrpSpPr>
          <p:cNvPr id="234501" name="Group 5">
            <a:extLst>
              <a:ext uri="{FF2B5EF4-FFF2-40B4-BE49-F238E27FC236}">
                <a16:creationId xmlns:a16="http://schemas.microsoft.com/office/drawing/2014/main" id="{62803BE8-3BB0-4907-86C2-9C1CE53350D3}"/>
              </a:ext>
            </a:extLst>
          </p:cNvPr>
          <p:cNvGrpSpPr/>
          <p:nvPr/>
        </p:nvGrpSpPr>
        <p:grpSpPr>
          <a:xfrm>
            <a:off x="7650164" y="609600"/>
            <a:ext cx="2179637" cy="1219200"/>
            <a:chOff x="3859" y="384"/>
            <a:chExt cx="1373" cy="768"/>
          </a:xfrm>
        </p:grpSpPr>
        <p:sp>
          <p:nvSpPr>
            <p:cNvPr id="234502" name="Oval 6">
              <a:extLst>
                <a:ext uri="{FF2B5EF4-FFF2-40B4-BE49-F238E27FC236}">
                  <a16:creationId xmlns:a16="http://schemas.microsoft.com/office/drawing/2014/main" id="{15D8EBCE-65F1-475C-A9AD-6D98DB07F59D}"/>
                </a:ext>
              </a:extLst>
            </p:cNvPr>
            <p:cNvSpPr>
              <a:spLocks noChangeArrowheads="1"/>
            </p:cNvSpPr>
            <p:nvPr/>
          </p:nvSpPr>
          <p:spPr bwMode="auto">
            <a:xfrm>
              <a:off x="3859" y="384"/>
              <a:ext cx="1373" cy="768"/>
            </a:xfrm>
            <a:prstGeom prst="ellipse">
              <a:avLst/>
            </a:prstGeom>
            <a:solidFill>
              <a:schemeClr val="accent1"/>
            </a:solidFill>
            <a:ln w="25400">
              <a:solidFill>
                <a:srgbClr val="99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3" name="Text Box 7">
              <a:extLst>
                <a:ext uri="{FF2B5EF4-FFF2-40B4-BE49-F238E27FC236}">
                  <a16:creationId xmlns:a16="http://schemas.microsoft.com/office/drawing/2014/main" id="{0DA56F69-E3B3-424A-B590-45654879D130}"/>
                </a:ext>
              </a:extLst>
            </p:cNvPr>
            <p:cNvSpPr txBox="1">
              <a:spLocks noChangeArrowheads="1"/>
            </p:cNvSpPr>
            <p:nvPr/>
          </p:nvSpPr>
          <p:spPr bwMode="auto">
            <a:xfrm>
              <a:off x="3984" y="576"/>
              <a:ext cx="11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207C4"/>
                  </a:solidFill>
                </a:rPr>
                <a:t>投　球</a:t>
              </a:r>
            </a:p>
          </p:txBody>
        </p:sp>
      </p:grpSp>
      <p:sp>
        <p:nvSpPr>
          <p:cNvPr id="234504" name="Freeform 8">
            <a:extLst>
              <a:ext uri="{FF2B5EF4-FFF2-40B4-BE49-F238E27FC236}">
                <a16:creationId xmlns:a16="http://schemas.microsoft.com/office/drawing/2014/main" id="{6E00484C-16F0-4CEF-9A1D-FC96ED03D088}"/>
              </a:ext>
            </a:extLst>
          </p:cNvPr>
          <p:cNvSpPr/>
          <p:nvPr/>
        </p:nvSpPr>
        <p:spPr bwMode="auto">
          <a:xfrm flipH="1">
            <a:off x="6096000" y="1219201"/>
            <a:ext cx="1524000" cy="696913"/>
          </a:xfrm>
          <a:custGeom>
            <a:avLst/>
            <a:gdLst>
              <a:gd name="T0" fmla="*/ 0 w 288"/>
              <a:gd name="T1" fmla="*/ 0 h 384"/>
              <a:gd name="T2" fmla="*/ 240 w 288"/>
              <a:gd name="T3" fmla="*/ 144 h 384"/>
              <a:gd name="T4" fmla="*/ 48 w 288"/>
              <a:gd name="T5" fmla="*/ 240 h 384"/>
              <a:gd name="T6" fmla="*/ 192 w 288"/>
              <a:gd name="T7" fmla="*/ 288 h 384"/>
              <a:gd name="T8" fmla="*/ 288 w 288"/>
              <a:gd name="T9" fmla="*/ 384 h 384"/>
            </a:gdLst>
            <a:ahLst/>
            <a:cxnLst>
              <a:cxn ang="0">
                <a:pos x="T0" y="T1"/>
              </a:cxn>
              <a:cxn ang="0">
                <a:pos x="T2" y="T3"/>
              </a:cxn>
              <a:cxn ang="0">
                <a:pos x="T4" y="T5"/>
              </a:cxn>
              <a:cxn ang="0">
                <a:pos x="T6" y="T7"/>
              </a:cxn>
              <a:cxn ang="0">
                <a:pos x="T8" y="T9"/>
              </a:cxn>
            </a:cxnLst>
            <a:rect l="0" t="0" r="r" b="b"/>
            <a:pathLst>
              <a:path w="288" h="384">
                <a:moveTo>
                  <a:pt x="0" y="0"/>
                </a:moveTo>
                <a:cubicBezTo>
                  <a:pt x="116" y="52"/>
                  <a:pt x="232" y="104"/>
                  <a:pt x="240" y="144"/>
                </a:cubicBezTo>
                <a:cubicBezTo>
                  <a:pt x="248" y="184"/>
                  <a:pt x="56" y="216"/>
                  <a:pt x="48" y="240"/>
                </a:cubicBezTo>
                <a:cubicBezTo>
                  <a:pt x="40" y="264"/>
                  <a:pt x="152" y="264"/>
                  <a:pt x="192" y="288"/>
                </a:cubicBezTo>
                <a:cubicBezTo>
                  <a:pt x="232" y="312"/>
                  <a:pt x="272" y="368"/>
                  <a:pt x="288" y="384"/>
                </a:cubicBezTo>
              </a:path>
            </a:pathLst>
          </a:custGeom>
          <a:noFill/>
          <a:ln w="22225" cap="flat" cmpd="sng">
            <a:solidFill>
              <a:srgbClr val="808000"/>
            </a:solidFill>
            <a:prstDash val="solid"/>
            <a:miter lim="800000"/>
            <a:headEnd type="none" w="med" len="med"/>
            <a:tailEnd type="arrow"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505" name="Text Box 9">
            <a:extLst>
              <a:ext uri="{FF2B5EF4-FFF2-40B4-BE49-F238E27FC236}">
                <a16:creationId xmlns:a16="http://schemas.microsoft.com/office/drawing/2014/main" id="{CAC461AF-34F8-4D11-A230-C2ACFCE8F52D}"/>
              </a:ext>
            </a:extLst>
          </p:cNvPr>
          <p:cNvSpPr txBox="1">
            <a:spLocks noChangeArrowheads="1"/>
          </p:cNvSpPr>
          <p:nvPr/>
        </p:nvSpPr>
        <p:spPr bwMode="auto">
          <a:xfrm>
            <a:off x="4170364" y="4379914"/>
            <a:ext cx="1411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DB05B7"/>
                </a:solidFill>
                <a:ea typeface="华文新魏" panose="02010800040101010101" pitchFamily="2" charset="-122"/>
              </a:rPr>
              <a:t>核心</a:t>
            </a:r>
          </a:p>
        </p:txBody>
      </p:sp>
      <p:sp>
        <p:nvSpPr>
          <p:cNvPr id="234506" name="Text Box 10">
            <a:extLst>
              <a:ext uri="{FF2B5EF4-FFF2-40B4-BE49-F238E27FC236}">
                <a16:creationId xmlns:a16="http://schemas.microsoft.com/office/drawing/2014/main" id="{5F2D467C-9A66-44FF-AC6E-AA3E497CBABA}"/>
              </a:ext>
            </a:extLst>
          </p:cNvPr>
          <p:cNvSpPr txBox="1">
            <a:spLocks noChangeArrowheads="1"/>
          </p:cNvSpPr>
          <p:nvPr/>
        </p:nvSpPr>
        <p:spPr bwMode="auto">
          <a:xfrm>
            <a:off x="2782888" y="5226051"/>
            <a:ext cx="5473700" cy="47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75000"/>
              </a:lnSpc>
              <a:spcBef>
                <a:spcPct val="50000"/>
              </a:spcBef>
            </a:pPr>
            <a:r>
              <a:rPr kumimoji="0" lang="zh-CN" altLang="en-US" sz="3200" b="1">
                <a:solidFill>
                  <a:srgbClr val="6C66E2"/>
                </a:solidFill>
                <a:ea typeface="华文新魏" panose="02010800040101010101" pitchFamily="2" charset="-122"/>
              </a:rPr>
              <a:t>分类讨论</a:t>
            </a:r>
            <a:r>
              <a:rPr kumimoji="0" lang="en-US" altLang="zh-CN" sz="3200" b="1">
                <a:solidFill>
                  <a:srgbClr val="6C66E2"/>
                </a:solidFill>
                <a:ea typeface="华文新魏" panose="02010800040101010101" pitchFamily="2" charset="-122"/>
              </a:rPr>
              <a:t>•</a:t>
            </a:r>
            <a:r>
              <a:rPr kumimoji="0" lang="zh-CN" altLang="en-US" sz="3200" b="1">
                <a:solidFill>
                  <a:srgbClr val="6C66E2"/>
                </a:solidFill>
                <a:ea typeface="华文新魏" panose="02010800040101010101" pitchFamily="2" charset="-122"/>
              </a:rPr>
              <a:t>特殊到一般</a:t>
            </a:r>
          </a:p>
        </p:txBody>
      </p:sp>
      <p:grpSp>
        <p:nvGrpSpPr>
          <p:cNvPr id="234507" name="Group 11">
            <a:extLst>
              <a:ext uri="{FF2B5EF4-FFF2-40B4-BE49-F238E27FC236}">
                <a16:creationId xmlns:a16="http://schemas.microsoft.com/office/drawing/2014/main" id="{71F4B4A8-975C-44AD-B14F-705C4128553E}"/>
              </a:ext>
            </a:extLst>
          </p:cNvPr>
          <p:cNvGrpSpPr/>
          <p:nvPr/>
        </p:nvGrpSpPr>
        <p:grpSpPr>
          <a:xfrm>
            <a:off x="6553200" y="3352800"/>
            <a:ext cx="3073400" cy="1524000"/>
            <a:chOff x="3216" y="2016"/>
            <a:chExt cx="1680" cy="960"/>
          </a:xfrm>
        </p:grpSpPr>
        <p:sp>
          <p:nvSpPr>
            <p:cNvPr id="234508" name="Oval 12">
              <a:extLst>
                <a:ext uri="{FF2B5EF4-FFF2-40B4-BE49-F238E27FC236}">
                  <a16:creationId xmlns:a16="http://schemas.microsoft.com/office/drawing/2014/main" id="{08316EF0-46E7-4D12-8914-151E458D71AB}"/>
                </a:ext>
              </a:extLst>
            </p:cNvPr>
            <p:cNvSpPr>
              <a:spLocks noChangeArrowheads="1"/>
            </p:cNvSpPr>
            <p:nvPr/>
          </p:nvSpPr>
          <p:spPr bwMode="auto">
            <a:xfrm>
              <a:off x="3696" y="2352"/>
              <a:ext cx="1200" cy="624"/>
            </a:xfrm>
            <a:prstGeom prst="ellipse">
              <a:avLst/>
            </a:prstGeom>
            <a:solidFill>
              <a:schemeClr val="accent1"/>
            </a:solidFill>
            <a:ln w="25400">
              <a:solidFill>
                <a:srgbClr val="99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9" name="Rectangle 13">
              <a:extLst>
                <a:ext uri="{FF2B5EF4-FFF2-40B4-BE49-F238E27FC236}">
                  <a16:creationId xmlns:a16="http://schemas.microsoft.com/office/drawing/2014/main" id="{FB741EDD-37A8-4B54-A047-38E91C698669}"/>
                </a:ext>
              </a:extLst>
            </p:cNvPr>
            <p:cNvSpPr>
              <a:spLocks noChangeArrowheads="1"/>
            </p:cNvSpPr>
            <p:nvPr/>
          </p:nvSpPr>
          <p:spPr bwMode="auto">
            <a:xfrm>
              <a:off x="3888" y="2448"/>
              <a:ext cx="8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207C4"/>
                  </a:solidFill>
                </a:rPr>
                <a:t>二项分布</a:t>
              </a:r>
            </a:p>
          </p:txBody>
        </p:sp>
        <p:cxnSp>
          <p:nvCxnSpPr>
            <p:cNvPr id="234510" name="AutoShape 14">
              <a:extLst>
                <a:ext uri="{FF2B5EF4-FFF2-40B4-BE49-F238E27FC236}">
                  <a16:creationId xmlns:a16="http://schemas.microsoft.com/office/drawing/2014/main" id="{D6A79C4B-3118-407A-A553-A7117F5F4E75}"/>
                </a:ext>
              </a:extLst>
            </p:cNvPr>
            <p:cNvCxnSpPr>
              <a:cxnSpLocks noChangeShapeType="1"/>
              <a:endCxn id="234508" idx="2"/>
            </p:cNvCxnSpPr>
            <p:nvPr/>
          </p:nvCxnSpPr>
          <p:spPr bwMode="auto">
            <a:xfrm rot="16200000" flipH="1">
              <a:off x="3128" y="2104"/>
              <a:ext cx="648" cy="472"/>
            </a:xfrm>
            <a:prstGeom prst="curvedConnector2">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4511" name="Text Box 15">
            <a:extLst>
              <a:ext uri="{FF2B5EF4-FFF2-40B4-BE49-F238E27FC236}">
                <a16:creationId xmlns:a16="http://schemas.microsoft.com/office/drawing/2014/main" id="{78E6C88B-A860-4B23-8F46-43BDC8063B82}"/>
              </a:ext>
            </a:extLst>
          </p:cNvPr>
          <p:cNvSpPr txBox="1">
            <a:spLocks noChangeArrowheads="1"/>
          </p:cNvSpPr>
          <p:nvPr/>
        </p:nvSpPr>
        <p:spPr bwMode="auto">
          <a:xfrm>
            <a:off x="3359150" y="2366964"/>
            <a:ext cx="3746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b="1">
                <a:solidFill>
                  <a:srgbClr val="FF3300"/>
                </a:solidFill>
                <a:ea typeface="华文新魏" panose="02010800040101010101" pitchFamily="2" charset="-122"/>
              </a:rPr>
              <a:t>独立重复试验</a:t>
            </a:r>
          </a:p>
        </p:txBody>
      </p:sp>
      <p:grpSp>
        <p:nvGrpSpPr>
          <p:cNvPr id="234512" name="Group 16">
            <a:extLst>
              <a:ext uri="{FF2B5EF4-FFF2-40B4-BE49-F238E27FC236}">
                <a16:creationId xmlns:a16="http://schemas.microsoft.com/office/drawing/2014/main" id="{01324D00-EF68-4E1F-AD2B-C4FAD5B400A9}"/>
              </a:ext>
            </a:extLst>
          </p:cNvPr>
          <p:cNvGrpSpPr/>
          <p:nvPr/>
        </p:nvGrpSpPr>
        <p:grpSpPr>
          <a:xfrm>
            <a:off x="6858000" y="2438400"/>
            <a:ext cx="3486150" cy="1066800"/>
            <a:chOff x="3360" y="1536"/>
            <a:chExt cx="2095" cy="672"/>
          </a:xfrm>
        </p:grpSpPr>
        <p:sp>
          <p:nvSpPr>
            <p:cNvPr id="234513" name="Oval 17">
              <a:extLst>
                <a:ext uri="{FF2B5EF4-FFF2-40B4-BE49-F238E27FC236}">
                  <a16:creationId xmlns:a16="http://schemas.microsoft.com/office/drawing/2014/main" id="{9077E02F-4061-41CA-91CC-DC9478FEB049}"/>
                </a:ext>
              </a:extLst>
            </p:cNvPr>
            <p:cNvSpPr>
              <a:spLocks noChangeArrowheads="1"/>
            </p:cNvSpPr>
            <p:nvPr/>
          </p:nvSpPr>
          <p:spPr bwMode="auto">
            <a:xfrm>
              <a:off x="4152" y="1536"/>
              <a:ext cx="1303" cy="672"/>
            </a:xfrm>
            <a:prstGeom prst="ellipse">
              <a:avLst/>
            </a:prstGeom>
            <a:solidFill>
              <a:schemeClr val="accent1"/>
            </a:solidFill>
            <a:ln w="25400">
              <a:solidFill>
                <a:srgbClr val="99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4" name="Rectangle 18">
              <a:extLst>
                <a:ext uri="{FF2B5EF4-FFF2-40B4-BE49-F238E27FC236}">
                  <a16:creationId xmlns:a16="http://schemas.microsoft.com/office/drawing/2014/main" id="{229B1FE3-EDF0-4895-B28A-207CC2FB66F3}"/>
                </a:ext>
              </a:extLst>
            </p:cNvPr>
            <p:cNvSpPr>
              <a:spLocks noChangeArrowheads="1"/>
            </p:cNvSpPr>
            <p:nvPr/>
          </p:nvSpPr>
          <p:spPr bwMode="auto">
            <a:xfrm>
              <a:off x="4062" y="1695"/>
              <a:ext cx="10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0207C4"/>
                  </a:solidFill>
                </a:rPr>
                <a:t>  </a:t>
              </a:r>
              <a:r>
                <a:rPr lang="zh-CN" altLang="en-US" sz="2800" b="1">
                  <a:solidFill>
                    <a:srgbClr val="0207C4"/>
                  </a:solidFill>
                </a:rPr>
                <a:t>　概　念</a:t>
              </a:r>
            </a:p>
          </p:txBody>
        </p:sp>
        <p:cxnSp>
          <p:nvCxnSpPr>
            <p:cNvPr id="234515" name="AutoShape 19">
              <a:extLst>
                <a:ext uri="{FF2B5EF4-FFF2-40B4-BE49-F238E27FC236}">
                  <a16:creationId xmlns:a16="http://schemas.microsoft.com/office/drawing/2014/main" id="{CE334151-13CE-4019-B68B-4B138140BF59}"/>
                </a:ext>
              </a:extLst>
            </p:cNvPr>
            <p:cNvCxnSpPr>
              <a:cxnSpLocks noChangeShapeType="1"/>
            </p:cNvCxnSpPr>
            <p:nvPr/>
          </p:nvCxnSpPr>
          <p:spPr bwMode="auto">
            <a:xfrm>
              <a:off x="3360" y="1680"/>
              <a:ext cx="776" cy="205"/>
            </a:xfrm>
            <a:prstGeom prst="curvedConnector3">
              <a:avLst>
                <a:gd name="adj1" fmla="val 5000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4517" name="Oval 21">
            <a:extLst>
              <a:ext uri="{FF2B5EF4-FFF2-40B4-BE49-F238E27FC236}">
                <a16:creationId xmlns:a16="http://schemas.microsoft.com/office/drawing/2014/main" id="{7C9258C0-614E-4844-A574-ABD402E7EE0F}"/>
              </a:ext>
            </a:extLst>
          </p:cNvPr>
          <p:cNvSpPr>
            <a:spLocks noChangeArrowheads="1"/>
          </p:cNvSpPr>
          <p:nvPr/>
        </p:nvSpPr>
        <p:spPr bwMode="auto">
          <a:xfrm>
            <a:off x="1676401" y="1081089"/>
            <a:ext cx="1749425" cy="962025"/>
          </a:xfrm>
          <a:prstGeom prst="ellipse">
            <a:avLst/>
          </a:prstGeom>
          <a:solidFill>
            <a:schemeClr val="accent1"/>
          </a:solidFill>
          <a:ln w="25400">
            <a:solidFill>
              <a:srgbClr val="99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8" name="Text Box 22">
            <a:extLst>
              <a:ext uri="{FF2B5EF4-FFF2-40B4-BE49-F238E27FC236}">
                <a16:creationId xmlns:a16="http://schemas.microsoft.com/office/drawing/2014/main" id="{BDA7F0C1-58A7-4E6A-A0D5-31BE6AE378D3}"/>
              </a:ext>
            </a:extLst>
          </p:cNvPr>
          <p:cNvSpPr txBox="1">
            <a:spLocks noChangeArrowheads="1"/>
          </p:cNvSpPr>
          <p:nvPr/>
        </p:nvSpPr>
        <p:spPr bwMode="auto">
          <a:xfrm>
            <a:off x="1992314" y="1317626"/>
            <a:ext cx="1277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207C4"/>
                </a:solidFill>
              </a:rPr>
              <a:t>概　率</a:t>
            </a:r>
          </a:p>
        </p:txBody>
      </p:sp>
      <p:cxnSp>
        <p:nvCxnSpPr>
          <p:cNvPr id="234519" name="AutoShape 23">
            <a:extLst>
              <a:ext uri="{FF2B5EF4-FFF2-40B4-BE49-F238E27FC236}">
                <a16:creationId xmlns:a16="http://schemas.microsoft.com/office/drawing/2014/main" id="{C1782CF4-8648-46BF-85E4-3FE8623AD7C7}"/>
              </a:ext>
            </a:extLst>
          </p:cNvPr>
          <p:cNvCxnSpPr>
            <a:cxnSpLocks noChangeShapeType="1"/>
            <a:endCxn id="234511" idx="1"/>
          </p:cNvCxnSpPr>
          <p:nvPr/>
        </p:nvCxnSpPr>
        <p:spPr bwMode="auto">
          <a:xfrm rot="5400000">
            <a:off x="2815432" y="2101057"/>
            <a:ext cx="1160462" cy="73025"/>
          </a:xfrm>
          <a:prstGeom prst="curvedConnector4">
            <a:avLst>
              <a:gd name="adj1" fmla="val 34884"/>
              <a:gd name="adj2" fmla="val 41304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4520" name="Group 24">
            <a:extLst>
              <a:ext uri="{FF2B5EF4-FFF2-40B4-BE49-F238E27FC236}">
                <a16:creationId xmlns:a16="http://schemas.microsoft.com/office/drawing/2014/main" id="{517404FD-C65C-4F9A-AEBB-0DBB23BA8E14}"/>
              </a:ext>
            </a:extLst>
          </p:cNvPr>
          <p:cNvGrpSpPr/>
          <p:nvPr/>
        </p:nvGrpSpPr>
        <p:grpSpPr>
          <a:xfrm>
            <a:off x="7739064" y="3362326"/>
            <a:ext cx="2287587" cy="2936875"/>
            <a:chOff x="3915" y="2118"/>
            <a:chExt cx="1441" cy="1850"/>
          </a:xfrm>
        </p:grpSpPr>
        <p:sp>
          <p:nvSpPr>
            <p:cNvPr id="234521" name="Oval 25">
              <a:extLst>
                <a:ext uri="{FF2B5EF4-FFF2-40B4-BE49-F238E27FC236}">
                  <a16:creationId xmlns:a16="http://schemas.microsoft.com/office/drawing/2014/main" id="{FFF03695-4F68-45B8-A704-553FA0866ACD}"/>
                </a:ext>
              </a:extLst>
            </p:cNvPr>
            <p:cNvSpPr>
              <a:spLocks noChangeArrowheads="1"/>
            </p:cNvSpPr>
            <p:nvPr/>
          </p:nvSpPr>
          <p:spPr bwMode="auto">
            <a:xfrm>
              <a:off x="3923" y="3344"/>
              <a:ext cx="1383" cy="624"/>
            </a:xfrm>
            <a:prstGeom prst="ellipse">
              <a:avLst/>
            </a:prstGeom>
            <a:solidFill>
              <a:schemeClr val="accent1"/>
            </a:solidFill>
            <a:ln w="25400">
              <a:solidFill>
                <a:srgbClr val="99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2" name="Rectangle 26">
              <a:extLst>
                <a:ext uri="{FF2B5EF4-FFF2-40B4-BE49-F238E27FC236}">
                  <a16:creationId xmlns:a16="http://schemas.microsoft.com/office/drawing/2014/main" id="{465F0EB8-2ED8-451C-A4A0-23EB1BA63CC8}"/>
                </a:ext>
              </a:extLst>
            </p:cNvPr>
            <p:cNvSpPr>
              <a:spLocks noChangeArrowheads="1"/>
            </p:cNvSpPr>
            <p:nvPr/>
          </p:nvSpPr>
          <p:spPr bwMode="auto">
            <a:xfrm>
              <a:off x="4144" y="3392"/>
              <a:ext cx="76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207C4"/>
                  </a:solidFill>
                </a:rPr>
                <a:t> </a:t>
              </a:r>
              <a:r>
                <a:rPr lang="zh-CN" altLang="en-US" sz="3600" b="1">
                  <a:solidFill>
                    <a:srgbClr val="0207C4"/>
                  </a:solidFill>
                </a:rPr>
                <a:t>应用</a:t>
              </a:r>
            </a:p>
          </p:txBody>
        </p:sp>
        <p:cxnSp>
          <p:nvCxnSpPr>
            <p:cNvPr id="234523" name="AutoShape 27">
              <a:extLst>
                <a:ext uri="{FF2B5EF4-FFF2-40B4-BE49-F238E27FC236}">
                  <a16:creationId xmlns:a16="http://schemas.microsoft.com/office/drawing/2014/main" id="{3075335D-41A0-4F49-8AC3-A8E6ABA5F2D3}"/>
                </a:ext>
              </a:extLst>
            </p:cNvPr>
            <p:cNvCxnSpPr>
              <a:cxnSpLocks noChangeShapeType="1"/>
              <a:stCxn id="234508" idx="4"/>
              <a:endCxn id="234521" idx="2"/>
            </p:cNvCxnSpPr>
            <p:nvPr/>
          </p:nvCxnSpPr>
          <p:spPr bwMode="auto">
            <a:xfrm rot="5400000">
              <a:off x="3876" y="3119"/>
              <a:ext cx="576" cy="498"/>
            </a:xfrm>
            <a:prstGeom prst="curvedConnector4">
              <a:avLst>
                <a:gd name="adj1" fmla="val 22222"/>
                <a:gd name="adj2" fmla="val 12731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4" name="AutoShape 28">
              <a:extLst>
                <a:ext uri="{FF2B5EF4-FFF2-40B4-BE49-F238E27FC236}">
                  <a16:creationId xmlns:a16="http://schemas.microsoft.com/office/drawing/2014/main" id="{FDE8C735-3A7B-4E66-9E66-CF990FD6B2DA}"/>
                </a:ext>
              </a:extLst>
            </p:cNvPr>
            <p:cNvCxnSpPr>
              <a:cxnSpLocks noChangeShapeType="1"/>
              <a:stCxn id="234513" idx="5"/>
              <a:endCxn id="234521" idx="7"/>
            </p:cNvCxnSpPr>
            <p:nvPr/>
          </p:nvCxnSpPr>
          <p:spPr bwMode="auto">
            <a:xfrm rot="5400000">
              <a:off x="4575" y="2646"/>
              <a:ext cx="1309" cy="253"/>
            </a:xfrm>
            <a:prstGeom prst="curvedConnector3">
              <a:avLst>
                <a:gd name="adj1" fmla="val 50269"/>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34525" name="New picture"/>
          <p:cNvPicPr/>
          <p:nvPr/>
        </p:nvPicPr>
        <p:blipFill>
          <a:blip r:embed="rId4"/>
          <a:stretch>
            <a:fillRect/>
          </a:stretch>
        </p:blipFill>
        <p:spPr>
          <a:xfrm>
            <a:off x="12611100" y="11849100"/>
            <a:ext cx="355600" cy="266700"/>
          </a:xfrm>
          <a:prstGeom prst="cube">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nodeType="clickEffect">
                                  <p:stCondLst>
                                    <p:cond delay="0"/>
                                  </p:stCondLst>
                                  <p:childTnLst>
                                    <p:set>
                                      <p:cBhvr>
                                        <p:cTn id="6" dur="1" fill="hold">
                                          <p:stCondLst>
                                            <p:cond delay="0"/>
                                          </p:stCondLst>
                                        </p:cTn>
                                        <p:tgtEl>
                                          <p:spTgt spid="234501"/>
                                        </p:tgtEl>
                                        <p:attrNameLst>
                                          <p:attrName>style.visibility</p:attrName>
                                        </p:attrNameLst>
                                      </p:cBhvr>
                                      <p:to>
                                        <p:strVal val="visible"/>
                                      </p:to>
                                    </p:set>
                                    <p:anim calcmode="lin" valueType="num">
                                      <p:cBhvr additive="base">
                                        <p:cTn id="7" dur="500" fill="hold"/>
                                        <p:tgtEl>
                                          <p:spTgt spid="234501"/>
                                        </p:tgtEl>
                                        <p:attrNameLst>
                                          <p:attrName>ppt_x</p:attrName>
                                        </p:attrNameLst>
                                      </p:cBhvr>
                                      <p:tavLst>
                                        <p:tav tm="0">
                                          <p:val>
                                            <p:strVal val="1+#ppt_w/2"/>
                                          </p:val>
                                        </p:tav>
                                        <p:tav tm="100000">
                                          <p:val>
                                            <p:strVal val="#ppt_x"/>
                                          </p:val>
                                        </p:tav>
                                      </p:tavLst>
                                    </p:anim>
                                    <p:anim calcmode="lin" valueType="num">
                                      <p:cBhvr additive="base">
                                        <p:cTn id="8" dur="500" fill="hold"/>
                                        <p:tgtEl>
                                          <p:spTgt spid="2345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34504"/>
                                        </p:tgtEl>
                                        <p:attrNameLst>
                                          <p:attrName>style.visibility</p:attrName>
                                        </p:attrNameLst>
                                      </p:cBhvr>
                                      <p:to>
                                        <p:strVal val="visible"/>
                                      </p:to>
                                    </p:set>
                                    <p:animEffect transition="in" filter="wipe(right)">
                                      <p:cBhvr>
                                        <p:cTn id="13" dur="500"/>
                                        <p:tgtEl>
                                          <p:spTgt spid="234504"/>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34511"/>
                                        </p:tgtEl>
                                        <p:attrNameLst>
                                          <p:attrName>style.visibility</p:attrName>
                                        </p:attrNameLst>
                                      </p:cBhvr>
                                      <p:to>
                                        <p:strVal val="visible"/>
                                      </p:to>
                                    </p:set>
                                    <p:anim calcmode="lin" valueType="num">
                                      <p:cBhvr>
                                        <p:cTn id="18" dur="500" fill="hold"/>
                                        <p:tgtEl>
                                          <p:spTgt spid="234511"/>
                                        </p:tgtEl>
                                        <p:attrNameLst>
                                          <p:attrName>ppt_w</p:attrName>
                                        </p:attrNameLst>
                                      </p:cBhvr>
                                      <p:tavLst>
                                        <p:tav tm="0">
                                          <p:val>
                                            <p:fltVal val="0"/>
                                          </p:val>
                                        </p:tav>
                                        <p:tav tm="100000">
                                          <p:val>
                                            <p:strVal val="#ppt_w"/>
                                          </p:val>
                                        </p:tav>
                                      </p:tavLst>
                                    </p:anim>
                                    <p:anim calcmode="lin" valueType="num">
                                      <p:cBhvr>
                                        <p:cTn id="19" dur="500" fill="hold"/>
                                        <p:tgtEl>
                                          <p:spTgt spid="23451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after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34505"/>
                                        </p:tgtEl>
                                        <p:attrNameLst>
                                          <p:attrName>style.visibility</p:attrName>
                                        </p:attrNameLst>
                                      </p:cBhvr>
                                      <p:to>
                                        <p:strVal val="visible"/>
                                      </p:to>
                                    </p:set>
                                    <p:animEffect transition="in" filter="box(in)">
                                      <p:cBhvr>
                                        <p:cTn id="24" dur="500"/>
                                        <p:tgtEl>
                                          <p:spTgt spid="234505"/>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34512"/>
                                        </p:tgtEl>
                                        <p:attrNameLst>
                                          <p:attrName>style.visibility</p:attrName>
                                        </p:attrNameLst>
                                      </p:cBhvr>
                                      <p:to>
                                        <p:strVal val="visible"/>
                                      </p:to>
                                    </p:set>
                                    <p:animEffect transition="in" filter="box(in)">
                                      <p:cBhvr>
                                        <p:cTn id="29" dur="500"/>
                                        <p:tgtEl>
                                          <p:spTgt spid="234512"/>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34507"/>
                                        </p:tgtEl>
                                        <p:attrNameLst>
                                          <p:attrName>style.visibility</p:attrName>
                                        </p:attrNameLst>
                                      </p:cBhvr>
                                      <p:to>
                                        <p:strVal val="visible"/>
                                      </p:to>
                                    </p:set>
                                    <p:animEffect transition="in" filter="dissolve">
                                      <p:cBhvr>
                                        <p:cTn id="34" dur="500"/>
                                        <p:tgtEl>
                                          <p:spTgt spid="234507"/>
                                        </p:tgtEl>
                                      </p:cBhvr>
                                    </p:animEffect>
                                  </p:childTnLst>
                                </p:cTn>
                              </p:par>
                            </p:childTnLst>
                          </p:cTn>
                        </p:par>
                      </p:childTnLst>
                    </p:cTn>
                  </p:par>
                  <p:par>
                    <p:cTn id="35" fill="hold" nodeType="clickPar">
                      <p:stCondLst>
                        <p:cond delay="indefinite"/>
                      </p:stCondLst>
                      <p:childTnLst>
                        <p:par>
                          <p:cTn id="36" fill="hold" nodeType="after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34520"/>
                                        </p:tgtEl>
                                        <p:attrNameLst>
                                          <p:attrName>style.visibility</p:attrName>
                                        </p:attrNameLst>
                                      </p:cBhvr>
                                      <p:to>
                                        <p:strVal val="visible"/>
                                      </p:to>
                                    </p:set>
                                    <p:animEffect transition="in" filter="wipe(up)">
                                      <p:cBhvr>
                                        <p:cTn id="39" dur="500"/>
                                        <p:tgtEl>
                                          <p:spTgt spid="234520"/>
                                        </p:tgtEl>
                                      </p:cBhvr>
                                    </p:animEffect>
                                  </p:childTnLst>
                                </p:cTn>
                              </p:par>
                            </p:childTnLst>
                          </p:cTn>
                        </p:par>
                      </p:childTnLst>
                    </p:cTn>
                  </p:par>
                  <p:par>
                    <p:cTn id="40" fill="hold" nodeType="clickPar">
                      <p:stCondLst>
                        <p:cond delay="indefinite"/>
                      </p:stCondLst>
                      <p:childTnLst>
                        <p:par>
                          <p:cTn id="41" fill="hold" nodeType="after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4506"/>
                                        </p:tgtEl>
                                        <p:attrNameLst>
                                          <p:attrName>style.visibility</p:attrName>
                                        </p:attrNameLst>
                                      </p:cBhvr>
                                      <p:to>
                                        <p:strVal val="visible"/>
                                      </p:to>
                                    </p:set>
                                    <p:anim calcmode="lin" valueType="num">
                                      <p:cBhvr additive="base">
                                        <p:cTn id="44" dur="500" fill="hold"/>
                                        <p:tgtEl>
                                          <p:spTgt spid="234506"/>
                                        </p:tgtEl>
                                        <p:attrNameLst>
                                          <p:attrName>ppt_x</p:attrName>
                                        </p:attrNameLst>
                                      </p:cBhvr>
                                      <p:tavLst>
                                        <p:tav tm="0">
                                          <p:val>
                                            <p:strVal val="#ppt_x"/>
                                          </p:val>
                                        </p:tav>
                                        <p:tav tm="100000">
                                          <p:val>
                                            <p:strVal val="#ppt_x"/>
                                          </p:val>
                                        </p:tav>
                                      </p:tavLst>
                                    </p:anim>
                                    <p:anim calcmode="lin" valueType="num">
                                      <p:cBhvr additive="base">
                                        <p:cTn id="45" dur="500" fill="hold"/>
                                        <p:tgtEl>
                                          <p:spTgt spid="234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5" grpId="0"/>
      <p:bldP spid="234506" grpId="0"/>
      <p:bldP spid="2345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C8EE53-5276-44CD-9A46-3AB302ABCFEF}"/>
              </a:ext>
            </a:extLst>
          </p:cNvPr>
          <p:cNvSpPr txBox="1"/>
          <p:nvPr/>
        </p:nvSpPr>
        <p:spPr>
          <a:xfrm>
            <a:off x="767408" y="3645024"/>
            <a:ext cx="11649710" cy="2308324"/>
          </a:xfrm>
          <a:prstGeom prst="rect">
            <a:avLst/>
          </a:prstGeom>
          <a:noFill/>
        </p:spPr>
        <p:txBody>
          <a:bodyPr wrap="square" rtlCol="0" anchor="t">
            <a:spAutoFit/>
          </a:bodyPr>
          <a:lstStyle/>
          <a:p>
            <a:pPr fontAlgn="auto"/>
            <a:r>
              <a:rPr lang="zh-CN" altLang="en-US" b="1">
                <a:solidFill>
                  <a:srgbClr val="FF0000"/>
                </a:solidFill>
                <a:sym typeface="+mn-ea"/>
              </a:rPr>
              <a:t>思考</a:t>
            </a:r>
            <a:r>
              <a:rPr lang="en-US" altLang="zh-CN" sz="2400" b="1">
                <a:solidFill>
                  <a:srgbClr val="FF0000"/>
                </a:solidFill>
                <a:sym typeface="+mn-ea"/>
              </a:rPr>
              <a:t>:下面3个随机试验是否为n重伯努利试验?</a:t>
            </a:r>
          </a:p>
          <a:p>
            <a:pPr fontAlgn="auto"/>
            <a:r>
              <a:rPr lang="en-US" altLang="zh-CN" sz="2400" b="1" err="1">
                <a:solidFill>
                  <a:schemeClr val="tx2"/>
                </a:solidFill>
                <a:sym typeface="+mn-ea"/>
              </a:rPr>
              <a:t>如果是,那么其中的伯努利试验是什么?</a:t>
            </a:r>
          </a:p>
          <a:p>
            <a:pPr fontAlgn="auto"/>
            <a:r>
              <a:rPr lang="en-US" altLang="zh-CN" sz="2400" b="1" err="1">
                <a:solidFill>
                  <a:schemeClr val="tx2"/>
                </a:solidFill>
                <a:sym typeface="+mn-ea"/>
              </a:rPr>
              <a:t>对于每个试验,定义“成功”的事件为A,那么A的概率是多大?重复试验的次数是多少？</a:t>
            </a:r>
            <a:endParaRPr lang="en-US" altLang="zh-CN" sz="2400" b="1">
              <a:solidFill>
                <a:schemeClr val="tx2"/>
              </a:solidFill>
            </a:endParaRPr>
          </a:p>
          <a:p>
            <a:pPr fontAlgn="auto"/>
            <a:r>
              <a:rPr lang="en-US" altLang="zh-CN" sz="2400" b="1">
                <a:solidFill>
                  <a:schemeClr val="tx2"/>
                </a:solidFill>
                <a:sym typeface="+mn-ea"/>
              </a:rPr>
              <a:t>1.抛掷一枚质地均匀的硬币10次.</a:t>
            </a:r>
          </a:p>
          <a:p>
            <a:pPr fontAlgn="auto"/>
            <a:r>
              <a:rPr lang="en-US" altLang="zh-CN" sz="2400" b="1">
                <a:solidFill>
                  <a:schemeClr val="tx2"/>
                </a:solidFill>
              </a:rPr>
              <a:t>2.某飞碟运动员每次射击中靶的概率为0.8，连续射击3次.</a:t>
            </a:r>
          </a:p>
          <a:p>
            <a:pPr fontAlgn="auto"/>
            <a:r>
              <a:rPr lang="en-US" altLang="zh-CN" sz="2400" b="1">
                <a:solidFill>
                  <a:schemeClr val="tx2"/>
                </a:solidFill>
              </a:rPr>
              <a:t>3.一批产品的次品率为5%，有放回地随机抽取20件.</a:t>
            </a:r>
          </a:p>
        </p:txBody>
      </p:sp>
    </p:spTree>
    <p:extLst>
      <p:ext uri="{BB962C8B-B14F-4D97-AF65-F5344CB8AC3E}">
        <p14:creationId xmlns:p14="http://schemas.microsoft.com/office/powerpoint/2010/main" val="1370226081"/>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82D106-C919-4579-ABF4-5F0ACF2B070B}"/>
              </a:ext>
            </a:extLst>
          </p:cNvPr>
          <p:cNvSpPr txBox="1"/>
          <p:nvPr/>
        </p:nvSpPr>
        <p:spPr>
          <a:xfrm>
            <a:off x="208915" y="143510"/>
            <a:ext cx="11573510" cy="1477328"/>
          </a:xfrm>
          <a:prstGeom prst="rect">
            <a:avLst/>
          </a:prstGeom>
          <a:noFill/>
        </p:spPr>
        <p:txBody>
          <a:bodyPr wrap="square" rtlCol="0" anchor="t">
            <a:spAutoFit/>
          </a:bodyPr>
          <a:lstStyle/>
          <a:p>
            <a:pPr fontAlgn="auto"/>
            <a:r>
              <a:rPr lang="zh-CN" altLang="en-US" sz="1800" b="1">
                <a:solidFill>
                  <a:schemeClr val="tx2"/>
                </a:solidFill>
                <a:sym typeface="+mn-ea"/>
              </a:rPr>
              <a:t>追问</a:t>
            </a:r>
            <a:r>
              <a:rPr lang="en-US" altLang="zh-CN" sz="1800" b="1">
                <a:solidFill>
                  <a:schemeClr val="tx2"/>
                </a:solidFill>
                <a:sym typeface="+mn-ea"/>
              </a:rPr>
              <a:t>1</a:t>
            </a:r>
            <a:r>
              <a:rPr lang="zh-CN" altLang="en-US" sz="1800" b="1">
                <a:solidFill>
                  <a:schemeClr val="tx2"/>
                </a:solidFill>
                <a:sym typeface="+mn-ea"/>
              </a:rPr>
              <a:t>：</a:t>
            </a:r>
            <a:r>
              <a:rPr lang="en-US" altLang="zh-CN" sz="1800" b="1">
                <a:solidFill>
                  <a:schemeClr val="tx2"/>
                </a:solidFill>
                <a:sym typeface="+mn-ea"/>
              </a:rPr>
              <a:t>下面3个随机试验是否为n重伯努利试验?如果是，那么其中的伯努利试验是什</a:t>
            </a:r>
            <a:endParaRPr lang="en-US" altLang="zh-CN" sz="1800" b="1">
              <a:solidFill>
                <a:schemeClr val="tx2"/>
              </a:solidFill>
            </a:endParaRPr>
          </a:p>
          <a:p>
            <a:pPr fontAlgn="auto"/>
            <a:r>
              <a:rPr lang="en-US" altLang="zh-CN" sz="1800" b="1" err="1">
                <a:solidFill>
                  <a:schemeClr val="tx2"/>
                </a:solidFill>
                <a:sym typeface="+mn-ea"/>
              </a:rPr>
              <a:t>么?对于每个试验，定义“成功”的事件为A，那么A的概率是多大？重复试验的次数是多少？</a:t>
            </a:r>
            <a:endParaRPr lang="en-US" altLang="zh-CN" sz="1800" b="1">
              <a:solidFill>
                <a:schemeClr val="tx2"/>
              </a:solidFill>
            </a:endParaRPr>
          </a:p>
          <a:p>
            <a:pPr fontAlgn="auto"/>
            <a:r>
              <a:rPr lang="en-US" altLang="zh-CN" sz="1800" b="1">
                <a:solidFill>
                  <a:schemeClr val="tx2"/>
                </a:solidFill>
                <a:sym typeface="+mn-ea"/>
              </a:rPr>
              <a:t>1.抛掷一枚质地均匀的硬币10次.</a:t>
            </a:r>
          </a:p>
          <a:p>
            <a:pPr fontAlgn="auto"/>
            <a:r>
              <a:rPr lang="en-US" altLang="zh-CN" sz="1800" b="1">
                <a:solidFill>
                  <a:schemeClr val="tx2"/>
                </a:solidFill>
              </a:rPr>
              <a:t>2.某飞碟运动员每次射击中靶的概率为0.8，连续射击3次.</a:t>
            </a:r>
          </a:p>
          <a:p>
            <a:pPr fontAlgn="auto"/>
            <a:r>
              <a:rPr lang="en-US" altLang="zh-CN" sz="1800" b="1">
                <a:solidFill>
                  <a:schemeClr val="tx2"/>
                </a:solidFill>
              </a:rPr>
              <a:t>3.一批产品的次品率为5%，有放回地随机抽取20件.</a:t>
            </a:r>
          </a:p>
        </p:txBody>
      </p:sp>
      <p:graphicFrame>
        <p:nvGraphicFramePr>
          <p:cNvPr id="3" name="表格 2">
            <a:extLst>
              <a:ext uri="{FF2B5EF4-FFF2-40B4-BE49-F238E27FC236}">
                <a16:creationId xmlns:a16="http://schemas.microsoft.com/office/drawing/2014/main" id="{E8C31967-9273-494E-8887-F09BBE50D4B3}"/>
              </a:ext>
            </a:extLst>
          </p:cNvPr>
          <p:cNvGraphicFramePr>
            <a:graphicFrameLocks noGrp="1"/>
          </p:cNvGraphicFramePr>
          <p:nvPr>
            <p:extLst>
              <p:ext uri="{D42A27DB-BD31-4B8C-83A1-F6EECF244321}">
                <p14:modId xmlns:p14="http://schemas.microsoft.com/office/powerpoint/2010/main" val="1447002331"/>
              </p:ext>
            </p:extLst>
          </p:nvPr>
        </p:nvGraphicFramePr>
        <p:xfrm>
          <a:off x="695400" y="1782088"/>
          <a:ext cx="11251052" cy="2257173"/>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925656">
                  <a:extLst>
                    <a:ext uri="{9D8B030D-6E8A-4147-A177-3AD203B41FA5}">
                      <a16:colId xmlns:a16="http://schemas.microsoft.com/office/drawing/2014/main" val="20002"/>
                    </a:ext>
                  </a:extLst>
                </a:gridCol>
                <a:gridCol w="1420740">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692150">
                <a:tc>
                  <a:txBody>
                    <a:bodyPr/>
                    <a:lstStyle/>
                    <a:p>
                      <a:pPr algn="ctr">
                        <a:lnSpc>
                          <a:spcPct val="110000"/>
                        </a:lnSpc>
                        <a:buNone/>
                      </a:pPr>
                      <a:r>
                        <a:rPr lang="zh-CN" altLang="en-US" sz="2400" b="1">
                          <a:solidFill>
                            <a:srgbClr val="002060"/>
                          </a:solidFill>
                        </a:rPr>
                        <a:t>随机试验</a:t>
                      </a:r>
                    </a:p>
                  </a:txBody>
                  <a:tcPr>
                    <a:solidFill>
                      <a:schemeClr val="accent1">
                        <a:lumMod val="20000"/>
                        <a:lumOff val="80000"/>
                      </a:schemeClr>
                    </a:solidFill>
                  </a:tcPr>
                </a:tc>
                <a:tc>
                  <a:txBody>
                    <a:bodyPr/>
                    <a:lstStyle/>
                    <a:p>
                      <a:pPr algn="ctr">
                        <a:lnSpc>
                          <a:spcPct val="110000"/>
                        </a:lnSpc>
                        <a:buNone/>
                      </a:pPr>
                      <a:r>
                        <a:rPr lang="zh-CN" altLang="en-US" sz="2400" b="1">
                          <a:solidFill>
                            <a:srgbClr val="002060"/>
                          </a:solidFill>
                        </a:rPr>
                        <a:t>是否为</a:t>
                      </a:r>
                      <a:r>
                        <a:rPr lang="en-US" altLang="zh-CN" sz="2400" b="1">
                          <a:solidFill>
                            <a:srgbClr val="002060"/>
                          </a:solidFill>
                        </a:rPr>
                        <a:t>n</a:t>
                      </a:r>
                      <a:r>
                        <a:rPr lang="zh-CN" altLang="en-US" sz="2400" b="1">
                          <a:solidFill>
                            <a:srgbClr val="002060"/>
                          </a:solidFill>
                        </a:rPr>
                        <a:t>重伯努利试验</a:t>
                      </a:r>
                    </a:p>
                  </a:txBody>
                  <a:tcPr>
                    <a:solidFill>
                      <a:schemeClr val="accent1">
                        <a:lumMod val="20000"/>
                        <a:lumOff val="80000"/>
                      </a:schemeClr>
                    </a:solidFill>
                  </a:tcPr>
                </a:tc>
                <a:tc>
                  <a:txBody>
                    <a:bodyPr/>
                    <a:lstStyle/>
                    <a:p>
                      <a:pPr algn="ctr">
                        <a:lnSpc>
                          <a:spcPct val="110000"/>
                        </a:lnSpc>
                        <a:buNone/>
                      </a:pPr>
                      <a:r>
                        <a:rPr lang="zh-CN" altLang="en-US" sz="2400" b="1">
                          <a:solidFill>
                            <a:srgbClr val="002060"/>
                          </a:solidFill>
                          <a:sym typeface="+mn-ea"/>
                        </a:rPr>
                        <a:t>伯努利试验</a:t>
                      </a:r>
                    </a:p>
                  </a:txBody>
                  <a:tcPr>
                    <a:solidFill>
                      <a:schemeClr val="accent1">
                        <a:lumMod val="20000"/>
                        <a:lumOff val="80000"/>
                      </a:schemeClr>
                    </a:solidFill>
                  </a:tcPr>
                </a:tc>
                <a:tc>
                  <a:txBody>
                    <a:bodyPr/>
                    <a:lstStyle/>
                    <a:p>
                      <a:pPr algn="ctr">
                        <a:lnSpc>
                          <a:spcPct val="110000"/>
                        </a:lnSpc>
                        <a:buNone/>
                      </a:pPr>
                      <a:r>
                        <a:rPr lang="en-US" altLang="zh-CN" sz="2400" b="1">
                          <a:solidFill>
                            <a:srgbClr val="002060"/>
                          </a:solidFill>
                        </a:rPr>
                        <a:t>P(A)</a:t>
                      </a:r>
                    </a:p>
                  </a:txBody>
                  <a:tcPr>
                    <a:solidFill>
                      <a:schemeClr val="accent1">
                        <a:lumMod val="20000"/>
                        <a:lumOff val="80000"/>
                      </a:schemeClr>
                    </a:solidFill>
                  </a:tcPr>
                </a:tc>
                <a:tc>
                  <a:txBody>
                    <a:bodyPr/>
                    <a:lstStyle/>
                    <a:p>
                      <a:pPr algn="ctr">
                        <a:lnSpc>
                          <a:spcPct val="110000"/>
                        </a:lnSpc>
                        <a:buNone/>
                      </a:pPr>
                      <a:r>
                        <a:rPr lang="zh-CN" altLang="en-US" sz="2400" b="1">
                          <a:solidFill>
                            <a:srgbClr val="002060"/>
                          </a:solidFill>
                        </a:rPr>
                        <a:t>重复试验的次数</a:t>
                      </a:r>
                    </a:p>
                  </a:txBody>
                  <a:tcPr>
                    <a:solidFill>
                      <a:schemeClr val="accent1">
                        <a:lumMod val="20000"/>
                        <a:lumOff val="80000"/>
                      </a:schemeClr>
                    </a:solidFill>
                  </a:tcPr>
                </a:tc>
                <a:extLst>
                  <a:ext uri="{0D108BD9-81ED-4DB2-BD59-A6C34878D82A}">
                    <a16:rowId xmlns:a16="http://schemas.microsoft.com/office/drawing/2014/main" val="10000"/>
                  </a:ext>
                </a:extLst>
              </a:tr>
              <a:tr h="417830">
                <a:tc>
                  <a:txBody>
                    <a:bodyPr/>
                    <a:lstStyle/>
                    <a:p>
                      <a:pPr algn="ctr">
                        <a:lnSpc>
                          <a:spcPct val="110000"/>
                        </a:lnSpc>
                        <a:buNone/>
                      </a:pPr>
                      <a:r>
                        <a:rPr lang="en-US" altLang="zh-CN" sz="2400" b="1">
                          <a:solidFill>
                            <a:srgbClr val="002060"/>
                          </a:solidFill>
                        </a:rPr>
                        <a:t>1</a:t>
                      </a:r>
                    </a:p>
                  </a:txBody>
                  <a:tcPr>
                    <a:solidFill>
                      <a:schemeClr val="accent1">
                        <a:lumMod val="20000"/>
                        <a:lumOff val="80000"/>
                      </a:schemeClr>
                    </a:solidFill>
                  </a:tcPr>
                </a:tc>
                <a:tc>
                  <a:txBody>
                    <a:bodyPr/>
                    <a:lstStyle/>
                    <a:p>
                      <a:pPr algn="ctr">
                        <a:lnSpc>
                          <a:spcPct val="110000"/>
                        </a:lnSpc>
                        <a:buNone/>
                      </a:pPr>
                      <a:endParaRPr lang="zh-CN" altLang="en-US" sz="2400" b="1" dirty="0">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418465">
                <a:tc>
                  <a:txBody>
                    <a:bodyPr/>
                    <a:lstStyle/>
                    <a:p>
                      <a:pPr algn="ctr">
                        <a:lnSpc>
                          <a:spcPct val="110000"/>
                        </a:lnSpc>
                        <a:buNone/>
                      </a:pPr>
                      <a:r>
                        <a:rPr lang="en-US" altLang="zh-CN" sz="2400" b="1" dirty="0">
                          <a:solidFill>
                            <a:srgbClr val="002060"/>
                          </a:solidFill>
                        </a:rPr>
                        <a:t>2</a:t>
                      </a: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extLst>
                  <a:ext uri="{0D108BD9-81ED-4DB2-BD59-A6C34878D82A}">
                    <a16:rowId xmlns:a16="http://schemas.microsoft.com/office/drawing/2014/main" val="10002"/>
                  </a:ext>
                </a:extLst>
              </a:tr>
              <a:tr h="417830">
                <a:tc>
                  <a:txBody>
                    <a:bodyPr/>
                    <a:lstStyle/>
                    <a:p>
                      <a:pPr algn="ctr">
                        <a:lnSpc>
                          <a:spcPct val="110000"/>
                        </a:lnSpc>
                        <a:buNone/>
                      </a:pPr>
                      <a:r>
                        <a:rPr lang="en-US" altLang="zh-CN" sz="2400" b="1" dirty="0">
                          <a:solidFill>
                            <a:srgbClr val="002060"/>
                          </a:solidFill>
                        </a:rPr>
                        <a:t>3</a:t>
                      </a: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dirty="0">
                        <a:solidFill>
                          <a:srgbClr val="002060"/>
                        </a:solidFill>
                      </a:endParaRPr>
                    </a:p>
                  </a:txBody>
                  <a:tcPr>
                    <a:solidFill>
                      <a:schemeClr val="accent1">
                        <a:lumMod val="20000"/>
                        <a:lumOff val="80000"/>
                      </a:schemeClr>
                    </a:solidFill>
                  </a:tcPr>
                </a:tc>
                <a:tc>
                  <a:txBody>
                    <a:bodyPr/>
                    <a:lstStyle/>
                    <a:p>
                      <a:pPr algn="ctr">
                        <a:lnSpc>
                          <a:spcPct val="110000"/>
                        </a:lnSpc>
                        <a:buNone/>
                      </a:pPr>
                      <a:endParaRPr lang="zh-CN" altLang="en-US" sz="2400" b="1" dirty="0">
                        <a:solidFill>
                          <a:srgbClr val="002060"/>
                        </a:solidFill>
                      </a:endParaRPr>
                    </a:p>
                  </a:txBody>
                  <a:tcP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4" name="文本框 3">
            <a:extLst>
              <a:ext uri="{FF2B5EF4-FFF2-40B4-BE49-F238E27FC236}">
                <a16:creationId xmlns:a16="http://schemas.microsoft.com/office/drawing/2014/main" id="{1FF1FAE3-1A98-4760-93CB-70BD2ED89A03}"/>
              </a:ext>
            </a:extLst>
          </p:cNvPr>
          <p:cNvSpPr txBox="1"/>
          <p:nvPr/>
        </p:nvSpPr>
        <p:spPr>
          <a:xfrm>
            <a:off x="2755042" y="2526975"/>
            <a:ext cx="613410" cy="553085"/>
          </a:xfrm>
          <a:prstGeom prst="rect">
            <a:avLst/>
          </a:prstGeom>
          <a:noFill/>
        </p:spPr>
        <p:txBody>
          <a:bodyPr wrap="square" rtlCol="0">
            <a:spAutoFit/>
          </a:bodyPr>
          <a:lstStyle/>
          <a:p>
            <a:pPr fontAlgn="auto">
              <a:lnSpc>
                <a:spcPct val="150000"/>
              </a:lnSpc>
            </a:pPr>
            <a:r>
              <a:rPr lang="zh-CN" altLang="en-US" sz="2000" b="1">
                <a:solidFill>
                  <a:srgbClr val="C00000"/>
                </a:solidFill>
              </a:rPr>
              <a:t>是</a:t>
            </a:r>
          </a:p>
        </p:txBody>
      </p:sp>
      <p:sp>
        <p:nvSpPr>
          <p:cNvPr id="5" name="文本框 4">
            <a:extLst>
              <a:ext uri="{FF2B5EF4-FFF2-40B4-BE49-F238E27FC236}">
                <a16:creationId xmlns:a16="http://schemas.microsoft.com/office/drawing/2014/main" id="{5B72F2C0-2E4B-4FCB-9DC8-44A2459A620E}"/>
              </a:ext>
            </a:extLst>
          </p:cNvPr>
          <p:cNvSpPr txBox="1"/>
          <p:nvPr/>
        </p:nvSpPr>
        <p:spPr>
          <a:xfrm>
            <a:off x="2755042" y="2961315"/>
            <a:ext cx="613410" cy="495585"/>
          </a:xfrm>
          <a:prstGeom prst="rect">
            <a:avLst/>
          </a:prstGeom>
          <a:noFill/>
        </p:spPr>
        <p:txBody>
          <a:bodyPr wrap="square" rtlCol="0">
            <a:spAutoFit/>
          </a:bodyPr>
          <a:lstStyle/>
          <a:p>
            <a:pPr fontAlgn="auto">
              <a:lnSpc>
                <a:spcPct val="150000"/>
              </a:lnSpc>
            </a:pPr>
            <a:r>
              <a:rPr lang="zh-CN" altLang="en-US" sz="2000" b="1">
                <a:solidFill>
                  <a:srgbClr val="C00000"/>
                </a:solidFill>
              </a:rPr>
              <a:t>是</a:t>
            </a:r>
          </a:p>
        </p:txBody>
      </p:sp>
      <p:sp>
        <p:nvSpPr>
          <p:cNvPr id="6" name="文本框 5">
            <a:extLst>
              <a:ext uri="{FF2B5EF4-FFF2-40B4-BE49-F238E27FC236}">
                <a16:creationId xmlns:a16="http://schemas.microsoft.com/office/drawing/2014/main" id="{2B580127-F9FB-4023-81EA-9786BE23D267}"/>
              </a:ext>
            </a:extLst>
          </p:cNvPr>
          <p:cNvSpPr txBox="1"/>
          <p:nvPr/>
        </p:nvSpPr>
        <p:spPr>
          <a:xfrm>
            <a:off x="2755042" y="3345490"/>
            <a:ext cx="613410" cy="495585"/>
          </a:xfrm>
          <a:prstGeom prst="rect">
            <a:avLst/>
          </a:prstGeom>
          <a:noFill/>
        </p:spPr>
        <p:txBody>
          <a:bodyPr wrap="square" rtlCol="0">
            <a:spAutoFit/>
          </a:bodyPr>
          <a:lstStyle/>
          <a:p>
            <a:pPr fontAlgn="auto">
              <a:lnSpc>
                <a:spcPct val="150000"/>
              </a:lnSpc>
            </a:pPr>
            <a:r>
              <a:rPr lang="zh-CN" altLang="en-US" sz="2000" b="1">
                <a:solidFill>
                  <a:srgbClr val="C00000"/>
                </a:solidFill>
              </a:rPr>
              <a:t>是</a:t>
            </a:r>
          </a:p>
        </p:txBody>
      </p:sp>
      <p:sp>
        <p:nvSpPr>
          <p:cNvPr id="7" name="文本框 6">
            <a:extLst>
              <a:ext uri="{FF2B5EF4-FFF2-40B4-BE49-F238E27FC236}">
                <a16:creationId xmlns:a16="http://schemas.microsoft.com/office/drawing/2014/main" id="{7E73B4D1-BC88-4BF6-BD6D-801B56C0479A}"/>
              </a:ext>
            </a:extLst>
          </p:cNvPr>
          <p:cNvSpPr txBox="1"/>
          <p:nvPr/>
        </p:nvSpPr>
        <p:spPr>
          <a:xfrm>
            <a:off x="4193525" y="2496324"/>
            <a:ext cx="3857084" cy="576248"/>
          </a:xfrm>
          <a:prstGeom prst="rect">
            <a:avLst/>
          </a:prstGeom>
          <a:noFill/>
        </p:spPr>
        <p:txBody>
          <a:bodyPr wrap="square" rtlCol="0">
            <a:spAutoFit/>
          </a:bodyPr>
          <a:lstStyle/>
          <a:p>
            <a:pPr fontAlgn="auto">
              <a:lnSpc>
                <a:spcPct val="150000"/>
              </a:lnSpc>
            </a:pPr>
            <a:r>
              <a:rPr lang="zh-CN" altLang="en-US" b="1">
                <a:solidFill>
                  <a:schemeClr val="tx2"/>
                </a:solidFill>
              </a:rPr>
              <a:t>抛掷一枚质地均匀的硬币</a:t>
            </a:r>
          </a:p>
        </p:txBody>
      </p:sp>
      <p:sp>
        <p:nvSpPr>
          <p:cNvPr id="8" name="文本框 7">
            <a:extLst>
              <a:ext uri="{FF2B5EF4-FFF2-40B4-BE49-F238E27FC236}">
                <a16:creationId xmlns:a16="http://schemas.microsoft.com/office/drawing/2014/main" id="{A4395D40-0256-450D-83F4-18FB4ADEB8A6}"/>
              </a:ext>
            </a:extLst>
          </p:cNvPr>
          <p:cNvSpPr txBox="1"/>
          <p:nvPr/>
        </p:nvSpPr>
        <p:spPr>
          <a:xfrm>
            <a:off x="4476114" y="2910675"/>
            <a:ext cx="3610069" cy="576248"/>
          </a:xfrm>
          <a:prstGeom prst="rect">
            <a:avLst/>
          </a:prstGeom>
          <a:noFill/>
        </p:spPr>
        <p:txBody>
          <a:bodyPr wrap="square" rtlCol="0">
            <a:spAutoFit/>
          </a:bodyPr>
          <a:lstStyle/>
          <a:p>
            <a:pPr fontAlgn="auto">
              <a:lnSpc>
                <a:spcPct val="150000"/>
              </a:lnSpc>
            </a:pPr>
            <a:r>
              <a:rPr lang="en-US" altLang="zh-CN" b="1" err="1">
                <a:solidFill>
                  <a:schemeClr val="tx2"/>
                </a:solidFill>
                <a:sym typeface="+mn-ea"/>
              </a:rPr>
              <a:t>某飞碟运动员</a:t>
            </a:r>
            <a:r>
              <a:rPr lang="zh-CN" altLang="en-US" b="1">
                <a:solidFill>
                  <a:schemeClr val="tx2"/>
                </a:solidFill>
                <a:sym typeface="+mn-ea"/>
              </a:rPr>
              <a:t>进行射击</a:t>
            </a:r>
          </a:p>
        </p:txBody>
      </p:sp>
      <p:sp>
        <p:nvSpPr>
          <p:cNvPr id="9" name="文本框 8">
            <a:extLst>
              <a:ext uri="{FF2B5EF4-FFF2-40B4-BE49-F238E27FC236}">
                <a16:creationId xmlns:a16="http://schemas.microsoft.com/office/drawing/2014/main" id="{DB4C116B-5BC5-44C1-94A7-29845AFD6F63}"/>
              </a:ext>
            </a:extLst>
          </p:cNvPr>
          <p:cNvSpPr txBox="1"/>
          <p:nvPr/>
        </p:nvSpPr>
        <p:spPr>
          <a:xfrm>
            <a:off x="3964082" y="3401767"/>
            <a:ext cx="4106545" cy="576248"/>
          </a:xfrm>
          <a:prstGeom prst="rect">
            <a:avLst/>
          </a:prstGeom>
          <a:noFill/>
        </p:spPr>
        <p:txBody>
          <a:bodyPr wrap="square" rtlCol="0">
            <a:spAutoFit/>
          </a:bodyPr>
          <a:lstStyle/>
          <a:p>
            <a:pPr fontAlgn="auto">
              <a:lnSpc>
                <a:spcPct val="150000"/>
              </a:lnSpc>
            </a:pPr>
            <a:r>
              <a:rPr lang="zh-CN" altLang="en-US" b="1">
                <a:solidFill>
                  <a:schemeClr val="tx2"/>
                </a:solidFill>
                <a:sym typeface="+mn-ea"/>
              </a:rPr>
              <a:t>从一批产品中随机抽取一件</a:t>
            </a:r>
          </a:p>
        </p:txBody>
      </p:sp>
      <p:sp>
        <p:nvSpPr>
          <p:cNvPr id="10" name="文本框 9">
            <a:extLst>
              <a:ext uri="{FF2B5EF4-FFF2-40B4-BE49-F238E27FC236}">
                <a16:creationId xmlns:a16="http://schemas.microsoft.com/office/drawing/2014/main" id="{8271B214-4C25-4E3E-85FB-4AE4CF042EC8}"/>
              </a:ext>
            </a:extLst>
          </p:cNvPr>
          <p:cNvSpPr txBox="1"/>
          <p:nvPr/>
        </p:nvSpPr>
        <p:spPr>
          <a:xfrm>
            <a:off x="8211695" y="2465577"/>
            <a:ext cx="641350" cy="506730"/>
          </a:xfrm>
          <a:prstGeom prst="rect">
            <a:avLst/>
          </a:prstGeom>
          <a:noFill/>
        </p:spPr>
        <p:txBody>
          <a:bodyPr wrap="square" rtlCol="0">
            <a:spAutoFit/>
          </a:bodyPr>
          <a:lstStyle/>
          <a:p>
            <a:pPr fontAlgn="auto">
              <a:lnSpc>
                <a:spcPct val="150000"/>
              </a:lnSpc>
            </a:pPr>
            <a:r>
              <a:rPr lang="en-US" altLang="zh-CN" b="1">
                <a:solidFill>
                  <a:srgbClr val="C00000"/>
                </a:solidFill>
              </a:rPr>
              <a:t>0.5</a:t>
            </a:r>
          </a:p>
        </p:txBody>
      </p:sp>
      <p:sp>
        <p:nvSpPr>
          <p:cNvPr id="11" name="文本框 10">
            <a:extLst>
              <a:ext uri="{FF2B5EF4-FFF2-40B4-BE49-F238E27FC236}">
                <a16:creationId xmlns:a16="http://schemas.microsoft.com/office/drawing/2014/main" id="{BFBC1CFB-301E-4761-BBAE-3BC61C4BE82E}"/>
              </a:ext>
            </a:extLst>
          </p:cNvPr>
          <p:cNvSpPr txBox="1"/>
          <p:nvPr/>
        </p:nvSpPr>
        <p:spPr>
          <a:xfrm>
            <a:off x="8304909" y="2910675"/>
            <a:ext cx="756285" cy="506730"/>
          </a:xfrm>
          <a:prstGeom prst="rect">
            <a:avLst/>
          </a:prstGeom>
          <a:noFill/>
        </p:spPr>
        <p:txBody>
          <a:bodyPr wrap="square" rtlCol="0">
            <a:spAutoFit/>
          </a:bodyPr>
          <a:lstStyle/>
          <a:p>
            <a:pPr fontAlgn="auto">
              <a:lnSpc>
                <a:spcPct val="150000"/>
              </a:lnSpc>
            </a:pPr>
            <a:r>
              <a:rPr lang="en-US" altLang="zh-CN" b="1">
                <a:solidFill>
                  <a:srgbClr val="C00000"/>
                </a:solidFill>
              </a:rPr>
              <a:t>0.8</a:t>
            </a:r>
          </a:p>
        </p:txBody>
      </p:sp>
      <p:sp>
        <p:nvSpPr>
          <p:cNvPr id="12" name="文本框 11">
            <a:extLst>
              <a:ext uri="{FF2B5EF4-FFF2-40B4-BE49-F238E27FC236}">
                <a16:creationId xmlns:a16="http://schemas.microsoft.com/office/drawing/2014/main" id="{4230AAEE-A5C5-4757-A5D8-996527FD2877}"/>
              </a:ext>
            </a:extLst>
          </p:cNvPr>
          <p:cNvSpPr txBox="1"/>
          <p:nvPr/>
        </p:nvSpPr>
        <p:spPr>
          <a:xfrm>
            <a:off x="8273925" y="3421139"/>
            <a:ext cx="694055" cy="553085"/>
          </a:xfrm>
          <a:prstGeom prst="rect">
            <a:avLst/>
          </a:prstGeom>
          <a:noFill/>
        </p:spPr>
        <p:txBody>
          <a:bodyPr wrap="none" rtlCol="0" anchor="t">
            <a:spAutoFit/>
          </a:bodyPr>
          <a:lstStyle/>
          <a:p>
            <a:pPr fontAlgn="auto">
              <a:lnSpc>
                <a:spcPct val="150000"/>
              </a:lnSpc>
            </a:pPr>
            <a:r>
              <a:rPr lang="en-US" altLang="zh-CN" sz="2000" b="1">
                <a:solidFill>
                  <a:srgbClr val="C00000"/>
                </a:solidFill>
                <a:sym typeface="+mn-ea"/>
              </a:rPr>
              <a:t>0.95</a:t>
            </a:r>
          </a:p>
        </p:txBody>
      </p:sp>
      <p:sp>
        <p:nvSpPr>
          <p:cNvPr id="13" name="文本框 12">
            <a:extLst>
              <a:ext uri="{FF2B5EF4-FFF2-40B4-BE49-F238E27FC236}">
                <a16:creationId xmlns:a16="http://schemas.microsoft.com/office/drawing/2014/main" id="{10099FF1-CCB6-44E5-992E-01DB0E3007C4}"/>
              </a:ext>
            </a:extLst>
          </p:cNvPr>
          <p:cNvSpPr txBox="1"/>
          <p:nvPr/>
        </p:nvSpPr>
        <p:spPr>
          <a:xfrm>
            <a:off x="9963529" y="2450066"/>
            <a:ext cx="480060" cy="553085"/>
          </a:xfrm>
          <a:prstGeom prst="rect">
            <a:avLst/>
          </a:prstGeom>
          <a:noFill/>
        </p:spPr>
        <p:txBody>
          <a:bodyPr wrap="none" rtlCol="0" anchor="t">
            <a:spAutoFit/>
          </a:bodyPr>
          <a:lstStyle/>
          <a:p>
            <a:pPr fontAlgn="auto">
              <a:lnSpc>
                <a:spcPct val="150000"/>
              </a:lnSpc>
            </a:pPr>
            <a:r>
              <a:rPr lang="en-US" altLang="zh-CN" sz="2000" b="1">
                <a:solidFill>
                  <a:srgbClr val="C00000"/>
                </a:solidFill>
                <a:sym typeface="+mn-ea"/>
              </a:rPr>
              <a:t>10</a:t>
            </a:r>
          </a:p>
        </p:txBody>
      </p:sp>
      <p:sp>
        <p:nvSpPr>
          <p:cNvPr id="14" name="文本框 13">
            <a:extLst>
              <a:ext uri="{FF2B5EF4-FFF2-40B4-BE49-F238E27FC236}">
                <a16:creationId xmlns:a16="http://schemas.microsoft.com/office/drawing/2014/main" id="{163883D8-D7D9-43FA-99DF-6F9E78F9B9C5}"/>
              </a:ext>
            </a:extLst>
          </p:cNvPr>
          <p:cNvSpPr txBox="1"/>
          <p:nvPr/>
        </p:nvSpPr>
        <p:spPr>
          <a:xfrm>
            <a:off x="10037189" y="2861546"/>
            <a:ext cx="332740" cy="553085"/>
          </a:xfrm>
          <a:prstGeom prst="rect">
            <a:avLst/>
          </a:prstGeom>
          <a:noFill/>
        </p:spPr>
        <p:txBody>
          <a:bodyPr wrap="none" rtlCol="0" anchor="t">
            <a:spAutoFit/>
          </a:bodyPr>
          <a:lstStyle/>
          <a:p>
            <a:pPr fontAlgn="auto">
              <a:lnSpc>
                <a:spcPct val="150000"/>
              </a:lnSpc>
            </a:pPr>
            <a:r>
              <a:rPr lang="en-US" altLang="zh-CN" sz="2000" b="1">
                <a:solidFill>
                  <a:srgbClr val="C00000"/>
                </a:solidFill>
                <a:sym typeface="+mn-ea"/>
              </a:rPr>
              <a:t>3</a:t>
            </a:r>
          </a:p>
        </p:txBody>
      </p:sp>
      <p:sp>
        <p:nvSpPr>
          <p:cNvPr id="15" name="文本框 14">
            <a:extLst>
              <a:ext uri="{FF2B5EF4-FFF2-40B4-BE49-F238E27FC236}">
                <a16:creationId xmlns:a16="http://schemas.microsoft.com/office/drawing/2014/main" id="{76E9D920-245A-4C7D-9E34-BBD7D8E882AA}"/>
              </a:ext>
            </a:extLst>
          </p:cNvPr>
          <p:cNvSpPr txBox="1"/>
          <p:nvPr/>
        </p:nvSpPr>
        <p:spPr>
          <a:xfrm>
            <a:off x="9960989" y="3291441"/>
            <a:ext cx="482600" cy="553085"/>
          </a:xfrm>
          <a:prstGeom prst="rect">
            <a:avLst/>
          </a:prstGeom>
          <a:noFill/>
        </p:spPr>
        <p:txBody>
          <a:bodyPr wrap="none" rtlCol="0" anchor="t">
            <a:spAutoFit/>
          </a:bodyPr>
          <a:lstStyle/>
          <a:p>
            <a:pPr fontAlgn="auto">
              <a:lnSpc>
                <a:spcPct val="150000"/>
              </a:lnSpc>
            </a:pPr>
            <a:r>
              <a:rPr lang="en-US" altLang="zh-CN" sz="2000" b="1">
                <a:solidFill>
                  <a:srgbClr val="C00000"/>
                </a:solidFill>
                <a:sym typeface="+mn-ea"/>
              </a:rPr>
              <a:t>20</a:t>
            </a:r>
          </a:p>
        </p:txBody>
      </p:sp>
    </p:spTree>
    <p:extLst>
      <p:ext uri="{BB962C8B-B14F-4D97-AF65-F5344CB8AC3E}">
        <p14:creationId xmlns:p14="http://schemas.microsoft.com/office/powerpoint/2010/main" val="11860482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arn(inVertic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02A6E5-9DCF-48AC-853E-1058FA97DB76}"/>
              </a:ext>
            </a:extLst>
          </p:cNvPr>
          <p:cNvSpPr txBox="1"/>
          <p:nvPr/>
        </p:nvSpPr>
        <p:spPr>
          <a:xfrm>
            <a:off x="623392" y="1340768"/>
            <a:ext cx="8297545" cy="645160"/>
          </a:xfrm>
          <a:prstGeom prst="rect">
            <a:avLst/>
          </a:prstGeom>
          <a:noFill/>
        </p:spPr>
        <p:txBody>
          <a:bodyPr wrap="square" rtlCol="0">
            <a:spAutoFit/>
          </a:bodyPr>
          <a:lstStyle/>
          <a:p>
            <a:pPr fontAlgn="auto">
              <a:lnSpc>
                <a:spcPct val="150000"/>
              </a:lnSpc>
            </a:pPr>
            <a:r>
              <a:rPr lang="zh-CN" altLang="en-US" sz="2400" b="1">
                <a:solidFill>
                  <a:srgbClr val="C00000"/>
                </a:solidFill>
              </a:rPr>
              <a:t>追问</a:t>
            </a:r>
            <a:r>
              <a:rPr lang="en-US" altLang="zh-CN" sz="2400" b="1">
                <a:solidFill>
                  <a:srgbClr val="C00000"/>
                </a:solidFill>
              </a:rPr>
              <a:t>2 </a:t>
            </a:r>
            <a:r>
              <a:rPr lang="zh-CN" altLang="en-US" sz="2400" b="1">
                <a:solidFill>
                  <a:srgbClr val="C00000"/>
                </a:solidFill>
              </a:rPr>
              <a:t>：伯努利试验和n重伯努利试验有什么不同?</a:t>
            </a:r>
          </a:p>
        </p:txBody>
      </p:sp>
      <p:sp>
        <p:nvSpPr>
          <p:cNvPr id="3" name="文本框 2">
            <a:extLst>
              <a:ext uri="{FF2B5EF4-FFF2-40B4-BE49-F238E27FC236}">
                <a16:creationId xmlns:a16="http://schemas.microsoft.com/office/drawing/2014/main" id="{24D2052D-1D30-45F7-AE94-404E5DA8B935}"/>
              </a:ext>
            </a:extLst>
          </p:cNvPr>
          <p:cNvSpPr txBox="1"/>
          <p:nvPr/>
        </p:nvSpPr>
        <p:spPr>
          <a:xfrm>
            <a:off x="263352" y="2492896"/>
            <a:ext cx="11213465" cy="1200329"/>
          </a:xfrm>
          <a:prstGeom prst="rect">
            <a:avLst/>
          </a:prstGeom>
          <a:noFill/>
        </p:spPr>
        <p:txBody>
          <a:bodyPr wrap="square" rtlCol="0" anchor="t">
            <a:spAutoFit/>
          </a:bodyPr>
          <a:lstStyle/>
          <a:p>
            <a:pPr fontAlgn="auto"/>
            <a:r>
              <a:rPr lang="en-US" altLang="zh-CN" sz="2400" b="1"/>
              <a:t>伯努利试验是一个“有两个结果的试验”，只能关注某个事件发生或不发生；n重伯努利试验是对一个“有两个结果的试验”重复进行了n次，所以关注点是这n次重复试验中“发生”的次数</a:t>
            </a:r>
            <a:r>
              <a:rPr lang="en-US" altLang="zh-CN" sz="2400" b="1">
                <a:sym typeface="+mn-ea"/>
              </a:rPr>
              <a:t>X</a:t>
            </a:r>
            <a:r>
              <a:rPr lang="en-US" altLang="zh-CN" sz="2400" b="1"/>
              <a:t>.</a:t>
            </a:r>
          </a:p>
        </p:txBody>
      </p:sp>
      <p:sp>
        <p:nvSpPr>
          <p:cNvPr id="4" name="文本框 3">
            <a:extLst>
              <a:ext uri="{FF2B5EF4-FFF2-40B4-BE49-F238E27FC236}">
                <a16:creationId xmlns:a16="http://schemas.microsoft.com/office/drawing/2014/main" id="{C6195A8D-44F8-47FB-9AD5-4C4F65761599}"/>
              </a:ext>
            </a:extLst>
          </p:cNvPr>
          <p:cNvSpPr txBox="1"/>
          <p:nvPr/>
        </p:nvSpPr>
        <p:spPr>
          <a:xfrm>
            <a:off x="839416" y="4365104"/>
            <a:ext cx="11312712" cy="576248"/>
          </a:xfrm>
          <a:prstGeom prst="rect">
            <a:avLst/>
          </a:prstGeom>
          <a:noFill/>
        </p:spPr>
        <p:txBody>
          <a:bodyPr wrap="none" rtlCol="0" anchor="t">
            <a:spAutoFit/>
          </a:bodyPr>
          <a:lstStyle/>
          <a:p>
            <a:pPr fontAlgn="auto">
              <a:lnSpc>
                <a:spcPct val="150000"/>
              </a:lnSpc>
            </a:pPr>
            <a:r>
              <a:rPr lang="en-US" altLang="zh-CN" sz="2400" b="1" err="1">
                <a:solidFill>
                  <a:srgbClr val="FF0000"/>
                </a:solidFill>
                <a:sym typeface="+mn-ea"/>
              </a:rPr>
              <a:t>进一步地，因为X是一个离散型随机变量，所以我们实际关心的是它的概率分布列.</a:t>
            </a:r>
            <a:endParaRPr lang="en-US" altLang="zh-CN" sz="2400" b="1">
              <a:solidFill>
                <a:srgbClr val="FF0000"/>
              </a:solidFill>
            </a:endParaRPr>
          </a:p>
        </p:txBody>
      </p:sp>
    </p:spTree>
    <p:extLst>
      <p:ext uri="{BB962C8B-B14F-4D97-AF65-F5344CB8AC3E}">
        <p14:creationId xmlns:p14="http://schemas.microsoft.com/office/powerpoint/2010/main" val="726392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A334B2C5-59D4-435E-9BB5-61DCAFFB47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8993" y="12458"/>
            <a:ext cx="4512647" cy="665690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9">
            <a:extLst>
              <a:ext uri="{FF2B5EF4-FFF2-40B4-BE49-F238E27FC236}">
                <a16:creationId xmlns:a16="http://schemas.microsoft.com/office/drawing/2014/main" id="{37F3B55C-0A50-4EE8-BE92-4B4AAD097EA1}"/>
              </a:ext>
            </a:extLst>
          </p:cNvPr>
          <p:cNvGrpSpPr/>
          <p:nvPr/>
        </p:nvGrpSpPr>
        <p:grpSpPr>
          <a:xfrm>
            <a:off x="1703512" y="47898"/>
            <a:ext cx="7560840" cy="4677246"/>
            <a:chOff x="721" y="228"/>
            <a:chExt cx="4173" cy="2721"/>
          </a:xfrm>
        </p:grpSpPr>
        <p:sp>
          <p:nvSpPr>
            <p:cNvPr id="4" name="Rectangle 8">
              <a:extLst>
                <a:ext uri="{FF2B5EF4-FFF2-40B4-BE49-F238E27FC236}">
                  <a16:creationId xmlns:a16="http://schemas.microsoft.com/office/drawing/2014/main" id="{36A58E72-DEED-42A4-8D2F-EAD297BBDFD1}"/>
                </a:ext>
              </a:extLst>
            </p:cNvPr>
            <p:cNvSpPr>
              <a:spLocks noChangeArrowheads="1"/>
            </p:cNvSpPr>
            <p:nvPr/>
          </p:nvSpPr>
          <p:spPr bwMode="auto">
            <a:xfrm>
              <a:off x="721" y="228"/>
              <a:ext cx="4173" cy="2721"/>
            </a:xfrm>
            <a:prstGeom prst="rect">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 name="Picture 3">
              <a:extLst>
                <a:ext uri="{FF2B5EF4-FFF2-40B4-BE49-F238E27FC236}">
                  <a16:creationId xmlns:a16="http://schemas.microsoft.com/office/drawing/2014/main" id="{6C3A4AEC-ECBC-420D-9F57-5ACDD1F957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8" y="255"/>
              <a:ext cx="4077" cy="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 Box 5">
            <a:extLst>
              <a:ext uri="{FF2B5EF4-FFF2-40B4-BE49-F238E27FC236}">
                <a16:creationId xmlns:a16="http://schemas.microsoft.com/office/drawing/2014/main" id="{65D59EA6-FB55-404A-BE21-CB345C4A5565}"/>
              </a:ext>
            </a:extLst>
          </p:cNvPr>
          <p:cNvSpPr txBox="1">
            <a:spLocks noChangeArrowheads="1"/>
          </p:cNvSpPr>
          <p:nvPr/>
        </p:nvSpPr>
        <p:spPr bwMode="auto">
          <a:xfrm>
            <a:off x="167487" y="4813675"/>
            <a:ext cx="93610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a:latin typeface="宋体" panose="02010600030101010101" pitchFamily="2" charset="-122"/>
              </a:rPr>
              <a:t>    </a:t>
            </a:r>
            <a:r>
              <a:rPr lang="zh-CN" altLang="en-US" sz="2800" b="1">
                <a:solidFill>
                  <a:srgbClr val="000000"/>
                </a:solidFill>
                <a:latin typeface="宋体" panose="02010600030101010101" pitchFamily="2" charset="-122"/>
              </a:rPr>
              <a:t>姚明作为中锋，他职业生涯的罚球命中率为</a:t>
            </a:r>
            <a:r>
              <a:rPr lang="en-US" altLang="zh-CN" sz="2800" b="1">
                <a:solidFill>
                  <a:srgbClr val="000000"/>
                </a:solidFill>
                <a:latin typeface="宋体" panose="02010600030101010101" pitchFamily="2" charset="-122"/>
              </a:rPr>
              <a:t>0.8</a:t>
            </a:r>
            <a:r>
              <a:rPr lang="zh-CN" altLang="en-US" sz="2800" b="1">
                <a:solidFill>
                  <a:srgbClr val="000000"/>
                </a:solidFill>
                <a:latin typeface="宋体" panose="02010600030101010101" pitchFamily="2" charset="-122"/>
              </a:rPr>
              <a:t>，假设他每次命中率相同</a:t>
            </a:r>
            <a:r>
              <a:rPr lang="en-US" altLang="zh-CN" sz="2800" b="1">
                <a:solidFill>
                  <a:srgbClr val="000000"/>
                </a:solidFill>
                <a:latin typeface="宋体" panose="02010600030101010101" pitchFamily="2" charset="-122"/>
              </a:rPr>
              <a:t>,</a:t>
            </a:r>
            <a:r>
              <a:rPr lang="zh-CN" altLang="en-US" sz="2800" b="1">
                <a:latin typeface="宋体" panose="02010600030101010101" pitchFamily="2" charset="-122"/>
              </a:rPr>
              <a:t>请问他</a:t>
            </a:r>
            <a:r>
              <a:rPr lang="en-US" altLang="zh-CN" sz="2800" b="1">
                <a:solidFill>
                  <a:srgbClr val="FF0000"/>
                </a:solidFill>
              </a:rPr>
              <a:t>4</a:t>
            </a:r>
            <a:r>
              <a:rPr lang="zh-CN" altLang="en-US" sz="2800" b="1">
                <a:solidFill>
                  <a:srgbClr val="FF0000"/>
                </a:solidFill>
              </a:rPr>
              <a:t>投</a:t>
            </a:r>
            <a:r>
              <a:rPr lang="en-US" altLang="zh-CN" sz="2800" b="1">
                <a:solidFill>
                  <a:srgbClr val="FF0000"/>
                </a:solidFill>
              </a:rPr>
              <a:t>1</a:t>
            </a:r>
            <a:r>
              <a:rPr lang="zh-CN" altLang="en-US" sz="2800" b="1">
                <a:solidFill>
                  <a:srgbClr val="FF0000"/>
                </a:solidFill>
              </a:rPr>
              <a:t>中</a:t>
            </a:r>
            <a:r>
              <a:rPr lang="zh-CN" altLang="en-US" sz="2800" b="1">
                <a:solidFill>
                  <a:srgbClr val="000000"/>
                </a:solidFill>
              </a:rPr>
              <a:t>的概率是多少</a:t>
            </a:r>
            <a:r>
              <a:rPr lang="en-US" altLang="zh-CN" sz="2800" b="1">
                <a:solidFill>
                  <a:srgbClr val="000000"/>
                </a:solidFill>
              </a:rPr>
              <a:t>?</a:t>
            </a:r>
          </a:p>
        </p:txBody>
      </p:sp>
      <p:sp>
        <p:nvSpPr>
          <p:cNvPr id="7" name="Text Box 11">
            <a:extLst>
              <a:ext uri="{FF2B5EF4-FFF2-40B4-BE49-F238E27FC236}">
                <a16:creationId xmlns:a16="http://schemas.microsoft.com/office/drawing/2014/main" id="{0209BB78-9F39-4576-8690-77F439FF4705}"/>
              </a:ext>
            </a:extLst>
          </p:cNvPr>
          <p:cNvSpPr txBox="1">
            <a:spLocks noChangeArrowheads="1"/>
          </p:cNvSpPr>
          <p:nvPr/>
        </p:nvSpPr>
        <p:spPr bwMode="auto">
          <a:xfrm>
            <a:off x="0" y="13610"/>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Tree>
    <p:extLst>
      <p:ext uri="{BB962C8B-B14F-4D97-AF65-F5344CB8AC3E}">
        <p14:creationId xmlns:p14="http://schemas.microsoft.com/office/powerpoint/2010/main" val="2534166718"/>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Text Box 3">
            <a:extLst>
              <a:ext uri="{FF2B5EF4-FFF2-40B4-BE49-F238E27FC236}">
                <a16:creationId xmlns:a16="http://schemas.microsoft.com/office/drawing/2014/main" id="{06FDC372-B389-42DF-BF6D-E4CD134CCEA6}"/>
              </a:ext>
            </a:extLst>
          </p:cNvPr>
          <p:cNvSpPr txBox="1">
            <a:spLocks noChangeArrowheads="1"/>
          </p:cNvSpPr>
          <p:nvPr/>
        </p:nvSpPr>
        <p:spPr bwMode="auto">
          <a:xfrm>
            <a:off x="191344" y="549275"/>
            <a:ext cx="104766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sz="3200" b="1">
                <a:solidFill>
                  <a:srgbClr val="FF0000"/>
                </a:solidFill>
                <a:latin typeface="Arial" panose="020B0604020202020204" pitchFamily="34" charset="0"/>
              </a:rPr>
              <a:t>问题</a:t>
            </a:r>
            <a:r>
              <a:rPr kumimoji="0" lang="en-US" altLang="zh-CN" sz="3200" b="1">
                <a:solidFill>
                  <a:srgbClr val="FF0000"/>
                </a:solidFill>
                <a:latin typeface="Arial" panose="020B0604020202020204" pitchFamily="34" charset="0"/>
              </a:rPr>
              <a:t>1</a:t>
            </a:r>
            <a:r>
              <a:rPr kumimoji="0" lang="zh-CN" altLang="en-US" sz="3200" b="1">
                <a:solidFill>
                  <a:srgbClr val="FF0000"/>
                </a:solidFill>
                <a:latin typeface="Arial" panose="020B0604020202020204" pitchFamily="34" charset="0"/>
              </a:rPr>
              <a:t>：</a:t>
            </a:r>
            <a:r>
              <a:rPr kumimoji="0" lang="zh-CN" altLang="en-US" sz="3200" b="1">
                <a:latin typeface="Arial" panose="020B0604020202020204" pitchFamily="34" charset="0"/>
              </a:rPr>
              <a:t>在</a:t>
            </a:r>
            <a:r>
              <a:rPr kumimoji="0" lang="en-US" altLang="zh-CN" sz="3200" b="1">
                <a:latin typeface="Arial" panose="020B0604020202020204" pitchFamily="34" charset="0"/>
              </a:rPr>
              <a:t>4</a:t>
            </a:r>
            <a:r>
              <a:rPr kumimoji="0" lang="zh-CN" altLang="en-US" sz="3200" b="1">
                <a:latin typeface="Arial" panose="020B0604020202020204" pitchFamily="34" charset="0"/>
              </a:rPr>
              <a:t>次投篮中姚明恰好命中</a:t>
            </a:r>
            <a:r>
              <a:rPr kumimoji="0" lang="en-US" altLang="zh-CN" sz="3200" b="1">
                <a:latin typeface="Arial" panose="020B0604020202020204" pitchFamily="34" charset="0"/>
              </a:rPr>
              <a:t>1</a:t>
            </a:r>
            <a:r>
              <a:rPr kumimoji="0" lang="zh-CN" altLang="en-US" sz="3200" b="1">
                <a:latin typeface="Arial" panose="020B0604020202020204" pitchFamily="34" charset="0"/>
              </a:rPr>
              <a:t>次的概率是多少</a:t>
            </a:r>
            <a:r>
              <a:rPr kumimoji="0" lang="en-US" altLang="zh-CN" sz="3200" b="1">
                <a:latin typeface="Arial" panose="020B0604020202020204" pitchFamily="34" charset="0"/>
              </a:rPr>
              <a:t>?</a:t>
            </a:r>
          </a:p>
        </p:txBody>
      </p:sp>
      <p:sp>
        <p:nvSpPr>
          <p:cNvPr id="207876" name="Rectangle 4">
            <a:extLst>
              <a:ext uri="{FF2B5EF4-FFF2-40B4-BE49-F238E27FC236}">
                <a16:creationId xmlns:a16="http://schemas.microsoft.com/office/drawing/2014/main" id="{E04F8EEF-497C-4B8D-B265-9296195EB6E5}"/>
              </a:ext>
            </a:extLst>
          </p:cNvPr>
          <p:cNvSpPr>
            <a:spLocks noChangeArrowheads="1"/>
          </p:cNvSpPr>
          <p:nvPr/>
        </p:nvSpPr>
        <p:spPr bwMode="auto">
          <a:xfrm>
            <a:off x="695078" y="1225550"/>
            <a:ext cx="8856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00525" algn="l"/>
              </a:tabLst>
              <a:defRPr kumimoji="1" sz="2400">
                <a:solidFill>
                  <a:schemeClr val="tx1"/>
                </a:solidFill>
                <a:latin typeface="Times New Roman" panose="02020603050405020304" pitchFamily="18" charset="0"/>
                <a:ea typeface="宋体" panose="02010600030101010101" pitchFamily="2" charset="-122"/>
              </a:defRPr>
            </a:lvl1pPr>
            <a:lvl2pPr>
              <a:tabLst>
                <a:tab pos="4200525" algn="l"/>
              </a:tabLst>
              <a:defRPr kumimoji="1" sz="2400">
                <a:solidFill>
                  <a:schemeClr val="tx1"/>
                </a:solidFill>
                <a:latin typeface="Times New Roman" panose="02020603050405020304" pitchFamily="18" charset="0"/>
                <a:ea typeface="宋体" panose="02010600030101010101" pitchFamily="2" charset="-122"/>
              </a:defRPr>
            </a:lvl2pPr>
            <a:lvl3pPr>
              <a:tabLst>
                <a:tab pos="4200525" algn="l"/>
              </a:tabLst>
              <a:defRPr kumimoji="1" sz="2400">
                <a:solidFill>
                  <a:schemeClr val="tx1"/>
                </a:solidFill>
                <a:latin typeface="Times New Roman" panose="02020603050405020304" pitchFamily="18" charset="0"/>
                <a:ea typeface="宋体" panose="02010600030101010101" pitchFamily="2" charset="-122"/>
              </a:defRPr>
            </a:lvl3pPr>
            <a:lvl4pPr>
              <a:tabLst>
                <a:tab pos="4200525" algn="l"/>
              </a:tabLst>
              <a:defRPr kumimoji="1" sz="2400">
                <a:solidFill>
                  <a:schemeClr val="tx1"/>
                </a:solidFill>
                <a:latin typeface="Times New Roman" panose="02020603050405020304" pitchFamily="18" charset="0"/>
                <a:ea typeface="宋体" panose="02010600030101010101" pitchFamily="2" charset="-122"/>
              </a:defRPr>
            </a:lvl4pPr>
            <a:lvl5pPr>
              <a:tabLst>
                <a:tab pos="42005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t>分解问题：</a:t>
            </a:r>
            <a:r>
              <a:rPr lang="en-US" altLang="zh-CN" sz="2800" b="1"/>
              <a:t>1)</a:t>
            </a:r>
            <a:r>
              <a:rPr lang="zh-CN" altLang="en-US" sz="2800" b="1"/>
              <a:t>在</a:t>
            </a:r>
            <a:r>
              <a:rPr lang="en-US" altLang="zh-CN" sz="2800" b="1"/>
              <a:t>4</a:t>
            </a:r>
            <a:r>
              <a:rPr lang="zh-CN" altLang="en-US" sz="2800" b="1"/>
              <a:t>次投篮中他恰好命中</a:t>
            </a:r>
            <a:r>
              <a:rPr lang="en-US" altLang="zh-CN" sz="2800" b="1"/>
              <a:t>1</a:t>
            </a:r>
            <a:r>
              <a:rPr lang="zh-CN" altLang="en-US" sz="2800" b="1"/>
              <a:t>次的情况有几种</a:t>
            </a:r>
            <a:r>
              <a:rPr lang="en-US" altLang="zh-CN" sz="2800" b="1"/>
              <a:t>?                         </a:t>
            </a:r>
          </a:p>
          <a:p>
            <a:r>
              <a:rPr lang="en-US" altLang="zh-CN" sz="2800" b="1"/>
              <a:t>                    </a:t>
            </a:r>
          </a:p>
        </p:txBody>
      </p:sp>
      <p:grpSp>
        <p:nvGrpSpPr>
          <p:cNvPr id="207880" name="Group 8">
            <a:extLst>
              <a:ext uri="{FF2B5EF4-FFF2-40B4-BE49-F238E27FC236}">
                <a16:creationId xmlns:a16="http://schemas.microsoft.com/office/drawing/2014/main" id="{D938B485-806F-4060-83C5-9DA68DE2FA77}"/>
              </a:ext>
            </a:extLst>
          </p:cNvPr>
          <p:cNvGrpSpPr/>
          <p:nvPr/>
        </p:nvGrpSpPr>
        <p:grpSpPr>
          <a:xfrm>
            <a:off x="313638" y="3614737"/>
            <a:ext cx="2858730" cy="2017713"/>
            <a:chOff x="1070" y="1728"/>
            <a:chExt cx="1451" cy="1097"/>
          </a:xfrm>
        </p:grpSpPr>
        <p:sp>
          <p:nvSpPr>
            <p:cNvPr id="207881" name="Oval 9">
              <a:extLst>
                <a:ext uri="{FF2B5EF4-FFF2-40B4-BE49-F238E27FC236}">
                  <a16:creationId xmlns:a16="http://schemas.microsoft.com/office/drawing/2014/main" id="{334E8532-ED1C-4057-A5C8-378D5D9B2652}"/>
                </a:ext>
              </a:extLst>
            </p:cNvPr>
            <p:cNvSpPr>
              <a:spLocks noChangeArrowheads="1"/>
            </p:cNvSpPr>
            <p:nvPr/>
          </p:nvSpPr>
          <p:spPr bwMode="auto">
            <a:xfrm>
              <a:off x="1392" y="2592"/>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7882" name="Group 10">
              <a:extLst>
                <a:ext uri="{FF2B5EF4-FFF2-40B4-BE49-F238E27FC236}">
                  <a16:creationId xmlns:a16="http://schemas.microsoft.com/office/drawing/2014/main" id="{AB0ABE5C-4DF1-4064-994C-745B9AB4321C}"/>
                </a:ext>
              </a:extLst>
            </p:cNvPr>
            <p:cNvGrpSpPr/>
            <p:nvPr/>
          </p:nvGrpSpPr>
          <p:grpSpPr>
            <a:xfrm>
              <a:off x="1070" y="1728"/>
              <a:ext cx="1451" cy="1097"/>
              <a:chOff x="590" y="1680"/>
              <a:chExt cx="1451" cy="1097"/>
            </a:xfrm>
          </p:grpSpPr>
          <p:grpSp>
            <p:nvGrpSpPr>
              <p:cNvPr id="207883" name="Group 11">
                <a:extLst>
                  <a:ext uri="{FF2B5EF4-FFF2-40B4-BE49-F238E27FC236}">
                    <a16:creationId xmlns:a16="http://schemas.microsoft.com/office/drawing/2014/main" id="{63B7DBA0-EC98-4AEE-BA36-DDCAAA2AA406}"/>
                  </a:ext>
                </a:extLst>
              </p:cNvPr>
              <p:cNvGrpSpPr/>
              <p:nvPr/>
            </p:nvGrpSpPr>
            <p:grpSpPr>
              <a:xfrm>
                <a:off x="912" y="1680"/>
                <a:ext cx="1129" cy="1005"/>
                <a:chOff x="912" y="1680"/>
                <a:chExt cx="1129" cy="1005"/>
              </a:xfrm>
            </p:grpSpPr>
            <p:sp>
              <p:nvSpPr>
                <p:cNvPr id="207884" name="Oval 12">
                  <a:extLst>
                    <a:ext uri="{FF2B5EF4-FFF2-40B4-BE49-F238E27FC236}">
                      <a16:creationId xmlns:a16="http://schemas.microsoft.com/office/drawing/2014/main" id="{C921AB3D-AF77-486D-9EDE-1BE97A350772}"/>
                    </a:ext>
                  </a:extLst>
                </p:cNvPr>
                <p:cNvSpPr>
                  <a:spLocks noChangeArrowheads="1"/>
                </p:cNvSpPr>
                <p:nvPr/>
              </p:nvSpPr>
              <p:spPr bwMode="auto">
                <a:xfrm>
                  <a:off x="1248" y="1680"/>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5" name="Oval 13">
                  <a:extLst>
                    <a:ext uri="{FF2B5EF4-FFF2-40B4-BE49-F238E27FC236}">
                      <a16:creationId xmlns:a16="http://schemas.microsoft.com/office/drawing/2014/main" id="{1C252EB8-CE65-4222-B593-D02DCCD1D9D4}"/>
                    </a:ext>
                  </a:extLst>
                </p:cNvPr>
                <p:cNvSpPr>
                  <a:spLocks noChangeArrowheads="1"/>
                </p:cNvSpPr>
                <p:nvPr/>
              </p:nvSpPr>
              <p:spPr bwMode="auto">
                <a:xfrm>
                  <a:off x="1584" y="1680"/>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6" name="Oval 14">
                  <a:extLst>
                    <a:ext uri="{FF2B5EF4-FFF2-40B4-BE49-F238E27FC236}">
                      <a16:creationId xmlns:a16="http://schemas.microsoft.com/office/drawing/2014/main" id="{4EAC2F29-7567-4834-A61D-8292E950AC75}"/>
                    </a:ext>
                  </a:extLst>
                </p:cNvPr>
                <p:cNvSpPr>
                  <a:spLocks noChangeArrowheads="1"/>
                </p:cNvSpPr>
                <p:nvPr/>
              </p:nvSpPr>
              <p:spPr bwMode="auto">
                <a:xfrm>
                  <a:off x="1872" y="1680"/>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7" name="AutoShape 15">
                  <a:extLst>
                    <a:ext uri="{FF2B5EF4-FFF2-40B4-BE49-F238E27FC236}">
                      <a16:creationId xmlns:a16="http://schemas.microsoft.com/office/drawing/2014/main" id="{311010B3-F1F1-43F8-ACED-50B69D06EE4E}"/>
                    </a:ext>
                  </a:extLst>
                </p:cNvPr>
                <p:cNvSpPr>
                  <a:spLocks noChangeArrowheads="1"/>
                </p:cNvSpPr>
                <p:nvPr/>
              </p:nvSpPr>
              <p:spPr bwMode="auto">
                <a:xfrm>
                  <a:off x="912" y="1680"/>
                  <a:ext cx="192" cy="144"/>
                </a:xfrm>
                <a:prstGeom prst="triangle">
                  <a:avLst>
                    <a:gd name="adj" fmla="val 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8" name="AutoShape 16">
                  <a:extLst>
                    <a:ext uri="{FF2B5EF4-FFF2-40B4-BE49-F238E27FC236}">
                      <a16:creationId xmlns:a16="http://schemas.microsoft.com/office/drawing/2014/main" id="{619E6F78-42E8-4EBE-AA33-E3972E6BD1F7}"/>
                    </a:ext>
                  </a:extLst>
                </p:cNvPr>
                <p:cNvSpPr>
                  <a:spLocks noChangeArrowheads="1"/>
                </p:cNvSpPr>
                <p:nvPr/>
              </p:nvSpPr>
              <p:spPr bwMode="auto">
                <a:xfrm>
                  <a:off x="1217" y="1960"/>
                  <a:ext cx="192" cy="144"/>
                </a:xfrm>
                <a:prstGeom prst="triangle">
                  <a:avLst>
                    <a:gd name="adj" fmla="val 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9" name="AutoShape 17">
                  <a:extLst>
                    <a:ext uri="{FF2B5EF4-FFF2-40B4-BE49-F238E27FC236}">
                      <a16:creationId xmlns:a16="http://schemas.microsoft.com/office/drawing/2014/main" id="{B610EA65-BE97-430D-B707-6CBC0D5B3FE5}"/>
                    </a:ext>
                  </a:extLst>
                </p:cNvPr>
                <p:cNvSpPr>
                  <a:spLocks noChangeArrowheads="1"/>
                </p:cNvSpPr>
                <p:nvPr/>
              </p:nvSpPr>
              <p:spPr bwMode="auto">
                <a:xfrm>
                  <a:off x="1537" y="2243"/>
                  <a:ext cx="192" cy="144"/>
                </a:xfrm>
                <a:prstGeom prst="triangle">
                  <a:avLst>
                    <a:gd name="adj" fmla="val 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0" name="AutoShape 18">
                  <a:extLst>
                    <a:ext uri="{FF2B5EF4-FFF2-40B4-BE49-F238E27FC236}">
                      <a16:creationId xmlns:a16="http://schemas.microsoft.com/office/drawing/2014/main" id="{F7922618-DCF6-490A-BF9A-388836500156}"/>
                    </a:ext>
                  </a:extLst>
                </p:cNvPr>
                <p:cNvSpPr>
                  <a:spLocks noChangeArrowheads="1"/>
                </p:cNvSpPr>
                <p:nvPr/>
              </p:nvSpPr>
              <p:spPr bwMode="auto">
                <a:xfrm>
                  <a:off x="1849" y="2517"/>
                  <a:ext cx="192" cy="144"/>
                </a:xfrm>
                <a:prstGeom prst="triangle">
                  <a:avLst>
                    <a:gd name="adj" fmla="val 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1" name="Oval 19">
                  <a:extLst>
                    <a:ext uri="{FF2B5EF4-FFF2-40B4-BE49-F238E27FC236}">
                      <a16:creationId xmlns:a16="http://schemas.microsoft.com/office/drawing/2014/main" id="{7042B4F6-841D-4A29-A0C0-A230E20FCB8B}"/>
                    </a:ext>
                  </a:extLst>
                </p:cNvPr>
                <p:cNvSpPr>
                  <a:spLocks noChangeArrowheads="1"/>
                </p:cNvSpPr>
                <p:nvPr/>
              </p:nvSpPr>
              <p:spPr bwMode="auto">
                <a:xfrm>
                  <a:off x="912" y="1968"/>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2" name="Oval 20">
                  <a:extLst>
                    <a:ext uri="{FF2B5EF4-FFF2-40B4-BE49-F238E27FC236}">
                      <a16:creationId xmlns:a16="http://schemas.microsoft.com/office/drawing/2014/main" id="{90F9C8C1-470F-48DA-A002-8621EB928076}"/>
                    </a:ext>
                  </a:extLst>
                </p:cNvPr>
                <p:cNvSpPr>
                  <a:spLocks noChangeArrowheads="1"/>
                </p:cNvSpPr>
                <p:nvPr/>
              </p:nvSpPr>
              <p:spPr bwMode="auto">
                <a:xfrm>
                  <a:off x="1558" y="1946"/>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3" name="Oval 21">
                  <a:extLst>
                    <a:ext uri="{FF2B5EF4-FFF2-40B4-BE49-F238E27FC236}">
                      <a16:creationId xmlns:a16="http://schemas.microsoft.com/office/drawing/2014/main" id="{23A7429E-66C9-44B9-B26B-027B991EC788}"/>
                    </a:ext>
                  </a:extLst>
                </p:cNvPr>
                <p:cNvSpPr>
                  <a:spLocks noChangeArrowheads="1"/>
                </p:cNvSpPr>
                <p:nvPr/>
              </p:nvSpPr>
              <p:spPr bwMode="auto">
                <a:xfrm>
                  <a:off x="1872" y="1954"/>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4" name="Oval 22">
                  <a:extLst>
                    <a:ext uri="{FF2B5EF4-FFF2-40B4-BE49-F238E27FC236}">
                      <a16:creationId xmlns:a16="http://schemas.microsoft.com/office/drawing/2014/main" id="{036874C4-BB5C-4BB9-82DD-FB36E75AAB70}"/>
                    </a:ext>
                  </a:extLst>
                </p:cNvPr>
                <p:cNvSpPr>
                  <a:spLocks noChangeArrowheads="1"/>
                </p:cNvSpPr>
                <p:nvPr/>
              </p:nvSpPr>
              <p:spPr bwMode="auto">
                <a:xfrm>
                  <a:off x="1873" y="2266"/>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5" name="Oval 23">
                  <a:extLst>
                    <a:ext uri="{FF2B5EF4-FFF2-40B4-BE49-F238E27FC236}">
                      <a16:creationId xmlns:a16="http://schemas.microsoft.com/office/drawing/2014/main" id="{A3981165-111A-425F-A0F9-D4E5E437C9A7}"/>
                    </a:ext>
                  </a:extLst>
                </p:cNvPr>
                <p:cNvSpPr>
                  <a:spLocks noChangeArrowheads="1"/>
                </p:cNvSpPr>
                <p:nvPr/>
              </p:nvSpPr>
              <p:spPr bwMode="auto">
                <a:xfrm>
                  <a:off x="1256" y="2274"/>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6" name="Oval 24">
                  <a:extLst>
                    <a:ext uri="{FF2B5EF4-FFF2-40B4-BE49-F238E27FC236}">
                      <a16:creationId xmlns:a16="http://schemas.microsoft.com/office/drawing/2014/main" id="{78F8BA3D-BC63-469D-B2DF-2996671DDF3F}"/>
                    </a:ext>
                  </a:extLst>
                </p:cNvPr>
                <p:cNvSpPr>
                  <a:spLocks noChangeArrowheads="1"/>
                </p:cNvSpPr>
                <p:nvPr/>
              </p:nvSpPr>
              <p:spPr bwMode="auto">
                <a:xfrm>
                  <a:off x="920" y="2274"/>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7" name="Oval 25">
                  <a:extLst>
                    <a:ext uri="{FF2B5EF4-FFF2-40B4-BE49-F238E27FC236}">
                      <a16:creationId xmlns:a16="http://schemas.microsoft.com/office/drawing/2014/main" id="{1E1E823D-6772-4B46-8872-B00EABF14B9E}"/>
                    </a:ext>
                  </a:extLst>
                </p:cNvPr>
                <p:cNvSpPr>
                  <a:spLocks noChangeArrowheads="1"/>
                </p:cNvSpPr>
                <p:nvPr/>
              </p:nvSpPr>
              <p:spPr bwMode="auto">
                <a:xfrm>
                  <a:off x="1561" y="2541"/>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8" name="Oval 26">
                  <a:extLst>
                    <a:ext uri="{FF2B5EF4-FFF2-40B4-BE49-F238E27FC236}">
                      <a16:creationId xmlns:a16="http://schemas.microsoft.com/office/drawing/2014/main" id="{9C5A6ED1-72A5-4237-A2AA-D4C3EA058555}"/>
                    </a:ext>
                  </a:extLst>
                </p:cNvPr>
                <p:cNvSpPr>
                  <a:spLocks noChangeArrowheads="1"/>
                </p:cNvSpPr>
                <p:nvPr/>
              </p:nvSpPr>
              <p:spPr bwMode="auto">
                <a:xfrm>
                  <a:off x="1241" y="2533"/>
                  <a:ext cx="144" cy="144"/>
                </a:xfrm>
                <a:prstGeom prst="ellipse">
                  <a:avLst/>
                </a:prstGeom>
                <a:solidFill>
                  <a:srgbClr val="F5F9F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7899" name="Text Box 27">
                <a:extLst>
                  <a:ext uri="{FF2B5EF4-FFF2-40B4-BE49-F238E27FC236}">
                    <a16:creationId xmlns:a16="http://schemas.microsoft.com/office/drawing/2014/main" id="{0ACDB506-CB0F-4F71-8774-24BFB54A7CAE}"/>
                  </a:ext>
                </a:extLst>
              </p:cNvPr>
              <p:cNvSpPr txBox="1">
                <a:spLocks noChangeArrowheads="1"/>
              </p:cNvSpPr>
              <p:nvPr/>
            </p:nvSpPr>
            <p:spPr bwMode="auto">
              <a:xfrm>
                <a:off x="590" y="1680"/>
                <a:ext cx="513" cy="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5000"/>
                  </a:lnSpc>
                  <a:spcBef>
                    <a:spcPct val="50000"/>
                  </a:spcBef>
                </a:pPr>
                <a:r>
                  <a:rPr lang="en-US" altLang="zh-CN" sz="2800" b="1"/>
                  <a:t>(1)</a:t>
                </a:r>
              </a:p>
              <a:p>
                <a:pPr>
                  <a:lnSpc>
                    <a:spcPct val="75000"/>
                  </a:lnSpc>
                  <a:spcBef>
                    <a:spcPct val="50000"/>
                  </a:spcBef>
                </a:pPr>
                <a:r>
                  <a:rPr lang="en-US" altLang="zh-CN" sz="2800" b="1"/>
                  <a:t>(2)</a:t>
                </a:r>
              </a:p>
              <a:p>
                <a:pPr>
                  <a:lnSpc>
                    <a:spcPct val="75000"/>
                  </a:lnSpc>
                  <a:spcBef>
                    <a:spcPct val="50000"/>
                  </a:spcBef>
                </a:pPr>
                <a:r>
                  <a:rPr lang="en-US" altLang="zh-CN" sz="2800" b="1"/>
                  <a:t>(3)</a:t>
                </a:r>
              </a:p>
              <a:p>
                <a:pPr>
                  <a:lnSpc>
                    <a:spcPct val="75000"/>
                  </a:lnSpc>
                  <a:spcBef>
                    <a:spcPct val="50000"/>
                  </a:spcBef>
                </a:pPr>
                <a:r>
                  <a:rPr lang="en-US" altLang="zh-CN" sz="2800" b="1"/>
                  <a:t>(4)</a:t>
                </a:r>
              </a:p>
            </p:txBody>
          </p:sp>
        </p:grpSp>
      </p:grpSp>
      <p:grpSp>
        <p:nvGrpSpPr>
          <p:cNvPr id="207912" name="Group 40">
            <a:extLst>
              <a:ext uri="{FF2B5EF4-FFF2-40B4-BE49-F238E27FC236}">
                <a16:creationId xmlns:a16="http://schemas.microsoft.com/office/drawing/2014/main" id="{D1448564-A4E1-4AB3-98A2-2BDB3482EAA2}"/>
              </a:ext>
            </a:extLst>
          </p:cNvPr>
          <p:cNvGrpSpPr/>
          <p:nvPr/>
        </p:nvGrpSpPr>
        <p:grpSpPr>
          <a:xfrm>
            <a:off x="367318" y="2897483"/>
            <a:ext cx="11201107" cy="523826"/>
            <a:chOff x="-63" y="1888"/>
            <a:chExt cx="6875" cy="289"/>
          </a:xfrm>
        </p:grpSpPr>
        <p:sp>
          <p:nvSpPr>
            <p:cNvPr id="207879" name="Rectangle 7">
              <a:extLst>
                <a:ext uri="{FF2B5EF4-FFF2-40B4-BE49-F238E27FC236}">
                  <a16:creationId xmlns:a16="http://schemas.microsoft.com/office/drawing/2014/main" id="{0334043F-5C1C-474F-9635-B1EEED5B13F7}"/>
                </a:ext>
              </a:extLst>
            </p:cNvPr>
            <p:cNvSpPr>
              <a:spLocks noChangeArrowheads="1"/>
            </p:cNvSpPr>
            <p:nvPr/>
          </p:nvSpPr>
          <p:spPr bwMode="auto">
            <a:xfrm>
              <a:off x="-63" y="1888"/>
              <a:ext cx="687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b="1">
                  <a:latin typeface="宋体" panose="02010600030101010101" pitchFamily="2" charset="-122"/>
                  <a:cs typeface="Times New Roman" panose="02020603050405020304" pitchFamily="18" charset="0"/>
                </a:rPr>
                <a:t>     </a:t>
              </a:r>
              <a:r>
                <a:rPr lang="zh-CN" altLang="en-US" sz="2800" b="1">
                  <a:latin typeface="宋体" panose="02010600030101010101" pitchFamily="2" charset="-122"/>
                </a:rPr>
                <a:t>表示投中</a:t>
              </a:r>
              <a:r>
                <a:rPr lang="en-US" altLang="zh-CN" sz="2800" b="1">
                  <a:latin typeface="宋体" panose="02010600030101010101" pitchFamily="2" charset="-122"/>
                  <a:cs typeface="Times New Roman" panose="02020603050405020304" pitchFamily="18" charset="0"/>
                </a:rPr>
                <a:t>, </a:t>
              </a:r>
              <a:r>
                <a:rPr lang="zh-CN" altLang="en-US" sz="2800" b="1">
                  <a:latin typeface="宋体" panose="02010600030101010101" pitchFamily="2" charset="-122"/>
                </a:rPr>
                <a:t>表示没投中</a:t>
              </a:r>
              <a:r>
                <a:rPr lang="en-US" altLang="zh-CN" sz="2800" b="1">
                  <a:latin typeface="宋体" panose="02010600030101010101" pitchFamily="2" charset="-122"/>
                  <a:cs typeface="Times New Roman" panose="02020603050405020304" pitchFamily="18" charset="0"/>
                </a:rPr>
                <a:t>,</a:t>
              </a:r>
              <a:r>
                <a:rPr lang="zh-CN" altLang="en-US" sz="2800" b="1">
                  <a:latin typeface="宋体" panose="02010600030101010101" pitchFamily="2" charset="-122"/>
                </a:rPr>
                <a:t>则</a:t>
              </a:r>
              <a:r>
                <a:rPr lang="en-US" altLang="zh-CN" sz="2800" b="1">
                  <a:latin typeface="宋体" panose="02010600030101010101" pitchFamily="2" charset="-122"/>
                  <a:cs typeface="Times New Roman" panose="02020603050405020304" pitchFamily="18" charset="0"/>
                </a:rPr>
                <a:t>4</a:t>
              </a:r>
              <a:r>
                <a:rPr lang="zh-CN" altLang="en-US" sz="2800" b="1">
                  <a:latin typeface="宋体" panose="02010600030101010101" pitchFamily="2" charset="-122"/>
                </a:rPr>
                <a:t>次投篮中投中</a:t>
              </a:r>
              <a:r>
                <a:rPr lang="en-US" altLang="zh-CN" sz="2800" b="1">
                  <a:latin typeface="宋体" panose="02010600030101010101" pitchFamily="2" charset="-122"/>
                </a:rPr>
                <a:t>1</a:t>
              </a:r>
              <a:r>
                <a:rPr lang="zh-CN" altLang="en-US" sz="2800" b="1">
                  <a:latin typeface="宋体" panose="02010600030101010101" pitchFamily="2" charset="-122"/>
                </a:rPr>
                <a:t>次的情况有以下四种</a:t>
              </a:r>
              <a:r>
                <a:rPr lang="en-US" altLang="zh-CN" sz="2800" b="1">
                  <a:latin typeface="宋体" panose="02010600030101010101" pitchFamily="2" charset="-122"/>
                  <a:cs typeface="Times New Roman" panose="02020603050405020304" pitchFamily="18" charset="0"/>
                </a:rPr>
                <a:t>:</a:t>
              </a:r>
            </a:p>
          </p:txBody>
        </p:sp>
        <p:sp>
          <p:nvSpPr>
            <p:cNvPr id="207901" name="Oval 29">
              <a:extLst>
                <a:ext uri="{FF2B5EF4-FFF2-40B4-BE49-F238E27FC236}">
                  <a16:creationId xmlns:a16="http://schemas.microsoft.com/office/drawing/2014/main" id="{6A39F996-F511-4DD2-AB26-B6F3539EB786}"/>
                </a:ext>
              </a:extLst>
            </p:cNvPr>
            <p:cNvSpPr>
              <a:spLocks noChangeArrowheads="1"/>
            </p:cNvSpPr>
            <p:nvPr/>
          </p:nvSpPr>
          <p:spPr bwMode="auto">
            <a:xfrm>
              <a:off x="1508" y="1968"/>
              <a:ext cx="179" cy="122"/>
            </a:xfrm>
            <a:prstGeom prst="ellipse">
              <a:avLst/>
            </a:prstGeom>
            <a:solidFill>
              <a:srgbClr val="FFFFFF"/>
            </a:solidFill>
            <a:ln w="9525">
              <a:solidFill>
                <a:srgbClr val="000000"/>
              </a:solidFill>
              <a:round/>
            </a:ln>
          </p:spPr>
          <p:txBody>
            <a:bodyPr/>
            <a:lstStyle/>
            <a:p>
              <a:endParaRPr lang="zh-CN" altLang="en-US"/>
            </a:p>
          </p:txBody>
        </p:sp>
        <p:sp>
          <p:nvSpPr>
            <p:cNvPr id="207902" name="AutoShape 30">
              <a:extLst>
                <a:ext uri="{FF2B5EF4-FFF2-40B4-BE49-F238E27FC236}">
                  <a16:creationId xmlns:a16="http://schemas.microsoft.com/office/drawing/2014/main" id="{DCC49D72-C16D-4299-AFF1-80769634848F}"/>
                </a:ext>
              </a:extLst>
            </p:cNvPr>
            <p:cNvSpPr>
              <a:spLocks noChangeArrowheads="1"/>
            </p:cNvSpPr>
            <p:nvPr/>
          </p:nvSpPr>
          <p:spPr bwMode="auto">
            <a:xfrm>
              <a:off x="273" y="1979"/>
              <a:ext cx="238" cy="125"/>
            </a:xfrm>
            <a:prstGeom prst="triangle">
              <a:avLst>
                <a:gd name="adj" fmla="val 50000"/>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7903" name="Rectangle 31">
            <a:extLst>
              <a:ext uri="{FF2B5EF4-FFF2-40B4-BE49-F238E27FC236}">
                <a16:creationId xmlns:a16="http://schemas.microsoft.com/office/drawing/2014/main" id="{00AA0FD4-0D87-4B41-859B-AACA9F9BBAB8}"/>
              </a:ext>
            </a:extLst>
          </p:cNvPr>
          <p:cNvSpPr>
            <a:spLocks noChangeArrowheads="1"/>
          </p:cNvSpPr>
          <p:nvPr/>
        </p:nvSpPr>
        <p:spPr bwMode="auto">
          <a:xfrm>
            <a:off x="2495303" y="1731963"/>
            <a:ext cx="688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00525" algn="l"/>
              </a:tabLst>
              <a:defRPr kumimoji="1" sz="2400">
                <a:solidFill>
                  <a:schemeClr val="tx1"/>
                </a:solidFill>
                <a:latin typeface="Times New Roman" panose="02020603050405020304" pitchFamily="18" charset="0"/>
                <a:ea typeface="宋体" panose="02010600030101010101" pitchFamily="2" charset="-122"/>
              </a:defRPr>
            </a:lvl1pPr>
            <a:lvl2pPr>
              <a:tabLst>
                <a:tab pos="4200525" algn="l"/>
              </a:tabLst>
              <a:defRPr kumimoji="1" sz="2400">
                <a:solidFill>
                  <a:schemeClr val="tx1"/>
                </a:solidFill>
                <a:latin typeface="Times New Roman" panose="02020603050405020304" pitchFamily="18" charset="0"/>
                <a:ea typeface="宋体" panose="02010600030101010101" pitchFamily="2" charset="-122"/>
              </a:defRPr>
            </a:lvl2pPr>
            <a:lvl3pPr>
              <a:tabLst>
                <a:tab pos="4200525" algn="l"/>
              </a:tabLst>
              <a:defRPr kumimoji="1" sz="2400">
                <a:solidFill>
                  <a:schemeClr val="tx1"/>
                </a:solidFill>
                <a:latin typeface="Times New Roman" panose="02020603050405020304" pitchFamily="18" charset="0"/>
                <a:ea typeface="宋体" panose="02010600030101010101" pitchFamily="2" charset="-122"/>
              </a:defRPr>
            </a:lvl3pPr>
            <a:lvl4pPr>
              <a:tabLst>
                <a:tab pos="4200525" algn="l"/>
              </a:tabLst>
              <a:defRPr kumimoji="1" sz="2400">
                <a:solidFill>
                  <a:schemeClr val="tx1"/>
                </a:solidFill>
                <a:latin typeface="Times New Roman" panose="02020603050405020304" pitchFamily="18" charset="0"/>
                <a:ea typeface="宋体" panose="02010600030101010101" pitchFamily="2" charset="-122"/>
              </a:defRPr>
            </a:lvl4pPr>
            <a:lvl5pPr>
              <a:tabLst>
                <a:tab pos="42005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t>2)</a:t>
            </a:r>
            <a:r>
              <a:rPr lang="zh-CN" altLang="en-US" sz="2800" b="1"/>
              <a:t>说出每种情况的概率是多少</a:t>
            </a:r>
            <a:r>
              <a:rPr lang="en-US" altLang="zh-CN" sz="2800" b="1"/>
              <a:t>?                                    </a:t>
            </a:r>
          </a:p>
        </p:txBody>
      </p:sp>
      <p:sp>
        <p:nvSpPr>
          <p:cNvPr id="207904" name="Rectangle 32">
            <a:extLst>
              <a:ext uri="{FF2B5EF4-FFF2-40B4-BE49-F238E27FC236}">
                <a16:creationId xmlns:a16="http://schemas.microsoft.com/office/drawing/2014/main" id="{BECDF414-5F76-4B44-B797-639583F1301A}"/>
              </a:ext>
            </a:extLst>
          </p:cNvPr>
          <p:cNvSpPr>
            <a:spLocks noChangeArrowheads="1"/>
          </p:cNvSpPr>
          <p:nvPr/>
        </p:nvSpPr>
        <p:spPr bwMode="auto">
          <a:xfrm>
            <a:off x="2450852" y="2306638"/>
            <a:ext cx="6669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00525" algn="l"/>
              </a:tabLst>
              <a:defRPr kumimoji="1" sz="2400">
                <a:solidFill>
                  <a:schemeClr val="tx1"/>
                </a:solidFill>
                <a:latin typeface="Times New Roman" panose="02020603050405020304" pitchFamily="18" charset="0"/>
                <a:ea typeface="宋体" panose="02010600030101010101" pitchFamily="2" charset="-122"/>
              </a:defRPr>
            </a:lvl1pPr>
            <a:lvl2pPr>
              <a:tabLst>
                <a:tab pos="4200525" algn="l"/>
              </a:tabLst>
              <a:defRPr kumimoji="1" sz="2400">
                <a:solidFill>
                  <a:schemeClr val="tx1"/>
                </a:solidFill>
                <a:latin typeface="Times New Roman" panose="02020603050405020304" pitchFamily="18" charset="0"/>
                <a:ea typeface="宋体" panose="02010600030101010101" pitchFamily="2" charset="-122"/>
              </a:defRPr>
            </a:lvl2pPr>
            <a:lvl3pPr>
              <a:tabLst>
                <a:tab pos="4200525" algn="l"/>
              </a:tabLst>
              <a:defRPr kumimoji="1" sz="2400">
                <a:solidFill>
                  <a:schemeClr val="tx1"/>
                </a:solidFill>
                <a:latin typeface="Times New Roman" panose="02020603050405020304" pitchFamily="18" charset="0"/>
                <a:ea typeface="宋体" panose="02010600030101010101" pitchFamily="2" charset="-122"/>
              </a:defRPr>
            </a:lvl3pPr>
            <a:lvl4pPr>
              <a:tabLst>
                <a:tab pos="4200525" algn="l"/>
              </a:tabLst>
              <a:defRPr kumimoji="1" sz="2400">
                <a:solidFill>
                  <a:schemeClr val="tx1"/>
                </a:solidFill>
                <a:latin typeface="Times New Roman" panose="02020603050405020304" pitchFamily="18" charset="0"/>
                <a:ea typeface="宋体" panose="02010600030101010101" pitchFamily="2" charset="-122"/>
              </a:defRPr>
            </a:lvl4pPr>
            <a:lvl5pPr>
              <a:tabLst>
                <a:tab pos="42005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200525"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t> 3)</a:t>
            </a:r>
            <a:r>
              <a:rPr lang="zh-CN" altLang="en-US" sz="2800" b="1"/>
              <a:t>上述四种情况能否同时发生</a:t>
            </a:r>
            <a:r>
              <a:rPr lang="en-US" altLang="zh-CN" sz="2800" b="1"/>
              <a:t>?                    </a:t>
            </a:r>
          </a:p>
        </p:txBody>
      </p:sp>
      <p:sp>
        <p:nvSpPr>
          <p:cNvPr id="207916" name="Text Box 44">
            <a:extLst>
              <a:ext uri="{FF2B5EF4-FFF2-40B4-BE49-F238E27FC236}">
                <a16:creationId xmlns:a16="http://schemas.microsoft.com/office/drawing/2014/main" id="{397BAC64-CCA3-4301-9453-90610362B61E}"/>
              </a:ext>
            </a:extLst>
          </p:cNvPr>
          <p:cNvSpPr txBox="1">
            <a:spLocks noChangeArrowheads="1"/>
          </p:cNvSpPr>
          <p:nvPr/>
        </p:nvSpPr>
        <p:spPr bwMode="auto">
          <a:xfrm>
            <a:off x="6415" y="-13822"/>
            <a:ext cx="159702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zh-CN" altLang="en-US" b="1">
                <a:solidFill>
                  <a:srgbClr val="0C00F4"/>
                </a:solidFill>
              </a:rPr>
              <a:t>学习新知</a:t>
            </a:r>
          </a:p>
        </p:txBody>
      </p:sp>
      <p:sp>
        <p:nvSpPr>
          <p:cNvPr id="31" name="Text Box 5">
            <a:extLst>
              <a:ext uri="{FF2B5EF4-FFF2-40B4-BE49-F238E27FC236}">
                <a16:creationId xmlns:a16="http://schemas.microsoft.com/office/drawing/2014/main" id="{00405855-3362-4F26-A921-CDCA1B08F253}"/>
              </a:ext>
            </a:extLst>
          </p:cNvPr>
          <p:cNvSpPr txBox="1">
            <a:spLocks noChangeArrowheads="1"/>
          </p:cNvSpPr>
          <p:nvPr/>
        </p:nvSpPr>
        <p:spPr bwMode="auto">
          <a:xfrm>
            <a:off x="3771154" y="3452114"/>
            <a:ext cx="75975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b="1">
                <a:solidFill>
                  <a:srgbClr val="FF0000"/>
                </a:solidFill>
                <a:latin typeface="Arial" panose="020B0604020202020204" pitchFamily="34" charset="0"/>
              </a:rPr>
              <a:t>问题</a:t>
            </a:r>
            <a:r>
              <a:rPr kumimoji="0" lang="en-US" altLang="zh-CN" b="1">
                <a:solidFill>
                  <a:srgbClr val="FF0000"/>
                </a:solidFill>
                <a:latin typeface="Arial" panose="020B0604020202020204" pitchFamily="34" charset="0"/>
              </a:rPr>
              <a:t>2</a:t>
            </a:r>
            <a:r>
              <a:rPr kumimoji="0" lang="zh-CN" altLang="en-US" b="1">
                <a:solidFill>
                  <a:srgbClr val="FF0000"/>
                </a:solidFill>
                <a:latin typeface="Arial" panose="020B0604020202020204" pitchFamily="34" charset="0"/>
              </a:rPr>
              <a:t>：</a:t>
            </a:r>
            <a:r>
              <a:rPr kumimoji="0" lang="zh-CN" altLang="en-US" b="1">
                <a:latin typeface="Arial" panose="020B0604020202020204" pitchFamily="34" charset="0"/>
              </a:rPr>
              <a:t>在</a:t>
            </a:r>
            <a:r>
              <a:rPr kumimoji="0" lang="en-US" altLang="zh-CN" b="1">
                <a:latin typeface="Arial" panose="020B0604020202020204" pitchFamily="34" charset="0"/>
              </a:rPr>
              <a:t>4</a:t>
            </a:r>
            <a:r>
              <a:rPr kumimoji="0" lang="zh-CN" altLang="en-US" b="1">
                <a:latin typeface="Arial" panose="020B0604020202020204" pitchFamily="34" charset="0"/>
              </a:rPr>
              <a:t>次投篮中姚明恰好命中</a:t>
            </a:r>
            <a:r>
              <a:rPr kumimoji="0" lang="en-US" altLang="zh-CN" b="1">
                <a:latin typeface="Arial" panose="020B0604020202020204" pitchFamily="34" charset="0"/>
              </a:rPr>
              <a:t>2</a:t>
            </a:r>
            <a:r>
              <a:rPr kumimoji="0" lang="zh-CN" altLang="en-US" b="1">
                <a:latin typeface="Arial" panose="020B0604020202020204" pitchFamily="34" charset="0"/>
              </a:rPr>
              <a:t>次的概率是多少</a:t>
            </a:r>
            <a:r>
              <a:rPr kumimoji="0" lang="en-US" altLang="zh-CN" b="1">
                <a:latin typeface="Arial" panose="020B0604020202020204" pitchFamily="34" charset="0"/>
              </a:rPr>
              <a:t>?</a:t>
            </a:r>
          </a:p>
        </p:txBody>
      </p:sp>
      <p:sp>
        <p:nvSpPr>
          <p:cNvPr id="32" name="Text Box 6">
            <a:extLst>
              <a:ext uri="{FF2B5EF4-FFF2-40B4-BE49-F238E27FC236}">
                <a16:creationId xmlns:a16="http://schemas.microsoft.com/office/drawing/2014/main" id="{A2689172-1066-458A-91B6-3687A35874CA}"/>
              </a:ext>
            </a:extLst>
          </p:cNvPr>
          <p:cNvSpPr txBox="1">
            <a:spLocks noChangeArrowheads="1"/>
          </p:cNvSpPr>
          <p:nvPr/>
        </p:nvSpPr>
        <p:spPr bwMode="auto">
          <a:xfrm>
            <a:off x="3771154" y="3964687"/>
            <a:ext cx="8009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zh-CN" altLang="en-US" b="1">
                <a:solidFill>
                  <a:srgbClr val="FF0000"/>
                </a:solidFill>
              </a:rPr>
              <a:t>问题３：</a:t>
            </a:r>
            <a:r>
              <a:rPr kumimoji="0" lang="zh-CN" altLang="en-US" b="1">
                <a:latin typeface="Arial" panose="020B0604020202020204" pitchFamily="34" charset="0"/>
              </a:rPr>
              <a:t>在</a:t>
            </a:r>
            <a:r>
              <a:rPr kumimoji="0" lang="en-US" altLang="zh-CN" b="1">
                <a:latin typeface="Arial" panose="020B0604020202020204" pitchFamily="34" charset="0"/>
              </a:rPr>
              <a:t>4</a:t>
            </a:r>
            <a:r>
              <a:rPr kumimoji="0" lang="zh-CN" altLang="en-US" b="1">
                <a:latin typeface="Arial" panose="020B0604020202020204" pitchFamily="34" charset="0"/>
              </a:rPr>
              <a:t>次投篮中姚明恰好命中</a:t>
            </a:r>
            <a:r>
              <a:rPr kumimoji="0" lang="en-US" altLang="zh-CN" b="1">
                <a:latin typeface="Arial" panose="020B0604020202020204" pitchFamily="34" charset="0"/>
              </a:rPr>
              <a:t>3</a:t>
            </a:r>
            <a:r>
              <a:rPr kumimoji="0" lang="zh-CN" altLang="en-US" b="1">
                <a:latin typeface="Arial" panose="020B0604020202020204" pitchFamily="34" charset="0"/>
              </a:rPr>
              <a:t>次的概率是多少</a:t>
            </a:r>
            <a:r>
              <a:rPr kumimoji="0" lang="en-US" altLang="zh-CN" b="1">
                <a:latin typeface="Arial" panose="020B0604020202020204" pitchFamily="34" charset="0"/>
              </a:rPr>
              <a:t>?</a:t>
            </a:r>
          </a:p>
        </p:txBody>
      </p:sp>
      <p:sp>
        <p:nvSpPr>
          <p:cNvPr id="33" name="Text Box 13">
            <a:extLst>
              <a:ext uri="{FF2B5EF4-FFF2-40B4-BE49-F238E27FC236}">
                <a16:creationId xmlns:a16="http://schemas.microsoft.com/office/drawing/2014/main" id="{E9FD319C-644D-4C75-AAA3-4863F41A2150}"/>
              </a:ext>
            </a:extLst>
          </p:cNvPr>
          <p:cNvSpPr txBox="1">
            <a:spLocks noChangeArrowheads="1"/>
          </p:cNvSpPr>
          <p:nvPr/>
        </p:nvSpPr>
        <p:spPr bwMode="auto">
          <a:xfrm>
            <a:off x="3807440" y="4358351"/>
            <a:ext cx="7561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问题</a:t>
            </a:r>
            <a:r>
              <a:rPr lang="en-US" altLang="zh-CN" b="1">
                <a:solidFill>
                  <a:srgbClr val="FF0000"/>
                </a:solidFill>
              </a:rPr>
              <a:t>4</a:t>
            </a:r>
            <a:r>
              <a:rPr lang="zh-CN" altLang="en-US" b="1">
                <a:solidFill>
                  <a:srgbClr val="FF0000"/>
                </a:solidFill>
              </a:rPr>
              <a:t>：</a:t>
            </a:r>
            <a:r>
              <a:rPr lang="zh-CN" altLang="en-US" b="1"/>
              <a:t>在</a:t>
            </a:r>
            <a:r>
              <a:rPr lang="en-US" altLang="zh-CN" b="1"/>
              <a:t>4</a:t>
            </a:r>
            <a:r>
              <a:rPr lang="zh-CN" altLang="en-US" b="1"/>
              <a:t>次投篮中姚明恰好命中</a:t>
            </a:r>
            <a:r>
              <a:rPr lang="en-US" altLang="zh-CN" b="1"/>
              <a:t>4</a:t>
            </a:r>
            <a:r>
              <a:rPr lang="zh-CN" altLang="en-US" b="1"/>
              <a:t>次的概率是多少？</a:t>
            </a:r>
          </a:p>
        </p:txBody>
      </p:sp>
      <p:sp>
        <p:nvSpPr>
          <p:cNvPr id="34" name="Text Box 14">
            <a:extLst>
              <a:ext uri="{FF2B5EF4-FFF2-40B4-BE49-F238E27FC236}">
                <a16:creationId xmlns:a16="http://schemas.microsoft.com/office/drawing/2014/main" id="{0DE5C950-3E08-4FF5-83BE-12D6A221B7B1}"/>
              </a:ext>
            </a:extLst>
          </p:cNvPr>
          <p:cNvSpPr txBox="1">
            <a:spLocks noChangeArrowheads="1"/>
          </p:cNvSpPr>
          <p:nvPr/>
        </p:nvSpPr>
        <p:spPr bwMode="auto">
          <a:xfrm>
            <a:off x="3807440" y="4854424"/>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solidFill>
                  <a:srgbClr val="FF0000"/>
                </a:solidFill>
              </a:rPr>
              <a:t>问题</a:t>
            </a:r>
            <a:r>
              <a:rPr kumimoji="0" lang="en-US" altLang="zh-CN" b="1">
                <a:solidFill>
                  <a:srgbClr val="FF0000"/>
                </a:solidFill>
              </a:rPr>
              <a:t>5</a:t>
            </a:r>
            <a:r>
              <a:rPr kumimoji="0" lang="zh-CN" altLang="en-US" b="1">
                <a:solidFill>
                  <a:srgbClr val="FF0000"/>
                </a:solidFill>
              </a:rPr>
              <a:t>：</a:t>
            </a:r>
            <a:r>
              <a:rPr kumimoji="0" lang="zh-CN" altLang="en-US" b="1">
                <a:latin typeface="Arial" panose="020B0604020202020204" pitchFamily="34" charset="0"/>
              </a:rPr>
              <a:t>在</a:t>
            </a:r>
            <a:r>
              <a:rPr kumimoji="0" lang="en-US" altLang="zh-CN" b="1">
                <a:latin typeface="Arial" panose="020B0604020202020204" pitchFamily="34" charset="0"/>
              </a:rPr>
              <a:t>n</a:t>
            </a:r>
            <a:r>
              <a:rPr kumimoji="0" lang="zh-CN" altLang="en-US" b="1">
                <a:latin typeface="Arial" panose="020B0604020202020204" pitchFamily="34" charset="0"/>
              </a:rPr>
              <a:t>次投篮中姚明恰好命中</a:t>
            </a:r>
            <a:r>
              <a:rPr kumimoji="0" lang="en-US" altLang="zh-CN" b="1">
                <a:latin typeface="Arial" panose="020B0604020202020204" pitchFamily="34" charset="0"/>
              </a:rPr>
              <a:t>k</a:t>
            </a:r>
            <a:r>
              <a:rPr kumimoji="0" lang="zh-CN" altLang="en-US" b="1">
                <a:latin typeface="Arial" panose="020B0604020202020204" pitchFamily="34" charset="0"/>
              </a:rPr>
              <a:t>次的概率是多少</a:t>
            </a:r>
            <a:r>
              <a:rPr kumimoji="0" lang="en-US" altLang="zh-CN" b="1">
                <a:latin typeface="Arial" panose="020B0604020202020204" pitchFamily="34" charset="0"/>
              </a:rPr>
              <a:t>?</a:t>
            </a:r>
          </a:p>
        </p:txBody>
      </p:sp>
    </p:spTree>
    <p:extLst>
      <p:ext uri="{BB962C8B-B14F-4D97-AF65-F5344CB8AC3E}">
        <p14:creationId xmlns:p14="http://schemas.microsoft.com/office/powerpoint/2010/main" val="3564462688"/>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9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78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790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7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903" grpId="0"/>
      <p:bldP spid="2079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6CE327-F454-426B-8612-192BA7AE559A}"/>
              </a:ext>
            </a:extLst>
          </p:cNvPr>
          <p:cNvSpPr txBox="1"/>
          <p:nvPr/>
        </p:nvSpPr>
        <p:spPr>
          <a:xfrm>
            <a:off x="202565" y="76200"/>
            <a:ext cx="10767060" cy="830997"/>
          </a:xfrm>
          <a:prstGeom prst="rect">
            <a:avLst/>
          </a:prstGeom>
          <a:noFill/>
        </p:spPr>
        <p:txBody>
          <a:bodyPr wrap="square" rtlCol="0">
            <a:spAutoFit/>
          </a:bodyPr>
          <a:lstStyle/>
          <a:p>
            <a:pPr fontAlgn="auto"/>
            <a:r>
              <a:rPr lang="zh-CN" altLang="en-US" sz="2400" b="1">
                <a:solidFill>
                  <a:schemeClr val="tx2"/>
                </a:solidFill>
              </a:rPr>
              <a:t>问题</a:t>
            </a:r>
            <a:r>
              <a:rPr lang="en-US" altLang="zh-CN" sz="2400" b="1">
                <a:solidFill>
                  <a:schemeClr val="tx2"/>
                </a:solidFill>
              </a:rPr>
              <a:t>2</a:t>
            </a:r>
            <a:r>
              <a:rPr lang="zh-CN" altLang="en-US" sz="2400" b="1">
                <a:solidFill>
                  <a:schemeClr val="tx2"/>
                </a:solidFill>
              </a:rPr>
              <a:t>：某飞碟运动员每次射击中靶的概率为0.8.连续3次射击，中靶次数X的概率分布列是怎样的？</a:t>
            </a:r>
          </a:p>
        </p:txBody>
      </p:sp>
      <p:sp>
        <p:nvSpPr>
          <p:cNvPr id="3" name="文本框 2">
            <a:extLst>
              <a:ext uri="{FF2B5EF4-FFF2-40B4-BE49-F238E27FC236}">
                <a16:creationId xmlns:a16="http://schemas.microsoft.com/office/drawing/2014/main" id="{AA91FC09-EF6C-4F99-87DB-8B3B6EAE3ACA}"/>
              </a:ext>
            </a:extLst>
          </p:cNvPr>
          <p:cNvSpPr txBox="1"/>
          <p:nvPr/>
        </p:nvSpPr>
        <p:spPr>
          <a:xfrm>
            <a:off x="504825" y="802588"/>
            <a:ext cx="10767060" cy="576248"/>
          </a:xfrm>
          <a:prstGeom prst="rect">
            <a:avLst/>
          </a:prstGeom>
          <a:noFill/>
        </p:spPr>
        <p:txBody>
          <a:bodyPr wrap="square" rtlCol="0" anchor="t">
            <a:spAutoFit/>
          </a:bodyPr>
          <a:lstStyle/>
          <a:p>
            <a:pPr fontAlgn="auto">
              <a:lnSpc>
                <a:spcPct val="150000"/>
              </a:lnSpc>
            </a:pPr>
            <a:r>
              <a:rPr lang="en-US" altLang="zh-CN" b="1" err="1">
                <a:solidFill>
                  <a:srgbClr val="FF0000"/>
                </a:solidFill>
              </a:rPr>
              <a:t>用A</a:t>
            </a:r>
            <a:r>
              <a:rPr lang="en-US" altLang="zh-CN" b="1" baseline="-25000" err="1">
                <a:solidFill>
                  <a:srgbClr val="FF0000"/>
                </a:solidFill>
              </a:rPr>
              <a:t>i</a:t>
            </a:r>
            <a:r>
              <a:rPr lang="en-US" altLang="zh-CN" b="1" err="1">
                <a:solidFill>
                  <a:srgbClr val="FF0000"/>
                </a:solidFill>
              </a:rPr>
              <a:t>表示“第i次射击中靶”(i=1，2，3)，用如</a:t>
            </a:r>
            <a:r>
              <a:rPr lang="zh-CN" altLang="en-US" b="1">
                <a:solidFill>
                  <a:srgbClr val="FF0000"/>
                </a:solidFill>
              </a:rPr>
              <a:t>下</a:t>
            </a:r>
            <a:r>
              <a:rPr lang="en-US" altLang="zh-CN" b="1">
                <a:solidFill>
                  <a:srgbClr val="FF0000"/>
                </a:solidFill>
              </a:rPr>
              <a:t>图</a:t>
            </a:r>
            <a:r>
              <a:rPr lang="zh-CN" altLang="en-US" b="1">
                <a:solidFill>
                  <a:srgbClr val="FF0000"/>
                </a:solidFill>
              </a:rPr>
              <a:t>的</a:t>
            </a:r>
            <a:r>
              <a:rPr lang="en-US" altLang="zh-CN" b="1" err="1">
                <a:solidFill>
                  <a:srgbClr val="FF0000"/>
                </a:solidFill>
              </a:rPr>
              <a:t>树状图表示</a:t>
            </a:r>
            <a:r>
              <a:rPr lang="en-US" altLang="zh-CN" b="1" err="1">
                <a:solidFill>
                  <a:srgbClr val="FF0000"/>
                </a:solidFill>
                <a:sym typeface="+mn-ea"/>
              </a:rPr>
              <a:t>试验的可能结果</a:t>
            </a:r>
            <a:r>
              <a:rPr lang="zh-CN" altLang="en-US" b="1">
                <a:solidFill>
                  <a:srgbClr val="FF0000"/>
                </a:solidFill>
              </a:rPr>
              <a:t>：</a:t>
            </a:r>
          </a:p>
        </p:txBody>
      </p:sp>
      <p:cxnSp>
        <p:nvCxnSpPr>
          <p:cNvPr id="4" name="直接连接符 3">
            <a:extLst>
              <a:ext uri="{FF2B5EF4-FFF2-40B4-BE49-F238E27FC236}">
                <a16:creationId xmlns:a16="http://schemas.microsoft.com/office/drawing/2014/main" id="{2891DF0C-04F0-4179-9EE6-A369ECF2FFC1}"/>
              </a:ext>
            </a:extLst>
          </p:cNvPr>
          <p:cNvCxnSpPr/>
          <p:nvPr/>
        </p:nvCxnSpPr>
        <p:spPr>
          <a:xfrm>
            <a:off x="952836" y="3717032"/>
            <a:ext cx="1200785" cy="106743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D578A6D-F9DC-4DC8-ABA8-8DF9B7455D78}"/>
              </a:ext>
            </a:extLst>
          </p:cNvPr>
          <p:cNvCxnSpPr/>
          <p:nvPr/>
        </p:nvCxnSpPr>
        <p:spPr>
          <a:xfrm flipV="1">
            <a:off x="971886" y="2987417"/>
            <a:ext cx="1200785" cy="72961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89957AAE-6D44-421B-9B99-55FD84B64752}"/>
              </a:ext>
            </a:extLst>
          </p:cNvPr>
          <p:cNvGrpSpPr/>
          <p:nvPr/>
        </p:nvGrpSpPr>
        <p:grpSpPr>
          <a:xfrm>
            <a:off x="2003761" y="4532372"/>
            <a:ext cx="452120" cy="488950"/>
            <a:chOff x="3178" y="7530"/>
            <a:chExt cx="712" cy="770"/>
          </a:xfrm>
        </p:grpSpPr>
        <p:sp>
          <p:nvSpPr>
            <p:cNvPr id="7" name="椭圆 6">
              <a:extLst>
                <a:ext uri="{FF2B5EF4-FFF2-40B4-BE49-F238E27FC236}">
                  <a16:creationId xmlns:a16="http://schemas.microsoft.com/office/drawing/2014/main" id="{56D0D428-0AB7-47E0-ACF1-F55A8518D9A5}"/>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8" name="对象 7">
              <a:hlinkClick r:id="" action="ppaction://ole?verb=0"/>
              <a:extLst>
                <a:ext uri="{FF2B5EF4-FFF2-40B4-BE49-F238E27FC236}">
                  <a16:creationId xmlns:a16="http://schemas.microsoft.com/office/drawing/2014/main" id="{B5A1BDC3-41C8-4AEC-B3FB-F1274795E95B}"/>
                </a:ext>
              </a:extLst>
            </p:cNvPr>
            <p:cNvGraphicFramePr>
              <a:graphicFrameLocks noChangeAspect="1"/>
            </p:cNvGraphicFramePr>
            <p:nvPr/>
          </p:nvGraphicFramePr>
          <p:xfrm>
            <a:off x="3218" y="7530"/>
            <a:ext cx="632" cy="770"/>
          </p:xfrm>
          <a:graphic>
            <a:graphicData uri="http://schemas.openxmlformats.org/presentationml/2006/ole">
              <mc:AlternateContent xmlns:mc="http://schemas.openxmlformats.org/markup-compatibility/2006">
                <mc:Choice xmlns:v="urn:schemas-microsoft-com:vml" Requires="v">
                  <p:oleObj spid="_x0000_s3095" r:id="rId3" imgW="177165" imgH="215900" progId="Equation.KSEE3">
                    <p:embed/>
                  </p:oleObj>
                </mc:Choice>
                <mc:Fallback>
                  <p:oleObj r:id="rId3" imgW="177165" imgH="215900" progId="Equation.KSEE3">
                    <p:embed/>
                    <p:pic>
                      <p:nvPicPr>
                        <p:cNvPr id="0" name="OLE substitute image"/>
                        <p:cNvPicPr/>
                        <p:nvPr/>
                      </p:nvPicPr>
                      <p:blipFill>
                        <a:blip r:embed="rId4"/>
                        <a:stretch>
                          <a:fillRect/>
                        </a:stretch>
                      </p:blipFill>
                      <p:spPr>
                        <a:xfrm>
                          <a:off x="3218" y="7530"/>
                          <a:ext cx="632" cy="770"/>
                        </a:xfrm>
                        <a:prstGeom prst="rect">
                          <a:avLst/>
                        </a:prstGeom>
                      </p:spPr>
                    </p:pic>
                  </p:oleObj>
                </mc:Fallback>
              </mc:AlternateContent>
            </a:graphicData>
          </a:graphic>
        </p:graphicFrame>
      </p:grpSp>
      <p:cxnSp>
        <p:nvCxnSpPr>
          <p:cNvPr id="9" name="直接连接符 8">
            <a:extLst>
              <a:ext uri="{FF2B5EF4-FFF2-40B4-BE49-F238E27FC236}">
                <a16:creationId xmlns:a16="http://schemas.microsoft.com/office/drawing/2014/main" id="{6DA26E3B-B34D-4835-A7D3-526ACA284BD0}"/>
              </a:ext>
            </a:extLst>
          </p:cNvPr>
          <p:cNvCxnSpPr>
            <a:stCxn id="59" idx="6"/>
          </p:cNvCxnSpPr>
          <p:nvPr/>
        </p:nvCxnSpPr>
        <p:spPr>
          <a:xfrm>
            <a:off x="2624791" y="2963287"/>
            <a:ext cx="1305560" cy="32131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C73325EC-E380-47C7-A96E-A3F93341CA9D}"/>
              </a:ext>
            </a:extLst>
          </p:cNvPr>
          <p:cNvSpPr/>
          <p:nvPr/>
        </p:nvSpPr>
        <p:spPr>
          <a:xfrm>
            <a:off x="3968451" y="2285107"/>
            <a:ext cx="452120" cy="452120"/>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b="1" baseline="-25000">
              <a:solidFill>
                <a:schemeClr val="tx2"/>
              </a:solidFill>
            </a:endParaRPr>
          </a:p>
        </p:txBody>
      </p:sp>
      <p:grpSp>
        <p:nvGrpSpPr>
          <p:cNvPr id="11" name="组合 10">
            <a:extLst>
              <a:ext uri="{FF2B5EF4-FFF2-40B4-BE49-F238E27FC236}">
                <a16:creationId xmlns:a16="http://schemas.microsoft.com/office/drawing/2014/main" id="{97DB319F-74B6-4DF9-B0E4-F50B534BE8A5}"/>
              </a:ext>
            </a:extLst>
          </p:cNvPr>
          <p:cNvGrpSpPr/>
          <p:nvPr/>
        </p:nvGrpSpPr>
        <p:grpSpPr>
          <a:xfrm>
            <a:off x="3911301" y="3107432"/>
            <a:ext cx="459740" cy="488950"/>
            <a:chOff x="3172" y="7518"/>
            <a:chExt cx="724" cy="770"/>
          </a:xfrm>
        </p:grpSpPr>
        <p:sp>
          <p:nvSpPr>
            <p:cNvPr id="12" name="椭圆 11">
              <a:extLst>
                <a:ext uri="{FF2B5EF4-FFF2-40B4-BE49-F238E27FC236}">
                  <a16:creationId xmlns:a16="http://schemas.microsoft.com/office/drawing/2014/main" id="{DEE40A29-EB1F-43F0-9687-2F655DB58E86}"/>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13" name="对象 12">
              <a:hlinkClick r:id="" action="ppaction://ole?verb=0"/>
              <a:extLst>
                <a:ext uri="{FF2B5EF4-FFF2-40B4-BE49-F238E27FC236}">
                  <a16:creationId xmlns:a16="http://schemas.microsoft.com/office/drawing/2014/main" id="{6ED56EDF-8D3E-4BB9-BC6D-DFADB3204F4F}"/>
                </a:ext>
              </a:extLst>
            </p:cNvPr>
            <p:cNvGraphicFramePr>
              <a:graphicFrameLocks noChangeAspect="1"/>
            </p:cNvGraphicFramePr>
            <p:nvPr/>
          </p:nvGraphicFramePr>
          <p:xfrm>
            <a:off x="3172" y="7518"/>
            <a:ext cx="724" cy="770"/>
          </p:xfrm>
          <a:graphic>
            <a:graphicData uri="http://schemas.openxmlformats.org/presentationml/2006/ole">
              <mc:AlternateContent xmlns:mc="http://schemas.openxmlformats.org/markup-compatibility/2006">
                <mc:Choice xmlns:v="urn:schemas-microsoft-com:vml" Requires="v">
                  <p:oleObj spid="_x0000_s3096" r:id="rId5" imgW="203200" imgH="215900" progId="Equation.KSEE3">
                    <p:embed/>
                  </p:oleObj>
                </mc:Choice>
                <mc:Fallback>
                  <p:oleObj r:id="rId5" imgW="203200" imgH="215900" progId="Equation.KSEE3">
                    <p:embed/>
                    <p:pic>
                      <p:nvPicPr>
                        <p:cNvPr id="0" name="OLE substitute image"/>
                        <p:cNvPicPr/>
                        <p:nvPr/>
                      </p:nvPicPr>
                      <p:blipFill>
                        <a:blip r:embed="rId6"/>
                        <a:stretch>
                          <a:fillRect/>
                        </a:stretch>
                      </p:blipFill>
                      <p:spPr>
                        <a:xfrm>
                          <a:off x="3172" y="7518"/>
                          <a:ext cx="724" cy="770"/>
                        </a:xfrm>
                        <a:prstGeom prst="rect">
                          <a:avLst/>
                        </a:prstGeom>
                      </p:spPr>
                    </p:pic>
                  </p:oleObj>
                </mc:Fallback>
              </mc:AlternateContent>
            </a:graphicData>
          </a:graphic>
        </p:graphicFrame>
      </p:grpSp>
      <p:grpSp>
        <p:nvGrpSpPr>
          <p:cNvPr id="14" name="组合 13">
            <a:extLst>
              <a:ext uri="{FF2B5EF4-FFF2-40B4-BE49-F238E27FC236}">
                <a16:creationId xmlns:a16="http://schemas.microsoft.com/office/drawing/2014/main" id="{25B08128-0162-4BA6-B64E-3D742EB29E09}"/>
              </a:ext>
            </a:extLst>
          </p:cNvPr>
          <p:cNvGrpSpPr/>
          <p:nvPr/>
        </p:nvGrpSpPr>
        <p:grpSpPr>
          <a:xfrm>
            <a:off x="2605741" y="2245102"/>
            <a:ext cx="1765300" cy="692785"/>
            <a:chOff x="4239" y="4133"/>
            <a:chExt cx="2780" cy="1091"/>
          </a:xfrm>
        </p:grpSpPr>
        <p:cxnSp>
          <p:nvCxnSpPr>
            <p:cNvPr id="15" name="直接连接符 14">
              <a:extLst>
                <a:ext uri="{FF2B5EF4-FFF2-40B4-BE49-F238E27FC236}">
                  <a16:creationId xmlns:a16="http://schemas.microsoft.com/office/drawing/2014/main" id="{F2597A56-08AB-4F3F-A813-C0A2308D04E5}"/>
                </a:ext>
              </a:extLst>
            </p:cNvPr>
            <p:cNvCxnSpPr/>
            <p:nvPr/>
          </p:nvCxnSpPr>
          <p:spPr>
            <a:xfrm flipV="1">
              <a:off x="4239" y="4535"/>
              <a:ext cx="2146" cy="68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0"/>
              <a:extLst>
                <a:ext uri="{FF2B5EF4-FFF2-40B4-BE49-F238E27FC236}">
                  <a16:creationId xmlns:a16="http://schemas.microsoft.com/office/drawing/2014/main" id="{9EBC2E24-A620-482A-ABDD-D1D486936DDB}"/>
                </a:ext>
              </a:extLst>
            </p:cNvPr>
            <p:cNvGraphicFramePr>
              <a:graphicFrameLocks noChangeAspect="1"/>
            </p:cNvGraphicFramePr>
            <p:nvPr/>
          </p:nvGraphicFramePr>
          <p:xfrm>
            <a:off x="6340" y="4133"/>
            <a:ext cx="679" cy="816"/>
          </p:xfrm>
          <a:graphic>
            <a:graphicData uri="http://schemas.openxmlformats.org/presentationml/2006/ole">
              <mc:AlternateContent xmlns:mc="http://schemas.openxmlformats.org/markup-compatibility/2006">
                <mc:Choice xmlns:v="urn:schemas-microsoft-com:vml" Requires="v">
                  <p:oleObj spid="_x0000_s3097" r:id="rId7" imgW="190500" imgH="228600" progId="Equation.KSEE3">
                    <p:embed/>
                  </p:oleObj>
                </mc:Choice>
                <mc:Fallback>
                  <p:oleObj r:id="rId7" imgW="190500" imgH="228600" progId="Equation.KSEE3">
                    <p:embed/>
                    <p:pic>
                      <p:nvPicPr>
                        <p:cNvPr id="0" name="OLE substitute image"/>
                        <p:cNvPicPr/>
                        <p:nvPr/>
                      </p:nvPicPr>
                      <p:blipFill>
                        <a:blip r:embed="rId8"/>
                        <a:stretch>
                          <a:fillRect/>
                        </a:stretch>
                      </p:blipFill>
                      <p:spPr>
                        <a:xfrm>
                          <a:off x="6340" y="4133"/>
                          <a:ext cx="679" cy="816"/>
                        </a:xfrm>
                        <a:prstGeom prst="rect">
                          <a:avLst/>
                        </a:prstGeom>
                      </p:spPr>
                    </p:pic>
                  </p:oleObj>
                </mc:Fallback>
              </mc:AlternateContent>
            </a:graphicData>
          </a:graphic>
        </p:graphicFrame>
      </p:grpSp>
      <p:cxnSp>
        <p:nvCxnSpPr>
          <p:cNvPr id="17" name="直接连接符 16">
            <a:extLst>
              <a:ext uri="{FF2B5EF4-FFF2-40B4-BE49-F238E27FC236}">
                <a16:creationId xmlns:a16="http://schemas.microsoft.com/office/drawing/2014/main" id="{7FF6C480-33A8-4ECB-8751-C7EFD24BF41F}"/>
              </a:ext>
            </a:extLst>
          </p:cNvPr>
          <p:cNvCxnSpPr/>
          <p:nvPr/>
        </p:nvCxnSpPr>
        <p:spPr>
          <a:xfrm flipV="1">
            <a:off x="2415876" y="4487287"/>
            <a:ext cx="1430020" cy="26924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9FAD1AE-56F1-4670-8966-211F23BBC623}"/>
              </a:ext>
            </a:extLst>
          </p:cNvPr>
          <p:cNvCxnSpPr/>
          <p:nvPr/>
        </p:nvCxnSpPr>
        <p:spPr>
          <a:xfrm>
            <a:off x="2401906" y="4891147"/>
            <a:ext cx="1376680" cy="83566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EAF343F0-72EC-48E9-83F7-2FB3ED012A38}"/>
              </a:ext>
            </a:extLst>
          </p:cNvPr>
          <p:cNvGrpSpPr/>
          <p:nvPr/>
        </p:nvGrpSpPr>
        <p:grpSpPr>
          <a:xfrm>
            <a:off x="3774776" y="5478522"/>
            <a:ext cx="459740" cy="488950"/>
            <a:chOff x="3172" y="7518"/>
            <a:chExt cx="724" cy="770"/>
          </a:xfrm>
        </p:grpSpPr>
        <p:sp>
          <p:nvSpPr>
            <p:cNvPr id="20" name="椭圆 19">
              <a:extLst>
                <a:ext uri="{FF2B5EF4-FFF2-40B4-BE49-F238E27FC236}">
                  <a16:creationId xmlns:a16="http://schemas.microsoft.com/office/drawing/2014/main" id="{6C5831A4-3F7D-4BCE-9FF2-45820720A9E1}"/>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21" name="对象 20">
              <a:hlinkClick r:id="" action="ppaction://ole?verb=0"/>
              <a:extLst>
                <a:ext uri="{FF2B5EF4-FFF2-40B4-BE49-F238E27FC236}">
                  <a16:creationId xmlns:a16="http://schemas.microsoft.com/office/drawing/2014/main" id="{61C4BC1E-18D9-462A-B2D3-0EA8F577B042}"/>
                </a:ext>
              </a:extLst>
            </p:cNvPr>
            <p:cNvGraphicFramePr>
              <a:graphicFrameLocks noChangeAspect="1"/>
            </p:cNvGraphicFramePr>
            <p:nvPr/>
          </p:nvGraphicFramePr>
          <p:xfrm>
            <a:off x="3172" y="7518"/>
            <a:ext cx="724" cy="770"/>
          </p:xfrm>
          <a:graphic>
            <a:graphicData uri="http://schemas.openxmlformats.org/presentationml/2006/ole">
              <mc:AlternateContent xmlns:mc="http://schemas.openxmlformats.org/markup-compatibility/2006">
                <mc:Choice xmlns:v="urn:schemas-microsoft-com:vml" Requires="v">
                  <p:oleObj spid="_x0000_s3098" r:id="rId9" imgW="203200" imgH="215900" progId="Equation.KSEE3">
                    <p:embed/>
                  </p:oleObj>
                </mc:Choice>
                <mc:Fallback>
                  <p:oleObj r:id="rId9" imgW="203200" imgH="215900" progId="Equation.KSEE3">
                    <p:embed/>
                    <p:pic>
                      <p:nvPicPr>
                        <p:cNvPr id="0" name="OLE substitute image"/>
                        <p:cNvPicPr/>
                        <p:nvPr/>
                      </p:nvPicPr>
                      <p:blipFill>
                        <a:blip r:embed="rId6"/>
                        <a:stretch>
                          <a:fillRect/>
                        </a:stretch>
                      </p:blipFill>
                      <p:spPr>
                        <a:xfrm>
                          <a:off x="3172" y="7518"/>
                          <a:ext cx="724" cy="770"/>
                        </a:xfrm>
                        <a:prstGeom prst="rect">
                          <a:avLst/>
                        </a:prstGeom>
                      </p:spPr>
                    </p:pic>
                  </p:oleObj>
                </mc:Fallback>
              </mc:AlternateContent>
            </a:graphicData>
          </a:graphic>
        </p:graphicFrame>
      </p:grpSp>
      <p:grpSp>
        <p:nvGrpSpPr>
          <p:cNvPr id="22" name="组合 21">
            <a:extLst>
              <a:ext uri="{FF2B5EF4-FFF2-40B4-BE49-F238E27FC236}">
                <a16:creationId xmlns:a16="http://schemas.microsoft.com/office/drawing/2014/main" id="{794903C3-CEE9-408C-8AE3-E540E6B48D2B}"/>
              </a:ext>
            </a:extLst>
          </p:cNvPr>
          <p:cNvGrpSpPr/>
          <p:nvPr/>
        </p:nvGrpSpPr>
        <p:grpSpPr>
          <a:xfrm>
            <a:off x="3793191" y="4211062"/>
            <a:ext cx="452120" cy="517525"/>
            <a:chOff x="3178" y="7496"/>
            <a:chExt cx="712" cy="815"/>
          </a:xfrm>
        </p:grpSpPr>
        <p:sp>
          <p:nvSpPr>
            <p:cNvPr id="23" name="椭圆 22">
              <a:extLst>
                <a:ext uri="{FF2B5EF4-FFF2-40B4-BE49-F238E27FC236}">
                  <a16:creationId xmlns:a16="http://schemas.microsoft.com/office/drawing/2014/main" id="{A6E6F1BB-0D98-4A36-9570-4671EB0EEEE7}"/>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24" name="对象 23">
              <a:hlinkClick r:id="" action="ppaction://ole?verb=0"/>
              <a:extLst>
                <a:ext uri="{FF2B5EF4-FFF2-40B4-BE49-F238E27FC236}">
                  <a16:creationId xmlns:a16="http://schemas.microsoft.com/office/drawing/2014/main" id="{376AAFFB-7882-4A00-8544-8465A08B4704}"/>
                </a:ext>
              </a:extLst>
            </p:cNvPr>
            <p:cNvGraphicFramePr>
              <a:graphicFrameLocks noChangeAspect="1"/>
            </p:cNvGraphicFramePr>
            <p:nvPr/>
          </p:nvGraphicFramePr>
          <p:xfrm>
            <a:off x="3194" y="7496"/>
            <a:ext cx="679" cy="815"/>
          </p:xfrm>
          <a:graphic>
            <a:graphicData uri="http://schemas.openxmlformats.org/presentationml/2006/ole">
              <mc:AlternateContent xmlns:mc="http://schemas.openxmlformats.org/markup-compatibility/2006">
                <mc:Choice xmlns:v="urn:schemas-microsoft-com:vml" Requires="v">
                  <p:oleObj spid="_x0000_s3099" r:id="rId10" imgW="190500" imgH="228600" progId="Equation.KSEE3">
                    <p:embed/>
                  </p:oleObj>
                </mc:Choice>
                <mc:Fallback>
                  <p:oleObj r:id="rId10" imgW="190500" imgH="228600" progId="Equation.KSEE3">
                    <p:embed/>
                    <p:pic>
                      <p:nvPicPr>
                        <p:cNvPr id="0" name="OLE substitute image"/>
                        <p:cNvPicPr/>
                        <p:nvPr/>
                      </p:nvPicPr>
                      <p:blipFill>
                        <a:blip r:embed="rId11"/>
                        <a:stretch>
                          <a:fillRect/>
                        </a:stretch>
                      </p:blipFill>
                      <p:spPr>
                        <a:xfrm>
                          <a:off x="3194" y="7496"/>
                          <a:ext cx="679" cy="815"/>
                        </a:xfrm>
                        <a:prstGeom prst="rect">
                          <a:avLst/>
                        </a:prstGeom>
                      </p:spPr>
                    </p:pic>
                  </p:oleObj>
                </mc:Fallback>
              </mc:AlternateContent>
            </a:graphicData>
          </a:graphic>
        </p:graphicFrame>
      </p:grpSp>
      <p:cxnSp>
        <p:nvCxnSpPr>
          <p:cNvPr id="25" name="直接连接符 24">
            <a:extLst>
              <a:ext uri="{FF2B5EF4-FFF2-40B4-BE49-F238E27FC236}">
                <a16:creationId xmlns:a16="http://schemas.microsoft.com/office/drawing/2014/main" id="{64131D33-9251-4C07-94AE-F2406483A2DF}"/>
              </a:ext>
            </a:extLst>
          </p:cNvPr>
          <p:cNvCxnSpPr>
            <a:stCxn id="10" idx="6"/>
            <a:endCxn id="32" idx="1"/>
          </p:cNvCxnSpPr>
          <p:nvPr/>
        </p:nvCxnSpPr>
        <p:spPr>
          <a:xfrm flipV="1">
            <a:off x="4420571" y="1897122"/>
            <a:ext cx="1442085" cy="61404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0DFAAF3-3314-4D9D-BC79-3C1DE1A69F70}"/>
              </a:ext>
            </a:extLst>
          </p:cNvPr>
          <p:cNvCxnSpPr/>
          <p:nvPr/>
        </p:nvCxnSpPr>
        <p:spPr>
          <a:xfrm>
            <a:off x="4447241" y="2494022"/>
            <a:ext cx="1394460" cy="12954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0C760FCA-683C-445C-8934-70D0787BD544}"/>
              </a:ext>
            </a:extLst>
          </p:cNvPr>
          <p:cNvGrpSpPr/>
          <p:nvPr/>
        </p:nvGrpSpPr>
        <p:grpSpPr>
          <a:xfrm>
            <a:off x="5841701" y="2375277"/>
            <a:ext cx="452120" cy="488950"/>
            <a:chOff x="3178" y="7518"/>
            <a:chExt cx="712" cy="770"/>
          </a:xfrm>
        </p:grpSpPr>
        <p:sp>
          <p:nvSpPr>
            <p:cNvPr id="28" name="椭圆 27">
              <a:extLst>
                <a:ext uri="{FF2B5EF4-FFF2-40B4-BE49-F238E27FC236}">
                  <a16:creationId xmlns:a16="http://schemas.microsoft.com/office/drawing/2014/main" id="{85709505-F0CB-4DFA-908D-EDBBFCBE696E}"/>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29" name="对象 28">
              <a:hlinkClick r:id="" action="ppaction://ole?verb=0"/>
              <a:extLst>
                <a:ext uri="{FF2B5EF4-FFF2-40B4-BE49-F238E27FC236}">
                  <a16:creationId xmlns:a16="http://schemas.microsoft.com/office/drawing/2014/main" id="{659087B6-C36D-4BA8-B7CE-3A4124762FED}"/>
                </a:ext>
              </a:extLst>
            </p:cNvPr>
            <p:cNvGraphicFramePr>
              <a:graphicFrameLocks noChangeAspect="1"/>
            </p:cNvGraphicFramePr>
            <p:nvPr/>
          </p:nvGraphicFramePr>
          <p:xfrm>
            <a:off x="3195" y="7518"/>
            <a:ext cx="679" cy="770"/>
          </p:xfrm>
          <a:graphic>
            <a:graphicData uri="http://schemas.openxmlformats.org/presentationml/2006/ole">
              <mc:AlternateContent xmlns:mc="http://schemas.openxmlformats.org/markup-compatibility/2006">
                <mc:Choice xmlns:v="urn:schemas-microsoft-com:vml" Requires="v">
                  <p:oleObj spid="_x0000_s3100" r:id="rId12" imgW="190500" imgH="215900" progId="Equation.KSEE3">
                    <p:embed/>
                  </p:oleObj>
                </mc:Choice>
                <mc:Fallback>
                  <p:oleObj r:id="rId12" imgW="190500" imgH="215900" progId="Equation.KSEE3">
                    <p:embed/>
                    <p:pic>
                      <p:nvPicPr>
                        <p:cNvPr id="0" name="OLE substitute image"/>
                        <p:cNvPicPr/>
                        <p:nvPr/>
                      </p:nvPicPr>
                      <p:blipFill>
                        <a:blip r:embed="rId13"/>
                        <a:stretch>
                          <a:fillRect/>
                        </a:stretch>
                      </p:blipFill>
                      <p:spPr>
                        <a:xfrm>
                          <a:off x="3195" y="7518"/>
                          <a:ext cx="679" cy="770"/>
                        </a:xfrm>
                        <a:prstGeom prst="rect">
                          <a:avLst/>
                        </a:prstGeom>
                      </p:spPr>
                    </p:pic>
                  </p:oleObj>
                </mc:Fallback>
              </mc:AlternateContent>
            </a:graphicData>
          </a:graphic>
        </p:graphicFrame>
      </p:grpSp>
      <p:grpSp>
        <p:nvGrpSpPr>
          <p:cNvPr id="30" name="组合 29">
            <a:extLst>
              <a:ext uri="{FF2B5EF4-FFF2-40B4-BE49-F238E27FC236}">
                <a16:creationId xmlns:a16="http://schemas.microsoft.com/office/drawing/2014/main" id="{C02AD4F6-2E18-45B3-BF19-C5A7883350D2}"/>
              </a:ext>
            </a:extLst>
          </p:cNvPr>
          <p:cNvGrpSpPr/>
          <p:nvPr/>
        </p:nvGrpSpPr>
        <p:grpSpPr>
          <a:xfrm>
            <a:off x="5837256" y="1638042"/>
            <a:ext cx="452120" cy="517525"/>
            <a:chOff x="3178" y="7496"/>
            <a:chExt cx="712" cy="815"/>
          </a:xfrm>
        </p:grpSpPr>
        <p:sp>
          <p:nvSpPr>
            <p:cNvPr id="31" name="椭圆 30">
              <a:extLst>
                <a:ext uri="{FF2B5EF4-FFF2-40B4-BE49-F238E27FC236}">
                  <a16:creationId xmlns:a16="http://schemas.microsoft.com/office/drawing/2014/main" id="{5F7617BF-BDF5-4F7F-92EE-D44ED8F22E89}"/>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32" name="对象 31">
              <a:hlinkClick r:id="" action="ppaction://ole?verb=0"/>
              <a:extLst>
                <a:ext uri="{FF2B5EF4-FFF2-40B4-BE49-F238E27FC236}">
                  <a16:creationId xmlns:a16="http://schemas.microsoft.com/office/drawing/2014/main" id="{DED312C8-DEFE-4971-AC89-7B3E30E4C3B0}"/>
                </a:ext>
              </a:extLst>
            </p:cNvPr>
            <p:cNvGraphicFramePr>
              <a:graphicFrameLocks noChangeAspect="1"/>
            </p:cNvGraphicFramePr>
            <p:nvPr/>
          </p:nvGraphicFramePr>
          <p:xfrm>
            <a:off x="3218" y="7496"/>
            <a:ext cx="632" cy="815"/>
          </p:xfrm>
          <a:graphic>
            <a:graphicData uri="http://schemas.openxmlformats.org/presentationml/2006/ole">
              <mc:AlternateContent xmlns:mc="http://schemas.openxmlformats.org/markup-compatibility/2006">
                <mc:Choice xmlns:v="urn:schemas-microsoft-com:vml" Requires="v">
                  <p:oleObj spid="_x0000_s3101" r:id="rId14" imgW="177165" imgH="228600" progId="Equation.KSEE3">
                    <p:embed/>
                  </p:oleObj>
                </mc:Choice>
                <mc:Fallback>
                  <p:oleObj r:id="rId14" imgW="177165" imgH="228600" progId="Equation.KSEE3">
                    <p:embed/>
                    <p:pic>
                      <p:nvPicPr>
                        <p:cNvPr id="0" name="OLE substitute image"/>
                        <p:cNvPicPr/>
                        <p:nvPr/>
                      </p:nvPicPr>
                      <p:blipFill>
                        <a:blip r:embed="rId15"/>
                        <a:stretch>
                          <a:fillRect/>
                        </a:stretch>
                      </p:blipFill>
                      <p:spPr>
                        <a:xfrm>
                          <a:off x="3218" y="7496"/>
                          <a:ext cx="632" cy="815"/>
                        </a:xfrm>
                        <a:prstGeom prst="rect">
                          <a:avLst/>
                        </a:prstGeom>
                      </p:spPr>
                    </p:pic>
                  </p:oleObj>
                </mc:Fallback>
              </mc:AlternateContent>
            </a:graphicData>
          </a:graphic>
        </p:graphicFrame>
      </p:grpSp>
      <p:cxnSp>
        <p:nvCxnSpPr>
          <p:cNvPr id="33" name="直接连接符 32">
            <a:extLst>
              <a:ext uri="{FF2B5EF4-FFF2-40B4-BE49-F238E27FC236}">
                <a16:creationId xmlns:a16="http://schemas.microsoft.com/office/drawing/2014/main" id="{07CEF23B-D76D-4CFA-BB7C-AFA76F2BA21C}"/>
              </a:ext>
            </a:extLst>
          </p:cNvPr>
          <p:cNvCxnSpPr/>
          <p:nvPr/>
        </p:nvCxnSpPr>
        <p:spPr>
          <a:xfrm flipV="1">
            <a:off x="4364056" y="3126482"/>
            <a:ext cx="1473200" cy="25146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3943682-92A7-4CBD-BCDF-14B6C4780276}"/>
              </a:ext>
            </a:extLst>
          </p:cNvPr>
          <p:cNvCxnSpPr/>
          <p:nvPr/>
        </p:nvCxnSpPr>
        <p:spPr>
          <a:xfrm>
            <a:off x="4364056" y="3377942"/>
            <a:ext cx="1483360" cy="33210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9DA62100-88D7-4FBF-9869-57BF45CC7E98}"/>
              </a:ext>
            </a:extLst>
          </p:cNvPr>
          <p:cNvGrpSpPr/>
          <p:nvPr/>
        </p:nvGrpSpPr>
        <p:grpSpPr>
          <a:xfrm>
            <a:off x="5836621" y="3465572"/>
            <a:ext cx="452120" cy="488950"/>
            <a:chOff x="3178" y="7518"/>
            <a:chExt cx="712" cy="770"/>
          </a:xfrm>
        </p:grpSpPr>
        <p:sp>
          <p:nvSpPr>
            <p:cNvPr id="36" name="椭圆 35">
              <a:extLst>
                <a:ext uri="{FF2B5EF4-FFF2-40B4-BE49-F238E27FC236}">
                  <a16:creationId xmlns:a16="http://schemas.microsoft.com/office/drawing/2014/main" id="{BF93977A-5BD5-4F37-9B2B-25B87E2FEDB2}"/>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37" name="对象 36">
              <a:hlinkClick r:id="" action="ppaction://ole?verb=0"/>
              <a:extLst>
                <a:ext uri="{FF2B5EF4-FFF2-40B4-BE49-F238E27FC236}">
                  <a16:creationId xmlns:a16="http://schemas.microsoft.com/office/drawing/2014/main" id="{DDF79313-1AF5-43A3-BCFD-FE508D375679}"/>
                </a:ext>
              </a:extLst>
            </p:cNvPr>
            <p:cNvGraphicFramePr>
              <a:graphicFrameLocks noChangeAspect="1"/>
            </p:cNvGraphicFramePr>
            <p:nvPr/>
          </p:nvGraphicFramePr>
          <p:xfrm>
            <a:off x="3195" y="7518"/>
            <a:ext cx="679" cy="770"/>
          </p:xfrm>
          <a:graphic>
            <a:graphicData uri="http://schemas.openxmlformats.org/presentationml/2006/ole">
              <mc:AlternateContent xmlns:mc="http://schemas.openxmlformats.org/markup-compatibility/2006">
                <mc:Choice xmlns:v="urn:schemas-microsoft-com:vml" Requires="v">
                  <p:oleObj spid="_x0000_s3102" r:id="rId16" imgW="190500" imgH="215900" progId="Equation.KSEE3">
                    <p:embed/>
                  </p:oleObj>
                </mc:Choice>
                <mc:Fallback>
                  <p:oleObj r:id="rId16" imgW="190500" imgH="215900" progId="Equation.KSEE3">
                    <p:embed/>
                    <p:pic>
                      <p:nvPicPr>
                        <p:cNvPr id="0" name="OLE substitute image"/>
                        <p:cNvPicPr/>
                        <p:nvPr/>
                      </p:nvPicPr>
                      <p:blipFill>
                        <a:blip r:embed="rId13"/>
                        <a:stretch>
                          <a:fillRect/>
                        </a:stretch>
                      </p:blipFill>
                      <p:spPr>
                        <a:xfrm>
                          <a:off x="3195" y="7518"/>
                          <a:ext cx="679" cy="770"/>
                        </a:xfrm>
                        <a:prstGeom prst="rect">
                          <a:avLst/>
                        </a:prstGeom>
                      </p:spPr>
                    </p:pic>
                  </p:oleObj>
                </mc:Fallback>
              </mc:AlternateContent>
            </a:graphicData>
          </a:graphic>
        </p:graphicFrame>
      </p:grpSp>
      <p:grpSp>
        <p:nvGrpSpPr>
          <p:cNvPr id="38" name="组合 37">
            <a:extLst>
              <a:ext uri="{FF2B5EF4-FFF2-40B4-BE49-F238E27FC236}">
                <a16:creationId xmlns:a16="http://schemas.microsoft.com/office/drawing/2014/main" id="{46151768-C540-49FF-AA26-77C635D67D42}"/>
              </a:ext>
            </a:extLst>
          </p:cNvPr>
          <p:cNvGrpSpPr/>
          <p:nvPr/>
        </p:nvGrpSpPr>
        <p:grpSpPr>
          <a:xfrm>
            <a:off x="5837256" y="2864227"/>
            <a:ext cx="452120" cy="517525"/>
            <a:chOff x="3178" y="7496"/>
            <a:chExt cx="712" cy="815"/>
          </a:xfrm>
        </p:grpSpPr>
        <p:sp>
          <p:nvSpPr>
            <p:cNvPr id="39" name="椭圆 38">
              <a:extLst>
                <a:ext uri="{FF2B5EF4-FFF2-40B4-BE49-F238E27FC236}">
                  <a16:creationId xmlns:a16="http://schemas.microsoft.com/office/drawing/2014/main" id="{5BA69BFF-50D1-426B-8A15-F293E4B52013}"/>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40" name="对象 39">
              <a:hlinkClick r:id="" action="ppaction://ole?verb=0"/>
              <a:extLst>
                <a:ext uri="{FF2B5EF4-FFF2-40B4-BE49-F238E27FC236}">
                  <a16:creationId xmlns:a16="http://schemas.microsoft.com/office/drawing/2014/main" id="{FDA24CAC-1058-49D0-8604-DDF6DE7176F0}"/>
                </a:ext>
              </a:extLst>
            </p:cNvPr>
            <p:cNvGraphicFramePr>
              <a:graphicFrameLocks noChangeAspect="1"/>
            </p:cNvGraphicFramePr>
            <p:nvPr/>
          </p:nvGraphicFramePr>
          <p:xfrm>
            <a:off x="3218" y="7496"/>
            <a:ext cx="632" cy="815"/>
          </p:xfrm>
          <a:graphic>
            <a:graphicData uri="http://schemas.openxmlformats.org/presentationml/2006/ole">
              <mc:AlternateContent xmlns:mc="http://schemas.openxmlformats.org/markup-compatibility/2006">
                <mc:Choice xmlns:v="urn:schemas-microsoft-com:vml" Requires="v">
                  <p:oleObj spid="_x0000_s3103" r:id="rId17" imgW="177165" imgH="228600" progId="Equation.KSEE3">
                    <p:embed/>
                  </p:oleObj>
                </mc:Choice>
                <mc:Fallback>
                  <p:oleObj r:id="rId17" imgW="177165" imgH="228600" progId="Equation.KSEE3">
                    <p:embed/>
                    <p:pic>
                      <p:nvPicPr>
                        <p:cNvPr id="0" name="OLE substitute image"/>
                        <p:cNvPicPr/>
                        <p:nvPr/>
                      </p:nvPicPr>
                      <p:blipFill>
                        <a:blip r:embed="rId15"/>
                        <a:stretch>
                          <a:fillRect/>
                        </a:stretch>
                      </p:blipFill>
                      <p:spPr>
                        <a:xfrm>
                          <a:off x="3218" y="7496"/>
                          <a:ext cx="632" cy="815"/>
                        </a:xfrm>
                        <a:prstGeom prst="rect">
                          <a:avLst/>
                        </a:prstGeom>
                      </p:spPr>
                    </p:pic>
                  </p:oleObj>
                </mc:Fallback>
              </mc:AlternateContent>
            </a:graphicData>
          </a:graphic>
        </p:graphicFrame>
      </p:grpSp>
      <p:cxnSp>
        <p:nvCxnSpPr>
          <p:cNvPr id="41" name="直接连接符 40">
            <a:extLst>
              <a:ext uri="{FF2B5EF4-FFF2-40B4-BE49-F238E27FC236}">
                <a16:creationId xmlns:a16="http://schemas.microsoft.com/office/drawing/2014/main" id="{DEBE5664-AE6A-48E5-9FB6-F7901335F751}"/>
              </a:ext>
            </a:extLst>
          </p:cNvPr>
          <p:cNvCxnSpPr/>
          <p:nvPr/>
        </p:nvCxnSpPr>
        <p:spPr>
          <a:xfrm flipV="1">
            <a:off x="4242041" y="4181852"/>
            <a:ext cx="1612265" cy="34544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A651C0B-C1A7-41F4-821C-7E31920A50AB}"/>
              </a:ext>
            </a:extLst>
          </p:cNvPr>
          <p:cNvCxnSpPr/>
          <p:nvPr/>
        </p:nvCxnSpPr>
        <p:spPr>
          <a:xfrm>
            <a:off x="4229436" y="4555232"/>
            <a:ext cx="1637665" cy="25908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43" name="组合 42">
            <a:extLst>
              <a:ext uri="{FF2B5EF4-FFF2-40B4-BE49-F238E27FC236}">
                <a16:creationId xmlns:a16="http://schemas.microsoft.com/office/drawing/2014/main" id="{1344A546-AE08-4C37-A929-4A8BD05EF102}"/>
              </a:ext>
            </a:extLst>
          </p:cNvPr>
          <p:cNvGrpSpPr/>
          <p:nvPr/>
        </p:nvGrpSpPr>
        <p:grpSpPr>
          <a:xfrm>
            <a:off x="5851226" y="4618097"/>
            <a:ext cx="452120" cy="488950"/>
            <a:chOff x="3178" y="7518"/>
            <a:chExt cx="712" cy="770"/>
          </a:xfrm>
        </p:grpSpPr>
        <p:sp>
          <p:nvSpPr>
            <p:cNvPr id="44" name="椭圆 43">
              <a:extLst>
                <a:ext uri="{FF2B5EF4-FFF2-40B4-BE49-F238E27FC236}">
                  <a16:creationId xmlns:a16="http://schemas.microsoft.com/office/drawing/2014/main" id="{7A25B336-28C2-4C66-95ED-B39A0DB5023F}"/>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45" name="对象 44">
              <a:hlinkClick r:id="" action="ppaction://ole?verb=0"/>
              <a:extLst>
                <a:ext uri="{FF2B5EF4-FFF2-40B4-BE49-F238E27FC236}">
                  <a16:creationId xmlns:a16="http://schemas.microsoft.com/office/drawing/2014/main" id="{8DECAC5E-1E11-45D1-BC28-061100C0CA1C}"/>
                </a:ext>
              </a:extLst>
            </p:cNvPr>
            <p:cNvGraphicFramePr>
              <a:graphicFrameLocks noChangeAspect="1"/>
            </p:cNvGraphicFramePr>
            <p:nvPr/>
          </p:nvGraphicFramePr>
          <p:xfrm>
            <a:off x="3195" y="7518"/>
            <a:ext cx="679" cy="770"/>
          </p:xfrm>
          <a:graphic>
            <a:graphicData uri="http://schemas.openxmlformats.org/presentationml/2006/ole">
              <mc:AlternateContent xmlns:mc="http://schemas.openxmlformats.org/markup-compatibility/2006">
                <mc:Choice xmlns:v="urn:schemas-microsoft-com:vml" Requires="v">
                  <p:oleObj spid="_x0000_s3104" r:id="rId18" imgW="190500" imgH="215900" progId="Equation.KSEE3">
                    <p:embed/>
                  </p:oleObj>
                </mc:Choice>
                <mc:Fallback>
                  <p:oleObj r:id="rId18" imgW="190500" imgH="215900" progId="Equation.KSEE3">
                    <p:embed/>
                    <p:pic>
                      <p:nvPicPr>
                        <p:cNvPr id="0" name="OLE substitute image"/>
                        <p:cNvPicPr/>
                        <p:nvPr/>
                      </p:nvPicPr>
                      <p:blipFill>
                        <a:blip r:embed="rId13"/>
                        <a:stretch>
                          <a:fillRect/>
                        </a:stretch>
                      </p:blipFill>
                      <p:spPr>
                        <a:xfrm>
                          <a:off x="3195" y="7518"/>
                          <a:ext cx="679" cy="770"/>
                        </a:xfrm>
                        <a:prstGeom prst="rect">
                          <a:avLst/>
                        </a:prstGeom>
                      </p:spPr>
                    </p:pic>
                  </p:oleObj>
                </mc:Fallback>
              </mc:AlternateContent>
            </a:graphicData>
          </a:graphic>
        </p:graphicFrame>
      </p:grpSp>
      <p:grpSp>
        <p:nvGrpSpPr>
          <p:cNvPr id="46" name="组合 45">
            <a:extLst>
              <a:ext uri="{FF2B5EF4-FFF2-40B4-BE49-F238E27FC236}">
                <a16:creationId xmlns:a16="http://schemas.microsoft.com/office/drawing/2014/main" id="{B0A841CE-8E8B-41A1-B73A-303A9A75855C}"/>
              </a:ext>
            </a:extLst>
          </p:cNvPr>
          <p:cNvGrpSpPr/>
          <p:nvPr/>
        </p:nvGrpSpPr>
        <p:grpSpPr>
          <a:xfrm>
            <a:off x="5836621" y="4002782"/>
            <a:ext cx="452120" cy="517525"/>
            <a:chOff x="3178" y="7496"/>
            <a:chExt cx="712" cy="815"/>
          </a:xfrm>
        </p:grpSpPr>
        <p:sp>
          <p:nvSpPr>
            <p:cNvPr id="47" name="椭圆 46">
              <a:extLst>
                <a:ext uri="{FF2B5EF4-FFF2-40B4-BE49-F238E27FC236}">
                  <a16:creationId xmlns:a16="http://schemas.microsoft.com/office/drawing/2014/main" id="{8033DDFD-74F0-4161-9716-BCB3EA4F0CA7}"/>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48" name="对象 47">
              <a:hlinkClick r:id="" action="ppaction://ole?verb=0"/>
              <a:extLst>
                <a:ext uri="{FF2B5EF4-FFF2-40B4-BE49-F238E27FC236}">
                  <a16:creationId xmlns:a16="http://schemas.microsoft.com/office/drawing/2014/main" id="{EACB07E3-E327-4F66-92DB-F8C023814211}"/>
                </a:ext>
              </a:extLst>
            </p:cNvPr>
            <p:cNvGraphicFramePr>
              <a:graphicFrameLocks noChangeAspect="1"/>
            </p:cNvGraphicFramePr>
            <p:nvPr/>
          </p:nvGraphicFramePr>
          <p:xfrm>
            <a:off x="3218" y="7496"/>
            <a:ext cx="632" cy="815"/>
          </p:xfrm>
          <a:graphic>
            <a:graphicData uri="http://schemas.openxmlformats.org/presentationml/2006/ole">
              <mc:AlternateContent xmlns:mc="http://schemas.openxmlformats.org/markup-compatibility/2006">
                <mc:Choice xmlns:v="urn:schemas-microsoft-com:vml" Requires="v">
                  <p:oleObj spid="_x0000_s3105" r:id="rId19" imgW="177165" imgH="228600" progId="Equation.KSEE3">
                    <p:embed/>
                  </p:oleObj>
                </mc:Choice>
                <mc:Fallback>
                  <p:oleObj r:id="rId19" imgW="177165" imgH="228600" progId="Equation.KSEE3">
                    <p:embed/>
                    <p:pic>
                      <p:nvPicPr>
                        <p:cNvPr id="0" name="OLE substitute image"/>
                        <p:cNvPicPr/>
                        <p:nvPr/>
                      </p:nvPicPr>
                      <p:blipFill>
                        <a:blip r:embed="rId15"/>
                        <a:stretch>
                          <a:fillRect/>
                        </a:stretch>
                      </p:blipFill>
                      <p:spPr>
                        <a:xfrm>
                          <a:off x="3218" y="7496"/>
                          <a:ext cx="632" cy="815"/>
                        </a:xfrm>
                        <a:prstGeom prst="rect">
                          <a:avLst/>
                        </a:prstGeom>
                      </p:spPr>
                    </p:pic>
                  </p:oleObj>
                </mc:Fallback>
              </mc:AlternateContent>
            </a:graphicData>
          </a:graphic>
        </p:graphicFrame>
      </p:grpSp>
      <p:cxnSp>
        <p:nvCxnSpPr>
          <p:cNvPr id="49" name="直接连接符 48">
            <a:extLst>
              <a:ext uri="{FF2B5EF4-FFF2-40B4-BE49-F238E27FC236}">
                <a16:creationId xmlns:a16="http://schemas.microsoft.com/office/drawing/2014/main" id="{CBBF0352-E683-4F63-BF49-A61023409AD2}"/>
              </a:ext>
            </a:extLst>
          </p:cNvPr>
          <p:cNvCxnSpPr/>
          <p:nvPr/>
        </p:nvCxnSpPr>
        <p:spPr>
          <a:xfrm flipV="1">
            <a:off x="4209751" y="5503287"/>
            <a:ext cx="1647190" cy="36068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6B7050F-6FCE-4CA2-8B29-80A7313F9D70}"/>
              </a:ext>
            </a:extLst>
          </p:cNvPr>
          <p:cNvCxnSpPr/>
          <p:nvPr/>
        </p:nvCxnSpPr>
        <p:spPr>
          <a:xfrm>
            <a:off x="4213561" y="5860157"/>
            <a:ext cx="1618615" cy="21018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51" name="组合 50">
            <a:extLst>
              <a:ext uri="{FF2B5EF4-FFF2-40B4-BE49-F238E27FC236}">
                <a16:creationId xmlns:a16="http://schemas.microsoft.com/office/drawing/2014/main" id="{04EB1261-8EF0-420F-A046-5DE302640150}"/>
              </a:ext>
            </a:extLst>
          </p:cNvPr>
          <p:cNvGrpSpPr/>
          <p:nvPr/>
        </p:nvGrpSpPr>
        <p:grpSpPr>
          <a:xfrm>
            <a:off x="5821381" y="5825867"/>
            <a:ext cx="452120" cy="488950"/>
            <a:chOff x="3178" y="7518"/>
            <a:chExt cx="712" cy="770"/>
          </a:xfrm>
        </p:grpSpPr>
        <p:sp>
          <p:nvSpPr>
            <p:cNvPr id="52" name="椭圆 51">
              <a:extLst>
                <a:ext uri="{FF2B5EF4-FFF2-40B4-BE49-F238E27FC236}">
                  <a16:creationId xmlns:a16="http://schemas.microsoft.com/office/drawing/2014/main" id="{EDB5A680-213F-4287-94B9-8C018A1BC0C0}"/>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53" name="对象 52">
              <a:hlinkClick r:id="" action="ppaction://ole?verb=0"/>
              <a:extLst>
                <a:ext uri="{FF2B5EF4-FFF2-40B4-BE49-F238E27FC236}">
                  <a16:creationId xmlns:a16="http://schemas.microsoft.com/office/drawing/2014/main" id="{A06BE99D-B4CD-45BF-B39B-6D374E435169}"/>
                </a:ext>
              </a:extLst>
            </p:cNvPr>
            <p:cNvGraphicFramePr>
              <a:graphicFrameLocks noChangeAspect="1"/>
            </p:cNvGraphicFramePr>
            <p:nvPr/>
          </p:nvGraphicFramePr>
          <p:xfrm>
            <a:off x="3195" y="7518"/>
            <a:ext cx="679" cy="770"/>
          </p:xfrm>
          <a:graphic>
            <a:graphicData uri="http://schemas.openxmlformats.org/presentationml/2006/ole">
              <mc:AlternateContent xmlns:mc="http://schemas.openxmlformats.org/markup-compatibility/2006">
                <mc:Choice xmlns:v="urn:schemas-microsoft-com:vml" Requires="v">
                  <p:oleObj spid="_x0000_s3106" r:id="rId20" imgW="190500" imgH="215900" progId="Equation.KSEE3">
                    <p:embed/>
                  </p:oleObj>
                </mc:Choice>
                <mc:Fallback>
                  <p:oleObj r:id="rId20" imgW="190500" imgH="215900" progId="Equation.KSEE3">
                    <p:embed/>
                    <p:pic>
                      <p:nvPicPr>
                        <p:cNvPr id="0" name="OLE substitute image"/>
                        <p:cNvPicPr/>
                        <p:nvPr/>
                      </p:nvPicPr>
                      <p:blipFill>
                        <a:blip r:embed="rId13"/>
                        <a:stretch>
                          <a:fillRect/>
                        </a:stretch>
                      </p:blipFill>
                      <p:spPr>
                        <a:xfrm>
                          <a:off x="3195" y="7518"/>
                          <a:ext cx="679" cy="770"/>
                        </a:xfrm>
                        <a:prstGeom prst="rect">
                          <a:avLst/>
                        </a:prstGeom>
                      </p:spPr>
                    </p:pic>
                  </p:oleObj>
                </mc:Fallback>
              </mc:AlternateContent>
            </a:graphicData>
          </a:graphic>
        </p:graphicFrame>
      </p:grpSp>
      <p:grpSp>
        <p:nvGrpSpPr>
          <p:cNvPr id="54" name="组合 53">
            <a:extLst>
              <a:ext uri="{FF2B5EF4-FFF2-40B4-BE49-F238E27FC236}">
                <a16:creationId xmlns:a16="http://schemas.microsoft.com/office/drawing/2014/main" id="{568DED51-F41C-40AD-BC02-41F9F4A6B0C6}"/>
              </a:ext>
            </a:extLst>
          </p:cNvPr>
          <p:cNvGrpSpPr/>
          <p:nvPr/>
        </p:nvGrpSpPr>
        <p:grpSpPr>
          <a:xfrm>
            <a:off x="5841701" y="5209282"/>
            <a:ext cx="452120" cy="517525"/>
            <a:chOff x="3178" y="7496"/>
            <a:chExt cx="712" cy="815"/>
          </a:xfrm>
        </p:grpSpPr>
        <p:sp>
          <p:nvSpPr>
            <p:cNvPr id="55" name="椭圆 54">
              <a:extLst>
                <a:ext uri="{FF2B5EF4-FFF2-40B4-BE49-F238E27FC236}">
                  <a16:creationId xmlns:a16="http://schemas.microsoft.com/office/drawing/2014/main" id="{92F451F9-FD87-41F6-ADE7-468EB8C18656}"/>
                </a:ext>
              </a:extLst>
            </p:cNvPr>
            <p:cNvSpPr/>
            <p:nvPr/>
          </p:nvSpPr>
          <p:spPr>
            <a:xfrm>
              <a:off x="3178" y="7553"/>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56" name="对象 55">
              <a:hlinkClick r:id="" action="ppaction://ole?verb=0"/>
              <a:extLst>
                <a:ext uri="{FF2B5EF4-FFF2-40B4-BE49-F238E27FC236}">
                  <a16:creationId xmlns:a16="http://schemas.microsoft.com/office/drawing/2014/main" id="{375A5658-3E2D-47CA-B0E4-3F4855FE663E}"/>
                </a:ext>
              </a:extLst>
            </p:cNvPr>
            <p:cNvGraphicFramePr>
              <a:graphicFrameLocks noChangeAspect="1"/>
            </p:cNvGraphicFramePr>
            <p:nvPr/>
          </p:nvGraphicFramePr>
          <p:xfrm>
            <a:off x="3218" y="7496"/>
            <a:ext cx="632" cy="815"/>
          </p:xfrm>
          <a:graphic>
            <a:graphicData uri="http://schemas.openxmlformats.org/presentationml/2006/ole">
              <mc:AlternateContent xmlns:mc="http://schemas.openxmlformats.org/markup-compatibility/2006">
                <mc:Choice xmlns:v="urn:schemas-microsoft-com:vml" Requires="v">
                  <p:oleObj spid="_x0000_s3107" r:id="rId21" imgW="177165" imgH="228600" progId="Equation.KSEE3">
                    <p:embed/>
                  </p:oleObj>
                </mc:Choice>
                <mc:Fallback>
                  <p:oleObj r:id="rId21" imgW="177165" imgH="228600" progId="Equation.KSEE3">
                    <p:embed/>
                    <p:pic>
                      <p:nvPicPr>
                        <p:cNvPr id="0" name="OLE substitute image"/>
                        <p:cNvPicPr/>
                        <p:nvPr/>
                      </p:nvPicPr>
                      <p:blipFill>
                        <a:blip r:embed="rId15"/>
                        <a:stretch>
                          <a:fillRect/>
                        </a:stretch>
                      </p:blipFill>
                      <p:spPr>
                        <a:xfrm>
                          <a:off x="3218" y="7496"/>
                          <a:ext cx="632" cy="815"/>
                        </a:xfrm>
                        <a:prstGeom prst="rect">
                          <a:avLst/>
                        </a:prstGeom>
                      </p:spPr>
                    </p:pic>
                  </p:oleObj>
                </mc:Fallback>
              </mc:AlternateContent>
            </a:graphicData>
          </a:graphic>
        </p:graphicFrame>
      </p:grpSp>
      <p:sp>
        <p:nvSpPr>
          <p:cNvPr id="57" name="文本框 56">
            <a:extLst>
              <a:ext uri="{FF2B5EF4-FFF2-40B4-BE49-F238E27FC236}">
                <a16:creationId xmlns:a16="http://schemas.microsoft.com/office/drawing/2014/main" id="{BF2D0FF5-588C-4701-8475-8F8312D98182}"/>
              </a:ext>
            </a:extLst>
          </p:cNvPr>
          <p:cNvSpPr txBox="1"/>
          <p:nvPr/>
        </p:nvSpPr>
        <p:spPr>
          <a:xfrm>
            <a:off x="6888088" y="1243115"/>
            <a:ext cx="3201517" cy="495585"/>
          </a:xfrm>
          <a:prstGeom prst="rect">
            <a:avLst/>
          </a:prstGeom>
          <a:noFill/>
        </p:spPr>
        <p:txBody>
          <a:bodyPr wrap="none" rtlCol="0" anchor="t">
            <a:spAutoFit/>
          </a:bodyPr>
          <a:lstStyle/>
          <a:p>
            <a:pPr fontAlgn="auto">
              <a:lnSpc>
                <a:spcPct val="150000"/>
              </a:lnSpc>
            </a:pPr>
            <a:r>
              <a:rPr lang="en-US" altLang="zh-CN" sz="2000" b="1">
                <a:sym typeface="+mn-ea"/>
              </a:rPr>
              <a:t>试验结果                    X</a:t>
            </a:r>
            <a:r>
              <a:rPr lang="zh-CN" altLang="en-US" sz="2000" b="1">
                <a:sym typeface="+mn-ea"/>
              </a:rPr>
              <a:t>的值</a:t>
            </a:r>
          </a:p>
        </p:txBody>
      </p:sp>
      <p:grpSp>
        <p:nvGrpSpPr>
          <p:cNvPr id="58" name="组合 57">
            <a:extLst>
              <a:ext uri="{FF2B5EF4-FFF2-40B4-BE49-F238E27FC236}">
                <a16:creationId xmlns:a16="http://schemas.microsoft.com/office/drawing/2014/main" id="{0197068D-D9BE-4C2C-8170-7615C94481EE}"/>
              </a:ext>
            </a:extLst>
          </p:cNvPr>
          <p:cNvGrpSpPr/>
          <p:nvPr/>
        </p:nvGrpSpPr>
        <p:grpSpPr>
          <a:xfrm>
            <a:off x="2172671" y="2671187"/>
            <a:ext cx="452120" cy="518160"/>
            <a:chOff x="3433" y="4845"/>
            <a:chExt cx="712" cy="816"/>
          </a:xfrm>
        </p:grpSpPr>
        <p:sp>
          <p:nvSpPr>
            <p:cNvPr id="59" name="椭圆 58">
              <a:extLst>
                <a:ext uri="{FF2B5EF4-FFF2-40B4-BE49-F238E27FC236}">
                  <a16:creationId xmlns:a16="http://schemas.microsoft.com/office/drawing/2014/main" id="{E02DAB73-D441-47B8-B805-E67A974A4A89}"/>
                </a:ext>
              </a:extLst>
            </p:cNvPr>
            <p:cNvSpPr/>
            <p:nvPr/>
          </p:nvSpPr>
          <p:spPr>
            <a:xfrm>
              <a:off x="3433" y="4949"/>
              <a:ext cx="712" cy="712"/>
            </a:xfrm>
            <a:prstGeom prst="ellipse">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a:solidFill>
                  <a:schemeClr val="tx2"/>
                </a:solidFill>
              </a:endParaRPr>
            </a:p>
          </p:txBody>
        </p:sp>
        <p:graphicFrame>
          <p:nvGraphicFramePr>
            <p:cNvPr id="60" name="对象 59">
              <a:hlinkClick r:id="" action="ppaction://ole?verb=0"/>
              <a:extLst>
                <a:ext uri="{FF2B5EF4-FFF2-40B4-BE49-F238E27FC236}">
                  <a16:creationId xmlns:a16="http://schemas.microsoft.com/office/drawing/2014/main" id="{F9875D7C-67F6-44A6-8E66-F8F8A373BD02}"/>
                </a:ext>
              </a:extLst>
            </p:cNvPr>
            <p:cNvGraphicFramePr>
              <a:graphicFrameLocks noChangeAspect="1"/>
            </p:cNvGraphicFramePr>
            <p:nvPr/>
          </p:nvGraphicFramePr>
          <p:xfrm>
            <a:off x="3511" y="4845"/>
            <a:ext cx="589" cy="816"/>
          </p:xfrm>
          <a:graphic>
            <a:graphicData uri="http://schemas.openxmlformats.org/presentationml/2006/ole">
              <mc:AlternateContent xmlns:mc="http://schemas.openxmlformats.org/markup-compatibility/2006">
                <mc:Choice xmlns:v="urn:schemas-microsoft-com:vml" Requires="v">
                  <p:oleObj spid="_x0000_s3108" r:id="rId22" imgW="165100" imgH="228600" progId="Equation.KSEE3">
                    <p:embed/>
                  </p:oleObj>
                </mc:Choice>
                <mc:Fallback>
                  <p:oleObj r:id="rId22" imgW="165100" imgH="228600" progId="Equation.KSEE3">
                    <p:embed/>
                    <p:pic>
                      <p:nvPicPr>
                        <p:cNvPr id="0" name="OLE substitute image"/>
                        <p:cNvPicPr/>
                        <p:nvPr/>
                      </p:nvPicPr>
                      <p:blipFill>
                        <a:blip r:embed="rId23"/>
                        <a:stretch>
                          <a:fillRect/>
                        </a:stretch>
                      </p:blipFill>
                      <p:spPr>
                        <a:xfrm>
                          <a:off x="3511" y="4845"/>
                          <a:ext cx="589" cy="816"/>
                        </a:xfrm>
                        <a:prstGeom prst="rect">
                          <a:avLst/>
                        </a:prstGeom>
                      </p:spPr>
                    </p:pic>
                  </p:oleObj>
                </mc:Fallback>
              </mc:AlternateContent>
            </a:graphicData>
          </a:graphic>
        </p:graphicFrame>
      </p:grpSp>
      <p:grpSp>
        <p:nvGrpSpPr>
          <p:cNvPr id="61" name="组合 60">
            <a:extLst>
              <a:ext uri="{FF2B5EF4-FFF2-40B4-BE49-F238E27FC236}">
                <a16:creationId xmlns:a16="http://schemas.microsoft.com/office/drawing/2014/main" id="{66E7F7B9-CF6E-4A08-BCE7-C44EBF6241C7}"/>
              </a:ext>
            </a:extLst>
          </p:cNvPr>
          <p:cNvGrpSpPr/>
          <p:nvPr/>
        </p:nvGrpSpPr>
        <p:grpSpPr>
          <a:xfrm>
            <a:off x="6412566" y="1674237"/>
            <a:ext cx="2685415" cy="4554220"/>
            <a:chOff x="10140" y="3275"/>
            <a:chExt cx="4229" cy="7172"/>
          </a:xfrm>
        </p:grpSpPr>
        <p:cxnSp>
          <p:nvCxnSpPr>
            <p:cNvPr id="62" name="直接连接符 61">
              <a:extLst>
                <a:ext uri="{FF2B5EF4-FFF2-40B4-BE49-F238E27FC236}">
                  <a16:creationId xmlns:a16="http://schemas.microsoft.com/office/drawing/2014/main" id="{BD0D7EDA-3075-4FB0-A7FB-6056F5059F0A}"/>
                </a:ext>
              </a:extLst>
            </p:cNvPr>
            <p:cNvCxnSpPr/>
            <p:nvPr/>
          </p:nvCxnSpPr>
          <p:spPr>
            <a:xfrm>
              <a:off x="10140" y="3634"/>
              <a:ext cx="126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3" name="对象 62">
              <a:hlinkClick r:id="" action="ppaction://ole?verb=0"/>
              <a:extLst>
                <a:ext uri="{FF2B5EF4-FFF2-40B4-BE49-F238E27FC236}">
                  <a16:creationId xmlns:a16="http://schemas.microsoft.com/office/drawing/2014/main" id="{C24C6A8D-6340-45D8-86AE-866E76B1553D}"/>
                </a:ext>
              </a:extLst>
            </p:cNvPr>
            <p:cNvGraphicFramePr>
              <a:graphicFrameLocks noChangeAspect="1"/>
            </p:cNvGraphicFramePr>
            <p:nvPr/>
          </p:nvGraphicFramePr>
          <p:xfrm>
            <a:off x="11405" y="3275"/>
            <a:ext cx="1439" cy="617"/>
          </p:xfrm>
          <a:graphic>
            <a:graphicData uri="http://schemas.openxmlformats.org/presentationml/2006/ole">
              <mc:AlternateContent xmlns:mc="http://schemas.openxmlformats.org/markup-compatibility/2006">
                <mc:Choice xmlns:v="urn:schemas-microsoft-com:vml" Requires="v">
                  <p:oleObj spid="_x0000_s3109" r:id="rId24" imgW="533400" imgH="228600" progId="Equation.KSEE3">
                    <p:embed/>
                  </p:oleObj>
                </mc:Choice>
                <mc:Fallback>
                  <p:oleObj r:id="rId24" imgW="533400" imgH="228600" progId="Equation.KSEE3">
                    <p:embed/>
                    <p:pic>
                      <p:nvPicPr>
                        <p:cNvPr id="0" name="OLE substitute image"/>
                        <p:cNvPicPr/>
                        <p:nvPr/>
                      </p:nvPicPr>
                      <p:blipFill>
                        <a:blip r:embed="rId25"/>
                        <a:stretch>
                          <a:fillRect/>
                        </a:stretch>
                      </p:blipFill>
                      <p:spPr>
                        <a:xfrm>
                          <a:off x="11405" y="3275"/>
                          <a:ext cx="1439" cy="617"/>
                        </a:xfrm>
                        <a:prstGeom prst="rect">
                          <a:avLst/>
                        </a:prstGeom>
                      </p:spPr>
                    </p:pic>
                  </p:oleObj>
                </mc:Fallback>
              </mc:AlternateContent>
            </a:graphicData>
          </a:graphic>
        </p:graphicFrame>
        <p:graphicFrame>
          <p:nvGraphicFramePr>
            <p:cNvPr id="64" name="对象 63">
              <a:hlinkClick r:id="" action="ppaction://ole?verb=0"/>
              <a:extLst>
                <a:ext uri="{FF2B5EF4-FFF2-40B4-BE49-F238E27FC236}">
                  <a16:creationId xmlns:a16="http://schemas.microsoft.com/office/drawing/2014/main" id="{EC33480D-832A-45BA-8EFA-D671356A2AE5}"/>
                </a:ext>
              </a:extLst>
            </p:cNvPr>
            <p:cNvGraphicFramePr>
              <a:graphicFrameLocks noChangeAspect="1"/>
            </p:cNvGraphicFramePr>
            <p:nvPr/>
          </p:nvGraphicFramePr>
          <p:xfrm>
            <a:off x="11355" y="4325"/>
            <a:ext cx="1473" cy="686"/>
          </p:xfrm>
          <a:graphic>
            <a:graphicData uri="http://schemas.openxmlformats.org/presentationml/2006/ole">
              <mc:AlternateContent xmlns:mc="http://schemas.openxmlformats.org/markup-compatibility/2006">
                <mc:Choice xmlns:v="urn:schemas-microsoft-com:vml" Requires="v">
                  <p:oleObj spid="_x0000_s3110" r:id="rId26" imgW="545465" imgH="254000" progId="Equation.KSEE3">
                    <p:embed/>
                  </p:oleObj>
                </mc:Choice>
                <mc:Fallback>
                  <p:oleObj r:id="rId26" imgW="545465" imgH="254000" progId="Equation.KSEE3">
                    <p:embed/>
                    <p:pic>
                      <p:nvPicPr>
                        <p:cNvPr id="0" name="OLE substitute image"/>
                        <p:cNvPicPr/>
                        <p:nvPr/>
                      </p:nvPicPr>
                      <p:blipFill>
                        <a:blip r:embed="rId27"/>
                        <a:stretch>
                          <a:fillRect/>
                        </a:stretch>
                      </p:blipFill>
                      <p:spPr>
                        <a:xfrm>
                          <a:off x="11355" y="4325"/>
                          <a:ext cx="1473" cy="686"/>
                        </a:xfrm>
                        <a:prstGeom prst="rect">
                          <a:avLst/>
                        </a:prstGeom>
                      </p:spPr>
                    </p:pic>
                  </p:oleObj>
                </mc:Fallback>
              </mc:AlternateContent>
            </a:graphicData>
          </a:graphic>
        </p:graphicFrame>
        <p:cxnSp>
          <p:nvCxnSpPr>
            <p:cNvPr id="65" name="直接连接符 64">
              <a:extLst>
                <a:ext uri="{FF2B5EF4-FFF2-40B4-BE49-F238E27FC236}">
                  <a16:creationId xmlns:a16="http://schemas.microsoft.com/office/drawing/2014/main" id="{A8AEA63C-CC37-4B6E-812B-0C99BCA84916}"/>
                </a:ext>
              </a:extLst>
            </p:cNvPr>
            <p:cNvCxnSpPr/>
            <p:nvPr/>
          </p:nvCxnSpPr>
          <p:spPr>
            <a:xfrm>
              <a:off x="10140" y="4652"/>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C7270837-0E26-43F2-A2FD-A8C7EB42A1C0}"/>
                </a:ext>
              </a:extLst>
            </p:cNvPr>
            <p:cNvCxnSpPr/>
            <p:nvPr/>
          </p:nvCxnSpPr>
          <p:spPr>
            <a:xfrm>
              <a:off x="10140" y="555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275D1A5-2183-4E34-B44D-D316E1DAA5DE}"/>
                </a:ext>
              </a:extLst>
            </p:cNvPr>
            <p:cNvCxnSpPr/>
            <p:nvPr/>
          </p:nvCxnSpPr>
          <p:spPr>
            <a:xfrm>
              <a:off x="10140" y="6476"/>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F6EFCAEA-3457-4659-AE34-518CACEE5F5E}"/>
                </a:ext>
              </a:extLst>
            </p:cNvPr>
            <p:cNvCxnSpPr/>
            <p:nvPr/>
          </p:nvCxnSpPr>
          <p:spPr>
            <a:xfrm>
              <a:off x="10140" y="7339"/>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1C8F460-BDFC-4C2D-B040-3EF8560A53F8}"/>
                </a:ext>
              </a:extLst>
            </p:cNvPr>
            <p:cNvCxnSpPr/>
            <p:nvPr/>
          </p:nvCxnSpPr>
          <p:spPr>
            <a:xfrm>
              <a:off x="10140" y="834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E77F7AB-1A99-4333-A608-23ABA94605FE}"/>
                </a:ext>
              </a:extLst>
            </p:cNvPr>
            <p:cNvCxnSpPr/>
            <p:nvPr/>
          </p:nvCxnSpPr>
          <p:spPr>
            <a:xfrm>
              <a:off x="10140" y="930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921767E-08DB-421C-B430-2A1EE6C681EA}"/>
                </a:ext>
              </a:extLst>
            </p:cNvPr>
            <p:cNvCxnSpPr/>
            <p:nvPr/>
          </p:nvCxnSpPr>
          <p:spPr>
            <a:xfrm>
              <a:off x="10140" y="10204"/>
              <a:ext cx="126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2" name="对象 71">
              <a:hlinkClick r:id="" action="ppaction://ole?verb=0"/>
              <a:extLst>
                <a:ext uri="{FF2B5EF4-FFF2-40B4-BE49-F238E27FC236}">
                  <a16:creationId xmlns:a16="http://schemas.microsoft.com/office/drawing/2014/main" id="{00F8636C-0B9F-4234-97E8-36B4A6F0FE89}"/>
                </a:ext>
              </a:extLst>
            </p:cNvPr>
            <p:cNvGraphicFramePr>
              <a:graphicFrameLocks noChangeAspect="1"/>
            </p:cNvGraphicFramePr>
            <p:nvPr/>
          </p:nvGraphicFramePr>
          <p:xfrm>
            <a:off x="11373" y="5172"/>
            <a:ext cx="1472" cy="686"/>
          </p:xfrm>
          <a:graphic>
            <a:graphicData uri="http://schemas.openxmlformats.org/presentationml/2006/ole">
              <mc:AlternateContent xmlns:mc="http://schemas.openxmlformats.org/markup-compatibility/2006">
                <mc:Choice xmlns:v="urn:schemas-microsoft-com:vml" Requires="v">
                  <p:oleObj spid="_x0000_s3111" r:id="rId28" imgW="545465" imgH="254000" progId="Equation.KSEE3">
                    <p:embed/>
                  </p:oleObj>
                </mc:Choice>
                <mc:Fallback>
                  <p:oleObj r:id="rId28" imgW="545465" imgH="254000" progId="Equation.KSEE3">
                    <p:embed/>
                    <p:pic>
                      <p:nvPicPr>
                        <p:cNvPr id="0" name="OLE substitute image"/>
                        <p:cNvPicPr/>
                        <p:nvPr/>
                      </p:nvPicPr>
                      <p:blipFill>
                        <a:blip r:embed="rId29"/>
                        <a:stretch>
                          <a:fillRect/>
                        </a:stretch>
                      </p:blipFill>
                      <p:spPr>
                        <a:xfrm>
                          <a:off x="11373" y="5172"/>
                          <a:ext cx="1472" cy="686"/>
                        </a:xfrm>
                        <a:prstGeom prst="rect">
                          <a:avLst/>
                        </a:prstGeom>
                      </p:spPr>
                    </p:pic>
                  </p:oleObj>
                </mc:Fallback>
              </mc:AlternateContent>
            </a:graphicData>
          </a:graphic>
        </p:graphicFrame>
        <p:graphicFrame>
          <p:nvGraphicFramePr>
            <p:cNvPr id="73" name="对象 72">
              <a:hlinkClick r:id="" action="ppaction://ole?verb=0"/>
              <a:extLst>
                <a:ext uri="{FF2B5EF4-FFF2-40B4-BE49-F238E27FC236}">
                  <a16:creationId xmlns:a16="http://schemas.microsoft.com/office/drawing/2014/main" id="{6C9821E6-832B-4C4F-AD74-5A3763C14CC5}"/>
                </a:ext>
              </a:extLst>
            </p:cNvPr>
            <p:cNvGraphicFramePr>
              <a:graphicFrameLocks noChangeAspect="1"/>
            </p:cNvGraphicFramePr>
            <p:nvPr/>
          </p:nvGraphicFramePr>
          <p:xfrm>
            <a:off x="11338" y="6147"/>
            <a:ext cx="1508" cy="686"/>
          </p:xfrm>
          <a:graphic>
            <a:graphicData uri="http://schemas.openxmlformats.org/presentationml/2006/ole">
              <mc:AlternateContent xmlns:mc="http://schemas.openxmlformats.org/markup-compatibility/2006">
                <mc:Choice xmlns:v="urn:schemas-microsoft-com:vml" Requires="v">
                  <p:oleObj spid="_x0000_s3112" r:id="rId30" imgW="558800" imgH="254000" progId="Equation.KSEE3">
                    <p:embed/>
                  </p:oleObj>
                </mc:Choice>
                <mc:Fallback>
                  <p:oleObj r:id="rId30" imgW="558800" imgH="254000" progId="Equation.KSEE3">
                    <p:embed/>
                    <p:pic>
                      <p:nvPicPr>
                        <p:cNvPr id="0" name="OLE substitute image"/>
                        <p:cNvPicPr/>
                        <p:nvPr/>
                      </p:nvPicPr>
                      <p:blipFill>
                        <a:blip r:embed="rId31"/>
                        <a:stretch>
                          <a:fillRect/>
                        </a:stretch>
                      </p:blipFill>
                      <p:spPr>
                        <a:xfrm>
                          <a:off x="11338" y="6147"/>
                          <a:ext cx="1508" cy="686"/>
                        </a:xfrm>
                        <a:prstGeom prst="rect">
                          <a:avLst/>
                        </a:prstGeom>
                      </p:spPr>
                    </p:pic>
                  </p:oleObj>
                </mc:Fallback>
              </mc:AlternateContent>
            </a:graphicData>
          </a:graphic>
        </p:graphicFrame>
        <p:graphicFrame>
          <p:nvGraphicFramePr>
            <p:cNvPr id="74" name="对象 73">
              <a:hlinkClick r:id="" action="ppaction://ole?verb=0"/>
              <a:extLst>
                <a:ext uri="{FF2B5EF4-FFF2-40B4-BE49-F238E27FC236}">
                  <a16:creationId xmlns:a16="http://schemas.microsoft.com/office/drawing/2014/main" id="{89C07F9A-D766-449E-9777-7F01859D7D9C}"/>
                </a:ext>
              </a:extLst>
            </p:cNvPr>
            <p:cNvGraphicFramePr>
              <a:graphicFrameLocks noChangeAspect="1"/>
            </p:cNvGraphicFramePr>
            <p:nvPr/>
          </p:nvGraphicFramePr>
          <p:xfrm>
            <a:off x="11372" y="6917"/>
            <a:ext cx="1439" cy="686"/>
          </p:xfrm>
          <a:graphic>
            <a:graphicData uri="http://schemas.openxmlformats.org/presentationml/2006/ole">
              <mc:AlternateContent xmlns:mc="http://schemas.openxmlformats.org/markup-compatibility/2006">
                <mc:Choice xmlns:v="urn:schemas-microsoft-com:vml" Requires="v">
                  <p:oleObj spid="_x0000_s3113" r:id="rId32" imgW="533400" imgH="254000" progId="Equation.KSEE3">
                    <p:embed/>
                  </p:oleObj>
                </mc:Choice>
                <mc:Fallback>
                  <p:oleObj r:id="rId32" imgW="533400" imgH="254000" progId="Equation.KSEE3">
                    <p:embed/>
                    <p:pic>
                      <p:nvPicPr>
                        <p:cNvPr id="0" name="OLE substitute image"/>
                        <p:cNvPicPr/>
                        <p:nvPr/>
                      </p:nvPicPr>
                      <p:blipFill>
                        <a:blip r:embed="rId33"/>
                        <a:stretch>
                          <a:fillRect/>
                        </a:stretch>
                      </p:blipFill>
                      <p:spPr>
                        <a:xfrm>
                          <a:off x="11372" y="6917"/>
                          <a:ext cx="1439" cy="686"/>
                        </a:xfrm>
                        <a:prstGeom prst="rect">
                          <a:avLst/>
                        </a:prstGeom>
                      </p:spPr>
                    </p:pic>
                  </p:oleObj>
                </mc:Fallback>
              </mc:AlternateContent>
            </a:graphicData>
          </a:graphic>
        </p:graphicFrame>
        <p:graphicFrame>
          <p:nvGraphicFramePr>
            <p:cNvPr id="75" name="对象 74">
              <a:hlinkClick r:id="" action="ppaction://ole?verb=0"/>
              <a:extLst>
                <a:ext uri="{FF2B5EF4-FFF2-40B4-BE49-F238E27FC236}">
                  <a16:creationId xmlns:a16="http://schemas.microsoft.com/office/drawing/2014/main" id="{91A98961-2566-4767-B14A-960F2C1491AF}"/>
                </a:ext>
              </a:extLst>
            </p:cNvPr>
            <p:cNvGraphicFramePr>
              <a:graphicFrameLocks noChangeAspect="1"/>
            </p:cNvGraphicFramePr>
            <p:nvPr/>
          </p:nvGraphicFramePr>
          <p:xfrm>
            <a:off x="11356" y="7921"/>
            <a:ext cx="1472" cy="686"/>
          </p:xfrm>
          <a:graphic>
            <a:graphicData uri="http://schemas.openxmlformats.org/presentationml/2006/ole">
              <mc:AlternateContent xmlns:mc="http://schemas.openxmlformats.org/markup-compatibility/2006">
                <mc:Choice xmlns:v="urn:schemas-microsoft-com:vml" Requires="v">
                  <p:oleObj spid="_x0000_s3114" r:id="rId34" imgW="545465" imgH="254000" progId="Equation.KSEE3">
                    <p:embed/>
                  </p:oleObj>
                </mc:Choice>
                <mc:Fallback>
                  <p:oleObj r:id="rId34" imgW="545465" imgH="254000" progId="Equation.KSEE3">
                    <p:embed/>
                    <p:pic>
                      <p:nvPicPr>
                        <p:cNvPr id="0" name="OLE substitute image"/>
                        <p:cNvPicPr/>
                        <p:nvPr/>
                      </p:nvPicPr>
                      <p:blipFill>
                        <a:blip r:embed="rId35"/>
                        <a:stretch>
                          <a:fillRect/>
                        </a:stretch>
                      </p:blipFill>
                      <p:spPr>
                        <a:xfrm>
                          <a:off x="11356" y="7921"/>
                          <a:ext cx="1472" cy="686"/>
                        </a:xfrm>
                        <a:prstGeom prst="rect">
                          <a:avLst/>
                        </a:prstGeom>
                      </p:spPr>
                    </p:pic>
                  </p:oleObj>
                </mc:Fallback>
              </mc:AlternateContent>
            </a:graphicData>
          </a:graphic>
        </p:graphicFrame>
        <p:graphicFrame>
          <p:nvGraphicFramePr>
            <p:cNvPr id="76" name="对象 75">
              <a:hlinkClick r:id="" action="ppaction://ole?verb=0"/>
              <a:extLst>
                <a:ext uri="{FF2B5EF4-FFF2-40B4-BE49-F238E27FC236}">
                  <a16:creationId xmlns:a16="http://schemas.microsoft.com/office/drawing/2014/main" id="{9854305A-A2B5-4042-97C9-617144B38235}"/>
                </a:ext>
              </a:extLst>
            </p:cNvPr>
            <p:cNvGraphicFramePr>
              <a:graphicFrameLocks noChangeAspect="1"/>
            </p:cNvGraphicFramePr>
            <p:nvPr/>
          </p:nvGraphicFramePr>
          <p:xfrm>
            <a:off x="11356" y="8824"/>
            <a:ext cx="1472" cy="686"/>
          </p:xfrm>
          <a:graphic>
            <a:graphicData uri="http://schemas.openxmlformats.org/presentationml/2006/ole">
              <mc:AlternateContent xmlns:mc="http://schemas.openxmlformats.org/markup-compatibility/2006">
                <mc:Choice xmlns:v="urn:schemas-microsoft-com:vml" Requires="v">
                  <p:oleObj spid="_x0000_s3115" r:id="rId36" imgW="545465" imgH="254000" progId="Equation.KSEE3">
                    <p:embed/>
                  </p:oleObj>
                </mc:Choice>
                <mc:Fallback>
                  <p:oleObj r:id="rId36" imgW="545465" imgH="254000" progId="Equation.KSEE3">
                    <p:embed/>
                    <p:pic>
                      <p:nvPicPr>
                        <p:cNvPr id="0" name="OLE substitute image"/>
                        <p:cNvPicPr/>
                        <p:nvPr/>
                      </p:nvPicPr>
                      <p:blipFill>
                        <a:blip r:embed="rId37"/>
                        <a:stretch>
                          <a:fillRect/>
                        </a:stretch>
                      </p:blipFill>
                      <p:spPr>
                        <a:xfrm>
                          <a:off x="11356" y="8824"/>
                          <a:ext cx="1472" cy="686"/>
                        </a:xfrm>
                        <a:prstGeom prst="rect">
                          <a:avLst/>
                        </a:prstGeom>
                      </p:spPr>
                    </p:pic>
                  </p:oleObj>
                </mc:Fallback>
              </mc:AlternateContent>
            </a:graphicData>
          </a:graphic>
        </p:graphicFrame>
        <p:graphicFrame>
          <p:nvGraphicFramePr>
            <p:cNvPr id="77" name="对象 76">
              <a:hlinkClick r:id="" action="ppaction://ole?verb=0"/>
              <a:extLst>
                <a:ext uri="{FF2B5EF4-FFF2-40B4-BE49-F238E27FC236}">
                  <a16:creationId xmlns:a16="http://schemas.microsoft.com/office/drawing/2014/main" id="{516F1A60-BA39-441E-95FF-88ADBD3680AE}"/>
                </a:ext>
              </a:extLst>
            </p:cNvPr>
            <p:cNvGraphicFramePr>
              <a:graphicFrameLocks noChangeAspect="1"/>
            </p:cNvGraphicFramePr>
            <p:nvPr/>
          </p:nvGraphicFramePr>
          <p:xfrm>
            <a:off x="11321" y="9865"/>
            <a:ext cx="1508" cy="583"/>
          </p:xfrm>
          <a:graphic>
            <a:graphicData uri="http://schemas.openxmlformats.org/presentationml/2006/ole">
              <mc:AlternateContent xmlns:mc="http://schemas.openxmlformats.org/markup-compatibility/2006">
                <mc:Choice xmlns:v="urn:schemas-microsoft-com:vml" Requires="v">
                  <p:oleObj spid="_x0000_s3116" r:id="rId38" imgW="558800" imgH="215900" progId="Equation.KSEE3">
                    <p:embed/>
                  </p:oleObj>
                </mc:Choice>
                <mc:Fallback>
                  <p:oleObj r:id="rId38" imgW="558800" imgH="215900" progId="Equation.KSEE3">
                    <p:embed/>
                    <p:pic>
                      <p:nvPicPr>
                        <p:cNvPr id="0" name="OLE substitute image"/>
                        <p:cNvPicPr/>
                        <p:nvPr/>
                      </p:nvPicPr>
                      <p:blipFill>
                        <a:blip r:embed="rId39"/>
                        <a:stretch>
                          <a:fillRect/>
                        </a:stretch>
                      </p:blipFill>
                      <p:spPr>
                        <a:xfrm>
                          <a:off x="11321" y="9865"/>
                          <a:ext cx="1508" cy="583"/>
                        </a:xfrm>
                        <a:prstGeom prst="rect">
                          <a:avLst/>
                        </a:prstGeom>
                      </p:spPr>
                    </p:pic>
                  </p:oleObj>
                </mc:Fallback>
              </mc:AlternateContent>
            </a:graphicData>
          </a:graphic>
        </p:graphicFrame>
        <p:cxnSp>
          <p:nvCxnSpPr>
            <p:cNvPr id="78" name="直接连接符 77">
              <a:extLst>
                <a:ext uri="{FF2B5EF4-FFF2-40B4-BE49-F238E27FC236}">
                  <a16:creationId xmlns:a16="http://schemas.microsoft.com/office/drawing/2014/main" id="{3FF90485-E0A6-4E21-919C-D6FC19CEEC63}"/>
                </a:ext>
              </a:extLst>
            </p:cNvPr>
            <p:cNvCxnSpPr/>
            <p:nvPr/>
          </p:nvCxnSpPr>
          <p:spPr>
            <a:xfrm>
              <a:off x="13105" y="3634"/>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D1C7A8C3-2EEC-4CFC-B21D-0EAE1664F7C9}"/>
                </a:ext>
              </a:extLst>
            </p:cNvPr>
            <p:cNvCxnSpPr/>
            <p:nvPr/>
          </p:nvCxnSpPr>
          <p:spPr>
            <a:xfrm>
              <a:off x="13105" y="4652"/>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743CFBF8-5642-45BB-8BBD-B53D1F4E3AD3}"/>
                </a:ext>
              </a:extLst>
            </p:cNvPr>
            <p:cNvCxnSpPr/>
            <p:nvPr/>
          </p:nvCxnSpPr>
          <p:spPr>
            <a:xfrm>
              <a:off x="13105" y="555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91A7274E-CA3D-403C-AE9A-04BDCF67E4AA}"/>
                </a:ext>
              </a:extLst>
            </p:cNvPr>
            <p:cNvCxnSpPr/>
            <p:nvPr/>
          </p:nvCxnSpPr>
          <p:spPr>
            <a:xfrm>
              <a:off x="13105" y="6476"/>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49083404-C48C-49FE-96A5-A436AA90E80E}"/>
                </a:ext>
              </a:extLst>
            </p:cNvPr>
            <p:cNvCxnSpPr/>
            <p:nvPr/>
          </p:nvCxnSpPr>
          <p:spPr>
            <a:xfrm>
              <a:off x="13105" y="7339"/>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AC515C77-A87F-424C-8154-957C26B69258}"/>
                </a:ext>
              </a:extLst>
            </p:cNvPr>
            <p:cNvCxnSpPr/>
            <p:nvPr/>
          </p:nvCxnSpPr>
          <p:spPr>
            <a:xfrm>
              <a:off x="13105" y="834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ACA99BB-DDBB-4085-ACAC-019F8E430EF1}"/>
                </a:ext>
              </a:extLst>
            </p:cNvPr>
            <p:cNvCxnSpPr/>
            <p:nvPr/>
          </p:nvCxnSpPr>
          <p:spPr>
            <a:xfrm>
              <a:off x="13105" y="9301"/>
              <a:ext cx="1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1D1323CA-5264-4F23-9F64-CE31D340F2DA}"/>
                </a:ext>
              </a:extLst>
            </p:cNvPr>
            <p:cNvCxnSpPr/>
            <p:nvPr/>
          </p:nvCxnSpPr>
          <p:spPr>
            <a:xfrm>
              <a:off x="13105" y="10204"/>
              <a:ext cx="126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id="{4D4BECC9-CC14-4E91-9CD4-2F8B90A0E058}"/>
              </a:ext>
            </a:extLst>
          </p:cNvPr>
          <p:cNvGrpSpPr/>
          <p:nvPr/>
        </p:nvGrpSpPr>
        <p:grpSpPr>
          <a:xfrm>
            <a:off x="9414846" y="1510407"/>
            <a:ext cx="371475" cy="4777105"/>
            <a:chOff x="14868" y="3017"/>
            <a:chExt cx="585" cy="7523"/>
          </a:xfrm>
        </p:grpSpPr>
        <p:grpSp>
          <p:nvGrpSpPr>
            <p:cNvPr id="87" name="组合 86">
              <a:extLst>
                <a:ext uri="{FF2B5EF4-FFF2-40B4-BE49-F238E27FC236}">
                  <a16:creationId xmlns:a16="http://schemas.microsoft.com/office/drawing/2014/main" id="{B662C93A-CF5A-41D9-A1A1-36926EA219DB}"/>
                </a:ext>
              </a:extLst>
            </p:cNvPr>
            <p:cNvGrpSpPr/>
            <p:nvPr/>
          </p:nvGrpSpPr>
          <p:grpSpPr>
            <a:xfrm>
              <a:off x="14868" y="3017"/>
              <a:ext cx="585" cy="6740"/>
              <a:chOff x="14868" y="3017"/>
              <a:chExt cx="585" cy="6740"/>
            </a:xfrm>
          </p:grpSpPr>
          <p:sp>
            <p:nvSpPr>
              <p:cNvPr id="89" name="文本框 88">
                <a:extLst>
                  <a:ext uri="{FF2B5EF4-FFF2-40B4-BE49-F238E27FC236}">
                    <a16:creationId xmlns:a16="http://schemas.microsoft.com/office/drawing/2014/main" id="{BAE47288-5A49-4FA8-9A1F-205846167536}"/>
                  </a:ext>
                </a:extLst>
              </p:cNvPr>
              <p:cNvSpPr txBox="1"/>
              <p:nvPr/>
            </p:nvSpPr>
            <p:spPr>
              <a:xfrm>
                <a:off x="14868" y="3017"/>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3</a:t>
                </a:r>
                <a:endParaRPr lang="en-US" altLang="zh-CN" sz="2400" b="1">
                  <a:solidFill>
                    <a:schemeClr val="tx2"/>
                  </a:solidFill>
                </a:endParaRPr>
              </a:p>
            </p:txBody>
          </p:sp>
          <p:sp>
            <p:nvSpPr>
              <p:cNvPr id="90" name="文本框 89">
                <a:extLst>
                  <a:ext uri="{FF2B5EF4-FFF2-40B4-BE49-F238E27FC236}">
                    <a16:creationId xmlns:a16="http://schemas.microsoft.com/office/drawing/2014/main" id="{2D6C65FC-14A7-40D0-80FA-E40E25C02ED6}"/>
                  </a:ext>
                </a:extLst>
              </p:cNvPr>
              <p:cNvSpPr txBox="1"/>
              <p:nvPr/>
            </p:nvSpPr>
            <p:spPr>
              <a:xfrm>
                <a:off x="14883" y="3971"/>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2</a:t>
                </a:r>
                <a:endParaRPr lang="en-US" altLang="zh-CN" sz="2400" b="1">
                  <a:solidFill>
                    <a:schemeClr val="tx2"/>
                  </a:solidFill>
                </a:endParaRPr>
              </a:p>
            </p:txBody>
          </p:sp>
          <p:sp>
            <p:nvSpPr>
              <p:cNvPr id="91" name="文本框 90">
                <a:extLst>
                  <a:ext uri="{FF2B5EF4-FFF2-40B4-BE49-F238E27FC236}">
                    <a16:creationId xmlns:a16="http://schemas.microsoft.com/office/drawing/2014/main" id="{B7076340-29EE-43D4-94FF-DAD1E62CF2D9}"/>
                  </a:ext>
                </a:extLst>
              </p:cNvPr>
              <p:cNvSpPr txBox="1"/>
              <p:nvPr/>
            </p:nvSpPr>
            <p:spPr>
              <a:xfrm>
                <a:off x="14883" y="4925"/>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2</a:t>
                </a:r>
                <a:endParaRPr lang="en-US" altLang="zh-CN" sz="2400" b="1">
                  <a:solidFill>
                    <a:schemeClr val="tx2"/>
                  </a:solidFill>
                </a:endParaRPr>
              </a:p>
            </p:txBody>
          </p:sp>
          <p:sp>
            <p:nvSpPr>
              <p:cNvPr id="92" name="文本框 91">
                <a:extLst>
                  <a:ext uri="{FF2B5EF4-FFF2-40B4-BE49-F238E27FC236}">
                    <a16:creationId xmlns:a16="http://schemas.microsoft.com/office/drawing/2014/main" id="{2F8DAA6E-E3B3-431E-B63A-776936E887F6}"/>
                  </a:ext>
                </a:extLst>
              </p:cNvPr>
              <p:cNvSpPr txBox="1"/>
              <p:nvPr/>
            </p:nvSpPr>
            <p:spPr>
              <a:xfrm>
                <a:off x="14883" y="5879"/>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1</a:t>
                </a:r>
                <a:endParaRPr lang="en-US" altLang="zh-CN" sz="2400" b="1">
                  <a:solidFill>
                    <a:schemeClr val="tx2"/>
                  </a:solidFill>
                </a:endParaRPr>
              </a:p>
            </p:txBody>
          </p:sp>
          <p:sp>
            <p:nvSpPr>
              <p:cNvPr id="93" name="文本框 92">
                <a:extLst>
                  <a:ext uri="{FF2B5EF4-FFF2-40B4-BE49-F238E27FC236}">
                    <a16:creationId xmlns:a16="http://schemas.microsoft.com/office/drawing/2014/main" id="{0BC6D7B2-BBEA-474B-8CD1-8EAAEFC9C846}"/>
                  </a:ext>
                </a:extLst>
              </p:cNvPr>
              <p:cNvSpPr txBox="1"/>
              <p:nvPr/>
            </p:nvSpPr>
            <p:spPr>
              <a:xfrm>
                <a:off x="14883" y="6833"/>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2</a:t>
                </a:r>
                <a:endParaRPr lang="en-US" altLang="zh-CN" sz="2400" b="1">
                  <a:solidFill>
                    <a:schemeClr val="tx2"/>
                  </a:solidFill>
                </a:endParaRPr>
              </a:p>
            </p:txBody>
          </p:sp>
          <p:sp>
            <p:nvSpPr>
              <p:cNvPr id="94" name="文本框 93">
                <a:extLst>
                  <a:ext uri="{FF2B5EF4-FFF2-40B4-BE49-F238E27FC236}">
                    <a16:creationId xmlns:a16="http://schemas.microsoft.com/office/drawing/2014/main" id="{15FBA1CA-2AE4-443E-B343-2A67AE14E640}"/>
                  </a:ext>
                </a:extLst>
              </p:cNvPr>
              <p:cNvSpPr txBox="1"/>
              <p:nvPr/>
            </p:nvSpPr>
            <p:spPr>
              <a:xfrm>
                <a:off x="14883" y="7787"/>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1</a:t>
                </a:r>
                <a:endParaRPr lang="en-US" altLang="zh-CN" sz="2400" b="1">
                  <a:solidFill>
                    <a:schemeClr val="tx2"/>
                  </a:solidFill>
                </a:endParaRPr>
              </a:p>
            </p:txBody>
          </p:sp>
          <p:sp>
            <p:nvSpPr>
              <p:cNvPr id="95" name="文本框 94">
                <a:extLst>
                  <a:ext uri="{FF2B5EF4-FFF2-40B4-BE49-F238E27FC236}">
                    <a16:creationId xmlns:a16="http://schemas.microsoft.com/office/drawing/2014/main" id="{F3B69263-6655-4F85-B1AA-317837BED440}"/>
                  </a:ext>
                </a:extLst>
              </p:cNvPr>
              <p:cNvSpPr txBox="1"/>
              <p:nvPr/>
            </p:nvSpPr>
            <p:spPr>
              <a:xfrm>
                <a:off x="14883" y="8741"/>
                <a:ext cx="570" cy="1016"/>
              </a:xfrm>
              <a:prstGeom prst="rect">
                <a:avLst/>
              </a:prstGeom>
              <a:noFill/>
            </p:spPr>
            <p:txBody>
              <a:bodyPr wrap="square" rtlCol="0" anchor="t">
                <a:spAutoFit/>
              </a:bodyPr>
              <a:lstStyle/>
              <a:p>
                <a:pPr fontAlgn="auto">
                  <a:lnSpc>
                    <a:spcPct val="150000"/>
                  </a:lnSpc>
                </a:pPr>
                <a:r>
                  <a:rPr lang="en-US" altLang="zh-CN" sz="2400" b="1">
                    <a:solidFill>
                      <a:srgbClr val="FF0000"/>
                    </a:solidFill>
                    <a:sym typeface="+mn-ea"/>
                  </a:rPr>
                  <a:t>1</a:t>
                </a:r>
                <a:endParaRPr lang="en-US" altLang="zh-CN" sz="2400" b="1">
                  <a:solidFill>
                    <a:schemeClr val="tx2"/>
                  </a:solidFill>
                </a:endParaRPr>
              </a:p>
            </p:txBody>
          </p:sp>
        </p:grpSp>
        <p:sp>
          <p:nvSpPr>
            <p:cNvPr id="88" name="文本框 87">
              <a:extLst>
                <a:ext uri="{FF2B5EF4-FFF2-40B4-BE49-F238E27FC236}">
                  <a16:creationId xmlns:a16="http://schemas.microsoft.com/office/drawing/2014/main" id="{4CEDCEDA-87AE-4724-87A1-A37D8451F239}"/>
                </a:ext>
              </a:extLst>
            </p:cNvPr>
            <p:cNvSpPr txBox="1"/>
            <p:nvPr/>
          </p:nvSpPr>
          <p:spPr>
            <a:xfrm>
              <a:off x="14883" y="9524"/>
              <a:ext cx="570" cy="1016"/>
            </a:xfrm>
            <a:prstGeom prst="rect">
              <a:avLst/>
            </a:prstGeom>
            <a:noFill/>
          </p:spPr>
          <p:txBody>
            <a:bodyPr wrap="none" rtlCol="0" anchor="t">
              <a:spAutoFit/>
            </a:bodyPr>
            <a:lstStyle/>
            <a:p>
              <a:pPr fontAlgn="auto">
                <a:lnSpc>
                  <a:spcPct val="150000"/>
                </a:lnSpc>
              </a:pPr>
              <a:r>
                <a:rPr lang="en-US" altLang="zh-CN" sz="2400" b="1">
                  <a:solidFill>
                    <a:srgbClr val="FF0000"/>
                  </a:solidFill>
                  <a:sym typeface="+mn-ea"/>
                </a:rPr>
                <a:t>0</a:t>
              </a:r>
              <a:endParaRPr lang="en-US" altLang="zh-CN" sz="2400" b="1">
                <a:solidFill>
                  <a:schemeClr val="tx2"/>
                </a:solidFill>
              </a:endParaRPr>
            </a:p>
          </p:txBody>
        </p:sp>
      </p:grpSp>
      <p:sp>
        <p:nvSpPr>
          <p:cNvPr id="96" name="椭圆 95">
            <a:extLst>
              <a:ext uri="{FF2B5EF4-FFF2-40B4-BE49-F238E27FC236}">
                <a16:creationId xmlns:a16="http://schemas.microsoft.com/office/drawing/2014/main" id="{1CE30FEF-9581-4CDD-AC39-C18BEE6F2B51}"/>
              </a:ext>
            </a:extLst>
          </p:cNvPr>
          <p:cNvSpPr/>
          <p:nvPr/>
        </p:nvSpPr>
        <p:spPr bwMode="auto">
          <a:xfrm>
            <a:off x="839416" y="3596382"/>
            <a:ext cx="216024" cy="192658"/>
          </a:xfrm>
          <a:prstGeom prst="ellipse">
            <a:avLst/>
          </a:prstGeom>
          <a:solidFill>
            <a:srgbClr val="FF0000"/>
          </a:solidFill>
          <a:ln w="952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7" name="文本框 96">
            <a:extLst>
              <a:ext uri="{FF2B5EF4-FFF2-40B4-BE49-F238E27FC236}">
                <a16:creationId xmlns:a16="http://schemas.microsoft.com/office/drawing/2014/main" id="{3C79D0CF-A744-4B5B-BC8F-4213998C4795}"/>
              </a:ext>
            </a:extLst>
          </p:cNvPr>
          <p:cNvSpPr txBox="1"/>
          <p:nvPr/>
        </p:nvSpPr>
        <p:spPr>
          <a:xfrm>
            <a:off x="1094739" y="2987417"/>
            <a:ext cx="591198" cy="461665"/>
          </a:xfrm>
          <a:prstGeom prst="rect">
            <a:avLst/>
          </a:prstGeom>
          <a:noFill/>
        </p:spPr>
        <p:txBody>
          <a:bodyPr wrap="square" rtlCol="0">
            <a:spAutoFit/>
          </a:bodyPr>
          <a:lstStyle/>
          <a:p>
            <a:r>
              <a:rPr lang="en-US" altLang="zh-CN"/>
              <a:t>0.8</a:t>
            </a:r>
            <a:endParaRPr lang="zh-CN" altLang="en-US"/>
          </a:p>
        </p:txBody>
      </p:sp>
      <p:sp>
        <p:nvSpPr>
          <p:cNvPr id="98" name="文本框 97">
            <a:extLst>
              <a:ext uri="{FF2B5EF4-FFF2-40B4-BE49-F238E27FC236}">
                <a16:creationId xmlns:a16="http://schemas.microsoft.com/office/drawing/2014/main" id="{4319D3F6-D3B8-4D81-AECE-773347959F71}"/>
              </a:ext>
            </a:extLst>
          </p:cNvPr>
          <p:cNvSpPr txBox="1"/>
          <p:nvPr/>
        </p:nvSpPr>
        <p:spPr>
          <a:xfrm>
            <a:off x="3018833" y="2251589"/>
            <a:ext cx="591198" cy="461665"/>
          </a:xfrm>
          <a:prstGeom prst="rect">
            <a:avLst/>
          </a:prstGeom>
          <a:noFill/>
        </p:spPr>
        <p:txBody>
          <a:bodyPr wrap="square" rtlCol="0">
            <a:spAutoFit/>
          </a:bodyPr>
          <a:lstStyle/>
          <a:p>
            <a:r>
              <a:rPr lang="en-US" altLang="zh-CN"/>
              <a:t>0.8</a:t>
            </a:r>
            <a:endParaRPr lang="zh-CN" altLang="en-US"/>
          </a:p>
        </p:txBody>
      </p:sp>
      <p:sp>
        <p:nvSpPr>
          <p:cNvPr id="99" name="文本框 98">
            <a:extLst>
              <a:ext uri="{FF2B5EF4-FFF2-40B4-BE49-F238E27FC236}">
                <a16:creationId xmlns:a16="http://schemas.microsoft.com/office/drawing/2014/main" id="{E51FD9EA-C2E1-4FE8-B476-D274508C0E36}"/>
              </a:ext>
            </a:extLst>
          </p:cNvPr>
          <p:cNvSpPr txBox="1"/>
          <p:nvPr/>
        </p:nvSpPr>
        <p:spPr>
          <a:xfrm>
            <a:off x="4883149" y="1738700"/>
            <a:ext cx="591198" cy="461665"/>
          </a:xfrm>
          <a:prstGeom prst="rect">
            <a:avLst/>
          </a:prstGeom>
          <a:noFill/>
        </p:spPr>
        <p:txBody>
          <a:bodyPr wrap="square" rtlCol="0">
            <a:spAutoFit/>
          </a:bodyPr>
          <a:lstStyle/>
          <a:p>
            <a:r>
              <a:rPr lang="en-US" altLang="zh-CN"/>
              <a:t>0.8</a:t>
            </a:r>
            <a:endParaRPr lang="zh-CN" altLang="en-US"/>
          </a:p>
        </p:txBody>
      </p:sp>
      <p:sp>
        <p:nvSpPr>
          <p:cNvPr id="100" name="文本框 99">
            <a:extLst>
              <a:ext uri="{FF2B5EF4-FFF2-40B4-BE49-F238E27FC236}">
                <a16:creationId xmlns:a16="http://schemas.microsoft.com/office/drawing/2014/main" id="{47863862-8C96-4D3E-99DA-EC498541AE28}"/>
              </a:ext>
            </a:extLst>
          </p:cNvPr>
          <p:cNvSpPr txBox="1"/>
          <p:nvPr/>
        </p:nvSpPr>
        <p:spPr>
          <a:xfrm>
            <a:off x="5039352" y="2174636"/>
            <a:ext cx="591198" cy="461665"/>
          </a:xfrm>
          <a:prstGeom prst="rect">
            <a:avLst/>
          </a:prstGeom>
          <a:noFill/>
        </p:spPr>
        <p:txBody>
          <a:bodyPr wrap="square" rtlCol="0">
            <a:spAutoFit/>
          </a:bodyPr>
          <a:lstStyle/>
          <a:p>
            <a:r>
              <a:rPr lang="en-US" altLang="zh-CN"/>
              <a:t>0.2</a:t>
            </a:r>
            <a:endParaRPr lang="zh-CN" altLang="en-US"/>
          </a:p>
        </p:txBody>
      </p:sp>
      <p:sp>
        <p:nvSpPr>
          <p:cNvPr id="101" name="文本框 100">
            <a:extLst>
              <a:ext uri="{FF2B5EF4-FFF2-40B4-BE49-F238E27FC236}">
                <a16:creationId xmlns:a16="http://schemas.microsoft.com/office/drawing/2014/main" id="{75554C95-274C-47CB-A827-3DB5ADF1D855}"/>
              </a:ext>
            </a:extLst>
          </p:cNvPr>
          <p:cNvSpPr txBox="1"/>
          <p:nvPr/>
        </p:nvSpPr>
        <p:spPr>
          <a:xfrm>
            <a:off x="2939738" y="3126482"/>
            <a:ext cx="591198" cy="461665"/>
          </a:xfrm>
          <a:prstGeom prst="rect">
            <a:avLst/>
          </a:prstGeom>
          <a:noFill/>
        </p:spPr>
        <p:txBody>
          <a:bodyPr wrap="square" rtlCol="0">
            <a:spAutoFit/>
          </a:bodyPr>
          <a:lstStyle/>
          <a:p>
            <a:r>
              <a:rPr lang="en-US" altLang="zh-CN"/>
              <a:t>0.2</a:t>
            </a:r>
            <a:endParaRPr lang="zh-CN" altLang="en-US"/>
          </a:p>
        </p:txBody>
      </p:sp>
      <p:sp>
        <p:nvSpPr>
          <p:cNvPr id="102" name="文本框 101">
            <a:extLst>
              <a:ext uri="{FF2B5EF4-FFF2-40B4-BE49-F238E27FC236}">
                <a16:creationId xmlns:a16="http://schemas.microsoft.com/office/drawing/2014/main" id="{DD070917-15ED-4C1A-964C-8724C67C6DFA}"/>
              </a:ext>
            </a:extLst>
          </p:cNvPr>
          <p:cNvSpPr txBox="1"/>
          <p:nvPr/>
        </p:nvSpPr>
        <p:spPr>
          <a:xfrm>
            <a:off x="4780286" y="2824642"/>
            <a:ext cx="591198" cy="461665"/>
          </a:xfrm>
          <a:prstGeom prst="rect">
            <a:avLst/>
          </a:prstGeom>
          <a:noFill/>
        </p:spPr>
        <p:txBody>
          <a:bodyPr wrap="square" rtlCol="0">
            <a:spAutoFit/>
          </a:bodyPr>
          <a:lstStyle/>
          <a:p>
            <a:r>
              <a:rPr lang="en-US" altLang="zh-CN"/>
              <a:t>0.8</a:t>
            </a:r>
            <a:endParaRPr lang="zh-CN" altLang="en-US"/>
          </a:p>
        </p:txBody>
      </p:sp>
      <p:sp>
        <p:nvSpPr>
          <p:cNvPr id="103" name="文本框 102">
            <a:extLst>
              <a:ext uri="{FF2B5EF4-FFF2-40B4-BE49-F238E27FC236}">
                <a16:creationId xmlns:a16="http://schemas.microsoft.com/office/drawing/2014/main" id="{FBDBDAC7-B2E8-4CF4-B131-8976418EE583}"/>
              </a:ext>
            </a:extLst>
          </p:cNvPr>
          <p:cNvSpPr txBox="1"/>
          <p:nvPr/>
        </p:nvSpPr>
        <p:spPr>
          <a:xfrm>
            <a:off x="4865058" y="3564314"/>
            <a:ext cx="591198" cy="461665"/>
          </a:xfrm>
          <a:prstGeom prst="rect">
            <a:avLst/>
          </a:prstGeom>
          <a:noFill/>
        </p:spPr>
        <p:txBody>
          <a:bodyPr wrap="square" rtlCol="0">
            <a:spAutoFit/>
          </a:bodyPr>
          <a:lstStyle/>
          <a:p>
            <a:r>
              <a:rPr lang="en-US" altLang="zh-CN"/>
              <a:t>0.2</a:t>
            </a:r>
            <a:endParaRPr lang="zh-CN" altLang="en-US"/>
          </a:p>
        </p:txBody>
      </p:sp>
      <p:sp>
        <p:nvSpPr>
          <p:cNvPr id="104" name="文本框 103">
            <a:extLst>
              <a:ext uri="{FF2B5EF4-FFF2-40B4-BE49-F238E27FC236}">
                <a16:creationId xmlns:a16="http://schemas.microsoft.com/office/drawing/2014/main" id="{D64DB2E8-A35D-4CC0-8999-C79BCF1CA1C4}"/>
              </a:ext>
            </a:extLst>
          </p:cNvPr>
          <p:cNvSpPr txBox="1"/>
          <p:nvPr/>
        </p:nvSpPr>
        <p:spPr>
          <a:xfrm>
            <a:off x="2823431" y="4095468"/>
            <a:ext cx="591198" cy="461665"/>
          </a:xfrm>
          <a:prstGeom prst="rect">
            <a:avLst/>
          </a:prstGeom>
          <a:noFill/>
        </p:spPr>
        <p:txBody>
          <a:bodyPr wrap="square" rtlCol="0">
            <a:spAutoFit/>
          </a:bodyPr>
          <a:lstStyle/>
          <a:p>
            <a:r>
              <a:rPr lang="en-US" altLang="zh-CN"/>
              <a:t>0.8</a:t>
            </a:r>
            <a:endParaRPr lang="zh-CN" altLang="en-US"/>
          </a:p>
        </p:txBody>
      </p:sp>
      <p:sp>
        <p:nvSpPr>
          <p:cNvPr id="105" name="文本框 104">
            <a:extLst>
              <a:ext uri="{FF2B5EF4-FFF2-40B4-BE49-F238E27FC236}">
                <a16:creationId xmlns:a16="http://schemas.microsoft.com/office/drawing/2014/main" id="{76D7BE91-365A-4E86-9F70-5954846C2FE1}"/>
              </a:ext>
            </a:extLst>
          </p:cNvPr>
          <p:cNvSpPr txBox="1"/>
          <p:nvPr/>
        </p:nvSpPr>
        <p:spPr>
          <a:xfrm>
            <a:off x="4625338" y="3939917"/>
            <a:ext cx="591198" cy="461665"/>
          </a:xfrm>
          <a:prstGeom prst="rect">
            <a:avLst/>
          </a:prstGeom>
          <a:noFill/>
        </p:spPr>
        <p:txBody>
          <a:bodyPr wrap="square" rtlCol="0">
            <a:spAutoFit/>
          </a:bodyPr>
          <a:lstStyle/>
          <a:p>
            <a:r>
              <a:rPr lang="en-US" altLang="zh-CN"/>
              <a:t>0.8</a:t>
            </a:r>
            <a:endParaRPr lang="zh-CN" altLang="en-US"/>
          </a:p>
        </p:txBody>
      </p:sp>
      <p:sp>
        <p:nvSpPr>
          <p:cNvPr id="106" name="文本框 105">
            <a:extLst>
              <a:ext uri="{FF2B5EF4-FFF2-40B4-BE49-F238E27FC236}">
                <a16:creationId xmlns:a16="http://schemas.microsoft.com/office/drawing/2014/main" id="{4D037993-6DF1-4ADE-8D90-922767973807}"/>
              </a:ext>
            </a:extLst>
          </p:cNvPr>
          <p:cNvSpPr txBox="1"/>
          <p:nvPr/>
        </p:nvSpPr>
        <p:spPr>
          <a:xfrm>
            <a:off x="4780286" y="4633875"/>
            <a:ext cx="591198" cy="461665"/>
          </a:xfrm>
          <a:prstGeom prst="rect">
            <a:avLst/>
          </a:prstGeom>
          <a:noFill/>
        </p:spPr>
        <p:txBody>
          <a:bodyPr wrap="square" rtlCol="0">
            <a:spAutoFit/>
          </a:bodyPr>
          <a:lstStyle/>
          <a:p>
            <a:r>
              <a:rPr lang="en-US" altLang="zh-CN"/>
              <a:t>0.2</a:t>
            </a:r>
            <a:endParaRPr lang="zh-CN" altLang="en-US"/>
          </a:p>
        </p:txBody>
      </p:sp>
      <p:sp>
        <p:nvSpPr>
          <p:cNvPr id="107" name="文本框 106">
            <a:extLst>
              <a:ext uri="{FF2B5EF4-FFF2-40B4-BE49-F238E27FC236}">
                <a16:creationId xmlns:a16="http://schemas.microsoft.com/office/drawing/2014/main" id="{5C408ACF-53B8-47FD-9C26-1A5BFCAB0D29}"/>
              </a:ext>
            </a:extLst>
          </p:cNvPr>
          <p:cNvSpPr txBox="1"/>
          <p:nvPr/>
        </p:nvSpPr>
        <p:spPr>
          <a:xfrm>
            <a:off x="1350720" y="4019917"/>
            <a:ext cx="591198" cy="461665"/>
          </a:xfrm>
          <a:prstGeom prst="rect">
            <a:avLst/>
          </a:prstGeom>
          <a:noFill/>
        </p:spPr>
        <p:txBody>
          <a:bodyPr wrap="square" rtlCol="0">
            <a:spAutoFit/>
          </a:bodyPr>
          <a:lstStyle/>
          <a:p>
            <a:r>
              <a:rPr lang="en-US" altLang="zh-CN"/>
              <a:t>0.2</a:t>
            </a:r>
            <a:endParaRPr lang="zh-CN" altLang="en-US"/>
          </a:p>
        </p:txBody>
      </p:sp>
      <p:sp>
        <p:nvSpPr>
          <p:cNvPr id="108" name="文本框 107">
            <a:extLst>
              <a:ext uri="{FF2B5EF4-FFF2-40B4-BE49-F238E27FC236}">
                <a16:creationId xmlns:a16="http://schemas.microsoft.com/office/drawing/2014/main" id="{0FBD1F85-A445-438A-8A39-A5B23955BF62}"/>
              </a:ext>
            </a:extLst>
          </p:cNvPr>
          <p:cNvSpPr txBox="1"/>
          <p:nvPr/>
        </p:nvSpPr>
        <p:spPr>
          <a:xfrm>
            <a:off x="2605741" y="5245477"/>
            <a:ext cx="591198" cy="461665"/>
          </a:xfrm>
          <a:prstGeom prst="rect">
            <a:avLst/>
          </a:prstGeom>
          <a:noFill/>
        </p:spPr>
        <p:txBody>
          <a:bodyPr wrap="square" rtlCol="0">
            <a:spAutoFit/>
          </a:bodyPr>
          <a:lstStyle/>
          <a:p>
            <a:r>
              <a:rPr lang="en-US" altLang="zh-CN"/>
              <a:t>0.2</a:t>
            </a:r>
            <a:endParaRPr lang="zh-CN" altLang="en-US"/>
          </a:p>
        </p:txBody>
      </p:sp>
      <p:sp>
        <p:nvSpPr>
          <p:cNvPr id="109" name="文本框 108">
            <a:extLst>
              <a:ext uri="{FF2B5EF4-FFF2-40B4-BE49-F238E27FC236}">
                <a16:creationId xmlns:a16="http://schemas.microsoft.com/office/drawing/2014/main" id="{77775E97-84B9-4BEB-9985-3741E6D75D9D}"/>
              </a:ext>
            </a:extLst>
          </p:cNvPr>
          <p:cNvSpPr txBox="1"/>
          <p:nvPr/>
        </p:nvSpPr>
        <p:spPr>
          <a:xfrm>
            <a:off x="4752574" y="5232529"/>
            <a:ext cx="591198" cy="461665"/>
          </a:xfrm>
          <a:prstGeom prst="rect">
            <a:avLst/>
          </a:prstGeom>
          <a:noFill/>
        </p:spPr>
        <p:txBody>
          <a:bodyPr wrap="square" rtlCol="0">
            <a:spAutoFit/>
          </a:bodyPr>
          <a:lstStyle/>
          <a:p>
            <a:r>
              <a:rPr lang="en-US" altLang="zh-CN"/>
              <a:t>0.8</a:t>
            </a:r>
            <a:endParaRPr lang="zh-CN" altLang="en-US"/>
          </a:p>
        </p:txBody>
      </p:sp>
      <p:sp>
        <p:nvSpPr>
          <p:cNvPr id="110" name="文本框 109">
            <a:extLst>
              <a:ext uri="{FF2B5EF4-FFF2-40B4-BE49-F238E27FC236}">
                <a16:creationId xmlns:a16="http://schemas.microsoft.com/office/drawing/2014/main" id="{CD73FD07-8840-41CA-B2A6-71809512DEDC}"/>
              </a:ext>
            </a:extLst>
          </p:cNvPr>
          <p:cNvSpPr txBox="1"/>
          <p:nvPr/>
        </p:nvSpPr>
        <p:spPr>
          <a:xfrm>
            <a:off x="5119845" y="5608677"/>
            <a:ext cx="591198" cy="461665"/>
          </a:xfrm>
          <a:prstGeom prst="rect">
            <a:avLst/>
          </a:prstGeom>
          <a:noFill/>
        </p:spPr>
        <p:txBody>
          <a:bodyPr wrap="square" rtlCol="0">
            <a:spAutoFit/>
          </a:bodyPr>
          <a:lstStyle/>
          <a:p>
            <a:r>
              <a:rPr lang="en-US" altLang="zh-CN"/>
              <a:t>0.2</a:t>
            </a:r>
            <a:endParaRPr lang="zh-CN" altLang="en-US"/>
          </a:p>
        </p:txBody>
      </p:sp>
    </p:spTree>
    <p:extLst>
      <p:ext uri="{BB962C8B-B14F-4D97-AF65-F5344CB8AC3E}">
        <p14:creationId xmlns:p14="http://schemas.microsoft.com/office/powerpoint/2010/main" val="32926664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par>
                                <p:cTn id="46" presetID="22" presetClass="entr" presetSubtype="4"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par>
                                <p:cTn id="49" presetID="2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par>
                                <p:cTn id="61" presetID="22" presetClass="entr" presetSubtype="4"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par>
                                <p:cTn id="64" presetID="22" presetClass="entr" presetSubtype="4"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down)">
                                      <p:cBhvr>
                                        <p:cTn id="66" dur="500"/>
                                        <p:tgtEl>
                                          <p:spTgt spid="38"/>
                                        </p:tgtEl>
                                      </p:cBhvr>
                                    </p:animEffect>
                                  </p:childTnLst>
                                </p:cTn>
                              </p:par>
                              <p:par>
                                <p:cTn id="67" presetID="22" presetClass="entr" presetSubtype="4"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par>
                                <p:cTn id="70" presetID="22" presetClass="entr" presetSubtype="4"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down)">
                                      <p:cBhvr>
                                        <p:cTn id="72" dur="500"/>
                                        <p:tgtEl>
                                          <p:spTgt spid="42"/>
                                        </p:tgtEl>
                                      </p:cBhvr>
                                    </p:animEffect>
                                  </p:childTnLst>
                                </p:cTn>
                              </p:par>
                              <p:par>
                                <p:cTn id="73" presetID="22" presetClass="entr" presetSubtype="4"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down)">
                                      <p:cBhvr>
                                        <p:cTn id="75" dur="500"/>
                                        <p:tgtEl>
                                          <p:spTgt spid="43"/>
                                        </p:tgtEl>
                                      </p:cBhvr>
                                    </p:animEffect>
                                  </p:childTnLst>
                                </p:cTn>
                              </p:par>
                              <p:par>
                                <p:cTn id="76" presetID="22" presetClass="entr" presetSubtype="4"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down)">
                                      <p:cBhvr>
                                        <p:cTn id="78" dur="500"/>
                                        <p:tgtEl>
                                          <p:spTgt spid="46"/>
                                        </p:tgtEl>
                                      </p:cBhvr>
                                    </p:animEffect>
                                  </p:childTnLst>
                                </p:cTn>
                              </p:par>
                              <p:par>
                                <p:cTn id="79" presetID="22" presetClass="entr" presetSubtype="4"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down)">
                                      <p:cBhvr>
                                        <p:cTn id="81" dur="500"/>
                                        <p:tgtEl>
                                          <p:spTgt spid="49"/>
                                        </p:tgtEl>
                                      </p:cBhvr>
                                    </p:animEffect>
                                  </p:childTnLst>
                                </p:cTn>
                              </p:par>
                              <p:par>
                                <p:cTn id="82" presetID="22" presetClass="entr" presetSubtype="4"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par>
                                <p:cTn id="85" presetID="22" presetClass="entr" presetSubtype="4"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down)">
                                      <p:cBhvr>
                                        <p:cTn id="87" dur="500"/>
                                        <p:tgtEl>
                                          <p:spTgt spid="51"/>
                                        </p:tgtEl>
                                      </p:cBhvr>
                                    </p:animEffect>
                                  </p:childTnLst>
                                </p:cTn>
                              </p:par>
                              <p:par>
                                <p:cTn id="88" presetID="22" presetClass="entr" presetSubtype="4"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down)">
                                      <p:cBhvr>
                                        <p:cTn id="90" dur="500"/>
                                        <p:tgtEl>
                                          <p:spTgt spid="54"/>
                                        </p:tgtEl>
                                      </p:cBhvr>
                                    </p:animEffect>
                                  </p:childTnLst>
                                </p:cTn>
                              </p:par>
                              <p:par>
                                <p:cTn id="91" presetID="22" presetClass="entr" presetSubtype="4"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down)">
                                      <p:cBhvr>
                                        <p:cTn id="93" dur="500"/>
                                        <p:tgtEl>
                                          <p:spTgt spid="58"/>
                                        </p:tgtEl>
                                      </p:cBhvr>
                                    </p:animEffect>
                                  </p:childTnLst>
                                </p:cTn>
                              </p:par>
                            </p:childTnLst>
                          </p:cTn>
                        </p:par>
                      </p:childTnLst>
                    </p:cTn>
                  </p:par>
                  <p:par>
                    <p:cTn id="94" fill="hold" nodeType="clickPar">
                      <p:stCondLst>
                        <p:cond delay="indefinite"/>
                      </p:stCondLst>
                      <p:childTnLst>
                        <p:par>
                          <p:cTn id="95" fill="hold" nodeType="afterGroup">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wipe(down)">
                                      <p:cBhvr>
                                        <p:cTn id="98" dur="500"/>
                                        <p:tgtEl>
                                          <p:spTgt spid="57"/>
                                        </p:tgtEl>
                                      </p:cBhvr>
                                    </p:animEffect>
                                  </p:childTnLst>
                                </p:cTn>
                              </p:par>
                            </p:childTnLst>
                          </p:cTn>
                        </p:par>
                      </p:childTnLst>
                    </p:cTn>
                  </p:par>
                  <p:par>
                    <p:cTn id="99" fill="hold" nodeType="clickPar">
                      <p:stCondLst>
                        <p:cond delay="indefinite"/>
                      </p:stCondLst>
                      <p:childTnLst>
                        <p:par>
                          <p:cTn id="100" fill="hold" nodeType="after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childTnLst>
                          </p:cTn>
                        </p:par>
                      </p:childTnLst>
                    </p:cTn>
                  </p:par>
                  <p:par>
                    <p:cTn id="104" fill="hold" nodeType="clickPar">
                      <p:stCondLst>
                        <p:cond delay="indefinite"/>
                      </p:stCondLst>
                      <p:childTnLst>
                        <p:par>
                          <p:cTn id="105" fill="hold" nodeType="afterGroup">
                            <p:stCondLst>
                              <p:cond delay="0"/>
                            </p:stCondLst>
                            <p:childTnLst>
                              <p:par>
                                <p:cTn id="106" presetID="22" presetClass="entr" presetSubtype="4" fill="hold" nodeType="click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wipe(down)">
                                      <p:cBhvr>
                                        <p:cTn id="108" dur="500"/>
                                        <p:tgtEl>
                                          <p:spTgt spid="86"/>
                                        </p:tgtEl>
                                      </p:cBhvr>
                                    </p:animEffect>
                                  </p:childTnLst>
                                </p:cTn>
                              </p:par>
                            </p:childTnLst>
                          </p:cTn>
                        </p:par>
                      </p:childTnLst>
                    </p:cTn>
                  </p:par>
                  <p:par>
                    <p:cTn id="109" fill="hold" nodeType="clickPar">
                      <p:stCondLst>
                        <p:cond delay="indefinite"/>
                      </p:stCondLst>
                      <p:childTnLst>
                        <p:par>
                          <p:cTn id="110" fill="hold" nodeType="after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after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after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after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0"/>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after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after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after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3"/>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after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7"/>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after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after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05"/>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after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after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8"/>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after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09"/>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after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57"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Arial"/>
      </a:majorFont>
      <a:minorFont>
        <a:latin typeface="Times New Roman"/>
        <a:ea typeface="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3734</Words>
  <Application>Microsoft Office PowerPoint</Application>
  <PresentationFormat>宽屏</PresentationFormat>
  <Paragraphs>262</Paragraphs>
  <Slides>32</Slides>
  <Notes>4</Notes>
  <HiddenSlides>1</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32</vt:i4>
      </vt:variant>
    </vt:vector>
  </HeadingPairs>
  <TitlesOfParts>
    <vt:vector size="47" baseType="lpstr">
      <vt:lpstr>黑体</vt:lpstr>
      <vt:lpstr>宋体</vt:lpstr>
      <vt:lpstr>微软雅黑</vt:lpstr>
      <vt:lpstr>Arial</vt:lpstr>
      <vt:lpstr>Arial Black</vt:lpstr>
      <vt:lpstr>Cambria Math</vt:lpstr>
      <vt:lpstr>Tahoma</vt:lpstr>
      <vt:lpstr>Times New Roman</vt:lpstr>
      <vt:lpstr>自定义设计方案</vt:lpstr>
      <vt:lpstr>默认设计模板</vt:lpstr>
      <vt:lpstr>Equation</vt:lpstr>
      <vt:lpstr>Equation.KSEE3</vt:lpstr>
      <vt:lpstr>Document</vt:lpstr>
      <vt:lpstr>公式</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rbm.xkw.com</dc:creator>
  <cp:lastModifiedBy>24</cp:lastModifiedBy>
  <cp:revision>2</cp:revision>
  <cp:lastPrinted>2021-05-18T17:51:47Z</cp:lastPrinted>
  <dcterms:created xsi:type="dcterms:W3CDTF">2021-05-18T17:51:47Z</dcterms:created>
  <dcterms:modified xsi:type="dcterms:W3CDTF">2022-03-19T13:17:23Z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