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wdp" ContentType="image/vnd.ms-photo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76" r:id="rId1"/>
    <p:sldMasterId id="2147483677" r:id="rId2"/>
  </p:sldMasterIdLst>
  <p:notesMasterIdLst>
    <p:notesMasterId r:id="rId3"/>
  </p:notesMasterIdLst>
  <p:sldIdLst>
    <p:sldId id="257" r:id="rId4"/>
    <p:sldId id="260" r:id="rId5"/>
    <p:sldId id="395" r:id="rId6"/>
    <p:sldId id="396" r:id="rId7"/>
    <p:sldId id="300" r:id="rId8"/>
    <p:sldId id="299" r:id="rId9"/>
    <p:sldId id="371" r:id="rId10"/>
    <p:sldId id="377" r:id="rId11"/>
    <p:sldId id="379" r:id="rId12"/>
    <p:sldId id="381" r:id="rId13"/>
    <p:sldId id="382" r:id="rId14"/>
    <p:sldId id="398" r:id="rId15"/>
    <p:sldId id="363" r:id="rId16"/>
    <p:sldId id="386" r:id="rId17"/>
    <p:sldId id="380" r:id="rId18"/>
    <p:sldId id="384" r:id="rId19"/>
    <p:sldId id="397" r:id="rId20"/>
    <p:sldId id="302" r:id="rId21"/>
    <p:sldId id="304" r:id="rId22"/>
    <p:sldId id="305" r:id="rId23"/>
    <p:sldId id="378" r:id="rId24"/>
    <p:sldId id="369" r:id="rId25"/>
  </p:sldIdLst>
  <p:sldSz cx="12192000" cy="6858000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9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tags" Target="tags/tag1.xml" /><Relationship Id="rId27" Type="http://schemas.openxmlformats.org/officeDocument/2006/relationships/presProps" Target="presProps.xml" /><Relationship Id="rId28" Type="http://schemas.openxmlformats.org/officeDocument/2006/relationships/viewProps" Target="viewProps.xml" /><Relationship Id="rId29" Type="http://schemas.openxmlformats.org/officeDocument/2006/relationships/theme" Target="theme/theme1.xml" /><Relationship Id="rId3" Type="http://schemas.openxmlformats.org/officeDocument/2006/relationships/notesMaster" Target="notesMasters/notesMaster1.xml" /><Relationship Id="rId30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wmf" /><Relationship Id="rId10" Type="http://schemas.openxmlformats.org/officeDocument/2006/relationships/image" Target="../media/image13.wmf" /><Relationship Id="rId11" Type="http://schemas.openxmlformats.org/officeDocument/2006/relationships/image" Target="../media/image14.wmf" /><Relationship Id="rId12" Type="http://schemas.openxmlformats.org/officeDocument/2006/relationships/image" Target="../media/image15.wmf" /><Relationship Id="rId13" Type="http://schemas.openxmlformats.org/officeDocument/2006/relationships/image" Target="../media/image16.wmf" /><Relationship Id="rId14" Type="http://schemas.openxmlformats.org/officeDocument/2006/relationships/image" Target="../media/image17.emf" /><Relationship Id="rId15" Type="http://schemas.openxmlformats.org/officeDocument/2006/relationships/image" Target="../media/image18.emf" /><Relationship Id="rId2" Type="http://schemas.openxmlformats.org/officeDocument/2006/relationships/image" Target="../media/image5.wmf" /><Relationship Id="rId3" Type="http://schemas.openxmlformats.org/officeDocument/2006/relationships/image" Target="../media/image6.wmf" /><Relationship Id="rId4" Type="http://schemas.openxmlformats.org/officeDocument/2006/relationships/image" Target="../media/image7.wmf" /><Relationship Id="rId5" Type="http://schemas.openxmlformats.org/officeDocument/2006/relationships/image" Target="../media/image8.wmf" /><Relationship Id="rId6" Type="http://schemas.openxmlformats.org/officeDocument/2006/relationships/image" Target="../media/image9.wmf" /><Relationship Id="rId7" Type="http://schemas.openxmlformats.org/officeDocument/2006/relationships/image" Target="../media/image10.wmf" /><Relationship Id="rId8" Type="http://schemas.openxmlformats.org/officeDocument/2006/relationships/image" Target="../media/image11.wmf" /><Relationship Id="rId9" Type="http://schemas.openxmlformats.org/officeDocument/2006/relationships/image" Target="../media/image12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9.emf" /><Relationship Id="rId2" Type="http://schemas.openxmlformats.org/officeDocument/2006/relationships/image" Target="../media/image80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2.emf" /><Relationship Id="rId2" Type="http://schemas.openxmlformats.org/officeDocument/2006/relationships/image" Target="../media/image83.emf" /><Relationship Id="rId3" Type="http://schemas.openxmlformats.org/officeDocument/2006/relationships/image" Target="../media/image84.emf" /><Relationship Id="rId4" Type="http://schemas.openxmlformats.org/officeDocument/2006/relationships/image" Target="../media/image85.emf" /><Relationship Id="rId5" Type="http://schemas.openxmlformats.org/officeDocument/2006/relationships/image" Target="../media/image86.emf" /><Relationship Id="rId6" Type="http://schemas.openxmlformats.org/officeDocument/2006/relationships/image" Target="../media/image87.emf" /><Relationship Id="rId7" Type="http://schemas.openxmlformats.org/officeDocument/2006/relationships/image" Target="../media/image88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1.emf" /><Relationship Id="rId2" Type="http://schemas.openxmlformats.org/officeDocument/2006/relationships/image" Target="../media/image92.emf" /><Relationship Id="rId3" Type="http://schemas.openxmlformats.org/officeDocument/2006/relationships/image" Target="../media/image93.emf" /><Relationship Id="rId4" Type="http://schemas.openxmlformats.org/officeDocument/2006/relationships/image" Target="../media/image94.emf" /><Relationship Id="rId5" Type="http://schemas.openxmlformats.org/officeDocument/2006/relationships/image" Target="../media/image95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6.emf" /><Relationship Id="rId2" Type="http://schemas.openxmlformats.org/officeDocument/2006/relationships/image" Target="../media/image97.emf" /><Relationship Id="rId3" Type="http://schemas.openxmlformats.org/officeDocument/2006/relationships/image" Target="../media/image98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9.emf" /><Relationship Id="rId10" Type="http://schemas.openxmlformats.org/officeDocument/2006/relationships/image" Target="../media/image108.emf" /><Relationship Id="rId11" Type="http://schemas.openxmlformats.org/officeDocument/2006/relationships/image" Target="../media/image109.emf" /><Relationship Id="rId12" Type="http://schemas.openxmlformats.org/officeDocument/2006/relationships/image" Target="../media/image110.emf" /><Relationship Id="rId13" Type="http://schemas.openxmlformats.org/officeDocument/2006/relationships/image" Target="../media/image111.emf" /><Relationship Id="rId14" Type="http://schemas.openxmlformats.org/officeDocument/2006/relationships/image" Target="../media/image112.emf" /><Relationship Id="rId15" Type="http://schemas.openxmlformats.org/officeDocument/2006/relationships/image" Target="../media/image113.emf" /><Relationship Id="rId2" Type="http://schemas.openxmlformats.org/officeDocument/2006/relationships/image" Target="../media/image100.emf" /><Relationship Id="rId3" Type="http://schemas.openxmlformats.org/officeDocument/2006/relationships/image" Target="../media/image101.emf" /><Relationship Id="rId4" Type="http://schemas.openxmlformats.org/officeDocument/2006/relationships/image" Target="../media/image102.emf" /><Relationship Id="rId5" Type="http://schemas.openxmlformats.org/officeDocument/2006/relationships/image" Target="../media/image103.emf" /><Relationship Id="rId6" Type="http://schemas.openxmlformats.org/officeDocument/2006/relationships/image" Target="../media/image104.emf" /><Relationship Id="rId7" Type="http://schemas.openxmlformats.org/officeDocument/2006/relationships/image" Target="../media/image105.emf" /><Relationship Id="rId8" Type="http://schemas.openxmlformats.org/officeDocument/2006/relationships/image" Target="../media/image106.emf" /><Relationship Id="rId9" Type="http://schemas.openxmlformats.org/officeDocument/2006/relationships/image" Target="../media/image107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5.emf" /><Relationship Id="rId2" Type="http://schemas.openxmlformats.org/officeDocument/2006/relationships/image" Target="../media/image116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7.emf" /><Relationship Id="rId2" Type="http://schemas.openxmlformats.org/officeDocument/2006/relationships/image" Target="../media/image118.emf" /><Relationship Id="rId3" Type="http://schemas.openxmlformats.org/officeDocument/2006/relationships/image" Target="../media/image119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0.emf" /><Relationship Id="rId2" Type="http://schemas.openxmlformats.org/officeDocument/2006/relationships/image" Target="../media/image121.emf" /><Relationship Id="rId3" Type="http://schemas.openxmlformats.org/officeDocument/2006/relationships/image" Target="../media/image122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3.emf" /><Relationship Id="rId10" Type="http://schemas.openxmlformats.org/officeDocument/2006/relationships/image" Target="../media/image132.emf" /><Relationship Id="rId2" Type="http://schemas.openxmlformats.org/officeDocument/2006/relationships/image" Target="../media/image124.emf" /><Relationship Id="rId3" Type="http://schemas.openxmlformats.org/officeDocument/2006/relationships/image" Target="../media/image125.emf" /><Relationship Id="rId4" Type="http://schemas.openxmlformats.org/officeDocument/2006/relationships/image" Target="../media/image126.emf" /><Relationship Id="rId5" Type="http://schemas.openxmlformats.org/officeDocument/2006/relationships/image" Target="../media/image127.emf" /><Relationship Id="rId6" Type="http://schemas.openxmlformats.org/officeDocument/2006/relationships/image" Target="../media/image128.emf" /><Relationship Id="rId7" Type="http://schemas.openxmlformats.org/officeDocument/2006/relationships/image" Target="../media/image129.emf" /><Relationship Id="rId8" Type="http://schemas.openxmlformats.org/officeDocument/2006/relationships/image" Target="../media/image130.emf" /><Relationship Id="rId9" Type="http://schemas.openxmlformats.org/officeDocument/2006/relationships/image" Target="../media/image131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3.emf" /><Relationship Id="rId2" Type="http://schemas.openxmlformats.org/officeDocument/2006/relationships/image" Target="../media/image134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Relationship Id="rId10" Type="http://schemas.openxmlformats.org/officeDocument/2006/relationships/image" Target="../media/image28.emf" /><Relationship Id="rId11" Type="http://schemas.openxmlformats.org/officeDocument/2006/relationships/image" Target="../media/image29.emf" /><Relationship Id="rId2" Type="http://schemas.openxmlformats.org/officeDocument/2006/relationships/image" Target="../media/image20.emf" /><Relationship Id="rId3" Type="http://schemas.openxmlformats.org/officeDocument/2006/relationships/image" Target="../media/image21.emf" /><Relationship Id="rId4" Type="http://schemas.openxmlformats.org/officeDocument/2006/relationships/image" Target="../media/image22.emf" /><Relationship Id="rId5" Type="http://schemas.openxmlformats.org/officeDocument/2006/relationships/image" Target="../media/image23.emf" /><Relationship Id="rId6" Type="http://schemas.openxmlformats.org/officeDocument/2006/relationships/image" Target="../media/image24.emf" /><Relationship Id="rId7" Type="http://schemas.openxmlformats.org/officeDocument/2006/relationships/image" Target="../media/image25.emf" /><Relationship Id="rId8" Type="http://schemas.openxmlformats.org/officeDocument/2006/relationships/image" Target="../media/image26.emf" /><Relationship Id="rId9" Type="http://schemas.openxmlformats.org/officeDocument/2006/relationships/image" Target="../media/image27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Relationship Id="rId10" Type="http://schemas.openxmlformats.org/officeDocument/2006/relationships/image" Target="../media/image39.emf" /><Relationship Id="rId11" Type="http://schemas.openxmlformats.org/officeDocument/2006/relationships/image" Target="../media/image40.emf" /><Relationship Id="rId12" Type="http://schemas.openxmlformats.org/officeDocument/2006/relationships/image" Target="../media/image41.emf" /><Relationship Id="rId13" Type="http://schemas.openxmlformats.org/officeDocument/2006/relationships/image" Target="../media/image42.emf" /><Relationship Id="rId14" Type="http://schemas.openxmlformats.org/officeDocument/2006/relationships/image" Target="../media/image43.emf" /><Relationship Id="rId15" Type="http://schemas.openxmlformats.org/officeDocument/2006/relationships/image" Target="../media/image44.emf" /><Relationship Id="rId16" Type="http://schemas.openxmlformats.org/officeDocument/2006/relationships/image" Target="../media/image45.emf" /><Relationship Id="rId2" Type="http://schemas.openxmlformats.org/officeDocument/2006/relationships/image" Target="../media/image31.emf" /><Relationship Id="rId3" Type="http://schemas.openxmlformats.org/officeDocument/2006/relationships/image" Target="../media/image32.emf" /><Relationship Id="rId4" Type="http://schemas.openxmlformats.org/officeDocument/2006/relationships/image" Target="../media/image33.emf" /><Relationship Id="rId5" Type="http://schemas.openxmlformats.org/officeDocument/2006/relationships/image" Target="../media/image34.emf" /><Relationship Id="rId6" Type="http://schemas.openxmlformats.org/officeDocument/2006/relationships/image" Target="../media/image35.emf" /><Relationship Id="rId7" Type="http://schemas.openxmlformats.org/officeDocument/2006/relationships/image" Target="../media/image36.emf" /><Relationship Id="rId8" Type="http://schemas.openxmlformats.org/officeDocument/2006/relationships/image" Target="../media/image37.emf" /><Relationship Id="rId9" Type="http://schemas.openxmlformats.org/officeDocument/2006/relationships/image" Target="../media/image38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6.wmf" /><Relationship Id="rId2" Type="http://schemas.openxmlformats.org/officeDocument/2006/relationships/image" Target="../media/image47.wmf" /><Relationship Id="rId3" Type="http://schemas.openxmlformats.org/officeDocument/2006/relationships/image" Target="../media/image48.wmf" /><Relationship Id="rId4" Type="http://schemas.openxmlformats.org/officeDocument/2006/relationships/image" Target="../media/image49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0.emf" /><Relationship Id="rId2" Type="http://schemas.openxmlformats.org/officeDocument/2006/relationships/image" Target="../media/image51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2.emf" /><Relationship Id="rId2" Type="http://schemas.openxmlformats.org/officeDocument/2006/relationships/image" Target="../media/image53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4.emf" /><Relationship Id="rId2" Type="http://schemas.openxmlformats.org/officeDocument/2006/relationships/image" Target="../media/image57.emf" /><Relationship Id="rId3" Type="http://schemas.openxmlformats.org/officeDocument/2006/relationships/image" Target="../media/image60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1.emf" /><Relationship Id="rId10" Type="http://schemas.openxmlformats.org/officeDocument/2006/relationships/image" Target="../media/image70.emf" /><Relationship Id="rId11" Type="http://schemas.openxmlformats.org/officeDocument/2006/relationships/image" Target="../media/image71.emf" /><Relationship Id="rId12" Type="http://schemas.openxmlformats.org/officeDocument/2006/relationships/image" Target="../media/image72.emf" /><Relationship Id="rId13" Type="http://schemas.openxmlformats.org/officeDocument/2006/relationships/image" Target="../media/image73.emf" /><Relationship Id="rId14" Type="http://schemas.openxmlformats.org/officeDocument/2006/relationships/image" Target="../media/image74.emf" /><Relationship Id="rId2" Type="http://schemas.openxmlformats.org/officeDocument/2006/relationships/image" Target="../media/image62.emf" /><Relationship Id="rId3" Type="http://schemas.openxmlformats.org/officeDocument/2006/relationships/image" Target="../media/image63.emf" /><Relationship Id="rId4" Type="http://schemas.openxmlformats.org/officeDocument/2006/relationships/image" Target="../media/image64.emf" /><Relationship Id="rId5" Type="http://schemas.openxmlformats.org/officeDocument/2006/relationships/image" Target="../media/image65.emf" /><Relationship Id="rId6" Type="http://schemas.openxmlformats.org/officeDocument/2006/relationships/image" Target="../media/image66.emf" /><Relationship Id="rId7" Type="http://schemas.openxmlformats.org/officeDocument/2006/relationships/image" Target="../media/image67.emf" /><Relationship Id="rId8" Type="http://schemas.openxmlformats.org/officeDocument/2006/relationships/image" Target="../media/image68.emf" /><Relationship Id="rId9" Type="http://schemas.openxmlformats.org/officeDocument/2006/relationships/image" Target="../media/image69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5.emf" /><Relationship Id="rId2" Type="http://schemas.openxmlformats.org/officeDocument/2006/relationships/image" Target="../media/image76.emf" /><Relationship Id="rId3" Type="http://schemas.openxmlformats.org/officeDocument/2006/relationships/image" Target="../media/image77.emf" /><Relationship Id="rId4" Type="http://schemas.openxmlformats.org/officeDocument/2006/relationships/image" Target="../media/image78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262F9C5-91CC-4F94-9E61-8C010AEB74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8AEAFE7-E58F-4231-B3E1-C9743F2CD6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EE3BA5BC-7B6A-47A0-A35D-A8F5DFF29FF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9994AEA6-CCA9-4387-915B-CF62B0C1450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AA5F5708-CAB0-4868-8953-8AD0CB3B0C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11630ABF-E94D-4FB3-8697-815E212992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56064F-7910-4F98-9414-0EC06B6BE5B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271F126-FCF8-410E-87DF-B697D993E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A180A9-3F9D-4FC5-96B6-3C441434458C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524E444-83F3-4C4E-AE5B-F24F170D82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185EDFE-A98E-4015-8085-50AC280BF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F8441-9C01-4A5F-8A82-BE440D9E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C6A24F-60BF-4C02-9A05-9CEF969EA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9145452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F43D9-104A-46C6-A015-968825AA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BCDCAD-296B-477A-AFE8-6F268B190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86594400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C8A60E-CBDB-4412-9C76-6E3DDAD0A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7D8B98-6339-43FA-973E-04648D9ED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77760746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E5923-63A4-4BC1-8E6F-4A0EF5117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26D450-6004-400F-A7C1-45A06944D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2941708"/>
      </p:ext>
    </p:extLst>
  </p:cSld>
  <p:clrMapOvr>
    <a:masterClrMapping/>
  </p:clrMapOvr>
  <p:transition>
    <p:random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30547-107C-4452-8FA9-64078BB1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DE782-F94A-4675-8D9D-DF80A5D3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90434866"/>
      </p:ext>
    </p:extLst>
  </p:cSld>
  <p:clrMapOvr>
    <a:masterClrMapping/>
  </p:clrMapOvr>
  <p:transition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B3A0A-4598-4550-8226-86770928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46769-6293-48DE-9715-5C7E9DBC3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8086317"/>
      </p:ext>
    </p:extLst>
  </p:cSld>
  <p:clrMapOvr>
    <a:masterClrMapping/>
  </p:clrMapOvr>
  <p:transition>
    <p:random/>
  </p:transition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F8AE6-374C-43BD-A237-7FA36DFE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0F2E0-9206-462A-A94B-B16B45384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1EAD9-90CD-444D-9FD9-5E38BFE8F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85308647"/>
      </p:ext>
    </p:extLst>
  </p:cSld>
  <p:clrMapOvr>
    <a:masterClrMapping/>
  </p:clrMapOvr>
  <p:transition>
    <p:random/>
  </p:transition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B389F-9FF4-44EF-B177-744D4231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440B5-70A8-4722-97F2-9C5CAF494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22459-B56F-42D4-9EBD-0D89ADD1F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F5030B-F69F-4F82-826A-B66CFE0DE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CD5113-CE88-4A55-93AB-912285A73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0201655"/>
      </p:ext>
    </p:extLst>
  </p:cSld>
  <p:clrMapOvr>
    <a:masterClrMapping/>
  </p:clrMapOvr>
  <p:transition>
    <p:random/>
  </p:transition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80AC7-3DE0-49FC-A5F7-AEAC6242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25544575"/>
      </p:ext>
    </p:extLst>
  </p:cSld>
  <p:clrMapOvr>
    <a:masterClrMapping/>
  </p:clrMapOvr>
  <p:transition>
    <p:random/>
  </p:transition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4128686085"/>
      </p:ext>
    </p:extLst>
  </p:cSld>
  <p:clrMapOvr>
    <a:masterClrMapping/>
  </p:clrMapOvr>
  <p:transition>
    <p:random/>
  </p:transition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8B94D-ABD5-47B8-B35E-A719A4CD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CA696-36D2-4092-904E-87878305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159099-7400-456C-BB3F-7C83FEA72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615849"/>
      </p:ext>
    </p:extLst>
  </p:cSld>
  <p:clrMapOvr>
    <a:masterClrMapping/>
  </p:clrMapOvr>
  <p:transition>
    <p:random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37268-9439-4547-BBEF-38BD7931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3682B-E941-4CDA-8949-7341CCF16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4868745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8696E-28E8-4D60-81E1-5B48AD22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188509-9142-4A58-B746-02CB4FE54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AD32C5-1AC5-4CC6-82E3-E7FA605D4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97709771"/>
      </p:ext>
    </p:extLst>
  </p:cSld>
  <p:clrMapOvr>
    <a:masterClrMapping/>
  </p:clrMapOvr>
  <p:transition>
    <p:random/>
  </p:transition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6261D-2F75-41B4-8FF5-B273715D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6AE07E-5C88-4E78-929D-6E6E4771D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87606333"/>
      </p:ext>
    </p:extLst>
  </p:cSld>
  <p:clrMapOvr>
    <a:masterClrMapping/>
  </p:clrMapOvr>
  <p:transition>
    <p:random/>
  </p:transition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D693A2-8D6D-4BB1-8711-897E8A21D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BC05A4-EF0D-4E5E-A093-E110B6381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57358222"/>
      </p:ext>
    </p:extLst>
  </p:cSld>
  <p:clrMapOvr>
    <a:masterClrMapping/>
  </p:clrMapOvr>
  <p:transition>
    <p:random/>
  </p:transition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9FCC2563-BAF8-4DE6-8248-7502F57515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A1BFD1-1518-4706-A6CB-F1824FC4C80F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8" name="日期占位符 1027">
            <a:extLst>
              <a:ext uri="{FF2B5EF4-FFF2-40B4-BE49-F238E27FC236}">
                <a16:creationId xmlns:a16="http://schemas.microsoft.com/office/drawing/2014/main" id="{29A2549F-3E9F-4481-ABEA-06275ACCE99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页脚占位符 1028">
            <a:extLst>
              <a:ext uri="{FF2B5EF4-FFF2-40B4-BE49-F238E27FC236}">
                <a16:creationId xmlns:a16="http://schemas.microsoft.com/office/drawing/2014/main" id="{520D9A8E-C31C-4F2B-B44C-DA2C5EDE07D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841409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C0374352-4CB1-4783-9C28-D932AEC021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D545C6-84A5-459E-AA96-6659F770C04A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C9B7877B-C78C-41AE-A630-81A7572C9EA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67150776-9DF3-4637-B8E6-498E43A5EBB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16607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" name="灯片编号占位符 1029">
            <a:extLst>
              <a:ext uri="{FF2B5EF4-FFF2-40B4-BE49-F238E27FC236}">
                <a16:creationId xmlns:a16="http://schemas.microsoft.com/office/drawing/2014/main" id="{C5B85ED6-18BC-4A2C-AF5F-3F97364CF4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44C338-198A-408E-A6AB-ABFBFD6E0346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42F65757-910D-4C86-B648-864A11FC083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F39D1D3E-2CB0-46B8-AC67-A68F61B471E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60488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5EEE8-58E6-4654-8F86-FA4252D6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8AD97-C920-4262-A561-610E1589F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9432046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803AA-4A7B-4B70-B126-C6890120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C92A8-197C-43E7-A2BD-C7CAFE4EF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02D3BB-53F8-47B4-A3DD-1655E6881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28559766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9B069-8BF9-43FE-BD4D-B13DE581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93267-81B2-445C-98C9-8C65340CB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2B8F0-D80F-4EC9-849B-84B735951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FDCF69-D1E5-44FF-A4D0-2B2A1630F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418589-2856-4E56-B2E0-071FD93A1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09875309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4DB33-8DCF-4680-8DC4-8509FE05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4200989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313157714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F0F58-069C-4303-86C6-EA5DB727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CC257-AF91-442D-A0E6-C6D81F692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1DAF42-FD04-42A8-BF47-B2816B7DA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7779109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35A8C-DFED-4F65-A93D-32250435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ADC805-2652-4AC1-9054-0C7F6D136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BAF3B-3E7E-4FBB-B71F-A83F11DD9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7106242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1.jpeg" /><Relationship Id="rId1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slideLayout" Target="../slideLayouts/slideLayout23.xml" /><Relationship Id="rId13" Type="http://schemas.openxmlformats.org/officeDocument/2006/relationships/slideLayout" Target="../slideLayouts/slideLayout24.xml" /><Relationship Id="rId14" Type="http://schemas.openxmlformats.org/officeDocument/2006/relationships/slideLayout" Target="../slideLayouts/slideLayout25.xml" /><Relationship Id="rId15" Type="http://schemas.openxmlformats.org/officeDocument/2006/relationships/image" Target="../media/image2.png" /><Relationship Id="rId16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9943" name="Text Box 7">
            <a:extLst>
              <a:ext uri="{FF2B5EF4-FFF2-40B4-BE49-F238E27FC236}">
                <a16:creationId xmlns:a16="http://schemas.microsoft.com/office/drawing/2014/main" id="{777C556C-B2A2-497F-900B-61FC1BD4E7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41" y="5867400"/>
            <a:ext cx="30777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800">
                <a:solidFill>
                  <a:srgbClr val="99CCFF"/>
                </a:solidFill>
              </a:rPr>
              <a:t>讲课人：邢启强</a:t>
            </a:r>
          </a:p>
        </p:txBody>
      </p:sp>
      <p:sp>
        <p:nvSpPr>
          <p:cNvPr id="39944" name="AutoShape 8">
            <a:hlinkClick action="ppaction://hlinkshowjump?jump=lastslide" highlightClick="1"/>
            <a:extLst>
              <a:ext uri="{FF2B5EF4-FFF2-40B4-BE49-F238E27FC236}">
                <a16:creationId xmlns:a16="http://schemas.microsoft.com/office/drawing/2014/main" id="{1A811199-1BDC-4920-8267-31795F5B83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661150"/>
            <a:ext cx="2832100" cy="196850"/>
          </a:xfrm>
          <a:prstGeom prst="actionButtonEnd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AutoShape 9">
            <a:hlinkClick action="ppaction://hlinkshowjump?jump=nextslide" highlightClick="1"/>
            <a:extLst>
              <a:ext uri="{FF2B5EF4-FFF2-40B4-BE49-F238E27FC236}">
                <a16:creationId xmlns:a16="http://schemas.microsoft.com/office/drawing/2014/main" id="{8C74EE4A-4E52-4D69-93E9-FBF65FEE5C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32100" y="6669088"/>
            <a:ext cx="2302933" cy="188912"/>
          </a:xfrm>
          <a:prstGeom prst="actionButtonForwardNex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6" name="AutoShape 10">
            <a:hlinkClick action="ppaction://hlinkshowjump?jump=previousslide" highlightClick="1"/>
            <a:extLst>
              <a:ext uri="{FF2B5EF4-FFF2-40B4-BE49-F238E27FC236}">
                <a16:creationId xmlns:a16="http://schemas.microsoft.com/office/drawing/2014/main" id="{26D80F30-8FA9-4909-853C-CEBC8CFA5B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5034" y="6669088"/>
            <a:ext cx="2400300" cy="188912"/>
          </a:xfrm>
          <a:prstGeom prst="actionButtonBackPrevious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7" name="Rectangle 11">
            <a:extLst>
              <a:ext uri="{FF2B5EF4-FFF2-40B4-BE49-F238E27FC236}">
                <a16:creationId xmlns:a16="http://schemas.microsoft.com/office/drawing/2014/main" id="{F953821A-4159-414D-9475-2B320B8CA6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03984" y="6381750"/>
            <a:ext cx="148801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47B98B5B-1ABE-428B-9A22-A5E6A857A694}" type="slidenum">
              <a:rPr lang="zh-CN" altLang="en-US" sz="1400"/>
              <a:pPr algn="r" eaLnBrk="0" hangingPunct="0"/>
              <a:t>‹#›</a:t>
            </a:fld>
            <a:endParaRPr lang="en-US" altLang="zh-CN" sz="1400"/>
          </a:p>
        </p:txBody>
      </p:sp>
      <p:sp>
        <p:nvSpPr>
          <p:cNvPr id="39948" name="AutoShape 12">
            <a:hlinkClick action="ppaction://hlinkshowjump?jump=firstslide" highlightClick="1"/>
            <a:extLst>
              <a:ext uri="{FF2B5EF4-FFF2-40B4-BE49-F238E27FC236}">
                <a16:creationId xmlns:a16="http://schemas.microsoft.com/office/drawing/2014/main" id="{A4D205D0-49FF-454B-9D9E-4AA03C23E9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35334" y="6669088"/>
            <a:ext cx="2302933" cy="188912"/>
          </a:xfrm>
          <a:prstGeom prst="actionButtonBeginning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9" name="AutoShape 13">
            <a:hlinkClick action="ppaction://hlinkshowjump?jump=lastslideviewed" highlightClick="1"/>
            <a:extLst>
              <a:ext uri="{FF2B5EF4-FFF2-40B4-BE49-F238E27FC236}">
                <a16:creationId xmlns:a16="http://schemas.microsoft.com/office/drawing/2014/main" id="{E5E89AF3-A01D-42C9-A653-54C0CEAA9F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91701" y="6669088"/>
            <a:ext cx="2400300" cy="188912"/>
          </a:xfrm>
          <a:prstGeom prst="actionButtonReturn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transition>
    <p:random/>
  </p:transition>
  <p:timing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10" Type="http://schemas.openxmlformats.org/officeDocument/2006/relationships/vmlDrawing" Target="../drawings/vmlDrawing9.vml" /><Relationship Id="rId2" Type="http://schemas.openxmlformats.org/officeDocument/2006/relationships/oleObject" Target="../embeddings/oleObject71.bin" TargetMode="Internal" /><Relationship Id="rId3" Type="http://schemas.openxmlformats.org/officeDocument/2006/relationships/image" Target="../media/image75.emf" /><Relationship Id="rId4" Type="http://schemas.openxmlformats.org/officeDocument/2006/relationships/oleObject" Target="../embeddings/oleObject72.bin" TargetMode="Internal" /><Relationship Id="rId5" Type="http://schemas.openxmlformats.org/officeDocument/2006/relationships/image" Target="../media/image76.emf" /><Relationship Id="rId6" Type="http://schemas.openxmlformats.org/officeDocument/2006/relationships/oleObject" Target="../embeddings/oleObject73.bin" TargetMode="Internal" /><Relationship Id="rId7" Type="http://schemas.openxmlformats.org/officeDocument/2006/relationships/image" Target="../media/image77.emf" /><Relationship Id="rId8" Type="http://schemas.openxmlformats.org/officeDocument/2006/relationships/oleObject" Target="../embeddings/oleObject74.bin" TargetMode="Internal" /><Relationship Id="rId9" Type="http://schemas.openxmlformats.org/officeDocument/2006/relationships/image" Target="../media/image78.emf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oleObject" Target="../embeddings/oleObject75.bin" TargetMode="Internal" /><Relationship Id="rId3" Type="http://schemas.openxmlformats.org/officeDocument/2006/relationships/image" Target="../media/image79.emf" /><Relationship Id="rId4" Type="http://schemas.openxmlformats.org/officeDocument/2006/relationships/oleObject" Target="../embeddings/oleObject76.bin" TargetMode="Internal" /><Relationship Id="rId5" Type="http://schemas.openxmlformats.org/officeDocument/2006/relationships/image" Target="../media/image80.emf" /><Relationship Id="rId6" Type="http://schemas.openxmlformats.org/officeDocument/2006/relationships/vmlDrawing" Target="../drawings/vmlDrawing10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image" Target="../media/image85.emf" /><Relationship Id="rId11" Type="http://schemas.openxmlformats.org/officeDocument/2006/relationships/oleObject" Target="../embeddings/oleObject81.bin" TargetMode="Internal" /><Relationship Id="rId12" Type="http://schemas.openxmlformats.org/officeDocument/2006/relationships/image" Target="../media/image86.emf" /><Relationship Id="rId13" Type="http://schemas.openxmlformats.org/officeDocument/2006/relationships/oleObject" Target="../embeddings/oleObject82.bin" TargetMode="Internal" /><Relationship Id="rId14" Type="http://schemas.openxmlformats.org/officeDocument/2006/relationships/image" Target="../media/image87.emf" /><Relationship Id="rId15" Type="http://schemas.openxmlformats.org/officeDocument/2006/relationships/oleObject" Target="../embeddings/oleObject83.bin" TargetMode="Internal" /><Relationship Id="rId16" Type="http://schemas.openxmlformats.org/officeDocument/2006/relationships/image" Target="../media/image88.emf" /><Relationship Id="rId17" Type="http://schemas.openxmlformats.org/officeDocument/2006/relationships/vmlDrawing" Target="../drawings/vmlDrawing11.vml" /><Relationship Id="rId2" Type="http://schemas.openxmlformats.org/officeDocument/2006/relationships/image" Target="../media/image81.jpeg" /><Relationship Id="rId3" Type="http://schemas.openxmlformats.org/officeDocument/2006/relationships/oleObject" Target="../embeddings/oleObject77.bin" TargetMode="Internal" /><Relationship Id="rId4" Type="http://schemas.openxmlformats.org/officeDocument/2006/relationships/image" Target="../media/image82.emf" /><Relationship Id="rId5" Type="http://schemas.openxmlformats.org/officeDocument/2006/relationships/oleObject" Target="../embeddings/oleObject78.bin" TargetMode="Internal" /><Relationship Id="rId6" Type="http://schemas.openxmlformats.org/officeDocument/2006/relationships/image" Target="../media/image83.emf" /><Relationship Id="rId7" Type="http://schemas.openxmlformats.org/officeDocument/2006/relationships/oleObject" Target="../embeddings/oleObject79.bin" TargetMode="Internal" /><Relationship Id="rId8" Type="http://schemas.openxmlformats.org/officeDocument/2006/relationships/image" Target="../media/image84.emf" /><Relationship Id="rId9" Type="http://schemas.openxmlformats.org/officeDocument/2006/relationships/oleObject" Target="../embeddings/oleObject80.bin" TargetMode="Interna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image" Target="../media/image89.png" /><Relationship Id="rId3" Type="http://schemas.microsoft.com/office/2007/relationships/hdphoto" Target="../media/image90.wdp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10" Type="http://schemas.openxmlformats.org/officeDocument/2006/relationships/oleObject" Target="../embeddings/oleObject88.bin" TargetMode="Internal" /><Relationship Id="rId11" Type="http://schemas.openxmlformats.org/officeDocument/2006/relationships/image" Target="../media/image95.emf" /><Relationship Id="rId12" Type="http://schemas.openxmlformats.org/officeDocument/2006/relationships/vmlDrawing" Target="../drawings/vmlDrawing12.vml" /><Relationship Id="rId2" Type="http://schemas.openxmlformats.org/officeDocument/2006/relationships/oleObject" Target="../embeddings/oleObject84.bin" TargetMode="Internal" /><Relationship Id="rId3" Type="http://schemas.openxmlformats.org/officeDocument/2006/relationships/image" Target="../media/image91.emf" /><Relationship Id="rId4" Type="http://schemas.openxmlformats.org/officeDocument/2006/relationships/oleObject" Target="../embeddings/oleObject85.bin" TargetMode="Internal" /><Relationship Id="rId5" Type="http://schemas.openxmlformats.org/officeDocument/2006/relationships/image" Target="../media/image92.emf" /><Relationship Id="rId6" Type="http://schemas.openxmlformats.org/officeDocument/2006/relationships/oleObject" Target="../embeddings/oleObject86.bin" TargetMode="Internal" /><Relationship Id="rId7" Type="http://schemas.openxmlformats.org/officeDocument/2006/relationships/image" Target="../media/image93.emf" /><Relationship Id="rId8" Type="http://schemas.openxmlformats.org/officeDocument/2006/relationships/oleObject" Target="../embeddings/oleObject87.bin" TargetMode="Internal" /><Relationship Id="rId9" Type="http://schemas.openxmlformats.org/officeDocument/2006/relationships/image" Target="../media/image94.emf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oleObject" Target="../embeddings/oleObject89.bin" TargetMode="Internal" /><Relationship Id="rId3" Type="http://schemas.openxmlformats.org/officeDocument/2006/relationships/image" Target="../media/image96.emf" /><Relationship Id="rId4" Type="http://schemas.openxmlformats.org/officeDocument/2006/relationships/oleObject" Target="../embeddings/oleObject90.bin" TargetMode="Internal" /><Relationship Id="rId5" Type="http://schemas.openxmlformats.org/officeDocument/2006/relationships/image" Target="../media/image97.emf" /><Relationship Id="rId6" Type="http://schemas.openxmlformats.org/officeDocument/2006/relationships/oleObject" Target="../embeddings/oleObject91.bin" TargetMode="Internal" /><Relationship Id="rId7" Type="http://schemas.openxmlformats.org/officeDocument/2006/relationships/image" Target="../media/image98.emf" /><Relationship Id="rId8" Type="http://schemas.openxmlformats.org/officeDocument/2006/relationships/vmlDrawing" Target="../drawings/vmlDrawing13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oleObject" Target="../embeddings/oleObject96.bin" TargetMode="Internal" /><Relationship Id="rId11" Type="http://schemas.openxmlformats.org/officeDocument/2006/relationships/image" Target="../media/image103.emf" /><Relationship Id="rId12" Type="http://schemas.openxmlformats.org/officeDocument/2006/relationships/oleObject" Target="../embeddings/oleObject97.bin" TargetMode="Internal" /><Relationship Id="rId13" Type="http://schemas.openxmlformats.org/officeDocument/2006/relationships/image" Target="../media/image104.emf" /><Relationship Id="rId14" Type="http://schemas.openxmlformats.org/officeDocument/2006/relationships/oleObject" Target="../embeddings/oleObject98.bin" TargetMode="Internal" /><Relationship Id="rId15" Type="http://schemas.openxmlformats.org/officeDocument/2006/relationships/image" Target="../media/image105.emf" /><Relationship Id="rId16" Type="http://schemas.openxmlformats.org/officeDocument/2006/relationships/oleObject" Target="../embeddings/oleObject99.bin" TargetMode="Internal" /><Relationship Id="rId17" Type="http://schemas.openxmlformats.org/officeDocument/2006/relationships/image" Target="../media/image106.emf" /><Relationship Id="rId18" Type="http://schemas.openxmlformats.org/officeDocument/2006/relationships/oleObject" Target="../embeddings/oleObject100.bin" TargetMode="Internal" /><Relationship Id="rId19" Type="http://schemas.openxmlformats.org/officeDocument/2006/relationships/image" Target="../media/image107.emf" /><Relationship Id="rId2" Type="http://schemas.openxmlformats.org/officeDocument/2006/relationships/oleObject" Target="../embeddings/oleObject92.bin" TargetMode="Internal" /><Relationship Id="rId20" Type="http://schemas.openxmlformats.org/officeDocument/2006/relationships/oleObject" Target="../embeddings/oleObject101.bin" TargetMode="Internal" /><Relationship Id="rId21" Type="http://schemas.openxmlformats.org/officeDocument/2006/relationships/image" Target="../media/image108.emf" /><Relationship Id="rId22" Type="http://schemas.openxmlformats.org/officeDocument/2006/relationships/oleObject" Target="../embeddings/oleObject102.bin" TargetMode="Internal" /><Relationship Id="rId23" Type="http://schemas.openxmlformats.org/officeDocument/2006/relationships/image" Target="../media/image109.emf" /><Relationship Id="rId24" Type="http://schemas.openxmlformats.org/officeDocument/2006/relationships/oleObject" Target="../embeddings/oleObject103.bin" TargetMode="Internal" /><Relationship Id="rId25" Type="http://schemas.openxmlformats.org/officeDocument/2006/relationships/image" Target="../media/image110.emf" /><Relationship Id="rId26" Type="http://schemas.openxmlformats.org/officeDocument/2006/relationships/oleObject" Target="../embeddings/oleObject104.bin" TargetMode="Internal" /><Relationship Id="rId27" Type="http://schemas.openxmlformats.org/officeDocument/2006/relationships/image" Target="../media/image111.emf" /><Relationship Id="rId28" Type="http://schemas.openxmlformats.org/officeDocument/2006/relationships/oleObject" Target="../embeddings/oleObject105.bin" TargetMode="Internal" /><Relationship Id="rId29" Type="http://schemas.openxmlformats.org/officeDocument/2006/relationships/image" Target="../media/image112.emf" /><Relationship Id="rId3" Type="http://schemas.openxmlformats.org/officeDocument/2006/relationships/image" Target="../media/image99.emf" /><Relationship Id="rId30" Type="http://schemas.openxmlformats.org/officeDocument/2006/relationships/oleObject" Target="../embeddings/oleObject106.bin" TargetMode="Internal" /><Relationship Id="rId31" Type="http://schemas.openxmlformats.org/officeDocument/2006/relationships/image" Target="../media/image113.emf" /><Relationship Id="rId32" Type="http://schemas.openxmlformats.org/officeDocument/2006/relationships/vmlDrawing" Target="../drawings/vmlDrawing14.vml" /><Relationship Id="rId4" Type="http://schemas.openxmlformats.org/officeDocument/2006/relationships/oleObject" Target="../embeddings/oleObject93.bin" TargetMode="Internal" /><Relationship Id="rId5" Type="http://schemas.openxmlformats.org/officeDocument/2006/relationships/image" Target="../media/image100.emf" /><Relationship Id="rId6" Type="http://schemas.openxmlformats.org/officeDocument/2006/relationships/oleObject" Target="../embeddings/oleObject94.bin" TargetMode="Internal" /><Relationship Id="rId7" Type="http://schemas.openxmlformats.org/officeDocument/2006/relationships/image" Target="../media/image101.emf" /><Relationship Id="rId8" Type="http://schemas.openxmlformats.org/officeDocument/2006/relationships/oleObject" Target="../embeddings/oleObject95.bin" TargetMode="Internal" /><Relationship Id="rId9" Type="http://schemas.openxmlformats.org/officeDocument/2006/relationships/image" Target="../media/image102.emf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14.png" /><Relationship Id="rId3" Type="http://schemas.openxmlformats.org/officeDocument/2006/relationships/oleObject" Target="../embeddings/Microsoft_Word_97_-_2003_Document.doc" TargetMode="Internal" /><Relationship Id="rId4" Type="http://schemas.openxmlformats.org/officeDocument/2006/relationships/image" Target="../media/image115.emf" /><Relationship Id="rId5" Type="http://schemas.openxmlformats.org/officeDocument/2006/relationships/oleObject" Target="../embeddings/Microsoft_Word_97_-_2003_Document1.doc" TargetMode="Internal" /><Relationship Id="rId6" Type="http://schemas.openxmlformats.org/officeDocument/2006/relationships/image" Target="../media/image116.emf" /><Relationship Id="rId7" Type="http://schemas.openxmlformats.org/officeDocument/2006/relationships/vmlDrawing" Target="../drawings/vmlDrawing15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oleObject" Target="../embeddings/Microsoft_Word_97_-_2003_Document2.doc" TargetMode="Internal" /><Relationship Id="rId3" Type="http://schemas.openxmlformats.org/officeDocument/2006/relationships/image" Target="../media/image117.emf" /><Relationship Id="rId4" Type="http://schemas.openxmlformats.org/officeDocument/2006/relationships/oleObject" Target="../embeddings/oleObject107.bin" TargetMode="Internal" /><Relationship Id="rId5" Type="http://schemas.openxmlformats.org/officeDocument/2006/relationships/image" Target="../media/image118.emf" /><Relationship Id="rId6" Type="http://schemas.openxmlformats.org/officeDocument/2006/relationships/oleObject" Target="../embeddings/Microsoft_Word_97_-_2003_Document3.doc" TargetMode="Internal" /><Relationship Id="rId7" Type="http://schemas.openxmlformats.org/officeDocument/2006/relationships/image" Target="../media/image119.emf" /><Relationship Id="rId8" Type="http://schemas.openxmlformats.org/officeDocument/2006/relationships/vmlDrawing" Target="../drawings/vmlDrawing16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oleObject" Target="../embeddings/oleObject5.bin" TargetMode="Internal" /><Relationship Id="rId11" Type="http://schemas.openxmlformats.org/officeDocument/2006/relationships/image" Target="../media/image8.wmf" /><Relationship Id="rId12" Type="http://schemas.openxmlformats.org/officeDocument/2006/relationships/oleObject" Target="../embeddings/oleObject6.bin" TargetMode="Internal" /><Relationship Id="rId13" Type="http://schemas.openxmlformats.org/officeDocument/2006/relationships/image" Target="../media/image9.wmf" /><Relationship Id="rId14" Type="http://schemas.openxmlformats.org/officeDocument/2006/relationships/oleObject" Target="../embeddings/oleObject7.bin" TargetMode="Internal" /><Relationship Id="rId15" Type="http://schemas.openxmlformats.org/officeDocument/2006/relationships/oleObject" Target="../embeddings/oleObject8.bin" TargetMode="Internal" /><Relationship Id="rId16" Type="http://schemas.openxmlformats.org/officeDocument/2006/relationships/oleObject" Target="../embeddings/oleObject9.bin" TargetMode="Internal" /><Relationship Id="rId17" Type="http://schemas.openxmlformats.org/officeDocument/2006/relationships/oleObject" Target="../embeddings/oleObject10.bin" TargetMode="Internal" /><Relationship Id="rId18" Type="http://schemas.openxmlformats.org/officeDocument/2006/relationships/image" Target="../media/image10.wmf" /><Relationship Id="rId19" Type="http://schemas.openxmlformats.org/officeDocument/2006/relationships/oleObject" Target="../embeddings/oleObject11.bin" TargetMode="Internal" /><Relationship Id="rId2" Type="http://schemas.openxmlformats.org/officeDocument/2006/relationships/oleObject" Target="../embeddings/oleObject1.bin" TargetMode="Internal" /><Relationship Id="rId20" Type="http://schemas.openxmlformats.org/officeDocument/2006/relationships/image" Target="../media/image11.wmf" /><Relationship Id="rId21" Type="http://schemas.openxmlformats.org/officeDocument/2006/relationships/oleObject" Target="../embeddings/oleObject12.bin" TargetMode="Internal" /><Relationship Id="rId22" Type="http://schemas.openxmlformats.org/officeDocument/2006/relationships/image" Target="../media/image12.wmf" /><Relationship Id="rId23" Type="http://schemas.openxmlformats.org/officeDocument/2006/relationships/oleObject" Target="../embeddings/oleObject13.bin" TargetMode="Internal" /><Relationship Id="rId24" Type="http://schemas.openxmlformats.org/officeDocument/2006/relationships/image" Target="../media/image13.wmf" /><Relationship Id="rId25" Type="http://schemas.openxmlformats.org/officeDocument/2006/relationships/oleObject" Target="../embeddings/oleObject14.bin" TargetMode="Internal" /><Relationship Id="rId26" Type="http://schemas.openxmlformats.org/officeDocument/2006/relationships/image" Target="../media/image14.wmf" /><Relationship Id="rId27" Type="http://schemas.openxmlformats.org/officeDocument/2006/relationships/oleObject" Target="../embeddings/oleObject15.bin" TargetMode="Internal" /><Relationship Id="rId28" Type="http://schemas.openxmlformats.org/officeDocument/2006/relationships/image" Target="../media/image15.wmf" /><Relationship Id="rId29" Type="http://schemas.openxmlformats.org/officeDocument/2006/relationships/oleObject" Target="../embeddings/oleObject16.bin" TargetMode="Internal" /><Relationship Id="rId3" Type="http://schemas.openxmlformats.org/officeDocument/2006/relationships/image" Target="../media/image4.wmf" /><Relationship Id="rId30" Type="http://schemas.openxmlformats.org/officeDocument/2006/relationships/image" Target="../media/image16.wmf" /><Relationship Id="rId31" Type="http://schemas.openxmlformats.org/officeDocument/2006/relationships/oleObject" Target="../embeddings/oleObject17.bin" TargetMode="Internal" /><Relationship Id="rId32" Type="http://schemas.openxmlformats.org/officeDocument/2006/relationships/image" Target="../media/image17.emf" /><Relationship Id="rId33" Type="http://schemas.openxmlformats.org/officeDocument/2006/relationships/oleObject" Target="../embeddings/oleObject18.bin" TargetMode="Internal" /><Relationship Id="rId34" Type="http://schemas.openxmlformats.org/officeDocument/2006/relationships/image" Target="../media/image18.emf" /><Relationship Id="rId35" Type="http://schemas.openxmlformats.org/officeDocument/2006/relationships/vmlDrawing" Target="../drawings/vmlDrawing1.vml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5.wmf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6.wmf" /><Relationship Id="rId8" Type="http://schemas.openxmlformats.org/officeDocument/2006/relationships/oleObject" Target="../embeddings/oleObject4.bin" TargetMode="Internal" /><Relationship Id="rId9" Type="http://schemas.openxmlformats.org/officeDocument/2006/relationships/image" Target="../media/image7.wmf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oleObject" Target="../embeddings/oleObject108.bin" TargetMode="Internal" /><Relationship Id="rId3" Type="http://schemas.openxmlformats.org/officeDocument/2006/relationships/image" Target="../media/image120.emf" /><Relationship Id="rId4" Type="http://schemas.openxmlformats.org/officeDocument/2006/relationships/oleObject" Target="../embeddings/oleObject109.bin" TargetMode="Internal" /><Relationship Id="rId5" Type="http://schemas.openxmlformats.org/officeDocument/2006/relationships/image" Target="../media/image121.emf" /><Relationship Id="rId6" Type="http://schemas.openxmlformats.org/officeDocument/2006/relationships/oleObject" Target="../embeddings/Microsoft_Word_97_-_2003_Document4.doc" TargetMode="Internal" /><Relationship Id="rId7" Type="http://schemas.openxmlformats.org/officeDocument/2006/relationships/image" Target="../media/image122.emf" /><Relationship Id="rId8" Type="http://schemas.openxmlformats.org/officeDocument/2006/relationships/vmlDrawing" Target="../drawings/vmlDrawing17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oleObject" Target="../embeddings/oleObject114.bin" TargetMode="Internal" /><Relationship Id="rId11" Type="http://schemas.openxmlformats.org/officeDocument/2006/relationships/image" Target="../media/image127.emf" /><Relationship Id="rId12" Type="http://schemas.openxmlformats.org/officeDocument/2006/relationships/oleObject" Target="../embeddings/oleObject115.bin" TargetMode="Internal" /><Relationship Id="rId13" Type="http://schemas.openxmlformats.org/officeDocument/2006/relationships/image" Target="../media/image128.emf" /><Relationship Id="rId14" Type="http://schemas.openxmlformats.org/officeDocument/2006/relationships/oleObject" Target="../embeddings/oleObject116.bin" TargetMode="Internal" /><Relationship Id="rId15" Type="http://schemas.openxmlformats.org/officeDocument/2006/relationships/image" Target="../media/image129.emf" /><Relationship Id="rId16" Type="http://schemas.openxmlformats.org/officeDocument/2006/relationships/oleObject" Target="../embeddings/oleObject117.bin" TargetMode="Internal" /><Relationship Id="rId17" Type="http://schemas.openxmlformats.org/officeDocument/2006/relationships/image" Target="../media/image130.emf" /><Relationship Id="rId18" Type="http://schemas.openxmlformats.org/officeDocument/2006/relationships/oleObject" Target="../embeddings/oleObject118.bin" TargetMode="Internal" /><Relationship Id="rId19" Type="http://schemas.openxmlformats.org/officeDocument/2006/relationships/image" Target="../media/image131.emf" /><Relationship Id="rId2" Type="http://schemas.openxmlformats.org/officeDocument/2006/relationships/oleObject" Target="../embeddings/oleObject110.bin" TargetMode="Internal" /><Relationship Id="rId20" Type="http://schemas.openxmlformats.org/officeDocument/2006/relationships/oleObject" Target="../embeddings/oleObject119.bin" TargetMode="Internal" /><Relationship Id="rId21" Type="http://schemas.openxmlformats.org/officeDocument/2006/relationships/image" Target="../media/image132.emf" /><Relationship Id="rId22" Type="http://schemas.openxmlformats.org/officeDocument/2006/relationships/vmlDrawing" Target="../drawings/vmlDrawing18.vml" /><Relationship Id="rId3" Type="http://schemas.openxmlformats.org/officeDocument/2006/relationships/image" Target="../media/image123.emf" /><Relationship Id="rId4" Type="http://schemas.openxmlformats.org/officeDocument/2006/relationships/oleObject" Target="../embeddings/oleObject111.bin" TargetMode="Internal" /><Relationship Id="rId5" Type="http://schemas.openxmlformats.org/officeDocument/2006/relationships/image" Target="../media/image124.emf" /><Relationship Id="rId6" Type="http://schemas.openxmlformats.org/officeDocument/2006/relationships/oleObject" Target="../embeddings/oleObject112.bin" TargetMode="Internal" /><Relationship Id="rId7" Type="http://schemas.openxmlformats.org/officeDocument/2006/relationships/image" Target="../media/image125.emf" /><Relationship Id="rId8" Type="http://schemas.openxmlformats.org/officeDocument/2006/relationships/oleObject" Target="../embeddings/oleObject113.bin" TargetMode="Internal" /><Relationship Id="rId9" Type="http://schemas.openxmlformats.org/officeDocument/2006/relationships/image" Target="../media/image126.emf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oleObject" Target="../embeddings/oleObject120.bin" TargetMode="Internal" /><Relationship Id="rId3" Type="http://schemas.openxmlformats.org/officeDocument/2006/relationships/image" Target="../media/image133.emf" /><Relationship Id="rId4" Type="http://schemas.openxmlformats.org/officeDocument/2006/relationships/oleObject" Target="../embeddings/oleObject121.bin" TargetMode="Internal" /><Relationship Id="rId5" Type="http://schemas.openxmlformats.org/officeDocument/2006/relationships/image" Target="../media/image134.emf" /><Relationship Id="rId6" Type="http://schemas.openxmlformats.org/officeDocument/2006/relationships/image" Target="../media/image135.png" /><Relationship Id="rId7" Type="http://schemas.openxmlformats.org/officeDocument/2006/relationships/vmlDrawing" Target="../drawings/vmlDrawing19.v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oleObject" Target="../embeddings/oleObject23.bin" TargetMode="Internal" /><Relationship Id="rId11" Type="http://schemas.openxmlformats.org/officeDocument/2006/relationships/image" Target="../media/image23.emf" /><Relationship Id="rId12" Type="http://schemas.openxmlformats.org/officeDocument/2006/relationships/oleObject" Target="../embeddings/oleObject24.bin" TargetMode="Internal" /><Relationship Id="rId13" Type="http://schemas.openxmlformats.org/officeDocument/2006/relationships/image" Target="../media/image24.emf" /><Relationship Id="rId14" Type="http://schemas.openxmlformats.org/officeDocument/2006/relationships/oleObject" Target="../embeddings/oleObject25.bin" TargetMode="Internal" /><Relationship Id="rId15" Type="http://schemas.openxmlformats.org/officeDocument/2006/relationships/image" Target="../media/image25.emf" /><Relationship Id="rId16" Type="http://schemas.openxmlformats.org/officeDocument/2006/relationships/oleObject" Target="../embeddings/oleObject26.bin" TargetMode="Internal" /><Relationship Id="rId17" Type="http://schemas.openxmlformats.org/officeDocument/2006/relationships/image" Target="../media/image26.emf" /><Relationship Id="rId18" Type="http://schemas.openxmlformats.org/officeDocument/2006/relationships/oleObject" Target="../embeddings/oleObject27.bin" TargetMode="Internal" /><Relationship Id="rId19" Type="http://schemas.openxmlformats.org/officeDocument/2006/relationships/image" Target="../media/image27.emf" /><Relationship Id="rId2" Type="http://schemas.openxmlformats.org/officeDocument/2006/relationships/oleObject" Target="../embeddings/oleObject19.bin" TargetMode="Internal" /><Relationship Id="rId20" Type="http://schemas.openxmlformats.org/officeDocument/2006/relationships/oleObject" Target="../embeddings/oleObject28.bin" TargetMode="Internal" /><Relationship Id="rId21" Type="http://schemas.openxmlformats.org/officeDocument/2006/relationships/image" Target="../media/image28.emf" /><Relationship Id="rId22" Type="http://schemas.openxmlformats.org/officeDocument/2006/relationships/oleObject" Target="../embeddings/oleObject29.bin" TargetMode="Internal" /><Relationship Id="rId23" Type="http://schemas.openxmlformats.org/officeDocument/2006/relationships/image" Target="../media/image29.emf" /><Relationship Id="rId24" Type="http://schemas.openxmlformats.org/officeDocument/2006/relationships/vmlDrawing" Target="../drawings/vmlDrawing2.vml" /><Relationship Id="rId3" Type="http://schemas.openxmlformats.org/officeDocument/2006/relationships/image" Target="../media/image19.emf" /><Relationship Id="rId4" Type="http://schemas.openxmlformats.org/officeDocument/2006/relationships/oleObject" Target="../embeddings/oleObject20.bin" TargetMode="Internal" /><Relationship Id="rId5" Type="http://schemas.openxmlformats.org/officeDocument/2006/relationships/image" Target="../media/image20.emf" /><Relationship Id="rId6" Type="http://schemas.openxmlformats.org/officeDocument/2006/relationships/oleObject" Target="../embeddings/oleObject21.bin" TargetMode="Internal" /><Relationship Id="rId7" Type="http://schemas.openxmlformats.org/officeDocument/2006/relationships/image" Target="../media/image21.emf" /><Relationship Id="rId8" Type="http://schemas.openxmlformats.org/officeDocument/2006/relationships/oleObject" Target="../embeddings/oleObject22.bin" TargetMode="Internal" /><Relationship Id="rId9" Type="http://schemas.openxmlformats.org/officeDocument/2006/relationships/image" Target="../media/image22.emf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oleObject" Target="../embeddings/oleObject34.bin" TargetMode="Internal" /><Relationship Id="rId11" Type="http://schemas.openxmlformats.org/officeDocument/2006/relationships/image" Target="../media/image34.emf" /><Relationship Id="rId12" Type="http://schemas.openxmlformats.org/officeDocument/2006/relationships/oleObject" Target="../embeddings/oleObject35.bin" TargetMode="Internal" /><Relationship Id="rId13" Type="http://schemas.openxmlformats.org/officeDocument/2006/relationships/image" Target="../media/image35.emf" /><Relationship Id="rId14" Type="http://schemas.openxmlformats.org/officeDocument/2006/relationships/oleObject" Target="../embeddings/oleObject36.bin" TargetMode="Internal" /><Relationship Id="rId15" Type="http://schemas.openxmlformats.org/officeDocument/2006/relationships/image" Target="../media/image36.emf" /><Relationship Id="rId16" Type="http://schemas.openxmlformats.org/officeDocument/2006/relationships/oleObject" Target="../embeddings/oleObject37.bin" TargetMode="Internal" /><Relationship Id="rId17" Type="http://schemas.openxmlformats.org/officeDocument/2006/relationships/image" Target="../media/image37.emf" /><Relationship Id="rId18" Type="http://schemas.openxmlformats.org/officeDocument/2006/relationships/oleObject" Target="../embeddings/oleObject38.bin" TargetMode="Internal" /><Relationship Id="rId19" Type="http://schemas.openxmlformats.org/officeDocument/2006/relationships/image" Target="../media/image38.emf" /><Relationship Id="rId2" Type="http://schemas.openxmlformats.org/officeDocument/2006/relationships/oleObject" Target="../embeddings/oleObject30.bin" TargetMode="Internal" /><Relationship Id="rId20" Type="http://schemas.openxmlformats.org/officeDocument/2006/relationships/oleObject" Target="../embeddings/oleObject39.bin" TargetMode="Internal" /><Relationship Id="rId21" Type="http://schemas.openxmlformats.org/officeDocument/2006/relationships/image" Target="../media/image39.emf" /><Relationship Id="rId22" Type="http://schemas.openxmlformats.org/officeDocument/2006/relationships/oleObject" Target="../embeddings/oleObject40.bin" TargetMode="Internal" /><Relationship Id="rId23" Type="http://schemas.openxmlformats.org/officeDocument/2006/relationships/image" Target="../media/image40.emf" /><Relationship Id="rId24" Type="http://schemas.openxmlformats.org/officeDocument/2006/relationships/oleObject" Target="../embeddings/oleObject41.bin" TargetMode="Internal" /><Relationship Id="rId25" Type="http://schemas.openxmlformats.org/officeDocument/2006/relationships/image" Target="../media/image41.emf" /><Relationship Id="rId26" Type="http://schemas.openxmlformats.org/officeDocument/2006/relationships/oleObject" Target="../embeddings/oleObject42.bin" TargetMode="Internal" /><Relationship Id="rId27" Type="http://schemas.openxmlformats.org/officeDocument/2006/relationships/image" Target="../media/image42.emf" /><Relationship Id="rId28" Type="http://schemas.openxmlformats.org/officeDocument/2006/relationships/oleObject" Target="../embeddings/oleObject43.bin" TargetMode="Internal" /><Relationship Id="rId29" Type="http://schemas.openxmlformats.org/officeDocument/2006/relationships/image" Target="../media/image43.emf" /><Relationship Id="rId3" Type="http://schemas.openxmlformats.org/officeDocument/2006/relationships/image" Target="../media/image30.emf" /><Relationship Id="rId30" Type="http://schemas.openxmlformats.org/officeDocument/2006/relationships/oleObject" Target="../embeddings/oleObject44.bin" TargetMode="Internal" /><Relationship Id="rId31" Type="http://schemas.openxmlformats.org/officeDocument/2006/relationships/image" Target="../media/image44.emf" /><Relationship Id="rId32" Type="http://schemas.openxmlformats.org/officeDocument/2006/relationships/oleObject" Target="../embeddings/oleObject45.bin" TargetMode="Internal" /><Relationship Id="rId33" Type="http://schemas.openxmlformats.org/officeDocument/2006/relationships/image" Target="../media/image45.emf" /><Relationship Id="rId34" Type="http://schemas.openxmlformats.org/officeDocument/2006/relationships/vmlDrawing" Target="../drawings/vmlDrawing3.vml" /><Relationship Id="rId4" Type="http://schemas.openxmlformats.org/officeDocument/2006/relationships/oleObject" Target="../embeddings/oleObject31.bin" TargetMode="Internal" /><Relationship Id="rId5" Type="http://schemas.openxmlformats.org/officeDocument/2006/relationships/image" Target="../media/image31.emf" /><Relationship Id="rId6" Type="http://schemas.openxmlformats.org/officeDocument/2006/relationships/oleObject" Target="../embeddings/oleObject32.bin" TargetMode="Internal" /><Relationship Id="rId7" Type="http://schemas.openxmlformats.org/officeDocument/2006/relationships/image" Target="../media/image32.emf" /><Relationship Id="rId8" Type="http://schemas.openxmlformats.org/officeDocument/2006/relationships/oleObject" Target="../embeddings/oleObject33.bin" TargetMode="Internal" /><Relationship Id="rId9" Type="http://schemas.openxmlformats.org/officeDocument/2006/relationships/image" Target="../media/image33.emf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vmlDrawing" Target="../drawings/vmlDrawing4.vml" /><Relationship Id="rId2" Type="http://schemas.openxmlformats.org/officeDocument/2006/relationships/oleObject" Target="../embeddings/oleObject46.bin" TargetMode="Internal" /><Relationship Id="rId3" Type="http://schemas.openxmlformats.org/officeDocument/2006/relationships/image" Target="../media/image46.wmf" /><Relationship Id="rId4" Type="http://schemas.openxmlformats.org/officeDocument/2006/relationships/oleObject" Target="../embeddings/oleObject47.bin" TargetMode="Internal" /><Relationship Id="rId5" Type="http://schemas.openxmlformats.org/officeDocument/2006/relationships/image" Target="../media/image47.wmf" /><Relationship Id="rId6" Type="http://schemas.openxmlformats.org/officeDocument/2006/relationships/oleObject" Target="../embeddings/oleObject48.bin" TargetMode="Internal" /><Relationship Id="rId7" Type="http://schemas.openxmlformats.org/officeDocument/2006/relationships/image" Target="../media/image48.wmf" /><Relationship Id="rId8" Type="http://schemas.openxmlformats.org/officeDocument/2006/relationships/oleObject" Target="../embeddings/oleObject49.bin" TargetMode="Internal" /><Relationship Id="rId9" Type="http://schemas.openxmlformats.org/officeDocument/2006/relationships/image" Target="../media/image49.wmf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oleObject" Target="../embeddings/oleObject50.bin" TargetMode="Internal" /><Relationship Id="rId3" Type="http://schemas.openxmlformats.org/officeDocument/2006/relationships/image" Target="../media/image50.emf" /><Relationship Id="rId4" Type="http://schemas.openxmlformats.org/officeDocument/2006/relationships/oleObject" Target="../embeddings/oleObject51.bin" TargetMode="Internal" /><Relationship Id="rId5" Type="http://schemas.openxmlformats.org/officeDocument/2006/relationships/image" Target="../media/image51.emf" /><Relationship Id="rId6" Type="http://schemas.openxmlformats.org/officeDocument/2006/relationships/vmlDrawing" Target="../drawings/vmlDrawing5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oleObject" Target="../embeddings/oleObject52.bin" TargetMode="Internal" /><Relationship Id="rId3" Type="http://schemas.openxmlformats.org/officeDocument/2006/relationships/image" Target="../media/image52.emf" /><Relationship Id="rId4" Type="http://schemas.openxmlformats.org/officeDocument/2006/relationships/oleObject" Target="../embeddings/oleObject53.bin" TargetMode="Internal" /><Relationship Id="rId5" Type="http://schemas.openxmlformats.org/officeDocument/2006/relationships/image" Target="../media/image53.emf" /><Relationship Id="rId6" Type="http://schemas.openxmlformats.org/officeDocument/2006/relationships/vmlDrawing" Target="../drawings/vmlDrawing6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oleObject" Target="../embeddings/oleObject56.bin" TargetMode="Internal" /><Relationship Id="rId11" Type="http://schemas.openxmlformats.org/officeDocument/2006/relationships/image" Target="../media/image60.emf" /><Relationship Id="rId12" Type="http://schemas.openxmlformats.org/officeDocument/2006/relationships/vmlDrawing" Target="../drawings/vmlDrawing7.vml" /><Relationship Id="rId2" Type="http://schemas.openxmlformats.org/officeDocument/2006/relationships/oleObject" Target="../embeddings/oleObject54.bin" TargetMode="Internal" /><Relationship Id="rId3" Type="http://schemas.openxmlformats.org/officeDocument/2006/relationships/image" Target="../media/image54.emf" /><Relationship Id="rId4" Type="http://schemas.openxmlformats.org/officeDocument/2006/relationships/image" Target="../media/image55.png" /><Relationship Id="rId5" Type="http://schemas.openxmlformats.org/officeDocument/2006/relationships/image" Target="../media/image56.png" /><Relationship Id="rId6" Type="http://schemas.openxmlformats.org/officeDocument/2006/relationships/oleObject" Target="../embeddings/oleObject55.bin" TargetMode="Internal" /><Relationship Id="rId7" Type="http://schemas.openxmlformats.org/officeDocument/2006/relationships/image" Target="../media/image57.emf" /><Relationship Id="rId8" Type="http://schemas.openxmlformats.org/officeDocument/2006/relationships/image" Target="../media/image58.png" /><Relationship Id="rId9" Type="http://schemas.openxmlformats.org/officeDocument/2006/relationships/image" Target="../media/image59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oleObject" Target="../embeddings/oleObject61.bin" TargetMode="Internal" /><Relationship Id="rId11" Type="http://schemas.openxmlformats.org/officeDocument/2006/relationships/image" Target="../media/image65.emf" /><Relationship Id="rId12" Type="http://schemas.openxmlformats.org/officeDocument/2006/relationships/oleObject" Target="../embeddings/oleObject62.bin" TargetMode="Internal" /><Relationship Id="rId13" Type="http://schemas.openxmlformats.org/officeDocument/2006/relationships/image" Target="../media/image66.emf" /><Relationship Id="rId14" Type="http://schemas.openxmlformats.org/officeDocument/2006/relationships/oleObject" Target="../embeddings/oleObject63.bin" TargetMode="Internal" /><Relationship Id="rId15" Type="http://schemas.openxmlformats.org/officeDocument/2006/relationships/image" Target="../media/image67.emf" /><Relationship Id="rId16" Type="http://schemas.openxmlformats.org/officeDocument/2006/relationships/oleObject" Target="../embeddings/oleObject64.bin" TargetMode="Internal" /><Relationship Id="rId17" Type="http://schemas.openxmlformats.org/officeDocument/2006/relationships/image" Target="../media/image68.emf" /><Relationship Id="rId18" Type="http://schemas.openxmlformats.org/officeDocument/2006/relationships/oleObject" Target="../embeddings/oleObject65.bin" TargetMode="Internal" /><Relationship Id="rId19" Type="http://schemas.openxmlformats.org/officeDocument/2006/relationships/image" Target="../media/image69.emf" /><Relationship Id="rId2" Type="http://schemas.openxmlformats.org/officeDocument/2006/relationships/oleObject" Target="../embeddings/oleObject57.bin" TargetMode="Internal" /><Relationship Id="rId20" Type="http://schemas.openxmlformats.org/officeDocument/2006/relationships/oleObject" Target="../embeddings/oleObject66.bin" TargetMode="Internal" /><Relationship Id="rId21" Type="http://schemas.openxmlformats.org/officeDocument/2006/relationships/image" Target="../media/image70.emf" /><Relationship Id="rId22" Type="http://schemas.openxmlformats.org/officeDocument/2006/relationships/oleObject" Target="../embeddings/oleObject67.bin" TargetMode="Internal" /><Relationship Id="rId23" Type="http://schemas.openxmlformats.org/officeDocument/2006/relationships/image" Target="../media/image71.emf" /><Relationship Id="rId24" Type="http://schemas.openxmlformats.org/officeDocument/2006/relationships/oleObject" Target="../embeddings/oleObject68.bin" TargetMode="Internal" /><Relationship Id="rId25" Type="http://schemas.openxmlformats.org/officeDocument/2006/relationships/image" Target="../media/image72.emf" /><Relationship Id="rId26" Type="http://schemas.openxmlformats.org/officeDocument/2006/relationships/oleObject" Target="../embeddings/oleObject69.bin" TargetMode="Internal" /><Relationship Id="rId27" Type="http://schemas.openxmlformats.org/officeDocument/2006/relationships/image" Target="../media/image73.emf" /><Relationship Id="rId28" Type="http://schemas.openxmlformats.org/officeDocument/2006/relationships/oleObject" Target="../embeddings/oleObject70.bin" TargetMode="Internal" /><Relationship Id="rId29" Type="http://schemas.openxmlformats.org/officeDocument/2006/relationships/image" Target="../media/image74.emf" /><Relationship Id="rId3" Type="http://schemas.openxmlformats.org/officeDocument/2006/relationships/image" Target="../media/image61.emf" /><Relationship Id="rId30" Type="http://schemas.openxmlformats.org/officeDocument/2006/relationships/vmlDrawing" Target="../drawings/vmlDrawing8.vml" /><Relationship Id="rId4" Type="http://schemas.openxmlformats.org/officeDocument/2006/relationships/oleObject" Target="../embeddings/oleObject58.bin" TargetMode="Internal" /><Relationship Id="rId5" Type="http://schemas.openxmlformats.org/officeDocument/2006/relationships/image" Target="../media/image62.emf" /><Relationship Id="rId6" Type="http://schemas.openxmlformats.org/officeDocument/2006/relationships/oleObject" Target="../embeddings/oleObject59.bin" TargetMode="Internal" /><Relationship Id="rId7" Type="http://schemas.openxmlformats.org/officeDocument/2006/relationships/image" Target="../media/image63.emf" /><Relationship Id="rId8" Type="http://schemas.openxmlformats.org/officeDocument/2006/relationships/oleObject" Target="../embeddings/oleObject60.bin" TargetMode="Internal" /><Relationship Id="rId9" Type="http://schemas.openxmlformats.org/officeDocument/2006/relationships/image" Target="../media/image64.emf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5" name="Rectangle 6">
            <a:extLst>
              <a:ext uri="{FF2B5EF4-FFF2-40B4-BE49-F238E27FC236}">
                <a16:creationId xmlns:a16="http://schemas.microsoft.com/office/drawing/2014/main" id="{336CF771-E337-4935-9BAD-1601892B2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733801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FF3300"/>
              </a:solidFill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8674265-3F40-4941-920B-B216004CD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76401"/>
            <a:ext cx="46506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b="1"/>
              <a:t>7.4.2</a:t>
            </a:r>
            <a:r>
              <a:rPr lang="zh-CN" altLang="en-US" sz="4800" b="1"/>
              <a:t>超几何分布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74" name="Text Box 3">
            <a:extLst>
              <a:ext uri="{FF2B5EF4-FFF2-40B4-BE49-F238E27FC236}">
                <a16:creationId xmlns:a16="http://schemas.microsoft.com/office/drawing/2014/main" id="{274D80CF-73FD-4FAF-8E31-FECCDD65A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-26989"/>
            <a:ext cx="441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超几何分布的均值</a:t>
            </a:r>
          </a:p>
        </p:txBody>
      </p:sp>
      <p:graphicFrame>
        <p:nvGraphicFramePr>
          <p:cNvPr id="28675" name="Object 4">
            <a:extLst>
              <a:ext uri="{FF2B5EF4-FFF2-40B4-BE49-F238E27FC236}">
                <a16:creationId xmlns:a16="http://schemas.microsoft.com/office/drawing/2014/main" id="{079FA99C-8969-44F8-8644-DA7E04FE8A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878660"/>
              </p:ext>
            </p:extLst>
          </p:nvPr>
        </p:nvGraphicFramePr>
        <p:xfrm>
          <a:off x="2743200" y="1233489"/>
          <a:ext cx="7543800" cy="1238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8" name="公式" r:id="rId2" imgW="2819517" imgH="447662" progId="Equation.3">
                  <p:embed/>
                </p:oleObj>
              </mc:Choice>
              <mc:Fallback>
                <p:oleObj name="公式" r:id="rId2" imgW="2819517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743200" y="1233489"/>
                        <a:ext cx="75438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5">
            <a:extLst>
              <a:ext uri="{FF2B5EF4-FFF2-40B4-BE49-F238E27FC236}">
                <a16:creationId xmlns:a16="http://schemas.microsoft.com/office/drawing/2014/main" id="{5ED6DE19-659B-4FB5-932A-9EC712A5F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882564"/>
              </p:ext>
            </p:extLst>
          </p:nvPr>
        </p:nvGraphicFramePr>
        <p:xfrm>
          <a:off x="1631661" y="2514599"/>
          <a:ext cx="8763000" cy="466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9" name="公式" r:id="rId4" imgW="4400726" imgH="219220" progId="Equation.3">
                  <p:embed/>
                </p:oleObj>
              </mc:Choice>
              <mc:Fallback>
                <p:oleObj name="公式" r:id="rId4" imgW="4400726" imgH="21922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31661" y="2514599"/>
                        <a:ext cx="8763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6">
            <a:extLst>
              <a:ext uri="{FF2B5EF4-FFF2-40B4-BE49-F238E27FC236}">
                <a16:creationId xmlns:a16="http://schemas.microsoft.com/office/drawing/2014/main" id="{D372E83F-80D2-4AE9-8A01-FA45BD2D5C4C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586689415"/>
              </p:ext>
            </p:extLst>
          </p:nvPr>
        </p:nvGraphicFramePr>
        <p:xfrm>
          <a:off x="1828800" y="3116895"/>
          <a:ext cx="3048000" cy="10052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0" name="公式" r:id="rId6" imgW="1095522" imgH="380974" progId="Equation.3">
                  <p:embed/>
                </p:oleObj>
              </mc:Choice>
              <mc:Fallback>
                <p:oleObj name="公式" r:id="rId6" imgW="1095522" imgH="380974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3116895"/>
                        <a:ext cx="3048000" cy="100521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 algn="ctr">
                        <a:solidFill>
                          <a:srgbClr val="FF00FF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9">
            <a:extLst>
              <a:ext uri="{FF2B5EF4-FFF2-40B4-BE49-F238E27FC236}">
                <a16:creationId xmlns:a16="http://schemas.microsoft.com/office/drawing/2014/main" id="{A471ED9B-4588-4282-A685-81BD8EF965E8}"/>
              </a:ext>
            </a:extLst>
          </p:cNvPr>
          <p:cNvSpPr/>
          <p:nvPr/>
        </p:nvSpPr>
        <p:spPr>
          <a:xfrm>
            <a:off x="457200" y="838200"/>
            <a:ext cx="3200400" cy="4889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a typeface="微软雅黑" panose="020b0503020204020204" pitchFamily="34" charset="-122"/>
                <a:sym typeface="Wingdings"/>
              </a:rPr>
              <a:t> 若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a typeface="微软雅黑" panose="020b0503020204020204" pitchFamily="34" charset="-122"/>
                <a:sym typeface="Wingdings"/>
              </a:rPr>
              <a:t>X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a typeface="微软雅黑" panose="020b0503020204020204" pitchFamily="34" charset="-122"/>
                <a:sym typeface="Wingdings"/>
              </a:rPr>
              <a:t>服从超几何分布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a typeface="微软雅黑" panose="020b0503020204020204" pitchFamily="34" charset="-122"/>
                <a:sym typeface="Wingdings"/>
              </a:rPr>
              <a:t>,</a:t>
            </a:r>
            <a:endParaRPr lang="en-US" altLang="zh-CN" sz="2600" b="0">
              <a:solidFill>
                <a:srgbClr val="0000FF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Text Box 36">
            <a:extLst>
              <a:ext uri="{FF2B5EF4-FFF2-40B4-BE49-F238E27FC236}">
                <a16:creationId xmlns:a16="http://schemas.microsoft.com/office/drawing/2014/main" id="{CC2CC035-A7D6-4562-BB84-1EA6D165B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" y="-5798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学习新知</a:t>
            </a:r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id="{6EA0F391-15EE-4FDE-912F-7751507D0318}"/>
              </a:ext>
            </a:extLst>
          </p:cNvPr>
          <p:cNvGrpSpPr/>
          <p:nvPr/>
        </p:nvGrpSpPr>
        <p:grpSpPr>
          <a:xfrm>
            <a:off x="1447800" y="4419600"/>
            <a:ext cx="4176713" cy="842962"/>
            <a:chOff x="2199" y="2552"/>
            <a:chExt cx="2631" cy="531"/>
          </a:xfrm>
        </p:grpSpPr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4C335CDE-0854-4FA2-BD54-46E23AE57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659"/>
              <a:ext cx="1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则</a:t>
              </a:r>
              <a:r>
                <a:rPr lang="en-US" altLang="zh-CN" sz="2800" b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D(X)</a:t>
              </a:r>
              <a:r>
                <a:rPr lang="zh-CN" altLang="en-US" sz="2800" b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＝</a:t>
              </a:r>
            </a:p>
          </p:txBody>
        </p:sp>
        <p:graphicFrame>
          <p:nvGraphicFramePr>
            <p:cNvPr id="10" name="Object 11">
              <a:extLst>
                <a:ext uri="{FF2B5EF4-FFF2-40B4-BE49-F238E27FC236}">
                  <a16:creationId xmlns:a16="http://schemas.microsoft.com/office/drawing/2014/main" id="{64335DDA-C92E-41FC-A8C6-70F425101B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7" y="2552"/>
            <a:ext cx="1673" cy="53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11" name="公式" r:id="rId8" imgW="1320480" imgH="419040" progId="Equation.3">
                    <p:embed/>
                  </p:oleObj>
                </mc:Choice>
                <mc:Fallback>
                  <p:oleObj name="公式" r:id="rId8" imgW="1320480" imgH="41904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57" y="2552"/>
                          <a:ext cx="1673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Text Box 15">
            <a:extLst>
              <a:ext uri="{FF2B5EF4-FFF2-40B4-BE49-F238E27FC236}">
                <a16:creationId xmlns:a16="http://schemas.microsoft.com/office/drawing/2014/main" id="{0E891FB6-B133-48DB-8383-AB64F75DC955}"/>
              </a:ext>
            </a:extLst>
          </p:cNvPr>
          <p:cNvSpPr/>
          <p:nvPr/>
        </p:nvSpPr>
        <p:spPr>
          <a:xfrm>
            <a:off x="935182" y="2427773"/>
            <a:ext cx="762000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解</a:t>
            </a:r>
            <a:r>
              <a:rPr lang="en-US" altLang="zh-CN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:</a:t>
            </a:r>
            <a:endParaRPr lang="en-US" altLang="zh-CN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702" name="Object 19">
            <a:extLst>
              <a:ext uri="{FF2B5EF4-FFF2-40B4-BE49-F238E27FC236}">
                <a16:creationId xmlns:a16="http://schemas.microsoft.com/office/drawing/2014/main" id="{2AFA7AAC-E7DA-4068-9242-8E4CF6665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501151"/>
              </p:ext>
            </p:extLst>
          </p:nvPr>
        </p:nvGraphicFramePr>
        <p:xfrm>
          <a:off x="1981200" y="3024872"/>
          <a:ext cx="7315200" cy="650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2" name="Equation" r:id="rId2" imgW="3067109" imgH="228442" progId="Equation.DSMT4">
                  <p:embed/>
                </p:oleObj>
              </mc:Choice>
              <mc:Fallback>
                <p:oleObj name="Equation" r:id="rId2" imgW="3067109" imgH="228442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3024872"/>
                        <a:ext cx="73152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24">
            <a:extLst>
              <a:ext uri="{FF2B5EF4-FFF2-40B4-BE49-F238E27FC236}">
                <a16:creationId xmlns:a16="http://schemas.microsoft.com/office/drawing/2014/main" id="{7D644471-BDD4-4D65-A930-087A07D855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599678"/>
              </p:ext>
            </p:extLst>
          </p:nvPr>
        </p:nvGraphicFramePr>
        <p:xfrm>
          <a:off x="2341418" y="4253777"/>
          <a:ext cx="6934200" cy="1171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3" name="Equation" r:id="rId4" imgW="2695722" imgH="447662" progId="Equation.DSMT4">
                  <p:embed/>
                </p:oleObj>
              </mc:Choice>
              <mc:Fallback>
                <p:oleObj name="Equation" r:id="rId4" imgW="2695722" imgH="447662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41418" y="4253777"/>
                        <a:ext cx="69342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25">
            <a:extLst>
              <a:ext uri="{FF2B5EF4-FFF2-40B4-BE49-F238E27FC236}">
                <a16:creationId xmlns:a16="http://schemas.microsoft.com/office/drawing/2014/main" id="{23EE9284-493A-44A2-B8D3-A9FDF5B76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4316"/>
            <a:ext cx="10363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一袋中有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个大小相同的小球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其中有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个黄球，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个白球，从中随机摸出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个球作为样本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表示样本中黄球的个数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708" name="Text Box 28">
            <a:extLst>
              <a:ext uri="{FF2B5EF4-FFF2-40B4-BE49-F238E27FC236}">
                <a16:creationId xmlns:a16="http://schemas.microsoft.com/office/drawing/2014/main" id="{F0E5FADC-E1B4-4578-874D-5BD5722AC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34933"/>
            <a:ext cx="883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分别就有放回和不放回摸球，求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的分布列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9709" name="Text Box 29">
            <a:extLst>
              <a:ext uri="{FF2B5EF4-FFF2-40B4-BE49-F238E27FC236}">
                <a16:creationId xmlns:a16="http://schemas.microsoft.com/office/drawing/2014/main" id="{9692B16D-C5B2-4F48-B04D-F9BF54DE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782" y="1579116"/>
            <a:ext cx="105456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(2).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分别就有放回和不放回摸球，用样本中黄球的比例估计总体中黄球的比例，求误差不超过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396AA8-9DC0-49A6-B5A0-4E7006440E68}"/>
              </a:ext>
            </a:extLst>
          </p:cNvPr>
          <p:cNvSpPr/>
          <p:nvPr/>
        </p:nvSpPr>
        <p:spPr>
          <a:xfrm>
            <a:off x="1537921" y="2497215"/>
            <a:ext cx="8977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/>
              <a:t>(1)</a:t>
            </a:r>
            <a:r>
              <a:rPr lang="zh-CN" altLang="en-US" sz="2800"/>
              <a:t>对于有放回摸球</a:t>
            </a:r>
            <a:r>
              <a:rPr lang="en-US" altLang="zh-CN" sz="2800"/>
              <a:t>,</a:t>
            </a:r>
            <a:r>
              <a:rPr lang="zh-CN" altLang="en-US" sz="2800"/>
              <a:t>由题意知</a:t>
            </a:r>
            <a:r>
              <a:rPr lang="zh-CN" altLang="en-US" sz="2800">
                <a:solidFill>
                  <a:srgbClr val="FF0000"/>
                </a:solidFill>
              </a:rPr>
              <a:t>𝑋</a:t>
            </a:r>
            <a:r>
              <a:rPr lang="en-US" altLang="zh-CN" sz="2800">
                <a:solidFill>
                  <a:srgbClr val="FF0000"/>
                </a:solidFill>
              </a:rPr>
              <a:t>~</a:t>
            </a:r>
            <a:r>
              <a:rPr lang="zh-CN" altLang="en-US" sz="2800">
                <a:solidFill>
                  <a:srgbClr val="FF0000"/>
                </a:solidFill>
              </a:rPr>
              <a:t>𝐵</a:t>
            </a:r>
            <a:r>
              <a:rPr lang="en-US" altLang="zh-CN" sz="2800">
                <a:solidFill>
                  <a:srgbClr val="FF0000"/>
                </a:solidFill>
              </a:rPr>
              <a:t>(20,0.4),</a:t>
            </a:r>
            <a:r>
              <a:rPr lang="zh-CN" altLang="en-US" sz="2800"/>
              <a:t>𝑋的分布列为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7E3BE20-1882-4BEB-A136-EE837B3426D2}"/>
              </a:ext>
            </a:extLst>
          </p:cNvPr>
          <p:cNvSpPr/>
          <p:nvPr/>
        </p:nvSpPr>
        <p:spPr>
          <a:xfrm>
            <a:off x="1519448" y="3730557"/>
            <a:ext cx="102419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/>
              <a:t>对于不放回摸球</a:t>
            </a:r>
            <a:r>
              <a:rPr lang="en-US" altLang="zh-CN" sz="2800"/>
              <a:t>,</a:t>
            </a:r>
            <a:r>
              <a:rPr lang="zh-CN" altLang="en-US" sz="2800"/>
              <a:t>由题意知</a:t>
            </a:r>
            <a:r>
              <a:rPr lang="zh-CN" altLang="en-US" sz="2800">
                <a:solidFill>
                  <a:srgbClr val="FF0000"/>
                </a:solidFill>
              </a:rPr>
              <a:t>𝑋服从超几何分布，</a:t>
            </a:r>
            <a:r>
              <a:rPr lang="zh-CN" altLang="en-US" sz="2800"/>
              <a:t>𝑋的分布列为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707" name="Text Box 25">
            <a:extLst>
              <a:ext uri="{FF2B5EF4-FFF2-40B4-BE49-F238E27FC236}">
                <a16:creationId xmlns:a16="http://schemas.microsoft.com/office/drawing/2014/main" id="{23EE9284-493A-44A2-B8D3-A9FDF5B76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4316"/>
            <a:ext cx="10363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一袋中有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个大小相同的小球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其中有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个黄球，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个白球，从中随机摸出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个球作为样本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表示样本中黄球的个数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709" name="Text Box 29">
            <a:extLst>
              <a:ext uri="{FF2B5EF4-FFF2-40B4-BE49-F238E27FC236}">
                <a16:creationId xmlns:a16="http://schemas.microsoft.com/office/drawing/2014/main" id="{9692B16D-C5B2-4F48-B04D-F9BF54DE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060286"/>
            <a:ext cx="105456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(2).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分别就有放回和不放回摸球，用样本中黄球的比例估计总体中黄球的比例，求误差不超过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Picture 43" descr="微信图片_20210508172216">
            <a:extLst>
              <a:ext uri="{FF2B5EF4-FFF2-40B4-BE49-F238E27FC236}">
                <a16:creationId xmlns:a16="http://schemas.microsoft.com/office/drawing/2014/main" id="{5FAB1CBC-DFF3-41D4-8CFC-BE164B277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3048000"/>
            <a:ext cx="9144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>
            <a:extLst>
              <a:ext uri="{FF2B5EF4-FFF2-40B4-BE49-F238E27FC236}">
                <a16:creationId xmlns:a16="http://schemas.microsoft.com/office/drawing/2014/main" id="{D4E29FFA-76C4-4CBF-8D72-2DE3E620A235}"/>
              </a:ext>
            </a:extLst>
          </p:cNvPr>
          <p:cNvSpPr/>
          <p:nvPr/>
        </p:nvSpPr>
        <p:spPr>
          <a:xfrm>
            <a:off x="1524000" y="2362201"/>
            <a:ext cx="11430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解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(2)</a:t>
            </a:r>
            <a:endParaRPr lang="en-US" altLang="zh-CN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278506B0-67CC-4D5F-8489-4838B338CA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828800"/>
          <a:ext cx="4419600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4" name="公式" r:id="rId3" imgW="2857500" imgH="228442" progId="Equation.3">
                  <p:embed/>
                </p:oleObj>
              </mc:Choice>
              <mc:Fallback>
                <p:oleObj name="公式" r:id="rId3" imgW="2857500" imgH="22844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1828800"/>
                        <a:ext cx="441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>
            <a:extLst>
              <a:ext uri="{FF2B5EF4-FFF2-40B4-BE49-F238E27FC236}">
                <a16:creationId xmlns:a16="http://schemas.microsoft.com/office/drawing/2014/main" id="{8DB98741-4614-4843-8C49-38F2D5C553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1600200"/>
          <a:ext cx="4191000" cy="890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5" name="Equation" r:id="rId5" imgW="2457626" imgH="447662" progId="Equation.DSMT4">
                  <p:embed/>
                </p:oleObj>
              </mc:Choice>
              <mc:Fallback>
                <p:oleObj name="Equation" r:id="rId5" imgW="2457626" imgH="447662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477000" y="1600200"/>
                        <a:ext cx="4191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8">
            <a:extLst>
              <a:ext uri="{FF2B5EF4-FFF2-40B4-BE49-F238E27FC236}">
                <a16:creationId xmlns:a16="http://schemas.microsoft.com/office/drawing/2014/main" id="{69DC476C-C482-493F-A85C-41DDF9CF88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1" y="2286000"/>
          <a:ext cx="7889875" cy="7889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6" name="Equation" r:id="rId7" imgW="3924183" imgH="380974" progId="Equation.DSMT4">
                  <p:embed/>
                </p:oleObj>
              </mc:Choice>
              <mc:Fallback>
                <p:oleObj name="Equation" r:id="rId7" imgW="3924183" imgH="380974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438401" y="2286000"/>
                        <a:ext cx="788987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3">
            <a:extLst>
              <a:ext uri="{FF2B5EF4-FFF2-40B4-BE49-F238E27FC236}">
                <a16:creationId xmlns:a16="http://schemas.microsoft.com/office/drawing/2014/main" id="{B2F55962-AD9C-42B5-AB8E-4DC12A6AAD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5791200"/>
          <a:ext cx="6208713" cy="527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7" name="公式" r:id="rId9" imgW="2971800" imgH="247597" progId="Equation.3">
                  <p:embed/>
                </p:oleObj>
              </mc:Choice>
              <mc:Fallback>
                <p:oleObj name="公式" r:id="rId9" imgW="2971800" imgH="24759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76401" y="5791200"/>
                        <a:ext cx="62087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4">
            <a:extLst>
              <a:ext uri="{FF2B5EF4-FFF2-40B4-BE49-F238E27FC236}">
                <a16:creationId xmlns:a16="http://schemas.microsoft.com/office/drawing/2014/main" id="{68FA65FE-439D-4E0D-B8A6-0CB95DB5D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5867401"/>
          <a:ext cx="1295400" cy="377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8" name="公式" r:id="rId11" imgW="599987" imgH="171332" progId="Equation.3">
                  <p:embed/>
                </p:oleObj>
              </mc:Choice>
              <mc:Fallback>
                <p:oleObj name="公式" r:id="rId11" imgW="599987" imgH="17133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001000" y="5867401"/>
                        <a:ext cx="12954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5">
            <a:extLst>
              <a:ext uri="{FF2B5EF4-FFF2-40B4-BE49-F238E27FC236}">
                <a16:creationId xmlns:a16="http://schemas.microsoft.com/office/drawing/2014/main" id="{C07F6695-0A30-4AF5-A02F-E7E6EF827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6248400"/>
          <a:ext cx="6207125" cy="527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9" name="Equation" r:id="rId13" imgW="2971800" imgH="247597" progId="Equation.DSMT4">
                  <p:embed/>
                </p:oleObj>
              </mc:Choice>
              <mc:Fallback>
                <p:oleObj name="Equation" r:id="rId13" imgW="2971800" imgH="247597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76401" y="6248400"/>
                        <a:ext cx="62071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6">
            <a:extLst>
              <a:ext uri="{FF2B5EF4-FFF2-40B4-BE49-F238E27FC236}">
                <a16:creationId xmlns:a16="http://schemas.microsoft.com/office/drawing/2014/main" id="{5EE19E4B-3BBB-4A89-8169-8E7E1BCF1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6248401"/>
          <a:ext cx="1295400" cy="377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0" name="公式" r:id="rId15" imgW="599987" imgH="171332" progId="Equation.3">
                  <p:embed/>
                </p:oleObj>
              </mc:Choice>
              <mc:Fallback>
                <p:oleObj name="公式" r:id="rId15" imgW="599987" imgH="17133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001000" y="6248401"/>
                        <a:ext cx="12954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8">
            <a:extLst>
              <a:ext uri="{FF2B5EF4-FFF2-40B4-BE49-F238E27FC236}">
                <a16:creationId xmlns:a16="http://schemas.microsoft.com/office/drawing/2014/main" id="{0DDC2E35-6E77-4933-9C03-85B2576FE260}"/>
              </a:ext>
            </a:extLst>
          </p:cNvPr>
          <p:cNvSpPr/>
          <p:nvPr/>
        </p:nvSpPr>
        <p:spPr>
          <a:xfrm>
            <a:off x="3200400" y="4648200"/>
            <a:ext cx="1295400" cy="1219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endParaRPr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sym typeface="Wingdings"/>
            </a:endParaRP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1DB03540-2AEB-40B3-AF9C-E77B0714CCB0}"/>
              </a:ext>
            </a:extLst>
          </p:cNvPr>
          <p:cNvSpPr/>
          <p:nvPr/>
        </p:nvSpPr>
        <p:spPr>
          <a:xfrm>
            <a:off x="4724400" y="4648200"/>
            <a:ext cx="1295400" cy="12192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</a:ln>
          <a:effectLst/>
        </p:spPr>
        <p:txBody>
          <a:bodyPr wrap="none" anchor="ctr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endParaRPr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sym typeface="Wingdings"/>
            </a:endParaRP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id="{78AE98EE-8D52-4E52-B58F-730445A27F39}"/>
              </a:ext>
            </a:extLst>
          </p:cNvPr>
          <p:cNvSpPr>
            <a:spLocks noChangeArrowheads="1"/>
          </p:cNvSpPr>
          <p:nvPr/>
        </p:nvSpPr>
        <p:spPr bwMode="auto">
          <a:xfrm rot="10860000" flipV="1">
            <a:off x="3428206" y="3008311"/>
            <a:ext cx="5335588" cy="466725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</a:rPr>
              <a:t>采用不放回摸球估算的结果更可靠些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64791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1746" name="Group 67">
            <a:extLst>
              <a:ext uri="{FF2B5EF4-FFF2-40B4-BE49-F238E27FC236}">
                <a16:creationId xmlns:a16="http://schemas.microsoft.com/office/drawing/2014/main" id="{58C96873-9DC7-4904-B67A-3CCF93009D2C}"/>
              </a:ext>
            </a:extLst>
          </p:cNvPr>
          <p:cNvGrpSpPr/>
          <p:nvPr/>
        </p:nvGrpSpPr>
        <p:grpSpPr>
          <a:xfrm>
            <a:off x="1524000" y="1295401"/>
            <a:ext cx="9144000" cy="2722563"/>
            <a:chOff x="0" y="1104"/>
            <a:chExt cx="5760" cy="1424"/>
          </a:xfrm>
        </p:grpSpPr>
        <p:pic>
          <p:nvPicPr>
            <p:cNvPr id="31747" name="Picture 58">
              <a:extLst>
                <a:ext uri="{FF2B5EF4-FFF2-40B4-BE49-F238E27FC236}">
                  <a16:creationId xmlns:a16="http://schemas.microsoft.com/office/drawing/2014/main" id="{6B66D1A2-0D85-476F-9C04-517F4CAE1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6" t="3636"/>
            <a:stretch>
              <a:fillRect/>
            </a:stretch>
          </p:blipFill>
          <p:spPr bwMode="auto">
            <a:xfrm>
              <a:off x="480" y="1248"/>
              <a:ext cx="5280" cy="1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1748" name="Line 60">
              <a:extLst>
                <a:ext uri="{FF2B5EF4-FFF2-40B4-BE49-F238E27FC236}">
                  <a16:creationId xmlns:a16="http://schemas.microsoft.com/office/drawing/2014/main" id="{55F719B7-3D1D-4B89-B120-275F4C359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" y="1104"/>
              <a:ext cx="0" cy="129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9" name="Text Box 61">
              <a:extLst>
                <a:ext uri="{FF2B5EF4-FFF2-40B4-BE49-F238E27FC236}">
                  <a16:creationId xmlns:a16="http://schemas.microsoft.com/office/drawing/2014/main" id="{E89209E2-9493-4620-9D92-6E4E0155F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064"/>
              <a:ext cx="44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0.05</a:t>
              </a:r>
            </a:p>
          </p:txBody>
        </p:sp>
        <p:sp>
          <p:nvSpPr>
            <p:cNvPr id="31750" name="Text Box 62">
              <a:extLst>
                <a:ext uri="{FF2B5EF4-FFF2-40B4-BE49-F238E27FC236}">
                  <a16:creationId xmlns:a16="http://schemas.microsoft.com/office/drawing/2014/main" id="{16C55FFF-2C5A-49CE-982B-8EAF1BEAA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52"/>
              <a:ext cx="39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31751" name="Text Box 63">
              <a:extLst>
                <a:ext uri="{FF2B5EF4-FFF2-40B4-BE49-F238E27FC236}">
                  <a16:creationId xmlns:a16="http://schemas.microsoft.com/office/drawing/2014/main" id="{F4D64B0D-4548-4120-B1C2-17B34B695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72"/>
              <a:ext cx="59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0.10</a:t>
              </a:r>
            </a:p>
          </p:txBody>
        </p:sp>
        <p:sp>
          <p:nvSpPr>
            <p:cNvPr id="31752" name="Text Box 64">
              <a:extLst>
                <a:ext uri="{FF2B5EF4-FFF2-40B4-BE49-F238E27FC236}">
                  <a16:creationId xmlns:a16="http://schemas.microsoft.com/office/drawing/2014/main" id="{7320E381-C11C-4C50-AA63-29912F248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680"/>
              <a:ext cx="44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0.15</a:t>
              </a:r>
            </a:p>
          </p:txBody>
        </p:sp>
        <p:sp>
          <p:nvSpPr>
            <p:cNvPr id="31753" name="Text Box 65">
              <a:extLst>
                <a:ext uri="{FF2B5EF4-FFF2-40B4-BE49-F238E27FC236}">
                  <a16:creationId xmlns:a16="http://schemas.microsoft.com/office/drawing/2014/main" id="{D98557D8-F446-423E-83AB-A7BAFC049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440"/>
              <a:ext cx="44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0.20</a:t>
              </a:r>
            </a:p>
          </p:txBody>
        </p:sp>
        <p:sp>
          <p:nvSpPr>
            <p:cNvPr id="31754" name="Text Box 66">
              <a:extLst>
                <a:ext uri="{FF2B5EF4-FFF2-40B4-BE49-F238E27FC236}">
                  <a16:creationId xmlns:a16="http://schemas.microsoft.com/office/drawing/2014/main" id="{AED5F2F8-A05E-49B2-BDCB-57F870ABE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200"/>
              <a:ext cx="44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50000"/>
                </a:spcBef>
                <a:spcAft>
                  <a:spcPct val="0"/>
                </a:spcAft>
                <a:buSzTx/>
                <a:buFont typeface="Arial" panose="020b0604020202020204" pitchFamily="34" charset="0"/>
                <a:defRPr sz="3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0.25</a:t>
              </a:r>
            </a:p>
          </p:txBody>
        </p:sp>
      </p:grpSp>
      <p:sp>
        <p:nvSpPr>
          <p:cNvPr id="19459" name="Text Box 68">
            <a:extLst>
              <a:ext uri="{FF2B5EF4-FFF2-40B4-BE49-F238E27FC236}">
                <a16:creationId xmlns:a16="http://schemas.microsoft.com/office/drawing/2014/main" id="{7638CFC7-5410-49CB-AF29-F6B77F45AACD}"/>
              </a:ext>
            </a:extLst>
          </p:cNvPr>
          <p:cNvSpPr/>
          <p:nvPr/>
        </p:nvSpPr>
        <p:spPr>
          <a:xfrm>
            <a:off x="1524000" y="228601"/>
            <a:ext cx="91440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algn="ctr" eaLnBrk="1" hangingPunct="1"/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两种摸球方式下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,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随机变量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X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服从二项分布和超几何分布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.</a:t>
            </a:r>
            <a:endParaRPr lang="en-US" altLang="zh-CN" sz="2600" b="0">
              <a:latin typeface="宋体" panose="02010600030101010101" pitchFamily="2" charset="-122"/>
            </a:endParaRPr>
          </a:p>
        </p:txBody>
      </p:sp>
      <p:sp>
        <p:nvSpPr>
          <p:cNvPr id="19460" name="Text Box 70">
            <a:extLst>
              <a:ext uri="{FF2B5EF4-FFF2-40B4-BE49-F238E27FC236}">
                <a16:creationId xmlns:a16="http://schemas.microsoft.com/office/drawing/2014/main" id="{93B21044-907D-4AC8-B35E-D9DB9B6A0291}"/>
              </a:ext>
            </a:extLst>
          </p:cNvPr>
          <p:cNvSpPr/>
          <p:nvPr/>
        </p:nvSpPr>
        <p:spPr>
          <a:xfrm>
            <a:off x="3352800" y="823645"/>
            <a:ext cx="51054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这两种分布的均值相等都等于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8.</a:t>
            </a:r>
            <a:endParaRPr lang="en-US" altLang="zh-CN" sz="2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1" name="Text Box 72">
            <a:extLst>
              <a:ext uri="{FF2B5EF4-FFF2-40B4-BE49-F238E27FC236}">
                <a16:creationId xmlns:a16="http://schemas.microsoft.com/office/drawing/2014/main" id="{771C6923-BE12-4146-B537-F41725831F01}"/>
              </a:ext>
            </a:extLst>
          </p:cNvPr>
          <p:cNvSpPr/>
          <p:nvPr/>
        </p:nvSpPr>
        <p:spPr>
          <a:xfrm>
            <a:off x="990600" y="4145114"/>
            <a:ext cx="10668000" cy="52322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但从两种分</a:t>
            </a:r>
            <a:r>
              <a:rPr lang="zh-CN" altLang="en-US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布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的概率分</a:t>
            </a:r>
            <a:r>
              <a:rPr lang="zh-CN" altLang="en-US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布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图看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,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超几何分布更集中在均值附近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.</a:t>
            </a:r>
            <a:endParaRPr lang="en-US" altLang="zh-CN" sz="2600" b="0">
              <a:latin typeface="宋体" panose="02010600030101010101" pitchFamily="2" charset="-122"/>
            </a:endParaRPr>
          </a:p>
        </p:txBody>
      </p:sp>
      <p:sp>
        <p:nvSpPr>
          <p:cNvPr id="19462" name="Text Box 74">
            <a:extLst>
              <a:ext uri="{FF2B5EF4-FFF2-40B4-BE49-F238E27FC236}">
                <a16:creationId xmlns:a16="http://schemas.microsoft.com/office/drawing/2014/main" id="{379C0791-9913-4F2C-ABAA-F3F4FE7A63E5}"/>
              </a:ext>
            </a:extLst>
          </p:cNvPr>
          <p:cNvSpPr/>
          <p:nvPr/>
        </p:nvSpPr>
        <p:spPr>
          <a:xfrm>
            <a:off x="2133600" y="4818106"/>
            <a:ext cx="80010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当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n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远远小于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N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时，每次抽取一次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,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对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N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的影响很小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.</a:t>
            </a:r>
            <a:endParaRPr lang="en-US" altLang="zh-CN" sz="2600" b="0">
              <a:latin typeface="宋体" panose="02010600030101010101" pitchFamily="2" charset="-122"/>
            </a:endParaRPr>
          </a:p>
        </p:txBody>
      </p:sp>
      <p:sp>
        <p:nvSpPr>
          <p:cNvPr id="19463" name="Text Box 76">
            <a:extLst>
              <a:ext uri="{FF2B5EF4-FFF2-40B4-BE49-F238E27FC236}">
                <a16:creationId xmlns:a16="http://schemas.microsoft.com/office/drawing/2014/main" id="{14AFE400-0FC8-4A4A-8069-37056C78BF5B}"/>
              </a:ext>
            </a:extLst>
          </p:cNvPr>
          <p:cNvSpPr/>
          <p:nvPr/>
        </p:nvSpPr>
        <p:spPr>
          <a:xfrm>
            <a:off x="2138218" y="5453644"/>
            <a:ext cx="67818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此时，超几何分布可以用二项分</a:t>
            </a:r>
            <a:r>
              <a:rPr lang="zh-CN" altLang="en-US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布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近似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.</a:t>
            </a:r>
            <a:endParaRPr lang="en-US" altLang="zh-CN" sz="28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2770" name="Text Box 4">
            <a:extLst>
              <a:ext uri="{FF2B5EF4-FFF2-40B4-BE49-F238E27FC236}">
                <a16:creationId xmlns:a16="http://schemas.microsoft.com/office/drawing/2014/main" id="{F8FD8844-6828-447C-B3C7-266485E21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-7071"/>
            <a:ext cx="647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二项分布与超几何分布区别和联系</a:t>
            </a:r>
          </a:p>
        </p:txBody>
      </p:sp>
      <p:sp>
        <p:nvSpPr>
          <p:cNvPr id="20483" name="Text Box 5">
            <a:extLst>
              <a:ext uri="{FF2B5EF4-FFF2-40B4-BE49-F238E27FC236}">
                <a16:creationId xmlns:a16="http://schemas.microsoft.com/office/drawing/2014/main" id="{EA6D0235-6A56-4D65-92C5-490A0B077803}"/>
              </a:ext>
            </a:extLst>
          </p:cNvPr>
          <p:cNvSpPr/>
          <p:nvPr/>
        </p:nvSpPr>
        <p:spPr>
          <a:xfrm>
            <a:off x="457200" y="869804"/>
            <a:ext cx="1524000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1.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区别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Text Box 6">
            <a:extLst>
              <a:ext uri="{FF2B5EF4-FFF2-40B4-BE49-F238E27FC236}">
                <a16:creationId xmlns:a16="http://schemas.microsoft.com/office/drawing/2014/main" id="{0F19C8D5-0A27-4AE4-9FDB-A7BA7EE1978D}"/>
              </a:ext>
            </a:extLst>
          </p:cNvPr>
          <p:cNvSpPr/>
          <p:nvPr/>
        </p:nvSpPr>
        <p:spPr>
          <a:xfrm>
            <a:off x="1028700" y="1441595"/>
            <a:ext cx="10706100" cy="1169551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一般地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,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宋体" panose="02010600030101010101" pitchFamily="2" charset="-122"/>
                <a:sym typeface="Wingdings"/>
              </a:rPr>
              <a:t>超几何分布的模型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是“取次品”是不放回抽样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,</a:t>
            </a:r>
          </a:p>
          <a:p>
            <a:pPr eaLnBrk="1" hangingPunct="1"/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而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宋体" panose="02010600030101010101" pitchFamily="2" charset="-122"/>
                <a:sym typeface="Wingdings"/>
              </a:rPr>
              <a:t>二项分布的模型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是“独立重复试验”对于抽样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,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则是有放回抽样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.</a:t>
            </a:r>
            <a:endParaRPr sz="2800" b="0">
              <a:latin typeface="宋体" panose="02010600030101010101" pitchFamily="2" charset="-122"/>
            </a:endParaRPr>
          </a:p>
        </p:txBody>
      </p:sp>
      <p:sp>
        <p:nvSpPr>
          <p:cNvPr id="20485" name="Text Box 9">
            <a:extLst>
              <a:ext uri="{FF2B5EF4-FFF2-40B4-BE49-F238E27FC236}">
                <a16:creationId xmlns:a16="http://schemas.microsoft.com/office/drawing/2014/main" id="{37590864-1844-49AD-A9D3-90CCDF5F14D0}"/>
              </a:ext>
            </a:extLst>
          </p:cNvPr>
          <p:cNvSpPr/>
          <p:nvPr/>
        </p:nvSpPr>
        <p:spPr>
          <a:xfrm>
            <a:off x="424873" y="3352800"/>
            <a:ext cx="1524000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2.</a:t>
            </a:r>
            <a:r>
              <a:rPr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联系</a:t>
            </a:r>
            <a:endParaRPr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6" name="Text Box 10">
            <a:extLst>
              <a:ext uri="{FF2B5EF4-FFF2-40B4-BE49-F238E27FC236}">
                <a16:creationId xmlns:a16="http://schemas.microsoft.com/office/drawing/2014/main" id="{C7F72AE3-5938-4460-B8E8-78D18BB74104}"/>
              </a:ext>
            </a:extLst>
          </p:cNvPr>
          <p:cNvSpPr/>
          <p:nvPr/>
        </p:nvSpPr>
        <p:spPr>
          <a:xfrm>
            <a:off x="1028700" y="3943783"/>
            <a:ext cx="10429009" cy="95410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当次品的数量充分大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,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且抽取的数量较小时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,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即便是不放回抽样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,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也可视其为二项分布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宋体" panose="02010600030101010101" pitchFamily="2" charset="-122"/>
                <a:sym typeface="Wingdings"/>
              </a:rPr>
              <a:t>.</a:t>
            </a:r>
            <a:endParaRPr sz="2800" b="0">
              <a:latin typeface="宋体" panose="02010600030101010101" pitchFamily="2" charset="-122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2D3E360-257E-48F9-8558-F28F1D896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1" y="0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学习新知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5603" name="Object 7">
            <a:extLst>
              <a:ext uri="{FF2B5EF4-FFF2-40B4-BE49-F238E27FC236}">
                <a16:creationId xmlns:a16="http://schemas.microsoft.com/office/drawing/2014/main" id="{82F2C8C8-2995-44B3-8258-874A56B0E390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66257156"/>
              </p:ext>
            </p:extLst>
          </p:nvPr>
        </p:nvGraphicFramePr>
        <p:xfrm>
          <a:off x="1447800" y="4242016"/>
          <a:ext cx="4114800" cy="5064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1" name="Equation" r:id="rId2" imgW="2057400" imgH="247597" progId="Equation.DSMT4">
                  <p:embed/>
                </p:oleObj>
              </mc:Choice>
              <mc:Fallback>
                <p:oleObj name="Equation" r:id="rId2" imgW="2057400" imgH="247597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4242016"/>
                        <a:ext cx="41148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10">
            <a:extLst>
              <a:ext uri="{FF2B5EF4-FFF2-40B4-BE49-F238E27FC236}">
                <a16:creationId xmlns:a16="http://schemas.microsoft.com/office/drawing/2014/main" id="{DCEB52B5-A87C-4BCA-856C-EEEB05911F83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90142739"/>
              </p:ext>
            </p:extLst>
          </p:nvPr>
        </p:nvGraphicFramePr>
        <p:xfrm>
          <a:off x="5629275" y="2301298"/>
          <a:ext cx="1073150" cy="1073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2" name="Equation" r:id="rId4" imgW="380883" imgH="380974" progId="Equation.DSMT4">
                  <p:embed/>
                </p:oleObj>
              </mc:Choice>
              <mc:Fallback>
                <p:oleObj name="Equation" r:id="rId4" imgW="380883" imgH="380974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629275" y="2301298"/>
                        <a:ext cx="10731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13">
            <a:extLst>
              <a:ext uri="{FF2B5EF4-FFF2-40B4-BE49-F238E27FC236}">
                <a16:creationId xmlns:a16="http://schemas.microsoft.com/office/drawing/2014/main" id="{23267553-AA8E-4F4C-AB36-89A716E6F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43079"/>
            <a:ext cx="117729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学校要从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名候选人中选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名同学组成学生会，已知有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名候选人来自甲班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假设每名候选人都有相同的机会被选到，求甲班恰有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名同学被选到的概率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318" name="Text Box 15">
            <a:extLst>
              <a:ext uri="{FF2B5EF4-FFF2-40B4-BE49-F238E27FC236}">
                <a16:creationId xmlns:a16="http://schemas.microsoft.com/office/drawing/2014/main" id="{53EED968-D43C-4287-BF65-EB9D172B2A94}"/>
              </a:ext>
            </a:extLst>
          </p:cNvPr>
          <p:cNvSpPr/>
          <p:nvPr/>
        </p:nvSpPr>
        <p:spPr>
          <a:xfrm>
            <a:off x="685800" y="1523314"/>
            <a:ext cx="762000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解</a:t>
            </a:r>
            <a:r>
              <a:rPr lang="en-US" altLang="zh-CN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:</a:t>
            </a:r>
            <a:endParaRPr lang="en-US" altLang="zh-CN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Text Box 16">
            <a:extLst>
              <a:ext uri="{FF2B5EF4-FFF2-40B4-BE49-F238E27FC236}">
                <a16:creationId xmlns:a16="http://schemas.microsoft.com/office/drawing/2014/main" id="{EBEB600C-21B2-4893-B030-145EFB467481}"/>
              </a:ext>
            </a:extLst>
          </p:cNvPr>
          <p:cNvSpPr/>
          <p:nvPr/>
        </p:nvSpPr>
        <p:spPr>
          <a:xfrm>
            <a:off x="1292225" y="1646455"/>
            <a:ext cx="7696200" cy="4889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a typeface="微软雅黑" panose="020b0503020204020204" pitchFamily="34" charset="-122"/>
                <a:sym typeface="Wingdings"/>
              </a:rPr>
              <a:t>设甲班恰有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a typeface="微软雅黑" panose="020b0503020204020204" pitchFamily="34" charset="-122"/>
                <a:sym typeface="Wingdings"/>
              </a:rPr>
              <a:t>X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a typeface="微软雅黑" panose="020b0503020204020204" pitchFamily="34" charset="-122"/>
                <a:sym typeface="Wingdings"/>
              </a:rPr>
              <a:t>人被选到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a typeface="微软雅黑" panose="020b0503020204020204" pitchFamily="34" charset="-122"/>
                <a:sym typeface="Wingdings"/>
              </a:rPr>
              <a:t>,</a:t>
            </a:r>
            <a:endParaRPr lang="en-US" altLang="zh-CN" sz="2600" b="0">
              <a:ea typeface="微软雅黑" panose="020b0503020204020204" pitchFamily="34" charset="-122"/>
            </a:endParaRPr>
          </a:p>
        </p:txBody>
      </p:sp>
      <p:sp>
        <p:nvSpPr>
          <p:cNvPr id="13320" name="Text Box 17">
            <a:extLst>
              <a:ext uri="{FF2B5EF4-FFF2-40B4-BE49-F238E27FC236}">
                <a16:creationId xmlns:a16="http://schemas.microsoft.com/office/drawing/2014/main" id="{214CF77E-0A91-4E1A-AD30-54E5149F01B3}"/>
              </a:ext>
            </a:extLst>
          </p:cNvPr>
          <p:cNvSpPr/>
          <p:nvPr/>
        </p:nvSpPr>
        <p:spPr>
          <a:xfrm>
            <a:off x="4572000" y="1630363"/>
            <a:ext cx="3200400" cy="4889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a typeface="微软雅黑" panose="020b0503020204020204" pitchFamily="34" charset="-122"/>
                <a:sym typeface="Wingdings"/>
              </a:rPr>
              <a:t> 则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a typeface="微软雅黑" panose="020b0503020204020204" pitchFamily="34" charset="-122"/>
                <a:sym typeface="Wingdings"/>
              </a:rPr>
              <a:t>X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a typeface="微软雅黑" panose="020b0503020204020204" pitchFamily="34" charset="-122"/>
                <a:sym typeface="Wingdings"/>
              </a:rPr>
              <a:t>服从超几何分布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a typeface="微软雅黑" panose="020b0503020204020204" pitchFamily="34" charset="-122"/>
                <a:sym typeface="Wingdings"/>
              </a:rPr>
              <a:t>,</a:t>
            </a:r>
            <a:endParaRPr lang="en-US" altLang="zh-CN" sz="2600" b="0">
              <a:ea typeface="微软雅黑" panose="020b0503020204020204" pitchFamily="34" charset="-122"/>
            </a:endParaRPr>
          </a:p>
        </p:txBody>
      </p:sp>
      <p:sp>
        <p:nvSpPr>
          <p:cNvPr id="13321" name="Text Box 18">
            <a:extLst>
              <a:ext uri="{FF2B5EF4-FFF2-40B4-BE49-F238E27FC236}">
                <a16:creationId xmlns:a16="http://schemas.microsoft.com/office/drawing/2014/main" id="{B3E205C8-9CC3-434B-9FED-610E5B49ACB9}"/>
              </a:ext>
            </a:extLst>
          </p:cNvPr>
          <p:cNvSpPr/>
          <p:nvPr/>
        </p:nvSpPr>
        <p:spPr>
          <a:xfrm>
            <a:off x="7696200" y="1613802"/>
            <a:ext cx="3200400" cy="4889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a typeface="微软雅黑" panose="020b0503020204020204" pitchFamily="34" charset="-122"/>
                <a:sym typeface="Wingdings"/>
              </a:rPr>
              <a:t>且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a typeface="微软雅黑" panose="020b0503020204020204" pitchFamily="34" charset="-122"/>
                <a:sym typeface="Wingdings"/>
              </a:rPr>
              <a:t>N=12,M=4,n=4,</a:t>
            </a:r>
            <a:endParaRPr lang="en-US" altLang="zh-CN" sz="2600" b="0">
              <a:ea typeface="微软雅黑" panose="020b0503020204020204" pitchFamily="34" charset="-122"/>
            </a:endParaRPr>
          </a:p>
        </p:txBody>
      </p:sp>
      <p:graphicFrame>
        <p:nvGraphicFramePr>
          <p:cNvPr id="25610" name="Object 22">
            <a:extLst>
              <a:ext uri="{FF2B5EF4-FFF2-40B4-BE49-F238E27FC236}">
                <a16:creationId xmlns:a16="http://schemas.microsoft.com/office/drawing/2014/main" id="{B2293BB5-EDE0-4DB5-9CDF-FE5AE9B94E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417990"/>
              </p:ext>
            </p:extLst>
          </p:nvPr>
        </p:nvGraphicFramePr>
        <p:xfrm>
          <a:off x="2819400" y="2301298"/>
          <a:ext cx="2819400" cy="1138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3" name="Equation" r:id="rId6" imgW="1124009" imgH="447662" progId="Equation.DSMT4">
                  <p:embed/>
                </p:oleObj>
              </mc:Choice>
              <mc:Fallback>
                <p:oleObj name="Equation" r:id="rId6" imgW="1124009" imgH="447662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2301298"/>
                        <a:ext cx="28194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23">
            <a:extLst>
              <a:ext uri="{FF2B5EF4-FFF2-40B4-BE49-F238E27FC236}">
                <a16:creationId xmlns:a16="http://schemas.microsoft.com/office/drawing/2014/main" id="{5297C092-BB99-4080-BFB9-1A28BCC1FBB7}"/>
              </a:ext>
            </a:extLst>
          </p:cNvPr>
          <p:cNvSpPr/>
          <p:nvPr/>
        </p:nvSpPr>
        <p:spPr>
          <a:xfrm>
            <a:off x="578427" y="3444298"/>
            <a:ext cx="67056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变式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求甲班至多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1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名同学被选到的概率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  <a:endParaRPr lang="en-US" altLang="zh-CN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612" name="Object 35">
            <a:extLst>
              <a:ext uri="{FF2B5EF4-FFF2-40B4-BE49-F238E27FC236}">
                <a16:creationId xmlns:a16="http://schemas.microsoft.com/office/drawing/2014/main" id="{CC246970-F7C1-4762-B3B2-1F763A7240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556914"/>
              </p:ext>
            </p:extLst>
          </p:nvPr>
        </p:nvGraphicFramePr>
        <p:xfrm>
          <a:off x="5486400" y="4053103"/>
          <a:ext cx="2051050" cy="884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4" name="Equation" r:id="rId8" imgW="857426" imgH="447662" progId="Equation.DSMT4">
                  <p:embed/>
                </p:oleObj>
              </mc:Choice>
              <mc:Fallback>
                <p:oleObj name="Equation" r:id="rId8" imgW="857426" imgH="447662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486400" y="4053103"/>
                        <a:ext cx="20510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39">
            <a:extLst>
              <a:ext uri="{FF2B5EF4-FFF2-40B4-BE49-F238E27FC236}">
                <a16:creationId xmlns:a16="http://schemas.microsoft.com/office/drawing/2014/main" id="{FC3EEC7B-5A29-4240-B4E3-E6414C502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575282"/>
              </p:ext>
            </p:extLst>
          </p:nvPr>
        </p:nvGraphicFramePr>
        <p:xfrm>
          <a:off x="7502814" y="4102315"/>
          <a:ext cx="2209800" cy="7858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5" name="Equation" r:id="rId10" imgW="1095522" imgH="380974" progId="Equation.DSMT4">
                  <p:embed/>
                </p:oleObj>
              </mc:Choice>
              <mc:Fallback>
                <p:oleObj name="Equation" r:id="rId10" imgW="1095522" imgH="380974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502814" y="4102315"/>
                        <a:ext cx="22098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>
            <a:extLst>
              <a:ext uri="{FF2B5EF4-FFF2-40B4-BE49-F238E27FC236}">
                <a16:creationId xmlns:a16="http://schemas.microsoft.com/office/drawing/2014/main" id="{EBD9462F-0B87-42E3-825A-D470124B2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0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巩固练习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/>
      <p:bldP spid="13320" grpId="0"/>
      <p:bldP spid="133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3795" name="Rectangle 8">
            <a:extLst>
              <a:ext uri="{FF2B5EF4-FFF2-40B4-BE49-F238E27FC236}">
                <a16:creationId xmlns:a16="http://schemas.microsoft.com/office/drawing/2014/main" id="{12ACF0C6-6EF5-429D-894F-738516F57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9390"/>
            <a:ext cx="11277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PM2.5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是指悬浮在空气中的空气动力学当量直径小于或等于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微米的可入肺颗粒物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根据现行国家标 准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GB3095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2012,PM2.5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日均值在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微克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立方米以下空气质量为一级；在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微克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立方米～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微克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立方米之间空气质量为二级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微克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立方米以上空气质量为超标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从某自然保护区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年全年每天的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PM2.5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监测数据中随机地抽取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天的数据作为样本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监测值频数如下表所示： </a:t>
            </a:r>
          </a:p>
        </p:txBody>
      </p:sp>
      <p:graphicFrame>
        <p:nvGraphicFramePr>
          <p:cNvPr id="33796" name="Group 112">
            <a:extLst>
              <a:ext uri="{FF2B5EF4-FFF2-40B4-BE49-F238E27FC236}">
                <a16:creationId xmlns:a16="http://schemas.microsoft.com/office/drawing/2014/main" id="{44BB9389-4DFC-4C1F-9E53-4189E3066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92896"/>
              </p:ext>
            </p:extLst>
          </p:nvPr>
        </p:nvGraphicFramePr>
        <p:xfrm>
          <a:off x="1752600" y="1904202"/>
          <a:ext cx="8686800" cy="1097280"/>
        </p:xfrm>
        <a:graphic>
          <a:graphicData uri="http://schemas.openxmlformats.org/drawingml/2006/table">
            <a:tbl>
              <a:tblPr/>
              <a:tblGrid>
                <a:gridCol w="2297113">
                  <a:extLst>
                    <a:ext uri="{9D8B030D-6E8A-4147-A177-3AD203B41FA5}">
                      <a16:colId xmlns:a16="http://schemas.microsoft.com/office/drawing/2014/main" val="150571831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69163467"/>
                    </a:ext>
                  </a:extLst>
                </a:gridCol>
                <a:gridCol w="1077913">
                  <a:extLst>
                    <a:ext uri="{9D8B030D-6E8A-4147-A177-3AD203B41FA5}">
                      <a16:colId xmlns:a16="http://schemas.microsoft.com/office/drawing/2014/main" val="1848998783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11918873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47616298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739598180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1342544516"/>
                    </a:ext>
                  </a:extLst>
                </a:gridCol>
              </a:tblGrid>
              <a:tr h="685800"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PM2.5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日均值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微克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立方米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[25,35)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[35,45)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[45,55)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[55,65)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[65,75)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[75,85]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400312"/>
                  </a:ext>
                </a:extLst>
              </a:tr>
              <a:tr h="304800"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频数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004777"/>
                  </a:ext>
                </a:extLst>
              </a:tr>
            </a:tbl>
          </a:graphicData>
        </a:graphic>
      </p:graphicFrame>
      <p:sp>
        <p:nvSpPr>
          <p:cNvPr id="21534" name="Rectangle 96">
            <a:extLst>
              <a:ext uri="{FF2B5EF4-FFF2-40B4-BE49-F238E27FC236}">
                <a16:creationId xmlns:a16="http://schemas.microsoft.com/office/drawing/2014/main" id="{2F73D0C3-928E-4EA8-BCB3-E1246553BBE1}"/>
              </a:ext>
            </a:extLst>
          </p:cNvPr>
          <p:cNvSpPr/>
          <p:nvPr/>
        </p:nvSpPr>
        <p:spPr>
          <a:xfrm>
            <a:off x="302491" y="3075057"/>
            <a:ext cx="11125200" cy="707886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(1)</a:t>
            </a:r>
            <a:r>
              <a:rPr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从这</a:t>
            </a:r>
            <a:r>
              <a:rPr lang="en-US" altLang="zh-CN"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10</a:t>
            </a:r>
            <a:r>
              <a:rPr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天的</a:t>
            </a:r>
            <a:r>
              <a:rPr lang="en-US" altLang="zh-CN"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PM2.5</a:t>
            </a:r>
            <a:r>
              <a:rPr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日均值监测数据中</a:t>
            </a:r>
            <a:r>
              <a:rPr lang="en-US" altLang="zh-CN"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</a:t>
            </a:r>
            <a:r>
              <a:rPr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随机抽出</a:t>
            </a:r>
            <a:r>
              <a:rPr lang="en-US" altLang="zh-CN"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3</a:t>
            </a:r>
            <a:r>
              <a:rPr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天</a:t>
            </a:r>
            <a:r>
              <a:rPr lang="en-US" altLang="zh-CN"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</a:t>
            </a:r>
            <a:r>
              <a:rPr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求恰有一天空气质量达到一级的概率；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(2)</a:t>
            </a:r>
            <a:r>
              <a:rPr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从这</a:t>
            </a:r>
            <a:r>
              <a:rPr lang="en-US" altLang="zh-CN"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10</a:t>
            </a:r>
            <a:r>
              <a:rPr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天的数据中任取</a:t>
            </a:r>
            <a:r>
              <a:rPr lang="en-US" altLang="zh-CN"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3</a:t>
            </a:r>
            <a:r>
              <a:rPr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天数据</a:t>
            </a:r>
            <a:r>
              <a:rPr lang="en-US" altLang="zh-CN"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</a:t>
            </a:r>
            <a:r>
              <a:rPr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记</a:t>
            </a:r>
            <a:r>
              <a:rPr lang="en-US" altLang="zh-CN" sz="2000" b="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X</a:t>
            </a:r>
            <a:r>
              <a:rPr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表示抽到</a:t>
            </a:r>
            <a:r>
              <a:rPr lang="en-US" altLang="zh-CN"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PM2.5</a:t>
            </a:r>
            <a:r>
              <a:rPr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监测数据超标的天数</a:t>
            </a:r>
            <a:r>
              <a:rPr lang="en-US" altLang="zh-CN"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</a:t>
            </a:r>
            <a:r>
              <a:rPr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求</a:t>
            </a:r>
            <a:r>
              <a:rPr lang="en-US" altLang="zh-CN" sz="2000" b="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X</a:t>
            </a:r>
            <a:r>
              <a:rPr sz="20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的分布列．</a:t>
            </a:r>
            <a:endParaRPr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823" name="Object 102">
            <a:extLst>
              <a:ext uri="{FF2B5EF4-FFF2-40B4-BE49-F238E27FC236}">
                <a16:creationId xmlns:a16="http://schemas.microsoft.com/office/drawing/2014/main" id="{E2F984E7-8784-4824-A2EC-9147B3BDFE33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452953355"/>
              </p:ext>
            </p:extLst>
          </p:nvPr>
        </p:nvGraphicFramePr>
        <p:xfrm>
          <a:off x="533400" y="4009594"/>
          <a:ext cx="8382000" cy="1066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6" name="Equation" r:id="rId2" imgW="3876704" imgH="418929" progId="Equation.DSMT4">
                  <p:embed/>
                </p:oleObj>
              </mc:Choice>
              <mc:Fallback>
                <p:oleObj name="Equation" r:id="rId2" imgW="3876704" imgH="418929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4009594"/>
                        <a:ext cx="8382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4" name="Object 107">
            <a:extLst>
              <a:ext uri="{FF2B5EF4-FFF2-40B4-BE49-F238E27FC236}">
                <a16:creationId xmlns:a16="http://schemas.microsoft.com/office/drawing/2014/main" id="{4CBCC32C-DD56-4326-B3CB-EF47E4AB1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476948"/>
              </p:ext>
            </p:extLst>
          </p:nvPr>
        </p:nvGraphicFramePr>
        <p:xfrm>
          <a:off x="6324600" y="4438219"/>
          <a:ext cx="1981200" cy="923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7" name="Equation" r:id="rId4" imgW="838083" imgH="447662" progId="Equation.DSMT4">
                  <p:embed/>
                </p:oleObj>
              </mc:Choice>
              <mc:Fallback>
                <p:oleObj name="Equation" r:id="rId4" imgW="838083" imgH="447662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324600" y="4438219"/>
                        <a:ext cx="19812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5" name="Object 111">
            <a:extLst>
              <a:ext uri="{FF2B5EF4-FFF2-40B4-BE49-F238E27FC236}">
                <a16:creationId xmlns:a16="http://schemas.microsoft.com/office/drawing/2014/main" id="{FEF3514C-F4C4-4291-9AEF-4C6CED1DA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758614"/>
              </p:ext>
            </p:extLst>
          </p:nvPr>
        </p:nvGraphicFramePr>
        <p:xfrm>
          <a:off x="8305800" y="4438219"/>
          <a:ext cx="914400" cy="911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8" name="Equation" r:id="rId6" imgW="333404" imgH="380974" progId="Equation.DSMT4">
                  <p:embed/>
                </p:oleObj>
              </mc:Choice>
              <mc:Fallback>
                <p:oleObj name="Equation" r:id="rId6" imgW="333404" imgH="380974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305800" y="4438219"/>
                        <a:ext cx="9144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>
            <a:extLst>
              <a:ext uri="{FF2B5EF4-FFF2-40B4-BE49-F238E27FC236}">
                <a16:creationId xmlns:a16="http://schemas.microsoft.com/office/drawing/2014/main" id="{E5526E99-3E41-4BD4-BFE9-5E91A6427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0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巩固练习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4818" name="Object 9">
            <a:extLst>
              <a:ext uri="{FF2B5EF4-FFF2-40B4-BE49-F238E27FC236}">
                <a16:creationId xmlns:a16="http://schemas.microsoft.com/office/drawing/2014/main" id="{9F88426D-9787-4239-B19A-78795BF4E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777989"/>
              </p:ext>
            </p:extLst>
          </p:nvPr>
        </p:nvGraphicFramePr>
        <p:xfrm>
          <a:off x="558800" y="234950"/>
          <a:ext cx="7693025" cy="1295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9" name="Equation" r:id="rId2" imgW="2666883" imgH="523928" progId="Equation.DSMT4">
                  <p:embed/>
                </p:oleObj>
              </mc:Choice>
              <mc:Fallback>
                <p:oleObj name="Equation" r:id="rId2" imgW="2666883" imgH="523928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8800" y="234950"/>
                        <a:ext cx="76930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12">
            <a:extLst>
              <a:ext uri="{FF2B5EF4-FFF2-40B4-BE49-F238E27FC236}">
                <a16:creationId xmlns:a16="http://schemas.microsoft.com/office/drawing/2014/main" id="{6185A1DD-C033-461A-964F-2B00782D27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882182"/>
              </p:ext>
            </p:extLst>
          </p:nvPr>
        </p:nvGraphicFramePr>
        <p:xfrm>
          <a:off x="1127919" y="1381918"/>
          <a:ext cx="5943600" cy="1198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0" name="Equation" r:id="rId4" imgW="2085887" imgH="447662" progId="Equation.DSMT4">
                  <p:embed/>
                </p:oleObj>
              </mc:Choice>
              <mc:Fallback>
                <p:oleObj name="Equation" r:id="rId4" imgW="2085887" imgH="447662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127919" y="1381918"/>
                        <a:ext cx="59436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14">
            <a:extLst>
              <a:ext uri="{FF2B5EF4-FFF2-40B4-BE49-F238E27FC236}">
                <a16:creationId xmlns:a16="http://schemas.microsoft.com/office/drawing/2014/main" id="{1E31C3FC-516D-4A8C-84A1-C8E6D4423593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057076020"/>
              </p:ext>
            </p:extLst>
          </p:nvPr>
        </p:nvGraphicFramePr>
        <p:xfrm>
          <a:off x="1524000" y="2438400"/>
          <a:ext cx="2433638" cy="1066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1" name="Equation" r:id="rId6" imgW="1105017" imgH="447662" progId="Equation.DSMT4">
                  <p:embed/>
                </p:oleObj>
              </mc:Choice>
              <mc:Fallback>
                <p:oleObj name="Equation" r:id="rId6" imgW="1105017" imgH="447662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2438400"/>
                        <a:ext cx="24336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5">
            <a:extLst>
              <a:ext uri="{FF2B5EF4-FFF2-40B4-BE49-F238E27FC236}">
                <a16:creationId xmlns:a16="http://schemas.microsoft.com/office/drawing/2014/main" id="{8870C774-42A5-4937-9AEE-656935CE3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63514"/>
              </p:ext>
            </p:extLst>
          </p:nvPr>
        </p:nvGraphicFramePr>
        <p:xfrm>
          <a:off x="3886201" y="2514600"/>
          <a:ext cx="885825" cy="91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2" name="Equation" r:id="rId8" imgW="371387" imgH="380974" progId="Equation.DSMT4">
                  <p:embed/>
                </p:oleObj>
              </mc:Choice>
              <mc:Fallback>
                <p:oleObj name="Equation" r:id="rId8" imgW="371387" imgH="380974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86201" y="2514600"/>
                        <a:ext cx="8858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17">
            <a:extLst>
              <a:ext uri="{FF2B5EF4-FFF2-40B4-BE49-F238E27FC236}">
                <a16:creationId xmlns:a16="http://schemas.microsoft.com/office/drawing/2014/main" id="{331B6DB4-964B-400B-8694-23055457976A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455521837"/>
              </p:ext>
            </p:extLst>
          </p:nvPr>
        </p:nvGraphicFramePr>
        <p:xfrm>
          <a:off x="5105400" y="2438400"/>
          <a:ext cx="2308225" cy="1066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3" name="Equation" r:id="rId10" imgW="1066683" imgH="447662" progId="Equation.DSMT4">
                  <p:embed/>
                </p:oleObj>
              </mc:Choice>
              <mc:Fallback>
                <p:oleObj name="Equation" r:id="rId10" imgW="1066683" imgH="447662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105400" y="2438400"/>
                        <a:ext cx="23082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18">
            <a:extLst>
              <a:ext uri="{FF2B5EF4-FFF2-40B4-BE49-F238E27FC236}">
                <a16:creationId xmlns:a16="http://schemas.microsoft.com/office/drawing/2014/main" id="{E52B4A0F-01DB-40A2-8A79-6A561ED6A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988859"/>
              </p:ext>
            </p:extLst>
          </p:nvPr>
        </p:nvGraphicFramePr>
        <p:xfrm>
          <a:off x="7543800" y="2514600"/>
          <a:ext cx="935038" cy="965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4" name="Equation" r:id="rId12" imgW="371387" imgH="380974" progId="Equation.DSMT4">
                  <p:embed/>
                </p:oleObj>
              </mc:Choice>
              <mc:Fallback>
                <p:oleObj name="Equation" r:id="rId12" imgW="371387" imgH="380974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543800" y="2514600"/>
                        <a:ext cx="9350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20">
            <a:extLst>
              <a:ext uri="{FF2B5EF4-FFF2-40B4-BE49-F238E27FC236}">
                <a16:creationId xmlns:a16="http://schemas.microsoft.com/office/drawing/2014/main" id="{680E1E5B-50F4-4D04-A48E-B65641DD8141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368885555"/>
              </p:ext>
            </p:extLst>
          </p:nvPr>
        </p:nvGraphicFramePr>
        <p:xfrm>
          <a:off x="1524000" y="3429000"/>
          <a:ext cx="2281238" cy="1009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5" name="Equation" r:id="rId14" imgW="1105017" imgH="447662" progId="Equation.DSMT4">
                  <p:embed/>
                </p:oleObj>
              </mc:Choice>
              <mc:Fallback>
                <p:oleObj name="Equation" r:id="rId14" imgW="1105017" imgH="447662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3429000"/>
                        <a:ext cx="22812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21">
            <a:extLst>
              <a:ext uri="{FF2B5EF4-FFF2-40B4-BE49-F238E27FC236}">
                <a16:creationId xmlns:a16="http://schemas.microsoft.com/office/drawing/2014/main" id="{E2E15F8C-C451-4DCB-ABC4-EED68DD197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797826"/>
              </p:ext>
            </p:extLst>
          </p:nvPr>
        </p:nvGraphicFramePr>
        <p:xfrm>
          <a:off x="3810001" y="3505200"/>
          <a:ext cx="885825" cy="91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6" name="Equation" r:id="rId16" imgW="371387" imgH="380974" progId="Equation.DSMT4">
                  <p:embed/>
                </p:oleObj>
              </mc:Choice>
              <mc:Fallback>
                <p:oleObj name="Equation" r:id="rId16" imgW="371387" imgH="380974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10001" y="3505200"/>
                        <a:ext cx="8858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23">
            <a:extLst>
              <a:ext uri="{FF2B5EF4-FFF2-40B4-BE49-F238E27FC236}">
                <a16:creationId xmlns:a16="http://schemas.microsoft.com/office/drawing/2014/main" id="{50E3902F-9DEB-44E3-9F96-7183189624B1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709466727"/>
              </p:ext>
            </p:extLst>
          </p:nvPr>
        </p:nvGraphicFramePr>
        <p:xfrm>
          <a:off x="5029200" y="3505200"/>
          <a:ext cx="2408238" cy="996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7" name="Equation" r:id="rId18" imgW="1095522" imgH="447662" progId="Equation.DSMT4">
                  <p:embed/>
                </p:oleObj>
              </mc:Choice>
              <mc:Fallback>
                <p:oleObj name="Equation" r:id="rId18" imgW="1095522" imgH="447662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3505200"/>
                        <a:ext cx="240823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24">
            <a:extLst>
              <a:ext uri="{FF2B5EF4-FFF2-40B4-BE49-F238E27FC236}">
                <a16:creationId xmlns:a16="http://schemas.microsoft.com/office/drawing/2014/main" id="{1E142B38-2A50-481E-8C89-CA5697CB2A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334737"/>
              </p:ext>
            </p:extLst>
          </p:nvPr>
        </p:nvGraphicFramePr>
        <p:xfrm>
          <a:off x="7467600" y="3505201"/>
          <a:ext cx="1066800" cy="942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8" name="Equation" r:id="rId20" imgW="438209" imgH="380974" progId="Equation.DSMT4">
                  <p:embed/>
                </p:oleObj>
              </mc:Choice>
              <mc:Fallback>
                <p:oleObj name="Equation" r:id="rId20" imgW="438209" imgH="380974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467600" y="3505201"/>
                        <a:ext cx="10668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25">
            <a:extLst>
              <a:ext uri="{FF2B5EF4-FFF2-40B4-BE49-F238E27FC236}">
                <a16:creationId xmlns:a16="http://schemas.microsoft.com/office/drawing/2014/main" id="{87487058-BB43-49B0-9AB5-D0EB20489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203057"/>
              </p:ext>
            </p:extLst>
          </p:nvPr>
        </p:nvGraphicFramePr>
        <p:xfrm>
          <a:off x="1143000" y="4343401"/>
          <a:ext cx="2590800" cy="493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9" name="Equation" r:id="rId22" imgW="1047691" imgH="190487" progId="Equation.DSMT4">
                  <p:embed/>
                </p:oleObj>
              </mc:Choice>
              <mc:Fallback>
                <p:oleObj name="Equation" r:id="rId22" imgW="1047691" imgH="190487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4343401"/>
                        <a:ext cx="2590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Group 87">
            <a:extLst>
              <a:ext uri="{FF2B5EF4-FFF2-40B4-BE49-F238E27FC236}">
                <a16:creationId xmlns:a16="http://schemas.microsoft.com/office/drawing/2014/main" id="{8C9D61AF-80B7-4407-9571-8779D104E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01705"/>
              </p:ext>
            </p:extLst>
          </p:nvPr>
        </p:nvGraphicFramePr>
        <p:xfrm>
          <a:off x="3810000" y="4495800"/>
          <a:ext cx="5645150" cy="1753553"/>
        </p:xfrm>
        <a:graphic>
          <a:graphicData uri="http://schemas.openxmlformats.org/drawingml/2006/table">
            <a:tbl>
              <a:tblPr/>
              <a:tblGrid>
                <a:gridCol w="515938">
                  <a:extLst>
                    <a:ext uri="{9D8B030D-6E8A-4147-A177-3AD203B41FA5}">
                      <a16:colId xmlns:a16="http://schemas.microsoft.com/office/drawing/2014/main" val="3910944051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36050381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27799592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253558367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3771148390"/>
                    </a:ext>
                  </a:extLst>
                </a:gridCol>
              </a:tblGrid>
              <a:tr h="247650"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29413"/>
                  </a:ext>
                </a:extLst>
              </a:tr>
              <a:tr h="1052513"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96219"/>
                  </a:ext>
                </a:extLst>
              </a:tr>
            </a:tbl>
          </a:graphicData>
        </a:graphic>
      </p:graphicFrame>
      <p:graphicFrame>
        <p:nvGraphicFramePr>
          <p:cNvPr id="34849" name="Object 74">
            <a:extLst>
              <a:ext uri="{FF2B5EF4-FFF2-40B4-BE49-F238E27FC236}">
                <a16:creationId xmlns:a16="http://schemas.microsoft.com/office/drawing/2014/main" id="{EE232B6F-656E-4F99-AFB5-A93D03425D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644909"/>
              </p:ext>
            </p:extLst>
          </p:nvPr>
        </p:nvGraphicFramePr>
        <p:xfrm>
          <a:off x="4692651" y="5334000"/>
          <a:ext cx="531813" cy="91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0" name="Equation" r:id="rId24" imgW="219104" imgH="380974" progId="Equation.DSMT4">
                  <p:embed/>
                </p:oleObj>
              </mc:Choice>
              <mc:Fallback>
                <p:oleObj name="Equation" r:id="rId24" imgW="219104" imgH="380974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2651" y="5334000"/>
                        <a:ext cx="531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0" name="Object 77">
            <a:extLst>
              <a:ext uri="{FF2B5EF4-FFF2-40B4-BE49-F238E27FC236}">
                <a16:creationId xmlns:a16="http://schemas.microsoft.com/office/drawing/2014/main" id="{1AEE63B7-E5E4-4DFF-AD1C-7801018F6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091725"/>
              </p:ext>
            </p:extLst>
          </p:nvPr>
        </p:nvGraphicFramePr>
        <p:xfrm>
          <a:off x="6065839" y="5334000"/>
          <a:ext cx="560387" cy="965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1" name="Equation" r:id="rId26" imgW="219104" imgH="380974" progId="Equation.DSMT4">
                  <p:embed/>
                </p:oleObj>
              </mc:Choice>
              <mc:Fallback>
                <p:oleObj name="Equation" r:id="rId26" imgW="219104" imgH="380974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065839" y="5334000"/>
                        <a:ext cx="56038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1" name="Object 78">
            <a:extLst>
              <a:ext uri="{FF2B5EF4-FFF2-40B4-BE49-F238E27FC236}">
                <a16:creationId xmlns:a16="http://schemas.microsoft.com/office/drawing/2014/main" id="{32A6E381-479E-4035-892F-AEEF48A9DF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723122"/>
              </p:ext>
            </p:extLst>
          </p:nvPr>
        </p:nvGraphicFramePr>
        <p:xfrm>
          <a:off x="7359651" y="5334000"/>
          <a:ext cx="531813" cy="91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2" name="Equation" r:id="rId28" imgW="219104" imgH="380974" progId="Equation.DSMT4">
                  <p:embed/>
                </p:oleObj>
              </mc:Choice>
              <mc:Fallback>
                <p:oleObj name="Equation" r:id="rId28" imgW="219104" imgH="380974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359651" y="5334000"/>
                        <a:ext cx="531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2" name="Object 79">
            <a:extLst>
              <a:ext uri="{FF2B5EF4-FFF2-40B4-BE49-F238E27FC236}">
                <a16:creationId xmlns:a16="http://schemas.microsoft.com/office/drawing/2014/main" id="{DF0B5AE6-C068-424B-936B-D4985251C1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566759"/>
              </p:ext>
            </p:extLst>
          </p:nvPr>
        </p:nvGraphicFramePr>
        <p:xfrm>
          <a:off x="8578851" y="5334000"/>
          <a:ext cx="650875" cy="91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3" name="Equation" r:id="rId30" imgW="266583" imgH="380974" progId="Equation.DSMT4">
                  <p:embed/>
                </p:oleObj>
              </mc:Choice>
              <mc:Fallback>
                <p:oleObj name="Equation" r:id="rId30" imgW="266583" imgH="380974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578851" y="5334000"/>
                        <a:ext cx="6508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0420" name="Rectangle 4">
            <a:extLst>
              <a:ext uri="{FF2B5EF4-FFF2-40B4-BE49-F238E27FC236}">
                <a16:creationId xmlns:a16="http://schemas.microsoft.com/office/drawing/2014/main" id="{71BBEF43-7F54-4120-8F88-2E1DE7ED5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32175"/>
            <a:ext cx="11658600" cy="260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                  在一次购物抽奖活动中，假设</a:t>
            </a:r>
            <a:r>
              <a:rPr lang="en-US" altLang="zh-CN" sz="2400">
                <a:cs typeface="Times New Roman" panose="02020603050405020304" pitchFamily="18" charset="0"/>
              </a:rPr>
              <a:t>10</a:t>
            </a:r>
            <a:r>
              <a:rPr lang="zh-CN" altLang="en-US" sz="2400">
                <a:cs typeface="Times New Roman" panose="02020603050405020304" pitchFamily="18" charset="0"/>
              </a:rPr>
              <a:t>张奖券中有一等奖奖券</a:t>
            </a:r>
            <a:r>
              <a:rPr lang="en-US" altLang="zh-CN" sz="2400">
                <a:cs typeface="Times New Roman" panose="02020603050405020304" pitchFamily="18" charset="0"/>
              </a:rPr>
              <a:t>1</a:t>
            </a:r>
            <a:r>
              <a:rPr lang="zh-CN" altLang="en-US" sz="2400">
                <a:cs typeface="Times New Roman" panose="02020603050405020304" pitchFamily="18" charset="0"/>
              </a:rPr>
              <a:t>张，可获价值</a:t>
            </a:r>
            <a:r>
              <a:rPr lang="en-US" altLang="zh-CN" sz="2400">
                <a:cs typeface="Times New Roman" panose="02020603050405020304" pitchFamily="18" charset="0"/>
              </a:rPr>
              <a:t>50</a:t>
            </a:r>
            <a:r>
              <a:rPr lang="zh-CN" altLang="en-US" sz="2400">
                <a:cs typeface="Times New Roman" panose="02020603050405020304" pitchFamily="18" charset="0"/>
              </a:rPr>
              <a:t>元的奖品，有二等奖奖券</a:t>
            </a:r>
            <a:r>
              <a:rPr lang="en-US" altLang="zh-CN" sz="2400">
                <a:cs typeface="Times New Roman" panose="02020603050405020304" pitchFamily="18" charset="0"/>
              </a:rPr>
              <a:t>3</a:t>
            </a:r>
            <a:r>
              <a:rPr lang="zh-CN" altLang="en-US" sz="2400">
                <a:cs typeface="Times New Roman" panose="02020603050405020304" pitchFamily="18" charset="0"/>
              </a:rPr>
              <a:t>张，每张可获价值</a:t>
            </a:r>
            <a:r>
              <a:rPr lang="en-US" altLang="zh-CN" sz="2400">
                <a:cs typeface="Times New Roman" panose="02020603050405020304" pitchFamily="18" charset="0"/>
              </a:rPr>
              <a:t>10</a:t>
            </a:r>
            <a:r>
              <a:rPr lang="zh-CN" altLang="en-US" sz="2400">
                <a:cs typeface="Times New Roman" panose="02020603050405020304" pitchFamily="18" charset="0"/>
              </a:rPr>
              <a:t>元的奖品</a:t>
            </a:r>
            <a:r>
              <a:rPr lang="en-US" altLang="zh-CN" sz="2400">
                <a:cs typeface="Times New Roman" panose="02020603050405020304" pitchFamily="18" charset="0"/>
              </a:rPr>
              <a:t>;</a:t>
            </a:r>
            <a:r>
              <a:rPr lang="zh-CN" altLang="en-US" sz="2400">
                <a:cs typeface="Times New Roman" panose="02020603050405020304" pitchFamily="18" charset="0"/>
              </a:rPr>
              <a:t>其余</a:t>
            </a:r>
            <a:r>
              <a:rPr lang="en-US" altLang="zh-CN" sz="2400">
                <a:cs typeface="Times New Roman" panose="02020603050405020304" pitchFamily="18" charset="0"/>
              </a:rPr>
              <a:t>6</a:t>
            </a:r>
            <a:r>
              <a:rPr lang="zh-CN" altLang="en-US" sz="2400">
                <a:cs typeface="Times New Roman" panose="02020603050405020304" pitchFamily="18" charset="0"/>
              </a:rPr>
              <a:t>张没有奖品</a:t>
            </a:r>
            <a:r>
              <a:rPr lang="en-US" altLang="zh-CN" sz="2400">
                <a:cs typeface="Times New Roman" panose="02020603050405020304" pitchFamily="18" charset="0"/>
              </a:rPr>
              <a:t>.</a:t>
            </a:r>
          </a:p>
          <a:p>
            <a:pPr algn="just"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(1)</a:t>
            </a:r>
            <a:r>
              <a:rPr lang="zh-CN" altLang="en-US" sz="2400">
                <a:cs typeface="Times New Roman" panose="02020603050405020304" pitchFamily="18" charset="0"/>
              </a:rPr>
              <a:t>顾客甲从</a:t>
            </a:r>
            <a:r>
              <a:rPr lang="en-US" altLang="zh-CN" sz="2400">
                <a:cs typeface="Times New Roman" panose="02020603050405020304" pitchFamily="18" charset="0"/>
              </a:rPr>
              <a:t>10</a:t>
            </a:r>
            <a:r>
              <a:rPr lang="zh-CN" altLang="en-US" sz="2400">
                <a:cs typeface="Times New Roman" panose="02020603050405020304" pitchFamily="18" charset="0"/>
              </a:rPr>
              <a:t>张奖券中任意抽取</a:t>
            </a:r>
            <a:r>
              <a:rPr lang="en-US" altLang="zh-CN" sz="2400">
                <a:cs typeface="Times New Roman" panose="02020603050405020304" pitchFamily="18" charset="0"/>
              </a:rPr>
              <a:t>1</a:t>
            </a:r>
            <a:r>
              <a:rPr lang="zh-CN" altLang="en-US" sz="2400">
                <a:cs typeface="Times New Roman" panose="02020603050405020304" pitchFamily="18" charset="0"/>
              </a:rPr>
              <a:t>张，求中奖次数</a:t>
            </a:r>
            <a:r>
              <a:rPr lang="en-US" altLang="zh-CN" sz="2400" i="1">
                <a:cs typeface="Times New Roman" panose="02020603050405020304" pitchFamily="18" charset="0"/>
              </a:rPr>
              <a:t>X</a:t>
            </a:r>
            <a:r>
              <a:rPr lang="zh-CN" altLang="en-US" sz="2400">
                <a:cs typeface="Times New Roman" panose="02020603050405020304" pitchFamily="18" charset="0"/>
              </a:rPr>
              <a:t>的分布列；</a:t>
            </a:r>
          </a:p>
          <a:p>
            <a:pPr algn="just"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(2)</a:t>
            </a:r>
            <a:r>
              <a:rPr lang="zh-CN" altLang="en-US" sz="2400">
                <a:cs typeface="Times New Roman" panose="02020603050405020304" pitchFamily="18" charset="0"/>
              </a:rPr>
              <a:t>顾客乙从</a:t>
            </a:r>
            <a:r>
              <a:rPr lang="en-US" altLang="zh-CN" sz="2400">
                <a:cs typeface="Times New Roman" panose="02020603050405020304" pitchFamily="18" charset="0"/>
              </a:rPr>
              <a:t>10</a:t>
            </a:r>
            <a:r>
              <a:rPr lang="zh-CN" altLang="en-US" sz="2400">
                <a:cs typeface="Times New Roman" panose="02020603050405020304" pitchFamily="18" charset="0"/>
              </a:rPr>
              <a:t>张奖券中任意抽取</a:t>
            </a:r>
            <a:r>
              <a:rPr lang="en-US" altLang="zh-CN" sz="2400">
                <a:cs typeface="Times New Roman" panose="02020603050405020304" pitchFamily="18" charset="0"/>
              </a:rPr>
              <a:t>2</a:t>
            </a:r>
            <a:r>
              <a:rPr lang="zh-CN" altLang="en-US" sz="2400">
                <a:cs typeface="Times New Roman" panose="02020603050405020304" pitchFamily="18" charset="0"/>
              </a:rPr>
              <a:t>张，</a:t>
            </a:r>
          </a:p>
          <a:p>
            <a:pPr algn="just">
              <a:buFontTx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①求顾客乙中奖的概率；</a:t>
            </a:r>
          </a:p>
          <a:p>
            <a:pPr algn="just">
              <a:buFontTx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②设顾客乙获得的奖品总价值</a:t>
            </a:r>
            <a:r>
              <a:rPr lang="en-US" altLang="zh-CN" sz="2400" i="1">
                <a:cs typeface="Times New Roman" panose="02020603050405020304" pitchFamily="18" charset="0"/>
              </a:rPr>
              <a:t>Y</a:t>
            </a:r>
            <a:r>
              <a:rPr lang="zh-CN" altLang="en-US" sz="2400">
                <a:cs typeface="Times New Roman" panose="02020603050405020304" pitchFamily="18" charset="0"/>
              </a:rPr>
              <a:t>元，求</a:t>
            </a:r>
            <a:r>
              <a:rPr lang="en-US" altLang="zh-CN" sz="2400" i="1">
                <a:cs typeface="Times New Roman" panose="02020603050405020304" pitchFamily="18" charset="0"/>
              </a:rPr>
              <a:t>Y</a:t>
            </a:r>
            <a:r>
              <a:rPr lang="zh-CN" altLang="en-US" sz="2400">
                <a:cs typeface="Times New Roman" panose="02020603050405020304" pitchFamily="18" charset="0"/>
              </a:rPr>
              <a:t>的分布列．</a:t>
            </a:r>
          </a:p>
        </p:txBody>
      </p:sp>
      <p:pic>
        <p:nvPicPr>
          <p:cNvPr id="60421" name="Picture 5">
            <a:extLst>
              <a:ext uri="{FF2B5EF4-FFF2-40B4-BE49-F238E27FC236}">
                <a16:creationId xmlns:a16="http://schemas.microsoft.com/office/drawing/2014/main" id="{9BB6407B-CC83-4E43-9E19-52FA56FE0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29028" r="2701" b="8005"/>
          <a:stretch>
            <a:fillRect/>
          </a:stretch>
        </p:blipFill>
        <p:spPr bwMode="auto">
          <a:xfrm>
            <a:off x="2514600" y="2635965"/>
            <a:ext cx="7561263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2" name="Text Box 6">
            <a:extLst>
              <a:ext uri="{FF2B5EF4-FFF2-40B4-BE49-F238E27FC236}">
                <a16:creationId xmlns:a16="http://schemas.microsoft.com/office/drawing/2014/main" id="{0ACF06FB-A44E-4E60-A948-E3B0CB370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557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例题讲评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4F341D8-10BA-4212-88E7-CFDD32F7C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172253"/>
              </p:ext>
            </p:extLst>
          </p:nvPr>
        </p:nvGraphicFramePr>
        <p:xfrm>
          <a:off x="457200" y="3657600"/>
          <a:ext cx="11107737" cy="17986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4" name="Document" r:id="rId3" imgW="11110208" imgH="1801429" progId="Word.Document.8">
                  <p:embed/>
                </p:oleObj>
              </mc:Choice>
              <mc:Fallback>
                <p:oleObj name="Document" r:id="rId3" imgW="11110208" imgH="180142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3657600"/>
                        <a:ext cx="11107737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424F110-B085-4685-AA47-417635D30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299889"/>
              </p:ext>
            </p:extLst>
          </p:nvPr>
        </p:nvGraphicFramePr>
        <p:xfrm>
          <a:off x="3344069" y="4876800"/>
          <a:ext cx="3750384" cy="14430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5" name="Document" r:id="rId5" imgW="4044049" imgH="1627895" progId="Word.Document.8">
                  <p:embed/>
                </p:oleObj>
              </mc:Choice>
              <mc:Fallback>
                <p:oleObj name="Document" r:id="rId5" imgW="4044049" imgH="162789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4069" y="4876800"/>
                        <a:ext cx="3750384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7F13D1E8-FE53-4979-8984-762536E9B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104829"/>
              </p:ext>
            </p:extLst>
          </p:nvPr>
        </p:nvGraphicFramePr>
        <p:xfrm>
          <a:off x="682625" y="220663"/>
          <a:ext cx="10839450" cy="2936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6" name="Document" r:id="rId2" imgW="11440292" imgH="3095169" progId="Word.Document.8">
                  <p:embed/>
                </p:oleObj>
              </mc:Choice>
              <mc:Fallback>
                <p:oleObj name="Document" r:id="rId2" imgW="11440292" imgH="309516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2625" y="220663"/>
                        <a:ext cx="10839450" cy="293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>
            <a:extLst>
              <a:ext uri="{FF2B5EF4-FFF2-40B4-BE49-F238E27FC236}">
                <a16:creationId xmlns:a16="http://schemas.microsoft.com/office/drawing/2014/main" id="{ECFDC2F6-5230-48BD-937B-2AA32366CC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577885"/>
              </p:ext>
            </p:extLst>
          </p:nvPr>
        </p:nvGraphicFramePr>
        <p:xfrm>
          <a:off x="990600" y="3157538"/>
          <a:ext cx="7816850" cy="91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7" name="文档" r:id="rId4" imgW="7949997" imgH="921735" progId="Word.Document.8">
                  <p:embed/>
                </p:oleObj>
              </mc:Choice>
              <mc:Fallback>
                <p:oleObj name="文档" r:id="rId4" imgW="7949997" imgH="92173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3157538"/>
                        <a:ext cx="78168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>
            <a:extLst>
              <a:ext uri="{FF2B5EF4-FFF2-40B4-BE49-F238E27FC236}">
                <a16:creationId xmlns:a16="http://schemas.microsoft.com/office/drawing/2014/main" id="{5D3646F1-8F4D-41B7-9510-E6A9B39E5E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414497"/>
              </p:ext>
            </p:extLst>
          </p:nvPr>
        </p:nvGraphicFramePr>
        <p:xfrm>
          <a:off x="3886200" y="3810000"/>
          <a:ext cx="5708650" cy="1770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8" name="Document" r:id="rId6" imgW="5965296" imgH="2059917" progId="Word.Document.8">
                  <p:embed/>
                </p:oleObj>
              </mc:Choice>
              <mc:Fallback>
                <p:oleObj name="Document" r:id="rId6" imgW="5965296" imgH="205991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6200" y="3810000"/>
                        <a:ext cx="5708650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926E2BB8-C9E6-45A8-96DF-0B5A925133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532966"/>
              </p:ext>
            </p:extLst>
          </p:nvPr>
        </p:nvGraphicFramePr>
        <p:xfrm>
          <a:off x="762000" y="609601"/>
          <a:ext cx="9677400" cy="1793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公式" r:id="rId2" imgW="3136900" imgH="660400" progId="Equation.3">
                  <p:embed/>
                </p:oleObj>
              </mc:Choice>
              <mc:Fallback>
                <p:oleObj name="公式" r:id="rId2" imgW="3136900" imgH="660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609601"/>
                        <a:ext cx="9677400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3" name="Group 3">
            <a:extLst>
              <a:ext uri="{FF2B5EF4-FFF2-40B4-BE49-F238E27FC236}">
                <a16:creationId xmlns:a16="http://schemas.microsoft.com/office/drawing/2014/main" id="{E05337C4-6575-4CF1-8499-A6442E16F58A}"/>
              </a:ext>
            </a:extLst>
          </p:cNvPr>
          <p:cNvGrpSpPr/>
          <p:nvPr/>
        </p:nvGrpSpPr>
        <p:grpSpPr>
          <a:xfrm>
            <a:off x="1443322" y="2557210"/>
            <a:ext cx="8077200" cy="1380376"/>
            <a:chOff x="476" y="1612"/>
            <a:chExt cx="4763" cy="726"/>
          </a:xfrm>
        </p:grpSpPr>
        <p:sp>
          <p:nvSpPr>
            <p:cNvPr id="10244" name="Rectangle 4">
              <a:extLst>
                <a:ext uri="{FF2B5EF4-FFF2-40B4-BE49-F238E27FC236}">
                  <a16:creationId xmlns:a16="http://schemas.microsoft.com/office/drawing/2014/main" id="{B524CF39-4DDD-4BF0-BC03-AC4FA81A2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612"/>
              <a:ext cx="4763" cy="726"/>
            </a:xfrm>
            <a:prstGeom prst="rect">
              <a:avLst/>
            </a:prstGeom>
            <a:gradFill rotWithShape="1">
              <a:gsLst>
                <a:gs pos="0">
                  <a:srgbClr val="0000FF">
                    <a:gamma/>
                    <a:shade val="46275"/>
                    <a:invGamma/>
                    <a:alpha val="19000"/>
                  </a:srgbClr>
                </a:gs>
                <a:gs pos="50000">
                  <a:srgbClr val="0000FF">
                    <a:alpha val="14000"/>
                  </a:srgbClr>
                </a:gs>
                <a:gs pos="100000">
                  <a:srgbClr val="0000FF">
                    <a:gamma/>
                    <a:shade val="46275"/>
                    <a:invGamma/>
                    <a:alpha val="19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/>
              </a:endParaRPr>
            </a:p>
          </p:txBody>
        </p:sp>
        <p:sp>
          <p:nvSpPr>
            <p:cNvPr id="6157" name="Line 5">
              <a:extLst>
                <a:ext uri="{FF2B5EF4-FFF2-40B4-BE49-F238E27FC236}">
                  <a16:creationId xmlns:a16="http://schemas.microsoft.com/office/drawing/2014/main" id="{ECC99B3B-FE62-4E11-85BE-586FA3B36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979"/>
              <a:ext cx="476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6">
              <a:extLst>
                <a:ext uri="{FF2B5EF4-FFF2-40B4-BE49-F238E27FC236}">
                  <a16:creationId xmlns:a16="http://schemas.microsoft.com/office/drawing/2014/main" id="{A0323F86-CCF7-45C8-96AE-D548872FD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7" y="1612"/>
              <a:ext cx="0" cy="72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Line 7">
              <a:extLst>
                <a:ext uri="{FF2B5EF4-FFF2-40B4-BE49-F238E27FC236}">
                  <a16:creationId xmlns:a16="http://schemas.microsoft.com/office/drawing/2014/main" id="{42A10977-10D7-48B8-A9B2-840E9D96F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8" y="1612"/>
              <a:ext cx="0" cy="72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8">
              <a:extLst>
                <a:ext uri="{FF2B5EF4-FFF2-40B4-BE49-F238E27FC236}">
                  <a16:creationId xmlns:a16="http://schemas.microsoft.com/office/drawing/2014/main" id="{852839A1-CA88-4237-8EB7-A220A6AB9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8" y="1612"/>
              <a:ext cx="0" cy="72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9">
              <a:extLst>
                <a:ext uri="{FF2B5EF4-FFF2-40B4-BE49-F238E27FC236}">
                  <a16:creationId xmlns:a16="http://schemas.microsoft.com/office/drawing/2014/main" id="{E2225EA2-73EB-4A3F-A3B5-51DC6241B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9" y="1612"/>
              <a:ext cx="0" cy="72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10">
              <a:extLst>
                <a:ext uri="{FF2B5EF4-FFF2-40B4-BE49-F238E27FC236}">
                  <a16:creationId xmlns:a16="http://schemas.microsoft.com/office/drawing/2014/main" id="{402C56A8-83F9-4E82-8B99-968C014FA9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7" y="1612"/>
              <a:ext cx="0" cy="72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11">
              <a:extLst>
                <a:ext uri="{FF2B5EF4-FFF2-40B4-BE49-F238E27FC236}">
                  <a16:creationId xmlns:a16="http://schemas.microsoft.com/office/drawing/2014/main" id="{7FA96824-8477-44BF-866C-5AAEC4256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7" y="1612"/>
              <a:ext cx="0" cy="72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64" name="Object 12">
              <a:extLst>
                <a:ext uri="{FF2B5EF4-FFF2-40B4-BE49-F238E27FC236}">
                  <a16:creationId xmlns:a16="http://schemas.microsoft.com/office/drawing/2014/main" id="{B08B9DCC-734A-4D12-89B1-15846F18A9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1700"/>
            <a:ext cx="174" cy="18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9" name="公式" r:id="rId4" imgW="152268" imgH="164957" progId="Equation.3">
                    <p:embed/>
                  </p:oleObj>
                </mc:Choice>
                <mc:Fallback>
                  <p:oleObj name="公式" r:id="rId4" imgW="152268" imgH="164957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03" y="1700"/>
                          <a:ext cx="174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Object 13">
              <a:extLst>
                <a:ext uri="{FF2B5EF4-FFF2-40B4-BE49-F238E27FC236}">
                  <a16:creationId xmlns:a16="http://schemas.microsoft.com/office/drawing/2014/main" id="{0D2F750F-73EF-4A08-8EEB-17B9DEDE5A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0" y="2063"/>
            <a:ext cx="159" cy="18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0" name="公式" r:id="rId6" imgW="139579" imgH="164957" progId="Equation.3">
                    <p:embed/>
                  </p:oleObj>
                </mc:Choice>
                <mc:Fallback>
                  <p:oleObj name="公式" r:id="rId6" imgW="139579" imgH="164957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10" y="2063"/>
                          <a:ext cx="15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7" name="Object 15">
              <a:extLst>
                <a:ext uri="{FF2B5EF4-FFF2-40B4-BE49-F238E27FC236}">
                  <a16:creationId xmlns:a16="http://schemas.microsoft.com/office/drawing/2014/main" id="{2F24A092-FB19-47A2-94AE-9D17D7A0CD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2" y="2024"/>
            <a:ext cx="188" cy="24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1" name="公式" r:id="rId8" imgW="164885" imgH="215619" progId="Equation.3">
                    <p:embed/>
                  </p:oleObj>
                </mc:Choice>
                <mc:Fallback>
                  <p:oleObj name="公式" r:id="rId8" imgW="164885" imgH="215619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2" y="2024"/>
                          <a:ext cx="18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8" name="Object 16">
              <a:extLst>
                <a:ext uri="{FF2B5EF4-FFF2-40B4-BE49-F238E27FC236}">
                  <a16:creationId xmlns:a16="http://schemas.microsoft.com/office/drawing/2014/main" id="{6FB04753-E788-45B9-B25E-6F5133518F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5" y="2024"/>
            <a:ext cx="202" cy="24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name="公式" r:id="rId10" imgW="177569" imgH="215619" progId="Equation.3">
                    <p:embed/>
                  </p:oleObj>
                </mc:Choice>
                <mc:Fallback>
                  <p:oleObj name="公式" r:id="rId10" imgW="177569" imgH="215619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95" y="2024"/>
                          <a:ext cx="202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Object 17">
              <a:extLst>
                <a:ext uri="{FF2B5EF4-FFF2-40B4-BE49-F238E27FC236}">
                  <a16:creationId xmlns:a16="http://schemas.microsoft.com/office/drawing/2014/main" id="{744DD8AB-0D0E-486C-90A0-D2CDD1197D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3" y="2103"/>
            <a:ext cx="202" cy="8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3" name="公式" r:id="rId12" imgW="177415" imgH="76035" progId="Equation.3">
                    <p:embed/>
                  </p:oleObj>
                </mc:Choice>
                <mc:Fallback>
                  <p:oleObj name="公式" r:id="rId12" imgW="177415" imgH="7603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23" y="2103"/>
                          <a:ext cx="202" cy="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0" name="Object 18">
              <a:extLst>
                <a:ext uri="{FF2B5EF4-FFF2-40B4-BE49-F238E27FC236}">
                  <a16:creationId xmlns:a16="http://schemas.microsoft.com/office/drawing/2014/main" id="{E2D915BE-0B28-402B-A3D3-6A0BC50695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1752"/>
            <a:ext cx="202" cy="8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4" name="公式" r:id="rId14" imgW="177415" imgH="76035" progId="Equation.3">
                    <p:embed/>
                  </p:oleObj>
                </mc:Choice>
                <mc:Fallback>
                  <p:oleObj name="公式" r:id="rId14" imgW="177415" imgH="7603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99" y="1752"/>
                          <a:ext cx="202" cy="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1" name="Object 19">
              <a:extLst>
                <a:ext uri="{FF2B5EF4-FFF2-40B4-BE49-F238E27FC236}">
                  <a16:creationId xmlns:a16="http://schemas.microsoft.com/office/drawing/2014/main" id="{4F687E9E-E0BF-4BF5-AADA-B059442EEC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1755"/>
            <a:ext cx="202" cy="8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5" name="公式" r:id="rId15" imgW="177415" imgH="76035" progId="Equation.3">
                    <p:embed/>
                  </p:oleObj>
                </mc:Choice>
                <mc:Fallback>
                  <p:oleObj name="公式" r:id="rId15" imgW="177415" imgH="7603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05" y="1755"/>
                          <a:ext cx="202" cy="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2" name="Object 20">
              <a:extLst>
                <a:ext uri="{FF2B5EF4-FFF2-40B4-BE49-F238E27FC236}">
                  <a16:creationId xmlns:a16="http://schemas.microsoft.com/office/drawing/2014/main" id="{54D6229A-0DA3-40B8-B853-542343E94A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2115"/>
            <a:ext cx="202" cy="8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6" name="公式" r:id="rId16" imgW="177415" imgH="76035" progId="Equation.3">
                    <p:embed/>
                  </p:oleObj>
                </mc:Choice>
                <mc:Fallback>
                  <p:oleObj name="公式" r:id="rId16" imgW="177415" imgH="7603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05" y="2115"/>
                          <a:ext cx="202" cy="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3" name="Object 21">
              <a:extLst>
                <a:ext uri="{FF2B5EF4-FFF2-40B4-BE49-F238E27FC236}">
                  <a16:creationId xmlns:a16="http://schemas.microsoft.com/office/drawing/2014/main" id="{8BBB3623-67F2-4825-BE9F-23BE4778EB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3" y="2024"/>
            <a:ext cx="172" cy="24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7" name="公式" r:id="rId17" imgW="152268" imgH="215713" progId="Equation.3">
                    <p:embed/>
                  </p:oleObj>
                </mc:Choice>
                <mc:Fallback>
                  <p:oleObj name="公式" r:id="rId17" imgW="152268" imgH="215713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93" y="2024"/>
                          <a:ext cx="172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4" name="Object 22">
              <a:extLst>
                <a:ext uri="{FF2B5EF4-FFF2-40B4-BE49-F238E27FC236}">
                  <a16:creationId xmlns:a16="http://schemas.microsoft.com/office/drawing/2014/main" id="{B9F52D4E-DF9E-447E-8C86-E2690E3B4D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3" y="2024"/>
            <a:ext cx="202" cy="24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8" name="公式" r:id="rId19" imgW="177569" imgH="215619" progId="Equation.3">
                    <p:embed/>
                  </p:oleObj>
                </mc:Choice>
                <mc:Fallback>
                  <p:oleObj name="公式" r:id="rId19" imgW="177569" imgH="215619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73" y="2024"/>
                          <a:ext cx="202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5" name="Object 23">
              <a:extLst>
                <a:ext uri="{FF2B5EF4-FFF2-40B4-BE49-F238E27FC236}">
                  <a16:creationId xmlns:a16="http://schemas.microsoft.com/office/drawing/2014/main" id="{665F428A-FE73-4B2C-B30D-F89E1A7048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1685"/>
            <a:ext cx="189" cy="23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9" name="公式" r:id="rId21" imgW="164957" imgH="203024" progId="Equation.3">
                    <p:embed/>
                  </p:oleObj>
                </mc:Choice>
                <mc:Fallback>
                  <p:oleObj name="公式" r:id="rId21" imgW="164957" imgH="203024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38" y="1685"/>
                          <a:ext cx="189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6" name="Object 24">
              <a:extLst>
                <a:ext uri="{FF2B5EF4-FFF2-40B4-BE49-F238E27FC236}">
                  <a16:creationId xmlns:a16="http://schemas.microsoft.com/office/drawing/2014/main" id="{BFA9DF3D-C3A5-4234-B912-8F891A57D9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2" y="1661"/>
            <a:ext cx="218" cy="23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0" name="公式" r:id="rId23" imgW="190417" imgH="203112" progId="Equation.3">
                    <p:embed/>
                  </p:oleObj>
                </mc:Choice>
                <mc:Fallback>
                  <p:oleObj name="公式" r:id="rId23" imgW="190417" imgH="203112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42" y="1661"/>
                          <a:ext cx="21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7" name="Object 25">
              <a:extLst>
                <a:ext uri="{FF2B5EF4-FFF2-40B4-BE49-F238E27FC236}">
                  <a16:creationId xmlns:a16="http://schemas.microsoft.com/office/drawing/2014/main" id="{A6D2B9CD-FA6F-48D3-A522-9BFEEFFF1E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4" y="1661"/>
            <a:ext cx="175" cy="23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1" name="公式" r:id="rId25" imgW="152268" imgH="203024" progId="Equation.3">
                    <p:embed/>
                  </p:oleObj>
                </mc:Choice>
                <mc:Fallback>
                  <p:oleObj name="公式" r:id="rId25" imgW="152268" imgH="203024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54" y="1661"/>
                          <a:ext cx="17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8" name="Object 26">
              <a:extLst>
                <a:ext uri="{FF2B5EF4-FFF2-40B4-BE49-F238E27FC236}">
                  <a16:creationId xmlns:a16="http://schemas.microsoft.com/office/drawing/2014/main" id="{8C7A593A-EFED-4891-8C3D-56E8648B69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8" y="1702"/>
            <a:ext cx="204" cy="23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2" name="公式" r:id="rId27" imgW="177569" imgH="202936" progId="Equation.3">
                    <p:embed/>
                  </p:oleObj>
                </mc:Choice>
                <mc:Fallback>
                  <p:oleObj name="公式" r:id="rId27" imgW="177569" imgH="202936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78" y="1702"/>
                          <a:ext cx="20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73" name="Group 33">
            <a:extLst>
              <a:ext uri="{FF2B5EF4-FFF2-40B4-BE49-F238E27FC236}">
                <a16:creationId xmlns:a16="http://schemas.microsoft.com/office/drawing/2014/main" id="{0BC71FBC-1C89-4E36-BA07-CDBAE629E0E1}"/>
              </a:ext>
            </a:extLst>
          </p:cNvPr>
          <p:cNvGrpSpPr/>
          <p:nvPr/>
        </p:nvGrpSpPr>
        <p:grpSpPr>
          <a:xfrm>
            <a:off x="972123" y="4322669"/>
            <a:ext cx="8610600" cy="1752600"/>
            <a:chOff x="49" y="2887"/>
            <a:chExt cx="4755" cy="963"/>
          </a:xfrm>
        </p:grpSpPr>
        <p:graphicFrame>
          <p:nvGraphicFramePr>
            <p:cNvPr id="6151" name="Object 30">
              <a:extLst>
                <a:ext uri="{FF2B5EF4-FFF2-40B4-BE49-F238E27FC236}">
                  <a16:creationId xmlns:a16="http://schemas.microsoft.com/office/drawing/2014/main" id="{C6BDFEB3-4B4E-4A64-9EB7-568CAE74F1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9619673"/>
                </p:ext>
              </p:extLst>
            </p:nvPr>
          </p:nvGraphicFramePr>
          <p:xfrm>
            <a:off x="49" y="2887"/>
            <a:ext cx="4755" cy="96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3" name="公式" r:id="rId29" imgW="3136900" imgH="647700" progId="Equation.3">
                    <p:embed/>
                  </p:oleObj>
                </mc:Choice>
                <mc:Fallback>
                  <p:oleObj name="公式" r:id="rId29" imgW="3136900" imgH="6477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" y="2887"/>
                          <a:ext cx="4755" cy="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31">
              <a:extLst>
                <a:ext uri="{FF2B5EF4-FFF2-40B4-BE49-F238E27FC236}">
                  <a16:creationId xmlns:a16="http://schemas.microsoft.com/office/drawing/2014/main" id="{8A7EBA16-A760-418C-852A-BAB88BC98FA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4004876"/>
                </p:ext>
              </p:extLst>
            </p:nvPr>
          </p:nvGraphicFramePr>
          <p:xfrm>
            <a:off x="3121" y="2887"/>
            <a:ext cx="1162" cy="29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4" name="Equation" r:id="rId31" imgW="752559" imgH="152400" progId="Equation.DSMT4">
                    <p:embed/>
                  </p:oleObj>
                </mc:Choice>
                <mc:Fallback>
                  <p:oleObj name="Equation" r:id="rId31" imgW="752559" imgH="152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21" y="2887"/>
                          <a:ext cx="116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32">
              <a:extLst>
                <a:ext uri="{FF2B5EF4-FFF2-40B4-BE49-F238E27FC236}">
                  <a16:creationId xmlns:a16="http://schemas.microsoft.com/office/drawing/2014/main" id="{A895B89C-8249-4552-B01C-AF369786B7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0963253"/>
                </p:ext>
              </p:extLst>
            </p:nvPr>
          </p:nvGraphicFramePr>
          <p:xfrm>
            <a:off x="627" y="3207"/>
            <a:ext cx="737" cy="29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5" name="公式" r:id="rId33" imgW="457200" imgH="152400" progId="Equation.3">
                    <p:embed/>
                  </p:oleObj>
                </mc:Choice>
                <mc:Fallback>
                  <p:oleObj name="公式" r:id="rId33" imgW="457200" imgH="1524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27" y="3207"/>
                          <a:ext cx="73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74" name="Text Box 34">
            <a:extLst>
              <a:ext uri="{FF2B5EF4-FFF2-40B4-BE49-F238E27FC236}">
                <a16:creationId xmlns:a16="http://schemas.microsoft.com/office/drawing/2014/main" id="{124BEAD0-1211-43ED-A182-022976E35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508" y="-5798"/>
            <a:ext cx="2819400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分布列的概念：</a:t>
            </a:r>
          </a:p>
        </p:txBody>
      </p:sp>
      <p:sp>
        <p:nvSpPr>
          <p:cNvPr id="6180" name="Text Box 36">
            <a:extLst>
              <a:ext uri="{FF2B5EF4-FFF2-40B4-BE49-F238E27FC236}">
                <a16:creationId xmlns:a16="http://schemas.microsoft.com/office/drawing/2014/main" id="{8A8AD53B-EC94-4FFA-88E0-179AF8FAE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" y="-5798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复习引入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16DE1E2-324A-456D-8578-D238549D7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52400"/>
            <a:ext cx="10363201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              袋中装有大小相同的</a:t>
            </a:r>
            <a:r>
              <a:rPr lang="en-US" altLang="zh-CN" sz="2800">
                <a:cs typeface="Times New Roman" panose="02020603050405020304" pitchFamily="18" charset="0"/>
              </a:rPr>
              <a:t>2</a:t>
            </a:r>
            <a:r>
              <a:rPr lang="zh-CN" altLang="en-US" sz="2800">
                <a:cs typeface="Times New Roman" panose="02020603050405020304" pitchFamily="18" charset="0"/>
              </a:rPr>
              <a:t>个白球和</a:t>
            </a:r>
            <a:r>
              <a:rPr lang="en-US" altLang="zh-CN" sz="2800">
                <a:cs typeface="Times New Roman" panose="02020603050405020304" pitchFamily="18" charset="0"/>
              </a:rPr>
              <a:t>3</a:t>
            </a:r>
            <a:r>
              <a:rPr lang="zh-CN" altLang="en-US" sz="2800">
                <a:cs typeface="Times New Roman" panose="02020603050405020304" pitchFamily="18" charset="0"/>
              </a:rPr>
              <a:t>个黑球．采取不放回抽样方式，从中依次摸出两个球，记</a:t>
            </a:r>
            <a:r>
              <a:rPr lang="en-US" altLang="zh-CN" sz="2800" i="1">
                <a:cs typeface="Times New Roman" panose="02020603050405020304" pitchFamily="18" charset="0"/>
              </a:rPr>
              <a:t>X</a:t>
            </a:r>
            <a:r>
              <a:rPr lang="zh-CN" altLang="en-US" sz="2800">
                <a:cs typeface="Times New Roman" panose="02020603050405020304" pitchFamily="18" charset="0"/>
              </a:rPr>
              <a:t>为摸出的两球中白球的个数，求</a:t>
            </a:r>
            <a:r>
              <a:rPr lang="en-US" altLang="zh-CN" sz="2800" i="1">
                <a:cs typeface="Times New Roman" panose="02020603050405020304" pitchFamily="18" charset="0"/>
              </a:rPr>
              <a:t>X</a:t>
            </a:r>
            <a:r>
              <a:rPr lang="zh-CN" altLang="en-US" sz="2800">
                <a:cs typeface="Times New Roman" panose="02020603050405020304" pitchFamily="18" charset="0"/>
              </a:rPr>
              <a:t>的分布列，并求至少有一个白球的概率．</a:t>
            </a:r>
          </a:p>
        </p:txBody>
      </p:sp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46104818-4092-46D0-810C-C6895BCEC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17058"/>
              </p:ext>
            </p:extLst>
          </p:nvPr>
        </p:nvGraphicFramePr>
        <p:xfrm>
          <a:off x="685800" y="1524000"/>
          <a:ext cx="8604250" cy="2992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9" name="文档" r:id="rId2" imgW="7220318" imgH="2496967" progId="Word.Document.8">
                  <p:embed/>
                </p:oleObj>
              </mc:Choice>
              <mc:Fallback>
                <p:oleObj name="文档" r:id="rId2" imgW="7220318" imgH="249696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1524000"/>
                        <a:ext cx="8604250" cy="299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8375A8ED-F48A-42C2-99AB-186A4AFCAE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321650"/>
              </p:ext>
            </p:extLst>
          </p:nvPr>
        </p:nvGraphicFramePr>
        <p:xfrm>
          <a:off x="4724400" y="3124200"/>
          <a:ext cx="4837112" cy="2286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0" name="文档" r:id="rId4" imgW="4925162" imgH="2305967" progId="Word.Document.8">
                  <p:embed/>
                </p:oleObj>
              </mc:Choice>
              <mc:Fallback>
                <p:oleObj name="文档" r:id="rId4" imgW="4925162" imgH="230596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724400" y="3124200"/>
                        <a:ext cx="483711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71C4E0BC-0096-422D-9714-9F8CF9892A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472170"/>
              </p:ext>
            </p:extLst>
          </p:nvPr>
        </p:nvGraphicFramePr>
        <p:xfrm>
          <a:off x="1219200" y="4692948"/>
          <a:ext cx="10231437" cy="885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1" name="Document" r:id="rId6" imgW="7787925" imgH="672274" progId="Word.Document.8">
                  <p:embed/>
                </p:oleObj>
              </mc:Choice>
              <mc:Fallback>
                <p:oleObj name="Document" r:id="rId6" imgW="7787925" imgH="67227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4692948"/>
                        <a:ext cx="102314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6">
            <a:extLst>
              <a:ext uri="{FF2B5EF4-FFF2-40B4-BE49-F238E27FC236}">
                <a16:creationId xmlns:a16="http://schemas.microsoft.com/office/drawing/2014/main" id="{63E98FEA-5EF8-48CC-8C08-87042DA2C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巩固练习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9" name="Text Box 17">
            <a:extLst>
              <a:ext uri="{FF2B5EF4-FFF2-40B4-BE49-F238E27FC236}">
                <a16:creationId xmlns:a16="http://schemas.microsoft.com/office/drawing/2014/main" id="{5EDC56F0-69B7-4AC8-A005-53DE962EEF08}"/>
              </a:ext>
            </a:extLst>
          </p:cNvPr>
          <p:cNvSpPr/>
          <p:nvPr/>
        </p:nvSpPr>
        <p:spPr>
          <a:xfrm>
            <a:off x="914400" y="2244143"/>
            <a:ext cx="7620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解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:</a:t>
            </a:r>
            <a:endParaRPr lang="en-US" altLang="zh-CN" sz="2800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628" name="Object 18">
            <a:extLst>
              <a:ext uri="{FF2B5EF4-FFF2-40B4-BE49-F238E27FC236}">
                <a16:creationId xmlns:a16="http://schemas.microsoft.com/office/drawing/2014/main" id="{A3EEA0C2-6009-446A-B93D-ACC4BFB65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033271"/>
              </p:ext>
            </p:extLst>
          </p:nvPr>
        </p:nvGraphicFramePr>
        <p:xfrm>
          <a:off x="1485900" y="2085181"/>
          <a:ext cx="2514600" cy="877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2" name="公式" r:id="rId2" imgW="1295283" imgH="447662" progId="Equation.3">
                  <p:embed/>
                </p:oleObj>
              </mc:Choice>
              <mc:Fallback>
                <p:oleObj name="公式" r:id="rId2" imgW="1295283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485900" y="2085181"/>
                        <a:ext cx="25146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9">
            <a:extLst>
              <a:ext uri="{FF2B5EF4-FFF2-40B4-BE49-F238E27FC236}">
                <a16:creationId xmlns:a16="http://schemas.microsoft.com/office/drawing/2014/main" id="{F04ECBE8-CF29-41EA-9E42-0C32F7248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200400"/>
          <a:ext cx="4953000" cy="4397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3" name="公式" r:id="rId4" imgW="2314487" imgH="209642" progId="Equation.3">
                  <p:embed/>
                </p:oleObj>
              </mc:Choice>
              <mc:Fallback>
                <p:oleObj name="公式" r:id="rId4" imgW="2314487" imgH="20964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3200400"/>
                        <a:ext cx="49530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20">
            <a:extLst>
              <a:ext uri="{FF2B5EF4-FFF2-40B4-BE49-F238E27FC236}">
                <a16:creationId xmlns:a16="http://schemas.microsoft.com/office/drawing/2014/main" id="{B621785B-B6C0-4418-9969-C59D117D76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3200400"/>
          <a:ext cx="3048000" cy="4333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4" name="公式" r:id="rId6" imgW="1514387" imgH="209642" progId="Equation.3">
                  <p:embed/>
                </p:oleObj>
              </mc:Choice>
              <mc:Fallback>
                <p:oleObj name="公式" r:id="rId6" imgW="1514387" imgH="20964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391400" y="3200400"/>
                        <a:ext cx="30480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21">
            <a:extLst>
              <a:ext uri="{FF2B5EF4-FFF2-40B4-BE49-F238E27FC236}">
                <a16:creationId xmlns:a16="http://schemas.microsoft.com/office/drawing/2014/main" id="{33D27312-3D2F-4975-9FF2-FE6197A7E5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114800"/>
          <a:ext cx="2819400" cy="877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5" name="公式" r:id="rId8" imgW="1742987" imgH="447662" progId="Equation.3">
                  <p:embed/>
                </p:oleObj>
              </mc:Choice>
              <mc:Fallback>
                <p:oleObj name="公式" r:id="rId8" imgW="1742987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4114800"/>
                        <a:ext cx="28194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22">
            <a:extLst>
              <a:ext uri="{FF2B5EF4-FFF2-40B4-BE49-F238E27FC236}">
                <a16:creationId xmlns:a16="http://schemas.microsoft.com/office/drawing/2014/main" id="{9E33BB97-DADF-4053-A406-3B8119DB3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114800"/>
          <a:ext cx="2362200" cy="877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6" name="公式" r:id="rId10" imgW="1390591" imgH="447662" progId="Equation.3">
                  <p:embed/>
                </p:oleObj>
              </mc:Choice>
              <mc:Fallback>
                <p:oleObj name="公式" r:id="rId10" imgW="1390591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715000" y="4114800"/>
                        <a:ext cx="23622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23">
            <a:extLst>
              <a:ext uri="{FF2B5EF4-FFF2-40B4-BE49-F238E27FC236}">
                <a16:creationId xmlns:a16="http://schemas.microsoft.com/office/drawing/2014/main" id="{EF015EBD-8D34-45AE-A7CB-C259574795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0" y="4114800"/>
          <a:ext cx="2438400" cy="877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7" name="公式" r:id="rId12" imgW="1409583" imgH="447662" progId="Equation.3">
                  <p:embed/>
                </p:oleObj>
              </mc:Choice>
              <mc:Fallback>
                <p:oleObj name="公式" r:id="rId12" imgW="1409583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153400" y="4114800"/>
                        <a:ext cx="24384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24">
            <a:extLst>
              <a:ext uri="{FF2B5EF4-FFF2-40B4-BE49-F238E27FC236}">
                <a16:creationId xmlns:a16="http://schemas.microsoft.com/office/drawing/2014/main" id="{169AA39D-A7FC-4C07-A09C-DB871AD91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029200"/>
          <a:ext cx="2243138" cy="425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8" name="公式" r:id="rId14" imgW="1057187" imgH="190487" progId="Equation.3">
                  <p:embed/>
                </p:oleObj>
              </mc:Choice>
              <mc:Fallback>
                <p:oleObj name="公式" r:id="rId14" imgW="1057187" imgH="1904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743200" y="5029200"/>
                        <a:ext cx="22431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25">
            <a:extLst>
              <a:ext uri="{FF2B5EF4-FFF2-40B4-BE49-F238E27FC236}">
                <a16:creationId xmlns:a16="http://schemas.microsoft.com/office/drawing/2014/main" id="{FB4E5C33-7C0E-40A1-BD73-9EED9C1EA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657600"/>
          <a:ext cx="1924050" cy="425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9" name="公式" r:id="rId16" imgW="904904" imgH="190487" progId="Equation.3">
                  <p:embed/>
                </p:oleObj>
              </mc:Choice>
              <mc:Fallback>
                <p:oleObj name="公式" r:id="rId16" imgW="904904" imgH="1904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743200" y="3657600"/>
                        <a:ext cx="19240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26">
            <a:extLst>
              <a:ext uri="{FF2B5EF4-FFF2-40B4-BE49-F238E27FC236}">
                <a16:creationId xmlns:a16="http://schemas.microsoft.com/office/drawing/2014/main" id="{7A5B6777-1996-4DF4-A30F-6D2E329E8E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638800"/>
          <a:ext cx="4267200" cy="7762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0" name="公式" r:id="rId18" imgW="1924109" imgH="380974" progId="Equation.3">
                  <p:embed/>
                </p:oleObj>
              </mc:Choice>
              <mc:Fallback>
                <p:oleObj name="公式" r:id="rId18" imgW="1924109" imgH="380974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71800" y="5638800"/>
                        <a:ext cx="42672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27">
            <a:extLst>
              <a:ext uri="{FF2B5EF4-FFF2-40B4-BE49-F238E27FC236}">
                <a16:creationId xmlns:a16="http://schemas.microsoft.com/office/drawing/2014/main" id="{7BE2DE16-537B-4BA1-A8EF-F7DAF2250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5562600"/>
          <a:ext cx="1600200" cy="8461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1" name="公式" r:id="rId20" imgW="666809" imgH="380974" progId="Equation.3">
                  <p:embed/>
                </p:oleObj>
              </mc:Choice>
              <mc:Fallback>
                <p:oleObj name="公式" r:id="rId20" imgW="666809" imgH="380974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229600" y="5562600"/>
                        <a:ext cx="1600200" cy="8461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 algn="ctr">
                        <a:solidFill>
                          <a:srgbClr val="FF00FF"/>
                        </a:solidFill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Text Box 28">
            <a:extLst>
              <a:ext uri="{FF2B5EF4-FFF2-40B4-BE49-F238E27FC236}">
                <a16:creationId xmlns:a16="http://schemas.microsoft.com/office/drawing/2014/main" id="{357AF06A-CAD4-4DE5-B361-C17CC39C6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5" y="67955"/>
            <a:ext cx="10287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          一袋中有</a:t>
            </a:r>
            <a:r>
              <a:rPr lang="en-US" altLang="zh-CN" sz="2800" b="0">
                <a:solidFill>
                  <a:schemeClr val="tx1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个大小相同的小球，其中有</a:t>
            </a:r>
            <a:r>
              <a:rPr lang="en-US" altLang="zh-CN" sz="2800" b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个红球</a:t>
            </a:r>
            <a:r>
              <a:rPr lang="en-US" altLang="zh-CN" sz="2800" b="0">
                <a:solidFill>
                  <a:schemeClr val="tx1"/>
                </a:solidFill>
                <a:latin typeface="宋体" panose="02010600030101010101" pitchFamily="2" charset="-122"/>
              </a:rPr>
              <a:t>,3</a:t>
            </a:r>
            <a:r>
              <a:rPr lang="zh-CN" alt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个黄球，</a:t>
            </a:r>
            <a:r>
              <a:rPr lang="en-US" altLang="zh-CN" sz="2800" b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个蓝球，从中任取</a:t>
            </a:r>
            <a:r>
              <a:rPr lang="en-US" altLang="zh-CN" sz="2800" b="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个球</a:t>
            </a:r>
            <a:r>
              <a:rPr lang="en-US" altLang="zh-CN" sz="2800" b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6639" name="Text Box 31">
            <a:extLst>
              <a:ext uri="{FF2B5EF4-FFF2-40B4-BE49-F238E27FC236}">
                <a16:creationId xmlns:a16="http://schemas.microsoft.com/office/drawing/2014/main" id="{767C3449-EE16-4AE4-A7A7-872D62FB5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019753"/>
            <a:ext cx="861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zh-CN" altLang="en-US" sz="2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求红、黄、蓝三种颜色的小球各取</a:t>
            </a:r>
            <a:r>
              <a:rPr lang="en-US" altLang="zh-CN" sz="2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个的概率</a:t>
            </a:r>
            <a:r>
              <a:rPr lang="en-US" altLang="zh-CN" sz="2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6640" name="Text Box 33">
            <a:extLst>
              <a:ext uri="{FF2B5EF4-FFF2-40B4-BE49-F238E27FC236}">
                <a16:creationId xmlns:a16="http://schemas.microsoft.com/office/drawing/2014/main" id="{E3975446-7D89-4271-9AB0-773327205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549691"/>
            <a:ext cx="9867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(2).</a:t>
            </a:r>
            <a:r>
              <a:rPr lang="zh-CN" altLang="en-US" sz="2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表示取到的蓝色小球的个数</a:t>
            </a:r>
            <a:r>
              <a:rPr lang="en-US" altLang="zh-CN" sz="2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的分布列和数学期望</a:t>
            </a:r>
            <a:r>
              <a:rPr lang="en-US" altLang="zh-CN" sz="2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AE870852-4366-4814-803E-C4819D159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0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巩固练习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5842" name="Text Box 3">
            <a:extLst>
              <a:ext uri="{FF2B5EF4-FFF2-40B4-BE49-F238E27FC236}">
                <a16:creationId xmlns:a16="http://schemas.microsoft.com/office/drawing/2014/main" id="{1CCDB706-9D60-4BD1-B726-F537AE119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11"/>
            <a:ext cx="1524000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课堂小结</a:t>
            </a:r>
          </a:p>
        </p:txBody>
      </p:sp>
      <p:graphicFrame>
        <p:nvGraphicFramePr>
          <p:cNvPr id="35843" name="Object 6">
            <a:extLst>
              <a:ext uri="{FF2B5EF4-FFF2-40B4-BE49-F238E27FC236}">
                <a16:creationId xmlns:a16="http://schemas.microsoft.com/office/drawing/2014/main" id="{F2A44BC8-8E9A-47B5-9FA3-BE68FB118F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882050"/>
              </p:ext>
            </p:extLst>
          </p:nvPr>
        </p:nvGraphicFramePr>
        <p:xfrm>
          <a:off x="2895600" y="685800"/>
          <a:ext cx="7315200" cy="1371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2" name="公式" r:id="rId2" imgW="2819517" imgH="447662" progId="Equation.3">
                  <p:embed/>
                </p:oleObj>
              </mc:Choice>
              <mc:Fallback>
                <p:oleObj name="公式" r:id="rId2" imgW="2819517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95600" y="685800"/>
                        <a:ext cx="7315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7">
            <a:extLst>
              <a:ext uri="{FF2B5EF4-FFF2-40B4-BE49-F238E27FC236}">
                <a16:creationId xmlns:a16="http://schemas.microsoft.com/office/drawing/2014/main" id="{372F7E05-9256-49CF-835A-4059EEDE1AD5}"/>
              </a:ext>
            </a:extLst>
          </p:cNvPr>
          <p:cNvSpPr/>
          <p:nvPr/>
        </p:nvSpPr>
        <p:spPr>
          <a:xfrm>
            <a:off x="152400" y="2754353"/>
            <a:ext cx="4038600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2.</a:t>
            </a:r>
            <a:r>
              <a:rPr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超几何分布的均值</a:t>
            </a:r>
            <a:endParaRPr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5845" name="Object 8">
            <a:extLst>
              <a:ext uri="{FF2B5EF4-FFF2-40B4-BE49-F238E27FC236}">
                <a16:creationId xmlns:a16="http://schemas.microsoft.com/office/drawing/2014/main" id="{65299CC6-16AD-45A1-9166-078C40891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373185"/>
              </p:ext>
            </p:extLst>
          </p:nvPr>
        </p:nvGraphicFramePr>
        <p:xfrm>
          <a:off x="3962400" y="2378115"/>
          <a:ext cx="3733800" cy="13319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3" name="公式" r:id="rId4" imgW="1095522" imgH="380974" progId="Equation.3">
                  <p:embed/>
                </p:oleObj>
              </mc:Choice>
              <mc:Fallback>
                <p:oleObj name="公式" r:id="rId4" imgW="1095522" imgH="380974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962400" y="2378115"/>
                        <a:ext cx="3733800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11">
            <a:extLst>
              <a:ext uri="{FF2B5EF4-FFF2-40B4-BE49-F238E27FC236}">
                <a16:creationId xmlns:a16="http://schemas.microsoft.com/office/drawing/2014/main" id="{9771C17D-CF92-4DCC-8E70-FBE9661FDF6C}"/>
              </a:ext>
            </a:extLst>
          </p:cNvPr>
          <p:cNvSpPr/>
          <p:nvPr/>
        </p:nvSpPr>
        <p:spPr>
          <a:xfrm>
            <a:off x="342900" y="988190"/>
            <a:ext cx="4038600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1.</a:t>
            </a:r>
            <a:r>
              <a:rPr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超几何分布</a:t>
            </a:r>
            <a:endParaRPr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846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11328400" y="10464800"/>
            <a:ext cx="304800" cy="228600"/>
          </a:xfrm>
          <a:prstGeom prst="cube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1F0508DE-FE41-4431-9270-D6EA81AAC9FF}"/>
              </a:ext>
            </a:extLst>
          </p:cNvPr>
          <p:cNvSpPr/>
          <p:nvPr/>
        </p:nvSpPr>
        <p:spPr>
          <a:xfrm>
            <a:off x="457200" y="935398"/>
            <a:ext cx="3084513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spcBef>
                <a:spcPct val="0"/>
              </a:spcBef>
            </a:pPr>
            <a:r>
              <a:rPr lang="en-US" altLang="zh-CN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2.</a:t>
            </a:r>
            <a:r>
              <a:rPr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二项分布</a:t>
            </a:r>
            <a:endParaRPr b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1C68BB7A-72F2-42F6-9336-E63638A0D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023592"/>
              </p:ext>
            </p:extLst>
          </p:nvPr>
        </p:nvGraphicFramePr>
        <p:xfrm>
          <a:off x="2494757" y="954809"/>
          <a:ext cx="2743200" cy="561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公式" r:id="rId2" imgW="1047691" imgH="209642" progId="Equation.3">
                  <p:embed/>
                </p:oleObj>
              </mc:Choice>
              <mc:Fallback>
                <p:oleObj name="公式" r:id="rId2" imgW="1047691" imgH="20964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494757" y="954809"/>
                        <a:ext cx="27432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458B0F07-BA74-4789-948F-E098E468B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385370"/>
              </p:ext>
            </p:extLst>
          </p:nvPr>
        </p:nvGraphicFramePr>
        <p:xfrm>
          <a:off x="5143500" y="930996"/>
          <a:ext cx="6848475" cy="609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Equation" r:id="rId4" imgW="2609909" imgH="228442" progId="Equation.DSMT4">
                  <p:embed/>
                </p:oleObj>
              </mc:Choice>
              <mc:Fallback>
                <p:oleObj name="Equation" r:id="rId4" imgW="2609909" imgH="228442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143500" y="930996"/>
                        <a:ext cx="68484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>
            <a:extLst>
              <a:ext uri="{FF2B5EF4-FFF2-40B4-BE49-F238E27FC236}">
                <a16:creationId xmlns:a16="http://schemas.microsoft.com/office/drawing/2014/main" id="{70B3EFE6-023E-42D5-B6F8-EAC860A24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497665"/>
              </p:ext>
            </p:extLst>
          </p:nvPr>
        </p:nvGraphicFramePr>
        <p:xfrm>
          <a:off x="484186" y="3334905"/>
          <a:ext cx="7772400" cy="1524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Equation" r:id="rId6" imgW="2267009" imgH="495195" progId="Equation.DSMT4">
                  <p:embed/>
                </p:oleObj>
              </mc:Choice>
              <mc:Fallback>
                <p:oleObj name="Equation" r:id="rId6" imgW="2267009" imgH="49519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4186" y="3334905"/>
                        <a:ext cx="7772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Group 69">
            <a:extLst>
              <a:ext uri="{FF2B5EF4-FFF2-40B4-BE49-F238E27FC236}">
                <a16:creationId xmlns:a16="http://schemas.microsoft.com/office/drawing/2014/main" id="{25D3500B-5ABD-4108-9429-06A153553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68355"/>
              </p:ext>
            </p:extLst>
          </p:nvPr>
        </p:nvGraphicFramePr>
        <p:xfrm>
          <a:off x="1447800" y="1658504"/>
          <a:ext cx="8104187" cy="1524000"/>
        </p:xfrm>
        <a:graphic>
          <a:graphicData uri="http://schemas.openxmlformats.org/drawingml/2006/table">
            <a:tbl>
              <a:tblPr/>
              <a:tblGrid>
                <a:gridCol w="592137">
                  <a:extLst>
                    <a:ext uri="{9D8B030D-6E8A-4147-A177-3AD203B41FA5}">
                      <a16:colId xmlns:a16="http://schemas.microsoft.com/office/drawing/2014/main" val="1034116799"/>
                    </a:ext>
                  </a:extLst>
                </a:gridCol>
                <a:gridCol w="1408113">
                  <a:extLst>
                    <a:ext uri="{9D8B030D-6E8A-4147-A177-3AD203B41FA5}">
                      <a16:colId xmlns:a16="http://schemas.microsoft.com/office/drawing/2014/main" val="3719861384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76133539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1982740337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147827979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155699748"/>
                    </a:ext>
                  </a:extLst>
                </a:gridCol>
                <a:gridCol w="1268412">
                  <a:extLst>
                    <a:ext uri="{9D8B030D-6E8A-4147-A177-3AD203B41FA5}">
                      <a16:colId xmlns:a16="http://schemas.microsoft.com/office/drawing/2014/main" val="2856945938"/>
                    </a:ext>
                  </a:extLst>
                </a:gridCol>
              </a:tblGrid>
              <a:tr h="584200"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797621"/>
                  </a:ext>
                </a:extLst>
              </a:tr>
              <a:tr h="711200"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4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14204"/>
                  </a:ext>
                </a:extLst>
              </a:tr>
            </a:tbl>
          </a:graphicData>
        </a:graphic>
      </p:graphicFrame>
      <p:graphicFrame>
        <p:nvGraphicFramePr>
          <p:cNvPr id="19489" name="Object 59">
            <a:extLst>
              <a:ext uri="{FF2B5EF4-FFF2-40B4-BE49-F238E27FC236}">
                <a16:creationId xmlns:a16="http://schemas.microsoft.com/office/drawing/2014/main" id="{F1864E38-246E-4FF8-A03C-CF26B048C6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599940"/>
              </p:ext>
            </p:extLst>
          </p:nvPr>
        </p:nvGraphicFramePr>
        <p:xfrm>
          <a:off x="4979987" y="1887105"/>
          <a:ext cx="792163" cy="339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8" imgW="171626" imgH="66688" progId="Equation.3">
                  <p:embed/>
                </p:oleObj>
              </mc:Choice>
              <mc:Fallback>
                <p:oleObj r:id="rId8" imgW="171626" imgH="666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979987" y="1887105"/>
                        <a:ext cx="79216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0" name="Object 60">
            <a:extLst>
              <a:ext uri="{FF2B5EF4-FFF2-40B4-BE49-F238E27FC236}">
                <a16:creationId xmlns:a16="http://schemas.microsoft.com/office/drawing/2014/main" id="{EE34D52F-D77F-4C56-ABA6-7D8B26294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954660"/>
              </p:ext>
            </p:extLst>
          </p:nvPr>
        </p:nvGraphicFramePr>
        <p:xfrm>
          <a:off x="7494587" y="1887105"/>
          <a:ext cx="790575" cy="339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10" imgW="171626" imgH="66688" progId="Equation.3">
                  <p:embed/>
                </p:oleObj>
              </mc:Choice>
              <mc:Fallback>
                <p:oleObj r:id="rId10" imgW="171626" imgH="666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494587" y="1887105"/>
                        <a:ext cx="7905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1" name="Object 61">
            <a:extLst>
              <a:ext uri="{FF2B5EF4-FFF2-40B4-BE49-F238E27FC236}">
                <a16:creationId xmlns:a16="http://schemas.microsoft.com/office/drawing/2014/main" id="{5625A090-681D-4C40-96AC-CBB9C9FCF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72707"/>
              </p:ext>
            </p:extLst>
          </p:nvPr>
        </p:nvGraphicFramePr>
        <p:xfrm>
          <a:off x="2084386" y="2344305"/>
          <a:ext cx="1371600" cy="803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12" imgW="504678" imgH="228442" progId="Equation.3">
                  <p:embed/>
                </p:oleObj>
              </mc:Choice>
              <mc:Fallback>
                <p:oleObj r:id="rId12" imgW="504678" imgH="22844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84386" y="2344305"/>
                        <a:ext cx="13716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2" name="Object 62">
            <a:extLst>
              <a:ext uri="{FF2B5EF4-FFF2-40B4-BE49-F238E27FC236}">
                <a16:creationId xmlns:a16="http://schemas.microsoft.com/office/drawing/2014/main" id="{DF270FCB-CA8F-46F0-8B3A-916C512DF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961380"/>
              </p:ext>
            </p:extLst>
          </p:nvPr>
        </p:nvGraphicFramePr>
        <p:xfrm>
          <a:off x="3455986" y="2344305"/>
          <a:ext cx="1447800" cy="803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14" imgW="552509" imgH="228442" progId="Equation.3">
                  <p:embed/>
                </p:oleObj>
              </mc:Choice>
              <mc:Fallback>
                <p:oleObj r:id="rId14" imgW="552509" imgH="22844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455986" y="2344305"/>
                        <a:ext cx="1447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3" name="Object 63">
            <a:extLst>
              <a:ext uri="{FF2B5EF4-FFF2-40B4-BE49-F238E27FC236}">
                <a16:creationId xmlns:a16="http://schemas.microsoft.com/office/drawing/2014/main" id="{34D1D75E-5B7B-4BD0-8CD0-BC872AA8E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777169"/>
              </p:ext>
            </p:extLst>
          </p:nvPr>
        </p:nvGraphicFramePr>
        <p:xfrm>
          <a:off x="5741986" y="2344305"/>
          <a:ext cx="1600200" cy="7731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16" imgW="609483" imgH="228442" progId="Equation.3">
                  <p:embed/>
                </p:oleObj>
              </mc:Choice>
              <mc:Fallback>
                <p:oleObj r:id="rId16" imgW="609483" imgH="22844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741986" y="2344305"/>
                        <a:ext cx="16002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4" name="Object 64">
            <a:extLst>
              <a:ext uri="{FF2B5EF4-FFF2-40B4-BE49-F238E27FC236}">
                <a16:creationId xmlns:a16="http://schemas.microsoft.com/office/drawing/2014/main" id="{C3BBB880-3570-4C0D-85DA-3C4C001E69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222255"/>
              </p:ext>
            </p:extLst>
          </p:nvPr>
        </p:nvGraphicFramePr>
        <p:xfrm>
          <a:off x="8256586" y="2344304"/>
          <a:ext cx="1295400" cy="768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18" imgW="504678" imgH="228442" progId="Equation.3">
                  <p:embed/>
                </p:oleObj>
              </mc:Choice>
              <mc:Fallback>
                <p:oleObj r:id="rId18" imgW="504678" imgH="22844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256586" y="2344304"/>
                        <a:ext cx="12954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5" name="Object 65">
            <a:extLst>
              <a:ext uri="{FF2B5EF4-FFF2-40B4-BE49-F238E27FC236}">
                <a16:creationId xmlns:a16="http://schemas.microsoft.com/office/drawing/2014/main" id="{9EB00E9A-D2FE-41F0-AEB9-2A04C50B4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695421"/>
              </p:ext>
            </p:extLst>
          </p:nvPr>
        </p:nvGraphicFramePr>
        <p:xfrm>
          <a:off x="4903787" y="2649105"/>
          <a:ext cx="790575" cy="339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20" imgW="171626" imgH="66688" progId="Equation.3">
                  <p:embed/>
                </p:oleObj>
              </mc:Choice>
              <mc:Fallback>
                <p:oleObj r:id="rId20" imgW="171626" imgH="666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903787" y="2649105"/>
                        <a:ext cx="7905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6" name="Object 66">
            <a:extLst>
              <a:ext uri="{FF2B5EF4-FFF2-40B4-BE49-F238E27FC236}">
                <a16:creationId xmlns:a16="http://schemas.microsoft.com/office/drawing/2014/main" id="{9726C7B6-7F66-4FFA-8DD7-76505C40A8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808358"/>
              </p:ext>
            </p:extLst>
          </p:nvPr>
        </p:nvGraphicFramePr>
        <p:xfrm>
          <a:off x="7418387" y="2572905"/>
          <a:ext cx="790575" cy="339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22" imgW="171626" imgH="66688" progId="Equation.3">
                  <p:embed/>
                </p:oleObj>
              </mc:Choice>
              <mc:Fallback>
                <p:oleObj r:id="rId22" imgW="171626" imgH="666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418387" y="2572905"/>
                        <a:ext cx="7905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" name="Text Box 67">
            <a:extLst>
              <a:ext uri="{FF2B5EF4-FFF2-40B4-BE49-F238E27FC236}">
                <a16:creationId xmlns:a16="http://schemas.microsoft.com/office/drawing/2014/main" id="{8CC34878-C862-4F9B-8783-01FC79C9E97E}"/>
              </a:ext>
            </a:extLst>
          </p:cNvPr>
          <p:cNvSpPr/>
          <p:nvPr/>
        </p:nvSpPr>
        <p:spPr>
          <a:xfrm>
            <a:off x="1656557" y="37161"/>
            <a:ext cx="35814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spcBef>
                <a:spcPct val="0"/>
              </a:spcBef>
            </a:pPr>
            <a:r>
              <a:rPr lang="en-US" altLang="zh-CN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1.</a:t>
            </a:r>
            <a:r>
              <a:rPr lang="en-US" altLang="zh-CN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n</a:t>
            </a:r>
            <a:r>
              <a:rPr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重伯努利试验</a:t>
            </a:r>
            <a:endParaRPr lang="en-US" altLang="zh-CN" b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36">
            <a:extLst>
              <a:ext uri="{FF2B5EF4-FFF2-40B4-BE49-F238E27FC236}">
                <a16:creationId xmlns:a16="http://schemas.microsoft.com/office/drawing/2014/main" id="{FA3F1589-485F-4803-97DB-200D334D8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" y="-5798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复习引入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Object 29">
            <a:extLst>
              <a:ext uri="{FF2B5EF4-FFF2-40B4-BE49-F238E27FC236}">
                <a16:creationId xmlns:a16="http://schemas.microsoft.com/office/drawing/2014/main" id="{94B3C0BA-17B7-43A0-8B57-3DD2F58569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905976"/>
              </p:ext>
            </p:extLst>
          </p:nvPr>
        </p:nvGraphicFramePr>
        <p:xfrm>
          <a:off x="446810" y="3090616"/>
          <a:ext cx="2971800" cy="479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公式" r:id="rId2" imgW="1209822" imgH="190487" progId="Equation.3">
                  <p:embed/>
                </p:oleObj>
              </mc:Choice>
              <mc:Fallback>
                <p:oleObj name="公式" r:id="rId2" imgW="1209822" imgH="1904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46810" y="3090616"/>
                        <a:ext cx="2971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0">
            <a:extLst>
              <a:ext uri="{FF2B5EF4-FFF2-40B4-BE49-F238E27FC236}">
                <a16:creationId xmlns:a16="http://schemas.microsoft.com/office/drawing/2014/main" id="{0D82C8CC-0C55-4926-AEB4-C6886487B6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90759"/>
              </p:ext>
            </p:extLst>
          </p:nvPr>
        </p:nvGraphicFramePr>
        <p:xfrm>
          <a:off x="1221510" y="3526971"/>
          <a:ext cx="3124200" cy="422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公式" r:id="rId4" imgW="1590704" imgH="209642" progId="Equation.3">
                  <p:embed/>
                </p:oleObj>
              </mc:Choice>
              <mc:Fallback>
                <p:oleObj name="公式" r:id="rId4" imgW="1590704" imgH="20964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221510" y="3526971"/>
                        <a:ext cx="3124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1">
            <a:extLst>
              <a:ext uri="{FF2B5EF4-FFF2-40B4-BE49-F238E27FC236}">
                <a16:creationId xmlns:a16="http://schemas.microsoft.com/office/drawing/2014/main" id="{8586E694-7D07-4D17-8BDD-CF5702B16E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918288"/>
              </p:ext>
            </p:extLst>
          </p:nvPr>
        </p:nvGraphicFramePr>
        <p:xfrm>
          <a:off x="4390160" y="3510170"/>
          <a:ext cx="1785938" cy="396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name="公式" r:id="rId6" imgW="904904" imgH="190487" progId="Equation.3">
                  <p:embed/>
                </p:oleObj>
              </mc:Choice>
              <mc:Fallback>
                <p:oleObj name="公式" r:id="rId6" imgW="904904" imgH="1904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390160" y="3510170"/>
                        <a:ext cx="17859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2">
            <a:extLst>
              <a:ext uri="{FF2B5EF4-FFF2-40B4-BE49-F238E27FC236}">
                <a16:creationId xmlns:a16="http://schemas.microsoft.com/office/drawing/2014/main" id="{A4CCE841-6049-47BC-A3C6-010820629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700855"/>
              </p:ext>
            </p:extLst>
          </p:nvPr>
        </p:nvGraphicFramePr>
        <p:xfrm>
          <a:off x="6107041" y="3297576"/>
          <a:ext cx="3886200" cy="881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name="公式" r:id="rId8" imgW="2009922" imgH="447662" progId="Equation.3">
                  <p:embed/>
                </p:oleObj>
              </mc:Choice>
              <mc:Fallback>
                <p:oleObj name="公式" r:id="rId8" imgW="2009922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107041" y="3297576"/>
                        <a:ext cx="38862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76">
            <a:extLst>
              <a:ext uri="{FF2B5EF4-FFF2-40B4-BE49-F238E27FC236}">
                <a16:creationId xmlns:a16="http://schemas.microsoft.com/office/drawing/2014/main" id="{81DD7534-D2B1-40B0-BBE2-6441AA989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750442"/>
              </p:ext>
            </p:extLst>
          </p:nvPr>
        </p:nvGraphicFramePr>
        <p:xfrm>
          <a:off x="1437410" y="4343400"/>
          <a:ext cx="7391400" cy="1219835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254058169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4132934676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62202935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89626056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514549824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457341151"/>
                    </a:ext>
                  </a:extLst>
                </a:gridCol>
              </a:tblGrid>
              <a:tr h="444500"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372598"/>
                  </a:ext>
                </a:extLst>
              </a:tr>
              <a:tr h="701675"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143209"/>
                  </a:ext>
                </a:extLst>
              </a:tr>
            </a:tbl>
          </a:graphicData>
        </a:graphic>
      </p:graphicFrame>
      <p:graphicFrame>
        <p:nvGraphicFramePr>
          <p:cNvPr id="7" name="Object 58">
            <a:extLst>
              <a:ext uri="{FF2B5EF4-FFF2-40B4-BE49-F238E27FC236}">
                <a16:creationId xmlns:a16="http://schemas.microsoft.com/office/drawing/2014/main" id="{5F4B2F65-94FB-4F8A-9DB6-5468BCD367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525121"/>
              </p:ext>
            </p:extLst>
          </p:nvPr>
        </p:nvGraphicFramePr>
        <p:xfrm>
          <a:off x="1894610" y="4419600"/>
          <a:ext cx="381000" cy="354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name="公式" r:id="rId10" imgW="171626" imgH="152531" progId="Equation.3">
                  <p:embed/>
                </p:oleObj>
              </mc:Choice>
              <mc:Fallback>
                <p:oleObj name="公式" r:id="rId10" imgW="171626" imgH="152531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894610" y="4419600"/>
                        <a:ext cx="3810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9">
            <a:extLst>
              <a:ext uri="{FF2B5EF4-FFF2-40B4-BE49-F238E27FC236}">
                <a16:creationId xmlns:a16="http://schemas.microsoft.com/office/drawing/2014/main" id="{4915650E-F28D-41D2-8457-B52D49447B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453142"/>
              </p:ext>
            </p:extLst>
          </p:nvPr>
        </p:nvGraphicFramePr>
        <p:xfrm>
          <a:off x="1894610" y="5029200"/>
          <a:ext cx="363538" cy="393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name="公式" r:id="rId12" imgW="142787" imgH="152531" progId="Equation.3">
                  <p:embed/>
                </p:oleObj>
              </mc:Choice>
              <mc:Fallback>
                <p:oleObj name="公式" r:id="rId12" imgW="142787" imgH="152531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894610" y="5029200"/>
                        <a:ext cx="3635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0">
            <a:extLst>
              <a:ext uri="{FF2B5EF4-FFF2-40B4-BE49-F238E27FC236}">
                <a16:creationId xmlns:a16="http://schemas.microsoft.com/office/drawing/2014/main" id="{1812BAE7-8BEE-4446-9F10-F978CA75C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549384"/>
              </p:ext>
            </p:extLst>
          </p:nvPr>
        </p:nvGraphicFramePr>
        <p:xfrm>
          <a:off x="3113810" y="4419600"/>
          <a:ext cx="271463" cy="381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name="公式" r:id="rId14" imgW="114300" imgH="171332" progId="Equation.3">
                  <p:embed/>
                </p:oleObj>
              </mc:Choice>
              <mc:Fallback>
                <p:oleObj name="公式" r:id="rId14" imgW="114300" imgH="17133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113810" y="4419600"/>
                        <a:ext cx="2714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1">
            <a:extLst>
              <a:ext uri="{FF2B5EF4-FFF2-40B4-BE49-F238E27FC236}">
                <a16:creationId xmlns:a16="http://schemas.microsoft.com/office/drawing/2014/main" id="{AB272DC7-8DA9-4FB2-B0EC-067214F9D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71557"/>
              </p:ext>
            </p:extLst>
          </p:nvPr>
        </p:nvGraphicFramePr>
        <p:xfrm>
          <a:off x="4409210" y="4419600"/>
          <a:ext cx="190500" cy="352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name="公式" r:id="rId16" imgW="76317" imgH="152531" progId="Equation.3">
                  <p:embed/>
                </p:oleObj>
              </mc:Choice>
              <mc:Fallback>
                <p:oleObj name="公式" r:id="rId16" imgW="76317" imgH="152531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409210" y="4419600"/>
                        <a:ext cx="1905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2">
            <a:extLst>
              <a:ext uri="{FF2B5EF4-FFF2-40B4-BE49-F238E27FC236}">
                <a16:creationId xmlns:a16="http://schemas.microsoft.com/office/drawing/2014/main" id="{88C60DAA-3A91-456D-A549-5423A8D21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210813"/>
              </p:ext>
            </p:extLst>
          </p:nvPr>
        </p:nvGraphicFramePr>
        <p:xfrm>
          <a:off x="5552210" y="4419600"/>
          <a:ext cx="271463" cy="352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name="公式" r:id="rId18" imgW="114300" imgH="152531" progId="Equation.3">
                  <p:embed/>
                </p:oleObj>
              </mc:Choice>
              <mc:Fallback>
                <p:oleObj name="公式" r:id="rId18" imgW="114300" imgH="152531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52210" y="4419600"/>
                        <a:ext cx="27146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3">
            <a:extLst>
              <a:ext uri="{FF2B5EF4-FFF2-40B4-BE49-F238E27FC236}">
                <a16:creationId xmlns:a16="http://schemas.microsoft.com/office/drawing/2014/main" id="{2C77DD67-5A53-4E5D-A2E4-ABEF88F04C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414211"/>
              </p:ext>
            </p:extLst>
          </p:nvPr>
        </p:nvGraphicFramePr>
        <p:xfrm>
          <a:off x="6847610" y="4419600"/>
          <a:ext cx="244475" cy="381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name="公式" r:id="rId20" imgW="104804" imgH="171332" progId="Equation.3">
                  <p:embed/>
                </p:oleObj>
              </mc:Choice>
              <mc:Fallback>
                <p:oleObj name="公式" r:id="rId20" imgW="104804" imgH="17133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847610" y="4419600"/>
                        <a:ext cx="2444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4">
            <a:extLst>
              <a:ext uri="{FF2B5EF4-FFF2-40B4-BE49-F238E27FC236}">
                <a16:creationId xmlns:a16="http://schemas.microsoft.com/office/drawing/2014/main" id="{155FE1D1-6582-4D70-800A-259AAA3CD7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905015"/>
              </p:ext>
            </p:extLst>
          </p:nvPr>
        </p:nvGraphicFramePr>
        <p:xfrm>
          <a:off x="8066810" y="4419600"/>
          <a:ext cx="271463" cy="352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name="公式" r:id="rId22" imgW="114300" imgH="152531" progId="Equation.3">
                  <p:embed/>
                </p:oleObj>
              </mc:Choice>
              <mc:Fallback>
                <p:oleObj name="公式" r:id="rId22" imgW="114300" imgH="152531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066810" y="4419600"/>
                        <a:ext cx="27146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5">
            <a:extLst>
              <a:ext uri="{FF2B5EF4-FFF2-40B4-BE49-F238E27FC236}">
                <a16:creationId xmlns:a16="http://schemas.microsoft.com/office/drawing/2014/main" id="{2FE85ECD-CB06-43FA-9A32-C7211191A3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524362"/>
              </p:ext>
            </p:extLst>
          </p:nvPr>
        </p:nvGraphicFramePr>
        <p:xfrm>
          <a:off x="2961410" y="4876800"/>
          <a:ext cx="674688" cy="6937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name="公式" r:id="rId24" imgW="438209" imgH="447662" progId="Equation.3">
                  <p:embed/>
                </p:oleObj>
              </mc:Choice>
              <mc:Fallback>
                <p:oleObj name="公式" r:id="rId24" imgW="438209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61410" y="4876800"/>
                        <a:ext cx="674688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8">
            <a:extLst>
              <a:ext uri="{FF2B5EF4-FFF2-40B4-BE49-F238E27FC236}">
                <a16:creationId xmlns:a16="http://schemas.microsoft.com/office/drawing/2014/main" id="{880B67A6-2697-408C-963E-3A885EEDA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069172"/>
              </p:ext>
            </p:extLst>
          </p:nvPr>
        </p:nvGraphicFramePr>
        <p:xfrm>
          <a:off x="4180610" y="4876800"/>
          <a:ext cx="635000" cy="6937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name="公式" r:id="rId26" imgW="409722" imgH="447662" progId="Equation.3">
                  <p:embed/>
                </p:oleObj>
              </mc:Choice>
              <mc:Fallback>
                <p:oleObj name="公式" r:id="rId26" imgW="409722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80610" y="4876800"/>
                        <a:ext cx="6350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9">
            <a:extLst>
              <a:ext uri="{FF2B5EF4-FFF2-40B4-BE49-F238E27FC236}">
                <a16:creationId xmlns:a16="http://schemas.microsoft.com/office/drawing/2014/main" id="{3AE07D79-69F5-41E7-BB90-00CD08E28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838883"/>
              </p:ext>
            </p:extLst>
          </p:nvPr>
        </p:nvGraphicFramePr>
        <p:xfrm>
          <a:off x="5399810" y="4876800"/>
          <a:ext cx="674688" cy="6937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name="公式" r:id="rId28" imgW="438209" imgH="447662" progId="Equation.3">
                  <p:embed/>
                </p:oleObj>
              </mc:Choice>
              <mc:Fallback>
                <p:oleObj name="公式" r:id="rId28" imgW="438209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99810" y="4876800"/>
                        <a:ext cx="674688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0">
            <a:extLst>
              <a:ext uri="{FF2B5EF4-FFF2-40B4-BE49-F238E27FC236}">
                <a16:creationId xmlns:a16="http://schemas.microsoft.com/office/drawing/2014/main" id="{C609F7DA-EE4F-4521-A8C4-623C528CC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33820"/>
              </p:ext>
            </p:extLst>
          </p:nvPr>
        </p:nvGraphicFramePr>
        <p:xfrm>
          <a:off x="6619010" y="4876800"/>
          <a:ext cx="655638" cy="6937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name="公式" r:id="rId30" imgW="419217" imgH="447662" progId="Equation.3">
                  <p:embed/>
                </p:oleObj>
              </mc:Choice>
              <mc:Fallback>
                <p:oleObj name="公式" r:id="rId30" imgW="419217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619010" y="4876800"/>
                        <a:ext cx="655638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1">
            <a:extLst>
              <a:ext uri="{FF2B5EF4-FFF2-40B4-BE49-F238E27FC236}">
                <a16:creationId xmlns:a16="http://schemas.microsoft.com/office/drawing/2014/main" id="{0F695676-197C-4B15-B273-05FBEFA0AD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858728"/>
              </p:ext>
            </p:extLst>
          </p:nvPr>
        </p:nvGraphicFramePr>
        <p:xfrm>
          <a:off x="7838210" y="4876800"/>
          <a:ext cx="674688" cy="6937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name="公式" r:id="rId32" imgW="438209" imgH="447662" progId="Equation.3">
                  <p:embed/>
                </p:oleObj>
              </mc:Choice>
              <mc:Fallback>
                <p:oleObj name="公式" r:id="rId32" imgW="438209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838210" y="4876800"/>
                        <a:ext cx="674688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72">
            <a:extLst>
              <a:ext uri="{FF2B5EF4-FFF2-40B4-BE49-F238E27FC236}">
                <a16:creationId xmlns:a16="http://schemas.microsoft.com/office/drawing/2014/main" id="{20C9325E-D822-4DCD-84C8-6A122DBFC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10" y="132076"/>
            <a:ext cx="11582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件产品中有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件次品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分别采用有放回和不放回的方式随机抽取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件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设抽取的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件产品中次品数为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随机变量X的分布列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Text Box 73">
            <a:extLst>
              <a:ext uri="{FF2B5EF4-FFF2-40B4-BE49-F238E27FC236}">
                <a16:creationId xmlns:a16="http://schemas.microsoft.com/office/drawing/2014/main" id="{DF04D8A4-D9E8-41FB-A937-07E770E3E39F}"/>
              </a:ext>
            </a:extLst>
          </p:cNvPr>
          <p:cNvSpPr/>
          <p:nvPr/>
        </p:nvSpPr>
        <p:spPr>
          <a:xfrm>
            <a:off x="523010" y="1086183"/>
            <a:ext cx="8458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spcBef>
                <a:spcPct val="0"/>
              </a:spcBef>
            </a:pP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如果采用有放回抽样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则每次抽到次品的概率为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0.08</a:t>
            </a:r>
            <a:endParaRPr sz="2800" b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74">
            <a:extLst>
              <a:ext uri="{FF2B5EF4-FFF2-40B4-BE49-F238E27FC236}">
                <a16:creationId xmlns:a16="http://schemas.microsoft.com/office/drawing/2014/main" id="{6E5B4017-D0F1-4247-83BF-AB21A50E12FC}"/>
              </a:ext>
            </a:extLst>
          </p:cNvPr>
          <p:cNvSpPr/>
          <p:nvPr/>
        </p:nvSpPr>
        <p:spPr>
          <a:xfrm>
            <a:off x="588819" y="1550816"/>
            <a:ext cx="8458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spcBef>
                <a:spcPct val="0"/>
              </a:spcBef>
            </a:pP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且各次抽样的结果相互独立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此时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X~B(4,0.08).</a:t>
            </a:r>
            <a:endParaRPr sz="2800" b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75">
            <a:extLst>
              <a:ext uri="{FF2B5EF4-FFF2-40B4-BE49-F238E27FC236}">
                <a16:creationId xmlns:a16="http://schemas.microsoft.com/office/drawing/2014/main" id="{32B7D5B6-E866-4AC3-A774-E07F55932CE2}"/>
              </a:ext>
            </a:extLst>
          </p:cNvPr>
          <p:cNvSpPr/>
          <p:nvPr/>
        </p:nvSpPr>
        <p:spPr>
          <a:xfrm>
            <a:off x="588819" y="2075795"/>
            <a:ext cx="11582399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spcBef>
                <a:spcPct val="0"/>
              </a:spcBef>
            </a:pP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如果采用不有放回抽样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那么抽到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4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件产品中次品数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X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是否服从二项分布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?</a:t>
            </a:r>
          </a:p>
          <a:p>
            <a:pPr eaLnBrk="1" hangingPunct="1">
              <a:spcBef>
                <a:spcPct val="0"/>
              </a:spcBef>
            </a:pP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如果不服从，那么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X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的分布列是什么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?</a:t>
            </a:r>
            <a:endParaRPr lang="en-US" altLang="zh-CN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44561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2010ADDF-0D6F-463B-B7D3-2F57342AE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27871"/>
            <a:ext cx="117729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>
                <a:latin typeface="Times New Roman" panose="02020603050405020304" pitchFamily="18" charset="0"/>
              </a:rPr>
              <a:t>                例</a:t>
            </a:r>
            <a:r>
              <a:rPr kumimoji="1" lang="en-US" altLang="zh-CN" sz="3200" b="1">
                <a:latin typeface="Times New Roman" panose="02020603050405020304" pitchFamily="18" charset="0"/>
              </a:rPr>
              <a:t>3.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在含有</a:t>
            </a:r>
            <a:r>
              <a:rPr kumimoji="1" lang="en-US" altLang="zh-CN" sz="3200" b="1">
                <a:latin typeface="Times New Roman" panose="02020603050405020304" pitchFamily="18" charset="0"/>
              </a:rPr>
              <a:t>5</a:t>
            </a:r>
            <a:r>
              <a:rPr kumimoji="1" lang="zh-CN" altLang="en-US" sz="3200" b="1">
                <a:latin typeface="Times New Roman" panose="02020603050405020304" pitchFamily="18" charset="0"/>
              </a:rPr>
              <a:t>件次品的</a:t>
            </a:r>
            <a:r>
              <a:rPr kumimoji="1" lang="en-US" altLang="zh-CN" sz="3200" b="1">
                <a:latin typeface="Times New Roman" panose="02020603050405020304" pitchFamily="18" charset="0"/>
              </a:rPr>
              <a:t>100</a:t>
            </a:r>
            <a:r>
              <a:rPr kumimoji="1" lang="zh-CN" altLang="en-US" sz="3200" b="1">
                <a:latin typeface="Times New Roman" panose="02020603050405020304" pitchFamily="18" charset="0"/>
              </a:rPr>
              <a:t>件产品中，任取</a:t>
            </a:r>
            <a:r>
              <a:rPr kumimoji="1" lang="en-US" altLang="zh-CN" sz="3200" b="1">
                <a:latin typeface="Times New Roman" panose="02020603050405020304" pitchFamily="18" charset="0"/>
              </a:rPr>
              <a:t>3</a:t>
            </a:r>
            <a:r>
              <a:rPr kumimoji="1" lang="zh-CN" altLang="en-US" sz="3200" b="1">
                <a:latin typeface="Times New Roman" panose="02020603050405020304" pitchFamily="18" charset="0"/>
              </a:rPr>
              <a:t>件，试求：</a:t>
            </a:r>
          </a:p>
          <a:p>
            <a:r>
              <a:rPr kumimoji="1" lang="zh-CN" altLang="en-US" sz="32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3200" b="1">
                <a:latin typeface="Times New Roman" panose="02020603050405020304" pitchFamily="18" charset="0"/>
              </a:rPr>
              <a:t>1</a:t>
            </a:r>
            <a:r>
              <a:rPr kumimoji="1" lang="zh-CN" altLang="en-US" sz="3200" b="1">
                <a:latin typeface="Times New Roman" panose="02020603050405020304" pitchFamily="18" charset="0"/>
              </a:rPr>
              <a:t>）取到的次品数</a:t>
            </a:r>
            <a:r>
              <a:rPr kumimoji="1" lang="en-US" altLang="zh-CN" sz="3200" b="1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的分布列；</a:t>
            </a:r>
          </a:p>
          <a:p>
            <a:r>
              <a:rPr kumimoji="1" lang="zh-CN" altLang="en-US" sz="32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3200" b="1">
                <a:latin typeface="Times New Roman" panose="02020603050405020304" pitchFamily="18" charset="0"/>
              </a:rPr>
              <a:t>2</a:t>
            </a:r>
            <a:r>
              <a:rPr kumimoji="1" lang="zh-CN" altLang="en-US" sz="3200" b="1">
                <a:latin typeface="Times New Roman" panose="02020603050405020304" pitchFamily="18" charset="0"/>
              </a:rPr>
              <a:t>）至少取到</a:t>
            </a:r>
            <a:r>
              <a:rPr kumimoji="1" lang="en-US" altLang="zh-CN" sz="3200" b="1">
                <a:latin typeface="Times New Roman" panose="02020603050405020304" pitchFamily="18" charset="0"/>
              </a:rPr>
              <a:t>1</a:t>
            </a:r>
            <a:r>
              <a:rPr kumimoji="1" lang="zh-CN" altLang="en-US" sz="3200" b="1">
                <a:latin typeface="Times New Roman" panose="02020603050405020304" pitchFamily="18" charset="0"/>
              </a:rPr>
              <a:t>件次品的概率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401DCAFF-B3F5-44A7-BE25-277427168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379481"/>
              </p:ext>
            </p:extLst>
          </p:nvPr>
        </p:nvGraphicFramePr>
        <p:xfrm>
          <a:off x="7726364" y="1685672"/>
          <a:ext cx="867415" cy="5762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name="Equation" r:id="rId2" imgW="330120" imgH="241200" progId="Equation.DSMT4">
                  <p:embed/>
                </p:oleObj>
              </mc:Choice>
              <mc:Fallback>
                <p:oleObj name="Equation" r:id="rId2" imgW="330120" imgH="241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726364" y="1685672"/>
                        <a:ext cx="86741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50" name="Group 6">
            <a:extLst>
              <a:ext uri="{FF2B5EF4-FFF2-40B4-BE49-F238E27FC236}">
                <a16:creationId xmlns:a16="http://schemas.microsoft.com/office/drawing/2014/main" id="{89ED6095-CA34-413B-B5E7-BCBA83BF43C1}"/>
              </a:ext>
            </a:extLst>
          </p:cNvPr>
          <p:cNvGrpSpPr/>
          <p:nvPr/>
        </p:nvGrpSpPr>
        <p:grpSpPr>
          <a:xfrm>
            <a:off x="1752600" y="2357318"/>
            <a:ext cx="8143876" cy="471488"/>
            <a:chOff x="-118" y="1678"/>
            <a:chExt cx="5130" cy="297"/>
          </a:xfrm>
        </p:grpSpPr>
        <p:sp>
          <p:nvSpPr>
            <p:cNvPr id="57351" name="Text Box 7">
              <a:extLst>
                <a:ext uri="{FF2B5EF4-FFF2-40B4-BE49-F238E27FC236}">
                  <a16:creationId xmlns:a16="http://schemas.microsoft.com/office/drawing/2014/main" id="{DC0E345D-E477-4942-93C9-DAA493503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8" y="1678"/>
              <a:ext cx="46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从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100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件产品中任取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3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件，其中恰有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K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件次品的结果为</a:t>
              </a:r>
            </a:p>
          </p:txBody>
        </p:sp>
        <p:graphicFrame>
          <p:nvGraphicFramePr>
            <p:cNvPr id="57352" name="Object 8">
              <a:extLst>
                <a:ext uri="{FF2B5EF4-FFF2-40B4-BE49-F238E27FC236}">
                  <a16:creationId xmlns:a16="http://schemas.microsoft.com/office/drawing/2014/main" id="{5F2503F5-3106-4715-800F-1E553819D6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1706"/>
            <a:ext cx="680" cy="26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4" name="Equation" r:id="rId4" imgW="609480" imgH="241200" progId="Equation.DSMT4">
                    <p:embed/>
                  </p:oleObj>
                </mc:Choice>
                <mc:Fallback>
                  <p:oleObj name="Equation" r:id="rId4" imgW="609480" imgH="241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32" y="1706"/>
                          <a:ext cx="68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53" name="Text Box 9">
            <a:extLst>
              <a:ext uri="{FF2B5EF4-FFF2-40B4-BE49-F238E27FC236}">
                <a16:creationId xmlns:a16="http://schemas.microsoft.com/office/drawing/2014/main" id="{9503FC9B-E6DA-4B4C-B16D-25C022DC7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87" y="3141912"/>
            <a:ext cx="83121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那么从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100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件产品中任取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件，其中恰好有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件次品的概率为</a:t>
            </a:r>
          </a:p>
        </p:txBody>
      </p:sp>
      <p:graphicFrame>
        <p:nvGraphicFramePr>
          <p:cNvPr id="57354" name="Object 10">
            <a:extLst>
              <a:ext uri="{FF2B5EF4-FFF2-40B4-BE49-F238E27FC236}">
                <a16:creationId xmlns:a16="http://schemas.microsoft.com/office/drawing/2014/main" id="{35A8D4F8-2A47-44CE-ABC4-1259831021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060785"/>
              </p:ext>
            </p:extLst>
          </p:nvPr>
        </p:nvGraphicFramePr>
        <p:xfrm>
          <a:off x="8839562" y="2928969"/>
          <a:ext cx="2592387" cy="8556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name="Equation" r:id="rId6" imgW="1384200" imgH="457200" progId="Equation.DSMT4">
                  <p:embed/>
                </p:oleObj>
              </mc:Choice>
              <mc:Fallback>
                <p:oleObj name="Equation" r:id="rId6" imgW="1384200" imgH="45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839562" y="2928969"/>
                        <a:ext cx="2592387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Text Box 11">
            <a:extLst>
              <a:ext uri="{FF2B5EF4-FFF2-40B4-BE49-F238E27FC236}">
                <a16:creationId xmlns:a16="http://schemas.microsoft.com/office/drawing/2014/main" id="{C93F0491-23C2-4E1E-89BF-C3E2C3352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8" y="3806315"/>
            <a:ext cx="111251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规律：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一般地，在含有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件次品的</a:t>
            </a:r>
            <a:r>
              <a:rPr kumimoji="1" lang="en-US" altLang="zh-CN" sz="2400" b="1"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件产品中，任取</a:t>
            </a:r>
            <a:r>
              <a:rPr kumimoji="1" lang="en-US" altLang="zh-CN" sz="2400" b="1"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件，其中恰有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件次品数，则事件</a:t>
            </a:r>
            <a:r>
              <a:rPr kumimoji="1" lang="en-US" altLang="zh-CN" sz="2400" b="1">
                <a:latin typeface="Times New Roman" panose="02020603050405020304" pitchFamily="18" charset="0"/>
              </a:rPr>
              <a:t>{X=k}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发生的概率为</a:t>
            </a:r>
          </a:p>
        </p:txBody>
      </p:sp>
      <p:graphicFrame>
        <p:nvGraphicFramePr>
          <p:cNvPr id="57356" name="Object 12">
            <a:extLst>
              <a:ext uri="{FF2B5EF4-FFF2-40B4-BE49-F238E27FC236}">
                <a16:creationId xmlns:a16="http://schemas.microsoft.com/office/drawing/2014/main" id="{8917EE9B-3FA3-44FB-A66E-05208A6C21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468549"/>
              </p:ext>
            </p:extLst>
          </p:nvPr>
        </p:nvGraphicFramePr>
        <p:xfrm>
          <a:off x="4114800" y="4221813"/>
          <a:ext cx="6408738" cy="13795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name="Equation" r:id="rId8" imgW="3301920" imgH="711000" progId="Equation.DSMT4">
                  <p:embed/>
                </p:oleObj>
              </mc:Choice>
              <mc:Fallback>
                <p:oleObj name="Equation" r:id="rId8" imgW="3301920" imgH="711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4221813"/>
                        <a:ext cx="6408738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7" name="Text Box 13">
            <a:extLst>
              <a:ext uri="{FF2B5EF4-FFF2-40B4-BE49-F238E27FC236}">
                <a16:creationId xmlns:a16="http://schemas.microsoft.com/office/drawing/2014/main" id="{11B3ABAA-3B6E-4AF9-B447-D380772E3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例题讲评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278A3A-B6A7-4C87-BD30-A2CB2CFED319}"/>
              </a:ext>
            </a:extLst>
          </p:cNvPr>
          <p:cNvSpPr/>
          <p:nvPr/>
        </p:nvSpPr>
        <p:spPr>
          <a:xfrm>
            <a:off x="1039023" y="1729998"/>
            <a:ext cx="6853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解：（</a:t>
            </a:r>
            <a:r>
              <a:rPr kumimoji="1"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）从</a:t>
            </a:r>
            <a:r>
              <a:rPr kumimoji="1"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100</a:t>
            </a:r>
            <a:r>
              <a:rPr kumimoji="1"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件产品中任取</a:t>
            </a:r>
            <a:r>
              <a:rPr kumimoji="1"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件结果数为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/>
      <p:bldP spid="573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6327" name="Text Box 7">
            <a:extLst>
              <a:ext uri="{FF2B5EF4-FFF2-40B4-BE49-F238E27FC236}">
                <a16:creationId xmlns:a16="http://schemas.microsoft.com/office/drawing/2014/main" id="{386F130B-51BE-4DDB-A447-2A07133C0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52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学习新知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46390209-5B46-40B8-A1EC-893518EA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970" y="-31750"/>
            <a:ext cx="3476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超几何分布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F617A3A-40C8-4A49-83D7-5B8CB8BC1F5A}"/>
              </a:ext>
            </a:extLst>
          </p:cNvPr>
          <p:cNvSpPr/>
          <p:nvPr/>
        </p:nvSpPr>
        <p:spPr>
          <a:xfrm>
            <a:off x="406400" y="607992"/>
            <a:ext cx="10892631" cy="95410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spcBef>
                <a:spcPct val="0"/>
              </a:spcBef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   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一般地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假设一批产品共有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件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其中有M件次品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从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件产品中随机抽取n件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(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不放回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)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，用X表示抽取的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件产品中的次品数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则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X</a:t>
            </a:r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的分布列为</a:t>
            </a:r>
            <a:endParaRPr lang="en-US" altLang="zh-CN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48">
            <a:extLst>
              <a:ext uri="{FF2B5EF4-FFF2-40B4-BE49-F238E27FC236}">
                <a16:creationId xmlns:a16="http://schemas.microsoft.com/office/drawing/2014/main" id="{D7F26214-0D5C-4112-8088-38CB441B7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971983"/>
              </p:ext>
            </p:extLst>
          </p:nvPr>
        </p:nvGraphicFramePr>
        <p:xfrm>
          <a:off x="1447800" y="1516041"/>
          <a:ext cx="7543800" cy="1371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7" name="公式" r:id="rId2" imgW="2819517" imgH="447662" progId="Equation.3">
                  <p:embed/>
                </p:oleObj>
              </mc:Choice>
              <mc:Fallback>
                <p:oleObj name="公式" r:id="rId2" imgW="2819517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1516041"/>
                        <a:ext cx="7543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3">
            <a:extLst>
              <a:ext uri="{FF2B5EF4-FFF2-40B4-BE49-F238E27FC236}">
                <a16:creationId xmlns:a16="http://schemas.microsoft.com/office/drawing/2014/main" id="{A19CA6CD-9A41-457D-9852-2AA59515D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485451"/>
              </p:ext>
            </p:extLst>
          </p:nvPr>
        </p:nvGraphicFramePr>
        <p:xfrm>
          <a:off x="448023" y="2667000"/>
          <a:ext cx="11124959" cy="5874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8" name="Equation" r:id="rId4" imgW="4400726" imgH="219220" progId="Equation.DSMT4">
                  <p:embed/>
                </p:oleObj>
              </mc:Choice>
              <mc:Fallback>
                <p:oleObj name="Equation" r:id="rId4" imgW="4400726" imgH="21922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48023" y="2667000"/>
                        <a:ext cx="11124959" cy="587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4">
            <a:extLst>
              <a:ext uri="{FF2B5EF4-FFF2-40B4-BE49-F238E27FC236}">
                <a16:creationId xmlns:a16="http://schemas.microsoft.com/office/drawing/2014/main" id="{0F3FEC04-32F3-40C6-AAAF-2F6157745788}"/>
              </a:ext>
            </a:extLst>
          </p:cNvPr>
          <p:cNvSpPr/>
          <p:nvPr/>
        </p:nvSpPr>
        <p:spPr>
          <a:xfrm>
            <a:off x="76198" y="3254417"/>
            <a:ext cx="11868607" cy="46166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spcBef>
                <a:spcPct val="0"/>
              </a:spcBef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   </a:t>
            </a:r>
            <a:r>
              <a:rPr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如果随机变量</a:t>
            </a:r>
            <a:r>
              <a:rPr lang="en-US" altLang="zh-CN"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X</a:t>
            </a:r>
            <a:r>
              <a:rPr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的分布列具有上式的形式，那么称随机变量</a:t>
            </a:r>
            <a:r>
              <a:rPr lang="en-US" altLang="zh-CN"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X</a:t>
            </a:r>
            <a:r>
              <a:rPr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服从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超几何分布</a:t>
            </a:r>
            <a:r>
              <a:rPr lang="en-US" altLang="zh-CN"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25">
            <a:extLst>
              <a:ext uri="{FF2B5EF4-FFF2-40B4-BE49-F238E27FC236}">
                <a16:creationId xmlns:a16="http://schemas.microsoft.com/office/drawing/2014/main" id="{203F7135-A081-4907-8068-386DFC13DE86}"/>
              </a:ext>
            </a:extLst>
          </p:cNvPr>
          <p:cNvSpPr/>
          <p:nvPr/>
        </p:nvSpPr>
        <p:spPr>
          <a:xfrm>
            <a:off x="181264" y="3709253"/>
            <a:ext cx="3962400" cy="4889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1.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公式中个字母的含义</a:t>
            </a:r>
            <a:endParaRPr sz="2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26">
            <a:extLst>
              <a:ext uri="{FF2B5EF4-FFF2-40B4-BE49-F238E27FC236}">
                <a16:creationId xmlns:a16="http://schemas.microsoft.com/office/drawing/2014/main" id="{BB58B7C7-B168-4486-8EE0-31A0321EAE1C}"/>
              </a:ext>
            </a:extLst>
          </p:cNvPr>
          <p:cNvSpPr/>
          <p:nvPr/>
        </p:nvSpPr>
        <p:spPr>
          <a:xfrm>
            <a:off x="406400" y="4231900"/>
            <a:ext cx="3200400" cy="4572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N—</a:t>
            </a:r>
            <a:r>
              <a:rPr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总体中的个体总数</a:t>
            </a:r>
            <a:endParaRPr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27">
            <a:extLst>
              <a:ext uri="{FF2B5EF4-FFF2-40B4-BE49-F238E27FC236}">
                <a16:creationId xmlns:a16="http://schemas.microsoft.com/office/drawing/2014/main" id="{F68B3EC4-BB83-4CDF-9CCA-3AB81944335A}"/>
              </a:ext>
            </a:extLst>
          </p:cNvPr>
          <p:cNvSpPr/>
          <p:nvPr/>
        </p:nvSpPr>
        <p:spPr>
          <a:xfrm>
            <a:off x="3606800" y="4280825"/>
            <a:ext cx="5638800" cy="4572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M—</a:t>
            </a:r>
            <a:r>
              <a:rPr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总体中的特殊个体总数</a:t>
            </a:r>
            <a:r>
              <a:rPr lang="en-US" altLang="zh-CN"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(</a:t>
            </a:r>
            <a:r>
              <a:rPr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如次品总数</a:t>
            </a:r>
            <a:r>
              <a:rPr lang="en-US" altLang="zh-CN"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)</a:t>
            </a: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id="{B92CFABD-AA52-4558-8222-ABE19EC5A95C}"/>
              </a:ext>
            </a:extLst>
          </p:cNvPr>
          <p:cNvSpPr/>
          <p:nvPr/>
        </p:nvSpPr>
        <p:spPr>
          <a:xfrm>
            <a:off x="469900" y="4660237"/>
            <a:ext cx="3200400" cy="4572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n—</a:t>
            </a:r>
            <a:r>
              <a:rPr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样本容量</a:t>
            </a:r>
            <a:endParaRPr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78F6A957-DC21-4E20-9364-68468C24686D}"/>
              </a:ext>
            </a:extLst>
          </p:cNvPr>
          <p:cNvSpPr/>
          <p:nvPr/>
        </p:nvSpPr>
        <p:spPr>
          <a:xfrm>
            <a:off x="3733800" y="4675883"/>
            <a:ext cx="4953000" cy="4572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k—</a:t>
            </a:r>
            <a:r>
              <a:rPr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样本中的特殊个体数</a:t>
            </a:r>
            <a:r>
              <a:rPr lang="en-US" altLang="zh-CN"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(</a:t>
            </a:r>
            <a:r>
              <a:rPr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如次品数</a:t>
            </a:r>
            <a:r>
              <a:rPr lang="en-US" altLang="zh-CN" sz="24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)</a:t>
            </a: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30">
            <a:extLst>
              <a:ext uri="{FF2B5EF4-FFF2-40B4-BE49-F238E27FC236}">
                <a16:creationId xmlns:a16="http://schemas.microsoft.com/office/drawing/2014/main" id="{D7B9D1BC-2EC3-43DF-94F9-1FB5760A3E8B}"/>
              </a:ext>
            </a:extLst>
          </p:cNvPr>
          <p:cNvSpPr/>
          <p:nvPr/>
        </p:nvSpPr>
        <p:spPr>
          <a:xfrm>
            <a:off x="190500" y="5097102"/>
            <a:ext cx="12039600" cy="52322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2.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求分布列时可以直接利用组合数的意义列式计算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不必机械记忆这个概率分布列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  <a:endParaRPr lang="en-US" altLang="zh-CN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84CD8A78-D509-4D1C-A070-83FD087F4504}"/>
              </a:ext>
            </a:extLst>
          </p:cNvPr>
          <p:cNvSpPr/>
          <p:nvPr/>
        </p:nvSpPr>
        <p:spPr>
          <a:xfrm>
            <a:off x="191653" y="5620615"/>
            <a:ext cx="8991600" cy="4889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3. 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“任取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件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恰有</a:t>
            </a:r>
            <a:r>
              <a:rPr lang="en-US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k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件次品”是一次性抽取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用组合数列式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  <a:endParaRPr lang="en-US" altLang="zh-CN" sz="2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id="{A08D54B1-A198-47D1-8149-393975A83081}"/>
              </a:ext>
            </a:extLst>
          </p:cNvPr>
          <p:cNvSpPr/>
          <p:nvPr/>
        </p:nvSpPr>
        <p:spPr>
          <a:xfrm>
            <a:off x="190500" y="6047321"/>
            <a:ext cx="4457700" cy="4889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4.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各对应的概率和必须为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1.</a:t>
            </a:r>
            <a:endParaRPr lang="en-US" altLang="zh-CN" sz="2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7" name="Text Box 8">
            <a:extLst>
              <a:ext uri="{FF2B5EF4-FFF2-40B4-BE49-F238E27FC236}">
                <a16:creationId xmlns:a16="http://schemas.microsoft.com/office/drawing/2014/main" id="{126E1A3E-00F5-40FF-828E-85D8F8CEB031}"/>
              </a:ext>
            </a:extLst>
          </p:cNvPr>
          <p:cNvSpPr/>
          <p:nvPr/>
        </p:nvSpPr>
        <p:spPr>
          <a:xfrm>
            <a:off x="533400" y="1042347"/>
            <a:ext cx="762000" cy="57943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解</a:t>
            </a:r>
            <a:r>
              <a:rPr lang="en-US" altLang="zh-CN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:</a:t>
            </a:r>
            <a:endParaRPr lang="en-US" altLang="zh-CN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556" name="Object 19">
            <a:extLst>
              <a:ext uri="{FF2B5EF4-FFF2-40B4-BE49-F238E27FC236}">
                <a16:creationId xmlns:a16="http://schemas.microsoft.com/office/drawing/2014/main" id="{BC53130A-92E2-4BE8-AF3B-477BEB397B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846635"/>
              </p:ext>
            </p:extLst>
          </p:nvPr>
        </p:nvGraphicFramePr>
        <p:xfrm>
          <a:off x="4618184" y="2063946"/>
          <a:ext cx="2590800" cy="1058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9" name="公式" r:id="rId2" imgW="1105017" imgH="447662" progId="Equation.3">
                  <p:embed/>
                </p:oleObj>
              </mc:Choice>
              <mc:Fallback>
                <p:oleObj name="公式" r:id="rId2" imgW="1105017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18184" y="2063946"/>
                        <a:ext cx="25908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20">
            <a:extLst>
              <a:ext uri="{FF2B5EF4-FFF2-40B4-BE49-F238E27FC236}">
                <a16:creationId xmlns:a16="http://schemas.microsoft.com/office/drawing/2014/main" id="{31E03E09-054A-4A4A-AC51-5A730F5C8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206825"/>
              </p:ext>
            </p:extLst>
          </p:nvPr>
        </p:nvGraphicFramePr>
        <p:xfrm>
          <a:off x="7206675" y="2148199"/>
          <a:ext cx="714375" cy="850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0" name="公式" r:id="rId4" imgW="323909" imgH="380974" progId="Equation.3">
                  <p:embed/>
                </p:oleObj>
              </mc:Choice>
              <mc:Fallback>
                <p:oleObj name="公式" r:id="rId4" imgW="323909" imgH="380974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206675" y="2148199"/>
                        <a:ext cx="7143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24">
            <a:extLst>
              <a:ext uri="{FF2B5EF4-FFF2-40B4-BE49-F238E27FC236}">
                <a16:creationId xmlns:a16="http://schemas.microsoft.com/office/drawing/2014/main" id="{B1FA2842-CF0C-4CF5-A010-193994C21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8" y="485309"/>
            <a:ext cx="100822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名学生中随机选出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名学生代表，求甲被选中的概率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271" name="Text Box 27">
            <a:extLst>
              <a:ext uri="{FF2B5EF4-FFF2-40B4-BE49-F238E27FC236}">
                <a16:creationId xmlns:a16="http://schemas.microsoft.com/office/drawing/2014/main" id="{D1D370A1-53EC-4879-9D26-7B0AAD314406}"/>
              </a:ext>
            </a:extLst>
          </p:cNvPr>
          <p:cNvSpPr/>
          <p:nvPr/>
        </p:nvSpPr>
        <p:spPr>
          <a:xfrm>
            <a:off x="1143000" y="1140771"/>
            <a:ext cx="7696200" cy="89255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设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X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表示选出的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5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名数学中含甲的人数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(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只能取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0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或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1),</a:t>
            </a:r>
            <a:r>
              <a:rPr lang="zh-CN" altLang="en-US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则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X</a:t>
            </a:r>
            <a:r>
              <a:rPr lang="zh-CN" altLang="en-US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服从超几何分布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</a:t>
            </a:r>
            <a:r>
              <a:rPr lang="zh-CN" altLang="pt-BR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且</a:t>
            </a:r>
            <a:r>
              <a:rPr lang="pt-BR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N=50,M=1,n=5,</a:t>
            </a:r>
            <a:endParaRPr lang="pt-BR" altLang="zh-CN" sz="2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4" name="Text Box 35">
            <a:extLst>
              <a:ext uri="{FF2B5EF4-FFF2-40B4-BE49-F238E27FC236}">
                <a16:creationId xmlns:a16="http://schemas.microsoft.com/office/drawing/2014/main" id="{CB998CF2-4AFC-4AE1-8C23-6DD9CC990730}"/>
              </a:ext>
            </a:extLst>
          </p:cNvPr>
          <p:cNvSpPr/>
          <p:nvPr/>
        </p:nvSpPr>
        <p:spPr>
          <a:xfrm>
            <a:off x="1143000" y="2306442"/>
            <a:ext cx="3810000" cy="4889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因此甲被选中的概率为</a:t>
            </a:r>
            <a:endParaRPr sz="2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5" name="Text Box 36">
            <a:extLst>
              <a:ext uri="{FF2B5EF4-FFF2-40B4-BE49-F238E27FC236}">
                <a16:creationId xmlns:a16="http://schemas.microsoft.com/office/drawing/2014/main" id="{60FC4A93-8C05-4B02-9EDA-F8D14A089BD8}"/>
              </a:ext>
            </a:extLst>
          </p:cNvPr>
          <p:cNvSpPr/>
          <p:nvPr/>
        </p:nvSpPr>
        <p:spPr>
          <a:xfrm>
            <a:off x="1587789" y="3659093"/>
            <a:ext cx="6553200" cy="4889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1.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判断随机变量是否服从超几何分布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;</a:t>
            </a:r>
            <a:endParaRPr lang="en-US" altLang="zh-CN" sz="2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6" name="Text Box 39">
            <a:extLst>
              <a:ext uri="{FF2B5EF4-FFF2-40B4-BE49-F238E27FC236}">
                <a16:creationId xmlns:a16="http://schemas.microsoft.com/office/drawing/2014/main" id="{B64DA1DC-4561-474B-87F7-62A204D81B68}"/>
              </a:ext>
            </a:extLst>
          </p:cNvPr>
          <p:cNvSpPr/>
          <p:nvPr/>
        </p:nvSpPr>
        <p:spPr>
          <a:xfrm>
            <a:off x="1587789" y="4259629"/>
            <a:ext cx="6019800" cy="4889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2.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根据已知条件，确定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M,N,n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对应的值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;</a:t>
            </a:r>
            <a:endParaRPr lang="en-US" altLang="zh-CN" sz="2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7" name="Text Box 40">
            <a:extLst>
              <a:ext uri="{FF2B5EF4-FFF2-40B4-BE49-F238E27FC236}">
                <a16:creationId xmlns:a16="http://schemas.microsoft.com/office/drawing/2014/main" id="{52C79EFF-8748-40B1-A18D-AFC2169418A6}"/>
              </a:ext>
            </a:extLst>
          </p:cNvPr>
          <p:cNvSpPr/>
          <p:nvPr/>
        </p:nvSpPr>
        <p:spPr>
          <a:xfrm>
            <a:off x="1587789" y="4945429"/>
            <a:ext cx="6248400" cy="4889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3.</a:t>
            </a:r>
            <a:r>
              <a:rPr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代入超几何分布的概率公式，求出结果</a:t>
            </a:r>
            <a:r>
              <a:rPr lang="en-US" altLang="zh-CN" sz="26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;</a:t>
            </a:r>
            <a:endParaRPr lang="en-US" altLang="zh-CN" sz="2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0F3085F4-EDBA-4C74-B43F-AC108DE04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例题讲评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71" grpId="0"/>
      <p:bldP spid="11274" grpId="0"/>
      <p:bldP spid="11275" grpId="0"/>
      <p:bldP spid="11276" grpId="0"/>
      <p:bldP spid="112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Text Box 9">
            <a:extLst>
              <a:ext uri="{FF2B5EF4-FFF2-40B4-BE49-F238E27FC236}">
                <a16:creationId xmlns:a16="http://schemas.microsoft.com/office/drawing/2014/main" id="{97E94101-547A-4C1D-8EAE-F260CD10B0FE}"/>
              </a:ext>
            </a:extLst>
          </p:cNvPr>
          <p:cNvSpPr/>
          <p:nvPr/>
        </p:nvSpPr>
        <p:spPr>
          <a:xfrm>
            <a:off x="571500" y="1343532"/>
            <a:ext cx="12954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解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:</a:t>
            </a:r>
            <a:endParaRPr lang="en-US" altLang="zh-CN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583" name="Object 18">
            <a:extLst>
              <a:ext uri="{FF2B5EF4-FFF2-40B4-BE49-F238E27FC236}">
                <a16:creationId xmlns:a16="http://schemas.microsoft.com/office/drawing/2014/main" id="{5048C277-5E03-4E6D-9410-89FCBE4D7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842732"/>
              </p:ext>
            </p:extLst>
          </p:nvPr>
        </p:nvGraphicFramePr>
        <p:xfrm>
          <a:off x="3124200" y="1771297"/>
          <a:ext cx="4343400" cy="1022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1" name="公式" r:id="rId2" imgW="1933604" imgH="447662" progId="Equation.3">
                  <p:embed/>
                </p:oleObj>
              </mc:Choice>
              <mc:Fallback>
                <p:oleObj name="公式" r:id="rId2" imgW="1933604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124200" y="1771297"/>
                        <a:ext cx="43434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>
        <mc:Choice Requires="a14">
          <p:sp>
            <p:nvSpPr>
              <p:cNvPr id="24586" name="Object 21">
                <a:extLst>
                  <a:ext uri="{FF2B5EF4-FFF2-40B4-BE49-F238E27FC236}">
                    <a16:creationId xmlns:a16="http://schemas.microsoft.com/office/drawing/2014/main" id="{ACF765DA-CD9A-45DB-9AE3-01E56A3CCD17}"/>
                  </a:ext>
                </a:extLst>
              </p:cNvPr>
              <p:cNvSpPr txBox="1"/>
              <p:nvPr/>
            </p:nvSpPr>
            <p:spPr bwMode="auto">
              <a:xfrm>
                <a:off x="1628774" y="3643313"/>
                <a:ext cx="3741729" cy="9286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>
                    <m:oMathParaPr>
                      <m:jc m:val="left"/>
                    </m:oMathParaPr>
                    <m:oMath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alnScr m:val="off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bSup>
                            <m:sSubSupPr>
                              <m:alnScr m:val="off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alnScr m:val="off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alnScr m:val="off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alnScr m:val="off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alnScr m:val="off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alnScr m:val="off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bSup>
                            <m:sSubSupPr>
                              <m:alnScr m:val="off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alnScr m:val="off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24586" name="Object 21">
                <a:extLst>
                  <a:ext uri="{FF2B5EF4-FFF2-40B4-BE49-F238E27FC236}">
                    <a16:creationId xmlns:a16="http://schemas.microsoft.com/office/drawing/2014/main" id="{ACF765DA-CD9A-45DB-9AE3-01E56A3CC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8774" y="3643313"/>
                <a:ext cx="3741729" cy="928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4587" name="Object 22">
                <a:extLst>
                  <a:ext uri="{FF2B5EF4-FFF2-40B4-BE49-F238E27FC236}">
                    <a16:creationId xmlns:a16="http://schemas.microsoft.com/office/drawing/2014/main" id="{571A218F-D26C-472C-8642-291D489BC5B7}"/>
                  </a:ext>
                </a:extLst>
              </p:cNvPr>
              <p:cNvSpPr txBox="1"/>
              <p:nvPr/>
            </p:nvSpPr>
            <p:spPr bwMode="auto">
              <a:xfrm>
                <a:off x="5029200" y="3694407"/>
                <a:ext cx="3741728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>
                    <m:oMathParaPr>
                      <m:jc m:val="left"/>
                    </m:oMathParaPr>
                    <m:oMath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95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203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203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203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146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203</m:t>
                          </m:r>
                        </m:den>
                      </m:f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24587" name="Object 22">
                <a:extLst>
                  <a:ext uri="{FF2B5EF4-FFF2-40B4-BE49-F238E27FC236}">
                    <a16:creationId xmlns:a16="http://schemas.microsoft.com/office/drawing/2014/main" id="{571A218F-D26C-472C-8642-291D489BC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694407"/>
                <a:ext cx="3741728" cy="76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588" name="Object 23">
            <a:extLst>
              <a:ext uri="{FF2B5EF4-FFF2-40B4-BE49-F238E27FC236}">
                <a16:creationId xmlns:a16="http://schemas.microsoft.com/office/drawing/2014/main" id="{7920CE09-BC6E-4708-9609-86440A2B4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455291"/>
              </p:ext>
            </p:extLst>
          </p:nvPr>
        </p:nvGraphicFramePr>
        <p:xfrm>
          <a:off x="8610600" y="3945876"/>
          <a:ext cx="1219200" cy="355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2" name="公式" r:id="rId6" imgW="599987" imgH="171332" progId="Equation.3">
                  <p:embed/>
                </p:oleObj>
              </mc:Choice>
              <mc:Fallback>
                <p:oleObj name="公式" r:id="rId6" imgW="599987" imgH="17133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610600" y="3945876"/>
                        <a:ext cx="1219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24">
            <a:extLst>
              <a:ext uri="{FF2B5EF4-FFF2-40B4-BE49-F238E27FC236}">
                <a16:creationId xmlns:a16="http://schemas.microsoft.com/office/drawing/2014/main" id="{A16DCF76-168B-41E7-B07A-AB6CFF6E571A}"/>
              </a:ext>
            </a:extLst>
          </p:cNvPr>
          <p:cNvSpPr/>
          <p:nvPr/>
        </p:nvSpPr>
        <p:spPr>
          <a:xfrm>
            <a:off x="950766" y="4735799"/>
            <a:ext cx="129540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另解</a:t>
            </a:r>
            <a:r>
              <a:rPr lang="en-US" altLang="zh-CN" sz="2800" b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:</a:t>
            </a:r>
            <a:endParaRPr lang="en-US" altLang="zh-CN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>
        <mc:Choice Requires="a14">
          <p:sp>
            <p:nvSpPr>
              <p:cNvPr id="24591" name="Object 26">
                <a:extLst>
                  <a:ext uri="{FF2B5EF4-FFF2-40B4-BE49-F238E27FC236}">
                    <a16:creationId xmlns:a16="http://schemas.microsoft.com/office/drawing/2014/main" id="{62337379-E917-411B-AAFE-BBFC0754F20E}"/>
                  </a:ext>
                </a:extLst>
              </p:cNvPr>
              <p:cNvSpPr txBox="1"/>
              <p:nvPr/>
            </p:nvSpPr>
            <p:spPr bwMode="auto">
              <a:xfrm>
                <a:off x="4267200" y="4491043"/>
                <a:ext cx="2362200" cy="10223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>
                    <m:oMathParaPr>
                      <m:jc m:val="left"/>
                    </m:oMathParaPr>
                    <m:oMath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type m:val="bar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alnScr m:val="off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sSubSup>
                            <m:sSubSupPr>
                              <m:alnScr m:val="off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alnScr m:val="off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24591" name="Object 26">
                <a:extLst>
                  <a:ext uri="{FF2B5EF4-FFF2-40B4-BE49-F238E27FC236}">
                    <a16:creationId xmlns:a16="http://schemas.microsoft.com/office/drawing/2014/main" id="{62337379-E917-411B-AAFE-BBFC0754F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4491043"/>
                <a:ext cx="2362200" cy="10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4592" name="Object 27">
                <a:extLst>
                  <a:ext uri="{FF2B5EF4-FFF2-40B4-BE49-F238E27FC236}">
                    <a16:creationId xmlns:a16="http://schemas.microsoft.com/office/drawing/2014/main" id="{B840C3EE-6DDB-4DEF-A8B0-942AD1101E67}"/>
                  </a:ext>
                </a:extLst>
              </p:cNvPr>
              <p:cNvSpPr txBox="1"/>
              <p:nvPr/>
            </p:nvSpPr>
            <p:spPr bwMode="auto">
              <a:xfrm>
                <a:off x="6224608" y="4625622"/>
                <a:ext cx="1752600" cy="881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>
                    <m:oMathParaPr>
                      <m:jc m:val="left"/>
                    </m:oMathParaPr>
                    <m:oMath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type m:val="bar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57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203</m:t>
                          </m:r>
                        </m:den>
                      </m:f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24592" name="Object 27">
                <a:extLst>
                  <a:ext uri="{FF2B5EF4-FFF2-40B4-BE49-F238E27FC236}">
                    <a16:creationId xmlns:a16="http://schemas.microsoft.com/office/drawing/2014/main" id="{B840C3EE-6DDB-4DEF-A8B0-942AD1101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4608" y="4625622"/>
                <a:ext cx="1752600" cy="8810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593" name="Object 28">
            <a:extLst>
              <a:ext uri="{FF2B5EF4-FFF2-40B4-BE49-F238E27FC236}">
                <a16:creationId xmlns:a16="http://schemas.microsoft.com/office/drawing/2014/main" id="{10375B5F-8965-4AAC-8373-991386DF3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252429"/>
              </p:ext>
            </p:extLst>
          </p:nvPr>
        </p:nvGraphicFramePr>
        <p:xfrm>
          <a:off x="7696200" y="4872301"/>
          <a:ext cx="1219200" cy="355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3" name="公式" r:id="rId10" imgW="599987" imgH="171332" progId="Equation.3">
                  <p:embed/>
                </p:oleObj>
              </mc:Choice>
              <mc:Fallback>
                <p:oleObj name="公式" r:id="rId10" imgW="599987" imgH="17133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696200" y="4872301"/>
                        <a:ext cx="1219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Text Box 29">
            <a:extLst>
              <a:ext uri="{FF2B5EF4-FFF2-40B4-BE49-F238E27FC236}">
                <a16:creationId xmlns:a16="http://schemas.microsoft.com/office/drawing/2014/main" id="{3F78B782-26AD-4F30-9777-CF3670AF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37057"/>
            <a:ext cx="11430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一批零件共有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个，其中有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个不合格，随机抽取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个零件进行检测，求至少有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件不合格的概率</a:t>
            </a:r>
            <a:r>
              <a:rPr lang="en-US" altLang="zh-CN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E5DB9692-48AA-472E-AB71-BD729B5E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9702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例题讲评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1F506F-A9B5-4F20-971C-3A9C7FA2D0F8}"/>
              </a:ext>
            </a:extLst>
          </p:cNvPr>
          <p:cNvSpPr/>
          <p:nvPr/>
        </p:nvSpPr>
        <p:spPr>
          <a:xfrm>
            <a:off x="1134172" y="1363606"/>
            <a:ext cx="10488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设抽取的</a:t>
            </a:r>
            <a:r>
              <a:rPr lang="en-US" altLang="zh-CN" sz="2400"/>
              <a:t>10</a:t>
            </a:r>
            <a:r>
              <a:rPr lang="zh-CN" altLang="en-US" sz="2400"/>
              <a:t>个零件中不合格品数为𝑋</a:t>
            </a:r>
            <a:r>
              <a:rPr lang="en-US" altLang="zh-CN" sz="2400"/>
              <a:t>,</a:t>
            </a:r>
            <a:r>
              <a:rPr lang="zh-CN" altLang="en-US" sz="2400"/>
              <a:t>则𝑋服从超几何分布</a:t>
            </a:r>
            <a:r>
              <a:rPr lang="en-US" altLang="zh-CN" sz="2400"/>
              <a:t>,</a:t>
            </a:r>
            <a:r>
              <a:rPr lang="zh-CN" altLang="en-US" sz="2400"/>
              <a:t>且𝑁</a:t>
            </a:r>
            <a:r>
              <a:rPr lang="en-US" altLang="zh-CN" sz="2400"/>
              <a:t>=30,</a:t>
            </a:r>
            <a:r>
              <a:rPr lang="zh-CN" altLang="en-US" sz="2400"/>
              <a:t>𝑀</a:t>
            </a:r>
            <a:r>
              <a:rPr lang="en-US" altLang="zh-CN" sz="2400"/>
              <a:t>=3,</a:t>
            </a:r>
            <a:r>
              <a:rPr lang="zh-CN" altLang="en-US" sz="2400"/>
              <a:t>𝑛</a:t>
            </a:r>
            <a:r>
              <a:rPr lang="en-US" altLang="zh-CN" sz="2400"/>
              <a:t>=10,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F53EDA-EBD8-4B7C-8F6D-877ED82BFDDC}"/>
              </a:ext>
            </a:extLst>
          </p:cNvPr>
          <p:cNvSpPr/>
          <p:nvPr/>
        </p:nvSpPr>
        <p:spPr>
          <a:xfrm>
            <a:off x="1278079" y="1996292"/>
            <a:ext cx="1922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𝑋的分布列为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DD1408-5833-479F-8E1B-C4C69EFC5214}"/>
              </a:ext>
            </a:extLst>
          </p:cNvPr>
          <p:cNvSpPr/>
          <p:nvPr/>
        </p:nvSpPr>
        <p:spPr>
          <a:xfrm>
            <a:off x="1202868" y="2987412"/>
            <a:ext cx="3741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至少有</a:t>
            </a:r>
            <a:r>
              <a:rPr lang="en-US" altLang="zh-CN" sz="2400"/>
              <a:t>1</a:t>
            </a:r>
            <a:r>
              <a:rPr lang="zh-CN" altLang="en-US" sz="2400"/>
              <a:t>件不合格的概率为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1AFB099-685B-48CC-AC30-AB6EB99B9D73}"/>
              </a:ext>
            </a:extLst>
          </p:cNvPr>
          <p:cNvSpPr/>
          <p:nvPr/>
        </p:nvSpPr>
        <p:spPr>
          <a:xfrm>
            <a:off x="4725059" y="2994614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𝑃</a:t>
            </a:r>
            <a:r>
              <a:rPr lang="en-US" altLang="zh-CN" sz="2400"/>
              <a:t>(</a:t>
            </a:r>
            <a:r>
              <a:rPr lang="zh-CN" altLang="en-US" sz="2400"/>
              <a:t>𝑋≥</a:t>
            </a:r>
            <a:r>
              <a:rPr lang="en-US" altLang="zh-CN" sz="2400"/>
              <a:t>1)=</a:t>
            </a:r>
            <a:r>
              <a:rPr lang="zh-CN" altLang="en-US" sz="2400"/>
              <a:t>𝑃</a:t>
            </a:r>
            <a:r>
              <a:rPr lang="en-US" altLang="zh-CN" sz="2400"/>
              <a:t>(</a:t>
            </a:r>
            <a:r>
              <a:rPr lang="zh-CN" altLang="en-US" sz="2400"/>
              <a:t>𝑋</a:t>
            </a:r>
            <a:r>
              <a:rPr lang="en-US" altLang="zh-CN" sz="2400"/>
              <a:t>=1)+</a:t>
            </a:r>
            <a:r>
              <a:rPr lang="zh-CN" altLang="en-US" sz="2400"/>
              <a:t>𝑃</a:t>
            </a:r>
            <a:r>
              <a:rPr lang="en-US" altLang="zh-CN" sz="2400"/>
              <a:t>(</a:t>
            </a:r>
            <a:r>
              <a:rPr lang="zh-CN" altLang="en-US" sz="2400"/>
              <a:t>𝑋</a:t>
            </a:r>
            <a:r>
              <a:rPr lang="en-US" altLang="zh-CN" sz="2400"/>
              <a:t>=2)+</a:t>
            </a:r>
            <a:r>
              <a:rPr lang="zh-CN" altLang="en-US" sz="2400"/>
              <a:t>𝑃</a:t>
            </a:r>
            <a:r>
              <a:rPr lang="en-US" altLang="zh-CN" sz="2400"/>
              <a:t>(</a:t>
            </a:r>
            <a:r>
              <a:rPr lang="zh-CN" altLang="en-US" sz="2400"/>
              <a:t>𝑋</a:t>
            </a:r>
            <a:r>
              <a:rPr lang="en-US" altLang="zh-CN" sz="2400"/>
              <a:t>=3)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9DE3DF4-EB55-4557-BBEE-D5457C0867FA}"/>
              </a:ext>
            </a:extLst>
          </p:cNvPr>
          <p:cNvSpPr/>
          <p:nvPr/>
        </p:nvSpPr>
        <p:spPr>
          <a:xfrm>
            <a:off x="1866900" y="4766236"/>
            <a:ext cx="2595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𝑃</a:t>
            </a:r>
            <a:r>
              <a:rPr lang="en-US" altLang="zh-CN" sz="2400"/>
              <a:t>(</a:t>
            </a:r>
            <a:r>
              <a:rPr lang="zh-CN" altLang="en-US" sz="2400"/>
              <a:t>𝑋≥</a:t>
            </a:r>
            <a:r>
              <a:rPr lang="en-US" altLang="zh-CN" sz="2400"/>
              <a:t>1)=1−</a:t>
            </a:r>
            <a:r>
              <a:rPr lang="zh-CN" altLang="en-US" sz="2400"/>
              <a:t>𝑃</a:t>
            </a:r>
            <a:r>
              <a:rPr lang="en-US" altLang="zh-CN" sz="2400"/>
              <a:t>(</a:t>
            </a:r>
            <a:r>
              <a:rPr lang="zh-CN" altLang="en-US" sz="2400"/>
              <a:t>𝑋</a:t>
            </a:r>
            <a:r>
              <a:rPr lang="en-US" altLang="zh-CN" sz="2400"/>
              <a:t>=0)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24586" grpId="0"/>
      <p:bldP spid="24587" grpId="0"/>
      <p:bldP spid="12301" grpId="0"/>
      <p:bldP spid="24591" grpId="0"/>
      <p:bldP spid="24592" grpId="0"/>
      <p:bldP spid="6" grpId="0"/>
      <p:bldP spid="17" grpId="0"/>
      <p:bldP spid="21" grpId="0"/>
      <p:bldP spid="24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678D8672-790D-4EC5-B5E8-8BB121594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00014"/>
            <a:ext cx="1828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微软雅黑" panose="020b0503020204020204" pitchFamily="34" charset="-122"/>
              </a:rPr>
              <a:t>探究</a:t>
            </a:r>
            <a:r>
              <a:rPr lang="en-US" altLang="zh-CN">
                <a:solidFill>
                  <a:srgbClr val="FF0000"/>
                </a:solidFill>
                <a:ea typeface="微软雅黑" panose="020b0503020204020204" pitchFamily="34" charset="-122"/>
              </a:rPr>
              <a:t>:</a:t>
            </a:r>
            <a:endParaRPr lang="en-US" altLang="zh-CN" sz="3600">
              <a:solidFill>
                <a:srgbClr val="FF0000"/>
              </a:solidFill>
            </a:endParaRPr>
          </a:p>
        </p:txBody>
      </p:sp>
      <p:graphicFrame>
        <p:nvGraphicFramePr>
          <p:cNvPr id="27651" name="Object 6">
            <a:extLst>
              <a:ext uri="{FF2B5EF4-FFF2-40B4-BE49-F238E27FC236}">
                <a16:creationId xmlns:a16="http://schemas.microsoft.com/office/drawing/2014/main" id="{D31A3DAE-F1A3-4FFB-B2A9-CB31A0A7460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3600" y="685801"/>
          <a:ext cx="3505200" cy="1050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4" name="公式" r:id="rId2" imgW="1514387" imgH="447662" progId="Equation.3">
                  <p:embed/>
                </p:oleObj>
              </mc:Choice>
              <mc:Fallback>
                <p:oleObj name="公式" r:id="rId2" imgW="1514387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685801"/>
                        <a:ext cx="35052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9">
            <a:extLst>
              <a:ext uri="{FF2B5EF4-FFF2-40B4-BE49-F238E27FC236}">
                <a16:creationId xmlns:a16="http://schemas.microsoft.com/office/drawing/2014/main" id="{1F6D5BD1-EE74-4FF3-9B57-F58F531C904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15000" y="762000"/>
          <a:ext cx="1219200" cy="787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5" name="公式" r:id="rId4" imgW="599987" imgH="380974" progId="Equation.3">
                  <p:embed/>
                </p:oleObj>
              </mc:Choice>
              <mc:Fallback>
                <p:oleObj name="公式" r:id="rId4" imgW="599987" imgH="380974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715000" y="762000"/>
                        <a:ext cx="1219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12">
            <a:extLst>
              <a:ext uri="{FF2B5EF4-FFF2-40B4-BE49-F238E27FC236}">
                <a16:creationId xmlns:a16="http://schemas.microsoft.com/office/drawing/2014/main" id="{5E8766BA-FCE6-4781-BDD4-3259F25B9E20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6934200" y="762001"/>
          <a:ext cx="3581400" cy="1000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6" name="公式" r:id="rId6" imgW="1400087" imgH="380974" progId="Equation.3">
                  <p:embed/>
                </p:oleObj>
              </mc:Choice>
              <mc:Fallback>
                <p:oleObj name="公式" r:id="rId6" imgW="1400087" imgH="380974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934200" y="762001"/>
                        <a:ext cx="35814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15">
            <a:extLst>
              <a:ext uri="{FF2B5EF4-FFF2-40B4-BE49-F238E27FC236}">
                <a16:creationId xmlns:a16="http://schemas.microsoft.com/office/drawing/2014/main" id="{64AEA64F-47AA-4503-B447-F6EE96323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1" y="1676400"/>
          <a:ext cx="8304213" cy="1092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7" name="公式" r:id="rId8" imgW="2952809" imgH="447662" progId="Equation.3">
                  <p:embed/>
                </p:oleObj>
              </mc:Choice>
              <mc:Fallback>
                <p:oleObj name="公式" r:id="rId8" imgW="2952809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57401" y="1676400"/>
                        <a:ext cx="830421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6">
            <a:extLst>
              <a:ext uri="{FF2B5EF4-FFF2-40B4-BE49-F238E27FC236}">
                <a16:creationId xmlns:a16="http://schemas.microsoft.com/office/drawing/2014/main" id="{39A3045F-D088-40D3-BFAA-05D295A995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590801"/>
          <a:ext cx="8763000" cy="447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8" name="公式" r:id="rId10" imgW="4400726" imgH="219220" progId="Equation.3">
                  <p:embed/>
                </p:oleObj>
              </mc:Choice>
              <mc:Fallback>
                <p:oleObj name="公式" r:id="rId10" imgW="4400726" imgH="21922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2590801"/>
                        <a:ext cx="87630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7">
            <a:extLst>
              <a:ext uri="{FF2B5EF4-FFF2-40B4-BE49-F238E27FC236}">
                <a16:creationId xmlns:a16="http://schemas.microsoft.com/office/drawing/2014/main" id="{3B500C75-5FD3-4BC2-A275-272A01C26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124200"/>
          <a:ext cx="3048000" cy="871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9" name="公式" r:id="rId12" imgW="1590704" imgH="447662" progId="Equation.3">
                  <p:embed/>
                </p:oleObj>
              </mc:Choice>
              <mc:Fallback>
                <p:oleObj name="公式" r:id="rId12" imgW="1590704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3124200"/>
                        <a:ext cx="30480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18">
            <a:extLst>
              <a:ext uri="{FF2B5EF4-FFF2-40B4-BE49-F238E27FC236}">
                <a16:creationId xmlns:a16="http://schemas.microsoft.com/office/drawing/2014/main" id="{F6E2B8AD-F95A-43DF-983A-C381D6144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1" y="3124200"/>
          <a:ext cx="2200275" cy="871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0" name="公式" r:id="rId14" imgW="1143000" imgH="447662" progId="Equation.3">
                  <p:embed/>
                </p:oleObj>
              </mc:Choice>
              <mc:Fallback>
                <p:oleObj name="公式" r:id="rId14" imgW="1143000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34001" y="3124200"/>
                        <a:ext cx="220027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9">
            <a:extLst>
              <a:ext uri="{FF2B5EF4-FFF2-40B4-BE49-F238E27FC236}">
                <a16:creationId xmlns:a16="http://schemas.microsoft.com/office/drawing/2014/main" id="{432C039D-1D21-400E-98B6-1E0F24C1D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3276600"/>
          <a:ext cx="2362200" cy="477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1" name="公式" r:id="rId16" imgW="1124009" imgH="219220" progId="Equation.3">
                  <p:embed/>
                </p:oleObj>
              </mc:Choice>
              <mc:Fallback>
                <p:oleObj name="公式" r:id="rId16" imgW="1124009" imgH="21922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696200" y="3276600"/>
                        <a:ext cx="2362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20">
            <a:extLst>
              <a:ext uri="{FF2B5EF4-FFF2-40B4-BE49-F238E27FC236}">
                <a16:creationId xmlns:a16="http://schemas.microsoft.com/office/drawing/2014/main" id="{B463BE33-A7FF-4C7C-A933-CA10B6E53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648201"/>
          <a:ext cx="3962400" cy="904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2" name="公式" r:id="rId18" imgW="1886126" imgH="418929" progId="Equation.3">
                  <p:embed/>
                </p:oleObj>
              </mc:Choice>
              <mc:Fallback>
                <p:oleObj name="公式" r:id="rId18" imgW="1886126" imgH="418929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4648201"/>
                        <a:ext cx="39624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21">
            <a:extLst>
              <a:ext uri="{FF2B5EF4-FFF2-40B4-BE49-F238E27FC236}">
                <a16:creationId xmlns:a16="http://schemas.microsoft.com/office/drawing/2014/main" id="{79A77180-5D3A-4448-BD35-72F0F4EAF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562600"/>
          <a:ext cx="3024188" cy="8461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3" name="Equation" r:id="rId20" imgW="1581209" imgH="438084" progId="Equation.DSMT4">
                  <p:embed/>
                </p:oleObj>
              </mc:Choice>
              <mc:Fallback>
                <p:oleObj name="Equation" r:id="rId20" imgW="1581209" imgH="438084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71800" y="5562600"/>
                        <a:ext cx="302418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22">
            <a:extLst>
              <a:ext uri="{FF2B5EF4-FFF2-40B4-BE49-F238E27FC236}">
                <a16:creationId xmlns:a16="http://schemas.microsoft.com/office/drawing/2014/main" id="{40673C33-E9A8-459B-BC00-14DDFF29E8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5486400"/>
          <a:ext cx="1219200" cy="935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4" name="公式" r:id="rId22" imgW="590491" imgH="447662" progId="Equation.3">
                  <p:embed/>
                </p:oleObj>
              </mc:Choice>
              <mc:Fallback>
                <p:oleObj name="公式" r:id="rId22" imgW="590491" imgH="4476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096000" y="5486400"/>
                        <a:ext cx="12192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23">
            <a:extLst>
              <a:ext uri="{FF2B5EF4-FFF2-40B4-BE49-F238E27FC236}">
                <a16:creationId xmlns:a16="http://schemas.microsoft.com/office/drawing/2014/main" id="{AD02AB58-8DF6-449C-A6B8-792042C47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5562601"/>
          <a:ext cx="1447800" cy="7604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5" name="公式" r:id="rId24" imgW="743126" imgH="380974" progId="Equation.3">
                  <p:embed/>
                </p:oleObj>
              </mc:Choice>
              <mc:Fallback>
                <p:oleObj name="公式" r:id="rId24" imgW="743126" imgH="380974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391400" y="5562601"/>
                        <a:ext cx="14478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24">
            <a:extLst>
              <a:ext uri="{FF2B5EF4-FFF2-40B4-BE49-F238E27FC236}">
                <a16:creationId xmlns:a16="http://schemas.microsoft.com/office/drawing/2014/main" id="{7C21CCD9-829E-41F8-AB20-F15B5D63AB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114800"/>
          <a:ext cx="4419600" cy="4651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6" name="公式" r:id="rId26" imgW="2419291" imgH="219220" progId="Equation.3">
                  <p:embed/>
                </p:oleObj>
              </mc:Choice>
              <mc:Fallback>
                <p:oleObj name="公式" r:id="rId26" imgW="2419291" imgH="21922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4114800"/>
                        <a:ext cx="44196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25">
            <a:extLst>
              <a:ext uri="{FF2B5EF4-FFF2-40B4-BE49-F238E27FC236}">
                <a16:creationId xmlns:a16="http://schemas.microsoft.com/office/drawing/2014/main" id="{D633BF98-8D91-4608-83B1-3070D953F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114800"/>
          <a:ext cx="4648200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7" name="公式" r:id="rId28" imgW="2267009" imgH="219220" progId="Equation.3">
                  <p:embed/>
                </p:oleObj>
              </mc:Choice>
              <mc:Fallback>
                <p:oleObj name="公式" r:id="rId28" imgW="2267009" imgH="21922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019800" y="4114800"/>
                        <a:ext cx="464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Text Box 26">
            <a:extLst>
              <a:ext uri="{FF2B5EF4-FFF2-40B4-BE49-F238E27FC236}">
                <a16:creationId xmlns:a16="http://schemas.microsoft.com/office/drawing/2014/main" id="{90F5B2E6-0650-4861-B861-6A765C8A5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"/>
            <a:ext cx="6629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SzTx/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0">
                <a:solidFill>
                  <a:srgbClr val="0000FF"/>
                </a:solidFill>
                <a:ea typeface="微软雅黑" panose="020b0503020204020204" pitchFamily="34" charset="-122"/>
              </a:rPr>
              <a:t>服从超几何分布的随机变量的均值是什么</a:t>
            </a:r>
            <a:r>
              <a:rPr lang="en-US" altLang="zh-CN" sz="2600" b="0">
                <a:solidFill>
                  <a:srgbClr val="0000FF"/>
                </a:solidFill>
                <a:ea typeface="微软雅黑" panose="020b0503020204020204" pitchFamily="34" charset="-122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r="http://schemas.openxmlformats.org/officeDocument/2006/relationships"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1_默认设计模板">
  <a:themeElements>
    <a:clrScheme name="1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Arial"/>
      </a:majorFont>
      <a:minorFont>
        <a:latin typeface="Times New Roman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109</Paragraphs>
  <Slides>22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30">
      <vt:lpstr>Arial</vt:lpstr>
      <vt:lpstr>宋体</vt:lpstr>
      <vt:lpstr>Times New Roman</vt:lpstr>
      <vt:lpstr>Calibri</vt:lpstr>
      <vt:lpstr>微软雅黑</vt:lpstr>
      <vt:lpstr>Wingdings</vt:lpstr>
      <vt:lpstr>华文新魏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2021-05-18T17:51:56.057</cp:lastPrinted>
  <dcterms:created xsi:type="dcterms:W3CDTF">2021-05-18T17:51:56Z</dcterms:created>
  <dcterms:modified xsi:type="dcterms:W3CDTF">2021-05-18T09:51:56Z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