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86" r:id="rId2"/>
    <p:sldId id="287" r:id="rId3"/>
    <p:sldId id="314" r:id="rId4"/>
    <p:sldId id="315" r:id="rId5"/>
    <p:sldId id="288" r:id="rId6"/>
    <p:sldId id="289" r:id="rId7"/>
    <p:sldId id="290" r:id="rId8"/>
    <p:sldId id="291" r:id="rId9"/>
    <p:sldId id="292" r:id="rId10"/>
    <p:sldId id="293" r:id="rId11"/>
    <p:sldId id="316"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10" r:id="rId26"/>
    <p:sldId id="311" r:id="rId27"/>
    <p:sldId id="312" r:id="rId28"/>
    <p:sldId id="313" r:id="rId2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FF1"/>
    <a:srgbClr val="E3EDED"/>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94660"/>
  </p:normalViewPr>
  <p:slideViewPr>
    <p:cSldViewPr>
      <p:cViewPr varScale="1">
        <p:scale>
          <a:sx n="112" d="100"/>
          <a:sy n="112" d="100"/>
        </p:scale>
        <p:origin x="-768" y="-84"/>
      </p:cViewPr>
      <p:guideLst>
        <p:guide orient="horz" pos="1577"/>
        <p:guide pos="287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FD0D3-16A4-4D3F-B07D-2EF6AE92F7B4}" type="datetimeFigureOut">
              <a:rPr lang="zh-CN" altLang="en-US" smtClean="0"/>
              <a:t>2019-04-02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CCA9B-DFD8-4B08-AB41-A02133EF455A}" type="slidenum">
              <a:rPr lang="zh-CN" altLang="en-US" smtClean="0"/>
              <a:t>‹#›</a:t>
            </a:fld>
            <a:endParaRPr lang="zh-CN" altLang="en-US"/>
          </a:p>
        </p:txBody>
      </p:sp>
    </p:spTree>
    <p:extLst>
      <p:ext uri="{BB962C8B-B14F-4D97-AF65-F5344CB8AC3E}">
        <p14:creationId xmlns:p14="http://schemas.microsoft.com/office/powerpoint/2010/main" val="1168348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132062" y="3560401"/>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D0F827E3-A7D7-4DEF-BDBE-55072F0EF5BD}" type="datetimeFigureOut">
              <a:rPr lang="zh-CN" altLang="en-US" smtClean="0"/>
              <a:t>2019-04-02</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1901" y="4820797"/>
            <a:ext cx="634018" cy="312056"/>
          </a:xfrm>
          <a:prstGeom prst="rect">
            <a:avLst/>
          </a:prstGeom>
        </p:spPr>
      </p:pic>
      <p:sp>
        <p:nvSpPr>
          <p:cNvPr id="7" name="标题 6"/>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F827E3-A7D7-4DEF-BDBE-55072F0EF5BD}" type="datetimeFigureOut">
              <a:rPr lang="zh-CN" altLang="en-US" smtClean="0"/>
              <a:t>2019-04-02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F827E3-A7D7-4DEF-BDBE-55072F0EF5BD}" type="datetimeFigureOut">
              <a:rPr lang="zh-CN" altLang="en-US" smtClean="0"/>
              <a:t>2019-04-02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0F827E3-A7D7-4DEF-BDBE-55072F0EF5BD}" type="datetimeFigureOut">
              <a:rPr lang="zh-CN" altLang="en-US" smtClean="0"/>
              <a:t>2019-04-02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9582"/>
            <a:ext cx="8229600" cy="33944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 name="标题 1"/>
          <p:cNvSpPr>
            <a:spLocks noGrp="1"/>
          </p:cNvSpPr>
          <p:nvPr>
            <p:ph type="title"/>
          </p:nvPr>
        </p:nvSpPr>
        <p:spPr>
          <a:xfrm>
            <a:off x="457200" y="357504"/>
            <a:ext cx="8229600" cy="702078"/>
          </a:xfr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D0F827E3-A7D7-4DEF-BDBE-55072F0EF5BD}" type="datetimeFigureOut">
              <a:rPr lang="zh-CN" altLang="en-US" smtClean="0"/>
              <a:t>2019-04-02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2019-04-02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0F827E3-A7D7-4DEF-BDBE-55072F0EF5BD}" type="datetimeFigureOut">
              <a:rPr lang="zh-CN" altLang="en-US" smtClean="0"/>
              <a:t>2019-04-02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0F827E3-A7D7-4DEF-BDBE-55072F0EF5BD}" type="datetimeFigureOut">
              <a:rPr lang="zh-CN" altLang="en-US" smtClean="0"/>
              <a:t>2019-04-02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0F827E3-A7D7-4DEF-BDBE-55072F0EF5BD}" type="datetimeFigureOut">
              <a:rPr lang="zh-CN" altLang="en-US" smtClean="0"/>
              <a:t>2019-04-02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F827E3-A7D7-4DEF-BDBE-55072F0EF5BD}" type="datetimeFigureOut">
              <a:rPr lang="zh-CN" altLang="en-US" smtClean="0"/>
              <a:t>2019-04-02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0F827E3-A7D7-4DEF-BDBE-55072F0EF5BD}" type="datetimeFigureOut">
              <a:rPr lang="zh-CN" altLang="en-US" smtClean="0"/>
              <a:t>2019-04-02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0F827E3-A7D7-4DEF-BDBE-55072F0EF5BD}" type="datetimeFigureOut">
              <a:rPr lang="zh-CN" altLang="en-US" smtClean="0"/>
              <a:t>2019-04-02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26" Type="http://schemas.openxmlformats.org/officeDocument/2006/relationships/image" Target="../media/image13.jpeg"/><Relationship Id="rId3" Type="http://schemas.openxmlformats.org/officeDocument/2006/relationships/slideLayout" Target="../slideLayouts/slideLayout3.xml"/><Relationship Id="rId21" Type="http://schemas.openxmlformats.org/officeDocument/2006/relationships/image" Target="../media/image8.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5" Type="http://schemas.openxmlformats.org/officeDocument/2006/relationships/image" Target="../media/image12.jpeg"/><Relationship Id="rId33" Type="http://schemas.openxmlformats.org/officeDocument/2006/relationships/image" Target="../media/image20.png"/><Relationship Id="rId2" Type="http://schemas.openxmlformats.org/officeDocument/2006/relationships/slideLayout" Target="../slideLayouts/slideLayout2.xml"/><Relationship Id="rId16" Type="http://schemas.openxmlformats.org/officeDocument/2006/relationships/image" Target="../media/image3.jpeg"/><Relationship Id="rId20" Type="http://schemas.openxmlformats.org/officeDocument/2006/relationships/image" Target="../media/image7.jpeg"/><Relationship Id="rId29"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1.jpeg"/><Relationship Id="rId32" Type="http://schemas.openxmlformats.org/officeDocument/2006/relationships/image" Target="../media/image19.png"/><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jpeg"/><Relationship Id="rId28" Type="http://schemas.openxmlformats.org/officeDocument/2006/relationships/image" Target="../media/image15.jpeg"/><Relationship Id="rId10" Type="http://schemas.openxmlformats.org/officeDocument/2006/relationships/slideLayout" Target="../slideLayouts/slideLayout10.xml"/><Relationship Id="rId19" Type="http://schemas.openxmlformats.org/officeDocument/2006/relationships/image" Target="../media/image6.jpeg"/><Relationship Id="rId31" Type="http://schemas.openxmlformats.org/officeDocument/2006/relationships/image" Target="../media/image18.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jpeg"/><Relationship Id="rId27" Type="http://schemas.openxmlformats.org/officeDocument/2006/relationships/image" Target="../media/image14.jpeg"/><Relationship Id="rId30" Type="http://schemas.openxmlformats.org/officeDocument/2006/relationships/image" Target="../media/image17.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0F827E3-A7D7-4DEF-BDBE-55072F0EF5BD}" type="datetimeFigureOut">
              <a:rPr lang="zh-CN" altLang="en-US" smtClean="0"/>
              <a:t>2019-04-02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2E678EF-D8EB-4C4D-85EB-EF017F1780F4}" type="slidenum">
              <a:rPr lang="zh-CN" altLang="en-US" smtClean="0"/>
              <a:t>‹#›</a:t>
            </a:fld>
            <a:endParaRPr lang="zh-CN" altLang="en-US"/>
          </a:p>
        </p:txBody>
      </p:sp>
      <p:pic>
        <p:nvPicPr>
          <p:cNvPr id="35" name="图片 3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61369" y="4802665"/>
            <a:ext cx="544272" cy="319724"/>
          </a:xfrm>
          <a:prstGeom prst="rect">
            <a:avLst/>
          </a:prstGeom>
        </p:spPr>
      </p:pic>
      <p:pic>
        <p:nvPicPr>
          <p:cNvPr id="36" name="图片 35"/>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470651" y="4806724"/>
            <a:ext cx="590718" cy="315665"/>
          </a:xfrm>
          <a:prstGeom prst="rect">
            <a:avLst/>
          </a:prstGeom>
        </p:spPr>
      </p:pic>
      <p:pic>
        <p:nvPicPr>
          <p:cNvPr id="37" name="图片 3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771799" y="4811846"/>
            <a:ext cx="734142" cy="310542"/>
          </a:xfrm>
          <a:prstGeom prst="rect">
            <a:avLst/>
          </a:prstGeom>
        </p:spPr>
      </p:pic>
      <p:pic>
        <p:nvPicPr>
          <p:cNvPr id="38" name="图片 3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280413" y="4800690"/>
            <a:ext cx="491386" cy="317162"/>
          </a:xfrm>
          <a:prstGeom prst="rect">
            <a:avLst/>
          </a:prstGeom>
        </p:spPr>
      </p:pic>
      <p:pic>
        <p:nvPicPr>
          <p:cNvPr id="39" name="图片 38"/>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638457" y="4796127"/>
            <a:ext cx="641957" cy="326262"/>
          </a:xfrm>
          <a:prstGeom prst="rect">
            <a:avLst/>
          </a:prstGeom>
        </p:spPr>
      </p:pic>
      <p:pic>
        <p:nvPicPr>
          <p:cNvPr id="40" name="图片 39"/>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26896" y="4799498"/>
            <a:ext cx="611560" cy="322891"/>
          </a:xfrm>
          <a:prstGeom prst="rect">
            <a:avLst/>
          </a:prstGeom>
        </p:spPr>
      </p:pic>
      <p:pic>
        <p:nvPicPr>
          <p:cNvPr id="41" name="图片 40"/>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48476" y="4779840"/>
            <a:ext cx="726224" cy="331784"/>
          </a:xfrm>
          <a:prstGeom prst="rect">
            <a:avLst/>
          </a:prstGeom>
        </p:spPr>
      </p:pic>
      <p:pic>
        <p:nvPicPr>
          <p:cNvPr id="42" name="图片 41"/>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16" y="4786539"/>
            <a:ext cx="459656" cy="328121"/>
          </a:xfrm>
          <a:prstGeom prst="rect">
            <a:avLst/>
          </a:prstGeom>
        </p:spPr>
      </p:pic>
      <p:cxnSp>
        <p:nvCxnSpPr>
          <p:cNvPr id="9" name="直接连接符 8"/>
          <p:cNvCxnSpPr/>
          <p:nvPr userDrawn="1"/>
        </p:nvCxnSpPr>
        <p:spPr>
          <a:xfrm>
            <a:off x="682228" y="255836"/>
            <a:ext cx="84652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p:cNvGrpSpPr/>
          <p:nvPr userDrawn="1"/>
        </p:nvGrpSpPr>
        <p:grpSpPr>
          <a:xfrm>
            <a:off x="-6759" y="-20103"/>
            <a:ext cx="9187545" cy="5200853"/>
            <a:chOff x="-6759" y="-26804"/>
            <a:chExt cx="9187545" cy="6934470"/>
          </a:xfrm>
        </p:grpSpPr>
        <p:sp>
          <p:nvSpPr>
            <p:cNvPr id="7" name="矩形 6"/>
            <p:cNvSpPr/>
            <p:nvPr userDrawn="1"/>
          </p:nvSpPr>
          <p:spPr>
            <a:xfrm>
              <a:off x="890827" y="-26804"/>
              <a:ext cx="4213386" cy="49244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1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做口碑最好的人工智能在线教育品牌！</a:t>
              </a:r>
              <a:endParaRPr lang="zh-CN" altLang="en-US" sz="1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pSp>
          <p:nvGrpSpPr>
            <p:cNvPr id="10" name="组合 9"/>
            <p:cNvGrpSpPr/>
            <p:nvPr userDrawn="1"/>
          </p:nvGrpSpPr>
          <p:grpSpPr>
            <a:xfrm>
              <a:off x="-6759" y="6293932"/>
              <a:ext cx="9144000" cy="613734"/>
              <a:chOff x="3516" y="6274325"/>
              <a:chExt cx="9144000" cy="613734"/>
            </a:xfrm>
            <a:effectLst>
              <a:glow rad="228600">
                <a:schemeClr val="accent6">
                  <a:satMod val="175000"/>
                  <a:alpha val="40000"/>
                </a:schemeClr>
              </a:glow>
            </a:effectLst>
          </p:grpSpPr>
          <p:pic>
            <p:nvPicPr>
              <p:cNvPr id="26" name="图片 2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516" y="6274325"/>
                <a:ext cx="9144000" cy="613734"/>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27" name="图片 2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5419435" y="6398850"/>
                <a:ext cx="576064" cy="411474"/>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28" name="图片 27"/>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5995498" y="6382052"/>
                <a:ext cx="672731" cy="441750"/>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29" name="图片 28"/>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6622123" y="6394589"/>
                <a:ext cx="494617" cy="435262"/>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0" name="图片 29"/>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805368" y="6387295"/>
                <a:ext cx="644839" cy="436507"/>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1" name="图片 30"/>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118946" y="6390775"/>
                <a:ext cx="686422" cy="424724"/>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2" name="图片 31"/>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8436966" y="6387295"/>
                <a:ext cx="682228" cy="435262"/>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3" name="图片 32"/>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4809542" y="6403552"/>
                <a:ext cx="609893" cy="399480"/>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4" name="图片 33"/>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4605641" y="6398850"/>
                <a:ext cx="323671" cy="404589"/>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3" name="图片 4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61369" y="6415795"/>
                <a:ext cx="544272" cy="426299"/>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5" name="图片 4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470651" y="6421207"/>
                <a:ext cx="590718" cy="420887"/>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6" name="图片 4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771799" y="6428038"/>
                <a:ext cx="734142" cy="414056"/>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7" name="图片 4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280413" y="6413163"/>
                <a:ext cx="491386" cy="422882"/>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8" name="图片 4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638456" y="6407079"/>
                <a:ext cx="641957" cy="435016"/>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9" name="图片 4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26896" y="6411573"/>
                <a:ext cx="611560" cy="430521"/>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50" name="图片 49"/>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48476" y="6385362"/>
                <a:ext cx="726224" cy="442379"/>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51" name="图片 5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16" y="6394295"/>
                <a:ext cx="459656" cy="437494"/>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grpSp>
        <p:pic>
          <p:nvPicPr>
            <p:cNvPr id="12" name="图片 11"/>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8165255" y="-26804"/>
              <a:ext cx="1015531" cy="1030248"/>
            </a:xfrm>
            <a:prstGeom prst="rect">
              <a:avLst/>
            </a:prstGeom>
          </p:spPr>
        </p:pic>
        <p:sp>
          <p:nvSpPr>
            <p:cNvPr id="11" name="TextBox 10"/>
            <p:cNvSpPr txBox="1"/>
            <p:nvPr userDrawn="1"/>
          </p:nvSpPr>
          <p:spPr>
            <a:xfrm>
              <a:off x="5199728" y="6723"/>
              <a:ext cx="2817518" cy="779700"/>
            </a:xfrm>
            <a:prstGeom prst="rect">
              <a:avLst/>
            </a:prstGeom>
            <a:noFill/>
          </p:spPr>
          <p:txBody>
            <a:bodyPr wrap="square" rtlCol="0">
              <a:spAutoFit/>
            </a:bodyPr>
            <a:lstStyle/>
            <a:p>
              <a:r>
                <a:rPr lang="zh-CN" altLang="en-US" sz="1600" b="1" cap="none" spc="0" baseline="0" dirty="0" smtClean="0">
                  <a:ln w="1905"/>
                  <a:solidFill>
                    <a:schemeClr val="bg1"/>
                  </a:solidFill>
                  <a:effectLst>
                    <a:innerShdw blurRad="69850" dist="43180" dir="5400000">
                      <a:srgbClr val="000000">
                        <a:alpha val="65000"/>
                      </a:srgbClr>
                    </a:innerShdw>
                  </a:effectLst>
                  <a:latin typeface="Adobe 仿宋 Std R" pitchFamily="18" charset="-122"/>
                  <a:ea typeface="Adobe 仿宋 Std R" pitchFamily="18" charset="-122"/>
                  <a:cs typeface="Aharoni" panose="02010803020104030203" pitchFamily="2" charset="-79"/>
                </a:rPr>
                <a:t>  网站</a:t>
              </a:r>
              <a:r>
                <a:rPr lang="en-US" altLang="zh-CN" sz="1600" b="1" cap="none" spc="0" baseline="0" dirty="0" smtClean="0">
                  <a:ln w="1905"/>
                  <a:solidFill>
                    <a:schemeClr val="bg1"/>
                  </a:solidFill>
                  <a:effectLst>
                    <a:innerShdw blurRad="69850" dist="43180" dir="5400000">
                      <a:srgbClr val="000000">
                        <a:alpha val="65000"/>
                      </a:srgbClr>
                    </a:innerShdw>
                  </a:effectLst>
                  <a:latin typeface="Adobe 仿宋 Std R" pitchFamily="18" charset="-122"/>
                  <a:ea typeface="Adobe 仿宋 Std R" pitchFamily="18" charset="-122"/>
                  <a:cs typeface="Aharoni" panose="02010803020104030203" pitchFamily="2" charset="-79"/>
                </a:rPr>
                <a:t>:mici.jiqishidai.com</a:t>
              </a:r>
              <a:endParaRPr lang="zh-CN" altLang="en-US" sz="1600" b="1" cap="none" spc="0" baseline="0" dirty="0">
                <a:ln w="1905"/>
                <a:solidFill>
                  <a:schemeClr val="bg1"/>
                </a:solidFill>
                <a:effectLst>
                  <a:innerShdw blurRad="69850" dist="43180" dir="5400000">
                    <a:srgbClr val="000000">
                      <a:alpha val="65000"/>
                    </a:srgbClr>
                  </a:innerShdw>
                </a:effectLst>
                <a:latin typeface="Adobe 仿宋 Std R" pitchFamily="18" charset="-122"/>
                <a:ea typeface="Adobe 仿宋 Std R" pitchFamily="18" charset="-122"/>
                <a:cs typeface="Aharoni" panose="02010803020104030203" pitchFamily="2" charset="-79"/>
              </a:endParaRPr>
            </a:p>
          </p:txBody>
        </p:sp>
        <p:pic>
          <p:nvPicPr>
            <p:cNvPr id="44" name="图片 43"/>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3516" y="0"/>
              <a:ext cx="832738" cy="832738"/>
            </a:xfrm>
            <a:prstGeom prst="rect">
              <a:avLst/>
            </a:prstGeom>
          </p:spPr>
        </p:pic>
        <p:pic>
          <p:nvPicPr>
            <p:cNvPr id="8" name="图片 7"/>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8017245" y="5202258"/>
              <a:ext cx="1091673" cy="1091673"/>
            </a:xfrm>
            <a:prstGeom prst="rect">
              <a:avLst/>
            </a:prstGeom>
          </p:spPr>
        </p:pic>
      </p:gr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normAutofit/>
          </a:bodyPr>
          <a:lstStyle/>
          <a:p>
            <a:r>
              <a:rPr lang="zh-CN" altLang="en-US" sz="6000" dirty="0" smtClean="0">
                <a:solidFill>
                  <a:schemeClr val="bg1"/>
                </a:solidFill>
              </a:rPr>
              <a:t>集成学习</a:t>
            </a:r>
          </a:p>
        </p:txBody>
      </p:sp>
      <p:sp>
        <p:nvSpPr>
          <p:cNvPr id="3" name="灯片编号占位符 2"/>
          <p:cNvSpPr>
            <a:spLocks noGrp="1"/>
          </p:cNvSpPr>
          <p:nvPr>
            <p:ph type="sldNum" sz="quarter" idx="12"/>
          </p:nvPr>
        </p:nvSpPr>
        <p:spPr/>
        <p:txBody>
          <a:bodyPr/>
          <a:lstStyle/>
          <a:p>
            <a:fld id="{C2E678EF-D8EB-4C4D-85EB-EF017F1780F4}" type="slidenum">
              <a:rPr lang="zh-CN" altLang="en-US" smtClean="0"/>
              <a:t>1</a:t>
            </a:fld>
            <a:endParaRPr lang="zh-CN" altLang="en-US"/>
          </a:p>
        </p:txBody>
      </p:sp>
      <p:sp>
        <p:nvSpPr>
          <p:cNvPr id="4" name="矩形 3"/>
          <p:cNvSpPr/>
          <p:nvPr/>
        </p:nvSpPr>
        <p:spPr>
          <a:xfrm>
            <a:off x="3414471" y="2387084"/>
            <a:ext cx="2315057" cy="369332"/>
          </a:xfrm>
          <a:prstGeom prst="rect">
            <a:avLst/>
          </a:prstGeom>
        </p:spPr>
        <p:txBody>
          <a:bodyPr wrap="none">
            <a:spAutoFit/>
          </a:bodyPr>
          <a:lstStyle/>
          <a:p>
            <a:r>
              <a:rPr lang="zh-CN" altLang="en-US" dirty="0"/>
              <a:t> 模型评估与参数调优</a:t>
            </a:r>
          </a:p>
        </p:txBody>
      </p:sp>
      <p:sp>
        <p:nvSpPr>
          <p:cNvPr id="5" name="矩形 4"/>
          <p:cNvSpPr/>
          <p:nvPr/>
        </p:nvSpPr>
        <p:spPr>
          <a:xfrm>
            <a:off x="3414471" y="2387084"/>
            <a:ext cx="2315057" cy="369332"/>
          </a:xfrm>
          <a:prstGeom prst="rect">
            <a:avLst/>
          </a:prstGeom>
        </p:spPr>
        <p:txBody>
          <a:bodyPr wrap="none">
            <a:spAutoFit/>
          </a:bodyPr>
          <a:lstStyle/>
          <a:p>
            <a:r>
              <a:rPr lang="zh-CN" altLang="en-US" dirty="0"/>
              <a:t> 模型评估与参数调优</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555526"/>
            <a:ext cx="6624736" cy="369332"/>
          </a:xfrm>
          <a:prstGeom prst="rect">
            <a:avLst/>
          </a:prstGeom>
        </p:spPr>
        <p:txBody>
          <a:bodyPr wrap="square">
            <a:spAutoFit/>
          </a:bodyPr>
          <a:lstStyle/>
          <a:p>
            <a:r>
              <a:rPr lang="zh-CN" altLang="en-US" dirty="0"/>
              <a:t>我们将权重</a:t>
            </a:r>
            <a:r>
              <a:rPr lang="en-US" altLang="zh-CN" dirty="0"/>
              <a:t>0.6</a:t>
            </a:r>
            <a:r>
              <a:rPr lang="zh-CN" altLang="en-US" dirty="0"/>
              <a:t>赋给</a:t>
            </a:r>
            <a:r>
              <a:rPr lang="en-US" altLang="zh-CN" dirty="0"/>
              <a:t>C3</a:t>
            </a:r>
            <a:r>
              <a:rPr lang="zh-CN" altLang="en-US" dirty="0"/>
              <a:t>，而</a:t>
            </a:r>
            <a:r>
              <a:rPr lang="en-US" altLang="zh-CN" dirty="0"/>
              <a:t>C1</a:t>
            </a:r>
            <a:r>
              <a:rPr lang="zh-CN" altLang="en-US" dirty="0"/>
              <a:t>和</a:t>
            </a:r>
            <a:r>
              <a:rPr lang="en-US" altLang="zh-CN" dirty="0"/>
              <a:t>C2</a:t>
            </a:r>
            <a:r>
              <a:rPr lang="zh-CN" altLang="en-US" dirty="0"/>
              <a:t>均为</a:t>
            </a:r>
            <a:r>
              <a:rPr lang="en-US" altLang="zh-CN" dirty="0"/>
              <a:t>0.2</a:t>
            </a:r>
            <a:r>
              <a:rPr lang="zh-CN" altLang="en-US" dirty="0" smtClean="0"/>
              <a:t>，</a:t>
            </a:r>
            <a:endParaRPr lang="zh-CN" altLang="en-US" dirty="0"/>
          </a:p>
        </p:txBody>
      </p:sp>
      <p:sp>
        <p:nvSpPr>
          <p:cNvPr id="3" name="矩形 2"/>
          <p:cNvSpPr/>
          <p:nvPr/>
        </p:nvSpPr>
        <p:spPr>
          <a:xfrm>
            <a:off x="873116" y="1131590"/>
            <a:ext cx="8019363" cy="646331"/>
          </a:xfrm>
          <a:prstGeom prst="rect">
            <a:avLst/>
          </a:prstGeom>
        </p:spPr>
        <p:txBody>
          <a:bodyPr wrap="square">
            <a:spAutoFit/>
          </a:bodyPr>
          <a:lstStyle/>
          <a:p>
            <a:r>
              <a:rPr lang="zh-CN" altLang="en-US" dirty="0"/>
              <a:t>更直观地，由于</a:t>
            </a:r>
            <a:r>
              <a:rPr lang="en-US" altLang="zh-CN" dirty="0"/>
              <a:t>3×0.2</a:t>
            </a:r>
            <a:r>
              <a:rPr lang="zh-CN" altLang="en-US" dirty="0"/>
              <a:t>＝</a:t>
            </a:r>
            <a:r>
              <a:rPr lang="en-US" altLang="zh-CN" dirty="0"/>
              <a:t>0.6</a:t>
            </a:r>
            <a:r>
              <a:rPr lang="zh-CN" altLang="en-US" dirty="0"/>
              <a:t>，可以认为分类器</a:t>
            </a:r>
            <a:r>
              <a:rPr lang="en-US" altLang="zh-CN" dirty="0"/>
              <a:t>C3</a:t>
            </a:r>
            <a:r>
              <a:rPr lang="zh-CN" altLang="en-US" dirty="0"/>
              <a:t>的一次预测权重相当于分类器</a:t>
            </a:r>
            <a:r>
              <a:rPr lang="en-US" altLang="zh-CN" dirty="0"/>
              <a:t>C1</a:t>
            </a:r>
            <a:r>
              <a:rPr lang="zh-CN" altLang="en-US" dirty="0"/>
              <a:t>或</a:t>
            </a:r>
            <a:r>
              <a:rPr lang="en-US" altLang="zh-CN" dirty="0"/>
              <a:t>C2</a:t>
            </a:r>
            <a:r>
              <a:rPr lang="zh-CN" altLang="en-US" dirty="0"/>
              <a:t>的</a:t>
            </a:r>
            <a:r>
              <a:rPr lang="zh-CN" altLang="en-US" dirty="0" smtClean="0"/>
              <a:t>三次</a:t>
            </a:r>
            <a:r>
              <a:rPr lang="zh-CN" altLang="en-US" dirty="0"/>
              <a:t>预测权重之和，我们可以写作：</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219325"/>
            <a:ext cx="41338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41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1347614"/>
            <a:ext cx="6978547" cy="369332"/>
          </a:xfrm>
          <a:prstGeom prst="rect">
            <a:avLst/>
          </a:prstGeom>
          <a:noFill/>
        </p:spPr>
        <p:txBody>
          <a:bodyPr wrap="square" rtlCol="0">
            <a:spAutoFit/>
          </a:bodyPr>
          <a:lstStyle/>
          <a:p>
            <a:r>
              <a:rPr lang="zh-CN" altLang="en-US" b="1" dirty="0" smtClean="0"/>
              <a:t>看代码</a:t>
            </a:r>
            <a:r>
              <a:rPr lang="en-US" altLang="zh-CN" b="1" dirty="0" smtClean="0"/>
              <a:t>1_voting1.py, 2_voting2.py, 3_average.py</a:t>
            </a:r>
            <a:r>
              <a:rPr lang="zh-CN" altLang="en-US" b="1" dirty="0" smtClean="0"/>
              <a:t>演示</a:t>
            </a:r>
            <a:endParaRPr lang="zh-CN" altLang="en-US" b="1" dirty="0"/>
          </a:p>
        </p:txBody>
      </p:sp>
    </p:spTree>
    <p:extLst>
      <p:ext uri="{BB962C8B-B14F-4D97-AF65-F5344CB8AC3E}">
        <p14:creationId xmlns:p14="http://schemas.microsoft.com/office/powerpoint/2010/main" val="316064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7494"/>
            <a:ext cx="1872208" cy="1200329"/>
          </a:xfrm>
          <a:prstGeom prst="rect">
            <a:avLst/>
          </a:prstGeom>
        </p:spPr>
        <p:txBody>
          <a:bodyPr wrap="square">
            <a:spAutoFit/>
          </a:bodyPr>
          <a:lstStyle/>
          <a:p>
            <a:r>
              <a:rPr lang="en-US" altLang="zh-CN" dirty="0" smtClean="0"/>
              <a:t>Bagging</a:t>
            </a:r>
            <a:r>
              <a:rPr lang="zh-CN" altLang="en-US" dirty="0" smtClean="0"/>
              <a:t>：</a:t>
            </a:r>
            <a:endParaRPr lang="en-US" altLang="zh-CN" dirty="0" smtClean="0"/>
          </a:p>
          <a:p>
            <a:r>
              <a:rPr lang="zh-CN" altLang="en-US" dirty="0" smtClean="0"/>
              <a:t>通过</a:t>
            </a:r>
            <a:r>
              <a:rPr lang="en-US" altLang="zh-CN" dirty="0"/>
              <a:t>bootstrap</a:t>
            </a:r>
            <a:r>
              <a:rPr lang="zh-CN" altLang="en-US" dirty="0"/>
              <a:t>样本构建集成分类器</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23478"/>
            <a:ext cx="6048672" cy="4828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41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0538"/>
            <a:ext cx="8568952" cy="923330"/>
          </a:xfrm>
          <a:prstGeom prst="rect">
            <a:avLst/>
          </a:prstGeom>
        </p:spPr>
        <p:txBody>
          <a:bodyPr wrap="square">
            <a:spAutoFit/>
          </a:bodyPr>
          <a:lstStyle/>
          <a:p>
            <a:r>
              <a:rPr lang="zh-CN" altLang="en-US" dirty="0"/>
              <a:t>此算法没有使用相同的训练集拟合集成分类器中的单个成员分类器。由于原始训</a:t>
            </a:r>
          </a:p>
          <a:p>
            <a:r>
              <a:rPr lang="zh-CN" altLang="en-US" dirty="0"/>
              <a:t>练集使用了</a:t>
            </a:r>
            <a:r>
              <a:rPr lang="en-US" altLang="zh-CN" dirty="0" err="1"/>
              <a:t>boostrap</a:t>
            </a:r>
            <a:r>
              <a:rPr lang="zh-CN" altLang="en-US" dirty="0"/>
              <a:t>抽样（有放回的随机抽样），这也就是</a:t>
            </a:r>
            <a:r>
              <a:rPr lang="en-US" altLang="zh-CN" dirty="0"/>
              <a:t>bagging</a:t>
            </a:r>
            <a:r>
              <a:rPr lang="zh-CN" altLang="en-US" dirty="0"/>
              <a:t>被称为</a:t>
            </a:r>
            <a:r>
              <a:rPr lang="en-US" altLang="zh-CN" dirty="0" err="1"/>
              <a:t>boostrap</a:t>
            </a:r>
            <a:r>
              <a:rPr lang="en-US" altLang="zh-CN" dirty="0"/>
              <a:t> aggregating</a:t>
            </a:r>
            <a:r>
              <a:rPr lang="zh-CN" altLang="en-US" dirty="0" smtClean="0"/>
              <a:t>的原因</a:t>
            </a:r>
            <a:r>
              <a:rPr lang="zh-CN" altLang="en-US" dirty="0"/>
              <a:t>。</a:t>
            </a:r>
          </a:p>
        </p:txBody>
      </p:sp>
      <p:sp>
        <p:nvSpPr>
          <p:cNvPr id="3" name="矩形 2"/>
          <p:cNvSpPr/>
          <p:nvPr/>
        </p:nvSpPr>
        <p:spPr>
          <a:xfrm>
            <a:off x="251520" y="843558"/>
            <a:ext cx="8496944" cy="646331"/>
          </a:xfrm>
          <a:prstGeom prst="rect">
            <a:avLst/>
          </a:prstGeom>
        </p:spPr>
        <p:txBody>
          <a:bodyPr wrap="square">
            <a:spAutoFit/>
          </a:bodyPr>
          <a:lstStyle/>
          <a:p>
            <a:r>
              <a:rPr lang="zh-CN" altLang="en-US" dirty="0"/>
              <a:t>我们有</a:t>
            </a:r>
            <a:r>
              <a:rPr lang="en-US" altLang="zh-CN" dirty="0"/>
              <a:t>7</a:t>
            </a:r>
            <a:r>
              <a:rPr lang="zh-CN" altLang="en-US" dirty="0"/>
              <a:t>个不同的训练样例（使用索引</a:t>
            </a:r>
            <a:r>
              <a:rPr lang="en-US" altLang="zh-CN" dirty="0"/>
              <a:t>1</a:t>
            </a:r>
            <a:r>
              <a:rPr lang="zh-CN" altLang="en-US" dirty="0"/>
              <a:t>～</a:t>
            </a:r>
            <a:r>
              <a:rPr lang="en-US" altLang="zh-CN" dirty="0"/>
              <a:t>7</a:t>
            </a:r>
            <a:r>
              <a:rPr lang="zh-CN" altLang="en-US" dirty="0"/>
              <a:t>来表示），在每一轮的</a:t>
            </a:r>
            <a:r>
              <a:rPr lang="en-US" altLang="zh-CN" dirty="0"/>
              <a:t>bagging</a:t>
            </a:r>
            <a:r>
              <a:rPr lang="zh-CN" altLang="en-US" dirty="0"/>
              <a:t>循环中，它们</a:t>
            </a:r>
            <a:r>
              <a:rPr lang="zh-CN" altLang="en-US" dirty="0" smtClean="0"/>
              <a:t>都被</a:t>
            </a:r>
            <a:r>
              <a:rPr lang="zh-CN" altLang="en-US" dirty="0"/>
              <a:t>可放回随机抽样。每个</a:t>
            </a:r>
            <a:r>
              <a:rPr lang="en-US" altLang="zh-CN" dirty="0"/>
              <a:t>bootstrap</a:t>
            </a:r>
            <a:r>
              <a:rPr lang="zh-CN" altLang="en-US" dirty="0"/>
              <a:t>抽样都被用于分类器</a:t>
            </a:r>
            <a:r>
              <a:rPr lang="en-US" altLang="zh-CN" dirty="0" err="1"/>
              <a:t>Cj</a:t>
            </a:r>
            <a:r>
              <a:rPr lang="zh-CN" altLang="en-US" dirty="0"/>
              <a:t>的训练</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345" y="1491630"/>
            <a:ext cx="4402063" cy="36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23528" y="1707654"/>
            <a:ext cx="3384376" cy="923330"/>
          </a:xfrm>
          <a:prstGeom prst="rect">
            <a:avLst/>
          </a:prstGeom>
        </p:spPr>
        <p:txBody>
          <a:bodyPr wrap="square">
            <a:spAutoFit/>
          </a:bodyPr>
          <a:lstStyle/>
          <a:p>
            <a:r>
              <a:rPr lang="en-US" altLang="zh-CN" dirty="0" smtClean="0"/>
              <a:t>bagging</a:t>
            </a:r>
            <a:r>
              <a:rPr lang="zh-CN" altLang="en-US" dirty="0"/>
              <a:t>可以提高不稳定模型的准确率，并且可以降低过拟</a:t>
            </a:r>
          </a:p>
          <a:p>
            <a:r>
              <a:rPr lang="zh-CN" altLang="en-US" dirty="0"/>
              <a:t>合的程度。</a:t>
            </a:r>
          </a:p>
        </p:txBody>
      </p:sp>
    </p:spTree>
    <p:extLst>
      <p:ext uri="{BB962C8B-B14F-4D97-AF65-F5344CB8AC3E}">
        <p14:creationId xmlns:p14="http://schemas.microsoft.com/office/powerpoint/2010/main" val="95941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67494"/>
            <a:ext cx="8640960" cy="1015663"/>
          </a:xfrm>
          <a:prstGeom prst="rect">
            <a:avLst/>
          </a:prstGeom>
        </p:spPr>
        <p:txBody>
          <a:bodyPr wrap="square">
            <a:spAutoFit/>
          </a:bodyPr>
          <a:lstStyle/>
          <a:p>
            <a:r>
              <a:rPr lang="zh-CN" altLang="en-US" sz="2000" b="1" dirty="0"/>
              <a:t>为了检验一下</a:t>
            </a:r>
            <a:r>
              <a:rPr lang="en-US" altLang="zh-CN" sz="2000" b="1" dirty="0"/>
              <a:t>bagging</a:t>
            </a:r>
            <a:r>
              <a:rPr lang="zh-CN" altLang="en-US" sz="2000" b="1" dirty="0"/>
              <a:t>的实际效果，我们</a:t>
            </a:r>
            <a:r>
              <a:rPr lang="zh-CN" altLang="en-US" sz="2000" b="1" dirty="0" smtClean="0"/>
              <a:t>使用葡萄酒</a:t>
            </a:r>
            <a:r>
              <a:rPr lang="zh-CN" altLang="en-US" sz="2000" b="1" dirty="0"/>
              <a:t>数据集构建一个更</a:t>
            </a:r>
            <a:r>
              <a:rPr lang="zh-CN" altLang="en-US" sz="2000" b="1" dirty="0" smtClean="0"/>
              <a:t>复杂</a:t>
            </a:r>
            <a:r>
              <a:rPr lang="zh-CN" altLang="en-US" sz="2000" b="1" dirty="0"/>
              <a:t>的分类问题。在此我们只考虑葡萄酒中的类别</a:t>
            </a:r>
            <a:r>
              <a:rPr lang="en-US" altLang="zh-CN" sz="2000" b="1" dirty="0"/>
              <a:t>2</a:t>
            </a:r>
            <a:r>
              <a:rPr lang="zh-CN" altLang="en-US" sz="2000" b="1" dirty="0"/>
              <a:t>和类别</a:t>
            </a:r>
            <a:r>
              <a:rPr lang="en-US" altLang="zh-CN" sz="2000" b="1" dirty="0"/>
              <a:t>3</a:t>
            </a:r>
            <a:r>
              <a:rPr lang="zh-CN" altLang="en-US" sz="2000" b="1" dirty="0"/>
              <a:t>，且只选择</a:t>
            </a:r>
            <a:r>
              <a:rPr lang="en-US" altLang="zh-CN" sz="2000" b="1" dirty="0"/>
              <a:t>Alcohol</a:t>
            </a:r>
            <a:r>
              <a:rPr lang="zh-CN" altLang="en-US" sz="2000" b="1" dirty="0"/>
              <a:t>和</a:t>
            </a:r>
            <a:r>
              <a:rPr lang="en-US" altLang="zh-CN" sz="2000" b="1" dirty="0"/>
              <a:t>Hue</a:t>
            </a:r>
            <a:r>
              <a:rPr lang="zh-CN" altLang="en-US" sz="2000" b="1" dirty="0"/>
              <a:t>这两个</a:t>
            </a:r>
            <a:r>
              <a:rPr lang="zh-CN" altLang="en-US" sz="2000" b="1" dirty="0" smtClean="0"/>
              <a:t>特征</a:t>
            </a:r>
            <a:r>
              <a:rPr lang="zh-CN" altLang="en-US" sz="2000" b="1" dirty="0"/>
              <a:t>。</a:t>
            </a:r>
          </a:p>
        </p:txBody>
      </p:sp>
      <p:sp>
        <p:nvSpPr>
          <p:cNvPr id="3" name="矩形 2"/>
          <p:cNvSpPr/>
          <p:nvPr/>
        </p:nvSpPr>
        <p:spPr>
          <a:xfrm>
            <a:off x="323528" y="1379552"/>
            <a:ext cx="8820472" cy="400110"/>
          </a:xfrm>
          <a:prstGeom prst="rect">
            <a:avLst/>
          </a:prstGeom>
        </p:spPr>
        <p:txBody>
          <a:bodyPr wrap="square">
            <a:spAutoFit/>
          </a:bodyPr>
          <a:lstStyle/>
          <a:p>
            <a:r>
              <a:rPr lang="zh-CN" altLang="en-US" sz="2000" b="1" dirty="0" smtClean="0"/>
              <a:t>将</a:t>
            </a:r>
            <a:r>
              <a:rPr lang="zh-CN" altLang="en-US" sz="2000" b="1" dirty="0"/>
              <a:t>数据集按照六四分的比例划分为训练集</a:t>
            </a:r>
            <a:r>
              <a:rPr lang="zh-CN" altLang="en-US" sz="2000" b="1" dirty="0" smtClean="0"/>
              <a:t>和测试集</a:t>
            </a:r>
            <a:endParaRPr lang="zh-CN" altLang="en-US" sz="2000" b="1" dirty="0"/>
          </a:p>
        </p:txBody>
      </p:sp>
      <p:sp>
        <p:nvSpPr>
          <p:cNvPr id="4" name="矩形 3"/>
          <p:cNvSpPr/>
          <p:nvPr/>
        </p:nvSpPr>
        <p:spPr>
          <a:xfrm>
            <a:off x="323528" y="2636207"/>
            <a:ext cx="8208912" cy="1015663"/>
          </a:xfrm>
          <a:prstGeom prst="rect">
            <a:avLst/>
          </a:prstGeom>
        </p:spPr>
        <p:txBody>
          <a:bodyPr wrap="square">
            <a:spAutoFit/>
          </a:bodyPr>
          <a:lstStyle/>
          <a:p>
            <a:r>
              <a:rPr lang="en-US" altLang="zh-CN" sz="2000" b="1" dirty="0" err="1"/>
              <a:t>scikit</a:t>
            </a:r>
            <a:r>
              <a:rPr lang="en-US" altLang="zh-CN" sz="2000" b="1" dirty="0"/>
              <a:t>-learn</a:t>
            </a:r>
            <a:r>
              <a:rPr lang="zh-CN" altLang="en-US" sz="2000" b="1" dirty="0"/>
              <a:t>中已经实现了</a:t>
            </a:r>
            <a:r>
              <a:rPr lang="en-US" altLang="zh-CN" sz="2000" b="1" dirty="0" err="1"/>
              <a:t>BaggingClassifier</a:t>
            </a:r>
            <a:r>
              <a:rPr lang="zh-CN" altLang="en-US" sz="2000" b="1" dirty="0"/>
              <a:t>相关算法，我们可从</a:t>
            </a:r>
            <a:r>
              <a:rPr lang="en-US" altLang="zh-CN" sz="2000" b="1" dirty="0"/>
              <a:t>ensemble</a:t>
            </a:r>
            <a:r>
              <a:rPr lang="zh-CN" altLang="en-US" sz="2000" b="1" dirty="0"/>
              <a:t>子模块中导入</a:t>
            </a:r>
            <a:r>
              <a:rPr lang="zh-CN" altLang="en-US" sz="2000" b="1" dirty="0" smtClean="0"/>
              <a:t>使用</a:t>
            </a:r>
            <a:r>
              <a:rPr lang="zh-CN" altLang="en-US" sz="2000" b="1" dirty="0"/>
              <a:t>。在此，我们将使用未经剪枝的决策树作为成员分类器，并在训练数据集上通过不同</a:t>
            </a:r>
            <a:r>
              <a:rPr lang="zh-CN" altLang="en-US" sz="2000" b="1" dirty="0" smtClean="0"/>
              <a:t>的</a:t>
            </a:r>
            <a:r>
              <a:rPr lang="en-US" altLang="zh-CN" sz="2000" b="1" dirty="0" err="1" smtClean="0"/>
              <a:t>booststrap</a:t>
            </a:r>
            <a:r>
              <a:rPr lang="zh-CN" altLang="en-US" sz="2000" b="1" dirty="0"/>
              <a:t>抽样拟合</a:t>
            </a:r>
            <a:r>
              <a:rPr lang="en-US" altLang="zh-CN" sz="2000" b="1" dirty="0"/>
              <a:t>500</a:t>
            </a:r>
            <a:r>
              <a:rPr lang="zh-CN" altLang="en-US" sz="2000" b="1" dirty="0"/>
              <a:t>棵决策树</a:t>
            </a:r>
          </a:p>
        </p:txBody>
      </p:sp>
    </p:spTree>
    <p:extLst>
      <p:ext uri="{BB962C8B-B14F-4D97-AF65-F5344CB8AC3E}">
        <p14:creationId xmlns:p14="http://schemas.microsoft.com/office/powerpoint/2010/main" val="95941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267494"/>
            <a:ext cx="7776864" cy="1200329"/>
          </a:xfrm>
          <a:prstGeom prst="rect">
            <a:avLst/>
          </a:prstGeom>
        </p:spPr>
        <p:txBody>
          <a:bodyPr wrap="square">
            <a:spAutoFit/>
          </a:bodyPr>
          <a:lstStyle/>
          <a:p>
            <a:r>
              <a:rPr lang="zh-CN" altLang="en-US" dirty="0"/>
              <a:t>然后我们将计算训练数据集和测试数据集上的预测准确率，以比较</a:t>
            </a:r>
            <a:r>
              <a:rPr lang="en-US" altLang="zh-CN" dirty="0"/>
              <a:t>bagging</a:t>
            </a:r>
            <a:r>
              <a:rPr lang="zh-CN" altLang="en-US" dirty="0"/>
              <a:t>分类器与单</a:t>
            </a:r>
            <a:r>
              <a:rPr lang="zh-CN" altLang="en-US" dirty="0" smtClean="0"/>
              <a:t>棵未</a:t>
            </a:r>
            <a:r>
              <a:rPr lang="zh-CN" altLang="en-US" dirty="0"/>
              <a:t>剪枝决策树的性能</a:t>
            </a:r>
            <a:r>
              <a:rPr lang="zh-CN" altLang="en-US" dirty="0" smtClean="0"/>
              <a:t>差异</a:t>
            </a:r>
            <a:endParaRPr lang="en-US" altLang="zh-CN" dirty="0" smtClean="0"/>
          </a:p>
          <a:p>
            <a:r>
              <a:rPr lang="zh-CN" altLang="en-US" dirty="0" smtClean="0"/>
              <a:t>代码见：</a:t>
            </a:r>
            <a:r>
              <a:rPr lang="en-US" altLang="zh-CN" dirty="0" smtClean="0"/>
              <a:t>4_bagging.py</a:t>
            </a:r>
            <a:endParaRPr lang="en-US" altLang="zh-CN" dirty="0"/>
          </a:p>
          <a:p>
            <a:endParaRPr lang="zh-CN" altLang="en-US" dirty="0"/>
          </a:p>
        </p:txBody>
      </p:sp>
      <p:sp>
        <p:nvSpPr>
          <p:cNvPr id="3" name="矩形 2"/>
          <p:cNvSpPr/>
          <p:nvPr/>
        </p:nvSpPr>
        <p:spPr>
          <a:xfrm>
            <a:off x="467544" y="1203598"/>
            <a:ext cx="7776864" cy="646331"/>
          </a:xfrm>
          <a:prstGeom prst="rect">
            <a:avLst/>
          </a:prstGeom>
        </p:spPr>
        <p:txBody>
          <a:bodyPr wrap="square">
            <a:spAutoFit/>
          </a:bodyPr>
          <a:lstStyle/>
          <a:p>
            <a:r>
              <a:rPr lang="zh-CN" altLang="en-US" dirty="0"/>
              <a:t>结果可见，未经剪枝的决策树准确地预测了训练数据的所有类标；</a:t>
            </a:r>
            <a:r>
              <a:rPr lang="zh-CN" altLang="en-US" dirty="0" smtClean="0"/>
              <a:t>但是</a:t>
            </a:r>
            <a:r>
              <a:rPr lang="zh-CN" altLang="en-US" dirty="0"/>
              <a:t>，测试数据上极低的准确率表明该模型方差过高（过拟合）：</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23678"/>
            <a:ext cx="7344816"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10952" y="2571750"/>
            <a:ext cx="8237512" cy="646331"/>
          </a:xfrm>
          <a:prstGeom prst="rect">
            <a:avLst/>
          </a:prstGeom>
        </p:spPr>
        <p:txBody>
          <a:bodyPr wrap="square">
            <a:spAutoFit/>
          </a:bodyPr>
          <a:lstStyle/>
          <a:p>
            <a:r>
              <a:rPr lang="zh-CN" altLang="en-US" dirty="0"/>
              <a:t>虽然决策树与</a:t>
            </a:r>
            <a:r>
              <a:rPr lang="en-US" altLang="zh-CN" dirty="0"/>
              <a:t>bagging</a:t>
            </a:r>
            <a:r>
              <a:rPr lang="zh-CN" altLang="en-US" dirty="0"/>
              <a:t>分类器在训练集上的准确率相似（均为</a:t>
            </a:r>
            <a:r>
              <a:rPr lang="en-US" altLang="zh-CN" dirty="0"/>
              <a:t>1.0</a:t>
            </a:r>
            <a:r>
              <a:rPr lang="zh-CN" altLang="en-US" dirty="0"/>
              <a:t>），但是</a:t>
            </a:r>
            <a:r>
              <a:rPr lang="en-US" altLang="zh-CN" dirty="0"/>
              <a:t>bagging</a:t>
            </a:r>
            <a:r>
              <a:rPr lang="zh-CN" altLang="en-US" dirty="0"/>
              <a:t>分类器在</a:t>
            </a:r>
            <a:r>
              <a:rPr lang="zh-CN" altLang="en-US" dirty="0" smtClean="0"/>
              <a:t>测试数据</a:t>
            </a:r>
            <a:r>
              <a:rPr lang="zh-CN" altLang="en-US" dirty="0"/>
              <a:t>上的泛化性能稍有胜出</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579862"/>
            <a:ext cx="760531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417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95486"/>
            <a:ext cx="8352928" cy="646331"/>
          </a:xfrm>
          <a:prstGeom prst="rect">
            <a:avLst/>
          </a:prstGeom>
        </p:spPr>
        <p:txBody>
          <a:bodyPr wrap="square">
            <a:spAutoFit/>
          </a:bodyPr>
          <a:lstStyle/>
          <a:p>
            <a:r>
              <a:rPr lang="zh-CN" altLang="en-US" dirty="0"/>
              <a:t>由结果图像可见，与深度为</a:t>
            </a:r>
            <a:r>
              <a:rPr lang="en-US" altLang="zh-CN" dirty="0"/>
              <a:t>3</a:t>
            </a:r>
            <a:r>
              <a:rPr lang="zh-CN" altLang="en-US" dirty="0"/>
              <a:t>的决策树线性分段边界相比，</a:t>
            </a:r>
            <a:r>
              <a:rPr lang="en-US" altLang="zh-CN" dirty="0"/>
              <a:t>bagging</a:t>
            </a:r>
            <a:r>
              <a:rPr lang="zh-CN" altLang="en-US" dirty="0"/>
              <a:t>集成分类器的决策</a:t>
            </a:r>
            <a:r>
              <a:rPr lang="zh-CN" altLang="en-US" dirty="0" smtClean="0"/>
              <a:t>边界显得</a:t>
            </a:r>
            <a:r>
              <a:rPr lang="zh-CN" altLang="en-US" dirty="0"/>
              <a:t>更平滑：</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915566"/>
            <a:ext cx="8524875"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41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411510"/>
            <a:ext cx="8568952" cy="3046988"/>
          </a:xfrm>
          <a:prstGeom prst="rect">
            <a:avLst/>
          </a:prstGeom>
        </p:spPr>
        <p:txBody>
          <a:bodyPr wrap="square">
            <a:spAutoFit/>
          </a:bodyPr>
          <a:lstStyle/>
          <a:p>
            <a:r>
              <a:rPr lang="zh-CN" altLang="en-US" sz="2400" b="1" dirty="0"/>
              <a:t>简单通过示例了解了</a:t>
            </a:r>
            <a:r>
              <a:rPr lang="en-US" altLang="zh-CN" sz="2400" b="1" dirty="0"/>
              <a:t>bagging</a:t>
            </a:r>
            <a:r>
              <a:rPr lang="zh-CN" altLang="en-US" sz="2400" b="1" dirty="0" smtClean="0"/>
              <a:t>。</a:t>
            </a:r>
            <a:endParaRPr lang="en-US" altLang="zh-CN" sz="2400" b="1" dirty="0" smtClean="0"/>
          </a:p>
          <a:p>
            <a:endParaRPr lang="en-US" altLang="zh-CN" sz="2400" b="1" dirty="0"/>
          </a:p>
          <a:p>
            <a:r>
              <a:rPr lang="zh-CN" altLang="en-US" sz="2400" b="1" dirty="0" smtClean="0"/>
              <a:t>在</a:t>
            </a:r>
            <a:r>
              <a:rPr lang="zh-CN" altLang="en-US" sz="2400" b="1" dirty="0"/>
              <a:t>实战中，分类任务会更加复杂，数据集维</a:t>
            </a:r>
            <a:r>
              <a:rPr lang="zh-CN" altLang="en-US" sz="2400" b="1" dirty="0" smtClean="0"/>
              <a:t>度会</a:t>
            </a:r>
            <a:r>
              <a:rPr lang="zh-CN" altLang="en-US" sz="2400" b="1" dirty="0"/>
              <a:t>更高，使用单棵决策树很容易产生过拟合，这时</a:t>
            </a:r>
            <a:r>
              <a:rPr lang="en-US" altLang="zh-CN" sz="2400" b="1" dirty="0"/>
              <a:t>bagging</a:t>
            </a:r>
            <a:r>
              <a:rPr lang="zh-CN" altLang="en-US" sz="2400" b="1" dirty="0"/>
              <a:t>算法就可显示出其优势了</a:t>
            </a:r>
            <a:r>
              <a:rPr lang="zh-CN" altLang="en-US" sz="2400" b="1" dirty="0" smtClean="0"/>
              <a:t>。</a:t>
            </a:r>
            <a:endParaRPr lang="en-US" altLang="zh-CN" sz="2400" b="1" dirty="0" smtClean="0"/>
          </a:p>
          <a:p>
            <a:endParaRPr lang="en-US" altLang="zh-CN" sz="2400" b="1" dirty="0"/>
          </a:p>
          <a:p>
            <a:r>
              <a:rPr lang="zh-CN" altLang="en-US" sz="2400" b="1" dirty="0" smtClean="0"/>
              <a:t>最后</a:t>
            </a:r>
            <a:r>
              <a:rPr lang="zh-CN" altLang="en-US" sz="2400" b="1" dirty="0"/>
              <a:t>，</a:t>
            </a:r>
            <a:r>
              <a:rPr lang="zh-CN" altLang="en-US" sz="2400" b="1" dirty="0" smtClean="0"/>
              <a:t>我们</a:t>
            </a:r>
            <a:r>
              <a:rPr lang="zh-CN" altLang="en-US" sz="2400" b="1" dirty="0"/>
              <a:t>需注意</a:t>
            </a:r>
            <a:r>
              <a:rPr lang="en-US" altLang="zh-CN" sz="2400" b="1" dirty="0"/>
              <a:t>bagging</a:t>
            </a:r>
            <a:r>
              <a:rPr lang="zh-CN" altLang="en-US" sz="2400" b="1" dirty="0"/>
              <a:t>算法是降低模型方差的一种有效方法。然而，</a:t>
            </a:r>
            <a:r>
              <a:rPr lang="en-US" altLang="zh-CN" sz="2400" b="1" dirty="0"/>
              <a:t>bagging</a:t>
            </a:r>
            <a:r>
              <a:rPr lang="zh-CN" altLang="en-US" sz="2400" b="1" dirty="0"/>
              <a:t>在降低模型偏差方面</a:t>
            </a:r>
            <a:r>
              <a:rPr lang="zh-CN" altLang="en-US" sz="2400" b="1" dirty="0" smtClean="0"/>
              <a:t>的作用不大</a:t>
            </a:r>
            <a:endParaRPr lang="zh-CN" altLang="en-US" sz="2400" b="1" dirty="0"/>
          </a:p>
        </p:txBody>
      </p:sp>
    </p:spTree>
    <p:extLst>
      <p:ext uri="{BB962C8B-B14F-4D97-AF65-F5344CB8AC3E}">
        <p14:creationId xmlns:p14="http://schemas.microsoft.com/office/powerpoint/2010/main" val="959417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442868"/>
            <a:ext cx="5625001" cy="461665"/>
          </a:xfrm>
          <a:prstGeom prst="rect">
            <a:avLst/>
          </a:prstGeom>
        </p:spPr>
        <p:txBody>
          <a:bodyPr wrap="none">
            <a:spAutoFit/>
          </a:bodyPr>
          <a:lstStyle/>
          <a:p>
            <a:r>
              <a:rPr lang="zh-CN" altLang="en-US" sz="2400" b="1" dirty="0"/>
              <a:t>通过自适应</a:t>
            </a:r>
            <a:r>
              <a:rPr lang="en-US" altLang="zh-CN" sz="2400" b="1" dirty="0"/>
              <a:t>boosting</a:t>
            </a:r>
            <a:r>
              <a:rPr lang="zh-CN" altLang="en-US" sz="2400" b="1" dirty="0"/>
              <a:t>提高弱学习机的性能</a:t>
            </a:r>
          </a:p>
        </p:txBody>
      </p:sp>
      <p:sp>
        <p:nvSpPr>
          <p:cNvPr id="3" name="矩形 2"/>
          <p:cNvSpPr/>
          <p:nvPr/>
        </p:nvSpPr>
        <p:spPr>
          <a:xfrm>
            <a:off x="179512" y="1203598"/>
            <a:ext cx="7992888" cy="369332"/>
          </a:xfrm>
          <a:prstGeom prst="rect">
            <a:avLst/>
          </a:prstGeom>
        </p:spPr>
        <p:txBody>
          <a:bodyPr wrap="square">
            <a:spAutoFit/>
          </a:bodyPr>
          <a:lstStyle/>
          <a:p>
            <a:r>
              <a:rPr lang="zh-CN" altLang="en-US" b="1" dirty="0"/>
              <a:t>重点讨论</a:t>
            </a:r>
            <a:r>
              <a:rPr lang="en-US" altLang="zh-CN" b="1" dirty="0"/>
              <a:t>boosting</a:t>
            </a:r>
            <a:r>
              <a:rPr lang="zh-CN" altLang="en-US" b="1" dirty="0"/>
              <a:t>算法中一个常用例子</a:t>
            </a:r>
            <a:r>
              <a:rPr lang="zh-CN" altLang="en-US" b="1" dirty="0" smtClean="0"/>
              <a:t>：</a:t>
            </a:r>
            <a:r>
              <a:rPr lang="en-US" altLang="zh-CN" b="1" dirty="0" err="1" smtClean="0"/>
              <a:t>AdaBoost</a:t>
            </a:r>
            <a:r>
              <a:rPr lang="zh-CN" altLang="en-US" b="1" dirty="0"/>
              <a:t>（</a:t>
            </a:r>
            <a:r>
              <a:rPr lang="en-US" altLang="zh-CN" b="1" dirty="0"/>
              <a:t>Adaptive Boosting</a:t>
            </a:r>
            <a:r>
              <a:rPr lang="zh-CN" altLang="en-US" b="1" dirty="0"/>
              <a:t>的简称）</a:t>
            </a:r>
          </a:p>
        </p:txBody>
      </p:sp>
      <p:sp>
        <p:nvSpPr>
          <p:cNvPr id="4" name="矩形 3"/>
          <p:cNvSpPr/>
          <p:nvPr/>
        </p:nvSpPr>
        <p:spPr>
          <a:xfrm>
            <a:off x="539552" y="1675710"/>
            <a:ext cx="7776864" cy="2308324"/>
          </a:xfrm>
          <a:prstGeom prst="rect">
            <a:avLst/>
          </a:prstGeom>
        </p:spPr>
        <p:txBody>
          <a:bodyPr wrap="square">
            <a:spAutoFit/>
          </a:bodyPr>
          <a:lstStyle/>
          <a:p>
            <a:r>
              <a:rPr lang="en-US" altLang="zh-CN" dirty="0" err="1"/>
              <a:t>AdaBoost</a:t>
            </a:r>
            <a:r>
              <a:rPr lang="zh-CN" altLang="en-US" dirty="0"/>
              <a:t>背后的最初想法是由</a:t>
            </a:r>
            <a:r>
              <a:rPr lang="en-US" altLang="zh-CN" dirty="0"/>
              <a:t>Robert </a:t>
            </a:r>
            <a:r>
              <a:rPr lang="en-US" altLang="zh-CN" dirty="0" err="1"/>
              <a:t>Schapire</a:t>
            </a:r>
            <a:r>
              <a:rPr lang="zh-CN" altLang="en-US" dirty="0"/>
              <a:t>于</a:t>
            </a:r>
            <a:r>
              <a:rPr lang="en-US" altLang="zh-CN" dirty="0"/>
              <a:t>1990</a:t>
            </a:r>
            <a:r>
              <a:rPr lang="zh-CN" altLang="en-US" dirty="0"/>
              <a:t>年提出</a:t>
            </a:r>
            <a:r>
              <a:rPr lang="zh-CN" altLang="en-US" dirty="0" smtClean="0"/>
              <a:t>的</a:t>
            </a:r>
            <a:r>
              <a:rPr lang="en-US" altLang="zh-CN" dirty="0" err="1" smtClean="0"/>
              <a:t>R.E.Schapire.The</a:t>
            </a:r>
            <a:endParaRPr lang="en-US" altLang="zh-CN" dirty="0"/>
          </a:p>
          <a:p>
            <a:r>
              <a:rPr lang="en-US" altLang="zh-CN" dirty="0"/>
              <a:t>Strength of Weak </a:t>
            </a:r>
            <a:r>
              <a:rPr lang="en-US" altLang="zh-CN" dirty="0" err="1"/>
              <a:t>Learnability.Machine</a:t>
            </a:r>
            <a:r>
              <a:rPr lang="en-US" altLang="zh-CN" dirty="0"/>
              <a:t> learning</a:t>
            </a:r>
            <a:r>
              <a:rPr lang="zh-CN" altLang="en-US" dirty="0"/>
              <a:t>，</a:t>
            </a:r>
            <a:r>
              <a:rPr lang="en-US" altLang="zh-CN" dirty="0"/>
              <a:t>5</a:t>
            </a:r>
            <a:r>
              <a:rPr lang="zh-CN" altLang="en-US" dirty="0"/>
              <a:t>（</a:t>
            </a:r>
            <a:r>
              <a:rPr lang="en-US" altLang="zh-CN" dirty="0"/>
              <a:t>2</a:t>
            </a:r>
            <a:r>
              <a:rPr lang="zh-CN" altLang="en-US" dirty="0"/>
              <a:t>）</a:t>
            </a:r>
            <a:r>
              <a:rPr lang="en-US" altLang="zh-CN" dirty="0"/>
              <a:t>:197——227</a:t>
            </a:r>
            <a:r>
              <a:rPr lang="zh-CN" altLang="en-US" dirty="0"/>
              <a:t>，</a:t>
            </a:r>
            <a:r>
              <a:rPr lang="en-US" altLang="zh-CN" dirty="0"/>
              <a:t>1990</a:t>
            </a:r>
            <a:r>
              <a:rPr lang="zh-CN" altLang="en-US" dirty="0"/>
              <a:t>）。当</a:t>
            </a:r>
            <a:r>
              <a:rPr lang="en-US" altLang="zh-CN" dirty="0"/>
              <a:t>Robert </a:t>
            </a:r>
            <a:r>
              <a:rPr lang="en-US" altLang="zh-CN" dirty="0" err="1"/>
              <a:t>Schapire</a:t>
            </a:r>
            <a:r>
              <a:rPr lang="zh-CN" altLang="en-US" dirty="0" smtClean="0"/>
              <a:t>与</a:t>
            </a:r>
            <a:r>
              <a:rPr lang="en-US" altLang="zh-CN" dirty="0" err="1" smtClean="0"/>
              <a:t>Yoav</a:t>
            </a:r>
            <a:r>
              <a:rPr lang="en-US" altLang="zh-CN" dirty="0" smtClean="0"/>
              <a:t> </a:t>
            </a:r>
            <a:r>
              <a:rPr lang="en-US" altLang="zh-CN" dirty="0"/>
              <a:t>Freund</a:t>
            </a:r>
            <a:r>
              <a:rPr lang="zh-CN" altLang="en-US" dirty="0"/>
              <a:t>在第</a:t>
            </a:r>
            <a:r>
              <a:rPr lang="en-US" altLang="zh-CN" dirty="0"/>
              <a:t>13</a:t>
            </a:r>
            <a:r>
              <a:rPr lang="zh-CN" altLang="en-US" dirty="0"/>
              <a:t>届国际会议（</a:t>
            </a:r>
            <a:r>
              <a:rPr lang="en-US" altLang="zh-CN" dirty="0"/>
              <a:t>ICML 1996</a:t>
            </a:r>
            <a:r>
              <a:rPr lang="zh-CN" altLang="en-US" dirty="0"/>
              <a:t>）上发表</a:t>
            </a:r>
            <a:r>
              <a:rPr lang="en-US" altLang="zh-CN" dirty="0" err="1"/>
              <a:t>AdaBoost</a:t>
            </a:r>
            <a:r>
              <a:rPr lang="zh-CN" altLang="en-US" dirty="0"/>
              <a:t>算法后，</a:t>
            </a:r>
            <a:r>
              <a:rPr lang="zh-CN" altLang="en-US" dirty="0">
                <a:solidFill>
                  <a:srgbClr val="FF0000"/>
                </a:solidFill>
              </a:rPr>
              <a:t>随后的几年中，此算法</a:t>
            </a:r>
            <a:r>
              <a:rPr lang="zh-CN" altLang="en-US" dirty="0" smtClean="0">
                <a:solidFill>
                  <a:srgbClr val="FF0000"/>
                </a:solidFill>
              </a:rPr>
              <a:t>就成为</a:t>
            </a:r>
            <a:r>
              <a:rPr lang="zh-CN" altLang="en-US" dirty="0">
                <a:solidFill>
                  <a:srgbClr val="FF0000"/>
                </a:solidFill>
              </a:rPr>
              <a:t>最广为应用的集成方法</a:t>
            </a:r>
            <a:r>
              <a:rPr lang="zh-CN" altLang="en-US" dirty="0"/>
              <a:t>（</a:t>
            </a:r>
            <a:r>
              <a:rPr lang="en-US" altLang="zh-CN" dirty="0" err="1"/>
              <a:t>Y.Freund,R.E.Schapire,et</a:t>
            </a:r>
            <a:r>
              <a:rPr lang="en-US" altLang="zh-CN" dirty="0"/>
              <a:t> </a:t>
            </a:r>
            <a:r>
              <a:rPr lang="en-US" altLang="zh-CN" dirty="0" err="1"/>
              <a:t>al.Experiments</a:t>
            </a:r>
            <a:r>
              <a:rPr lang="en-US" altLang="zh-CN" dirty="0"/>
              <a:t> with a New </a:t>
            </a:r>
            <a:r>
              <a:rPr lang="en-US" altLang="zh-CN" dirty="0" smtClean="0"/>
              <a:t>Boosting </a:t>
            </a:r>
            <a:r>
              <a:rPr lang="en-US" altLang="zh-CN" dirty="0" err="1" smtClean="0"/>
              <a:t>Algorithm.In</a:t>
            </a:r>
            <a:r>
              <a:rPr lang="en-US" altLang="zh-CN" dirty="0" smtClean="0"/>
              <a:t> </a:t>
            </a:r>
            <a:r>
              <a:rPr lang="en-US" altLang="zh-CN" dirty="0" err="1"/>
              <a:t>ICML,volume</a:t>
            </a:r>
            <a:r>
              <a:rPr lang="en-US" altLang="zh-CN" dirty="0"/>
              <a:t> 96,pages 148——156,1996</a:t>
            </a:r>
            <a:r>
              <a:rPr lang="zh-CN" altLang="en-US" dirty="0"/>
              <a:t>）。基于他们的开创性工作，</a:t>
            </a:r>
            <a:r>
              <a:rPr lang="en-US" altLang="zh-CN" dirty="0"/>
              <a:t>Freund</a:t>
            </a:r>
            <a:r>
              <a:rPr lang="zh-CN" altLang="en-US" dirty="0" smtClean="0"/>
              <a:t>和</a:t>
            </a:r>
            <a:r>
              <a:rPr lang="en-US" altLang="zh-CN" dirty="0" err="1" smtClean="0"/>
              <a:t>Schapire</a:t>
            </a:r>
            <a:r>
              <a:rPr lang="zh-CN" altLang="en-US" dirty="0"/>
              <a:t>在</a:t>
            </a:r>
            <a:r>
              <a:rPr lang="en-US" altLang="zh-CN" dirty="0"/>
              <a:t>2003</a:t>
            </a:r>
            <a:r>
              <a:rPr lang="zh-CN" altLang="en-US" dirty="0"/>
              <a:t>年获得了</a:t>
            </a:r>
            <a:r>
              <a:rPr lang="en-US" altLang="zh-CN" dirty="0" err="1"/>
              <a:t>Goedel</a:t>
            </a:r>
            <a:r>
              <a:rPr lang="zh-CN" altLang="en-US" dirty="0"/>
              <a:t>奖，这是发表计算机科学领域论文最负盛名的奖项。</a:t>
            </a:r>
          </a:p>
        </p:txBody>
      </p:sp>
      <p:sp>
        <p:nvSpPr>
          <p:cNvPr id="5" name="TextBox 4"/>
          <p:cNvSpPr txBox="1"/>
          <p:nvPr/>
        </p:nvSpPr>
        <p:spPr>
          <a:xfrm>
            <a:off x="1619672" y="4299942"/>
            <a:ext cx="5547801" cy="369332"/>
          </a:xfrm>
          <a:prstGeom prst="rect">
            <a:avLst/>
          </a:prstGeom>
          <a:noFill/>
        </p:spPr>
        <p:txBody>
          <a:bodyPr wrap="none" rtlCol="0">
            <a:spAutoFit/>
          </a:bodyPr>
          <a:lstStyle/>
          <a:p>
            <a:r>
              <a:rPr lang="zh-CN" altLang="en-US" dirty="0" smtClean="0"/>
              <a:t>当前更强大的</a:t>
            </a:r>
            <a:r>
              <a:rPr lang="en-US" altLang="zh-CN" dirty="0" smtClean="0"/>
              <a:t>boosting</a:t>
            </a:r>
            <a:r>
              <a:rPr lang="zh-CN" altLang="en-US" dirty="0" smtClean="0"/>
              <a:t>算法，比如</a:t>
            </a:r>
            <a:r>
              <a:rPr lang="en-US" altLang="zh-CN" dirty="0" err="1" smtClean="0"/>
              <a:t>xgboost</a:t>
            </a:r>
            <a:r>
              <a:rPr lang="zh-CN" altLang="en-US" dirty="0" smtClean="0"/>
              <a:t>，</a:t>
            </a:r>
            <a:r>
              <a:rPr lang="en-US" altLang="zh-CN" dirty="0" err="1" smtClean="0"/>
              <a:t>catboost</a:t>
            </a:r>
            <a:r>
              <a:rPr lang="zh-CN" altLang="en-US" dirty="0" smtClean="0"/>
              <a:t>等</a:t>
            </a:r>
            <a:endParaRPr lang="zh-CN" altLang="en-US" dirty="0"/>
          </a:p>
        </p:txBody>
      </p:sp>
    </p:spTree>
    <p:extLst>
      <p:ext uri="{BB962C8B-B14F-4D97-AF65-F5344CB8AC3E}">
        <p14:creationId xmlns:p14="http://schemas.microsoft.com/office/powerpoint/2010/main" val="959417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267494"/>
            <a:ext cx="8208912" cy="3785652"/>
          </a:xfrm>
          <a:prstGeom prst="rect">
            <a:avLst/>
          </a:prstGeom>
        </p:spPr>
        <p:txBody>
          <a:bodyPr wrap="square">
            <a:spAutoFit/>
          </a:bodyPr>
          <a:lstStyle/>
          <a:p>
            <a:r>
              <a:rPr lang="zh-CN" altLang="en-US" sz="2400" dirty="0"/>
              <a:t>在</a:t>
            </a:r>
            <a:r>
              <a:rPr lang="en-US" altLang="zh-CN" sz="2400" dirty="0"/>
              <a:t>boosting</a:t>
            </a:r>
            <a:r>
              <a:rPr lang="zh-CN" altLang="en-US" sz="2400" dirty="0"/>
              <a:t>中，集成分类器包含多个非常简单的成员分类器，这些成员分类器性能仅稍</a:t>
            </a:r>
            <a:r>
              <a:rPr lang="zh-CN" altLang="en-US" sz="2400" dirty="0" smtClean="0"/>
              <a:t>好于</a:t>
            </a:r>
            <a:r>
              <a:rPr lang="zh-CN" altLang="en-US" sz="2400" dirty="0"/>
              <a:t>随机猜测，常被称作弱学习机</a:t>
            </a:r>
            <a:r>
              <a:rPr lang="zh-CN" altLang="en-US" sz="2400" dirty="0" smtClean="0"/>
              <a:t>。</a:t>
            </a:r>
            <a:endParaRPr lang="en-US" altLang="zh-CN" sz="2400" dirty="0" smtClean="0"/>
          </a:p>
          <a:p>
            <a:endParaRPr lang="en-US" altLang="zh-CN" sz="2400" dirty="0"/>
          </a:p>
          <a:p>
            <a:r>
              <a:rPr lang="zh-CN" altLang="en-US" sz="2400" dirty="0" smtClean="0"/>
              <a:t>典型</a:t>
            </a:r>
            <a:r>
              <a:rPr lang="zh-CN" altLang="en-US" sz="2400" dirty="0"/>
              <a:t>的弱学习机例子就是单层决策树</a:t>
            </a:r>
            <a:r>
              <a:rPr lang="zh-CN" altLang="en-US" sz="2400" dirty="0" smtClean="0"/>
              <a:t>。</a:t>
            </a:r>
            <a:endParaRPr lang="en-US" altLang="zh-CN" sz="2400" dirty="0" smtClean="0"/>
          </a:p>
          <a:p>
            <a:endParaRPr lang="en-US" altLang="zh-CN" sz="2400" dirty="0"/>
          </a:p>
          <a:p>
            <a:r>
              <a:rPr lang="en-US" altLang="zh-CN" sz="2400" dirty="0" smtClean="0"/>
              <a:t>boosting</a:t>
            </a:r>
            <a:r>
              <a:rPr lang="zh-CN" altLang="en-US" sz="2400" dirty="0"/>
              <a:t>主要针对</a:t>
            </a:r>
            <a:r>
              <a:rPr lang="zh-CN" altLang="en-US" sz="2400" dirty="0" smtClean="0"/>
              <a:t>难以</a:t>
            </a:r>
            <a:r>
              <a:rPr lang="zh-CN" altLang="en-US" sz="2400" dirty="0"/>
              <a:t>区分的训练样本，也就是说，弱学习机通过在错误分类样本上的学习来提高集成分类的</a:t>
            </a:r>
            <a:r>
              <a:rPr lang="zh-CN" altLang="en-US" sz="2400" dirty="0" smtClean="0"/>
              <a:t>性能。</a:t>
            </a:r>
            <a:endParaRPr lang="en-US" altLang="zh-CN" sz="2400" dirty="0" smtClean="0"/>
          </a:p>
          <a:p>
            <a:endParaRPr lang="en-US" altLang="zh-CN" sz="2400" dirty="0"/>
          </a:p>
          <a:p>
            <a:r>
              <a:rPr lang="zh-CN" altLang="en-US" sz="2400" dirty="0" smtClean="0"/>
              <a:t>与</a:t>
            </a:r>
            <a:r>
              <a:rPr lang="en-US" altLang="zh-CN" sz="2400" dirty="0"/>
              <a:t>bagging</a:t>
            </a:r>
            <a:r>
              <a:rPr lang="zh-CN" altLang="en-US" sz="2400" dirty="0"/>
              <a:t>不同，在</a:t>
            </a:r>
            <a:r>
              <a:rPr lang="en-US" altLang="zh-CN" sz="2400" dirty="0"/>
              <a:t>boosting</a:t>
            </a:r>
            <a:r>
              <a:rPr lang="zh-CN" altLang="en-US" sz="2400" dirty="0"/>
              <a:t>的初始化阶段，算法使用无放回抽样从训练样本中随机抽取</a:t>
            </a:r>
            <a:r>
              <a:rPr lang="zh-CN" altLang="en-US" sz="2400" dirty="0" smtClean="0"/>
              <a:t>一个子集。</a:t>
            </a:r>
            <a:endParaRPr lang="zh-CN" altLang="en-US" sz="2400" dirty="0"/>
          </a:p>
        </p:txBody>
      </p:sp>
    </p:spTree>
    <p:extLst>
      <p:ext uri="{BB962C8B-B14F-4D97-AF65-F5344CB8AC3E}">
        <p14:creationId xmlns:p14="http://schemas.microsoft.com/office/powerpoint/2010/main" val="95941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560" y="627534"/>
            <a:ext cx="7344816" cy="3785652"/>
          </a:xfrm>
          <a:prstGeom prst="rect">
            <a:avLst/>
          </a:prstGeom>
        </p:spPr>
        <p:txBody>
          <a:bodyPr wrap="square">
            <a:spAutoFit/>
          </a:bodyPr>
          <a:lstStyle/>
          <a:p>
            <a:r>
              <a:rPr lang="zh-CN" altLang="en-US" sz="2400" b="1" dirty="0"/>
              <a:t>集成方法（</a:t>
            </a:r>
            <a:r>
              <a:rPr lang="en-US" altLang="zh-CN" sz="2400" b="1" dirty="0"/>
              <a:t>ensemble method</a:t>
            </a:r>
            <a:r>
              <a:rPr lang="zh-CN" altLang="en-US" sz="2400" b="1" dirty="0"/>
              <a:t>）的目标是：将不同的分类器组合成为一个元分类器，与包含</a:t>
            </a:r>
            <a:r>
              <a:rPr lang="zh-CN" altLang="en-US" sz="2400" b="1" dirty="0" smtClean="0"/>
              <a:t>于其中</a:t>
            </a:r>
            <a:r>
              <a:rPr lang="zh-CN" altLang="en-US" sz="2400" b="1" dirty="0"/>
              <a:t>的单个分类器相比，元分类器具有更好的泛化性能</a:t>
            </a:r>
            <a:r>
              <a:rPr lang="zh-CN" altLang="en-US" sz="2400" b="1" dirty="0" smtClean="0"/>
              <a:t>。</a:t>
            </a:r>
            <a:endParaRPr lang="en-US" altLang="zh-CN" sz="2400" b="1" dirty="0" smtClean="0"/>
          </a:p>
          <a:p>
            <a:endParaRPr lang="en-US" altLang="zh-CN" sz="2400" b="1" dirty="0"/>
          </a:p>
          <a:p>
            <a:r>
              <a:rPr lang="zh-CN" altLang="en-US" sz="2400" b="1" dirty="0" smtClean="0"/>
              <a:t>例如</a:t>
            </a:r>
            <a:r>
              <a:rPr lang="zh-CN" altLang="en-US" sz="2400" b="1" dirty="0"/>
              <a:t>：假设我们收集到了</a:t>
            </a:r>
            <a:r>
              <a:rPr lang="en-US" altLang="zh-CN" sz="2400" b="1" dirty="0"/>
              <a:t>10</a:t>
            </a:r>
            <a:r>
              <a:rPr lang="zh-CN" altLang="en-US" sz="2400" b="1" dirty="0"/>
              <a:t>位专家</a:t>
            </a:r>
            <a:r>
              <a:rPr lang="zh-CN" altLang="en-US" sz="2400" b="1" dirty="0" smtClean="0"/>
              <a:t>的预测</a:t>
            </a:r>
            <a:r>
              <a:rPr lang="zh-CN" altLang="en-US" sz="2400" b="1" dirty="0"/>
              <a:t>结果，集成方法允许我们以一定策略将这</a:t>
            </a:r>
            <a:r>
              <a:rPr lang="en-US" altLang="zh-CN" sz="2400" b="1" dirty="0"/>
              <a:t>10</a:t>
            </a:r>
            <a:r>
              <a:rPr lang="zh-CN" altLang="en-US" sz="2400" b="1" dirty="0"/>
              <a:t>位专家的预测进行组合，与每位专家单独</a:t>
            </a:r>
            <a:r>
              <a:rPr lang="zh-CN" altLang="en-US" sz="2400" b="1" dirty="0" smtClean="0"/>
              <a:t>的预测</a:t>
            </a:r>
            <a:r>
              <a:rPr lang="zh-CN" altLang="en-US" sz="2400" b="1" dirty="0"/>
              <a:t>相比，它具有更好的准确性和</a:t>
            </a:r>
            <a:r>
              <a:rPr lang="zh-CN" altLang="en-US" sz="2400" b="1" dirty="0" smtClean="0"/>
              <a:t>鲁棒性</a:t>
            </a:r>
            <a:endParaRPr lang="en-US" altLang="zh-CN" sz="2400" b="1" dirty="0" smtClean="0"/>
          </a:p>
          <a:p>
            <a:endParaRPr lang="en-US" altLang="zh-CN" sz="2400" b="1" dirty="0" smtClean="0"/>
          </a:p>
          <a:p>
            <a:r>
              <a:rPr lang="zh-CN" altLang="en-US" sz="2400" b="1" dirty="0" smtClean="0"/>
              <a:t>比如分类问题可以投票，回归问题可以求平均值等</a:t>
            </a:r>
            <a:endParaRPr lang="zh-CN" altLang="en-US" sz="2400" b="1" dirty="0"/>
          </a:p>
        </p:txBody>
      </p:sp>
    </p:spTree>
    <p:extLst>
      <p:ext uri="{BB962C8B-B14F-4D97-AF65-F5344CB8AC3E}">
        <p14:creationId xmlns:p14="http://schemas.microsoft.com/office/powerpoint/2010/main" val="1866881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339502"/>
            <a:ext cx="8208912" cy="3477875"/>
          </a:xfrm>
          <a:prstGeom prst="rect">
            <a:avLst/>
          </a:prstGeom>
        </p:spPr>
        <p:txBody>
          <a:bodyPr wrap="square">
            <a:spAutoFit/>
          </a:bodyPr>
          <a:lstStyle/>
          <a:p>
            <a:r>
              <a:rPr lang="zh-CN" altLang="en-US" sz="2000" b="1" dirty="0"/>
              <a:t>原始的</a:t>
            </a:r>
            <a:r>
              <a:rPr lang="en-US" altLang="zh-CN" sz="2000" b="1" dirty="0"/>
              <a:t>boosting</a:t>
            </a:r>
            <a:r>
              <a:rPr lang="zh-CN" altLang="en-US" sz="2000" b="1" dirty="0"/>
              <a:t>过程可总结为如下四个步骤：</a:t>
            </a:r>
          </a:p>
          <a:p>
            <a:r>
              <a:rPr lang="en-US" altLang="zh-CN" sz="2000" b="1" dirty="0"/>
              <a:t>1</a:t>
            </a:r>
            <a:r>
              <a:rPr lang="zh-CN" altLang="en-US" sz="2000" b="1" dirty="0"/>
              <a:t>）从训练集</a:t>
            </a:r>
            <a:r>
              <a:rPr lang="en-US" altLang="zh-CN" sz="2000" b="1" dirty="0"/>
              <a:t>D</a:t>
            </a:r>
            <a:r>
              <a:rPr lang="zh-CN" altLang="en-US" sz="2000" b="1" dirty="0"/>
              <a:t>中以无放回抽样方式随机抽取一个训练子集</a:t>
            </a:r>
            <a:r>
              <a:rPr lang="en-US" altLang="zh-CN" sz="2000" b="1" dirty="0"/>
              <a:t>d1</a:t>
            </a:r>
            <a:r>
              <a:rPr lang="zh-CN" altLang="en-US" sz="2000" b="1" dirty="0"/>
              <a:t>，用于弱学习机</a:t>
            </a:r>
            <a:r>
              <a:rPr lang="en-US" altLang="zh-CN" sz="2000" b="1" dirty="0"/>
              <a:t>C1</a:t>
            </a:r>
            <a:r>
              <a:rPr lang="zh-CN" altLang="en-US" sz="2000" b="1" dirty="0"/>
              <a:t>的训练</a:t>
            </a:r>
            <a:r>
              <a:rPr lang="zh-CN" altLang="en-US" sz="2000" b="1" dirty="0" smtClean="0"/>
              <a:t>。</a:t>
            </a:r>
            <a:endParaRPr lang="en-US" altLang="zh-CN" sz="2000" b="1" dirty="0" smtClean="0"/>
          </a:p>
          <a:p>
            <a:endParaRPr lang="zh-CN" altLang="en-US" sz="2000" b="1" dirty="0"/>
          </a:p>
          <a:p>
            <a:r>
              <a:rPr lang="en-US" altLang="zh-CN" sz="2000" b="1" dirty="0"/>
              <a:t>2</a:t>
            </a:r>
            <a:r>
              <a:rPr lang="zh-CN" altLang="en-US" sz="2000" b="1" dirty="0"/>
              <a:t>）从训练集中以无放回抽样方式随机抽取第</a:t>
            </a:r>
            <a:r>
              <a:rPr lang="en-US" altLang="zh-CN" sz="2000" b="1" dirty="0"/>
              <a:t>2</a:t>
            </a:r>
            <a:r>
              <a:rPr lang="zh-CN" altLang="en-US" sz="2000" b="1" dirty="0"/>
              <a:t>个训练子集</a:t>
            </a:r>
            <a:r>
              <a:rPr lang="en-US" altLang="zh-CN" sz="2000" b="1" dirty="0"/>
              <a:t>d2</a:t>
            </a:r>
            <a:r>
              <a:rPr lang="zh-CN" altLang="en-US" sz="2000" b="1" dirty="0"/>
              <a:t>，并将</a:t>
            </a:r>
            <a:r>
              <a:rPr lang="en-US" altLang="zh-CN" sz="2000" b="1" dirty="0"/>
              <a:t>C1</a:t>
            </a:r>
            <a:r>
              <a:rPr lang="zh-CN" altLang="en-US" sz="2000" b="1" dirty="0"/>
              <a:t>中误分类样本的</a:t>
            </a:r>
            <a:r>
              <a:rPr lang="en-US" altLang="zh-CN" sz="2000" b="1" dirty="0"/>
              <a:t>50</a:t>
            </a:r>
            <a:r>
              <a:rPr lang="en-US" altLang="zh-CN" sz="2000" b="1" dirty="0" smtClean="0"/>
              <a:t>%</a:t>
            </a:r>
            <a:r>
              <a:rPr lang="zh-CN" altLang="en-US" sz="2000" b="1" dirty="0" smtClean="0"/>
              <a:t>加入</a:t>
            </a:r>
            <a:r>
              <a:rPr lang="zh-CN" altLang="en-US" sz="2000" b="1" dirty="0"/>
              <a:t>到训练集中，训练得到弱学习机</a:t>
            </a:r>
            <a:r>
              <a:rPr lang="en-US" altLang="zh-CN" sz="2000" b="1" dirty="0"/>
              <a:t>C2</a:t>
            </a:r>
            <a:r>
              <a:rPr lang="zh-CN" altLang="en-US" sz="2000" b="1" dirty="0" smtClean="0"/>
              <a:t>。</a:t>
            </a:r>
            <a:endParaRPr lang="en-US" altLang="zh-CN" sz="2000" b="1" dirty="0" smtClean="0"/>
          </a:p>
          <a:p>
            <a:endParaRPr lang="zh-CN" altLang="en-US" sz="2000" b="1" dirty="0"/>
          </a:p>
          <a:p>
            <a:r>
              <a:rPr lang="en-US" altLang="zh-CN" sz="2000" b="1" dirty="0"/>
              <a:t>3</a:t>
            </a:r>
            <a:r>
              <a:rPr lang="zh-CN" altLang="en-US" sz="2000" b="1" dirty="0"/>
              <a:t>）从训练集</a:t>
            </a:r>
            <a:r>
              <a:rPr lang="en-US" altLang="zh-CN" sz="2000" b="1" dirty="0"/>
              <a:t>D</a:t>
            </a:r>
            <a:r>
              <a:rPr lang="zh-CN" altLang="en-US" sz="2000" b="1" dirty="0"/>
              <a:t>中抽取</a:t>
            </a:r>
            <a:r>
              <a:rPr lang="en-US" altLang="zh-CN" sz="2000" b="1" dirty="0"/>
              <a:t>C1</a:t>
            </a:r>
            <a:r>
              <a:rPr lang="zh-CN" altLang="en-US" sz="2000" b="1" dirty="0"/>
              <a:t>和</a:t>
            </a:r>
            <a:r>
              <a:rPr lang="en-US" altLang="zh-CN" sz="2000" b="1" dirty="0"/>
              <a:t>C2</a:t>
            </a:r>
            <a:r>
              <a:rPr lang="zh-CN" altLang="en-US" sz="2000" b="1" dirty="0"/>
              <a:t>分类结果不一致的样本生成训练样本集</a:t>
            </a:r>
            <a:r>
              <a:rPr lang="en-US" altLang="zh-CN" sz="2000" b="1" dirty="0"/>
              <a:t>d3</a:t>
            </a:r>
            <a:r>
              <a:rPr lang="zh-CN" altLang="en-US" sz="2000" b="1" dirty="0"/>
              <a:t>，以此训练第</a:t>
            </a:r>
            <a:r>
              <a:rPr lang="en-US" altLang="zh-CN" sz="2000" b="1" dirty="0"/>
              <a:t>3</a:t>
            </a:r>
            <a:r>
              <a:rPr lang="zh-CN" altLang="en-US" sz="2000" b="1" dirty="0"/>
              <a:t>个</a:t>
            </a:r>
            <a:r>
              <a:rPr lang="zh-CN" altLang="en-US" sz="2000" b="1" dirty="0" smtClean="0"/>
              <a:t>弱学习机</a:t>
            </a:r>
            <a:r>
              <a:rPr lang="en-US" altLang="zh-CN" sz="2000" b="1" dirty="0"/>
              <a:t>C3</a:t>
            </a:r>
            <a:r>
              <a:rPr lang="zh-CN" altLang="en-US" sz="2000" b="1" dirty="0" smtClean="0"/>
              <a:t>。</a:t>
            </a:r>
            <a:endParaRPr lang="en-US" altLang="zh-CN" sz="2000" b="1" dirty="0" smtClean="0"/>
          </a:p>
          <a:p>
            <a:endParaRPr lang="zh-CN" altLang="en-US" sz="2000" b="1" dirty="0"/>
          </a:p>
          <a:p>
            <a:r>
              <a:rPr lang="en-US" altLang="zh-CN" sz="2000" b="1" dirty="0"/>
              <a:t>4</a:t>
            </a:r>
            <a:r>
              <a:rPr lang="zh-CN" altLang="en-US" sz="2000" b="1" dirty="0"/>
              <a:t>）通过多数投票组合三个弱学习机</a:t>
            </a:r>
            <a:r>
              <a:rPr lang="en-US" altLang="zh-CN" sz="2000" b="1" dirty="0"/>
              <a:t>C1</a:t>
            </a:r>
            <a:r>
              <a:rPr lang="zh-CN" altLang="en-US" sz="2000" b="1" dirty="0"/>
              <a:t>、</a:t>
            </a:r>
            <a:r>
              <a:rPr lang="en-US" altLang="zh-CN" sz="2000" b="1" dirty="0"/>
              <a:t>C2</a:t>
            </a:r>
            <a:r>
              <a:rPr lang="zh-CN" altLang="en-US" sz="2000" b="1" dirty="0"/>
              <a:t>和</a:t>
            </a:r>
            <a:r>
              <a:rPr lang="en-US" altLang="zh-CN" sz="2000" b="1" dirty="0"/>
              <a:t>C3</a:t>
            </a:r>
            <a:endParaRPr lang="zh-CN" altLang="en-US" sz="2000" b="1" dirty="0"/>
          </a:p>
        </p:txBody>
      </p:sp>
    </p:spTree>
    <p:extLst>
      <p:ext uri="{BB962C8B-B14F-4D97-AF65-F5344CB8AC3E}">
        <p14:creationId xmlns:p14="http://schemas.microsoft.com/office/powerpoint/2010/main" val="959417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39502"/>
            <a:ext cx="7704856" cy="3416320"/>
          </a:xfrm>
          <a:prstGeom prst="rect">
            <a:avLst/>
          </a:prstGeom>
        </p:spPr>
        <p:txBody>
          <a:bodyPr wrap="square">
            <a:spAutoFit/>
          </a:bodyPr>
          <a:lstStyle/>
          <a:p>
            <a:r>
              <a:rPr lang="zh-CN" altLang="en-US" sz="2400" dirty="0"/>
              <a:t>与</a:t>
            </a:r>
            <a:r>
              <a:rPr lang="en-US" altLang="zh-CN" sz="2400" dirty="0"/>
              <a:t>bagging</a:t>
            </a:r>
            <a:r>
              <a:rPr lang="zh-CN" altLang="en-US" sz="2400" dirty="0"/>
              <a:t>模型相比，</a:t>
            </a:r>
            <a:r>
              <a:rPr lang="en-US" altLang="zh-CN" sz="2400" dirty="0"/>
              <a:t>boosting</a:t>
            </a:r>
            <a:r>
              <a:rPr lang="zh-CN" altLang="en-US" sz="2400" dirty="0"/>
              <a:t>可同时降低偏差和方差。在实践中</a:t>
            </a:r>
            <a:r>
              <a:rPr lang="zh-CN" altLang="en-US" sz="2400" dirty="0" smtClean="0"/>
              <a:t>，</a:t>
            </a:r>
            <a:r>
              <a:rPr lang="en-US" altLang="zh-CN" sz="2400" dirty="0" smtClean="0"/>
              <a:t>boosting</a:t>
            </a:r>
            <a:r>
              <a:rPr lang="zh-CN" altLang="en-US" sz="2400" dirty="0"/>
              <a:t>算法（如</a:t>
            </a:r>
            <a:r>
              <a:rPr lang="en-US" altLang="zh-CN" sz="2400" dirty="0" err="1"/>
              <a:t>AdaBoost</a:t>
            </a:r>
            <a:r>
              <a:rPr lang="zh-CN" altLang="en-US" sz="2400" dirty="0"/>
              <a:t>）也存在明显的高方差问题，也就是说，对训练数据有过拟合</a:t>
            </a:r>
            <a:r>
              <a:rPr lang="zh-CN" altLang="en-US" sz="2400" dirty="0" smtClean="0"/>
              <a:t>倾向。</a:t>
            </a:r>
            <a:endParaRPr lang="en-US" altLang="zh-CN" sz="2400" dirty="0" smtClean="0"/>
          </a:p>
          <a:p>
            <a:endParaRPr lang="zh-CN" altLang="en-US" sz="2400" dirty="0"/>
          </a:p>
          <a:p>
            <a:r>
              <a:rPr lang="en-US" altLang="zh-CN" sz="2400" dirty="0" err="1"/>
              <a:t>AdaBoost</a:t>
            </a:r>
            <a:r>
              <a:rPr lang="zh-CN" altLang="en-US" sz="2400" dirty="0"/>
              <a:t>与这里讨论的原始</a:t>
            </a:r>
            <a:r>
              <a:rPr lang="en-US" altLang="zh-CN" sz="2400" dirty="0"/>
              <a:t>boosting</a:t>
            </a:r>
            <a:r>
              <a:rPr lang="zh-CN" altLang="en-US" sz="2400" dirty="0"/>
              <a:t>过程不同，它使用整个训练集来训练弱学习机，</a:t>
            </a:r>
            <a:r>
              <a:rPr lang="zh-CN" altLang="en-US" sz="2400" dirty="0" smtClean="0"/>
              <a:t>其中训练样本</a:t>
            </a:r>
            <a:r>
              <a:rPr lang="zh-CN" altLang="en-US" sz="2400" dirty="0"/>
              <a:t>在每次迭代中都会重新被赋予一个权重，在上一弱学习机错误的基础上进行学习</a:t>
            </a:r>
            <a:r>
              <a:rPr lang="zh-CN" altLang="en-US" sz="2400" dirty="0" smtClean="0"/>
              <a:t>进而</a:t>
            </a:r>
            <a:r>
              <a:rPr lang="zh-CN" altLang="en-US" sz="2400" dirty="0"/>
              <a:t>构建一个更加强大的分类器</a:t>
            </a:r>
            <a:r>
              <a:rPr lang="zh-CN" altLang="en-US" sz="2400" dirty="0" smtClean="0"/>
              <a:t>。</a:t>
            </a:r>
            <a:endParaRPr lang="en-US" altLang="zh-CN" sz="2400" dirty="0" smtClean="0"/>
          </a:p>
          <a:p>
            <a:endParaRPr lang="en-US" altLang="zh-CN" sz="2400" dirty="0"/>
          </a:p>
        </p:txBody>
      </p:sp>
    </p:spTree>
    <p:extLst>
      <p:ext uri="{BB962C8B-B14F-4D97-AF65-F5344CB8AC3E}">
        <p14:creationId xmlns:p14="http://schemas.microsoft.com/office/powerpoint/2010/main" val="959417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96" y="339502"/>
            <a:ext cx="3600400" cy="646331"/>
          </a:xfrm>
          <a:prstGeom prst="rect">
            <a:avLst/>
          </a:prstGeom>
        </p:spPr>
        <p:txBody>
          <a:bodyPr wrap="square">
            <a:spAutoFit/>
          </a:bodyPr>
          <a:lstStyle/>
          <a:p>
            <a:r>
              <a:rPr lang="zh-CN" altLang="en-US" dirty="0" smtClean="0"/>
              <a:t>通过图</a:t>
            </a:r>
            <a:r>
              <a:rPr lang="zh-CN" altLang="en-US" dirty="0"/>
              <a:t>更深入</a:t>
            </a:r>
            <a:r>
              <a:rPr lang="zh-CN" altLang="en-US" dirty="0" smtClean="0"/>
              <a:t>了解</a:t>
            </a:r>
            <a:r>
              <a:rPr lang="zh-CN" altLang="en-US" dirty="0"/>
              <a:t>一下</a:t>
            </a:r>
            <a:r>
              <a:rPr lang="en-US" altLang="zh-CN" dirty="0" err="1"/>
              <a:t>AdaBoost</a:t>
            </a:r>
            <a:r>
              <a:rPr lang="zh-CN" altLang="en-US" dirty="0"/>
              <a:t>的基本概念：</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103497"/>
            <a:ext cx="5472608" cy="477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51520" y="1315670"/>
            <a:ext cx="3312368" cy="3139321"/>
          </a:xfrm>
          <a:prstGeom prst="rect">
            <a:avLst/>
          </a:prstGeom>
        </p:spPr>
        <p:txBody>
          <a:bodyPr wrap="square">
            <a:spAutoFit/>
          </a:bodyPr>
          <a:lstStyle/>
          <a:p>
            <a:r>
              <a:rPr lang="zh-CN" altLang="en-US" dirty="0"/>
              <a:t>为循序渐进地介绍</a:t>
            </a:r>
            <a:r>
              <a:rPr lang="en-US" altLang="zh-CN" dirty="0" err="1"/>
              <a:t>AdaBoost</a:t>
            </a:r>
            <a:r>
              <a:rPr lang="zh-CN" altLang="en-US" dirty="0"/>
              <a:t>，我们从子图</a:t>
            </a:r>
            <a:r>
              <a:rPr lang="en-US" altLang="zh-CN" dirty="0"/>
              <a:t>1</a:t>
            </a:r>
            <a:r>
              <a:rPr lang="zh-CN" altLang="en-US" dirty="0"/>
              <a:t>开始，它代表了一个二类别分类问题的训练</a:t>
            </a:r>
          </a:p>
          <a:p>
            <a:r>
              <a:rPr lang="zh-CN" altLang="en-US" dirty="0"/>
              <a:t>集，其中所有的样本都被赋予相同的权重。基于此训练集，我们得到一棵单层决策树（以</a:t>
            </a:r>
            <a:r>
              <a:rPr lang="zh-CN" altLang="en-US" dirty="0" smtClean="0"/>
              <a:t>虚线表示</a:t>
            </a:r>
            <a:r>
              <a:rPr lang="zh-CN" altLang="en-US" dirty="0"/>
              <a:t>），它尝试尽可能通过最小化代价函数（或者是特殊情况下决策树集成中的不纯度得分）</a:t>
            </a:r>
            <a:r>
              <a:rPr lang="zh-CN" altLang="en-US" dirty="0" smtClean="0"/>
              <a:t>划分</a:t>
            </a:r>
            <a:r>
              <a:rPr lang="zh-CN" altLang="en-US" dirty="0"/>
              <a:t>两类样本（三角形和圆形）。</a:t>
            </a:r>
          </a:p>
        </p:txBody>
      </p:sp>
    </p:spTree>
    <p:extLst>
      <p:ext uri="{BB962C8B-B14F-4D97-AF65-F5344CB8AC3E}">
        <p14:creationId xmlns:p14="http://schemas.microsoft.com/office/powerpoint/2010/main" val="959417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91886"/>
            <a:ext cx="5256584" cy="4584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79512" y="504780"/>
            <a:ext cx="3672408" cy="2031325"/>
          </a:xfrm>
          <a:prstGeom prst="rect">
            <a:avLst/>
          </a:prstGeom>
        </p:spPr>
        <p:txBody>
          <a:bodyPr wrap="square">
            <a:spAutoFit/>
          </a:bodyPr>
          <a:lstStyle/>
          <a:p>
            <a:r>
              <a:rPr lang="zh-CN" altLang="en-US" dirty="0"/>
              <a:t>在下一轮（子图</a:t>
            </a:r>
            <a:r>
              <a:rPr lang="en-US" altLang="zh-CN" dirty="0"/>
              <a:t>2</a:t>
            </a:r>
            <a:r>
              <a:rPr lang="zh-CN" altLang="en-US" dirty="0"/>
              <a:t>）中，我们为前面误分类的样本（圆形）赋予更高</a:t>
            </a:r>
          </a:p>
          <a:p>
            <a:r>
              <a:rPr lang="zh-CN" altLang="en-US" dirty="0"/>
              <a:t>的权重。此外，我们还降低被正确分类样本的权重。下一棵单层决策树将更加专注于具有</a:t>
            </a:r>
            <a:r>
              <a:rPr lang="zh-CN" altLang="en-US" dirty="0" smtClean="0"/>
              <a:t>最大权重</a:t>
            </a:r>
            <a:r>
              <a:rPr lang="zh-CN" altLang="en-US" dirty="0"/>
              <a:t>的训练样本，也就是那些难于区分的样本</a:t>
            </a:r>
          </a:p>
        </p:txBody>
      </p:sp>
      <p:sp>
        <p:nvSpPr>
          <p:cNvPr id="4" name="矩形 3"/>
          <p:cNvSpPr/>
          <p:nvPr/>
        </p:nvSpPr>
        <p:spPr>
          <a:xfrm>
            <a:off x="35496" y="2934113"/>
            <a:ext cx="3888432" cy="646331"/>
          </a:xfrm>
          <a:prstGeom prst="rect">
            <a:avLst/>
          </a:prstGeom>
        </p:spPr>
        <p:txBody>
          <a:bodyPr wrap="square">
            <a:spAutoFit/>
          </a:bodyPr>
          <a:lstStyle/>
          <a:p>
            <a:r>
              <a:rPr lang="zh-CN" altLang="en-US" dirty="0"/>
              <a:t>如子图</a:t>
            </a:r>
            <a:r>
              <a:rPr lang="en-US" altLang="zh-CN" dirty="0"/>
              <a:t>2</a:t>
            </a:r>
            <a:r>
              <a:rPr lang="zh-CN" altLang="en-US" dirty="0"/>
              <a:t>所示，弱学习机错误划分了圆形</a:t>
            </a:r>
            <a:r>
              <a:rPr lang="zh-CN" altLang="en-US" dirty="0" smtClean="0"/>
              <a:t>类三</a:t>
            </a:r>
            <a:r>
              <a:rPr lang="zh-CN" altLang="en-US" dirty="0"/>
              <a:t>个样本</a:t>
            </a:r>
          </a:p>
        </p:txBody>
      </p:sp>
    </p:spTree>
    <p:extLst>
      <p:ext uri="{BB962C8B-B14F-4D97-AF65-F5344CB8AC3E}">
        <p14:creationId xmlns:p14="http://schemas.microsoft.com/office/powerpoint/2010/main" val="959417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91886"/>
            <a:ext cx="5256584" cy="4584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51520" y="699542"/>
            <a:ext cx="3384376" cy="1754326"/>
          </a:xfrm>
          <a:prstGeom prst="rect">
            <a:avLst/>
          </a:prstGeom>
        </p:spPr>
        <p:txBody>
          <a:bodyPr wrap="square">
            <a:spAutoFit/>
          </a:bodyPr>
          <a:lstStyle/>
          <a:p>
            <a:r>
              <a:rPr lang="zh-CN" altLang="en-US" dirty="0"/>
              <a:t>它们在子图</a:t>
            </a:r>
            <a:r>
              <a:rPr lang="en-US" altLang="zh-CN" dirty="0"/>
              <a:t>3</a:t>
            </a:r>
            <a:r>
              <a:rPr lang="zh-CN" altLang="en-US" dirty="0"/>
              <a:t>中被赋予更大的权重。假定</a:t>
            </a:r>
            <a:r>
              <a:rPr lang="en-US" altLang="zh-CN" dirty="0" err="1"/>
              <a:t>AdaBoost</a:t>
            </a:r>
            <a:r>
              <a:rPr lang="zh-CN" altLang="en-US" dirty="0"/>
              <a:t>集成只包含</a:t>
            </a:r>
            <a:r>
              <a:rPr lang="en-US" altLang="zh-CN" dirty="0"/>
              <a:t>3</a:t>
            </a:r>
            <a:r>
              <a:rPr lang="zh-CN" altLang="en-US" dirty="0"/>
              <a:t>轮</a:t>
            </a:r>
            <a:r>
              <a:rPr lang="en-US" altLang="zh-CN" dirty="0"/>
              <a:t>boosting</a:t>
            </a:r>
            <a:r>
              <a:rPr lang="zh-CN" altLang="en-US" dirty="0"/>
              <a:t>过程，</a:t>
            </a:r>
            <a:r>
              <a:rPr lang="zh-CN" altLang="en-US" dirty="0" smtClean="0"/>
              <a:t>我们</a:t>
            </a:r>
            <a:r>
              <a:rPr lang="zh-CN" altLang="en-US" dirty="0"/>
              <a:t>就能够用</a:t>
            </a:r>
            <a:r>
              <a:rPr lang="zh-CN" altLang="en-US" b="1" dirty="0"/>
              <a:t>加权多数投票</a:t>
            </a:r>
            <a:r>
              <a:rPr lang="zh-CN" altLang="en-US" dirty="0"/>
              <a:t>方式将不同重采样训练子集上得到的三个弱学习机进行组合，如</a:t>
            </a:r>
            <a:r>
              <a:rPr lang="zh-CN" altLang="en-US" dirty="0" smtClean="0"/>
              <a:t>子图</a:t>
            </a:r>
            <a:r>
              <a:rPr lang="en-US" altLang="zh-CN" dirty="0"/>
              <a:t>4</a:t>
            </a:r>
            <a:r>
              <a:rPr lang="zh-CN" altLang="en-US" dirty="0"/>
              <a:t>所示。</a:t>
            </a:r>
          </a:p>
        </p:txBody>
      </p:sp>
    </p:spTree>
    <p:extLst>
      <p:ext uri="{BB962C8B-B14F-4D97-AF65-F5344CB8AC3E}">
        <p14:creationId xmlns:p14="http://schemas.microsoft.com/office/powerpoint/2010/main" val="959417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23478"/>
            <a:ext cx="8208912" cy="923330"/>
          </a:xfrm>
          <a:prstGeom prst="rect">
            <a:avLst/>
          </a:prstGeom>
        </p:spPr>
        <p:txBody>
          <a:bodyPr wrap="square">
            <a:spAutoFit/>
          </a:bodyPr>
          <a:lstStyle/>
          <a:p>
            <a:r>
              <a:rPr lang="zh-CN" altLang="en-US" dirty="0" smtClean="0"/>
              <a:t>进入</a:t>
            </a:r>
            <a:r>
              <a:rPr lang="zh-CN" altLang="en-US" dirty="0"/>
              <a:t>实践操作，通过</a:t>
            </a:r>
            <a:r>
              <a:rPr lang="en-US" altLang="zh-CN" dirty="0" err="1"/>
              <a:t>scikit</a:t>
            </a:r>
            <a:r>
              <a:rPr lang="en-US" altLang="zh-CN" dirty="0"/>
              <a:t>-learn</a:t>
            </a:r>
            <a:r>
              <a:rPr lang="zh-CN" altLang="en-US" dirty="0"/>
              <a:t>训练一个</a:t>
            </a:r>
            <a:r>
              <a:rPr lang="en-US" altLang="zh-CN" dirty="0" err="1"/>
              <a:t>AdaBoost</a:t>
            </a:r>
            <a:r>
              <a:rPr lang="zh-CN" altLang="en-US" dirty="0" smtClean="0"/>
              <a:t>集成分类器</a:t>
            </a:r>
            <a:r>
              <a:rPr lang="zh-CN" altLang="en-US" dirty="0"/>
              <a:t>。我们仍将使用上一节中训练</a:t>
            </a:r>
            <a:r>
              <a:rPr lang="en-US" altLang="zh-CN" dirty="0"/>
              <a:t>bagging</a:t>
            </a:r>
            <a:r>
              <a:rPr lang="zh-CN" altLang="en-US" dirty="0"/>
              <a:t>元分类器的葡萄酒数据集。通过</a:t>
            </a:r>
            <a:r>
              <a:rPr lang="en-US" altLang="zh-CN" dirty="0" err="1"/>
              <a:t>base_estimator</a:t>
            </a:r>
            <a:r>
              <a:rPr lang="zh-CN" altLang="en-US" dirty="0" smtClean="0"/>
              <a:t>属性</a:t>
            </a:r>
            <a:r>
              <a:rPr lang="zh-CN" altLang="en-US" dirty="0"/>
              <a:t>，我们在</a:t>
            </a:r>
            <a:r>
              <a:rPr lang="en-US" altLang="zh-CN" dirty="0"/>
              <a:t>500</a:t>
            </a:r>
            <a:r>
              <a:rPr lang="zh-CN" altLang="en-US" dirty="0"/>
              <a:t>棵单层决策树上训练</a:t>
            </a:r>
            <a:r>
              <a:rPr lang="en-US" altLang="zh-CN" dirty="0" err="1"/>
              <a:t>AdaBoostClassifier</a:t>
            </a:r>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317" y="1275606"/>
            <a:ext cx="8052131" cy="52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95686"/>
            <a:ext cx="7776864" cy="36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83568" y="2571750"/>
            <a:ext cx="7704856" cy="923330"/>
          </a:xfrm>
          <a:prstGeom prst="rect">
            <a:avLst/>
          </a:prstGeom>
        </p:spPr>
        <p:txBody>
          <a:bodyPr wrap="square">
            <a:spAutoFit/>
          </a:bodyPr>
          <a:lstStyle/>
          <a:p>
            <a:r>
              <a:rPr lang="zh-CN" altLang="en-US" dirty="0"/>
              <a:t>还可以看到，</a:t>
            </a:r>
            <a:r>
              <a:rPr lang="en-US" altLang="zh-CN" dirty="0" err="1"/>
              <a:t>AdaBoost</a:t>
            </a:r>
            <a:r>
              <a:rPr lang="zh-CN" altLang="en-US" dirty="0"/>
              <a:t>模型准确预测了所有的训练集类标，与单层决策树相比，它在</a:t>
            </a:r>
            <a:r>
              <a:rPr lang="zh-CN" altLang="en-US" dirty="0" smtClean="0"/>
              <a:t>测试集</a:t>
            </a:r>
            <a:r>
              <a:rPr lang="zh-CN" altLang="en-US" dirty="0"/>
              <a:t>上的表现稍好。不过，在代码中也可看到，我们在降低模型偏差的同时使得方差有了额外</a:t>
            </a:r>
            <a:r>
              <a:rPr lang="zh-CN" altLang="en-US" dirty="0" smtClean="0"/>
              <a:t>的增加</a:t>
            </a:r>
            <a:r>
              <a:rPr lang="zh-CN" altLang="en-US" dirty="0"/>
              <a:t>。</a:t>
            </a:r>
          </a:p>
        </p:txBody>
      </p:sp>
    </p:spTree>
    <p:extLst>
      <p:ext uri="{BB962C8B-B14F-4D97-AF65-F5344CB8AC3E}">
        <p14:creationId xmlns:p14="http://schemas.microsoft.com/office/powerpoint/2010/main" val="1521377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23478"/>
            <a:ext cx="3416320" cy="369332"/>
          </a:xfrm>
          <a:prstGeom prst="rect">
            <a:avLst/>
          </a:prstGeom>
        </p:spPr>
        <p:txBody>
          <a:bodyPr wrap="none">
            <a:spAutoFit/>
          </a:bodyPr>
          <a:lstStyle/>
          <a:p>
            <a:r>
              <a:rPr lang="zh-CN" altLang="en-US" dirty="0"/>
              <a:t>我们来看一下决策区域的形状：</a:t>
            </a:r>
          </a:p>
        </p:txBody>
      </p:sp>
      <p:sp>
        <p:nvSpPr>
          <p:cNvPr id="3" name="矩形 2"/>
          <p:cNvSpPr/>
          <p:nvPr/>
        </p:nvSpPr>
        <p:spPr>
          <a:xfrm>
            <a:off x="179512" y="3808660"/>
            <a:ext cx="8280920" cy="923330"/>
          </a:xfrm>
          <a:prstGeom prst="rect">
            <a:avLst/>
          </a:prstGeom>
        </p:spPr>
        <p:txBody>
          <a:bodyPr wrap="square">
            <a:spAutoFit/>
          </a:bodyPr>
          <a:lstStyle/>
          <a:p>
            <a:r>
              <a:rPr lang="zh-CN" altLang="en-US" dirty="0"/>
              <a:t>通过观察决策区域，我们可以看到</a:t>
            </a:r>
            <a:r>
              <a:rPr lang="en-US" altLang="zh-CN" dirty="0" err="1"/>
              <a:t>Adabost</a:t>
            </a:r>
            <a:r>
              <a:rPr lang="zh-CN" altLang="en-US" dirty="0"/>
              <a:t>的决策区域比单层决策树的决策区域复杂</a:t>
            </a:r>
            <a:r>
              <a:rPr lang="zh-CN" altLang="en-US" dirty="0" smtClean="0"/>
              <a:t>得多</a:t>
            </a:r>
            <a:r>
              <a:rPr lang="zh-CN" altLang="en-US" dirty="0"/>
              <a:t>。此外，还注意到</a:t>
            </a:r>
            <a:r>
              <a:rPr lang="en-US" altLang="zh-CN" dirty="0" err="1"/>
              <a:t>AdaBoost</a:t>
            </a:r>
            <a:r>
              <a:rPr lang="zh-CN" altLang="en-US" dirty="0"/>
              <a:t>对特征空间的划分与上一节中训练的</a:t>
            </a:r>
            <a:r>
              <a:rPr lang="en-US" altLang="zh-CN" dirty="0"/>
              <a:t>bagging</a:t>
            </a:r>
            <a:r>
              <a:rPr lang="zh-CN" altLang="en-US" dirty="0"/>
              <a:t>分类器十分类似。</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64521"/>
            <a:ext cx="7411169" cy="3059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377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411510"/>
            <a:ext cx="7560840" cy="646331"/>
          </a:xfrm>
          <a:prstGeom prst="rect">
            <a:avLst/>
          </a:prstGeom>
        </p:spPr>
        <p:txBody>
          <a:bodyPr wrap="square">
            <a:spAutoFit/>
          </a:bodyPr>
          <a:lstStyle/>
          <a:p>
            <a:r>
              <a:rPr lang="zh-CN" altLang="en-US" dirty="0" smtClean="0"/>
              <a:t>毋庸置疑</a:t>
            </a:r>
            <a:r>
              <a:rPr lang="zh-CN" altLang="en-US" dirty="0"/>
              <a:t>，与单独分类器相比，集成学习提高了计算复杂度。</a:t>
            </a:r>
            <a:r>
              <a:rPr lang="zh-CN" altLang="en-US" dirty="0" smtClean="0"/>
              <a:t>但在</a:t>
            </a:r>
            <a:r>
              <a:rPr lang="zh-CN" altLang="en-US" dirty="0"/>
              <a:t>实践中，我们需仔细权衡是否愿意为适度提高预测性能而付出更多的计算成本。</a:t>
            </a:r>
          </a:p>
        </p:txBody>
      </p:sp>
      <p:sp>
        <p:nvSpPr>
          <p:cNvPr id="3" name="矩形 2"/>
          <p:cNvSpPr/>
          <p:nvPr/>
        </p:nvSpPr>
        <p:spPr>
          <a:xfrm>
            <a:off x="251520" y="1491630"/>
            <a:ext cx="8784976" cy="2031325"/>
          </a:xfrm>
          <a:prstGeom prst="rect">
            <a:avLst/>
          </a:prstGeom>
        </p:spPr>
        <p:txBody>
          <a:bodyPr wrap="square">
            <a:spAutoFit/>
          </a:bodyPr>
          <a:lstStyle/>
          <a:p>
            <a:r>
              <a:rPr lang="zh-CN" altLang="en-US" dirty="0"/>
              <a:t>关于预测性能与计算成本两者之间的权衡问题，一个常被提及的例子就是著名的</a:t>
            </a:r>
            <a:r>
              <a:rPr lang="zh-CN" altLang="en-US" dirty="0" smtClean="0"/>
              <a:t>一百万美元</a:t>
            </a:r>
            <a:r>
              <a:rPr lang="zh-CN" altLang="en-US" dirty="0"/>
              <a:t>的奈飞竞赛（</a:t>
            </a:r>
            <a:r>
              <a:rPr lang="en-US" altLang="zh-CN" dirty="0"/>
              <a:t>$1 Million Netflix Prize</a:t>
            </a:r>
            <a:r>
              <a:rPr lang="zh-CN" altLang="en-US" dirty="0"/>
              <a:t>），最终胜出者就使用了集成</a:t>
            </a:r>
            <a:r>
              <a:rPr lang="zh-CN" altLang="en-US" dirty="0" smtClean="0"/>
              <a:t>技术。</a:t>
            </a:r>
            <a:r>
              <a:rPr lang="zh-CN" altLang="en-US" dirty="0"/>
              <a:t>虽然获胜队伍得到了一百万美元的奖励，但由于模型的高</a:t>
            </a:r>
            <a:r>
              <a:rPr lang="zh-CN" altLang="en-US" dirty="0" smtClean="0"/>
              <a:t>复杂性</a:t>
            </a:r>
            <a:r>
              <a:rPr lang="zh-CN" altLang="en-US" dirty="0"/>
              <a:t>，奈飞公司一直未将该模型投诸实际应用</a:t>
            </a:r>
            <a:r>
              <a:rPr lang="zh-CN" altLang="en-US" dirty="0" smtClean="0"/>
              <a:t>中</a:t>
            </a:r>
            <a:r>
              <a:rPr lang="en-US" altLang="zh-CN" dirty="0" smtClean="0"/>
              <a:t>.</a:t>
            </a:r>
          </a:p>
          <a:p>
            <a:endParaRPr lang="zh-CN" altLang="en-US" dirty="0"/>
          </a:p>
          <a:p>
            <a:r>
              <a:rPr lang="zh-CN" altLang="en-US" dirty="0"/>
              <a:t>“</a:t>
            </a:r>
            <a:r>
              <a:rPr lang="en-US" altLang="zh-CN" dirty="0"/>
              <a:t>……</a:t>
            </a:r>
            <a:r>
              <a:rPr lang="zh-CN" altLang="en-US" dirty="0"/>
              <a:t>我们测得的准确率，额外的提高并不足以说服我们在工程方面进行投入，以将其</a:t>
            </a:r>
            <a:r>
              <a:rPr lang="zh-CN" altLang="en-US" dirty="0" smtClean="0"/>
              <a:t>应用</a:t>
            </a:r>
            <a:r>
              <a:rPr lang="zh-CN" altLang="en-US" dirty="0"/>
              <a:t>到生产环境。”</a:t>
            </a:r>
          </a:p>
        </p:txBody>
      </p:sp>
    </p:spTree>
    <p:extLst>
      <p:ext uri="{BB962C8B-B14F-4D97-AF65-F5344CB8AC3E}">
        <p14:creationId xmlns:p14="http://schemas.microsoft.com/office/powerpoint/2010/main" val="1521377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534615"/>
            <a:ext cx="8856984" cy="3139321"/>
          </a:xfrm>
          <a:prstGeom prst="rect">
            <a:avLst/>
          </a:prstGeom>
        </p:spPr>
        <p:txBody>
          <a:bodyPr wrap="square">
            <a:spAutoFit/>
          </a:bodyPr>
          <a:lstStyle/>
          <a:p>
            <a:r>
              <a:rPr lang="zh-CN" altLang="en-US" dirty="0" smtClean="0"/>
              <a:t>介绍</a:t>
            </a:r>
            <a:r>
              <a:rPr lang="zh-CN" altLang="en-US" dirty="0"/>
              <a:t>了集成学习领域中最热门且应用最广泛的技术。集成方法通过</a:t>
            </a:r>
            <a:r>
              <a:rPr lang="zh-CN" altLang="en-US" dirty="0" smtClean="0"/>
              <a:t>组合不同</a:t>
            </a:r>
            <a:r>
              <a:rPr lang="zh-CN" altLang="en-US" dirty="0"/>
              <a:t>的分类器模型来抵消各分类器固有的缺陷，通常能够得到一个稳定且性能优异的模型</a:t>
            </a:r>
            <a:r>
              <a:rPr lang="zh-CN" altLang="en-US" dirty="0" smtClean="0"/>
              <a:t>，因此</a:t>
            </a:r>
            <a:r>
              <a:rPr lang="zh-CN" altLang="en-US" dirty="0"/>
              <a:t>在业界和机器学习竞赛领域得到了广泛的追捧</a:t>
            </a:r>
            <a:r>
              <a:rPr lang="zh-CN" altLang="en-US" dirty="0" smtClean="0"/>
              <a:t>。</a:t>
            </a:r>
            <a:endParaRPr lang="en-US" altLang="zh-CN" dirty="0" smtClean="0"/>
          </a:p>
          <a:p>
            <a:endParaRPr lang="zh-CN" altLang="en-US" dirty="0"/>
          </a:p>
          <a:p>
            <a:r>
              <a:rPr lang="zh-CN" altLang="en-US" dirty="0" smtClean="0"/>
              <a:t>首先介绍了投票组合方式，以及加权的投票组合。</a:t>
            </a:r>
            <a:endParaRPr lang="en-US" altLang="zh-CN" dirty="0" smtClean="0"/>
          </a:p>
          <a:p>
            <a:endParaRPr lang="en-US" altLang="zh-CN" dirty="0"/>
          </a:p>
          <a:p>
            <a:r>
              <a:rPr lang="zh-CN" altLang="en-US" dirty="0" smtClean="0"/>
              <a:t>进而</a:t>
            </a:r>
            <a:r>
              <a:rPr lang="zh-CN" altLang="en-US" dirty="0"/>
              <a:t>我们学习了</a:t>
            </a:r>
            <a:r>
              <a:rPr lang="en-US" altLang="zh-CN" dirty="0"/>
              <a:t>bagging</a:t>
            </a:r>
            <a:r>
              <a:rPr lang="zh-CN" altLang="en-US" dirty="0"/>
              <a:t>，它能够在训练集上通过</a:t>
            </a:r>
            <a:r>
              <a:rPr lang="en-US" altLang="zh-CN" dirty="0"/>
              <a:t>bootstrap</a:t>
            </a:r>
            <a:r>
              <a:rPr lang="zh-CN" altLang="en-US" dirty="0"/>
              <a:t>进行</a:t>
            </a:r>
            <a:r>
              <a:rPr lang="zh-CN" altLang="en-US" dirty="0" smtClean="0"/>
              <a:t>随机抽样</a:t>
            </a:r>
            <a:r>
              <a:rPr lang="zh-CN" altLang="en-US" dirty="0"/>
              <a:t>，并以多数投票为准则组合多个单独训练的成员分类器，成为一种能够有效降低模型</a:t>
            </a:r>
            <a:r>
              <a:rPr lang="zh-CN" altLang="en-US" dirty="0" smtClean="0"/>
              <a:t>方差的</a:t>
            </a:r>
            <a:r>
              <a:rPr lang="zh-CN" altLang="en-US" dirty="0"/>
              <a:t>模型</a:t>
            </a:r>
            <a:r>
              <a:rPr lang="zh-CN" altLang="en-US" dirty="0" smtClean="0"/>
              <a:t>。</a:t>
            </a:r>
            <a:endParaRPr lang="en-US" altLang="zh-CN" dirty="0" smtClean="0"/>
          </a:p>
          <a:p>
            <a:endParaRPr lang="en-US" altLang="zh-CN" dirty="0"/>
          </a:p>
          <a:p>
            <a:r>
              <a:rPr lang="zh-CN" altLang="en-US" dirty="0" smtClean="0"/>
              <a:t>然后讨论</a:t>
            </a:r>
            <a:r>
              <a:rPr lang="zh-CN" altLang="en-US" dirty="0"/>
              <a:t>了</a:t>
            </a:r>
            <a:r>
              <a:rPr lang="en-US" altLang="zh-CN" dirty="0" err="1"/>
              <a:t>AdaBoost</a:t>
            </a:r>
            <a:r>
              <a:rPr lang="zh-CN" altLang="en-US" dirty="0"/>
              <a:t>，它是一种基于弱学习机的算法，能够从前一个弱学习机</a:t>
            </a:r>
            <a:r>
              <a:rPr lang="zh-CN" altLang="en-US" dirty="0" smtClean="0"/>
              <a:t>错误</a:t>
            </a:r>
            <a:r>
              <a:rPr lang="zh-CN" altLang="en-US" dirty="0"/>
              <a:t>中进行学习。</a:t>
            </a:r>
          </a:p>
        </p:txBody>
      </p:sp>
    </p:spTree>
    <p:extLst>
      <p:ext uri="{BB962C8B-B14F-4D97-AF65-F5344CB8AC3E}">
        <p14:creationId xmlns:p14="http://schemas.microsoft.com/office/powerpoint/2010/main" val="152137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483518"/>
            <a:ext cx="8064896" cy="2308324"/>
          </a:xfrm>
          <a:prstGeom prst="rect">
            <a:avLst/>
          </a:prstGeom>
        </p:spPr>
        <p:txBody>
          <a:bodyPr wrap="square">
            <a:spAutoFit/>
          </a:bodyPr>
          <a:lstStyle/>
          <a:p>
            <a:r>
              <a:rPr lang="zh-CN" altLang="en-US" b="1" dirty="0"/>
              <a:t>严格意义上来说，这不算是一种机器学习算法，而更像是一种优化手段或者策略，它通常是结合多个简单的弱机器学习算法，去做更可靠的决策</a:t>
            </a:r>
            <a:r>
              <a:rPr lang="zh-CN" altLang="en-US" b="1" dirty="0" smtClean="0"/>
              <a:t>。</a:t>
            </a:r>
            <a:endParaRPr lang="en-US" altLang="zh-CN" b="1" dirty="0" smtClean="0"/>
          </a:p>
          <a:p>
            <a:endParaRPr lang="en-US" altLang="zh-CN" b="1" dirty="0"/>
          </a:p>
          <a:p>
            <a:r>
              <a:rPr lang="zh-CN" altLang="en-US" b="1" dirty="0" smtClean="0"/>
              <a:t>有人</a:t>
            </a:r>
            <a:r>
              <a:rPr lang="zh-CN" altLang="en-US" b="1" dirty="0"/>
              <a:t>把它称为机器学习中的“屠龙刀”，非常万能且有效，集成模型是一种能在各种的机器学习任务上提高准确率的强有力技术，集成算法往往是很多数据竞赛关键的一步，能够很好地提升算法的性能</a:t>
            </a:r>
            <a:r>
              <a:rPr lang="zh-CN" altLang="en-US" b="1" dirty="0" smtClean="0"/>
              <a:t>。</a:t>
            </a:r>
            <a:endParaRPr lang="en-US" altLang="zh-CN" b="1" dirty="0" smtClean="0"/>
          </a:p>
          <a:p>
            <a:endParaRPr lang="en-US" altLang="zh-CN" b="1" dirty="0"/>
          </a:p>
          <a:p>
            <a:r>
              <a:rPr lang="zh-CN" altLang="en-US" b="1" dirty="0" smtClean="0"/>
              <a:t>哲学</a:t>
            </a:r>
            <a:r>
              <a:rPr lang="zh-CN" altLang="en-US" b="1" dirty="0"/>
              <a:t>思想为“三个臭皮匠赛过诸葛亮”</a:t>
            </a:r>
            <a:r>
              <a:rPr lang="zh-CN" altLang="en-US" b="1" dirty="0" smtClean="0"/>
              <a:t>。</a:t>
            </a:r>
            <a:endParaRPr lang="zh-CN" altLang="en-US" b="1" dirty="0"/>
          </a:p>
        </p:txBody>
      </p:sp>
    </p:spTree>
    <p:extLst>
      <p:ext uri="{BB962C8B-B14F-4D97-AF65-F5344CB8AC3E}">
        <p14:creationId xmlns:p14="http://schemas.microsoft.com/office/powerpoint/2010/main" val="303370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699542"/>
            <a:ext cx="7200800" cy="2308324"/>
          </a:xfrm>
          <a:prstGeom prst="rect">
            <a:avLst/>
          </a:prstGeom>
        </p:spPr>
        <p:txBody>
          <a:bodyPr wrap="square">
            <a:spAutoFit/>
          </a:bodyPr>
          <a:lstStyle/>
          <a:p>
            <a:r>
              <a:rPr lang="zh-CN" altLang="en-US" b="1" dirty="0"/>
              <a:t>集成方法是由多个较弱的模型集成模型组，一般的弱分类器可以是</a:t>
            </a:r>
            <a:r>
              <a:rPr lang="en-US" altLang="zh-CN" b="1" dirty="0"/>
              <a:t>DT, SVM, NN, KNN</a:t>
            </a:r>
            <a:r>
              <a:rPr lang="zh-CN" altLang="en-US" b="1" dirty="0"/>
              <a:t>等构成</a:t>
            </a:r>
            <a:r>
              <a:rPr lang="zh-CN" altLang="en-US" b="1" dirty="0" smtClean="0"/>
              <a:t>。</a:t>
            </a:r>
            <a:endParaRPr lang="en-US" altLang="zh-CN" b="1" dirty="0" smtClean="0"/>
          </a:p>
          <a:p>
            <a:endParaRPr lang="en-US" altLang="zh-CN" b="1" dirty="0"/>
          </a:p>
          <a:p>
            <a:r>
              <a:rPr lang="zh-CN" altLang="en-US" b="1" dirty="0" smtClean="0"/>
              <a:t>其中</a:t>
            </a:r>
            <a:r>
              <a:rPr lang="zh-CN" altLang="en-US" b="1" dirty="0"/>
              <a:t>的模型可以单独进行训练，并且它们的预测能以某种方式结合起来去做出一个总体预测</a:t>
            </a:r>
            <a:r>
              <a:rPr lang="zh-CN" altLang="en-US" b="1" dirty="0" smtClean="0"/>
              <a:t>。</a:t>
            </a:r>
            <a:endParaRPr lang="en-US" altLang="zh-CN" b="1" dirty="0" smtClean="0"/>
          </a:p>
          <a:p>
            <a:endParaRPr lang="en-US" altLang="zh-CN" b="1" dirty="0"/>
          </a:p>
          <a:p>
            <a:r>
              <a:rPr lang="zh-CN" altLang="en-US" b="1" dirty="0" smtClean="0"/>
              <a:t>该</a:t>
            </a:r>
            <a:r>
              <a:rPr lang="zh-CN" altLang="en-US" b="1" dirty="0"/>
              <a:t>算法主要的问题是要找出哪些较弱的模型可以结合起来，以及如何结合的方法。这是一个非常强大的技术集，因此广受欢迎。</a:t>
            </a:r>
            <a:endParaRPr lang="zh-CN" altLang="en-US" b="1" dirty="0"/>
          </a:p>
        </p:txBody>
      </p:sp>
      <p:sp>
        <p:nvSpPr>
          <p:cNvPr id="3" name="矩形 2"/>
          <p:cNvSpPr/>
          <p:nvPr/>
        </p:nvSpPr>
        <p:spPr>
          <a:xfrm>
            <a:off x="467544" y="3448620"/>
            <a:ext cx="8136904" cy="923330"/>
          </a:xfrm>
          <a:prstGeom prst="rect">
            <a:avLst/>
          </a:prstGeom>
        </p:spPr>
        <p:txBody>
          <a:bodyPr wrap="square">
            <a:spAutoFit/>
          </a:bodyPr>
          <a:lstStyle/>
          <a:p>
            <a:r>
              <a:rPr lang="zh-CN" altLang="en-US" b="1" dirty="0"/>
              <a:t>集成算法家族强大，思想多样，但是好像没有同一的术语，很多书本上写得也不一样， 不同的学者有不同的描述方式，最常见的一种就是依据集成思想的架构分为 </a:t>
            </a:r>
            <a:r>
              <a:rPr lang="en-US" altLang="zh-CN" b="1" dirty="0"/>
              <a:t>Bagging ,Boosting, Stacking</a:t>
            </a:r>
            <a:r>
              <a:rPr lang="zh-CN" altLang="en-US" b="1" dirty="0"/>
              <a:t>三种</a:t>
            </a:r>
            <a:endParaRPr lang="zh-CN" altLang="en-US" b="1" dirty="0"/>
          </a:p>
        </p:txBody>
      </p:sp>
    </p:spTree>
    <p:extLst>
      <p:ext uri="{BB962C8B-B14F-4D97-AF65-F5344CB8AC3E}">
        <p14:creationId xmlns:p14="http://schemas.microsoft.com/office/powerpoint/2010/main" val="424130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39502"/>
            <a:ext cx="8208912" cy="1754326"/>
          </a:xfrm>
          <a:prstGeom prst="rect">
            <a:avLst/>
          </a:prstGeom>
        </p:spPr>
        <p:txBody>
          <a:bodyPr wrap="square">
            <a:spAutoFit/>
          </a:bodyPr>
          <a:lstStyle/>
          <a:p>
            <a:r>
              <a:rPr lang="zh-CN" altLang="en-US" b="1" dirty="0"/>
              <a:t>多数投票（</a:t>
            </a:r>
            <a:r>
              <a:rPr lang="en-US" altLang="zh-CN" b="1" dirty="0"/>
              <a:t>majority voting</a:t>
            </a:r>
            <a:r>
              <a:rPr lang="zh-CN" altLang="en-US" b="1" dirty="0"/>
              <a:t>）</a:t>
            </a:r>
            <a:r>
              <a:rPr lang="zh-CN" altLang="en-US" b="1" dirty="0" smtClean="0"/>
              <a:t>原则</a:t>
            </a:r>
            <a:endParaRPr lang="en-US" altLang="zh-CN" b="1" dirty="0" smtClean="0"/>
          </a:p>
          <a:p>
            <a:endParaRPr lang="en-US" altLang="zh-CN" b="1" dirty="0"/>
          </a:p>
          <a:p>
            <a:r>
              <a:rPr lang="zh-CN" altLang="en-US" b="1" dirty="0" smtClean="0"/>
              <a:t>多数投票</a:t>
            </a:r>
            <a:r>
              <a:rPr lang="zh-CN" altLang="en-US" b="1" dirty="0"/>
              <a:t>原则是指将大多数分类器预测的结果作为最终类标，也就是说，将</a:t>
            </a:r>
            <a:r>
              <a:rPr lang="zh-CN" altLang="en-US" b="1" dirty="0" smtClean="0"/>
              <a:t>得票率</a:t>
            </a:r>
            <a:r>
              <a:rPr lang="zh-CN" altLang="en-US" b="1" dirty="0"/>
              <a:t>最多</a:t>
            </a:r>
            <a:r>
              <a:rPr lang="zh-CN" altLang="en-US" b="1" dirty="0" smtClean="0"/>
              <a:t>的</a:t>
            </a:r>
            <a:r>
              <a:rPr lang="zh-CN" altLang="en-US" b="1" dirty="0"/>
              <a:t>结果</a:t>
            </a:r>
            <a:r>
              <a:rPr lang="zh-CN" altLang="en-US" b="1" dirty="0" smtClean="0"/>
              <a:t>作为</a:t>
            </a:r>
            <a:r>
              <a:rPr lang="zh-CN" altLang="en-US" b="1" dirty="0"/>
              <a:t>类标</a:t>
            </a:r>
            <a:r>
              <a:rPr lang="zh-CN" altLang="en-US" b="1" dirty="0" smtClean="0"/>
              <a:t>。</a:t>
            </a:r>
            <a:endParaRPr lang="en-US" altLang="zh-CN" b="1" dirty="0" smtClean="0"/>
          </a:p>
          <a:p>
            <a:r>
              <a:rPr lang="zh-CN" altLang="en-US" b="1" dirty="0" smtClean="0"/>
              <a:t>下</a:t>
            </a:r>
            <a:r>
              <a:rPr lang="zh-CN" altLang="en-US" b="1" dirty="0" smtClean="0"/>
              <a:t>图集成</a:t>
            </a:r>
            <a:r>
              <a:rPr lang="en-US" altLang="zh-CN" b="1" dirty="0"/>
              <a:t>10</a:t>
            </a:r>
            <a:r>
              <a:rPr lang="zh-CN" altLang="en-US" b="1" dirty="0"/>
              <a:t>个分类器时，多数及简单多数票法表决的概念，其中每个单独的符号（三角形、</a:t>
            </a:r>
            <a:r>
              <a:rPr lang="zh-CN" altLang="en-US" b="1" dirty="0" smtClean="0"/>
              <a:t>正方形</a:t>
            </a:r>
            <a:r>
              <a:rPr lang="zh-CN" altLang="en-US" b="1" dirty="0"/>
              <a:t>和圆）分别代表一个类标：</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1" y="2283718"/>
            <a:ext cx="5202891" cy="166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860099" y="3056061"/>
            <a:ext cx="4320413" cy="307777"/>
          </a:xfrm>
          <a:prstGeom prst="rect">
            <a:avLst/>
          </a:prstGeom>
          <a:noFill/>
        </p:spPr>
        <p:txBody>
          <a:bodyPr wrap="none" rtlCol="0">
            <a:spAutoFit/>
          </a:bodyPr>
          <a:lstStyle/>
          <a:p>
            <a:r>
              <a:rPr lang="zh-CN" altLang="en-US" sz="1400" dirty="0" smtClean="0"/>
              <a:t>样本</a:t>
            </a:r>
            <a:r>
              <a:rPr lang="en-US" altLang="zh-CN" sz="1400" dirty="0" smtClean="0"/>
              <a:t>2</a:t>
            </a:r>
            <a:r>
              <a:rPr lang="zh-CN" altLang="en-US" sz="1400" dirty="0" smtClean="0"/>
              <a:t>：</a:t>
            </a:r>
            <a:r>
              <a:rPr lang="en-US" altLang="zh-CN" sz="1400" dirty="0" smtClean="0"/>
              <a:t>10</a:t>
            </a:r>
            <a:r>
              <a:rPr lang="zh-CN" altLang="en-US" sz="1400" dirty="0" smtClean="0"/>
              <a:t>个分类器预测，</a:t>
            </a:r>
            <a:r>
              <a:rPr lang="en-US" altLang="zh-CN" sz="1400" dirty="0" smtClean="0"/>
              <a:t>6</a:t>
            </a:r>
            <a:r>
              <a:rPr lang="zh-CN" altLang="en-US" sz="1400" dirty="0" smtClean="0"/>
              <a:t>个是圆类，最后就是圆类</a:t>
            </a:r>
            <a:endParaRPr lang="zh-CN" altLang="en-US" sz="1400" dirty="0"/>
          </a:p>
        </p:txBody>
      </p:sp>
      <p:sp>
        <p:nvSpPr>
          <p:cNvPr id="5" name="TextBox 4"/>
          <p:cNvSpPr txBox="1"/>
          <p:nvPr/>
        </p:nvSpPr>
        <p:spPr>
          <a:xfrm>
            <a:off x="4840735" y="2552005"/>
            <a:ext cx="4411785" cy="307777"/>
          </a:xfrm>
          <a:prstGeom prst="rect">
            <a:avLst/>
          </a:prstGeom>
          <a:noFill/>
        </p:spPr>
        <p:txBody>
          <a:bodyPr wrap="none" rtlCol="0">
            <a:spAutoFit/>
          </a:bodyPr>
          <a:lstStyle/>
          <a:p>
            <a:r>
              <a:rPr lang="zh-CN" altLang="en-US" sz="1400" dirty="0" smtClean="0"/>
              <a:t>样本</a:t>
            </a:r>
            <a:r>
              <a:rPr lang="en-US" altLang="zh-CN" sz="1400" dirty="0"/>
              <a:t>1</a:t>
            </a:r>
            <a:r>
              <a:rPr lang="zh-CN" altLang="en-US" sz="1400" dirty="0" smtClean="0"/>
              <a:t>：</a:t>
            </a:r>
            <a:r>
              <a:rPr lang="en-US" altLang="zh-CN" sz="1400" dirty="0" smtClean="0"/>
              <a:t>10</a:t>
            </a:r>
            <a:r>
              <a:rPr lang="zh-CN" altLang="en-US" sz="1400" dirty="0" smtClean="0"/>
              <a:t>个分类器预测，</a:t>
            </a:r>
            <a:r>
              <a:rPr lang="en-US" altLang="zh-CN" sz="1400" dirty="0" smtClean="0"/>
              <a:t>10</a:t>
            </a:r>
            <a:r>
              <a:rPr lang="zh-CN" altLang="en-US" sz="1400" dirty="0" smtClean="0"/>
              <a:t>个是圆类，最后就是圆类</a:t>
            </a:r>
            <a:endParaRPr lang="zh-CN" altLang="en-US" sz="1400" dirty="0"/>
          </a:p>
        </p:txBody>
      </p:sp>
      <p:sp>
        <p:nvSpPr>
          <p:cNvPr id="6" name="TextBox 5"/>
          <p:cNvSpPr txBox="1"/>
          <p:nvPr/>
        </p:nvSpPr>
        <p:spPr>
          <a:xfrm>
            <a:off x="5012499" y="3632125"/>
            <a:ext cx="4320413" cy="523220"/>
          </a:xfrm>
          <a:prstGeom prst="rect">
            <a:avLst/>
          </a:prstGeom>
          <a:noFill/>
        </p:spPr>
        <p:txBody>
          <a:bodyPr wrap="none" rtlCol="0">
            <a:spAutoFit/>
          </a:bodyPr>
          <a:lstStyle/>
          <a:p>
            <a:r>
              <a:rPr lang="zh-CN" altLang="en-US" sz="1400" dirty="0" smtClean="0"/>
              <a:t>样本</a:t>
            </a:r>
            <a:r>
              <a:rPr lang="en-US" altLang="zh-CN" sz="1400" dirty="0" smtClean="0"/>
              <a:t>3</a:t>
            </a:r>
            <a:r>
              <a:rPr lang="zh-CN" altLang="en-US" sz="1400" dirty="0" smtClean="0"/>
              <a:t>：</a:t>
            </a:r>
            <a:r>
              <a:rPr lang="en-US" altLang="zh-CN" sz="1400" dirty="0" smtClean="0"/>
              <a:t>10</a:t>
            </a:r>
            <a:r>
              <a:rPr lang="zh-CN" altLang="en-US" sz="1400" dirty="0" smtClean="0"/>
              <a:t>个分类器预测，</a:t>
            </a:r>
            <a:r>
              <a:rPr lang="en-US" altLang="zh-CN" sz="1400" dirty="0"/>
              <a:t>4</a:t>
            </a:r>
            <a:r>
              <a:rPr lang="zh-CN" altLang="en-US" sz="1400" dirty="0" smtClean="0"/>
              <a:t>个是圆类，仍是大多数，</a:t>
            </a:r>
            <a:endParaRPr lang="en-US" altLang="zh-CN" sz="1400" dirty="0" smtClean="0"/>
          </a:p>
          <a:p>
            <a:r>
              <a:rPr lang="zh-CN" altLang="en-US" sz="1400" dirty="0" smtClean="0"/>
              <a:t>最后就是圆类</a:t>
            </a:r>
            <a:endParaRPr lang="zh-CN" altLang="en-US" sz="1400" dirty="0"/>
          </a:p>
        </p:txBody>
      </p:sp>
    </p:spTree>
    <p:extLst>
      <p:ext uri="{BB962C8B-B14F-4D97-AF65-F5344CB8AC3E}">
        <p14:creationId xmlns:p14="http://schemas.microsoft.com/office/powerpoint/2010/main" val="95941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96" y="267494"/>
            <a:ext cx="3528392" cy="3139321"/>
          </a:xfrm>
          <a:prstGeom prst="rect">
            <a:avLst/>
          </a:prstGeom>
        </p:spPr>
        <p:txBody>
          <a:bodyPr wrap="square">
            <a:spAutoFit/>
          </a:bodyPr>
          <a:lstStyle/>
          <a:p>
            <a:r>
              <a:rPr lang="zh-CN" altLang="en-US" dirty="0"/>
              <a:t>基于训练集，我们首先训练</a:t>
            </a:r>
            <a:r>
              <a:rPr lang="en-US" altLang="zh-CN" dirty="0"/>
              <a:t>m</a:t>
            </a:r>
            <a:r>
              <a:rPr lang="zh-CN" altLang="en-US" dirty="0"/>
              <a:t>个不同的成员分类器（</a:t>
            </a:r>
            <a:r>
              <a:rPr lang="en-US" altLang="zh-CN" dirty="0"/>
              <a:t>C1,…,Cm</a:t>
            </a:r>
            <a:r>
              <a:rPr lang="zh-CN" altLang="en-US" dirty="0"/>
              <a:t>）。在多数投票原则下，可</a:t>
            </a:r>
            <a:r>
              <a:rPr lang="zh-CN" altLang="en-US" dirty="0" smtClean="0"/>
              <a:t>集成</a:t>
            </a:r>
            <a:r>
              <a:rPr lang="zh-CN" altLang="en-US" dirty="0"/>
              <a:t>不同的分类算法，如决策树、支持向量机、逻辑斯谛回归等。此外，我们也可以使用</a:t>
            </a:r>
            <a:r>
              <a:rPr lang="zh-CN" altLang="en-US" b="1" dirty="0"/>
              <a:t>相同</a:t>
            </a:r>
            <a:r>
              <a:rPr lang="zh-CN" altLang="en-US" b="1" dirty="0" smtClean="0"/>
              <a:t>的成员</a:t>
            </a:r>
            <a:r>
              <a:rPr lang="zh-CN" altLang="en-US" b="1" dirty="0"/>
              <a:t>分类算法</a:t>
            </a:r>
            <a:r>
              <a:rPr lang="zh-CN" altLang="en-US" dirty="0"/>
              <a:t>拟合</a:t>
            </a:r>
            <a:r>
              <a:rPr lang="zh-CN" altLang="en-US" b="1" dirty="0"/>
              <a:t>不同的训练子集</a:t>
            </a:r>
            <a:r>
              <a:rPr lang="zh-CN" altLang="en-US" dirty="0"/>
              <a:t>。这种方法典型的例子就是随机森林算法，它组合了</a:t>
            </a:r>
            <a:r>
              <a:rPr lang="zh-CN" altLang="en-US" dirty="0" smtClean="0"/>
              <a:t>不同的</a:t>
            </a:r>
            <a:r>
              <a:rPr lang="zh-CN" altLang="en-US" dirty="0"/>
              <a:t>决策树分类器。下图解释了使用多数投票原则的通用集成方法的概念：</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561" y="252140"/>
            <a:ext cx="5307943" cy="478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41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74287"/>
            <a:ext cx="7920880" cy="646331"/>
          </a:xfrm>
          <a:prstGeom prst="rect">
            <a:avLst/>
          </a:prstGeom>
        </p:spPr>
        <p:txBody>
          <a:bodyPr wrap="square">
            <a:spAutoFit/>
          </a:bodyPr>
          <a:lstStyle/>
          <a:p>
            <a:r>
              <a:rPr lang="zh-CN" altLang="en-US" dirty="0"/>
              <a:t>想要通过简单的多数投票原则对类标进行预测，我们要汇总所有分类器</a:t>
            </a:r>
            <a:r>
              <a:rPr lang="en-US" altLang="zh-CN" dirty="0" err="1"/>
              <a:t>Cj</a:t>
            </a:r>
            <a:r>
              <a:rPr lang="zh-CN" altLang="en-US" dirty="0"/>
              <a:t>的预测类标，</a:t>
            </a:r>
            <a:r>
              <a:rPr lang="zh-CN" altLang="en-US" dirty="0" smtClean="0"/>
              <a:t>并选出</a:t>
            </a:r>
            <a:r>
              <a:rPr lang="zh-CN" altLang="en-US" dirty="0"/>
              <a:t>得票率最高的类标</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14144"/>
            <a:ext cx="44196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12" y="2427734"/>
            <a:ext cx="8599884" cy="1608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41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83518"/>
            <a:ext cx="6498316" cy="427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41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267494"/>
            <a:ext cx="8208912" cy="1754326"/>
          </a:xfrm>
          <a:prstGeom prst="rect">
            <a:avLst/>
          </a:prstGeom>
        </p:spPr>
        <p:txBody>
          <a:bodyPr wrap="square">
            <a:spAutoFit/>
          </a:bodyPr>
          <a:lstStyle/>
          <a:p>
            <a:r>
              <a:rPr lang="zh-CN" altLang="en-US" b="1" dirty="0" smtClean="0"/>
              <a:t>基于权重的投票</a:t>
            </a:r>
            <a:endParaRPr lang="en-US" altLang="zh-CN" b="1" dirty="0" smtClean="0"/>
          </a:p>
          <a:p>
            <a:r>
              <a:rPr lang="zh-CN" altLang="en-US" dirty="0" smtClean="0"/>
              <a:t>为了</a:t>
            </a:r>
            <a:r>
              <a:rPr lang="zh-CN" altLang="en-US" dirty="0"/>
              <a:t>更好地理解权重在这里的含义，我们来看几个更加具体的例子。假定有三个成员</a:t>
            </a:r>
            <a:r>
              <a:rPr lang="zh-CN" altLang="en-US" dirty="0" smtClean="0"/>
              <a:t>分类器</a:t>
            </a:r>
            <a:r>
              <a:rPr lang="en-US" altLang="zh-CN" dirty="0" err="1"/>
              <a:t>Cj</a:t>
            </a:r>
            <a:r>
              <a:rPr lang="zh-CN" altLang="en-US" dirty="0"/>
              <a:t>（</a:t>
            </a:r>
            <a:r>
              <a:rPr lang="en-US" altLang="zh-CN" dirty="0"/>
              <a:t>j</a:t>
            </a:r>
            <a:r>
              <a:rPr lang="zh-CN" altLang="en-US" dirty="0"/>
              <a:t>∈</a:t>
            </a:r>
            <a:r>
              <a:rPr lang="en-US" altLang="zh-CN" dirty="0"/>
              <a:t>{1,2,3}</a:t>
            </a:r>
            <a:r>
              <a:rPr lang="zh-CN" altLang="en-US" dirty="0"/>
              <a:t>），分别用它们来预测样本</a:t>
            </a:r>
            <a:r>
              <a:rPr lang="en-US" altLang="zh-CN" dirty="0"/>
              <a:t>x</a:t>
            </a:r>
            <a:r>
              <a:rPr lang="zh-CN" altLang="en-US" dirty="0"/>
              <a:t>的类标。其中两个成员分类器的预测结果为</a:t>
            </a:r>
            <a:r>
              <a:rPr lang="zh-CN" altLang="en-US" dirty="0" smtClean="0"/>
              <a:t>类别</a:t>
            </a:r>
            <a:r>
              <a:rPr lang="en-US" altLang="zh-CN" dirty="0" smtClean="0"/>
              <a:t>0</a:t>
            </a:r>
            <a:r>
              <a:rPr lang="zh-CN" altLang="en-US" dirty="0"/>
              <a:t>，而另外一个分类器</a:t>
            </a:r>
            <a:r>
              <a:rPr lang="en-US" altLang="zh-CN" dirty="0"/>
              <a:t>C3</a:t>
            </a:r>
            <a:r>
              <a:rPr lang="zh-CN" altLang="en-US" dirty="0"/>
              <a:t>的预测结果为类别</a:t>
            </a:r>
            <a:r>
              <a:rPr lang="en-US" altLang="zh-CN" dirty="0"/>
              <a:t>1</a:t>
            </a:r>
            <a:r>
              <a:rPr lang="zh-CN" altLang="en-US" dirty="0"/>
              <a:t>。如果我们平等地看待每个成员分类器，基于</a:t>
            </a:r>
            <a:r>
              <a:rPr lang="zh-CN" altLang="en-US" dirty="0" smtClean="0"/>
              <a:t>多数投票</a:t>
            </a:r>
            <a:r>
              <a:rPr lang="zh-CN" altLang="en-US" dirty="0"/>
              <a:t>原则，最终的预测结果应该是样本属于类别</a:t>
            </a:r>
            <a:r>
              <a:rPr lang="en-US" altLang="zh-CN" dirty="0"/>
              <a:t>0</a:t>
            </a:r>
            <a:r>
              <a:rPr lang="zh-CN" altLang="en-US" dirty="0"/>
              <a: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427734"/>
            <a:ext cx="402907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417391"/>
      </p:ext>
    </p:extLst>
  </p:cSld>
  <p:clrMapOvr>
    <a:masterClrMapping/>
  </p:clrMapOvr>
</p:sld>
</file>

<file path=ppt/theme/theme1.xml><?xml version="1.0" encoding="utf-8"?>
<a:theme xmlns:a="http://schemas.openxmlformats.org/drawingml/2006/main" name="Office 主题​​">
  <a:themeElements>
    <a:clrScheme name="精装书">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2274</Words>
  <Application>Microsoft Office PowerPoint</Application>
  <PresentationFormat>全屏显示(16:9)</PresentationFormat>
  <Paragraphs>100</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集成学习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lyp</cp:lastModifiedBy>
  <cp:revision>425</cp:revision>
  <dcterms:created xsi:type="dcterms:W3CDTF">2018-04-19T15:31:00Z</dcterms:created>
  <dcterms:modified xsi:type="dcterms:W3CDTF">2019-04-02T06:44:51Z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