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42062400" cy="31089600"/>
  <p:notesSz cx="6858000" cy="9144000"/>
  <p:defaultTextStyle>
    <a:lvl1pPr defTabSz="2089888">
      <a:defRPr sz="8300">
        <a:latin typeface="Calibri"/>
        <a:ea typeface="Calibri"/>
        <a:cs typeface="Calibri"/>
        <a:sym typeface="Calibri"/>
      </a:defRPr>
    </a:lvl1pPr>
    <a:lvl2pPr indent="2089888" defTabSz="2089888">
      <a:defRPr sz="8300">
        <a:latin typeface="Calibri"/>
        <a:ea typeface="Calibri"/>
        <a:cs typeface="Calibri"/>
        <a:sym typeface="Calibri"/>
      </a:defRPr>
    </a:lvl2pPr>
    <a:lvl3pPr indent="4179777" defTabSz="2089888">
      <a:defRPr sz="8300">
        <a:latin typeface="Calibri"/>
        <a:ea typeface="Calibri"/>
        <a:cs typeface="Calibri"/>
        <a:sym typeface="Calibri"/>
      </a:defRPr>
    </a:lvl3pPr>
    <a:lvl4pPr indent="6269668" defTabSz="2089888">
      <a:defRPr sz="8300">
        <a:latin typeface="Calibri"/>
        <a:ea typeface="Calibri"/>
        <a:cs typeface="Calibri"/>
        <a:sym typeface="Calibri"/>
      </a:defRPr>
    </a:lvl4pPr>
    <a:lvl5pPr indent="8359557" defTabSz="2089888">
      <a:defRPr sz="8300">
        <a:latin typeface="Calibri"/>
        <a:ea typeface="Calibri"/>
        <a:cs typeface="Calibri"/>
        <a:sym typeface="Calibri"/>
      </a:defRPr>
    </a:lvl5pPr>
    <a:lvl6pPr indent="10449445" defTabSz="2089888">
      <a:defRPr sz="8300">
        <a:latin typeface="Calibri"/>
        <a:ea typeface="Calibri"/>
        <a:cs typeface="Calibri"/>
        <a:sym typeface="Calibri"/>
      </a:defRPr>
    </a:lvl6pPr>
    <a:lvl7pPr indent="12539334" defTabSz="2089888">
      <a:defRPr sz="8300">
        <a:latin typeface="Calibri"/>
        <a:ea typeface="Calibri"/>
        <a:cs typeface="Calibri"/>
        <a:sym typeface="Calibri"/>
      </a:defRPr>
    </a:lvl7pPr>
    <a:lvl8pPr indent="14629224" defTabSz="2089888">
      <a:defRPr sz="8300">
        <a:latin typeface="Calibri"/>
        <a:ea typeface="Calibri"/>
        <a:cs typeface="Calibri"/>
        <a:sym typeface="Calibri"/>
      </a:defRPr>
    </a:lvl8pPr>
    <a:lvl9pPr indent="16719114" defTabSz="2089888">
      <a:defRPr sz="8300">
        <a:latin typeface="Calibri"/>
        <a:ea typeface="Calibri"/>
        <a:cs typeface="Calibri"/>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yler Thacker" initials="TCT" lastIdx="2" clrIdx="0"/>
  <p:cmAuthor id="1" name="Tod Stuber" initial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FD7E7"/>
          </a:solidFill>
        </a:fill>
      </a:tcStyle>
    </a:wholeTbl>
    <a:band2H>
      <a:tcTxStyle/>
      <a:tcStyle>
        <a:tcBdr/>
        <a:fill>
          <a:solidFill>
            <a:srgbClr val="E8ECF4"/>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Row>
  </a:tblStyle>
  <a:tblStyle styleId="{C7B018BB-80A7-4F77-B60F-C8B233D01FF8}"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EE7D0"/>
          </a:solidFill>
        </a:fill>
      </a:tcStyle>
    </a:wholeTbl>
    <a:band2H>
      <a:tcTxStyle/>
      <a:tcStyle>
        <a:tcBdr/>
        <a:fill>
          <a:solidFill>
            <a:srgbClr val="EFF3E9"/>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Row>
  </a:tblStyle>
  <a:tblStyle styleId="{EEE7283C-3CF3-47DC-8721-378D4A62B228}"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CDCCE"/>
          </a:solidFill>
        </a:fill>
      </a:tcStyle>
    </a:wholeTbl>
    <a:band2H>
      <a:tcTxStyle/>
      <a:tcStyle>
        <a:tcBdr/>
        <a:fill>
          <a:solidFill>
            <a:srgbClr val="FDEEE8"/>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Row>
  </a:tblStyle>
  <a:tblStyle styleId="{CF821DB8-F4EB-4A41-A1BA-3FCAFE7338EE}" styleName="">
    <a:tblBg/>
    <a:wholeTbl>
      <a:tcTxStyle b="on" i="on">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
          <a:latin typeface="Calibri"/>
          <a:ea typeface="Calibri"/>
          <a:cs typeface="Calibr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4F81BD"/>
          </a:solidFill>
        </a:fill>
      </a:tcStyle>
    </a:firstCol>
    <a:lastRow>
      <a:tcTxStyle b="on" i="on">
        <a:font>
          <a:latin typeface="Calibri"/>
          <a:ea typeface="Calibri"/>
          <a:cs typeface="Calibri"/>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Calibri"/>
          <a:ea typeface="Calibri"/>
          <a:cs typeface="Calibri"/>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4F81BD"/>
          </a:solidFill>
        </a:fill>
      </a:tcStyle>
    </a:firstRow>
  </a:tblStyle>
  <a:tblStyle styleId="{33BA23B1-9221-436E-865A-0063620EA4FD}"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a:tcStyle>
        <a:tcBdr/>
        <a:fill>
          <a:solidFill>
            <a:srgbClr val="E6E6E6"/>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a:tcStyle>
        <a:tcBdr/>
        <a:fill>
          <a:solidFill>
            <a:srgbClr val="FFFFFF"/>
          </a:solidFill>
        </a:fill>
      </a:tcStyle>
    </a:band2H>
    <a:firstCol>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50" d="100"/>
          <a:sy n="50" d="100"/>
        </p:scale>
        <p:origin x="-280" y="792"/>
      </p:cViewPr>
      <p:guideLst>
        <p:guide orient="horz" pos="9792"/>
        <p:guide pos="1324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commentAuthors" Target="commentAuthors.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3" name="Shape 43"/>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44" name="Shape 44"/>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4043534417"/>
      </p:ext>
    </p:extLst>
  </p:cSld>
  <p:clrMap bg1="lt1" tx1="dk1" bg2="lt2" tx2="dk2" accent1="accent1" accent2="accent2" accent3="accent3" accent4="accent4" accent5="accent5" accent6="accent6" hlink="hlink" folHlink="folHlink"/>
  <p:notesStyle>
    <a:lvl1pPr defTabSz="457200">
      <a:lnSpc>
        <a:spcPct val="125000"/>
      </a:lnSpc>
      <a:defRPr sz="2400">
        <a:latin typeface="+mj-lt"/>
        <a:ea typeface="+mj-ea"/>
        <a:cs typeface="+mj-cs"/>
        <a:sym typeface="Avenir Roman"/>
      </a:defRPr>
    </a:lvl1pPr>
    <a:lvl2pPr indent="228600" defTabSz="457200">
      <a:lnSpc>
        <a:spcPct val="125000"/>
      </a:lnSpc>
      <a:defRPr sz="2400">
        <a:latin typeface="+mj-lt"/>
        <a:ea typeface="+mj-ea"/>
        <a:cs typeface="+mj-cs"/>
        <a:sym typeface="Avenir Roman"/>
      </a:defRPr>
    </a:lvl2pPr>
    <a:lvl3pPr indent="457200" defTabSz="457200">
      <a:lnSpc>
        <a:spcPct val="125000"/>
      </a:lnSpc>
      <a:defRPr sz="2400">
        <a:latin typeface="+mj-lt"/>
        <a:ea typeface="+mj-ea"/>
        <a:cs typeface="+mj-cs"/>
        <a:sym typeface="Avenir Roman"/>
      </a:defRPr>
    </a:lvl3pPr>
    <a:lvl4pPr indent="685800" defTabSz="457200">
      <a:lnSpc>
        <a:spcPct val="125000"/>
      </a:lnSpc>
      <a:defRPr sz="2400">
        <a:latin typeface="+mj-lt"/>
        <a:ea typeface="+mj-ea"/>
        <a:cs typeface="+mj-cs"/>
        <a:sym typeface="Avenir Roman"/>
      </a:defRPr>
    </a:lvl4pPr>
    <a:lvl5pPr indent="914400" defTabSz="457200">
      <a:lnSpc>
        <a:spcPct val="125000"/>
      </a:lnSpc>
      <a:defRPr sz="2400">
        <a:latin typeface="+mj-lt"/>
        <a:ea typeface="+mj-ea"/>
        <a:cs typeface="+mj-cs"/>
        <a:sym typeface="Avenir Roman"/>
      </a:defRPr>
    </a:lvl5pPr>
    <a:lvl6pPr indent="1143000" defTabSz="457200">
      <a:lnSpc>
        <a:spcPct val="125000"/>
      </a:lnSpc>
      <a:defRPr sz="2400">
        <a:latin typeface="+mj-lt"/>
        <a:ea typeface="+mj-ea"/>
        <a:cs typeface="+mj-cs"/>
        <a:sym typeface="Avenir Roman"/>
      </a:defRPr>
    </a:lvl6pPr>
    <a:lvl7pPr indent="1371600" defTabSz="457200">
      <a:lnSpc>
        <a:spcPct val="125000"/>
      </a:lnSpc>
      <a:defRPr sz="2400">
        <a:latin typeface="+mj-lt"/>
        <a:ea typeface="+mj-ea"/>
        <a:cs typeface="+mj-cs"/>
        <a:sym typeface="Avenir Roman"/>
      </a:defRPr>
    </a:lvl7pPr>
    <a:lvl8pPr indent="1600200" defTabSz="457200">
      <a:lnSpc>
        <a:spcPct val="125000"/>
      </a:lnSpc>
      <a:defRPr sz="2400">
        <a:latin typeface="+mj-lt"/>
        <a:ea typeface="+mj-ea"/>
        <a:cs typeface="+mj-cs"/>
        <a:sym typeface="Avenir Roman"/>
      </a:defRPr>
    </a:lvl8pPr>
    <a:lvl9pPr indent="1828800" defTabSz="457200">
      <a:lnSpc>
        <a:spcPct val="125000"/>
      </a:lnSpc>
      <a:defRPr sz="2400">
        <a:latin typeface="+mj-lt"/>
        <a:ea typeface="+mj-ea"/>
        <a:cs typeface="+mj-cs"/>
        <a:sym typeface="Avenir Roman"/>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6" name="Shape 6"/>
          <p:cNvSpPr>
            <a:spLocks noGrp="1"/>
          </p:cNvSpPr>
          <p:nvPr>
            <p:ph type="title"/>
          </p:nvPr>
        </p:nvSpPr>
        <p:spPr>
          <a:xfrm>
            <a:off x="3154679" y="8362532"/>
            <a:ext cx="35753041" cy="9254909"/>
          </a:xfrm>
          <a:prstGeom prst="rect">
            <a:avLst/>
          </a:prstGeom>
        </p:spPr>
        <p:txBody>
          <a:bodyPr/>
          <a:lstStyle/>
          <a:p>
            <a:pPr lvl="0">
              <a:defRPr sz="1800"/>
            </a:pPr>
            <a:r>
              <a:rPr sz="20100"/>
              <a:t>Title Text</a:t>
            </a:r>
          </a:p>
        </p:txBody>
      </p:sp>
      <p:sp>
        <p:nvSpPr>
          <p:cNvPr id="7" name="Shape 7"/>
          <p:cNvSpPr>
            <a:spLocks noGrp="1"/>
          </p:cNvSpPr>
          <p:nvPr>
            <p:ph type="body" idx="1"/>
          </p:nvPr>
        </p:nvSpPr>
        <p:spPr>
          <a:xfrm>
            <a:off x="6309359" y="17617439"/>
            <a:ext cx="29443680" cy="13472161"/>
          </a:xfrm>
          <a:prstGeom prst="rect">
            <a:avLst/>
          </a:prstGeom>
        </p:spPr>
        <p:txBody>
          <a:bodyPr/>
          <a:lstStyle>
            <a:lvl1pPr marL="0" indent="0" algn="ctr">
              <a:buSzTx/>
              <a:buFontTx/>
              <a:buNone/>
              <a:defRPr>
                <a:solidFill>
                  <a:srgbClr val="888888"/>
                </a:solidFill>
              </a:defRPr>
            </a:lvl1pPr>
            <a:lvl2pPr marL="0" indent="2089888" algn="ctr">
              <a:buSzTx/>
              <a:buFontTx/>
              <a:buNone/>
              <a:defRPr>
                <a:solidFill>
                  <a:srgbClr val="888888"/>
                </a:solidFill>
              </a:defRPr>
            </a:lvl2pPr>
            <a:lvl3pPr marL="0" indent="4179777" algn="ctr">
              <a:buSzTx/>
              <a:buFontTx/>
              <a:buNone/>
              <a:defRPr>
                <a:solidFill>
                  <a:srgbClr val="888888"/>
                </a:solidFill>
              </a:defRPr>
            </a:lvl3pPr>
            <a:lvl4pPr marL="0" indent="6269668" algn="ctr">
              <a:buSzTx/>
              <a:buFontTx/>
              <a:buNone/>
              <a:defRPr>
                <a:solidFill>
                  <a:srgbClr val="888888"/>
                </a:solidFill>
              </a:defRPr>
            </a:lvl4pPr>
            <a:lvl5pPr marL="0" indent="8359557" algn="ctr">
              <a:buSzTx/>
              <a:buFontTx/>
              <a:buNone/>
              <a:defRPr>
                <a:solidFill>
                  <a:srgbClr val="888888"/>
                </a:solidFill>
              </a:defRPr>
            </a:lvl5pPr>
          </a:lstStyle>
          <a:p>
            <a:pPr lvl="0">
              <a:defRPr sz="1800">
                <a:solidFill>
                  <a:srgbClr val="000000"/>
                </a:solidFill>
              </a:defRPr>
            </a:pPr>
            <a:r>
              <a:rPr sz="14600">
                <a:solidFill>
                  <a:srgbClr val="888888"/>
                </a:solidFill>
              </a:rPr>
              <a:t>Body Level One</a:t>
            </a:r>
          </a:p>
          <a:p>
            <a:pPr lvl="1">
              <a:defRPr sz="1800">
                <a:solidFill>
                  <a:srgbClr val="000000"/>
                </a:solidFill>
              </a:defRPr>
            </a:pPr>
            <a:r>
              <a:rPr sz="14600">
                <a:solidFill>
                  <a:srgbClr val="888888"/>
                </a:solidFill>
              </a:rPr>
              <a:t>Body Level Two</a:t>
            </a:r>
          </a:p>
          <a:p>
            <a:pPr lvl="2">
              <a:defRPr sz="1800">
                <a:solidFill>
                  <a:srgbClr val="000000"/>
                </a:solidFill>
              </a:defRPr>
            </a:pPr>
            <a:r>
              <a:rPr sz="14600">
                <a:solidFill>
                  <a:srgbClr val="888888"/>
                </a:solidFill>
              </a:rPr>
              <a:t>Body Level Three</a:t>
            </a:r>
          </a:p>
          <a:p>
            <a:pPr lvl="3">
              <a:defRPr sz="1800">
                <a:solidFill>
                  <a:srgbClr val="000000"/>
                </a:solidFill>
              </a:defRPr>
            </a:pPr>
            <a:r>
              <a:rPr sz="14600">
                <a:solidFill>
                  <a:srgbClr val="888888"/>
                </a:solidFill>
              </a:rPr>
              <a:t>Body Level Four</a:t>
            </a:r>
          </a:p>
          <a:p>
            <a:pPr lvl="4">
              <a:defRPr sz="1800">
                <a:solidFill>
                  <a:srgbClr val="000000"/>
                </a:solidFill>
              </a:defRPr>
            </a:pPr>
            <a:r>
              <a:rPr sz="14600">
                <a:solidFill>
                  <a:srgbClr val="888888"/>
                </a:solidFill>
              </a:rPr>
              <a:t>Body Level Five</a:t>
            </a:r>
          </a:p>
        </p:txBody>
      </p:sp>
      <p:sp>
        <p:nvSpPr>
          <p:cNvPr id="8" name="Shape 8"/>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42" name="Shape 42"/>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10" name="Shape 10"/>
          <p:cNvSpPr>
            <a:spLocks noGrp="1"/>
          </p:cNvSpPr>
          <p:nvPr>
            <p:ph type="title"/>
          </p:nvPr>
        </p:nvSpPr>
        <p:spPr>
          <a:prstGeom prst="rect">
            <a:avLst/>
          </a:prstGeom>
        </p:spPr>
        <p:txBody>
          <a:bodyPr/>
          <a:lstStyle/>
          <a:p>
            <a:pPr lvl="0">
              <a:defRPr sz="1800"/>
            </a:pPr>
            <a:r>
              <a:rPr sz="20100"/>
              <a:t>Title Text</a:t>
            </a:r>
          </a:p>
        </p:txBody>
      </p:sp>
      <p:sp>
        <p:nvSpPr>
          <p:cNvPr id="11" name="Shape 11"/>
          <p:cNvSpPr>
            <a:spLocks noGrp="1"/>
          </p:cNvSpPr>
          <p:nvPr>
            <p:ph type="body" idx="1"/>
          </p:nvPr>
        </p:nvSpPr>
        <p:spPr>
          <a:prstGeom prst="rect">
            <a:avLst/>
          </a:prstGeom>
        </p:spPr>
        <p:txBody>
          <a:bodyPr/>
          <a:lstStyle/>
          <a:p>
            <a:pPr lvl="0">
              <a:defRPr sz="1800"/>
            </a:pPr>
            <a:r>
              <a:rPr sz="14600"/>
              <a:t>Body Level One</a:t>
            </a:r>
          </a:p>
          <a:p>
            <a:pPr lvl="1">
              <a:defRPr sz="1800"/>
            </a:pPr>
            <a:r>
              <a:rPr sz="14600"/>
              <a:t>Body Level Two</a:t>
            </a:r>
          </a:p>
          <a:p>
            <a:pPr lvl="2">
              <a:defRPr sz="1800"/>
            </a:pPr>
            <a:r>
              <a:rPr sz="14600"/>
              <a:t>Body Level Three</a:t>
            </a:r>
          </a:p>
          <a:p>
            <a:pPr lvl="3">
              <a:defRPr sz="1800"/>
            </a:pPr>
            <a:r>
              <a:rPr sz="14600"/>
              <a:t>Body Level Four</a:t>
            </a:r>
          </a:p>
          <a:p>
            <a:pPr lvl="4">
              <a:defRPr sz="1800"/>
            </a:pPr>
            <a:r>
              <a:rPr sz="14600"/>
              <a:t>Body Level Five</a:t>
            </a:r>
          </a:p>
        </p:txBody>
      </p:sp>
      <p:sp>
        <p:nvSpPr>
          <p:cNvPr id="12" name="Shape 12"/>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14" name="Shape 14"/>
          <p:cNvSpPr>
            <a:spLocks noGrp="1"/>
          </p:cNvSpPr>
          <p:nvPr>
            <p:ph type="title"/>
          </p:nvPr>
        </p:nvSpPr>
        <p:spPr>
          <a:xfrm>
            <a:off x="3322639" y="19977949"/>
            <a:ext cx="35753040" cy="11111652"/>
          </a:xfrm>
          <a:prstGeom prst="rect">
            <a:avLst/>
          </a:prstGeom>
        </p:spPr>
        <p:txBody>
          <a:bodyPr anchor="t"/>
          <a:lstStyle>
            <a:lvl1pPr algn="l">
              <a:defRPr sz="18300" b="1" cap="all"/>
            </a:lvl1pPr>
          </a:lstStyle>
          <a:p>
            <a:pPr lvl="0">
              <a:defRPr sz="1800" b="0" cap="none"/>
            </a:pPr>
            <a:r>
              <a:rPr sz="18300" b="1" cap="all"/>
              <a:t>Title Text</a:t>
            </a:r>
          </a:p>
        </p:txBody>
      </p:sp>
      <p:sp>
        <p:nvSpPr>
          <p:cNvPr id="15" name="Shape 15"/>
          <p:cNvSpPr>
            <a:spLocks noGrp="1"/>
          </p:cNvSpPr>
          <p:nvPr>
            <p:ph type="body" idx="1"/>
          </p:nvPr>
        </p:nvSpPr>
        <p:spPr>
          <a:xfrm>
            <a:off x="3322639" y="5404702"/>
            <a:ext cx="35753040" cy="14573248"/>
          </a:xfrm>
          <a:prstGeom prst="rect">
            <a:avLst/>
          </a:prstGeom>
        </p:spPr>
        <p:txBody>
          <a:bodyPr anchor="b"/>
          <a:lstStyle>
            <a:lvl1pPr marL="0" indent="0">
              <a:spcBef>
                <a:spcPts val="2100"/>
              </a:spcBef>
              <a:buSzTx/>
              <a:buFontTx/>
              <a:buNone/>
              <a:defRPr sz="9100">
                <a:solidFill>
                  <a:srgbClr val="888888"/>
                </a:solidFill>
              </a:defRPr>
            </a:lvl1pPr>
            <a:lvl2pPr marL="0" indent="2089888">
              <a:spcBef>
                <a:spcPts val="2100"/>
              </a:spcBef>
              <a:buSzTx/>
              <a:buFontTx/>
              <a:buNone/>
              <a:defRPr sz="9100">
                <a:solidFill>
                  <a:srgbClr val="888888"/>
                </a:solidFill>
              </a:defRPr>
            </a:lvl2pPr>
            <a:lvl3pPr marL="0" indent="4179777">
              <a:spcBef>
                <a:spcPts val="2100"/>
              </a:spcBef>
              <a:buSzTx/>
              <a:buFontTx/>
              <a:buNone/>
              <a:defRPr sz="9100">
                <a:solidFill>
                  <a:srgbClr val="888888"/>
                </a:solidFill>
              </a:defRPr>
            </a:lvl3pPr>
            <a:lvl4pPr marL="0" indent="6269668">
              <a:spcBef>
                <a:spcPts val="2100"/>
              </a:spcBef>
              <a:buSzTx/>
              <a:buFontTx/>
              <a:buNone/>
              <a:defRPr sz="9100">
                <a:solidFill>
                  <a:srgbClr val="888888"/>
                </a:solidFill>
              </a:defRPr>
            </a:lvl4pPr>
            <a:lvl5pPr marL="0" indent="8359557">
              <a:spcBef>
                <a:spcPts val="2100"/>
              </a:spcBef>
              <a:buSzTx/>
              <a:buFontTx/>
              <a:buNone/>
              <a:defRPr sz="9100">
                <a:solidFill>
                  <a:srgbClr val="888888"/>
                </a:solidFill>
              </a:defRPr>
            </a:lvl5pPr>
          </a:lstStyle>
          <a:p>
            <a:pPr lvl="0">
              <a:defRPr sz="1800">
                <a:solidFill>
                  <a:srgbClr val="000000"/>
                </a:solidFill>
              </a:defRPr>
            </a:pPr>
            <a:r>
              <a:rPr sz="9100">
                <a:solidFill>
                  <a:srgbClr val="888888"/>
                </a:solidFill>
              </a:rPr>
              <a:t>Body Level One</a:t>
            </a:r>
          </a:p>
          <a:p>
            <a:pPr lvl="1">
              <a:defRPr sz="1800">
                <a:solidFill>
                  <a:srgbClr val="000000"/>
                </a:solidFill>
              </a:defRPr>
            </a:pPr>
            <a:r>
              <a:rPr sz="9100">
                <a:solidFill>
                  <a:srgbClr val="888888"/>
                </a:solidFill>
              </a:rPr>
              <a:t>Body Level Two</a:t>
            </a:r>
          </a:p>
          <a:p>
            <a:pPr lvl="2">
              <a:defRPr sz="1800">
                <a:solidFill>
                  <a:srgbClr val="000000"/>
                </a:solidFill>
              </a:defRPr>
            </a:pPr>
            <a:r>
              <a:rPr sz="9100">
                <a:solidFill>
                  <a:srgbClr val="888888"/>
                </a:solidFill>
              </a:rPr>
              <a:t>Body Level Three</a:t>
            </a:r>
          </a:p>
          <a:p>
            <a:pPr lvl="3">
              <a:defRPr sz="1800">
                <a:solidFill>
                  <a:srgbClr val="000000"/>
                </a:solidFill>
              </a:defRPr>
            </a:pPr>
            <a:r>
              <a:rPr sz="9100">
                <a:solidFill>
                  <a:srgbClr val="888888"/>
                </a:solidFill>
              </a:rPr>
              <a:t>Body Level Four</a:t>
            </a:r>
          </a:p>
          <a:p>
            <a:pPr lvl="4">
              <a:defRPr sz="1800">
                <a:solidFill>
                  <a:srgbClr val="000000"/>
                </a:solidFill>
              </a:defRPr>
            </a:pPr>
            <a:r>
              <a:rPr sz="9100">
                <a:solidFill>
                  <a:srgbClr val="888888"/>
                </a:solidFill>
              </a:rPr>
              <a:t>Body Level Five</a:t>
            </a:r>
          </a:p>
        </p:txBody>
      </p:sp>
      <p:sp>
        <p:nvSpPr>
          <p:cNvPr id="16" name="Shape 16"/>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18" name="Shape 18"/>
          <p:cNvSpPr>
            <a:spLocks noGrp="1"/>
          </p:cNvSpPr>
          <p:nvPr>
            <p:ph type="title"/>
          </p:nvPr>
        </p:nvSpPr>
        <p:spPr>
          <a:xfrm>
            <a:off x="2103120" y="417409"/>
            <a:ext cx="37856161" cy="6836832"/>
          </a:xfrm>
          <a:prstGeom prst="rect">
            <a:avLst/>
          </a:prstGeom>
        </p:spPr>
        <p:txBody>
          <a:bodyPr/>
          <a:lstStyle/>
          <a:p>
            <a:pPr lvl="0">
              <a:defRPr sz="1800"/>
            </a:pPr>
            <a:r>
              <a:rPr sz="20100"/>
              <a:t>Title Text</a:t>
            </a:r>
          </a:p>
        </p:txBody>
      </p:sp>
      <p:sp>
        <p:nvSpPr>
          <p:cNvPr id="19" name="Shape 19"/>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21" name="Shape 21"/>
          <p:cNvSpPr>
            <a:spLocks noGrp="1"/>
          </p:cNvSpPr>
          <p:nvPr>
            <p:ph type="title"/>
          </p:nvPr>
        </p:nvSpPr>
        <p:spPr>
          <a:xfrm>
            <a:off x="2103120" y="1164207"/>
            <a:ext cx="37856161" cy="5343236"/>
          </a:xfrm>
          <a:prstGeom prst="rect">
            <a:avLst/>
          </a:prstGeom>
        </p:spPr>
        <p:txBody>
          <a:bodyPr/>
          <a:lstStyle/>
          <a:p>
            <a:pPr lvl="0">
              <a:defRPr sz="1800"/>
            </a:pPr>
            <a:r>
              <a:rPr sz="20100"/>
              <a:t>Title Text</a:t>
            </a:r>
          </a:p>
        </p:txBody>
      </p:sp>
      <p:sp>
        <p:nvSpPr>
          <p:cNvPr id="22" name="Shape 22"/>
          <p:cNvSpPr>
            <a:spLocks noGrp="1"/>
          </p:cNvSpPr>
          <p:nvPr>
            <p:ph type="body" idx="1"/>
          </p:nvPr>
        </p:nvSpPr>
        <p:spPr>
          <a:xfrm>
            <a:off x="2103120" y="6507442"/>
            <a:ext cx="18584865" cy="3351993"/>
          </a:xfrm>
          <a:prstGeom prst="rect">
            <a:avLst/>
          </a:prstGeom>
        </p:spPr>
        <p:txBody>
          <a:bodyPr anchor="b"/>
          <a:lstStyle>
            <a:lvl1pPr marL="0" indent="0">
              <a:spcBef>
                <a:spcPts val="2600"/>
              </a:spcBef>
              <a:buSzTx/>
              <a:buFontTx/>
              <a:buNone/>
              <a:defRPr sz="11000" b="1"/>
            </a:lvl1pPr>
            <a:lvl2pPr marL="0" indent="2089888">
              <a:spcBef>
                <a:spcPts val="2600"/>
              </a:spcBef>
              <a:buSzTx/>
              <a:buFontTx/>
              <a:buNone/>
              <a:defRPr sz="11000" b="1"/>
            </a:lvl2pPr>
            <a:lvl3pPr marL="0" indent="4179777">
              <a:spcBef>
                <a:spcPts val="2600"/>
              </a:spcBef>
              <a:buSzTx/>
              <a:buFontTx/>
              <a:buNone/>
              <a:defRPr sz="11000" b="1"/>
            </a:lvl3pPr>
            <a:lvl4pPr marL="0" indent="6269668">
              <a:spcBef>
                <a:spcPts val="2600"/>
              </a:spcBef>
              <a:buSzTx/>
              <a:buFontTx/>
              <a:buNone/>
              <a:defRPr sz="11000" b="1"/>
            </a:lvl4pPr>
            <a:lvl5pPr marL="0" indent="8359557">
              <a:spcBef>
                <a:spcPts val="2600"/>
              </a:spcBef>
              <a:buSzTx/>
              <a:buFontTx/>
              <a:buNone/>
              <a:defRPr sz="11000" b="1"/>
            </a:lvl5pPr>
          </a:lstStyle>
          <a:p>
            <a:pPr lvl="0">
              <a:defRPr sz="1800" b="0"/>
            </a:pPr>
            <a:r>
              <a:rPr sz="11000" b="1"/>
              <a:t>Body Level One</a:t>
            </a:r>
          </a:p>
          <a:p>
            <a:pPr lvl="1">
              <a:defRPr sz="1800" b="0"/>
            </a:pPr>
            <a:r>
              <a:rPr sz="11000" b="1"/>
              <a:t>Body Level Two</a:t>
            </a:r>
          </a:p>
          <a:p>
            <a:pPr lvl="2">
              <a:defRPr sz="1800" b="0"/>
            </a:pPr>
            <a:r>
              <a:rPr sz="11000" b="1"/>
              <a:t>Body Level Three</a:t>
            </a:r>
          </a:p>
          <a:p>
            <a:pPr lvl="3">
              <a:defRPr sz="1800" b="0"/>
            </a:pPr>
            <a:r>
              <a:rPr sz="11000" b="1"/>
              <a:t>Body Level Four</a:t>
            </a:r>
          </a:p>
          <a:p>
            <a:pPr lvl="4">
              <a:defRPr sz="1800" b="0"/>
            </a:pPr>
            <a:r>
              <a:rPr sz="11000" b="1"/>
              <a:t>Body Level Five</a:t>
            </a:r>
          </a:p>
        </p:txBody>
      </p:sp>
      <p:sp>
        <p:nvSpPr>
          <p:cNvPr id="23" name="Shape 23"/>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25" name="Shape 25"/>
          <p:cNvSpPr>
            <a:spLocks noGrp="1"/>
          </p:cNvSpPr>
          <p:nvPr>
            <p:ph type="title"/>
          </p:nvPr>
        </p:nvSpPr>
        <p:spPr>
          <a:xfrm>
            <a:off x="2103120" y="417409"/>
            <a:ext cx="37856161" cy="6836832"/>
          </a:xfrm>
          <a:prstGeom prst="rect">
            <a:avLst/>
          </a:prstGeom>
        </p:spPr>
        <p:txBody>
          <a:bodyPr/>
          <a:lstStyle/>
          <a:p>
            <a:pPr lvl="0">
              <a:defRPr sz="1800"/>
            </a:pPr>
            <a:r>
              <a:rPr sz="20100"/>
              <a:t>Title Text</a:t>
            </a:r>
          </a:p>
        </p:txBody>
      </p:sp>
      <p:sp>
        <p:nvSpPr>
          <p:cNvPr id="26" name="Shape 26"/>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30" name="Shape 30"/>
          <p:cNvSpPr>
            <a:spLocks noGrp="1"/>
          </p:cNvSpPr>
          <p:nvPr>
            <p:ph type="title"/>
          </p:nvPr>
        </p:nvSpPr>
        <p:spPr>
          <a:xfrm>
            <a:off x="2103122" y="0"/>
            <a:ext cx="13838241" cy="6505786"/>
          </a:xfrm>
          <a:prstGeom prst="rect">
            <a:avLst/>
          </a:prstGeom>
        </p:spPr>
        <p:txBody>
          <a:bodyPr anchor="b"/>
          <a:lstStyle>
            <a:lvl1pPr algn="l">
              <a:defRPr sz="9100" b="1"/>
            </a:lvl1pPr>
          </a:lstStyle>
          <a:p>
            <a:pPr lvl="0">
              <a:defRPr sz="1800" b="0"/>
            </a:pPr>
            <a:r>
              <a:rPr sz="9100" b="1"/>
              <a:t>Title Text</a:t>
            </a:r>
          </a:p>
        </p:txBody>
      </p:sp>
      <p:sp>
        <p:nvSpPr>
          <p:cNvPr id="31" name="Shape 31"/>
          <p:cNvSpPr>
            <a:spLocks noGrp="1"/>
          </p:cNvSpPr>
          <p:nvPr>
            <p:ph type="body" idx="1"/>
          </p:nvPr>
        </p:nvSpPr>
        <p:spPr>
          <a:xfrm>
            <a:off x="16445230" y="1237828"/>
            <a:ext cx="23514051" cy="29851773"/>
          </a:xfrm>
          <a:prstGeom prst="rect">
            <a:avLst/>
          </a:prstGeom>
        </p:spPr>
        <p:txBody>
          <a:bodyPr/>
          <a:lstStyle/>
          <a:p>
            <a:pPr lvl="0">
              <a:defRPr sz="1800"/>
            </a:pPr>
            <a:r>
              <a:rPr sz="14600"/>
              <a:t>Body Level One</a:t>
            </a:r>
          </a:p>
          <a:p>
            <a:pPr lvl="1">
              <a:defRPr sz="1800"/>
            </a:pPr>
            <a:r>
              <a:rPr sz="14600"/>
              <a:t>Body Level Two</a:t>
            </a:r>
          </a:p>
          <a:p>
            <a:pPr lvl="2">
              <a:defRPr sz="1800"/>
            </a:pPr>
            <a:r>
              <a:rPr sz="14600"/>
              <a:t>Body Level Three</a:t>
            </a:r>
          </a:p>
          <a:p>
            <a:pPr lvl="3">
              <a:defRPr sz="1800"/>
            </a:pPr>
            <a:r>
              <a:rPr sz="14600"/>
              <a:t>Body Level Four</a:t>
            </a:r>
          </a:p>
          <a:p>
            <a:pPr lvl="4">
              <a:defRPr sz="1800"/>
            </a:pPr>
            <a:r>
              <a:rPr sz="14600"/>
              <a:t>Body Level Five</a:t>
            </a:r>
          </a:p>
        </p:txBody>
      </p:sp>
      <p:sp>
        <p:nvSpPr>
          <p:cNvPr id="32" name="Shape 32"/>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34" name="Shape 34"/>
          <p:cNvSpPr>
            <a:spLocks noGrp="1"/>
          </p:cNvSpPr>
          <p:nvPr>
            <p:ph type="title"/>
          </p:nvPr>
        </p:nvSpPr>
        <p:spPr>
          <a:xfrm>
            <a:off x="8244523" y="13990319"/>
            <a:ext cx="25237441" cy="10341614"/>
          </a:xfrm>
          <a:prstGeom prst="rect">
            <a:avLst/>
          </a:prstGeom>
        </p:spPr>
        <p:txBody>
          <a:bodyPr anchor="b"/>
          <a:lstStyle>
            <a:lvl1pPr algn="l">
              <a:defRPr sz="9100" b="1"/>
            </a:lvl1pPr>
          </a:lstStyle>
          <a:p>
            <a:pPr lvl="0">
              <a:defRPr sz="1800" b="0"/>
            </a:pPr>
            <a:r>
              <a:rPr sz="9100" b="1"/>
              <a:t>Title Text</a:t>
            </a:r>
          </a:p>
        </p:txBody>
      </p:sp>
      <p:sp>
        <p:nvSpPr>
          <p:cNvPr id="35" name="Shape 35"/>
          <p:cNvSpPr>
            <a:spLocks noGrp="1"/>
          </p:cNvSpPr>
          <p:nvPr>
            <p:ph type="body" idx="1"/>
          </p:nvPr>
        </p:nvSpPr>
        <p:spPr>
          <a:xfrm>
            <a:off x="8244523" y="24331933"/>
            <a:ext cx="25237441" cy="6757669"/>
          </a:xfrm>
          <a:prstGeom prst="rect">
            <a:avLst/>
          </a:prstGeom>
        </p:spPr>
        <p:txBody>
          <a:bodyPr/>
          <a:lstStyle>
            <a:lvl1pPr marL="0" indent="0">
              <a:spcBef>
                <a:spcPts val="1500"/>
              </a:spcBef>
              <a:buSzTx/>
              <a:buFontTx/>
              <a:buNone/>
              <a:defRPr sz="6400"/>
            </a:lvl1pPr>
            <a:lvl2pPr marL="0" indent="2089888">
              <a:spcBef>
                <a:spcPts val="1500"/>
              </a:spcBef>
              <a:buSzTx/>
              <a:buFontTx/>
              <a:buNone/>
              <a:defRPr sz="6400"/>
            </a:lvl2pPr>
            <a:lvl3pPr marL="0" indent="4179777">
              <a:spcBef>
                <a:spcPts val="1500"/>
              </a:spcBef>
              <a:buSzTx/>
              <a:buFontTx/>
              <a:buNone/>
              <a:defRPr sz="6400"/>
            </a:lvl3pPr>
            <a:lvl4pPr marL="0" indent="6269668">
              <a:spcBef>
                <a:spcPts val="1500"/>
              </a:spcBef>
              <a:buSzTx/>
              <a:buFontTx/>
              <a:buNone/>
              <a:defRPr sz="6400"/>
            </a:lvl4pPr>
            <a:lvl5pPr marL="0" indent="8359557">
              <a:spcBef>
                <a:spcPts val="1500"/>
              </a:spcBef>
              <a:buSzTx/>
              <a:buFontTx/>
              <a:buNone/>
              <a:defRPr sz="6400"/>
            </a:lvl5pPr>
          </a:lstStyle>
          <a:p>
            <a:pPr lvl="0">
              <a:defRPr sz="1800"/>
            </a:pPr>
            <a:r>
              <a:rPr sz="6400"/>
              <a:t>Body Level One</a:t>
            </a:r>
          </a:p>
          <a:p>
            <a:pPr lvl="1">
              <a:defRPr sz="1800"/>
            </a:pPr>
            <a:r>
              <a:rPr sz="6400"/>
              <a:t>Body Level Two</a:t>
            </a:r>
          </a:p>
          <a:p>
            <a:pPr lvl="2">
              <a:defRPr sz="1800"/>
            </a:pPr>
            <a:r>
              <a:rPr sz="6400"/>
              <a:t>Body Level Three</a:t>
            </a:r>
          </a:p>
          <a:p>
            <a:pPr lvl="3">
              <a:defRPr sz="1800"/>
            </a:pPr>
            <a:r>
              <a:rPr sz="6400"/>
              <a:t>Body Level Four</a:t>
            </a:r>
          </a:p>
          <a:p>
            <a:pPr lvl="4">
              <a:defRPr sz="1800"/>
            </a:pPr>
            <a:r>
              <a:rPr sz="6400"/>
              <a:t>Body Level Five</a:t>
            </a:r>
          </a:p>
        </p:txBody>
      </p:sp>
      <p:sp>
        <p:nvSpPr>
          <p:cNvPr id="36" name="Shape 36"/>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38" name="Shape 38"/>
          <p:cNvSpPr>
            <a:spLocks noGrp="1"/>
          </p:cNvSpPr>
          <p:nvPr>
            <p:ph type="title"/>
          </p:nvPr>
        </p:nvSpPr>
        <p:spPr>
          <a:prstGeom prst="rect">
            <a:avLst/>
          </a:prstGeom>
        </p:spPr>
        <p:txBody>
          <a:bodyPr/>
          <a:lstStyle/>
          <a:p>
            <a:pPr lvl="0">
              <a:defRPr sz="1800"/>
            </a:pPr>
            <a:r>
              <a:rPr sz="20100"/>
              <a:t>Title Text</a:t>
            </a:r>
          </a:p>
        </p:txBody>
      </p:sp>
      <p:sp>
        <p:nvSpPr>
          <p:cNvPr id="39" name="Shape 39"/>
          <p:cNvSpPr>
            <a:spLocks noGrp="1"/>
          </p:cNvSpPr>
          <p:nvPr>
            <p:ph type="body" idx="1"/>
          </p:nvPr>
        </p:nvSpPr>
        <p:spPr>
          <a:prstGeom prst="rect">
            <a:avLst/>
          </a:prstGeom>
        </p:spPr>
        <p:txBody>
          <a:bodyPr/>
          <a:lstStyle/>
          <a:p>
            <a:pPr lvl="0">
              <a:defRPr sz="1800"/>
            </a:pPr>
            <a:r>
              <a:rPr sz="14600"/>
              <a:t>Body Level One</a:t>
            </a:r>
          </a:p>
          <a:p>
            <a:pPr lvl="1">
              <a:defRPr sz="1800"/>
            </a:pPr>
            <a:r>
              <a:rPr sz="14600"/>
              <a:t>Body Level Two</a:t>
            </a:r>
          </a:p>
          <a:p>
            <a:pPr lvl="2">
              <a:defRPr sz="1800"/>
            </a:pPr>
            <a:r>
              <a:rPr sz="14600"/>
              <a:t>Body Level Three</a:t>
            </a:r>
          </a:p>
          <a:p>
            <a:pPr lvl="3">
              <a:defRPr sz="1800"/>
            </a:pPr>
            <a:r>
              <a:rPr sz="14600"/>
              <a:t>Body Level Four</a:t>
            </a:r>
          </a:p>
          <a:p>
            <a:pPr lvl="4">
              <a:defRPr sz="1800"/>
            </a:pPr>
            <a:r>
              <a:rPr sz="14600"/>
              <a:t>Body Level Five</a:t>
            </a:r>
          </a:p>
        </p:txBody>
      </p:sp>
      <p:sp>
        <p:nvSpPr>
          <p:cNvPr id="40" name="Shape 40"/>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2103120" y="417406"/>
            <a:ext cx="37856161" cy="6836838"/>
          </a:xfrm>
          <a:prstGeom prst="rect">
            <a:avLst/>
          </a:prstGeom>
          <a:ln w="12700">
            <a:miter lim="400000"/>
          </a:ln>
          <a:extLst>
            <a:ext uri="{C572A759-6A51-4108-AA02-DFA0A04FC94B}">
              <ma14:wrappingTextBoxFlag xmlns:ma14="http://schemas.microsoft.com/office/mac/drawingml/2011/main" val="1"/>
            </a:ext>
          </a:extLst>
        </p:spPr>
        <p:txBody>
          <a:bodyPr lIns="208989" tIns="208989" rIns="208989" bIns="208989" anchor="ctr">
            <a:normAutofit/>
          </a:bodyPr>
          <a:lstStyle/>
          <a:p>
            <a:pPr lvl="0">
              <a:defRPr sz="1800"/>
            </a:pPr>
            <a:r>
              <a:rPr sz="20100"/>
              <a:t>Title Text</a:t>
            </a:r>
          </a:p>
        </p:txBody>
      </p:sp>
      <p:sp>
        <p:nvSpPr>
          <p:cNvPr id="3" name="Shape 3"/>
          <p:cNvSpPr>
            <a:spLocks noGrp="1"/>
          </p:cNvSpPr>
          <p:nvPr>
            <p:ph type="body" idx="1"/>
          </p:nvPr>
        </p:nvSpPr>
        <p:spPr>
          <a:xfrm>
            <a:off x="2103120" y="7254243"/>
            <a:ext cx="37856161" cy="23835358"/>
          </a:xfrm>
          <a:prstGeom prst="rect">
            <a:avLst/>
          </a:prstGeom>
          <a:ln w="12700">
            <a:miter lim="400000"/>
          </a:ln>
          <a:extLst>
            <a:ext uri="{C572A759-6A51-4108-AA02-DFA0A04FC94B}">
              <ma14:wrappingTextBoxFlag xmlns:ma14="http://schemas.microsoft.com/office/mac/drawingml/2011/main" val="1"/>
            </a:ext>
          </a:extLst>
        </p:spPr>
        <p:txBody>
          <a:bodyPr lIns="208989" tIns="208989" rIns="208989" bIns="208989">
            <a:normAutofit/>
          </a:bodyPr>
          <a:lstStyle/>
          <a:p>
            <a:pPr lvl="0">
              <a:defRPr sz="1800"/>
            </a:pPr>
            <a:r>
              <a:rPr sz="14600"/>
              <a:t>Body Level One</a:t>
            </a:r>
          </a:p>
          <a:p>
            <a:pPr lvl="1">
              <a:defRPr sz="1800"/>
            </a:pPr>
            <a:r>
              <a:rPr sz="14600"/>
              <a:t>Body Level Two</a:t>
            </a:r>
          </a:p>
          <a:p>
            <a:pPr lvl="2">
              <a:defRPr sz="1800"/>
            </a:pPr>
            <a:r>
              <a:rPr sz="14600"/>
              <a:t>Body Level Three</a:t>
            </a:r>
          </a:p>
          <a:p>
            <a:pPr lvl="3">
              <a:defRPr sz="1800"/>
            </a:pPr>
            <a:r>
              <a:rPr sz="14600"/>
              <a:t>Body Level Four</a:t>
            </a:r>
          </a:p>
          <a:p>
            <a:pPr lvl="4">
              <a:defRPr sz="1800"/>
            </a:pPr>
            <a:r>
              <a:rPr sz="14600"/>
              <a:t>Body Level Five</a:t>
            </a:r>
          </a:p>
        </p:txBody>
      </p:sp>
      <p:sp>
        <p:nvSpPr>
          <p:cNvPr id="4" name="Shape 4"/>
          <p:cNvSpPr>
            <a:spLocks noGrp="1"/>
          </p:cNvSpPr>
          <p:nvPr>
            <p:ph type="sldNum" sz="quarter" idx="2"/>
          </p:nvPr>
        </p:nvSpPr>
        <p:spPr>
          <a:xfrm>
            <a:off x="30144721" y="29014985"/>
            <a:ext cx="9814561" cy="1256179"/>
          </a:xfrm>
          <a:prstGeom prst="rect">
            <a:avLst/>
          </a:prstGeom>
          <a:ln w="12700">
            <a:miter lim="400000"/>
          </a:ln>
        </p:spPr>
        <p:txBody>
          <a:bodyPr lIns="208989" tIns="208989" rIns="208989" bIns="208989" anchor="ctr">
            <a:spAutoFit/>
          </a:bodyPr>
          <a:lstStyle>
            <a:lvl1pPr algn="r">
              <a:defRPr sz="5400">
                <a:solidFill>
                  <a:srgbClr val="888888"/>
                </a:solidFill>
              </a:defRPr>
            </a:lvl1pPr>
          </a:lstStyle>
          <a:p>
            <a:pPr lvl="0"/>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6" r:id="rId7"/>
    <p:sldLayoutId id="2147483657" r:id="rId8"/>
    <p:sldLayoutId id="2147483658" r:id="rId9"/>
    <p:sldLayoutId id="2147483659" r:id="rId10"/>
  </p:sldLayoutIdLst>
  <p:transition xmlns:p14="http://schemas.microsoft.com/office/powerpoint/2010/main" spd="med"/>
  <p:txStyles>
    <p:titleStyle>
      <a:lvl1pPr algn="ctr" defTabSz="2089888">
        <a:defRPr sz="20100">
          <a:latin typeface="Calibri"/>
          <a:ea typeface="Calibri"/>
          <a:cs typeface="Calibri"/>
          <a:sym typeface="Calibri"/>
        </a:defRPr>
      </a:lvl1pPr>
      <a:lvl2pPr algn="ctr" defTabSz="2089888">
        <a:defRPr sz="20100">
          <a:latin typeface="Calibri"/>
          <a:ea typeface="Calibri"/>
          <a:cs typeface="Calibri"/>
          <a:sym typeface="Calibri"/>
        </a:defRPr>
      </a:lvl2pPr>
      <a:lvl3pPr algn="ctr" defTabSz="2089888">
        <a:defRPr sz="20100">
          <a:latin typeface="Calibri"/>
          <a:ea typeface="Calibri"/>
          <a:cs typeface="Calibri"/>
          <a:sym typeface="Calibri"/>
        </a:defRPr>
      </a:lvl3pPr>
      <a:lvl4pPr algn="ctr" defTabSz="2089888">
        <a:defRPr sz="20100">
          <a:latin typeface="Calibri"/>
          <a:ea typeface="Calibri"/>
          <a:cs typeface="Calibri"/>
          <a:sym typeface="Calibri"/>
        </a:defRPr>
      </a:lvl4pPr>
      <a:lvl5pPr algn="ctr" defTabSz="2089888">
        <a:defRPr sz="20100">
          <a:latin typeface="Calibri"/>
          <a:ea typeface="Calibri"/>
          <a:cs typeface="Calibri"/>
          <a:sym typeface="Calibri"/>
        </a:defRPr>
      </a:lvl5pPr>
      <a:lvl6pPr algn="ctr" defTabSz="2089888">
        <a:defRPr sz="20100">
          <a:latin typeface="Calibri"/>
          <a:ea typeface="Calibri"/>
          <a:cs typeface="Calibri"/>
          <a:sym typeface="Calibri"/>
        </a:defRPr>
      </a:lvl6pPr>
      <a:lvl7pPr algn="ctr" defTabSz="2089888">
        <a:defRPr sz="20100">
          <a:latin typeface="Calibri"/>
          <a:ea typeface="Calibri"/>
          <a:cs typeface="Calibri"/>
          <a:sym typeface="Calibri"/>
        </a:defRPr>
      </a:lvl7pPr>
      <a:lvl8pPr algn="ctr" defTabSz="2089888">
        <a:defRPr sz="20100">
          <a:latin typeface="Calibri"/>
          <a:ea typeface="Calibri"/>
          <a:cs typeface="Calibri"/>
          <a:sym typeface="Calibri"/>
        </a:defRPr>
      </a:lvl8pPr>
      <a:lvl9pPr algn="ctr" defTabSz="2089888">
        <a:defRPr sz="20100">
          <a:latin typeface="Calibri"/>
          <a:ea typeface="Calibri"/>
          <a:cs typeface="Calibri"/>
          <a:sym typeface="Calibri"/>
        </a:defRPr>
      </a:lvl9pPr>
    </p:titleStyle>
    <p:bodyStyle>
      <a:lvl1pPr marL="1567417" indent="-1567417" defTabSz="2089888">
        <a:spcBef>
          <a:spcPts val="3500"/>
        </a:spcBef>
        <a:buSzPct val="100000"/>
        <a:buFont typeface="Arial"/>
        <a:buChar char="•"/>
        <a:defRPr sz="14600">
          <a:latin typeface="Calibri"/>
          <a:ea typeface="Calibri"/>
          <a:cs typeface="Calibri"/>
          <a:sym typeface="Calibri"/>
        </a:defRPr>
      </a:lvl1pPr>
      <a:lvl2pPr marL="3579751" indent="-1489862" defTabSz="2089888">
        <a:spcBef>
          <a:spcPts val="3500"/>
        </a:spcBef>
        <a:buSzPct val="100000"/>
        <a:buFont typeface="Arial"/>
        <a:buChar char="–"/>
        <a:defRPr sz="14600">
          <a:latin typeface="Calibri"/>
          <a:ea typeface="Calibri"/>
          <a:cs typeface="Calibri"/>
          <a:sym typeface="Calibri"/>
        </a:defRPr>
      </a:lvl2pPr>
      <a:lvl3pPr marL="5566705" indent="-1386927" defTabSz="2089888">
        <a:spcBef>
          <a:spcPts val="3500"/>
        </a:spcBef>
        <a:buSzPct val="100000"/>
        <a:buFont typeface="Arial"/>
        <a:buChar char="•"/>
        <a:defRPr sz="14600">
          <a:latin typeface="Calibri"/>
          <a:ea typeface="Calibri"/>
          <a:cs typeface="Calibri"/>
          <a:sym typeface="Calibri"/>
        </a:defRPr>
      </a:lvl3pPr>
      <a:lvl4pPr marL="7946172" indent="-1676505" defTabSz="2089888">
        <a:spcBef>
          <a:spcPts val="3500"/>
        </a:spcBef>
        <a:buSzPct val="100000"/>
        <a:buFont typeface="Arial"/>
        <a:buChar char="–"/>
        <a:defRPr sz="14600">
          <a:latin typeface="Calibri"/>
          <a:ea typeface="Calibri"/>
          <a:cs typeface="Calibri"/>
          <a:sym typeface="Calibri"/>
        </a:defRPr>
      </a:lvl4pPr>
      <a:lvl5pPr marL="10036061" indent="-1676504" defTabSz="2089888">
        <a:spcBef>
          <a:spcPts val="3500"/>
        </a:spcBef>
        <a:buSzPct val="100000"/>
        <a:buFont typeface="Arial"/>
        <a:buChar char="»"/>
        <a:defRPr sz="14600">
          <a:latin typeface="Calibri"/>
          <a:ea typeface="Calibri"/>
          <a:cs typeface="Calibri"/>
          <a:sym typeface="Calibri"/>
        </a:defRPr>
      </a:lvl5pPr>
      <a:lvl6pPr marL="12125950" indent="-1676504" defTabSz="2089888">
        <a:spcBef>
          <a:spcPts val="3500"/>
        </a:spcBef>
        <a:buSzPct val="100000"/>
        <a:buFont typeface="Arial"/>
        <a:buChar char="•"/>
        <a:defRPr sz="14600">
          <a:latin typeface="Calibri"/>
          <a:ea typeface="Calibri"/>
          <a:cs typeface="Calibri"/>
          <a:sym typeface="Calibri"/>
        </a:defRPr>
      </a:lvl6pPr>
      <a:lvl7pPr marL="14215840" indent="-1676504" defTabSz="2089888">
        <a:spcBef>
          <a:spcPts val="3500"/>
        </a:spcBef>
        <a:buSzPct val="100000"/>
        <a:buFont typeface="Arial"/>
        <a:buChar char="•"/>
        <a:defRPr sz="14600">
          <a:latin typeface="Calibri"/>
          <a:ea typeface="Calibri"/>
          <a:cs typeface="Calibri"/>
          <a:sym typeface="Calibri"/>
        </a:defRPr>
      </a:lvl7pPr>
      <a:lvl8pPr marL="16305730" indent="-1676505" defTabSz="2089888">
        <a:spcBef>
          <a:spcPts val="3500"/>
        </a:spcBef>
        <a:buSzPct val="100000"/>
        <a:buFont typeface="Arial"/>
        <a:buChar char="•"/>
        <a:defRPr sz="14600">
          <a:latin typeface="Calibri"/>
          <a:ea typeface="Calibri"/>
          <a:cs typeface="Calibri"/>
          <a:sym typeface="Calibri"/>
        </a:defRPr>
      </a:lvl8pPr>
      <a:lvl9pPr marL="18395618" indent="-1676505" defTabSz="2089888">
        <a:spcBef>
          <a:spcPts val="3500"/>
        </a:spcBef>
        <a:buSzPct val="100000"/>
        <a:buFont typeface="Arial"/>
        <a:buChar char="•"/>
        <a:defRPr sz="14600">
          <a:latin typeface="Calibri"/>
          <a:ea typeface="Calibri"/>
          <a:cs typeface="Calibri"/>
          <a:sym typeface="Calibri"/>
        </a:defRPr>
      </a:lvl9pPr>
    </p:bodyStyle>
    <p:otherStyle>
      <a:lvl1pPr algn="r" defTabSz="2089888">
        <a:defRPr sz="5400">
          <a:solidFill>
            <a:schemeClr val="tx1"/>
          </a:solidFill>
          <a:latin typeface="+mn-lt"/>
          <a:ea typeface="+mn-ea"/>
          <a:cs typeface="+mn-cs"/>
          <a:sym typeface="Calibri"/>
        </a:defRPr>
      </a:lvl1pPr>
      <a:lvl2pPr indent="2089888" algn="r" defTabSz="2089888">
        <a:defRPr sz="5400">
          <a:solidFill>
            <a:schemeClr val="tx1"/>
          </a:solidFill>
          <a:latin typeface="+mn-lt"/>
          <a:ea typeface="+mn-ea"/>
          <a:cs typeface="+mn-cs"/>
          <a:sym typeface="Calibri"/>
        </a:defRPr>
      </a:lvl2pPr>
      <a:lvl3pPr indent="4179777" algn="r" defTabSz="2089888">
        <a:defRPr sz="5400">
          <a:solidFill>
            <a:schemeClr val="tx1"/>
          </a:solidFill>
          <a:latin typeface="+mn-lt"/>
          <a:ea typeface="+mn-ea"/>
          <a:cs typeface="+mn-cs"/>
          <a:sym typeface="Calibri"/>
        </a:defRPr>
      </a:lvl3pPr>
      <a:lvl4pPr indent="6269668" algn="r" defTabSz="2089888">
        <a:defRPr sz="5400">
          <a:solidFill>
            <a:schemeClr val="tx1"/>
          </a:solidFill>
          <a:latin typeface="+mn-lt"/>
          <a:ea typeface="+mn-ea"/>
          <a:cs typeface="+mn-cs"/>
          <a:sym typeface="Calibri"/>
        </a:defRPr>
      </a:lvl4pPr>
      <a:lvl5pPr indent="8359557" algn="r" defTabSz="2089888">
        <a:defRPr sz="5400">
          <a:solidFill>
            <a:schemeClr val="tx1"/>
          </a:solidFill>
          <a:latin typeface="+mn-lt"/>
          <a:ea typeface="+mn-ea"/>
          <a:cs typeface="+mn-cs"/>
          <a:sym typeface="Calibri"/>
        </a:defRPr>
      </a:lvl5pPr>
      <a:lvl6pPr indent="10449445" algn="r" defTabSz="2089888">
        <a:defRPr sz="5400">
          <a:solidFill>
            <a:schemeClr val="tx1"/>
          </a:solidFill>
          <a:latin typeface="+mn-lt"/>
          <a:ea typeface="+mn-ea"/>
          <a:cs typeface="+mn-cs"/>
          <a:sym typeface="Calibri"/>
        </a:defRPr>
      </a:lvl6pPr>
      <a:lvl7pPr indent="12539334" algn="r" defTabSz="2089888">
        <a:defRPr sz="5400">
          <a:solidFill>
            <a:schemeClr val="tx1"/>
          </a:solidFill>
          <a:latin typeface="+mn-lt"/>
          <a:ea typeface="+mn-ea"/>
          <a:cs typeface="+mn-cs"/>
          <a:sym typeface="Calibri"/>
        </a:defRPr>
      </a:lvl7pPr>
      <a:lvl8pPr indent="14629224" algn="r" defTabSz="2089888">
        <a:defRPr sz="5400">
          <a:solidFill>
            <a:schemeClr val="tx1"/>
          </a:solidFill>
          <a:latin typeface="+mn-lt"/>
          <a:ea typeface="+mn-ea"/>
          <a:cs typeface="+mn-cs"/>
          <a:sym typeface="Calibri"/>
        </a:defRPr>
      </a:lvl8pPr>
      <a:lvl9pPr indent="16719114" algn="r" defTabSz="2089888">
        <a:defRPr sz="5400">
          <a:solidFill>
            <a:schemeClr val="tx1"/>
          </a:solidFill>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9.jpeg"/><Relationship Id="rId12" Type="http://schemas.openxmlformats.org/officeDocument/2006/relationships/image" Target="../media/image10.png"/><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hyperlink" Target="https://github.com/stuber/SNP_analysis" TargetMode="External"/><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jpeg"/><Relationship Id="rId9" Type="http://schemas.openxmlformats.org/officeDocument/2006/relationships/image" Target="../media/image7.jpeg"/><Relationship Id="rId10"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Group 48"/>
          <p:cNvGrpSpPr/>
          <p:nvPr/>
        </p:nvGrpSpPr>
        <p:grpSpPr>
          <a:xfrm>
            <a:off x="-389927" y="0"/>
            <a:ext cx="42545208" cy="31089600"/>
            <a:chOff x="-1" y="0"/>
            <a:chExt cx="42545206" cy="31089600"/>
          </a:xfrm>
        </p:grpSpPr>
        <p:sp>
          <p:nvSpPr>
            <p:cNvPr id="46" name="Shape 46"/>
            <p:cNvSpPr/>
            <p:nvPr/>
          </p:nvSpPr>
          <p:spPr>
            <a:xfrm>
              <a:off x="-1" y="0"/>
              <a:ext cx="42545206" cy="31089600"/>
            </a:xfrm>
            <a:prstGeom prst="rect">
              <a:avLst/>
            </a:prstGeom>
            <a:gradFill flip="none" rotWithShape="1">
              <a:gsLst>
                <a:gs pos="0">
                  <a:srgbClr val="3F80CE"/>
                </a:gs>
                <a:gs pos="100000">
                  <a:srgbClr val="A2C3FF"/>
                </a:gs>
              </a:gsLst>
              <a:lin ang="16200000" scaled="0"/>
            </a:gradFill>
            <a:ln w="9525" cap="flat">
              <a:solidFill>
                <a:srgbClr val="4A7EBB"/>
              </a:solidFill>
              <a:prstDash val="solid"/>
              <a:bevel/>
            </a:ln>
            <a:effectLst>
              <a:outerShdw blurRad="38100" dist="23000" dir="5400000" rotWithShape="0">
                <a:srgbClr val="000000">
                  <a:alpha val="35000"/>
                </a:srgbClr>
              </a:outerShdw>
            </a:effectLst>
          </p:spPr>
          <p:txBody>
            <a:bodyPr wrap="square" lIns="0" tIns="0" rIns="0" bIns="0" numCol="1" anchor="ctr">
              <a:noAutofit/>
            </a:bodyPr>
            <a:lstStyle/>
            <a:p>
              <a:pPr lvl="0" algn="ctr">
                <a:defRPr sz="3400"/>
              </a:pPr>
              <a:endParaRPr/>
            </a:p>
          </p:txBody>
        </p:sp>
        <p:sp>
          <p:nvSpPr>
            <p:cNvPr id="47" name="Shape 47"/>
            <p:cNvSpPr/>
            <p:nvPr/>
          </p:nvSpPr>
          <p:spPr>
            <a:xfrm>
              <a:off x="-1" y="13730082"/>
              <a:ext cx="42545206" cy="164823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8907" tIns="38907" rIns="38907" bIns="38907" numCol="1" anchor="ctr">
              <a:spAutoFit/>
            </a:bodyPr>
            <a:lstStyle/>
            <a:p>
              <a:pPr lvl="0">
                <a:defRPr sz="1800"/>
              </a:pPr>
              <a:r>
                <a:rPr sz="2000"/>
                <a:t>  </a:t>
              </a:r>
              <a:endParaRPr sz="2000">
                <a:solidFill>
                  <a:srgbClr val="FFFFFF"/>
                </a:solidFill>
              </a:endParaRPr>
            </a:p>
            <a:p>
              <a:pPr lvl="0">
                <a:defRPr sz="1800"/>
              </a:pPr>
              <a:r>
                <a:rPr sz="8200">
                  <a:solidFill>
                    <a:srgbClr val="FFFFFF"/>
                  </a:solidFill>
                </a:rPr>
                <a:t> </a:t>
              </a:r>
              <a:endParaRPr sz="8300">
                <a:solidFill>
                  <a:srgbClr val="FFFFFF"/>
                </a:solidFill>
              </a:endParaRPr>
            </a:p>
          </p:txBody>
        </p:sp>
      </p:grpSp>
      <p:sp>
        <p:nvSpPr>
          <p:cNvPr id="49" name="Shape 49"/>
          <p:cNvSpPr>
            <a:spLocks noGrp="1"/>
          </p:cNvSpPr>
          <p:nvPr>
            <p:ph type="body" idx="1"/>
          </p:nvPr>
        </p:nvSpPr>
        <p:spPr>
          <a:xfrm>
            <a:off x="264686" y="3994079"/>
            <a:ext cx="12851562" cy="8784325"/>
          </a:xfrm>
          <a:prstGeom prst="rect">
            <a:avLst/>
          </a:prstGeom>
          <a:gradFill>
            <a:gsLst>
              <a:gs pos="0">
                <a:srgbClr val="3F80CE"/>
              </a:gs>
              <a:gs pos="100000">
                <a:srgbClr val="A2C3FF"/>
              </a:gs>
            </a:gsLst>
            <a:lin ang="16200000"/>
          </a:gradFill>
          <a:effectLst>
            <a:outerShdw blurRad="38100" dist="23000" dir="5400000" rotWithShape="0">
              <a:srgbClr val="000000">
                <a:alpha val="35000"/>
              </a:srgbClr>
            </a:outerShdw>
          </a:effectLst>
        </p:spPr>
        <p:txBody>
          <a:bodyPr lIns="0" tIns="0" rIns="0" bIns="0">
            <a:normAutofit lnSpcReduction="10000"/>
          </a:bodyPr>
          <a:lstStyle/>
          <a:p>
            <a:pPr lvl="0" defTabSz="1901799">
              <a:lnSpc>
                <a:spcPct val="80000"/>
              </a:lnSpc>
              <a:spcBef>
                <a:spcPts val="1100"/>
              </a:spcBef>
              <a:defRPr sz="1800">
                <a:solidFill>
                  <a:srgbClr val="000000"/>
                </a:solidFill>
              </a:defRPr>
            </a:pPr>
            <a:r>
              <a:rPr sz="4914" b="1" dirty="0"/>
              <a:t>OBJECTIVE</a:t>
            </a:r>
            <a:endParaRPr sz="10101" b="1" dirty="0"/>
          </a:p>
          <a:p>
            <a:pPr lvl="0" algn="l" defTabSz="1901799">
              <a:lnSpc>
                <a:spcPct val="90000"/>
              </a:lnSpc>
              <a:spcBef>
                <a:spcPts val="900"/>
              </a:spcBef>
              <a:defRPr sz="1800">
                <a:solidFill>
                  <a:srgbClr val="000000"/>
                </a:solidFill>
              </a:defRPr>
            </a:pPr>
            <a:r>
              <a:rPr sz="4004" b="1" dirty="0"/>
              <a:t>A robust genotyping method is needed to provide low and high-resolution comparisons for diseases of high consequence.  Here we describe </a:t>
            </a:r>
            <a:r>
              <a:rPr lang="en-US" sz="4004" b="1" dirty="0" smtClean="0"/>
              <a:t>NVSL’s pipeline for the real time reporting of </a:t>
            </a:r>
            <a:r>
              <a:rPr sz="4004" b="1" dirty="0" smtClean="0"/>
              <a:t>WGS </a:t>
            </a:r>
            <a:r>
              <a:rPr sz="4004" b="1" dirty="0"/>
              <a:t>SNP data to identify the source of </a:t>
            </a:r>
            <a:r>
              <a:rPr lang="en-US" sz="4004" b="1" dirty="0" smtClean="0"/>
              <a:t> brucellosis and bovine tuberculosis </a:t>
            </a:r>
            <a:r>
              <a:rPr sz="4004" b="1" dirty="0" smtClean="0"/>
              <a:t>disease </a:t>
            </a:r>
            <a:r>
              <a:rPr sz="4004" b="1" dirty="0"/>
              <a:t>outbreaks.  We describe the method used to sequence, </a:t>
            </a:r>
            <a:r>
              <a:rPr lang="en-US" sz="4004" b="1" dirty="0" smtClean="0"/>
              <a:t>identify and verify SNPs</a:t>
            </a:r>
            <a:r>
              <a:rPr sz="4004" b="1" dirty="0" smtClean="0"/>
              <a:t>, </a:t>
            </a:r>
            <a:r>
              <a:rPr lang="en-US" sz="4004" b="1" dirty="0" smtClean="0"/>
              <a:t>identify phylogenetic relationships, and </a:t>
            </a:r>
            <a:r>
              <a:rPr sz="4004" b="1" dirty="0" smtClean="0"/>
              <a:t>report</a:t>
            </a:r>
            <a:r>
              <a:rPr lang="en-US" sz="4004" b="1" dirty="0" smtClean="0"/>
              <a:t> the results</a:t>
            </a:r>
            <a:r>
              <a:rPr sz="4004" b="1" dirty="0" smtClean="0"/>
              <a:t>.</a:t>
            </a:r>
            <a:r>
              <a:rPr sz="4004" b="1" dirty="0"/>
              <a:t>  SNP comparisons are reported with an accurate, transparent and in an easy to understand format.  SNP analysis from </a:t>
            </a:r>
            <a:r>
              <a:rPr lang="en-US" sz="4004" b="1" dirty="0" smtClean="0"/>
              <a:t>WGS of </a:t>
            </a:r>
            <a:r>
              <a:rPr sz="4004" b="1" i="1" dirty="0" smtClean="0"/>
              <a:t>Mycobacterium </a:t>
            </a:r>
            <a:r>
              <a:rPr sz="4004" b="1" i="1" dirty="0"/>
              <a:t>bovis</a:t>
            </a:r>
            <a:r>
              <a:rPr sz="4004" b="1" dirty="0"/>
              <a:t> and </a:t>
            </a:r>
            <a:r>
              <a:rPr sz="4004" b="1" i="1" dirty="0"/>
              <a:t>Brucella abortus</a:t>
            </a:r>
            <a:r>
              <a:rPr sz="4004" b="1" dirty="0"/>
              <a:t> shows improved </a:t>
            </a:r>
            <a:r>
              <a:rPr lang="en-US" sz="4004" b="1" dirty="0" smtClean="0"/>
              <a:t>epidemilogical </a:t>
            </a:r>
            <a:r>
              <a:rPr sz="4004" b="1" dirty="0" smtClean="0"/>
              <a:t>resolution </a:t>
            </a:r>
            <a:r>
              <a:rPr sz="4004" b="1" dirty="0"/>
              <a:t>when compared to </a:t>
            </a:r>
            <a:r>
              <a:rPr sz="4004" b="1" dirty="0" smtClean="0"/>
              <a:t>past</a:t>
            </a:r>
            <a:r>
              <a:rPr lang="en-US" sz="4004" b="1" dirty="0" smtClean="0"/>
              <a:t> methods; </a:t>
            </a:r>
            <a:r>
              <a:rPr sz="4004" b="1" dirty="0" smtClean="0"/>
              <a:t> </a:t>
            </a:r>
            <a:r>
              <a:rPr sz="4004" b="1" dirty="0"/>
              <a:t>spoligotyping, MIRU-VNTR-24 and </a:t>
            </a:r>
            <a:r>
              <a:rPr sz="4004" b="1" dirty="0" smtClean="0"/>
              <a:t>MLVA.</a:t>
            </a:r>
            <a:r>
              <a:rPr sz="4004" b="1" dirty="0"/>
              <a:t>  We show SNPs </a:t>
            </a:r>
            <a:r>
              <a:rPr sz="4004" b="1" dirty="0" smtClean="0"/>
              <a:t>discrimina</a:t>
            </a:r>
            <a:r>
              <a:rPr lang="en-US" sz="4004" b="1" dirty="0" smtClean="0"/>
              <a:t>te</a:t>
            </a:r>
            <a:r>
              <a:rPr sz="4004" b="1" dirty="0" smtClean="0"/>
              <a:t> </a:t>
            </a:r>
            <a:r>
              <a:rPr sz="4004" b="1" dirty="0"/>
              <a:t>herd-to-herd transmission and </a:t>
            </a:r>
            <a:r>
              <a:rPr sz="4004" b="1" dirty="0" smtClean="0"/>
              <a:t>discuss </a:t>
            </a:r>
            <a:r>
              <a:rPr sz="4004" b="1" dirty="0"/>
              <a:t>how unique SNPs seen in single isolates are interpreted differently than SNPs seen in multiple isolates.</a:t>
            </a:r>
          </a:p>
        </p:txBody>
      </p:sp>
      <p:sp>
        <p:nvSpPr>
          <p:cNvPr id="50" name="Shape 50"/>
          <p:cNvSpPr>
            <a:spLocks noGrp="1"/>
          </p:cNvSpPr>
          <p:nvPr>
            <p:ph type="title"/>
          </p:nvPr>
        </p:nvSpPr>
        <p:spPr>
          <a:xfrm>
            <a:off x="-389926" y="-2"/>
            <a:ext cx="42545206" cy="3658937"/>
          </a:xfrm>
          <a:prstGeom prst="rect">
            <a:avLst/>
          </a:prstGeom>
          <a:gradFill>
            <a:gsLst>
              <a:gs pos="0">
                <a:srgbClr val="A2C3FF"/>
              </a:gs>
              <a:gs pos="35000">
                <a:srgbClr val="BDD4FF"/>
              </a:gs>
              <a:gs pos="100000">
                <a:srgbClr val="E6EEFF"/>
              </a:gs>
            </a:gsLst>
            <a:lin ang="16200000"/>
          </a:gradFill>
          <a:ln w="9525">
            <a:solidFill>
              <a:srgbClr val="4A7EBB"/>
            </a:solidFill>
            <a:bevel/>
          </a:ln>
          <a:effectLst>
            <a:outerShdw blurRad="38100" dist="20000" dir="5400000" rotWithShape="0">
              <a:srgbClr val="000000">
                <a:alpha val="38000"/>
              </a:srgbClr>
            </a:outerShdw>
          </a:effectLst>
        </p:spPr>
        <p:txBody>
          <a:bodyPr lIns="0" tIns="0" rIns="0" bIns="0"/>
          <a:lstStyle/>
          <a:p>
            <a:pPr lvl="0" defTabSz="1400225">
              <a:defRPr sz="1800"/>
            </a:pPr>
            <a:r>
              <a:rPr sz="7200" b="1" dirty="0"/>
              <a:t>A high-resolution, routine diagnostic, genotyping method for </a:t>
            </a:r>
            <a:r>
              <a:rPr sz="7200" b="1" i="1" dirty="0"/>
              <a:t>Mycobacterium bovis</a:t>
            </a:r>
            <a:r>
              <a:rPr sz="7200" b="1" dirty="0"/>
              <a:t> and </a:t>
            </a:r>
            <a:r>
              <a:rPr sz="7200" b="1" i="1" dirty="0"/>
              <a:t>Brucella abortus</a:t>
            </a:r>
            <a:r>
              <a:rPr sz="7200" b="1" dirty="0"/>
              <a:t> using single nucleotide polymorphisms from whole genome sequencing data.</a:t>
            </a:r>
            <a:br>
              <a:rPr sz="7200" b="1" dirty="0"/>
            </a:br>
            <a:r>
              <a:rPr sz="2000" dirty="0"/>
              <a:t>Tod P. Stuber</a:t>
            </a:r>
            <a:r>
              <a:rPr sz="2000" baseline="29014" dirty="0"/>
              <a:t>a</a:t>
            </a:r>
            <a:r>
              <a:rPr sz="2000" dirty="0"/>
              <a:t>, Suelee Robbe-Austerman</a:t>
            </a:r>
            <a:r>
              <a:rPr sz="2000" baseline="29014" dirty="0"/>
              <a:t>a</a:t>
            </a:r>
            <a:r>
              <a:rPr sz="2000" dirty="0"/>
              <a:t>, Tyler Thacker</a:t>
            </a:r>
            <a:r>
              <a:rPr sz="2000" baseline="29014" dirty="0"/>
              <a:t>b</a:t>
            </a:r>
            <a:r>
              <a:rPr sz="2000" dirty="0"/>
              <a:t>, Patrick M. Camp</a:t>
            </a:r>
            <a:r>
              <a:rPr sz="2000" baseline="29014" dirty="0"/>
              <a:t>a</a:t>
            </a:r>
            <a:r>
              <a:rPr sz="2000" dirty="0"/>
              <a:t>, David T. Farrell</a:t>
            </a:r>
            <a:r>
              <a:rPr sz="2000" baseline="29014" dirty="0"/>
              <a:t>a</a:t>
            </a:r>
            <a:r>
              <a:rPr sz="2000" dirty="0"/>
              <a:t>, Christine R. Quance</a:t>
            </a:r>
            <a:r>
              <a:rPr sz="2000" baseline="29014" dirty="0"/>
              <a:t>a</a:t>
            </a:r>
            <a:r>
              <a:rPr sz="2000" dirty="0"/>
              <a:t>, Matthew M. Erdman</a:t>
            </a:r>
            <a:r>
              <a:rPr sz="2000" baseline="29014" dirty="0"/>
              <a:t>a</a:t>
            </a:r>
            <a:br>
              <a:rPr sz="2000" baseline="29014" dirty="0"/>
            </a:br>
            <a:r>
              <a:rPr sz="1608" baseline="29014" dirty="0"/>
              <a:t/>
            </a:r>
            <a:br>
              <a:rPr sz="1608" baseline="29014" dirty="0"/>
            </a:br>
            <a:r>
              <a:rPr sz="1800" baseline="29014" dirty="0"/>
              <a:t>a</a:t>
            </a:r>
            <a:r>
              <a:rPr sz="1800" dirty="0"/>
              <a:t>United States Department of Agriculture, Animal &amp; Plant Health Services</a:t>
            </a:r>
            <a:r>
              <a:rPr sz="1800" dirty="0" smtClean="0"/>
              <a:t>,</a:t>
            </a:r>
            <a:r>
              <a:rPr lang="en-US" sz="1800" dirty="0" smtClean="0"/>
              <a:t> </a:t>
            </a:r>
            <a:r>
              <a:rPr lang="en-US" sz="1800" dirty="0"/>
              <a:t>National Veterinary Services Laboratories (NVSL</a:t>
            </a:r>
            <a:r>
              <a:rPr lang="en-US" sz="1800" dirty="0" smtClean="0"/>
              <a:t>),</a:t>
            </a:r>
            <a:r>
              <a:rPr sz="1800" dirty="0" smtClean="0"/>
              <a:t> </a:t>
            </a:r>
            <a:r>
              <a:rPr sz="1800" dirty="0"/>
              <a:t>Diagnostic Bacteriology Laboratory, Ames, Iowa, USA Correspondin</a:t>
            </a:r>
            <a:r>
              <a:rPr sz="1800" dirty="0">
                <a:solidFill>
                  <a:schemeClr val="tx1"/>
                </a:solidFill>
              </a:rPr>
              <a:t>g authors (515) 337-7388. (Tod.P.Stuber@aphis.usda.gov, Suelee.Robbe-Austerman@aphis.usda.gov, Matthew.M.Erdman@aphis.usda.gov, Patrick.M.Camp@aphis.usda.gov, David.T.Farrell@aphis.usda.gov, Christine.R.Quance@aphis.usda.gov)</a:t>
            </a:r>
            <a:br>
              <a:rPr sz="1800" dirty="0">
                <a:solidFill>
                  <a:schemeClr val="tx1"/>
                </a:solidFill>
              </a:rPr>
            </a:br>
            <a:r>
              <a:rPr sz="1800" baseline="29014" dirty="0">
                <a:solidFill>
                  <a:schemeClr val="tx1"/>
                </a:solidFill>
              </a:rPr>
              <a:t>b</a:t>
            </a:r>
            <a:r>
              <a:rPr sz="1800" dirty="0">
                <a:solidFill>
                  <a:schemeClr val="tx1"/>
                </a:solidFill>
              </a:rPr>
              <a:t>United States Department of Agriculture, National Animal Disease Center, Ames, Iowa, USA. (Tyler.Thacker@ars.usda.gov)</a:t>
            </a:r>
            <a:r>
              <a:rPr sz="1800" dirty="0">
                <a:solidFill>
                  <a:schemeClr val="tx1"/>
                </a:solidFill>
                <a:latin typeface="Times New Roman"/>
                <a:ea typeface="Times New Roman"/>
                <a:cs typeface="Times New Roman"/>
                <a:sym typeface="Times New Roman"/>
              </a:rPr>
              <a:t> </a:t>
            </a:r>
          </a:p>
        </p:txBody>
      </p:sp>
      <p:pic>
        <p:nvPicPr>
          <p:cNvPr id="51" name="image1.jpg" descr="usdaSOLO.jpg"/>
          <p:cNvPicPr/>
          <p:nvPr/>
        </p:nvPicPr>
        <p:blipFill>
          <a:blip r:embed="rId2">
            <a:extLst/>
          </a:blip>
          <a:stretch>
            <a:fillRect/>
          </a:stretch>
        </p:blipFill>
        <p:spPr>
          <a:xfrm>
            <a:off x="38850103" y="28772209"/>
            <a:ext cx="2567352" cy="1907530"/>
          </a:xfrm>
          <a:prstGeom prst="rect">
            <a:avLst/>
          </a:prstGeom>
          <a:ln w="12700">
            <a:miter lim="400000"/>
          </a:ln>
        </p:spPr>
      </p:pic>
      <p:sp>
        <p:nvSpPr>
          <p:cNvPr id="52" name="Shape 52"/>
          <p:cNvSpPr/>
          <p:nvPr/>
        </p:nvSpPr>
        <p:spPr>
          <a:xfrm>
            <a:off x="28943415" y="3991015"/>
            <a:ext cx="12841633" cy="8790455"/>
          </a:xfrm>
          <a:prstGeom prst="rect">
            <a:avLst/>
          </a:prstGeom>
          <a:gradFill>
            <a:gsLst>
              <a:gs pos="0">
                <a:srgbClr val="3F80CE"/>
              </a:gs>
              <a:gs pos="100000">
                <a:srgbClr val="A2C3FF"/>
              </a:gs>
            </a:gsLst>
            <a:lin ang="16200000"/>
          </a:gradFill>
          <a:ln w="12700">
            <a:miter lim="400000"/>
          </a:ln>
          <a:effectLst>
            <a:outerShdw blurRad="38100" dist="23000" dir="5400000" rotWithShape="0">
              <a:srgbClr val="000000">
                <a:alpha val="35000"/>
              </a:srgbClr>
            </a:outerShdw>
          </a:effectLst>
          <a:extLst>
            <a:ext uri="{C572A759-6A51-4108-AA02-DFA0A04FC94B}">
              <ma14:wrappingTextBoxFlag xmlns:ma14="http://schemas.microsoft.com/office/mac/drawingml/2011/main" val="1"/>
            </a:ext>
          </a:extLst>
        </p:spPr>
        <p:txBody>
          <a:bodyPr lIns="208989" tIns="208989" rIns="208989" bIns="208989">
            <a:normAutofit lnSpcReduction="10000"/>
          </a:bodyPr>
          <a:lstStyle/>
          <a:p>
            <a:pPr lvl="0" algn="ctr" defTabSz="1901799">
              <a:lnSpc>
                <a:spcPct val="80000"/>
              </a:lnSpc>
              <a:spcBef>
                <a:spcPts val="1100"/>
              </a:spcBef>
              <a:defRPr sz="1800"/>
            </a:pPr>
            <a:r>
              <a:rPr sz="4914" b="1" dirty="0"/>
              <a:t>METHODS</a:t>
            </a:r>
            <a:endParaRPr sz="16016" b="1" dirty="0">
              <a:solidFill>
                <a:srgbClr val="888888"/>
              </a:solidFill>
            </a:endParaRPr>
          </a:p>
          <a:p>
            <a:pPr lvl="0" defTabSz="1901799">
              <a:lnSpc>
                <a:spcPct val="90000"/>
              </a:lnSpc>
              <a:spcBef>
                <a:spcPts val="900"/>
              </a:spcBef>
              <a:defRPr sz="1800"/>
            </a:pPr>
            <a:r>
              <a:rPr sz="4004" b="1" dirty="0"/>
              <a:t>DNA library preparations were done using Illumina’s NexteraXT kit with 1ng of input </a:t>
            </a:r>
            <a:r>
              <a:rPr sz="4004" b="1" dirty="0" smtClean="0"/>
              <a:t>DNA</a:t>
            </a:r>
            <a:r>
              <a:rPr lang="en-US" sz="4004" b="1" dirty="0" smtClean="0"/>
              <a:t> </a:t>
            </a:r>
            <a:r>
              <a:rPr lang="en-US" sz="4004" b="1" smtClean="0"/>
              <a:t>from primary cultures</a:t>
            </a:r>
            <a:r>
              <a:rPr sz="4004" b="1" smtClean="0"/>
              <a:t>.</a:t>
            </a:r>
            <a:r>
              <a:rPr sz="4004" b="1" dirty="0"/>
              <a:t>  Routine diagnostic preparations were indexed and multiple samples were ran on a single MiSeq chip using 2 X 250 paired-end chemistry</a:t>
            </a:r>
            <a:r>
              <a:rPr sz="4004" b="1" dirty="0" smtClean="0"/>
              <a:t>.</a:t>
            </a:r>
            <a:r>
              <a:rPr lang="en-US" sz="4004" b="1" dirty="0" smtClean="0"/>
              <a:t>  Two scripts were used to complete SNP analysis.  Script 1 used</a:t>
            </a:r>
            <a:r>
              <a:rPr sz="4004" b="1" dirty="0" smtClean="0"/>
              <a:t> </a:t>
            </a:r>
            <a:r>
              <a:rPr sz="4004" b="1" dirty="0"/>
              <a:t>BWA, Picard and Broad Institute’s </a:t>
            </a:r>
            <a:r>
              <a:rPr sz="4004" b="1" dirty="0" smtClean="0"/>
              <a:t>GATK</a:t>
            </a:r>
            <a:r>
              <a:rPr lang="en-US" sz="4004" b="1" dirty="0" smtClean="0"/>
              <a:t>, to align reads </a:t>
            </a:r>
            <a:r>
              <a:rPr sz="4004" b="1" dirty="0" smtClean="0"/>
              <a:t>to </a:t>
            </a:r>
            <a:r>
              <a:rPr sz="4004" b="1" dirty="0"/>
              <a:t>a reference </a:t>
            </a:r>
            <a:r>
              <a:rPr lang="en-US" sz="4004" b="1" dirty="0" smtClean="0"/>
              <a:t>and output </a:t>
            </a:r>
            <a:r>
              <a:rPr sz="4004" b="1" dirty="0" smtClean="0"/>
              <a:t>SNPs </a:t>
            </a:r>
            <a:r>
              <a:rPr sz="4004" b="1" dirty="0"/>
              <a:t>relative to the reference for each isolate </a:t>
            </a:r>
            <a:r>
              <a:rPr lang="en-US" sz="4004" b="1" dirty="0" smtClean="0"/>
              <a:t>in VCF</a:t>
            </a:r>
            <a:r>
              <a:rPr sz="4004" b="1" dirty="0" smtClean="0"/>
              <a:t>.</a:t>
            </a:r>
            <a:r>
              <a:rPr sz="4004" b="1" dirty="0"/>
              <a:t>  </a:t>
            </a:r>
            <a:r>
              <a:rPr lang="en-US" sz="4004" b="1" dirty="0" smtClean="0"/>
              <a:t>Script 2 used common Unix programs </a:t>
            </a:r>
            <a:r>
              <a:rPr sz="4004" b="1" dirty="0" smtClean="0"/>
              <a:t>to output</a:t>
            </a:r>
            <a:r>
              <a:rPr lang="en-US" sz="4004" b="1" dirty="0" smtClean="0"/>
              <a:t>,</a:t>
            </a:r>
            <a:r>
              <a:rPr sz="4004" b="1" dirty="0" smtClean="0"/>
              <a:t> </a:t>
            </a:r>
            <a:r>
              <a:rPr sz="4004" b="1" dirty="0"/>
              <a:t>easy to </a:t>
            </a:r>
            <a:r>
              <a:rPr sz="4004" b="1" dirty="0" smtClean="0"/>
              <a:t>interpret</a:t>
            </a:r>
            <a:r>
              <a:rPr lang="en-US" sz="4004" b="1" dirty="0" smtClean="0"/>
              <a:t>,</a:t>
            </a:r>
            <a:r>
              <a:rPr sz="4004" b="1" dirty="0" smtClean="0"/>
              <a:t> </a:t>
            </a:r>
            <a:r>
              <a:rPr sz="4004" b="1" dirty="0"/>
              <a:t>SNP comparisons </a:t>
            </a:r>
            <a:r>
              <a:rPr lang="en-US" sz="4004" b="1" dirty="0" smtClean="0"/>
              <a:t>from multiple VCF </a:t>
            </a:r>
            <a:r>
              <a:rPr sz="4004" b="1" dirty="0" smtClean="0"/>
              <a:t>as </a:t>
            </a:r>
            <a:r>
              <a:rPr sz="4004" b="1" dirty="0"/>
              <a:t>both phylogenetic trees and SNP tables.  </a:t>
            </a:r>
            <a:r>
              <a:rPr lang="en-US" sz="4004" b="1" dirty="0" smtClean="0"/>
              <a:t>Finally</a:t>
            </a:r>
            <a:r>
              <a:rPr lang="en-US" sz="4004" b="1" dirty="0"/>
              <a:t>, by viewing BAM and </a:t>
            </a:r>
            <a:r>
              <a:rPr lang="en-US" sz="4004" b="1" dirty="0" smtClean="0"/>
              <a:t>VCF, SNPs were validated by visually </a:t>
            </a:r>
            <a:r>
              <a:rPr lang="en-US" sz="4004" b="1" dirty="0"/>
              <a:t>verifying </a:t>
            </a:r>
            <a:r>
              <a:rPr lang="en-US" sz="4004" b="1" dirty="0" smtClean="0"/>
              <a:t>in IGV.</a:t>
            </a:r>
          </a:p>
          <a:p>
            <a:pPr lvl="0" defTabSz="1901799">
              <a:lnSpc>
                <a:spcPct val="80000"/>
              </a:lnSpc>
              <a:spcBef>
                <a:spcPts val="900"/>
              </a:spcBef>
              <a:defRPr sz="1800"/>
            </a:pPr>
            <a:endParaRPr lang="en-US" sz="4004" b="1" dirty="0" smtClean="0"/>
          </a:p>
          <a:p>
            <a:pPr lvl="0" defTabSz="1901799">
              <a:lnSpc>
                <a:spcPct val="80000"/>
              </a:lnSpc>
              <a:spcBef>
                <a:spcPts val="900"/>
              </a:spcBef>
              <a:defRPr sz="1800"/>
            </a:pPr>
            <a:r>
              <a:rPr sz="3276" b="1" dirty="0" smtClean="0"/>
              <a:t>Pipeline </a:t>
            </a:r>
            <a:r>
              <a:rPr sz="3276" b="1" dirty="0"/>
              <a:t>available at:  </a:t>
            </a:r>
            <a:r>
              <a:rPr sz="3276" b="1" dirty="0">
                <a:solidFill>
                  <a:schemeClr val="tx1"/>
                </a:solidFill>
                <a:uFill>
                  <a:solidFill>
                    <a:srgbClr val="0000FF"/>
                  </a:solidFill>
                </a:uFill>
              </a:rPr>
              <a:t>https://github.com/stuber/SNP_analysis</a:t>
            </a:r>
            <a:endParaRPr sz="3276" b="1" dirty="0">
              <a:solidFill>
                <a:schemeClr val="tx1"/>
              </a:solidFill>
              <a:uFill>
                <a:solidFill>
                  <a:srgbClr val="0000FF"/>
                </a:solidFill>
              </a:uFill>
              <a:hlinkClick r:id="rId3"/>
            </a:endParaRPr>
          </a:p>
        </p:txBody>
      </p:sp>
      <p:pic>
        <p:nvPicPr>
          <p:cNvPr id="53" name="image2.png" descr="APHIS.png"/>
          <p:cNvPicPr/>
          <p:nvPr/>
        </p:nvPicPr>
        <p:blipFill>
          <a:blip r:embed="rId4">
            <a:extLst/>
          </a:blip>
          <a:stretch>
            <a:fillRect/>
          </a:stretch>
        </p:blipFill>
        <p:spPr>
          <a:xfrm>
            <a:off x="304800" y="29237084"/>
            <a:ext cx="1312695" cy="1606215"/>
          </a:xfrm>
          <a:prstGeom prst="rect">
            <a:avLst/>
          </a:prstGeom>
          <a:ln w="12700">
            <a:miter lim="400000"/>
          </a:ln>
        </p:spPr>
      </p:pic>
      <p:pic>
        <p:nvPicPr>
          <p:cNvPr id="54" name="image3.png" descr="ARS.eps"/>
          <p:cNvPicPr/>
          <p:nvPr/>
        </p:nvPicPr>
        <p:blipFill>
          <a:blip r:embed="rId5">
            <a:extLst/>
          </a:blip>
          <a:stretch>
            <a:fillRect/>
          </a:stretch>
        </p:blipFill>
        <p:spPr>
          <a:xfrm>
            <a:off x="1844576" y="29382916"/>
            <a:ext cx="3498071" cy="1296824"/>
          </a:xfrm>
          <a:prstGeom prst="rect">
            <a:avLst/>
          </a:prstGeom>
          <a:ln w="12700">
            <a:miter lim="400000"/>
          </a:ln>
        </p:spPr>
      </p:pic>
      <p:pic>
        <p:nvPicPr>
          <p:cNvPr id="55" name="image4.png" descr="Screen Shot 2014-05-09 at 10.31.46 AM.png"/>
          <p:cNvPicPr/>
          <p:nvPr/>
        </p:nvPicPr>
        <p:blipFill>
          <a:blip r:embed="rId6">
            <a:extLst/>
          </a:blip>
          <a:stretch>
            <a:fillRect/>
          </a:stretch>
        </p:blipFill>
        <p:spPr>
          <a:xfrm>
            <a:off x="25131710" y="4731072"/>
            <a:ext cx="2933180" cy="2948261"/>
          </a:xfrm>
          <a:prstGeom prst="rect">
            <a:avLst/>
          </a:prstGeom>
          <a:ln w="12700">
            <a:miter lim="400000"/>
          </a:ln>
        </p:spPr>
      </p:pic>
      <p:pic>
        <p:nvPicPr>
          <p:cNvPr id="56" name="image5.png" descr="Screen Shot 2014-05-09 at 9.12.08 AM.png"/>
          <p:cNvPicPr/>
          <p:nvPr/>
        </p:nvPicPr>
        <p:blipFill>
          <a:blip r:embed="rId7">
            <a:extLst/>
          </a:blip>
          <a:stretch>
            <a:fillRect/>
          </a:stretch>
        </p:blipFill>
        <p:spPr>
          <a:xfrm>
            <a:off x="13458873" y="8603165"/>
            <a:ext cx="14710524" cy="3668461"/>
          </a:xfrm>
          <a:prstGeom prst="rect">
            <a:avLst/>
          </a:prstGeom>
          <a:ln w="12700">
            <a:miter lim="400000"/>
          </a:ln>
        </p:spPr>
      </p:pic>
      <p:pic>
        <p:nvPicPr>
          <p:cNvPr id="57" name="image6.jpg" descr="pic1.jpg"/>
          <p:cNvPicPr/>
          <p:nvPr/>
        </p:nvPicPr>
        <p:blipFill>
          <a:blip r:embed="rId8">
            <a:extLst/>
          </a:blip>
          <a:stretch>
            <a:fillRect/>
          </a:stretch>
        </p:blipFill>
        <p:spPr>
          <a:xfrm>
            <a:off x="7088857" y="18168435"/>
            <a:ext cx="13377618" cy="10921113"/>
          </a:xfrm>
          <a:prstGeom prst="rect">
            <a:avLst/>
          </a:prstGeom>
          <a:ln w="12700">
            <a:miter lim="400000"/>
          </a:ln>
        </p:spPr>
      </p:pic>
      <p:pic>
        <p:nvPicPr>
          <p:cNvPr id="58" name="image7.jpg"/>
          <p:cNvPicPr/>
          <p:nvPr/>
        </p:nvPicPr>
        <p:blipFill>
          <a:blip r:embed="rId9">
            <a:extLst/>
          </a:blip>
          <a:stretch>
            <a:fillRect/>
          </a:stretch>
        </p:blipFill>
        <p:spPr>
          <a:xfrm>
            <a:off x="21055282" y="18168435"/>
            <a:ext cx="6328834" cy="6859992"/>
          </a:xfrm>
          <a:prstGeom prst="rect">
            <a:avLst/>
          </a:prstGeom>
          <a:ln w="12700">
            <a:miter lim="400000"/>
          </a:ln>
        </p:spPr>
      </p:pic>
      <p:pic>
        <p:nvPicPr>
          <p:cNvPr id="59" name="image8.jpg" descr="pic3.jpg"/>
          <p:cNvPicPr/>
          <p:nvPr/>
        </p:nvPicPr>
        <p:blipFill>
          <a:blip r:embed="rId10">
            <a:extLst/>
          </a:blip>
          <a:stretch>
            <a:fillRect/>
          </a:stretch>
        </p:blipFill>
        <p:spPr>
          <a:xfrm>
            <a:off x="27667964" y="18139621"/>
            <a:ext cx="7266323" cy="6859992"/>
          </a:xfrm>
          <a:prstGeom prst="rect">
            <a:avLst/>
          </a:prstGeom>
          <a:ln w="12700">
            <a:miter lim="400000"/>
          </a:ln>
        </p:spPr>
      </p:pic>
      <p:pic>
        <p:nvPicPr>
          <p:cNvPr id="60" name="image9.jpg" descr="pic4.jpg"/>
          <p:cNvPicPr/>
          <p:nvPr/>
        </p:nvPicPr>
        <p:blipFill>
          <a:blip r:embed="rId11">
            <a:extLst/>
          </a:blip>
          <a:stretch>
            <a:fillRect/>
          </a:stretch>
        </p:blipFill>
        <p:spPr>
          <a:xfrm>
            <a:off x="21151490" y="27127075"/>
            <a:ext cx="13701160" cy="1862982"/>
          </a:xfrm>
          <a:prstGeom prst="rect">
            <a:avLst/>
          </a:prstGeom>
          <a:ln w="12700">
            <a:miter lim="400000"/>
          </a:ln>
        </p:spPr>
      </p:pic>
      <p:sp>
        <p:nvSpPr>
          <p:cNvPr id="61" name="Shape 61"/>
          <p:cNvSpPr/>
          <p:nvPr/>
        </p:nvSpPr>
        <p:spPr>
          <a:xfrm>
            <a:off x="7088857" y="29237084"/>
            <a:ext cx="13537956" cy="828041"/>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defRPr sz="2400"/>
            </a:lvl1pPr>
          </a:lstStyle>
          <a:p>
            <a:pPr lvl="0">
              <a:defRPr sz="1800"/>
            </a:pPr>
            <a:r>
              <a:rPr sz="2400" dirty="0"/>
              <a:t>Low resolution tree of M. bovis isolates. The isolate of interest is located in group 8 which is within the red box.</a:t>
            </a:r>
          </a:p>
        </p:txBody>
      </p:sp>
      <p:sp>
        <p:nvSpPr>
          <p:cNvPr id="62" name="Shape 62"/>
          <p:cNvSpPr/>
          <p:nvPr/>
        </p:nvSpPr>
        <p:spPr>
          <a:xfrm>
            <a:off x="21029831" y="24999613"/>
            <a:ext cx="6354285" cy="1932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400"/>
            </a:lvl1pPr>
          </a:lstStyle>
          <a:p>
            <a:pPr lvl="0">
              <a:defRPr sz="1800"/>
            </a:pPr>
            <a:r>
              <a:rPr sz="2400" dirty="0"/>
              <a:t>Low resolution phylogenetic tree of Group 8.  USA origin cattle are blue, and Mexican origin cattle are in green. The isolates from the 2013 ND Dairy are located in subgroup 8F</a:t>
            </a:r>
            <a:r>
              <a:rPr sz="2400" dirty="0" smtClean="0"/>
              <a:t>.</a:t>
            </a:r>
            <a:r>
              <a:rPr lang="en-US" sz="2400" dirty="0" smtClean="0"/>
              <a:t> </a:t>
            </a:r>
            <a:r>
              <a:rPr sz="2400" dirty="0" smtClean="0"/>
              <a:t> </a:t>
            </a:r>
            <a:r>
              <a:rPr lang="en-US" sz="2400" dirty="0" smtClean="0"/>
              <a:t>I</a:t>
            </a:r>
            <a:r>
              <a:rPr sz="2400" dirty="0" smtClean="0"/>
              <a:t>solate shown </a:t>
            </a:r>
            <a:r>
              <a:rPr sz="2400" dirty="0"/>
              <a:t>in red font.</a:t>
            </a:r>
          </a:p>
        </p:txBody>
      </p:sp>
      <p:sp>
        <p:nvSpPr>
          <p:cNvPr id="63" name="Shape 63"/>
          <p:cNvSpPr/>
          <p:nvPr/>
        </p:nvSpPr>
        <p:spPr>
          <a:xfrm>
            <a:off x="27667964" y="25028427"/>
            <a:ext cx="7266323" cy="193899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defRPr sz="2400"/>
            </a:lvl1pPr>
          </a:lstStyle>
          <a:p>
            <a:pPr lvl="0">
              <a:defRPr sz="1800"/>
            </a:pPr>
            <a:r>
              <a:rPr sz="2400" dirty="0"/>
              <a:t>High resolution tree of subgroup 8F. Both isolates recovered from the 2013 ND Dairy-A contain 7 additional SNPs from the common ancestor which is located at the junction of the red and green branches. The Zacatecas isolates are 10- 12 SNPs from this node. </a:t>
            </a:r>
          </a:p>
        </p:txBody>
      </p:sp>
      <p:sp>
        <p:nvSpPr>
          <p:cNvPr id="64" name="Shape 64"/>
          <p:cNvSpPr/>
          <p:nvPr/>
        </p:nvSpPr>
        <p:spPr>
          <a:xfrm>
            <a:off x="21492080" y="29101104"/>
            <a:ext cx="12573297" cy="828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400"/>
            </a:lvl1pPr>
          </a:lstStyle>
          <a:p>
            <a:pPr lvl="0">
              <a:defRPr sz="1800"/>
            </a:pPr>
            <a:r>
              <a:rPr sz="2400" dirty="0"/>
              <a:t>SNP Table detailing the SNP differences between the Zacatecas originating isolates and the ND Dairy isolates. </a:t>
            </a:r>
          </a:p>
        </p:txBody>
      </p:sp>
      <p:sp>
        <p:nvSpPr>
          <p:cNvPr id="65" name="Shape 65"/>
          <p:cNvSpPr/>
          <p:nvPr/>
        </p:nvSpPr>
        <p:spPr>
          <a:xfrm>
            <a:off x="13498266" y="12247157"/>
            <a:ext cx="15063131" cy="828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400"/>
            </a:lvl1pPr>
          </a:lstStyle>
          <a:p>
            <a:pPr lvl="0">
              <a:defRPr sz="1800"/>
            </a:pPr>
            <a:r>
              <a:rPr sz="2400" dirty="0"/>
              <a:t>Pipeline summary, partial list of defining SNPs </a:t>
            </a:r>
            <a:r>
              <a:rPr sz="2400" dirty="0" smtClean="0"/>
              <a:t>show</a:t>
            </a:r>
            <a:r>
              <a:rPr lang="en-US" sz="2400" dirty="0" smtClean="0"/>
              <a:t>ing</a:t>
            </a:r>
            <a:r>
              <a:rPr sz="2400" dirty="0" smtClean="0"/>
              <a:t> </a:t>
            </a:r>
            <a:r>
              <a:rPr sz="2400" dirty="0"/>
              <a:t>positions that categorize isolates into groups, and file structure output.</a:t>
            </a:r>
          </a:p>
        </p:txBody>
      </p:sp>
      <p:sp>
        <p:nvSpPr>
          <p:cNvPr id="66" name="Shape 66"/>
          <p:cNvSpPr/>
          <p:nvPr/>
        </p:nvSpPr>
        <p:spPr>
          <a:xfrm>
            <a:off x="35167914" y="13105722"/>
            <a:ext cx="6624882" cy="15315992"/>
          </a:xfrm>
          <a:prstGeom prst="rect">
            <a:avLst/>
          </a:prstGeom>
          <a:gradFill>
            <a:gsLst>
              <a:gs pos="0">
                <a:srgbClr val="3F80CE"/>
              </a:gs>
              <a:gs pos="100000">
                <a:srgbClr val="A2C3FF"/>
              </a:gs>
            </a:gsLst>
            <a:lin ang="16200000"/>
          </a:gradFill>
          <a:ln w="12700">
            <a:miter lim="400000"/>
          </a:ln>
          <a:effectLst>
            <a:outerShdw blurRad="38100" dist="23000" dir="5400000" rotWithShape="0">
              <a:srgbClr val="000000">
                <a:alpha val="35000"/>
              </a:srgbClr>
            </a:outerShdw>
          </a:effectLst>
          <a:extLst>
            <a:ext uri="{C572A759-6A51-4108-AA02-DFA0A04FC94B}">
              <ma14:wrappingTextBoxFlag xmlns:ma14="http://schemas.microsoft.com/office/mac/drawingml/2011/main" val="1"/>
            </a:ext>
          </a:extLst>
        </p:spPr>
        <p:txBody>
          <a:bodyPr lIns="208989" tIns="208989" rIns="208989" bIns="208989">
            <a:normAutofit/>
          </a:bodyPr>
          <a:lstStyle/>
          <a:p>
            <a:pPr lvl="0" algn="ctr" defTabSz="2455803">
              <a:lnSpc>
                <a:spcPct val="80000"/>
              </a:lnSpc>
              <a:spcBef>
                <a:spcPts val="900"/>
              </a:spcBef>
              <a:defRPr sz="1800"/>
            </a:pPr>
            <a:r>
              <a:rPr sz="4800" b="1" dirty="0"/>
              <a:t>CONCLUSIONS</a:t>
            </a:r>
            <a:endParaRPr sz="4800" dirty="0">
              <a:solidFill>
                <a:srgbClr val="888888"/>
              </a:solidFill>
            </a:endParaRPr>
          </a:p>
          <a:p>
            <a:pPr defTabSz="2455803">
              <a:lnSpc>
                <a:spcPct val="80000"/>
              </a:lnSpc>
              <a:spcBef>
                <a:spcPts val="900"/>
              </a:spcBef>
              <a:defRPr sz="1800"/>
            </a:pPr>
            <a:r>
              <a:rPr sz="4000" b="1" dirty="0"/>
              <a:t>This method has been effective for providing low and high resolution genotyping results using a workflow that can be done in a diagnostic laboratory </a:t>
            </a:r>
            <a:r>
              <a:rPr lang="en-US" sz="4000" b="1" dirty="0" smtClean="0"/>
              <a:t>and </a:t>
            </a:r>
            <a:r>
              <a:rPr sz="4000" b="1" dirty="0" smtClean="0"/>
              <a:t>giving </a:t>
            </a:r>
            <a:r>
              <a:rPr sz="4000" b="1" dirty="0"/>
              <a:t>comparisons in real-time to epidemiologist and field staff in an easy to interpret </a:t>
            </a:r>
            <a:r>
              <a:rPr lang="en-US" sz="4000" b="1" dirty="0" smtClean="0"/>
              <a:t>format</a:t>
            </a:r>
            <a:r>
              <a:rPr sz="4000" b="1" dirty="0" smtClean="0"/>
              <a:t>. </a:t>
            </a:r>
            <a:r>
              <a:rPr lang="en-US" sz="4000" b="1" dirty="0" smtClean="0"/>
              <a:t> The</a:t>
            </a:r>
            <a:r>
              <a:rPr sz="4000" b="1" dirty="0" smtClean="0"/>
              <a:t> </a:t>
            </a:r>
            <a:r>
              <a:rPr sz="4000" b="1" dirty="0"/>
              <a:t>data </a:t>
            </a:r>
            <a:r>
              <a:rPr lang="en-US" sz="4000" b="1" dirty="0"/>
              <a:t>analysis </a:t>
            </a:r>
            <a:r>
              <a:rPr sz="4000" b="1" dirty="0" smtClean="0"/>
              <a:t>can </a:t>
            </a:r>
            <a:r>
              <a:rPr sz="4000" b="1" dirty="0"/>
              <a:t>be accomplished cost effectively using a desktop computer running Unix. </a:t>
            </a:r>
            <a:r>
              <a:rPr lang="en-US" sz="4000" b="1" dirty="0"/>
              <a:t>O</a:t>
            </a:r>
            <a:r>
              <a:rPr sz="4000" b="1" dirty="0" smtClean="0"/>
              <a:t>utput </a:t>
            </a:r>
            <a:r>
              <a:rPr sz="4000" b="1" dirty="0"/>
              <a:t>provides </a:t>
            </a:r>
            <a:r>
              <a:rPr lang="en-US" sz="4000" b="1" dirty="0" smtClean="0"/>
              <a:t>lucid comparisons </a:t>
            </a:r>
            <a:r>
              <a:rPr sz="4000" b="1" dirty="0" smtClean="0"/>
              <a:t>indicat</a:t>
            </a:r>
            <a:r>
              <a:rPr lang="en-US" sz="4000" b="1" dirty="0" smtClean="0"/>
              <a:t>ing</a:t>
            </a:r>
            <a:r>
              <a:rPr sz="4000" b="1" dirty="0" smtClean="0"/>
              <a:t> </a:t>
            </a:r>
            <a:r>
              <a:rPr sz="4000" b="1" dirty="0"/>
              <a:t>strain relatedness</a:t>
            </a:r>
            <a:r>
              <a:rPr sz="4000" b="1" dirty="0" smtClean="0"/>
              <a:t>.</a:t>
            </a:r>
            <a:r>
              <a:rPr lang="en-US" sz="4000" b="1" dirty="0" smtClean="0"/>
              <a:t>  </a:t>
            </a:r>
            <a:r>
              <a:rPr lang="en-US" sz="4000" b="1" dirty="0"/>
              <a:t>Comparisons </a:t>
            </a:r>
            <a:r>
              <a:rPr lang="en-US" sz="4000" b="1" dirty="0" smtClean="0"/>
              <a:t>demonstrate </a:t>
            </a:r>
            <a:r>
              <a:rPr lang="en-US" sz="4000" b="1"/>
              <a:t>transmission </a:t>
            </a:r>
            <a:r>
              <a:rPr lang="en-US" sz="4000" b="1" smtClean="0"/>
              <a:t>from </a:t>
            </a:r>
            <a:r>
              <a:rPr lang="en-US" sz="4000" b="1" dirty="0"/>
              <a:t>outbreak-to-outbreak and even herd-to-herd in diseases of high consequence</a:t>
            </a:r>
            <a:r>
              <a:rPr lang="en-US" sz="4000" b="1" dirty="0" smtClean="0"/>
              <a:t>. </a:t>
            </a:r>
            <a:r>
              <a:rPr lang="en-US" sz="4000" b="1" dirty="0"/>
              <a:t>WGS and SNP analysis is a robust </a:t>
            </a:r>
            <a:r>
              <a:rPr lang="en-US" sz="4000" b="1" dirty="0" smtClean="0"/>
              <a:t>method for </a:t>
            </a:r>
            <a:r>
              <a:rPr lang="en-US" sz="4000" b="1" dirty="0"/>
              <a:t>genotyping bacteria</a:t>
            </a:r>
            <a:r>
              <a:rPr lang="en-US" sz="4000" b="1" dirty="0" smtClean="0"/>
              <a:t>.  This </a:t>
            </a:r>
            <a:r>
              <a:rPr lang="en-US" sz="4000" b="1" dirty="0"/>
              <a:t>will aid veterinarians and other health officials to make decisions leading to control and elimination of disease in the United States</a:t>
            </a:r>
            <a:r>
              <a:rPr lang="en-US" sz="1800" dirty="0" smtClean="0"/>
              <a:t>.</a:t>
            </a:r>
            <a:endParaRPr lang="en-US" sz="1800" b="1" baseline="30000" dirty="0"/>
          </a:p>
        </p:txBody>
      </p:sp>
      <p:sp>
        <p:nvSpPr>
          <p:cNvPr id="67" name="Shape 67"/>
          <p:cNvSpPr/>
          <p:nvPr/>
        </p:nvSpPr>
        <p:spPr>
          <a:xfrm>
            <a:off x="329962" y="13047112"/>
            <a:ext cx="6144687" cy="15797050"/>
          </a:xfrm>
          <a:prstGeom prst="rect">
            <a:avLst/>
          </a:prstGeom>
          <a:gradFill>
            <a:gsLst>
              <a:gs pos="0">
                <a:srgbClr val="3F80CE"/>
              </a:gs>
              <a:gs pos="100000">
                <a:srgbClr val="A2C3FF"/>
              </a:gs>
            </a:gsLst>
            <a:lin ang="16200000"/>
          </a:gradFill>
          <a:ln w="12700">
            <a:miter lim="400000"/>
          </a:ln>
          <a:effectLst>
            <a:outerShdw blurRad="38100" dist="23000" dir="5400000" rotWithShape="0">
              <a:srgbClr val="000000">
                <a:alpha val="35000"/>
              </a:srgbClr>
            </a:outerShdw>
          </a:effectLst>
          <a:extLst>
            <a:ext uri="{C572A759-6A51-4108-AA02-DFA0A04FC94B}">
              <ma14:wrappingTextBoxFlag xmlns:ma14="http://schemas.microsoft.com/office/mac/drawingml/2011/main" val="1"/>
            </a:ext>
          </a:extLst>
        </p:spPr>
        <p:txBody>
          <a:bodyPr lIns="208989" tIns="208989" rIns="208989" bIns="208989">
            <a:normAutofit fontScale="92500"/>
          </a:bodyPr>
          <a:lstStyle/>
          <a:p>
            <a:pPr lvl="0" algn="ctr" defTabSz="2431245">
              <a:spcBef>
                <a:spcPts val="900"/>
              </a:spcBef>
              <a:defRPr sz="1800"/>
            </a:pPr>
            <a:r>
              <a:rPr sz="4800" b="1" dirty="0"/>
              <a:t>REPORTING</a:t>
            </a:r>
            <a:endParaRPr sz="4800" dirty="0">
              <a:solidFill>
                <a:srgbClr val="888888"/>
              </a:solidFill>
            </a:endParaRPr>
          </a:p>
          <a:p>
            <a:pPr lvl="0" defTabSz="2431245">
              <a:spcBef>
                <a:spcPts val="900"/>
              </a:spcBef>
              <a:defRPr sz="1800"/>
            </a:pPr>
            <a:r>
              <a:rPr sz="4000" b="1" dirty="0"/>
              <a:t>Reports are </a:t>
            </a:r>
            <a:r>
              <a:rPr sz="4000" b="1" dirty="0" smtClean="0"/>
              <a:t>provide</a:t>
            </a:r>
            <a:r>
              <a:rPr lang="en-US" sz="4000" b="1" dirty="0" smtClean="0"/>
              <a:t>d</a:t>
            </a:r>
            <a:r>
              <a:rPr sz="4000" b="1" dirty="0" smtClean="0"/>
              <a:t> </a:t>
            </a:r>
            <a:r>
              <a:rPr sz="4000" b="1" dirty="0"/>
              <a:t>in real time to </a:t>
            </a:r>
            <a:r>
              <a:rPr sz="4000" b="1" dirty="0" smtClean="0"/>
              <a:t>epidemiologist</a:t>
            </a:r>
            <a:r>
              <a:rPr lang="en-US" sz="4000" b="1" dirty="0" smtClean="0"/>
              <a:t>s</a:t>
            </a:r>
            <a:r>
              <a:rPr sz="4000" b="1" dirty="0" smtClean="0"/>
              <a:t> </a:t>
            </a:r>
            <a:r>
              <a:rPr sz="4000" b="1" dirty="0"/>
              <a:t>and field staff.  After isolating bacteria a completed genotyping report is released within </a:t>
            </a:r>
            <a:r>
              <a:rPr lang="en-US" sz="4000" b="1" dirty="0" smtClean="0"/>
              <a:t>one</a:t>
            </a:r>
            <a:r>
              <a:rPr sz="4000" b="1" dirty="0" smtClean="0"/>
              <a:t> </a:t>
            </a:r>
            <a:r>
              <a:rPr sz="4000" b="1" dirty="0"/>
              <a:t>week.  The report visually shows the </a:t>
            </a:r>
            <a:r>
              <a:rPr sz="4000" b="1" dirty="0" smtClean="0"/>
              <a:t>relationship</a:t>
            </a:r>
            <a:r>
              <a:rPr lang="en-US" sz="4000" b="1" dirty="0"/>
              <a:t> </a:t>
            </a:r>
            <a:r>
              <a:rPr lang="en-US" sz="4000" b="1" dirty="0" smtClean="0"/>
              <a:t>of the current outbreak isolate to isolates in the database by</a:t>
            </a:r>
            <a:r>
              <a:rPr sz="4000" b="1" dirty="0" smtClean="0"/>
              <a:t> provid</a:t>
            </a:r>
            <a:r>
              <a:rPr lang="en-US" sz="4000" b="1" dirty="0" smtClean="0"/>
              <a:t>ing</a:t>
            </a:r>
            <a:r>
              <a:rPr sz="4000" b="1" dirty="0" smtClean="0"/>
              <a:t> </a:t>
            </a:r>
            <a:r>
              <a:rPr sz="4000" b="1" dirty="0"/>
              <a:t>low and high resolution phylogenetic trees of </a:t>
            </a:r>
            <a:r>
              <a:rPr sz="4000" b="1" dirty="0" smtClean="0"/>
              <a:t>SNP</a:t>
            </a:r>
            <a:r>
              <a:rPr lang="en-US" sz="4000" b="1" dirty="0" smtClean="0"/>
              <a:t>s.  A</a:t>
            </a:r>
            <a:r>
              <a:rPr sz="4000" b="1" dirty="0" smtClean="0"/>
              <a:t> </a:t>
            </a:r>
            <a:r>
              <a:rPr sz="4000" b="1" dirty="0"/>
              <a:t>high resolution SNP </a:t>
            </a:r>
            <a:r>
              <a:rPr sz="4000" b="1" dirty="0" smtClean="0"/>
              <a:t>table</a:t>
            </a:r>
            <a:r>
              <a:rPr lang="en-US" sz="4000" b="1" dirty="0" smtClean="0"/>
              <a:t> is also</a:t>
            </a:r>
            <a:r>
              <a:rPr sz="4000" b="1" dirty="0" smtClean="0"/>
              <a:t> provid</a:t>
            </a:r>
            <a:r>
              <a:rPr lang="en-US" sz="4000" b="1" dirty="0" smtClean="0"/>
              <a:t>ed showing</a:t>
            </a:r>
            <a:r>
              <a:rPr sz="4000" b="1" dirty="0" smtClean="0"/>
              <a:t> isolate </a:t>
            </a:r>
            <a:r>
              <a:rPr sz="4000" b="1" dirty="0"/>
              <a:t>relationships.  </a:t>
            </a:r>
            <a:r>
              <a:rPr lang="en-US" sz="4000" b="1" dirty="0" smtClean="0"/>
              <a:t>The i</a:t>
            </a:r>
            <a:r>
              <a:rPr sz="4000" b="1" dirty="0" smtClean="0"/>
              <a:t>ntuitive </a:t>
            </a:r>
            <a:r>
              <a:rPr sz="4000" b="1" dirty="0"/>
              <a:t>interpretation of results </a:t>
            </a:r>
            <a:r>
              <a:rPr sz="4000" b="1" dirty="0" smtClean="0"/>
              <a:t>provide</a:t>
            </a:r>
            <a:r>
              <a:rPr lang="en-US" sz="4000" b="1" dirty="0" smtClean="0"/>
              <a:t>d</a:t>
            </a:r>
            <a:r>
              <a:rPr sz="4000" b="1" dirty="0" smtClean="0"/>
              <a:t> </a:t>
            </a:r>
            <a:r>
              <a:rPr sz="4000" b="1" dirty="0"/>
              <a:t>by trees and tables, the reliability of WGS SNP data compared to previous genotyping methods, and  </a:t>
            </a:r>
            <a:r>
              <a:rPr lang="en-US" sz="4000" b="1" dirty="0" smtClean="0"/>
              <a:t>ability to quickly communicate </a:t>
            </a:r>
            <a:r>
              <a:rPr sz="4000" b="1" dirty="0" smtClean="0"/>
              <a:t>results </a:t>
            </a:r>
            <a:r>
              <a:rPr lang="en-US" sz="4000" b="1" dirty="0" smtClean="0"/>
              <a:t>provides </a:t>
            </a:r>
            <a:r>
              <a:rPr sz="4000" b="1" dirty="0" smtClean="0"/>
              <a:t>actionable</a:t>
            </a:r>
            <a:r>
              <a:rPr lang="en-US" sz="4000" b="1" dirty="0" smtClean="0"/>
              <a:t> reporting to all interested personnel</a:t>
            </a:r>
            <a:r>
              <a:rPr sz="4000" b="1" dirty="0" smtClean="0"/>
              <a:t>.</a:t>
            </a:r>
            <a:endParaRPr sz="4000" b="1" dirty="0"/>
          </a:p>
        </p:txBody>
      </p:sp>
      <p:pic>
        <p:nvPicPr>
          <p:cNvPr id="68" name="image10.png" descr="Screen Shot 2014-05-09 at 11.16.09 AM.png"/>
          <p:cNvPicPr/>
          <p:nvPr/>
        </p:nvPicPr>
        <p:blipFill>
          <a:blip r:embed="rId12">
            <a:extLst/>
          </a:blip>
          <a:stretch>
            <a:fillRect/>
          </a:stretch>
        </p:blipFill>
        <p:spPr>
          <a:xfrm>
            <a:off x="13498266" y="4744121"/>
            <a:ext cx="11304307" cy="2975586"/>
          </a:xfrm>
          <a:prstGeom prst="rect">
            <a:avLst/>
          </a:prstGeom>
          <a:ln w="12700">
            <a:miter lim="400000"/>
          </a:ln>
        </p:spPr>
      </p:pic>
      <p:sp>
        <p:nvSpPr>
          <p:cNvPr id="69" name="Shape 69"/>
          <p:cNvSpPr/>
          <p:nvPr/>
        </p:nvSpPr>
        <p:spPr>
          <a:xfrm>
            <a:off x="17079622" y="7679333"/>
            <a:ext cx="7469025" cy="929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5400" b="1"/>
            </a:lvl1pPr>
          </a:lstStyle>
          <a:p>
            <a:pPr lvl="0">
              <a:defRPr sz="1800" b="0"/>
            </a:pPr>
            <a:r>
              <a:rPr sz="5400" b="1" dirty="0"/>
              <a:t>OUTPUT FILE STRUCTURE</a:t>
            </a:r>
          </a:p>
        </p:txBody>
      </p:sp>
      <p:sp>
        <p:nvSpPr>
          <p:cNvPr id="70" name="Shape 70"/>
          <p:cNvSpPr/>
          <p:nvPr/>
        </p:nvSpPr>
        <p:spPr>
          <a:xfrm>
            <a:off x="16969256" y="3814480"/>
            <a:ext cx="6196861" cy="929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5400" b="1"/>
            </a:lvl1pPr>
          </a:lstStyle>
          <a:p>
            <a:pPr lvl="0">
              <a:defRPr sz="1800" b="0"/>
            </a:pPr>
            <a:r>
              <a:rPr sz="5400" b="1" dirty="0"/>
              <a:t>PIPELINE SUMMARY</a:t>
            </a:r>
          </a:p>
        </p:txBody>
      </p:sp>
      <p:sp>
        <p:nvSpPr>
          <p:cNvPr id="71" name="Shape 71"/>
          <p:cNvSpPr/>
          <p:nvPr/>
        </p:nvSpPr>
        <p:spPr>
          <a:xfrm>
            <a:off x="24216944" y="3814480"/>
            <a:ext cx="4726471" cy="929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5400" b="1"/>
            </a:lvl1pPr>
          </a:lstStyle>
          <a:p>
            <a:pPr lvl="0">
              <a:defRPr sz="1800" b="0"/>
            </a:pPr>
            <a:r>
              <a:rPr sz="5400" b="1" dirty="0"/>
              <a:t>DEFINING SNPS</a:t>
            </a:r>
          </a:p>
        </p:txBody>
      </p:sp>
      <p:sp>
        <p:nvSpPr>
          <p:cNvPr id="72" name="Shape 72"/>
          <p:cNvSpPr/>
          <p:nvPr/>
        </p:nvSpPr>
        <p:spPr>
          <a:xfrm>
            <a:off x="6734472" y="13181795"/>
            <a:ext cx="28173618" cy="4014005"/>
          </a:xfrm>
          <a:prstGeom prst="rect">
            <a:avLst/>
          </a:prstGeom>
          <a:gradFill>
            <a:gsLst>
              <a:gs pos="0">
                <a:srgbClr val="3F80CE"/>
              </a:gs>
              <a:gs pos="100000">
                <a:srgbClr val="A2C3FF"/>
              </a:gs>
            </a:gsLst>
            <a:lin ang="16200000"/>
          </a:gradFill>
          <a:ln w="12700">
            <a:miter lim="400000"/>
          </a:ln>
          <a:effectLst>
            <a:outerShdw blurRad="38100" dist="23000" dir="5400000" rotWithShape="0">
              <a:srgbClr val="000000">
                <a:alpha val="35000"/>
              </a:srgbClr>
            </a:outerShdw>
          </a:effectLst>
          <a:extLst>
            <a:ext uri="{C572A759-6A51-4108-AA02-DFA0A04FC94B}">
              <ma14:wrappingTextBoxFlag xmlns:ma14="http://schemas.microsoft.com/office/mac/drawingml/2011/main" val="1"/>
            </a:ext>
          </a:extLst>
        </p:spPr>
        <p:txBody>
          <a:bodyPr lIns="0" tIns="0" rIns="0" bIns="0">
            <a:normAutofit lnSpcReduction="10000"/>
          </a:bodyPr>
          <a:lstStyle/>
          <a:p>
            <a:pPr lvl="0" algn="ctr" defTabSz="1880899">
              <a:defRPr sz="1800"/>
            </a:pPr>
            <a:r>
              <a:rPr sz="4860" b="1" dirty="0"/>
              <a:t>INTERPRETATION OF RESULTS</a:t>
            </a:r>
            <a:endParaRPr sz="9989" b="1" dirty="0"/>
          </a:p>
          <a:p>
            <a:pPr marL="411479" indent="-411479" defTabSz="411479">
              <a:tabLst>
                <a:tab pos="114300" algn="l"/>
                <a:tab pos="406400" algn="l"/>
              </a:tabLst>
              <a:defRPr sz="1800"/>
            </a:pPr>
            <a:r>
              <a:rPr sz="3959" b="1" dirty="0"/>
              <a:t>	</a:t>
            </a:r>
            <a:r>
              <a:rPr sz="3959" b="1" dirty="0" smtClean="0"/>
              <a:t>•</a:t>
            </a:r>
            <a:r>
              <a:rPr lang="en-US" sz="3959" b="1" dirty="0" smtClean="0"/>
              <a:t> Group</a:t>
            </a:r>
            <a:r>
              <a:rPr lang="en-US" sz="3959" b="1" dirty="0"/>
              <a:t>, subgroup and clade only show informative SNPs for the isolates within that </a:t>
            </a:r>
            <a:r>
              <a:rPr lang="en-US" sz="3959" b="1" dirty="0" smtClean="0"/>
              <a:t>cluster</a:t>
            </a:r>
          </a:p>
          <a:p>
            <a:pPr marL="411479" indent="-411479" defTabSz="411479">
              <a:tabLst>
                <a:tab pos="114300" algn="l"/>
                <a:tab pos="406400" algn="l"/>
              </a:tabLst>
              <a:defRPr sz="1800"/>
            </a:pPr>
            <a:r>
              <a:rPr lang="en-US" sz="3959" b="1" dirty="0"/>
              <a:t>		</a:t>
            </a:r>
            <a:r>
              <a:rPr lang="en-US" sz="3959" b="1" dirty="0" smtClean="0"/>
              <a:t>• </a:t>
            </a:r>
            <a:r>
              <a:rPr sz="3959" b="1" dirty="0" smtClean="0"/>
              <a:t>Once </a:t>
            </a:r>
            <a:r>
              <a:rPr sz="3959" b="1" dirty="0"/>
              <a:t>a SNP occurs and establishes in a population it does not revert back</a:t>
            </a:r>
          </a:p>
          <a:p>
            <a:pPr marL="411479" lvl="0" indent="-411479" defTabSz="411479">
              <a:tabLst>
                <a:tab pos="114300" algn="l"/>
                <a:tab pos="406400" algn="l"/>
              </a:tabLst>
              <a:defRPr sz="1800"/>
            </a:pPr>
            <a:r>
              <a:rPr sz="3959" b="1" dirty="0"/>
              <a:t>	•	Observations of homoplasy are rare</a:t>
            </a:r>
          </a:p>
          <a:p>
            <a:pPr marL="411479" lvl="0" indent="-411479" defTabSz="411479">
              <a:tabLst>
                <a:tab pos="114300" algn="l"/>
                <a:tab pos="406400" algn="l"/>
              </a:tabLst>
              <a:defRPr sz="1800"/>
            </a:pPr>
            <a:r>
              <a:rPr sz="3959" b="1" dirty="0"/>
              <a:t>	</a:t>
            </a:r>
            <a:r>
              <a:rPr sz="3959" b="1" dirty="0" smtClean="0"/>
              <a:t>•</a:t>
            </a:r>
            <a:r>
              <a:rPr sz="3959" b="1" dirty="0"/>
              <a:t>	SNPs observed in a single isolate are less informative than SNPs seen in multiple isolates and therefore established in a population</a:t>
            </a:r>
          </a:p>
          <a:p>
            <a:pPr marL="411479" lvl="0" indent="-411479" defTabSz="411479">
              <a:tabLst>
                <a:tab pos="114300" algn="l"/>
                <a:tab pos="406400" algn="l"/>
              </a:tabLst>
              <a:defRPr sz="1800"/>
            </a:pPr>
            <a:r>
              <a:rPr sz="3959" b="1" dirty="0"/>
              <a:t>	•	</a:t>
            </a:r>
            <a:r>
              <a:rPr lang="en-US" sz="3959" b="1" dirty="0" smtClean="0"/>
              <a:t>The rate of an established SNP change appears to be </a:t>
            </a:r>
            <a:r>
              <a:rPr lang="en-US" sz="3959" b="1" smtClean="0"/>
              <a:t>highly </a:t>
            </a:r>
            <a:r>
              <a:rPr lang="en-US" sz="3959" b="1" smtClean="0"/>
              <a:t>variable </a:t>
            </a:r>
            <a:r>
              <a:rPr lang="en-US" sz="3959" b="1" dirty="0" smtClean="0"/>
              <a:t>and indistinguishable between </a:t>
            </a:r>
            <a:r>
              <a:rPr lang="en-US" sz="3959" b="1" i="1" dirty="0" smtClean="0"/>
              <a:t>Brucella</a:t>
            </a:r>
            <a:r>
              <a:rPr lang="en-US" sz="3959" b="1" dirty="0" smtClean="0"/>
              <a:t> sp. and </a:t>
            </a:r>
            <a:r>
              <a:rPr lang="en-US" sz="3959" b="1" i="1" dirty="0" smtClean="0"/>
              <a:t>M. bovis </a:t>
            </a:r>
            <a:r>
              <a:rPr lang="en-US" sz="3959" b="1" dirty="0" smtClean="0"/>
              <a:t>ranging from 0.1 to 0.7 with a median of 0.3 per year</a:t>
            </a:r>
            <a:endParaRPr sz="3959" b="1" dirty="0"/>
          </a:p>
        </p:txBody>
      </p:sp>
      <p:sp>
        <p:nvSpPr>
          <p:cNvPr id="3" name="TextBox 2"/>
          <p:cNvSpPr txBox="1"/>
          <p:nvPr/>
        </p:nvSpPr>
        <p:spPr>
          <a:xfrm>
            <a:off x="19136862" y="17297866"/>
            <a:ext cx="4029255" cy="83099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l" rtl="0" latinLnBrk="1" hangingPunct="0"/>
            <a:r>
              <a:rPr lang="en-US" sz="4800" b="1" dirty="0" smtClean="0"/>
              <a:t>CASE EXAMPLE</a:t>
            </a:r>
            <a:endParaRPr kumimoji="0" lang="en-US" sz="4800" b="0" i="0" u="none" strike="noStrike" cap="none" spc="0" normalizeH="0" baseline="0" dirty="0">
              <a:ln>
                <a:noFill/>
              </a:ln>
              <a:solidFill>
                <a:srgbClr val="000000"/>
              </a:solidFill>
              <a:effectLst/>
              <a:uFillTx/>
              <a:sym typeface="Calibri"/>
            </a:endParaRPr>
          </a:p>
        </p:txBody>
      </p:sp>
    </p:spTree>
  </p:cSld>
  <p:clrMapOvr>
    <a:masterClrMapping/>
  </p:clrMapOvr>
  <p:transition xmlns:p14="http://schemas.microsoft.com/office/powerpoint/2010/main" spd="med"/>
</p:sld>
</file>

<file path=ppt/theme/theme1.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Avenir Roman"/>
        <a:ea typeface="Avenir Roman"/>
        <a:cs typeface="Avenir Roman"/>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2089888" rtl="0" fontAlgn="auto" latinLnBrk="1" hangingPunct="0">
          <a:lnSpc>
            <a:spcPct val="100000"/>
          </a:lnSpc>
          <a:spcBef>
            <a:spcPts val="0"/>
          </a:spcBef>
          <a:spcAft>
            <a:spcPts val="0"/>
          </a:spcAft>
          <a:buClrTx/>
          <a:buSzTx/>
          <a:buFontTx/>
          <a:buNone/>
          <a:tabLst/>
          <a:defRPr kumimoji="0" sz="83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2089888" rtl="0" fontAlgn="auto" latinLnBrk="1" hangingPunct="0">
          <a:lnSpc>
            <a:spcPct val="100000"/>
          </a:lnSpc>
          <a:spcBef>
            <a:spcPts val="0"/>
          </a:spcBef>
          <a:spcAft>
            <a:spcPts val="0"/>
          </a:spcAft>
          <a:buClrTx/>
          <a:buSzTx/>
          <a:buFontTx/>
          <a:buNone/>
          <a:tabLst/>
          <a:defRPr kumimoji="0" sz="83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Avenir Roman"/>
        <a:ea typeface="Avenir Roman"/>
        <a:cs typeface="Avenir Roman"/>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2089888" rtl="0" fontAlgn="auto" latinLnBrk="1" hangingPunct="0">
          <a:lnSpc>
            <a:spcPct val="100000"/>
          </a:lnSpc>
          <a:spcBef>
            <a:spcPts val="0"/>
          </a:spcBef>
          <a:spcAft>
            <a:spcPts val="0"/>
          </a:spcAft>
          <a:buClrTx/>
          <a:buSzTx/>
          <a:buFontTx/>
          <a:buNone/>
          <a:tabLst/>
          <a:defRPr kumimoji="0" sz="83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2089888" rtl="0" fontAlgn="auto" latinLnBrk="1" hangingPunct="0">
          <a:lnSpc>
            <a:spcPct val="100000"/>
          </a:lnSpc>
          <a:spcBef>
            <a:spcPts val="0"/>
          </a:spcBef>
          <a:spcAft>
            <a:spcPts val="0"/>
          </a:spcAft>
          <a:buClrTx/>
          <a:buSzTx/>
          <a:buFontTx/>
          <a:buNone/>
          <a:tabLst/>
          <a:defRPr kumimoji="0" sz="83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1704</TotalTime>
  <Words>459</Words>
  <Application>Microsoft Macintosh PowerPoint</Application>
  <PresentationFormat>Custom</PresentationFormat>
  <Paragraphs>28</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vt:lpstr>
      <vt:lpstr>A high-resolution, routine diagnostic, genotyping method for Mycobacterium bovis and Brucella abortus using single nucleotide polymorphisms from whole genome sequencing data. Tod P. Stubera, Suelee Robbe-Austermana, Tyler Thackerb, Patrick M. Campa, David T. Farrella, Christine R. Quancea, Matthew M. Erdmana  aUnited States Department of Agriculture, Animal &amp; Plant Health Services, National Veterinary Services Laboratories (NVSL), Diagnostic Bacteriology Laboratory, Ames, Iowa, USA Corresponding authors (515) 337-7388. (Tod.P.Stuber@aphis.usda.gov, Suelee.Robbe-Austerman@aphis.usda.gov, Matthew.M.Erdman@aphis.usda.gov, Patrick.M.Camp@aphis.usda.gov, David.T.Farrell@aphis.usda.gov, Christine.R.Quance@aphis.usda.gov) bUnited States Department of Agriculture, National Animal Disease Center, Ames, Iowa, USA. (Tyler.Thacker@ars.usda.gov)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high-resolution, routine diagnostic, genotyping method for Mycobacterium bovis and Brucella abortus using single nucleotide polymorphisms from whole genome sequencing data. Tod P. Stubera, Suelee Robbe-Austermana, Tyler Thackerb, Patrick M. Campa, David T. Farrella, Christine R. Quancea, Matthew M. Erdmana  aUnited States Department of Agriculture, Animal &amp; Plant Health Services, Diagnostic Bacteriology Laboratory, Ames, Iowa, USA Corresponding authors (515) 337-7388. (Tod.P.Stuber@aphis.usda.gov, Suelee.Robbe-Austerman@aphis.usda.gov, Matthew.M.Erdman@aphis.usda.gov, Patrick.M.Camp@aphis.usda.gov, David.T.Farrell@aphis.usda.gov, Christine.R.Quance@aphis.usda.gov) bUnited States Department of Agriculture, National Animal Disease Center, Ames, Iowa, USA. (Tyler.Thacker@ars.usda.gov)</dc:title>
  <dc:creator>Robbe Austerman, Suelee - APHIS</dc:creator>
  <cp:lastModifiedBy>Tod Stuber</cp:lastModifiedBy>
  <cp:revision>27</cp:revision>
  <dcterms:modified xsi:type="dcterms:W3CDTF">2014-05-16T18:51:37Z</dcterms:modified>
</cp:coreProperties>
</file>