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12B70-36FF-769D-AA36-21C35B63A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47F80E-3FBD-59BB-2629-48EF6CA4F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9F27EB-ECED-E610-4BE7-C44DE840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D3C7-DFDB-4997-A2D9-DC85D03BF536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B0DCDE-E528-3EF2-9A90-233BC4BE1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EC40E-800C-FB44-C59C-7C215F0A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A7D-5849-4083-AFD6-32BB1F874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6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56D9C-DEDD-AFB3-A9B5-592D1E36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93CDF5-1ADC-6A41-0A6C-395609519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2038E1-00BE-0848-DA41-D3E96BAA4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D3C7-DFDB-4997-A2D9-DC85D03BF536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B2572F-5DED-FD3A-D624-A53446F6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F61195-8E8A-CD4F-DE4D-052FD3961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A7D-5849-4083-AFD6-32BB1F874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9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48FEDF-5A96-A729-CF67-E3AD9CC1A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1484C8-CE7E-BEDB-90ED-2258FD136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53A952-BA5D-EE45-6E37-9CE1F4E4B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D3C7-DFDB-4997-A2D9-DC85D03BF536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5F6C7D-180E-0E27-D76D-B738F0AC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2A5F99-6107-4072-69E3-7CF883E7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A7D-5849-4083-AFD6-32BB1F874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5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CD101-E8C1-C8A0-2B8E-EBAFC337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8DF513-03C1-D41D-B141-D4183B330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18CE8-ED61-F194-9EBE-2FE9D0D1B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D3C7-DFDB-4997-A2D9-DC85D03BF536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FFD9FF-7769-EFAB-CB13-CD6E6E99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87168-B26E-BB05-CF1E-EA60B129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A7D-5849-4083-AFD6-32BB1F874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0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37571-8687-5777-29E8-FBD011689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352308-9F15-E786-BB4D-6C32D9C26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48A02A-EBCF-2AF7-DDAA-61BA191A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D3C7-DFDB-4997-A2D9-DC85D03BF536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4D81A-DE74-BE3A-3AEF-58A76B8A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0C27F2-DE49-3BFD-FA76-FF43869A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A7D-5849-4083-AFD6-32BB1F874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1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18577-EDD8-BB14-3809-A8AE1A4A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C1D92-B6C7-E019-90E4-F8EBA2CEE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C6B928-BBBE-23D8-1BB8-651F4330A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9348B8-3C82-7F88-C162-F814B450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D3C7-DFDB-4997-A2D9-DC85D03BF536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13BAC5-7461-37F3-5093-A5038E8E9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ED4553-D06B-476D-650B-BF770B63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A7D-5849-4083-AFD6-32BB1F874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81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A82DA-01F4-2CD4-5D6A-856C236D9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439BA5-B47B-0FD0-FFBF-ABD05C763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BD72EF-B104-5321-7E27-04C746B2B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723DEE-7F34-ECFC-893E-0E8747F90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4B8E66-EA89-B3E2-ABB2-051590973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017C05-DA8E-AFBA-0F5A-BC69D45B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D3C7-DFDB-4997-A2D9-DC85D03BF536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20936A-E861-AE60-8928-B97953230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422188-0E37-96C5-EC62-B5585D16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A7D-5849-4083-AFD6-32BB1F874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3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B9973-CBFE-2BFC-81DE-EF996693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87856F-001B-E6F5-5DCD-024BBC454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D3C7-DFDB-4997-A2D9-DC85D03BF536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5A06D9-AC0E-8805-EC3C-54B13D29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73A5EC-AAF6-41F1-0047-BA142134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A7D-5849-4083-AFD6-32BB1F874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80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1DFCDC-8182-5025-6F83-C31512A9D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D3C7-DFDB-4997-A2D9-DC85D03BF536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4632BA-F17A-338F-87B2-1FAFCCE3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984FBB-47BB-EAC2-DDE2-B120FF12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A7D-5849-4083-AFD6-32BB1F874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3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14419-2805-D8C0-BE61-5AA22A3EE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8B83F2-8002-3914-88E0-365A3EFC4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E0FDD4-06DF-0675-BAF0-BF45F4D86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564B89-F357-346E-540E-EAC3EC12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D3C7-DFDB-4997-A2D9-DC85D03BF536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3936EA-F672-CEA0-36F3-0E3FB5CF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3C0D01-24D8-71C6-BCB3-0F1A81DBF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A7D-5849-4083-AFD6-32BB1F874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7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E638B-65D7-3D3C-FF69-3543F8CC0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0B1B87-70A0-85C6-0308-A9FBA952C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2609C8-D4A8-6B1E-5CAF-2F3C4FB31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17F4D4-C24B-33C8-8DDC-75FC07BE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D3C7-DFDB-4997-A2D9-DC85D03BF536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1C8E99-B14D-3F5B-381D-8DD4C6DC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37FFCD-CA5B-C4FE-AFFC-631F6BAB7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8A7D-5849-4083-AFD6-32BB1F874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1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028751-91D1-9D05-954A-C7CD79F14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FDDB72-C019-A31C-0060-37C75546A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40ED6-67C2-6344-3FD8-16190223D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7D3C7-DFDB-4997-A2D9-DC85D03BF536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5F0B63-CB1A-DE1B-3937-83413C9CA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2D86FC-9AB4-F7D5-C189-47D3D793A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58A7D-5849-4083-AFD6-32BB1F874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7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1C6E7-ED30-BDA1-BEBA-F99509361F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Warehouse Project: User Log Information Analysis</a:t>
            </a:r>
            <a:br>
              <a:rPr lang="en-US" dirty="0"/>
            </a:br>
            <a:r>
              <a:rPr lang="en-US" sz="2400" dirty="0"/>
              <a:t>------</a:t>
            </a:r>
            <a:r>
              <a:rPr lang="en-US" sz="2700" dirty="0"/>
              <a:t>Mock Data Generation to Visualization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F6F62A-CC13-2035-489A-6C6E6D5F88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Ziyang Xu</a:t>
            </a:r>
          </a:p>
          <a:p>
            <a:r>
              <a:rPr lang="en-US" dirty="0"/>
              <a:t>DS5110</a:t>
            </a:r>
          </a:p>
        </p:txBody>
      </p:sp>
    </p:spTree>
    <p:extLst>
      <p:ext uri="{BB962C8B-B14F-4D97-AF65-F5344CB8AC3E}">
        <p14:creationId xmlns:p14="http://schemas.microsoft.com/office/powerpoint/2010/main" val="1641688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55A93-B463-5D05-0E50-83D49316D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Results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32E192-1206-1D44-BE0B-AFC9B82AB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938" y="1589408"/>
            <a:ext cx="9295595" cy="328480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F394605-8650-D6E1-7AD9-038732CC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0" y="4540604"/>
            <a:ext cx="12125735" cy="207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19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7D05B-02D9-9DB4-DDE1-8E21AAA23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Hours Spent on Project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0F6721-DEFF-0A19-F0BE-2340750D2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Weekly: 15 hours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Monthly: 60 hours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Breakdown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40% Coding and Configuration.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50% Testing and Debugging.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10% Analysis and Visualization.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17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68FD5-52E2-2483-9D8D-C50273A7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Limitations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7E1450-74E1-3E92-27DC-4DBE3E325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Issue: Over-reliance on node XU002 due to poor distribution design</a:t>
            </a:r>
          </a:p>
          <a:p>
            <a:r>
              <a:rPr lang="en-US" dirty="0"/>
              <a:t>Lack of Incremental Data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233403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833EC-5573-3EF2-782E-52D4B253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BA6DB5-703A-D27D-7C0B-1BFACC603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End-to-End Data Warehouse Development</a:t>
            </a:r>
          </a:p>
          <a:p>
            <a:r>
              <a:rPr lang="en-US" dirty="0"/>
              <a:t>Data Processing and Analysis</a:t>
            </a:r>
          </a:p>
          <a:p>
            <a:r>
              <a:rPr lang="en-US" dirty="0"/>
              <a:t>Tool Familiarity</a:t>
            </a:r>
          </a:p>
        </p:txBody>
      </p:sp>
    </p:spTree>
    <p:extLst>
      <p:ext uri="{BB962C8B-B14F-4D97-AF65-F5344CB8AC3E}">
        <p14:creationId xmlns:p14="http://schemas.microsoft.com/office/powerpoint/2010/main" val="2801833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8163A-A644-A012-9C35-4BD131B90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Reference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E57A50-0D42-2A30-7850-8C5CE32C0C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39163"/>
            <a:ext cx="9913291" cy="432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 Warehouse Toolkit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Kimball, R., &amp; Ross, M. (2013).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 Warehouse Toolkit: The Definitive Guide to Dimensional Modeling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(3rd Edition). Wiley.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comprehensive guidance on designing and implementing data warehouses, including ETL workflows and dimensional modeling.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Snowflake Online Course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Warehousing Workshop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Snowflake (Accessed Online).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Practical insights into modern cloud-based data warehousing techniques, informing aspects of the project's methodology and tool comparisons.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Atguigu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Online Course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Warehouse V6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Atguigu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(Accessed Online).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Comprehensive training on data warehouse concepts and implementation, covering ETL processes, Hadoop, Hive, and best practices for big data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AmpCode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(YouTube)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AmpCode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YouTube Channel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Tutorials and guidance on big data and data warehouse tools, including practical insights into Flume, Kafka, Hive, and Hadoop integration.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Arif Shaikh (YouTube)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Arif Shaikh YouTube Channel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Offers tutorials on technical topics, including Hadoop, Hive, and other data engineering tools.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Engineering (YouTube)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Engineering YouTube Channel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Covers a variety of data engineering topics, from ETL processes to data warehousing, using tools like Hadoop, Hive, and Spark.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Reddit and Stack Overflow Discussions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 posts and threads provided valuable insights and troubleshooting tips for resolving technical issues encountered during the project.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Topics included: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Memory management and optimization in Hadoop.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practices for Hive query performance.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Flume and Kafka configuration tips.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750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A353B-D83C-9F53-945A-4FBB8B38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9BBBA6-5A33-47BE-7779-15FA3D9FD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1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56B61-11CB-1CFA-C197-71D287CA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1B589-E7BF-7499-F2C5-2869ACABF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Overview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Project involves mock data generation, data streaming, and analysis pipeline.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Tools used: Flume, Kafka, Hadoop, Hive, Sqoop, Superset.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177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E6073-2FE8-07F0-5772-1F4367FC8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1BF22B-7F03-6ACD-52AF-EAE6473743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64078" y="2386930"/>
            <a:ext cx="699110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an end-to-end data warehouse solution.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 insights using a robust ETL pipeline.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 data flow from generation to visualization.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meaningful insights on user logs.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38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8C5DE-C9E2-386F-3960-C468C5EF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E9D2C3-7FD3-9186-FCD3-C8E388F8AF54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8071B8A-C5B6-6FF7-0D26-93F1F6F811CB}"/>
              </a:ext>
            </a:extLst>
          </p:cNvPr>
          <p:cNvCxnSpPr>
            <a:cxnSpLocks/>
          </p:cNvCxnSpPr>
          <p:nvPr/>
        </p:nvCxnSpPr>
        <p:spPr>
          <a:xfrm>
            <a:off x="1852346" y="2996326"/>
            <a:ext cx="553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3ADB7B32-DFF2-67E3-8906-B488E3ABB295}"/>
              </a:ext>
            </a:extLst>
          </p:cNvPr>
          <p:cNvSpPr/>
          <p:nvPr/>
        </p:nvSpPr>
        <p:spPr>
          <a:xfrm>
            <a:off x="1098850" y="2782445"/>
            <a:ext cx="753497" cy="42776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XU002</a:t>
            </a:r>
          </a:p>
          <a:p>
            <a:pPr algn="ctr"/>
            <a:r>
              <a:rPr lang="en-US" sz="1050" dirty="0" err="1"/>
              <a:t>LogFile</a:t>
            </a:r>
            <a:endParaRPr lang="en-US" sz="1050" dirty="0"/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ACF1C7FF-C745-5BBA-3CF8-025A6F79630E}"/>
              </a:ext>
            </a:extLst>
          </p:cNvPr>
          <p:cNvSpPr/>
          <p:nvPr/>
        </p:nvSpPr>
        <p:spPr>
          <a:xfrm>
            <a:off x="1098849" y="3495393"/>
            <a:ext cx="753497" cy="42776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XU003</a:t>
            </a:r>
          </a:p>
          <a:p>
            <a:pPr algn="ctr"/>
            <a:r>
              <a:rPr lang="en-US" sz="1000" dirty="0" err="1"/>
              <a:t>LogFile</a:t>
            </a:r>
            <a:endParaRPr lang="en-US" sz="10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9F28B82-139E-B2CB-C14F-7CC72660A0F9}"/>
              </a:ext>
            </a:extLst>
          </p:cNvPr>
          <p:cNvCxnSpPr>
            <a:cxnSpLocks/>
          </p:cNvCxnSpPr>
          <p:nvPr/>
        </p:nvCxnSpPr>
        <p:spPr>
          <a:xfrm>
            <a:off x="1852345" y="3741320"/>
            <a:ext cx="553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72FE424B-D07E-76DE-D4FC-D20C7B6CE4D5}"/>
              </a:ext>
            </a:extLst>
          </p:cNvPr>
          <p:cNvSpPr/>
          <p:nvPr/>
        </p:nvSpPr>
        <p:spPr>
          <a:xfrm>
            <a:off x="2405694" y="2788277"/>
            <a:ext cx="753497" cy="427763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Collection</a:t>
            </a:r>
          </a:p>
          <a:p>
            <a:pPr algn="ctr"/>
            <a:r>
              <a:rPr lang="en-US" sz="1050" dirty="0"/>
              <a:t>Flume</a:t>
            </a:r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BBED2EC3-ED5C-8A03-542E-62D65813E171}"/>
              </a:ext>
            </a:extLst>
          </p:cNvPr>
          <p:cNvSpPr/>
          <p:nvPr/>
        </p:nvSpPr>
        <p:spPr>
          <a:xfrm>
            <a:off x="2429239" y="3495393"/>
            <a:ext cx="753497" cy="427763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Collection</a:t>
            </a:r>
          </a:p>
          <a:p>
            <a:pPr algn="ctr"/>
            <a:r>
              <a:rPr lang="en-US" sz="1000" dirty="0"/>
              <a:t>Flume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7CC090B-D054-D981-AE83-1E5B5BAE1DE1}"/>
              </a:ext>
            </a:extLst>
          </p:cNvPr>
          <p:cNvCxnSpPr/>
          <p:nvPr/>
        </p:nvCxnSpPr>
        <p:spPr>
          <a:xfrm>
            <a:off x="3182736" y="2996326"/>
            <a:ext cx="538474" cy="295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0A99B48-01B5-00E2-F7AF-25F38204BE41}"/>
              </a:ext>
            </a:extLst>
          </p:cNvPr>
          <p:cNvCxnSpPr>
            <a:cxnSpLocks/>
          </p:cNvCxnSpPr>
          <p:nvPr/>
        </p:nvCxnSpPr>
        <p:spPr>
          <a:xfrm flipV="1">
            <a:off x="3159191" y="3495393"/>
            <a:ext cx="562019" cy="19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271CB778-25DD-EF2C-5012-4736502AA93C}"/>
              </a:ext>
            </a:extLst>
          </p:cNvPr>
          <p:cNvSpPr/>
          <p:nvPr/>
        </p:nvSpPr>
        <p:spPr>
          <a:xfrm>
            <a:off x="3864334" y="2782445"/>
            <a:ext cx="882595" cy="120911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DCC6DA5-C9EC-0489-752F-B996756A3577}"/>
              </a:ext>
            </a:extLst>
          </p:cNvPr>
          <p:cNvCxnSpPr>
            <a:cxnSpLocks/>
          </p:cNvCxnSpPr>
          <p:nvPr/>
        </p:nvCxnSpPr>
        <p:spPr>
          <a:xfrm>
            <a:off x="4746929" y="3360200"/>
            <a:ext cx="779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过程 22">
            <a:extLst>
              <a:ext uri="{FF2B5EF4-FFF2-40B4-BE49-F238E27FC236}">
                <a16:creationId xmlns:a16="http://schemas.microsoft.com/office/drawing/2014/main" id="{0E0A0286-958D-76BF-D72E-36A6DC285B13}"/>
              </a:ext>
            </a:extLst>
          </p:cNvPr>
          <p:cNvSpPr/>
          <p:nvPr/>
        </p:nvSpPr>
        <p:spPr>
          <a:xfrm>
            <a:off x="5594090" y="3173118"/>
            <a:ext cx="1003822" cy="427763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Consume</a:t>
            </a:r>
          </a:p>
          <a:p>
            <a:pPr algn="ctr"/>
            <a:r>
              <a:rPr lang="en-US" sz="1000" dirty="0"/>
              <a:t>Flume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B69C221-9E3C-3A8E-440D-FAE2912AA542}"/>
              </a:ext>
            </a:extLst>
          </p:cNvPr>
          <p:cNvCxnSpPr>
            <a:cxnSpLocks/>
          </p:cNvCxnSpPr>
          <p:nvPr/>
        </p:nvCxnSpPr>
        <p:spPr>
          <a:xfrm>
            <a:off x="6529347" y="3360200"/>
            <a:ext cx="779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过程 25">
            <a:extLst>
              <a:ext uri="{FF2B5EF4-FFF2-40B4-BE49-F238E27FC236}">
                <a16:creationId xmlns:a16="http://schemas.microsoft.com/office/drawing/2014/main" id="{3CB5BFC6-32C3-4D86-0A8D-398DB7DDDCF3}"/>
              </a:ext>
            </a:extLst>
          </p:cNvPr>
          <p:cNvSpPr/>
          <p:nvPr/>
        </p:nvSpPr>
        <p:spPr>
          <a:xfrm>
            <a:off x="7331765" y="2782444"/>
            <a:ext cx="882595" cy="120911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HDFS</a:t>
            </a:r>
          </a:p>
        </p:txBody>
      </p:sp>
      <p:sp>
        <p:nvSpPr>
          <p:cNvPr id="33" name="流程图: 过程 32">
            <a:extLst>
              <a:ext uri="{FF2B5EF4-FFF2-40B4-BE49-F238E27FC236}">
                <a16:creationId xmlns:a16="http://schemas.microsoft.com/office/drawing/2014/main" id="{02B7767D-7FE4-29C1-D907-7C46ABB22E4B}"/>
              </a:ext>
            </a:extLst>
          </p:cNvPr>
          <p:cNvSpPr/>
          <p:nvPr/>
        </p:nvSpPr>
        <p:spPr>
          <a:xfrm>
            <a:off x="6428629" y="4522986"/>
            <a:ext cx="4905955" cy="147098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HIVE</a:t>
            </a:r>
          </a:p>
          <a:p>
            <a:pPr algn="ctr"/>
            <a:r>
              <a:rPr lang="en-US" dirty="0"/>
              <a:t>Data Storage + Data Analysis </a:t>
            </a:r>
          </a:p>
        </p:txBody>
      </p: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5EF5F408-1B55-07BC-EFB4-29A7963BB176}"/>
              </a:ext>
            </a:extLst>
          </p:cNvPr>
          <p:cNvCxnSpPr>
            <a:stCxn id="26" idx="3"/>
          </p:cNvCxnSpPr>
          <p:nvPr/>
        </p:nvCxnSpPr>
        <p:spPr>
          <a:xfrm>
            <a:off x="8214360" y="3386999"/>
            <a:ext cx="667247" cy="10021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流程图: 过程 46">
            <a:extLst>
              <a:ext uri="{FF2B5EF4-FFF2-40B4-BE49-F238E27FC236}">
                <a16:creationId xmlns:a16="http://schemas.microsoft.com/office/drawing/2014/main" id="{D020BE9D-B8BA-0E37-9046-6967A9DCDA9B}"/>
              </a:ext>
            </a:extLst>
          </p:cNvPr>
          <p:cNvSpPr/>
          <p:nvPr/>
        </p:nvSpPr>
        <p:spPr>
          <a:xfrm>
            <a:off x="5092179" y="5127976"/>
            <a:ext cx="1003822" cy="427763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Sqoop</a:t>
            </a:r>
          </a:p>
          <a:p>
            <a:pPr algn="ctr"/>
            <a:r>
              <a:rPr lang="en-US" sz="1000" dirty="0"/>
              <a:t>Data transfer</a:t>
            </a:r>
          </a:p>
        </p:txBody>
      </p: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D8FF06C1-B516-F551-E259-A9B6174EA110}"/>
              </a:ext>
            </a:extLst>
          </p:cNvPr>
          <p:cNvSpPr/>
          <p:nvPr/>
        </p:nvSpPr>
        <p:spPr>
          <a:xfrm>
            <a:off x="3601973" y="4653924"/>
            <a:ext cx="882595" cy="120911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EFF9FCA-996C-B226-46C7-3ECFC76F062C}"/>
              </a:ext>
            </a:extLst>
          </p:cNvPr>
          <p:cNvCxnSpPr>
            <a:cxnSpLocks/>
          </p:cNvCxnSpPr>
          <p:nvPr/>
        </p:nvCxnSpPr>
        <p:spPr>
          <a:xfrm flipH="1">
            <a:off x="6096000" y="5341857"/>
            <a:ext cx="332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6FEA101-15C6-B4C0-9D5B-B95EDAB4AD86}"/>
              </a:ext>
            </a:extLst>
          </p:cNvPr>
          <p:cNvCxnSpPr>
            <a:stCxn id="47" idx="1"/>
          </p:cNvCxnSpPr>
          <p:nvPr/>
        </p:nvCxnSpPr>
        <p:spPr>
          <a:xfrm flipH="1" flipV="1">
            <a:off x="4484568" y="5341857"/>
            <a:ext cx="6076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547EBD1C-28BD-11D9-C3D1-CEEDC220E44A}"/>
              </a:ext>
            </a:extLst>
          </p:cNvPr>
          <p:cNvSpPr/>
          <p:nvPr/>
        </p:nvSpPr>
        <p:spPr>
          <a:xfrm>
            <a:off x="1836783" y="4653924"/>
            <a:ext cx="1065443" cy="120911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Superset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A0AEEC4-7851-D29E-A272-8B2D66F2948D}"/>
              </a:ext>
            </a:extLst>
          </p:cNvPr>
          <p:cNvCxnSpPr/>
          <p:nvPr/>
        </p:nvCxnSpPr>
        <p:spPr>
          <a:xfrm flipH="1" flipV="1">
            <a:off x="2939332" y="5341857"/>
            <a:ext cx="6076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99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6EBF6-2B78-C881-FC87-26A6D488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706DA-539D-D1C0-D2FB-60F5317A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Review of Existing Data Warehouse Frameworks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Hadoop-Based Data Storage and Processing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Hadoop Framework</a:t>
            </a:r>
            <a:r>
              <a:rPr lang="en-US" dirty="0"/>
              <a:t>: Designed for distributed storage and processing of large datasets.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MapReduce</a:t>
            </a:r>
            <a:r>
              <a:rPr lang="en-US" dirty="0"/>
              <a:t>: Core processing model for handling massive data in parallel.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HDFS (Hadoop Distributed File System)</a:t>
            </a:r>
            <a:r>
              <a:rPr lang="en-US" dirty="0"/>
              <a:t>: Enables reliable and scalable storage for structured and unstructured data.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Relevance</a:t>
            </a:r>
            <a:r>
              <a:rPr lang="en-US" dirty="0"/>
              <a:t>: Provides the backbone for storing and managing the data ingested from Kafka via Flume.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Hive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Built on top of Hadoop to enable SQL-like querying (HQL).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Handles complex queries efficiently by leveraging distributed processing.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Widely used in data warehouses for structured data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04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D89F2-35B8-6B0C-35F2-B977CFAE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Mock Data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AE9AF3-0F67-8BAD-062E-ED9EBDF9B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Type: Jason (common, actions, </a:t>
            </a:r>
            <a:r>
              <a:rPr lang="en-US" dirty="0" err="1"/>
              <a:t>displays,error,ts</a:t>
            </a:r>
            <a:r>
              <a:rPr lang="en-US" dirty="0"/>
              <a:t>)</a:t>
            </a:r>
          </a:p>
          <a:p>
            <a:r>
              <a:rPr lang="en-US" dirty="0"/>
              <a:t>Example(structure and “common”):</a:t>
            </a:r>
          </a:p>
          <a:p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B11C94-3CA6-C674-FE6E-EDE3CEAEE748}"/>
              </a:ext>
            </a:extLst>
          </p:cNvPr>
          <p:cNvSpPr txBox="1"/>
          <p:nvPr/>
        </p:nvSpPr>
        <p:spPr>
          <a:xfrm>
            <a:off x="4758699" y="3314641"/>
            <a:ext cx="71403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"common": { // Environment Information </a:t>
            </a:r>
          </a:p>
          <a:p>
            <a:r>
              <a:rPr lang="en-US" dirty="0"/>
              <a:t>	"</a:t>
            </a:r>
            <a:r>
              <a:rPr lang="en-US" dirty="0" err="1"/>
              <a:t>ar</a:t>
            </a:r>
            <a:r>
              <a:rPr lang="en-US" dirty="0"/>
              <a:t>": "15", // Province ID </a:t>
            </a:r>
          </a:p>
          <a:p>
            <a:r>
              <a:rPr lang="en-US" dirty="0"/>
              <a:t>	"</a:t>
            </a:r>
            <a:r>
              <a:rPr lang="en-US" dirty="0" err="1"/>
              <a:t>ba</a:t>
            </a:r>
            <a:r>
              <a:rPr lang="en-US" dirty="0"/>
              <a:t>": "iPhone", // Phone Brand </a:t>
            </a:r>
          </a:p>
          <a:p>
            <a:r>
              <a:rPr lang="en-US" dirty="0"/>
              <a:t>	"</a:t>
            </a:r>
            <a:r>
              <a:rPr lang="en-US" dirty="0" err="1"/>
              <a:t>ch</a:t>
            </a:r>
            <a:r>
              <a:rPr lang="en-US" dirty="0"/>
              <a:t>": "Appstore", // Channel </a:t>
            </a:r>
          </a:p>
          <a:p>
            <a:r>
              <a:rPr lang="en-US" dirty="0"/>
              <a:t>	"</a:t>
            </a:r>
            <a:r>
              <a:rPr lang="en-US" dirty="0" err="1"/>
              <a:t>is_new</a:t>
            </a:r>
            <a:r>
              <a:rPr lang="en-US" dirty="0"/>
              <a:t>": "1", // Whether the user is new </a:t>
            </a:r>
          </a:p>
          <a:p>
            <a:r>
              <a:rPr lang="en-US" dirty="0"/>
              <a:t>	"md": "iPhone 8", // Phone Model </a:t>
            </a:r>
          </a:p>
          <a:p>
            <a:r>
              <a:rPr lang="en-US" dirty="0"/>
              <a:t>	"mid": "YXfhjAYH6As2z9Iq", // Device ID</a:t>
            </a:r>
          </a:p>
          <a:p>
            <a:r>
              <a:rPr lang="en-US" dirty="0"/>
              <a:t>	 "</a:t>
            </a:r>
            <a:r>
              <a:rPr lang="en-US" dirty="0" err="1"/>
              <a:t>os</a:t>
            </a:r>
            <a:r>
              <a:rPr lang="en-US" dirty="0"/>
              <a:t>": "iOS 13.2.9", // Operating System </a:t>
            </a:r>
          </a:p>
          <a:p>
            <a:r>
              <a:rPr lang="en-US" dirty="0"/>
              <a:t>	 "</a:t>
            </a:r>
            <a:r>
              <a:rPr lang="en-US" dirty="0" err="1"/>
              <a:t>sid</a:t>
            </a:r>
            <a:r>
              <a:rPr lang="en-US" dirty="0"/>
              <a:t>": "3981c171-558a-437c-be10-da6d2553c517", // Session ID </a:t>
            </a:r>
          </a:p>
          <a:p>
            <a:r>
              <a:rPr lang="en-US" dirty="0"/>
              <a:t>	"</a:t>
            </a:r>
            <a:r>
              <a:rPr lang="en-US" dirty="0" err="1"/>
              <a:t>uid</a:t>
            </a:r>
            <a:r>
              <a:rPr lang="en-US" dirty="0"/>
              <a:t>": "485", // User ID </a:t>
            </a:r>
          </a:p>
          <a:p>
            <a:r>
              <a:rPr lang="en-US" dirty="0"/>
              <a:t>	"</a:t>
            </a:r>
            <a:r>
              <a:rPr lang="en-US" dirty="0" err="1"/>
              <a:t>vc</a:t>
            </a:r>
            <a:r>
              <a:rPr lang="en-US" dirty="0"/>
              <a:t>": "v2.1.134" // App Version Number 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F584E8-071F-B670-64C7-04490F307B23}"/>
              </a:ext>
            </a:extLst>
          </p:cNvPr>
          <p:cNvSpPr txBox="1"/>
          <p:nvPr/>
        </p:nvSpPr>
        <p:spPr>
          <a:xfrm>
            <a:off x="1284514" y="3314641"/>
            <a:ext cx="27491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	“common”:{…},</a:t>
            </a:r>
          </a:p>
          <a:p>
            <a:r>
              <a:rPr lang="en-US" dirty="0"/>
              <a:t>	“actions”</a:t>
            </a:r>
            <a:r>
              <a:rPr lang="en-US" dirty="0">
                <a:sym typeface="Wingdings" panose="05000000000000000000" pitchFamily="2" charset="2"/>
              </a:rPr>
              <a:t>:{…},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/>
              <a:t>“display”</a:t>
            </a:r>
            <a:r>
              <a:rPr lang="en-US" dirty="0">
                <a:sym typeface="Wingdings" panose="05000000000000000000" pitchFamily="2" charset="2"/>
              </a:rPr>
              <a:t>:{…},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/>
              <a:t>“error”</a:t>
            </a:r>
            <a:r>
              <a:rPr lang="en-US" dirty="0">
                <a:sym typeface="Wingdings" panose="05000000000000000000" pitchFamily="2" charset="2"/>
              </a:rPr>
              <a:t>:{…},</a:t>
            </a:r>
          </a:p>
          <a:p>
            <a:r>
              <a:rPr lang="en-US" dirty="0">
                <a:sym typeface="Wingdings" panose="05000000000000000000" pitchFamily="2" charset="2"/>
              </a:rPr>
              <a:t>	“</a:t>
            </a:r>
            <a:r>
              <a:rPr lang="en-US" dirty="0" err="1">
                <a:sym typeface="Wingdings" panose="05000000000000000000" pitchFamily="2" charset="2"/>
              </a:rPr>
              <a:t>ts</a:t>
            </a:r>
            <a:r>
              <a:rPr lang="en-US" dirty="0">
                <a:sym typeface="Wingdings" panose="05000000000000000000" pitchFamily="2" charset="2"/>
              </a:rPr>
              <a:t>”:{…}</a:t>
            </a:r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5084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D770B-84FE-E5DF-22F8-87D5A8A3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AC217-7137-3D94-FF0F-3284942CA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Hive tables structured for queries:</a:t>
            </a:r>
          </a:p>
          <a:p>
            <a:pPr marL="0" indent="0">
              <a:buNone/>
            </a:pPr>
            <a:r>
              <a:rPr lang="en-US" dirty="0"/>
              <a:t>	Partitioned by date for performance and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374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0C7BE-4E37-C434-DB89-7A2BD5CB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Results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BB3E891-55FD-88C9-A72A-DABDB7D30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2325" y="1989703"/>
            <a:ext cx="5093212" cy="3641902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D631BCF-82D7-D5A0-AB17-4F443E324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462" y="2020991"/>
            <a:ext cx="4586612" cy="412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507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DC3C7-457F-00A7-793C-CBAB6AD4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Results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64B15CD-3765-047D-C1C7-5F99D60A8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638" y="1821700"/>
            <a:ext cx="9306383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56E5DA-C9B7-E364-EE1A-2AAA0D389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466" y="4265890"/>
            <a:ext cx="5578722" cy="122259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730F897-2610-CB0D-53EC-16E4A20DACBA}"/>
              </a:ext>
            </a:extLst>
          </p:cNvPr>
          <p:cNvSpPr txBox="1"/>
          <p:nvPr/>
        </p:nvSpPr>
        <p:spPr>
          <a:xfrm>
            <a:off x="4556302" y="3838126"/>
            <a:ext cx="777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74(30.33%)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E69FE89-7498-EF25-6A68-FC13C05DDE63}"/>
              </a:ext>
            </a:extLst>
          </p:cNvPr>
          <p:cNvSpPr txBox="1"/>
          <p:nvPr/>
        </p:nvSpPr>
        <p:spPr>
          <a:xfrm>
            <a:off x="4292709" y="5120772"/>
            <a:ext cx="777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51(20.9%)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88676CF-0AE1-3AFB-595E-CCCA2A5070F9}"/>
              </a:ext>
            </a:extLst>
          </p:cNvPr>
          <p:cNvSpPr txBox="1"/>
          <p:nvPr/>
        </p:nvSpPr>
        <p:spPr>
          <a:xfrm>
            <a:off x="3178161" y="5183563"/>
            <a:ext cx="777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37(15.6%)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4D47676-3035-F9BE-1978-33EC680ECC49}"/>
              </a:ext>
            </a:extLst>
          </p:cNvPr>
          <p:cNvSpPr txBox="1"/>
          <p:nvPr/>
        </p:nvSpPr>
        <p:spPr>
          <a:xfrm>
            <a:off x="2754320" y="4420995"/>
            <a:ext cx="77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34(13.93.33%)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C10AB74-FCDA-1B84-9191-0497566FDABF}"/>
              </a:ext>
            </a:extLst>
          </p:cNvPr>
          <p:cNvSpPr txBox="1"/>
          <p:nvPr/>
        </p:nvSpPr>
        <p:spPr>
          <a:xfrm>
            <a:off x="2911298" y="3722710"/>
            <a:ext cx="777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25(10.25%)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A231D38-7731-D3EF-9274-61BC3BC41CCC}"/>
              </a:ext>
            </a:extLst>
          </p:cNvPr>
          <p:cNvSpPr txBox="1"/>
          <p:nvPr/>
        </p:nvSpPr>
        <p:spPr>
          <a:xfrm>
            <a:off x="3299820" y="3190974"/>
            <a:ext cx="7463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14(5.74%)</a:t>
            </a:r>
          </a:p>
        </p:txBody>
      </p:sp>
    </p:spTree>
    <p:extLst>
      <p:ext uri="{BB962C8B-B14F-4D97-AF65-F5344CB8AC3E}">
        <p14:creationId xmlns:p14="http://schemas.microsoft.com/office/powerpoint/2010/main" val="4191329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等线 Light"/>
        <a:cs typeface=""/>
      </a:majorFont>
      <a:minorFont>
        <a:latin typeface="Calibri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742</Words>
  <Application>Microsoft Office PowerPoint</Application>
  <PresentationFormat>宽屏</PresentationFormat>
  <Paragraphs>118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Office 主题​​</vt:lpstr>
      <vt:lpstr>Data Warehouse Project: User Log Information Analysis ------Mock Data Generation to Visualization</vt:lpstr>
      <vt:lpstr>Introduction </vt:lpstr>
      <vt:lpstr>Overview:</vt:lpstr>
      <vt:lpstr>Model</vt:lpstr>
      <vt:lpstr>Literature Review</vt:lpstr>
      <vt:lpstr>Mock Data</vt:lpstr>
      <vt:lpstr>Hive</vt:lpstr>
      <vt:lpstr>Analysis and Results</vt:lpstr>
      <vt:lpstr>Analysis and Results</vt:lpstr>
      <vt:lpstr>Analysis and Results</vt:lpstr>
      <vt:lpstr>Hours Spent on Project</vt:lpstr>
      <vt:lpstr>Project Limitations</vt:lpstr>
      <vt:lpstr>Conclusion</vt:lpstr>
      <vt:lpstr>Reference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 Project: User Log Information Analysis ------Mock Data Generation to Visualization</dc:title>
  <dc:creator>Ziyang Xu</dc:creator>
  <cp:lastModifiedBy>Ziyang Xu</cp:lastModifiedBy>
  <cp:revision>2</cp:revision>
  <dcterms:created xsi:type="dcterms:W3CDTF">2024-11-24T22:01:22Z</dcterms:created>
  <dcterms:modified xsi:type="dcterms:W3CDTF">2024-11-24T22:32:33Z</dcterms:modified>
</cp:coreProperties>
</file>