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20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20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20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88" y="2363304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开发环境配置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模块化的基本语法</a:t>
            </a:r>
          </a:p>
        </p:txBody>
      </p:sp>
      <p:sp>
        <p:nvSpPr>
          <p:cNvPr id="133" name="Shape 133"/>
          <p:cNvSpPr/>
          <p:nvPr/>
        </p:nvSpPr>
        <p:spPr>
          <a:xfrm>
            <a:off x="1089164" y="742798"/>
            <a:ext cx="6965671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ES6 模块化如何使用，开发环境如何打包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88" y="2941565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关于 JS 众多模块化标准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2"/>
      <p:bldP build="whole" bldLvl="1" animBg="1" rev="0" advAuto="0" spid="134" grpId="3"/>
      <p:bldP build="whole" bldLvl="1" animBg="1" rev="0" advAuto="0" spid="13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076903" y="362430"/>
            <a:ext cx="299019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开发环境 - rollup</a:t>
            </a:r>
          </a:p>
        </p:txBody>
      </p:sp>
      <p:pic>
        <p:nvPicPr>
          <p:cNvPr id="168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0293" y="1238767"/>
            <a:ext cx="6163415" cy="3342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076903" y="362430"/>
            <a:ext cx="299019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开发环境 - rollup</a:t>
            </a:r>
          </a:p>
        </p:txBody>
      </p:sp>
      <p:sp>
        <p:nvSpPr>
          <p:cNvPr id="171" name="Shape 171"/>
          <p:cNvSpPr/>
          <p:nvPr/>
        </p:nvSpPr>
        <p:spPr>
          <a:xfrm>
            <a:off x="1397000" y="14675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npm init</a:t>
            </a:r>
          </a:p>
        </p:txBody>
      </p:sp>
      <p:sp>
        <p:nvSpPr>
          <p:cNvPr id="172" name="Shape 172"/>
          <p:cNvSpPr/>
          <p:nvPr/>
        </p:nvSpPr>
        <p:spPr>
          <a:xfrm>
            <a:off x="1409693" y="1986845"/>
            <a:ext cx="730421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npm i rollup rollup-plugin-node-resolve rollup-plugin-babel babel-plugin-external-helpers babel-preset-latest  --save-dev</a:t>
            </a:r>
          </a:p>
        </p:txBody>
      </p:sp>
      <p:sp>
        <p:nvSpPr>
          <p:cNvPr id="173" name="Shape 173"/>
          <p:cNvSpPr/>
          <p:nvPr/>
        </p:nvSpPr>
        <p:spPr>
          <a:xfrm>
            <a:off x="1397000" y="3166548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配置  .babelrc</a:t>
            </a:r>
          </a:p>
        </p:txBody>
      </p:sp>
      <p:sp>
        <p:nvSpPr>
          <p:cNvPr id="174" name="Shape 174"/>
          <p:cNvSpPr/>
          <p:nvPr/>
        </p:nvSpPr>
        <p:spPr>
          <a:xfrm>
            <a:off x="1397000" y="3685854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配置  rollup.config.js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4"/>
      <p:bldP build="whole" bldLvl="1" animBg="1" rev="0" advAuto="0" spid="171" grpId="1"/>
      <p:bldP build="whole" bldLvl="1" animBg="1" rev="0" advAuto="0" spid="173" grpId="3"/>
      <p:bldP build="whole" bldLvl="1" animBg="1" rev="0" advAuto="0" spid="172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3076903" y="362430"/>
            <a:ext cx="299019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开发环境 - rollup</a:t>
            </a:r>
          </a:p>
        </p:txBody>
      </p:sp>
      <p:sp>
        <p:nvSpPr>
          <p:cNvPr id="177" name="Shape 177"/>
          <p:cNvSpPr/>
          <p:nvPr/>
        </p:nvSpPr>
        <p:spPr>
          <a:xfrm>
            <a:off x="1396999" y="1619942"/>
            <a:ext cx="72662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将 webpack 环境的 JS 代码拷贝过来</a:t>
            </a:r>
          </a:p>
        </p:txBody>
      </p:sp>
      <p:sp>
        <p:nvSpPr>
          <p:cNvPr id="178" name="Shape 178"/>
          <p:cNvSpPr/>
          <p:nvPr/>
        </p:nvSpPr>
        <p:spPr>
          <a:xfrm>
            <a:off x="1396988" y="2101145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修改 package.json 的 scripts</a:t>
            </a:r>
          </a:p>
        </p:txBody>
      </p:sp>
      <p:sp>
        <p:nvSpPr>
          <p:cNvPr id="179" name="Shape 179"/>
          <p:cNvSpPr/>
          <p:nvPr/>
        </p:nvSpPr>
        <p:spPr>
          <a:xfrm>
            <a:off x="1396988" y="2582352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运行 npm start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3"/>
      <p:bldP build="whole" bldLvl="1" animBg="1" rev="0" advAuto="0" spid="177" grpId="1"/>
      <p:bldP build="whole" bldLvl="1" animBg="1" rev="0" advAuto="0" spid="178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3076903" y="362430"/>
            <a:ext cx="299019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开发环境 - rollup</a:t>
            </a:r>
          </a:p>
        </p:txBody>
      </p:sp>
      <p:sp>
        <p:nvSpPr>
          <p:cNvPr id="182" name="Shape 182"/>
          <p:cNvSpPr/>
          <p:nvPr/>
        </p:nvSpPr>
        <p:spPr>
          <a:xfrm>
            <a:off x="1396999" y="1619942"/>
            <a:ext cx="72662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rollup 功能单一，webpack 功能强大</a:t>
            </a:r>
          </a:p>
        </p:txBody>
      </p:sp>
      <p:sp>
        <p:nvSpPr>
          <p:cNvPr id="183" name="Shape 183"/>
          <p:cNvSpPr/>
          <p:nvPr/>
        </p:nvSpPr>
        <p:spPr>
          <a:xfrm>
            <a:off x="1396988" y="2101145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参考设计原则和《Linux/Unix设计思想》</a:t>
            </a:r>
          </a:p>
        </p:txBody>
      </p:sp>
      <p:sp>
        <p:nvSpPr>
          <p:cNvPr id="184" name="Shape 184"/>
          <p:cNvSpPr/>
          <p:nvPr/>
        </p:nvSpPr>
        <p:spPr>
          <a:xfrm>
            <a:off x="1396988" y="2582352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工具要尽量功能单一，可集成，可扩展</a:t>
            </a:r>
          </a:p>
        </p:txBody>
      </p:sp>
      <p:sp>
        <p:nvSpPr>
          <p:cNvPr id="185" name="Shape 185"/>
          <p:cNvSpPr/>
          <p:nvPr/>
        </p:nvSpPr>
        <p:spPr>
          <a:xfrm>
            <a:off x="1396988" y="3063556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wangEditor 用的 gulp + rollup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4"/>
      <p:bldP build="whole" bldLvl="1" animBg="1" rev="0" advAuto="0" spid="182" grpId="1"/>
      <p:bldP build="whole" bldLvl="1" animBg="1" rev="0" advAuto="0" spid="183" grpId="2"/>
      <p:bldP build="whole" bldLvl="1" animBg="1" rev="0" advAuto="0" spid="184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803648" y="22720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2553023" y="527533"/>
            <a:ext cx="403794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关于 JS 众多模块化标准</a:t>
            </a:r>
          </a:p>
        </p:txBody>
      </p:sp>
      <p:sp>
        <p:nvSpPr>
          <p:cNvPr id="190" name="Shape 190"/>
          <p:cNvSpPr/>
          <p:nvPr/>
        </p:nvSpPr>
        <p:spPr>
          <a:xfrm>
            <a:off x="1397000" y="14675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没有模块化</a:t>
            </a:r>
          </a:p>
        </p:txBody>
      </p:sp>
      <p:sp>
        <p:nvSpPr>
          <p:cNvPr id="191" name="Shape 191"/>
          <p:cNvSpPr/>
          <p:nvPr/>
        </p:nvSpPr>
        <p:spPr>
          <a:xfrm>
            <a:off x="1396988" y="1948745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AMD 成为标准，require.js （也有 CMD）</a:t>
            </a:r>
          </a:p>
        </p:txBody>
      </p:sp>
      <p:sp>
        <p:nvSpPr>
          <p:cNvPr id="192" name="Shape 192"/>
          <p:cNvSpPr/>
          <p:nvPr/>
        </p:nvSpPr>
        <p:spPr>
          <a:xfrm>
            <a:off x="1396988" y="2429952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前端打包工具，是的 nodejs 模块化可以被使用</a:t>
            </a:r>
          </a:p>
        </p:txBody>
      </p:sp>
      <p:sp>
        <p:nvSpPr>
          <p:cNvPr id="193" name="Shape 193"/>
          <p:cNvSpPr/>
          <p:nvPr/>
        </p:nvSpPr>
        <p:spPr>
          <a:xfrm>
            <a:off x="1396988" y="2911156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ES6 出现，想统一现在所有模块化标准</a:t>
            </a:r>
          </a:p>
        </p:txBody>
      </p:sp>
      <p:sp>
        <p:nvSpPr>
          <p:cNvPr id="194" name="Shape 194"/>
          <p:cNvSpPr/>
          <p:nvPr/>
        </p:nvSpPr>
        <p:spPr>
          <a:xfrm>
            <a:off x="1396988" y="3392363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nodejs 积极支持，浏览器尚未统一</a:t>
            </a:r>
          </a:p>
        </p:txBody>
      </p:sp>
      <p:sp>
        <p:nvSpPr>
          <p:cNvPr id="195" name="Shape 195"/>
          <p:cNvSpPr/>
          <p:nvPr/>
        </p:nvSpPr>
        <p:spPr>
          <a:xfrm>
            <a:off x="1396988" y="3873567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你可以自造 lib ，但是不要自造标准！！！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  <p:bldP build="whole" bldLvl="1" animBg="1" rev="0" advAuto="0" spid="194" grpId="5"/>
      <p:bldP build="whole" bldLvl="1" animBg="1" rev="0" advAuto="0" spid="193" grpId="4"/>
      <p:bldP build="whole" bldLvl="1" animBg="1" rev="0" advAuto="0" spid="192" grpId="3"/>
      <p:bldP build="whole" bldLvl="1" animBg="1" rev="0" advAuto="0" spid="191" grpId="2"/>
      <p:bldP build="whole" bldLvl="1" animBg="1" rev="0" advAuto="0" spid="195" grpId="6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1396990" y="2363304"/>
            <a:ext cx="721056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环境： babel 编译 ES6 语法，模块化可用 webpack 和 rollup</a:t>
            </a:r>
          </a:p>
        </p:txBody>
      </p:sp>
      <p:sp>
        <p:nvSpPr>
          <p:cNvPr id="198" name="Shape 198"/>
          <p:cNvSpPr/>
          <p:nvPr/>
        </p:nvSpPr>
        <p:spPr>
          <a:xfrm>
            <a:off x="1396998" y="1785042"/>
            <a:ext cx="603265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语法： import export （注意有无 default）</a:t>
            </a:r>
          </a:p>
        </p:txBody>
      </p:sp>
      <p:sp>
        <p:nvSpPr>
          <p:cNvPr id="199" name="Shape 199"/>
          <p:cNvSpPr/>
          <p:nvPr/>
        </p:nvSpPr>
        <p:spPr>
          <a:xfrm>
            <a:off x="3803648" y="742798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200" name="Shape 200"/>
          <p:cNvSpPr/>
          <p:nvPr/>
        </p:nvSpPr>
        <p:spPr>
          <a:xfrm>
            <a:off x="1396988" y="2941565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扩展： 说一下自己对模块化标准统一的期待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2"/>
      <p:bldP build="whole" bldLvl="1" animBg="1" rev="0" advAuto="0" spid="200" grpId="3"/>
      <p:bldP build="whole" bldLvl="1" animBg="1" rev="0" advAuto="0" spid="19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3485481" y="222730"/>
            <a:ext cx="2173034" cy="59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export 语法</a:t>
            </a:r>
          </a:p>
        </p:txBody>
      </p:sp>
      <p:pic>
        <p:nvPicPr>
          <p:cNvPr id="137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0654" y="1099703"/>
            <a:ext cx="3942692" cy="3599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506644" y="387830"/>
            <a:ext cx="213071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import 语法</a:t>
            </a:r>
          </a:p>
        </p:txBody>
      </p:sp>
      <p:pic>
        <p:nvPicPr>
          <p:cNvPr id="140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9821" y="1640651"/>
            <a:ext cx="4924358" cy="2185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3803648" y="231774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103785" y="362430"/>
            <a:ext cx="293642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开发环境 - babel</a:t>
            </a:r>
          </a:p>
        </p:txBody>
      </p:sp>
      <p:pic>
        <p:nvPicPr>
          <p:cNvPr id="145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0307" y="1168955"/>
            <a:ext cx="5903387" cy="37332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3103785" y="362430"/>
            <a:ext cx="293642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开发环境 - babel</a:t>
            </a:r>
          </a:p>
        </p:txBody>
      </p:sp>
      <p:sp>
        <p:nvSpPr>
          <p:cNvPr id="148" name="Shape 148"/>
          <p:cNvSpPr/>
          <p:nvPr/>
        </p:nvSpPr>
        <p:spPr>
          <a:xfrm>
            <a:off x="1396992" y="1822449"/>
            <a:ext cx="706941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npm install --save-dev babel-core babel-preset-es2015 babel-preset-latest</a:t>
            </a:r>
          </a:p>
        </p:txBody>
      </p:sp>
      <p:sp>
        <p:nvSpPr>
          <p:cNvPr id="149" name="Shape 149"/>
          <p:cNvSpPr/>
          <p:nvPr/>
        </p:nvSpPr>
        <p:spPr>
          <a:xfrm>
            <a:off x="1397000" y="13659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电脑有 node 环境，运行 npm init</a:t>
            </a:r>
          </a:p>
        </p:txBody>
      </p:sp>
      <p:sp>
        <p:nvSpPr>
          <p:cNvPr id="150" name="Shape 150"/>
          <p:cNvSpPr/>
          <p:nvPr/>
        </p:nvSpPr>
        <p:spPr>
          <a:xfrm>
            <a:off x="1396988" y="2626685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创建 .babelrc 文件</a:t>
            </a:r>
          </a:p>
        </p:txBody>
      </p:sp>
      <p:sp>
        <p:nvSpPr>
          <p:cNvPr id="151" name="Shape 151"/>
          <p:cNvSpPr/>
          <p:nvPr/>
        </p:nvSpPr>
        <p:spPr>
          <a:xfrm>
            <a:off x="1396988" y="3100721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npm install --global babel-cli</a:t>
            </a:r>
          </a:p>
        </p:txBody>
      </p:sp>
      <p:sp>
        <p:nvSpPr>
          <p:cNvPr id="152" name="Shape 152"/>
          <p:cNvSpPr/>
          <p:nvPr/>
        </p:nvSpPr>
        <p:spPr>
          <a:xfrm>
            <a:off x="1396988" y="3574765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babel —version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3"/>
      <p:bldP build="whole" bldLvl="1" animBg="1" rev="0" advAuto="0" spid="148" grpId="2"/>
      <p:bldP build="whole" bldLvl="1" animBg="1" rev="0" advAuto="0" spid="149" grpId="1"/>
      <p:bldP build="whole" bldLvl="1" animBg="1" rev="0" advAuto="0" spid="151" grpId="4"/>
      <p:bldP build="whole" bldLvl="1" animBg="1" rev="0" advAuto="0" spid="152" grpId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103784" y="527533"/>
            <a:ext cx="293642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开发环境 - babel</a:t>
            </a:r>
          </a:p>
        </p:txBody>
      </p:sp>
      <p:sp>
        <p:nvSpPr>
          <p:cNvPr id="155" name="Shape 155"/>
          <p:cNvSpPr/>
          <p:nvPr/>
        </p:nvSpPr>
        <p:spPr>
          <a:xfrm>
            <a:off x="1397000" y="15691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创建 index.js</a:t>
            </a:r>
          </a:p>
        </p:txBody>
      </p:sp>
      <p:sp>
        <p:nvSpPr>
          <p:cNvPr id="156" name="Shape 156"/>
          <p:cNvSpPr/>
          <p:nvPr/>
        </p:nvSpPr>
        <p:spPr>
          <a:xfrm>
            <a:off x="1396988" y="2050345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内容：[1, 2, 3].map(item =&gt; item + 1);</a:t>
            </a:r>
          </a:p>
        </p:txBody>
      </p:sp>
      <p:sp>
        <p:nvSpPr>
          <p:cNvPr id="157" name="Shape 157"/>
          <p:cNvSpPr/>
          <p:nvPr/>
        </p:nvSpPr>
        <p:spPr>
          <a:xfrm>
            <a:off x="1396988" y="2531552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运行 babel index.js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3"/>
      <p:bldP build="whole" bldLvl="1" animBg="1" rev="0" advAuto="0" spid="155" grpId="1"/>
      <p:bldP build="whole" bldLvl="1" animBg="1" rev="0" advAuto="0" spid="156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2805845" y="527533"/>
            <a:ext cx="35323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开发环境 - webpack</a:t>
            </a:r>
          </a:p>
        </p:txBody>
      </p:sp>
      <p:sp>
        <p:nvSpPr>
          <p:cNvPr id="160" name="Shape 160"/>
          <p:cNvSpPr/>
          <p:nvPr/>
        </p:nvSpPr>
        <p:spPr>
          <a:xfrm>
            <a:off x="1396999" y="1569142"/>
            <a:ext cx="662935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npm install webpack babel-loader --save-dev</a:t>
            </a:r>
          </a:p>
        </p:txBody>
      </p:sp>
      <p:sp>
        <p:nvSpPr>
          <p:cNvPr id="161" name="Shape 161"/>
          <p:cNvSpPr/>
          <p:nvPr/>
        </p:nvSpPr>
        <p:spPr>
          <a:xfrm>
            <a:off x="1396988" y="2050345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配置 webpack.config.js</a:t>
            </a:r>
          </a:p>
        </p:txBody>
      </p:sp>
      <p:sp>
        <p:nvSpPr>
          <p:cNvPr id="162" name="Shape 162"/>
          <p:cNvSpPr/>
          <p:nvPr/>
        </p:nvSpPr>
        <p:spPr>
          <a:xfrm>
            <a:off x="1396988" y="2531552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配置 package.json 中的 scripts</a:t>
            </a:r>
          </a:p>
        </p:txBody>
      </p:sp>
      <p:sp>
        <p:nvSpPr>
          <p:cNvPr id="163" name="Shape 163"/>
          <p:cNvSpPr/>
          <p:nvPr/>
        </p:nvSpPr>
        <p:spPr>
          <a:xfrm>
            <a:off x="1396988" y="3012756"/>
            <a:ext cx="58238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运行 npm start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1"/>
      <p:bldP build="whole" bldLvl="1" animBg="1" rev="0" advAuto="0" spid="162" grpId="3"/>
      <p:bldP build="whole" bldLvl="1" animBg="1" rev="0" advAuto="0" spid="163" grpId="4"/>
      <p:bldP build="whole" bldLvl="1" animBg="1" rev="0" advAuto="0" spid="161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3803648" y="22720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