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6990" y="2363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模板是什么</a:t>
            </a:r>
          </a:p>
        </p:txBody>
      </p:sp>
      <p:sp>
        <p:nvSpPr>
          <p:cNvPr id="133" name="Shape 133"/>
          <p:cNvSpPr/>
          <p:nvPr/>
        </p:nvSpPr>
        <p:spPr>
          <a:xfrm>
            <a:off x="2804591" y="742798"/>
            <a:ext cx="3534812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中如何解析模板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函数与 vdom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1"/>
      <p:bldP build="whole" bldLvl="1" animBg="1" rev="0" advAuto="0" spid="134" grpId="3"/>
      <p:bldP build="whole" bldLvl="1" animBg="1" rev="0" advAuto="0" spid="13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803649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手写一下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复杂一点的例子，render 函数是什么样子的？</a:t>
            </a:r>
          </a:p>
        </p:txBody>
      </p:sp>
      <p:sp>
        <p:nvSpPr>
          <p:cNvPr id="173" name="Shape 173"/>
          <p:cNvSpPr/>
          <p:nvPr/>
        </p:nvSpPr>
        <p:spPr>
          <a:xfrm>
            <a:off x="1397000" y="1658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从哪里可以看到 render 函数？</a:t>
            </a:r>
          </a:p>
        </p:txBody>
      </p:sp>
      <p:sp>
        <p:nvSpPr>
          <p:cNvPr id="174" name="Shape 174"/>
          <p:cNvSpPr/>
          <p:nvPr/>
        </p:nvSpPr>
        <p:spPr>
          <a:xfrm>
            <a:off x="3530084" y="526898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sp>
        <p:nvSpPr>
          <p:cNvPr id="175" name="Shape 175"/>
          <p:cNvSpPr/>
          <p:nvPr/>
        </p:nvSpPr>
        <p:spPr>
          <a:xfrm>
            <a:off x="1396991" y="2814565"/>
            <a:ext cx="60861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vm._c 是什么？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2"/>
      <p:bldP build="whole" bldLvl="1" animBg="1" rev="0" advAuto="0" spid="175" grpId="3"/>
      <p:bldP build="whole" bldLvl="1" animBg="1" rev="0" advAuto="0" spid="17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236643" y="2317749"/>
            <a:ext cx="667071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看一下 todo-list demo 的 render 函数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v-model 是怎么实现的？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0" y="1658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根据 todo-list demo 的 render 函数：</a:t>
            </a:r>
          </a:p>
        </p:txBody>
      </p:sp>
      <p:sp>
        <p:nvSpPr>
          <p:cNvPr id="181" name="Shape 181"/>
          <p:cNvSpPr/>
          <p:nvPr/>
        </p:nvSpPr>
        <p:spPr>
          <a:xfrm>
            <a:off x="3530084" y="526898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sp>
        <p:nvSpPr>
          <p:cNvPr id="182" name="Shape 182"/>
          <p:cNvSpPr/>
          <p:nvPr/>
        </p:nvSpPr>
        <p:spPr>
          <a:xfrm>
            <a:off x="1396991" y="2814565"/>
            <a:ext cx="60861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v-on:click 是怎么实现的？</a:t>
            </a:r>
          </a:p>
        </p:txBody>
      </p:sp>
      <p:sp>
        <p:nvSpPr>
          <p:cNvPr id="183" name="Shape 183"/>
          <p:cNvSpPr/>
          <p:nvPr/>
        </p:nvSpPr>
        <p:spPr>
          <a:xfrm>
            <a:off x="1396991" y="3392827"/>
            <a:ext cx="60861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v-for 是怎么实现的？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whole" bldLvl="1" animBg="1" rev="0" advAuto="0" spid="183" grpId="4"/>
      <p:bldP build="whole" bldLvl="1" animBg="1" rev="0" advAuto="0" spid="179" grpId="2"/>
      <p:bldP build="whole" bldLvl="1" animBg="1" rev="0" advAuto="0" spid="18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还剩下模板生成 html 的问题</a:t>
            </a:r>
          </a:p>
        </p:txBody>
      </p:sp>
      <p:sp>
        <p:nvSpPr>
          <p:cNvPr id="186" name="Shape 186"/>
          <p:cNvSpPr/>
          <p:nvPr/>
        </p:nvSpPr>
        <p:spPr>
          <a:xfrm>
            <a:off x="1397000" y="1658042"/>
            <a:ext cx="635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已经解决了模板中“逻辑”（v-for v-if）的问题</a:t>
            </a:r>
          </a:p>
        </p:txBody>
      </p:sp>
      <p:sp>
        <p:nvSpPr>
          <p:cNvPr id="187" name="Shape 187"/>
          <p:cNvSpPr/>
          <p:nvPr/>
        </p:nvSpPr>
        <p:spPr>
          <a:xfrm>
            <a:off x="3530084" y="526898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sp>
        <p:nvSpPr>
          <p:cNvPr id="188" name="Shape 188"/>
          <p:cNvSpPr/>
          <p:nvPr/>
        </p:nvSpPr>
        <p:spPr>
          <a:xfrm>
            <a:off x="1396991" y="2814565"/>
            <a:ext cx="60861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另外，vm._c 是什么？ render 函数返回了什么？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5" grpId="2"/>
      <p:bldP build="whole" bldLvl="1" animBg="1" rev="0" advAuto="0" spid="188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409037" y="2317749"/>
            <a:ext cx="43259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先复习一下 vdom 的知识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763341" y="95727"/>
            <a:ext cx="36173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函数和 vdom</a:t>
            </a:r>
          </a:p>
        </p:txBody>
      </p:sp>
      <p:pic>
        <p:nvPicPr>
          <p:cNvPr id="193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536" y="661940"/>
            <a:ext cx="8164928" cy="4195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函数执行之后，返回的是 vnode</a:t>
            </a:r>
          </a:p>
        </p:txBody>
      </p:sp>
      <p:sp>
        <p:nvSpPr>
          <p:cNvPr id="196" name="Shape 196"/>
          <p:cNvSpPr/>
          <p:nvPr/>
        </p:nvSpPr>
        <p:spPr>
          <a:xfrm>
            <a:off x="1397000" y="1658042"/>
            <a:ext cx="635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vm._c 其实就相当于 snabbdom 中的 h 函数</a:t>
            </a:r>
          </a:p>
        </p:txBody>
      </p:sp>
      <p:sp>
        <p:nvSpPr>
          <p:cNvPr id="197" name="Shape 197"/>
          <p:cNvSpPr/>
          <p:nvPr/>
        </p:nvSpPr>
        <p:spPr>
          <a:xfrm>
            <a:off x="2763341" y="526898"/>
            <a:ext cx="36173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函数和 vdom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2763341" y="95727"/>
            <a:ext cx="36173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函数和 vdom</a:t>
            </a:r>
          </a:p>
        </p:txBody>
      </p:sp>
      <p:pic>
        <p:nvPicPr>
          <p:cNvPr id="20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552" y="689974"/>
            <a:ext cx="6908897" cy="4199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页面首次渲染执行 updateComponent</a:t>
            </a:r>
          </a:p>
        </p:txBody>
      </p:sp>
      <p:sp>
        <p:nvSpPr>
          <p:cNvPr id="203" name="Shape 203"/>
          <p:cNvSpPr/>
          <p:nvPr/>
        </p:nvSpPr>
        <p:spPr>
          <a:xfrm>
            <a:off x="1397000" y="1658042"/>
            <a:ext cx="635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updateComponent 中实现了 vdom 的 patch</a:t>
            </a:r>
          </a:p>
        </p:txBody>
      </p:sp>
      <p:sp>
        <p:nvSpPr>
          <p:cNvPr id="204" name="Shape 204"/>
          <p:cNvSpPr/>
          <p:nvPr/>
        </p:nvSpPr>
        <p:spPr>
          <a:xfrm>
            <a:off x="2763341" y="526898"/>
            <a:ext cx="361731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函数和 vdom</a:t>
            </a:r>
          </a:p>
        </p:txBody>
      </p:sp>
      <p:sp>
        <p:nvSpPr>
          <p:cNvPr id="205" name="Shape 205"/>
          <p:cNvSpPr/>
          <p:nvPr/>
        </p:nvSpPr>
        <p:spPr>
          <a:xfrm>
            <a:off x="1396990" y="2814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data 中每次修改属性，执行 updateComponent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5" grpId="3"/>
      <p:bldP build="whole" bldLvl="1" animBg="1" rev="0" advAuto="0" spid="20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3613148" y="286230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模板是什么</a:t>
            </a:r>
          </a:p>
        </p:txBody>
      </p:sp>
      <p:pic>
        <p:nvPicPr>
          <p:cNvPr id="13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441" y="1170994"/>
            <a:ext cx="7575120" cy="3212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3422648" y="2317749"/>
            <a:ext cx="2298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整体流程回顾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1396993" y="1969604"/>
            <a:ext cx="662918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模板必须转换为 JS 代码（有逻辑、渲染 html、JS 变量）</a:t>
            </a:r>
          </a:p>
        </p:txBody>
      </p:sp>
      <p:sp>
        <p:nvSpPr>
          <p:cNvPr id="210" name="Shape 210"/>
          <p:cNvSpPr/>
          <p:nvPr/>
        </p:nvSpPr>
        <p:spPr>
          <a:xfrm>
            <a:off x="1397000" y="13913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模板：字符串，有逻辑，嵌入 JS 变量……</a:t>
            </a:r>
          </a:p>
        </p:txBody>
      </p:sp>
      <p:sp>
        <p:nvSpPr>
          <p:cNvPr id="211" name="Shape 211"/>
          <p:cNvSpPr/>
          <p:nvPr/>
        </p:nvSpPr>
        <p:spPr>
          <a:xfrm>
            <a:off x="3803648" y="387195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212" name="Shape 212"/>
          <p:cNvSpPr/>
          <p:nvPr/>
        </p:nvSpPr>
        <p:spPr>
          <a:xfrm>
            <a:off x="1396990" y="25478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函数是什么样子的</a:t>
            </a:r>
          </a:p>
        </p:txBody>
      </p:sp>
      <p:sp>
        <p:nvSpPr>
          <p:cNvPr id="213" name="Shape 213"/>
          <p:cNvSpPr/>
          <p:nvPr/>
        </p:nvSpPr>
        <p:spPr>
          <a:xfrm>
            <a:off x="1396990" y="3126127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函数执行是返回 vnode</a:t>
            </a:r>
          </a:p>
        </p:txBody>
      </p:sp>
      <p:sp>
        <p:nvSpPr>
          <p:cNvPr id="214" name="Shape 214"/>
          <p:cNvSpPr/>
          <p:nvPr/>
        </p:nvSpPr>
        <p:spPr>
          <a:xfrm>
            <a:off x="1396990" y="3704390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updateComponent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4"/>
      <p:bldP build="whole" bldLvl="1" animBg="1" rev="0" advAuto="0" spid="210" grpId="1"/>
      <p:bldP build="whole" bldLvl="1" animBg="1" rev="0" advAuto="0" spid="212" grpId="3"/>
      <p:bldP build="whole" bldLvl="1" animBg="1" rev="0" advAuto="0" spid="214" grpId="5"/>
      <p:bldP build="whole" bldLvl="1" animBg="1" rev="0" advAuto="0" spid="20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1396990" y="2363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有逻辑，如 v-if v-for 等</a:t>
            </a:r>
          </a:p>
        </p:txBody>
      </p:sp>
      <p:sp>
        <p:nvSpPr>
          <p:cNvPr id="140" name="Shape 140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本质：字符串</a:t>
            </a:r>
          </a:p>
        </p:txBody>
      </p:sp>
      <p:sp>
        <p:nvSpPr>
          <p:cNvPr id="141" name="Shape 141"/>
          <p:cNvSpPr/>
          <p:nvPr/>
        </p:nvSpPr>
        <p:spPr>
          <a:xfrm>
            <a:off x="3613148" y="742798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模板是什么</a:t>
            </a:r>
          </a:p>
        </p:txBody>
      </p:sp>
      <p:sp>
        <p:nvSpPr>
          <p:cNvPr id="142" name="Shape 142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与 html 格式很像，但有很大区别</a:t>
            </a:r>
          </a:p>
        </p:txBody>
      </p:sp>
      <p:sp>
        <p:nvSpPr>
          <p:cNvPr id="143" name="Shape 143"/>
          <p:cNvSpPr/>
          <p:nvPr/>
        </p:nvSpPr>
        <p:spPr>
          <a:xfrm>
            <a:off x="1396990" y="3519828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最终还要转换为 html 来显示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43" grpId="4"/>
      <p:bldP build="whole" bldLvl="1" animBg="1" rev="0" advAuto="0" spid="139" grpId="2"/>
      <p:bldP build="whole" bldLvl="1" animBg="1" rev="0" advAuto="0" spid="14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1396990" y="2363304"/>
            <a:ext cx="648105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有逻辑（v-if v-for），必须用 JS 才能实现（图灵完备）</a:t>
            </a:r>
          </a:p>
        </p:txBody>
      </p:sp>
      <p:sp>
        <p:nvSpPr>
          <p:cNvPr id="146" name="Shape 146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模板最终必须转换成 JS 代码，因为：</a:t>
            </a:r>
          </a:p>
        </p:txBody>
      </p:sp>
      <p:sp>
        <p:nvSpPr>
          <p:cNvPr id="147" name="Shape 147"/>
          <p:cNvSpPr/>
          <p:nvPr/>
        </p:nvSpPr>
        <p:spPr>
          <a:xfrm>
            <a:off x="3613148" y="742798"/>
            <a:ext cx="1917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模板是什么</a:t>
            </a:r>
          </a:p>
        </p:txBody>
      </p:sp>
      <p:sp>
        <p:nvSpPr>
          <p:cNvPr id="148" name="Shape 148"/>
          <p:cNvSpPr/>
          <p:nvPr/>
        </p:nvSpPr>
        <p:spPr>
          <a:xfrm>
            <a:off x="1396990" y="2941565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转换为 html 渲染页面，必须用 JS 才能实现</a:t>
            </a:r>
          </a:p>
        </p:txBody>
      </p:sp>
      <p:sp>
        <p:nvSpPr>
          <p:cNvPr id="149" name="Shape 149"/>
          <p:cNvSpPr/>
          <p:nvPr/>
        </p:nvSpPr>
        <p:spPr>
          <a:xfrm>
            <a:off x="1396990" y="3519828"/>
            <a:ext cx="608616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因此，模板最重要转换成一个 JS 函数（render 函数）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" grpId="3"/>
      <p:bldP build="whole" bldLvl="1" animBg="1" rev="0" advAuto="0" spid="146" grpId="1"/>
      <p:bldP build="whole" bldLvl="1" animBg="1" rev="0" advAuto="0" spid="149" grpId="4"/>
      <p:bldP build="whole" bldLvl="1" animBg="1" rev="0" advAuto="0" spid="14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530084" y="95727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pic>
        <p:nvPicPr>
          <p:cNvPr id="15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989" y="720444"/>
            <a:ext cx="3720797" cy="4283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2718" y="720444"/>
            <a:ext cx="3428430" cy="4283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3530084" y="95727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pic>
        <p:nvPicPr>
          <p:cNvPr id="15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4340" y="855985"/>
            <a:ext cx="5055320" cy="3931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530084" y="95727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pic>
        <p:nvPicPr>
          <p:cNvPr id="16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652" y="2168156"/>
            <a:ext cx="2664695" cy="80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5263" y="947156"/>
            <a:ext cx="5325434" cy="3734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0" y="2236304"/>
            <a:ext cx="58238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this 即 vm</a:t>
            </a:r>
          </a:p>
        </p:txBody>
      </p:sp>
      <p:sp>
        <p:nvSpPr>
          <p:cNvPr id="165" name="Shape 165"/>
          <p:cNvSpPr/>
          <p:nvPr/>
        </p:nvSpPr>
        <p:spPr>
          <a:xfrm>
            <a:off x="1397000" y="1658042"/>
            <a:ext cx="508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模板中所有信息都包含在了 render 函数中</a:t>
            </a:r>
          </a:p>
        </p:txBody>
      </p:sp>
      <p:sp>
        <p:nvSpPr>
          <p:cNvPr id="166" name="Shape 166"/>
          <p:cNvSpPr/>
          <p:nvPr/>
        </p:nvSpPr>
        <p:spPr>
          <a:xfrm>
            <a:off x="3530084" y="526898"/>
            <a:ext cx="2083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render 函数</a:t>
            </a:r>
          </a:p>
        </p:txBody>
      </p:sp>
      <p:sp>
        <p:nvSpPr>
          <p:cNvPr id="167" name="Shape 167"/>
          <p:cNvSpPr/>
          <p:nvPr/>
        </p:nvSpPr>
        <p:spPr>
          <a:xfrm>
            <a:off x="1396992" y="2814565"/>
            <a:ext cx="68719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price 即 this.price 即 vm.price，即 data 中的 price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6990" y="3392828"/>
            <a:ext cx="608616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_c 即 this._c 即 vm._c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  <p:bldP build="whole" bldLvl="1" animBg="1" rev="0" advAuto="0" spid="168" grpId="4"/>
      <p:bldP build="whole" bldLvl="1" animBg="1" rev="0" advAuto="0" spid="167" grpId="3"/>
      <p:bldP build="whole" bldLvl="1" animBg="1" rev="0" advAuto="0" spid="16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