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4138931" y="502131"/>
            <a:ext cx="866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总结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6993" y="1539257"/>
            <a:ext cx="603298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说一下使用 jQuery 和使用框架的区别</a:t>
            </a:r>
          </a:p>
        </p:txBody>
      </p:sp>
      <p:sp>
        <p:nvSpPr>
          <p:cNvPr id="133" name="Shape 133"/>
          <p:cNvSpPr/>
          <p:nvPr/>
        </p:nvSpPr>
        <p:spPr>
          <a:xfrm>
            <a:off x="1396996" y="2695779"/>
            <a:ext cx="622611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vue 中如何实现响应式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7005" y="2117518"/>
            <a:ext cx="65596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说一下对 MVVM 的理解</a:t>
            </a:r>
          </a:p>
        </p:txBody>
      </p:sp>
      <p:sp>
        <p:nvSpPr>
          <p:cNvPr id="135" name="Shape 135"/>
          <p:cNvSpPr/>
          <p:nvPr/>
        </p:nvSpPr>
        <p:spPr>
          <a:xfrm>
            <a:off x="1396996" y="3274039"/>
            <a:ext cx="603298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vue 中如何解析模板</a:t>
            </a:r>
          </a:p>
        </p:txBody>
      </p:sp>
      <p:sp>
        <p:nvSpPr>
          <p:cNvPr id="136" name="Shape 136"/>
          <p:cNvSpPr/>
          <p:nvPr/>
        </p:nvSpPr>
        <p:spPr>
          <a:xfrm>
            <a:off x="1396996" y="3853754"/>
            <a:ext cx="603298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vue 的整个实现流程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5"/>
      <p:bldP build="whole" bldLvl="1" animBg="1" rev="0" advAuto="0" spid="135" grpId="4"/>
      <p:bldP build="whole" bldLvl="1" animBg="1" rev="0" advAuto="0" spid="132" grpId="1"/>
      <p:bldP build="whole" bldLvl="1" animBg="1" rev="0" advAuto="0" spid="134" grpId="2"/>
      <p:bldP build="whole" bldLvl="1" animBg="1" rev="0" advAuto="0" spid="133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396991" y="2363303"/>
            <a:ext cx="64644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以数据驱动视图，只关心数据变化，DOM 操作被封装</a:t>
            </a:r>
          </a:p>
        </p:txBody>
      </p:sp>
      <p:sp>
        <p:nvSpPr>
          <p:cNvPr id="139" name="Shape 139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数据和视图的分离，解耦</a:t>
            </a:r>
          </a:p>
        </p:txBody>
      </p:sp>
      <p:sp>
        <p:nvSpPr>
          <p:cNvPr id="140" name="Shape 140"/>
          <p:cNvSpPr/>
          <p:nvPr/>
        </p:nvSpPr>
        <p:spPr>
          <a:xfrm>
            <a:off x="1934460" y="742798"/>
            <a:ext cx="5275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使用 jQuery 和使用框架的区别</a:t>
            </a:r>
          </a:p>
        </p:txBody>
      </p:sp>
      <p:sp>
        <p:nvSpPr>
          <p:cNvPr id="141" name="Shape 141"/>
          <p:cNvSpPr/>
          <p:nvPr/>
        </p:nvSpPr>
        <p:spPr>
          <a:xfrm>
            <a:off x="1396991" y="2941564"/>
            <a:ext cx="64644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前端组件化（后面还有组件化的课程）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3"/>
      <p:bldP build="whole" bldLvl="1" animBg="1" rev="0" advAuto="0" spid="139" grpId="1"/>
      <p:bldP build="whole" bldLvl="1" animBg="1" rev="0" advAuto="0" spid="138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3307865" y="387197"/>
            <a:ext cx="252826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什么是 MVVM</a:t>
            </a:r>
          </a:p>
        </p:txBody>
      </p:sp>
      <p:sp>
        <p:nvSpPr>
          <p:cNvPr id="144" name="Shape 144"/>
          <p:cNvSpPr/>
          <p:nvPr/>
        </p:nvSpPr>
        <p:spPr>
          <a:xfrm>
            <a:off x="1396991" y="1539257"/>
            <a:ext cx="603298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MVVM - Model View ViewModel</a:t>
            </a:r>
          </a:p>
        </p:txBody>
      </p:sp>
      <p:sp>
        <p:nvSpPr>
          <p:cNvPr id="145" name="Shape 145"/>
          <p:cNvSpPr/>
          <p:nvPr/>
        </p:nvSpPr>
        <p:spPr>
          <a:xfrm>
            <a:off x="1396995" y="2695779"/>
            <a:ext cx="622611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ViewModel 的理解，联系 View 和 Model</a:t>
            </a:r>
          </a:p>
        </p:txBody>
      </p:sp>
      <p:sp>
        <p:nvSpPr>
          <p:cNvPr id="146" name="Shape 146"/>
          <p:cNvSpPr/>
          <p:nvPr/>
        </p:nvSpPr>
        <p:spPr>
          <a:xfrm>
            <a:off x="1397005" y="2117518"/>
            <a:ext cx="65596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三者之间的联系，以及如何对应到各段代码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1"/>
      <p:bldP build="whole" bldLvl="1" animBg="1" rev="0" advAuto="0" spid="145" grpId="3"/>
      <p:bldP build="whole" bldLvl="1" animBg="1" rev="0" advAuto="0" spid="14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3232148" y="527533"/>
            <a:ext cx="2679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三要素（附加）</a:t>
            </a:r>
          </a:p>
        </p:txBody>
      </p:sp>
      <p:sp>
        <p:nvSpPr>
          <p:cNvPr id="149" name="Shape 149"/>
          <p:cNvSpPr/>
          <p:nvPr/>
        </p:nvSpPr>
        <p:spPr>
          <a:xfrm>
            <a:off x="1396992" y="1505644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响应式：vue 如何监听到 data 的每个属性变化？</a:t>
            </a:r>
          </a:p>
        </p:txBody>
      </p:sp>
      <p:sp>
        <p:nvSpPr>
          <p:cNvPr id="150" name="Shape 150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模板引擎：vue 的模板如何被解析，指令如何处理？</a:t>
            </a:r>
          </a:p>
        </p:txBody>
      </p:sp>
      <p:sp>
        <p:nvSpPr>
          <p:cNvPr id="151" name="Shape 151"/>
          <p:cNvSpPr/>
          <p:nvPr/>
        </p:nvSpPr>
        <p:spPr>
          <a:xfrm>
            <a:off x="1396992" y="2662163"/>
            <a:ext cx="635001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渲染：vue 的模板如何被渲染成 html ？以及渲染过程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1"/>
      <p:bldP build="whole" bldLvl="1" animBg="1" rev="0" advAuto="0" spid="151" grpId="3"/>
      <p:bldP build="whole" bldLvl="1" animBg="1" rev="0" advAuto="0" spid="150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396992" y="23633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将 data 的属性代理到 vm 上</a:t>
            </a:r>
          </a:p>
        </p:txBody>
      </p:sp>
      <p:sp>
        <p:nvSpPr>
          <p:cNvPr id="154" name="Shape 154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关键是理解 Object.defineProperty</a:t>
            </a:r>
          </a:p>
        </p:txBody>
      </p:sp>
      <p:sp>
        <p:nvSpPr>
          <p:cNvPr id="155" name="Shape 155"/>
          <p:cNvSpPr/>
          <p:nvPr/>
        </p:nvSpPr>
        <p:spPr>
          <a:xfrm>
            <a:off x="2850312" y="742798"/>
            <a:ext cx="344337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vue 如何实现响应式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2"/>
      <p:bldP build="whole" bldLvl="1" animBg="1" rev="0" advAuto="0" spid="15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1396993" y="1969604"/>
            <a:ext cx="662918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模板必须转换为 JS 代码（有逻辑、渲染 html、JS 变量）</a:t>
            </a:r>
          </a:p>
        </p:txBody>
      </p:sp>
      <p:sp>
        <p:nvSpPr>
          <p:cNvPr id="158" name="Shape 158"/>
          <p:cNvSpPr/>
          <p:nvPr/>
        </p:nvSpPr>
        <p:spPr>
          <a:xfrm>
            <a:off x="1397000" y="1391341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模板：字符串，有逻辑，嵌入 JS 变量……</a:t>
            </a:r>
          </a:p>
        </p:txBody>
      </p:sp>
      <p:sp>
        <p:nvSpPr>
          <p:cNvPr id="159" name="Shape 159"/>
          <p:cNvSpPr/>
          <p:nvPr/>
        </p:nvSpPr>
        <p:spPr>
          <a:xfrm>
            <a:off x="3040812" y="387197"/>
            <a:ext cx="306237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vue 如何解析模板</a:t>
            </a:r>
          </a:p>
        </p:txBody>
      </p:sp>
      <p:sp>
        <p:nvSpPr>
          <p:cNvPr id="160" name="Shape 160"/>
          <p:cNvSpPr/>
          <p:nvPr/>
        </p:nvSpPr>
        <p:spPr>
          <a:xfrm>
            <a:off x="1396992" y="2547866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render 函数是什么样子的</a:t>
            </a:r>
          </a:p>
        </p:txBody>
      </p:sp>
      <p:sp>
        <p:nvSpPr>
          <p:cNvPr id="161" name="Shape 161"/>
          <p:cNvSpPr/>
          <p:nvPr/>
        </p:nvSpPr>
        <p:spPr>
          <a:xfrm>
            <a:off x="1396992" y="3126128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render 函数执行是返回 vnode</a:t>
            </a:r>
          </a:p>
        </p:txBody>
      </p:sp>
      <p:sp>
        <p:nvSpPr>
          <p:cNvPr id="162" name="Shape 162"/>
          <p:cNvSpPr/>
          <p:nvPr/>
        </p:nvSpPr>
        <p:spPr>
          <a:xfrm>
            <a:off x="1396992" y="3704390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updateComponent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3"/>
      <p:bldP build="whole" bldLvl="1" animBg="1" rev="0" advAuto="0" spid="157" grpId="2"/>
      <p:bldP build="whole" bldLvl="1" animBg="1" rev="0" advAuto="0" spid="161" grpId="4"/>
      <p:bldP build="whole" bldLvl="1" animBg="1" rev="0" advAuto="0" spid="158" grpId="1"/>
      <p:bldP build="whole" bldLvl="1" animBg="1" rev="0" advAuto="0" spid="162" grpId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1396993" y="2363304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第二步：响应式开始监听</a:t>
            </a:r>
          </a:p>
        </p:txBody>
      </p:sp>
      <p:sp>
        <p:nvSpPr>
          <p:cNvPr id="165" name="Shape 165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第一步：解析模板成 render 函数</a:t>
            </a:r>
          </a:p>
        </p:txBody>
      </p:sp>
      <p:sp>
        <p:nvSpPr>
          <p:cNvPr id="166" name="Shape 166"/>
          <p:cNvSpPr/>
          <p:nvPr/>
        </p:nvSpPr>
        <p:spPr>
          <a:xfrm>
            <a:off x="2804594" y="742798"/>
            <a:ext cx="3534811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vue 实现的整体流程</a:t>
            </a:r>
          </a:p>
        </p:txBody>
      </p:sp>
      <p:sp>
        <p:nvSpPr>
          <p:cNvPr id="167" name="Shape 167"/>
          <p:cNvSpPr/>
          <p:nvPr/>
        </p:nvSpPr>
        <p:spPr>
          <a:xfrm>
            <a:off x="1396993" y="2941566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第三步：首次渲染，显示页面，且绑定依赖</a:t>
            </a:r>
          </a:p>
        </p:txBody>
      </p:sp>
      <p:sp>
        <p:nvSpPr>
          <p:cNvPr id="168" name="Shape 168"/>
          <p:cNvSpPr/>
          <p:nvPr/>
        </p:nvSpPr>
        <p:spPr>
          <a:xfrm>
            <a:off x="1396993" y="3519828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第四步：data 属性变化，触发 rerender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3"/>
      <p:bldP build="whole" bldLvl="1" animBg="1" rev="0" advAuto="0" spid="165" grpId="1"/>
      <p:bldP build="whole" bldLvl="1" animBg="1" rev="0" advAuto="0" spid="164" grpId="2"/>
      <p:bldP build="whole" bldLvl="1" animBg="1" rev="0" advAuto="0" spid="168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