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handoutMasterIdLst>
    <p:handoutMasterId r:id="rId23"/>
  </p:handoutMasterIdLst>
  <p:sldIdLst>
    <p:sldId id="359" r:id="rId2"/>
    <p:sldId id="542" r:id="rId3"/>
    <p:sldId id="569" r:id="rId4"/>
    <p:sldId id="570" r:id="rId5"/>
    <p:sldId id="571" r:id="rId6"/>
    <p:sldId id="572" r:id="rId7"/>
    <p:sldId id="578" r:id="rId8"/>
    <p:sldId id="577" r:id="rId9"/>
    <p:sldId id="573" r:id="rId10"/>
    <p:sldId id="574" r:id="rId11"/>
    <p:sldId id="580" r:id="rId12"/>
    <p:sldId id="575" r:id="rId13"/>
    <p:sldId id="584" r:id="rId14"/>
    <p:sldId id="585" r:id="rId15"/>
    <p:sldId id="586" r:id="rId16"/>
    <p:sldId id="587" r:id="rId17"/>
    <p:sldId id="589" r:id="rId18"/>
    <p:sldId id="593" r:id="rId19"/>
    <p:sldId id="594" r:id="rId20"/>
    <p:sldId id="59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1" autoAdjust="0"/>
    <p:restoredTop sz="93631" autoAdjust="0"/>
  </p:normalViewPr>
  <p:slideViewPr>
    <p:cSldViewPr>
      <p:cViewPr varScale="1">
        <p:scale>
          <a:sx n="97" d="100"/>
          <a:sy n="97" d="100"/>
        </p:scale>
        <p:origin x="12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5EE3-0DB0-E447-84FE-1400A871BA36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19C1F-4D08-9440-BB08-62C814716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23390-5CBD-4C0D-9BBF-76857EFC5012}" type="datetimeFigureOut">
              <a:rPr lang="en-US" smtClean="0"/>
              <a:t>11/24/18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42EB-288E-4CED-ACA0-200C62917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0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URL: https://</a:t>
            </a:r>
            <a:r>
              <a:rPr lang="en-US" dirty="0" err="1" smtClean="0"/>
              <a:t>www.eversql.com</a:t>
            </a:r>
            <a:r>
              <a:rPr lang="en-US" dirty="0" smtClean="0"/>
              <a:t>/top-5-python-easter-eggs-and-hidden-features/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42EB-288E-4CED-ACA0-200C629175C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3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5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4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4891-3A96-4342-8252-30900AC70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inuum.io/downloads" TargetMode="External"/><Relationship Id="rId4" Type="http://schemas.openxmlformats.org/officeDocument/2006/relationships/hyperlink" Target="https://jupyter.readthedocs.io/en/latest/install.html#new-to-python-and-jupyte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thon.org/download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atb.org/esr/faqs/smart-question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hyperlink" Target="https://twitter.com/GlobeSpotlight" TargetMode="External"/><Relationship Id="rId12" Type="http://schemas.openxmlformats.org/officeDocument/2006/relationships/hyperlink" Target="https://medium.com/" TargetMode="External"/><Relationship Id="rId13" Type="http://schemas.openxmlformats.org/officeDocument/2006/relationships/hyperlink" Target="https://gijn.org/" TargetMode="External"/><Relationship Id="rId14" Type="http://schemas.openxmlformats.org/officeDocument/2006/relationships/hyperlink" Target="http://ica-cm.org/" TargetMode="External"/><Relationship Id="rId15" Type="http://schemas.openxmlformats.org/officeDocument/2006/relationships/hyperlink" Target="http://www.dtcj.com/datahero/topic" TargetMode="External"/><Relationship Id="rId16" Type="http://schemas.openxmlformats.org/officeDocument/2006/relationships/hyperlink" Target="https://dnnsociety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GuardianData" TargetMode="External"/><Relationship Id="rId3" Type="http://schemas.openxmlformats.org/officeDocument/2006/relationships/hyperlink" Target="https://twitter.com/ftdata" TargetMode="External"/><Relationship Id="rId4" Type="http://schemas.openxmlformats.org/officeDocument/2006/relationships/hyperlink" Target="https://twitter.com/WSJGraphics" TargetMode="External"/><Relationship Id="rId5" Type="http://schemas.openxmlformats.org/officeDocument/2006/relationships/hyperlink" Target="https://twitter.com/PostGraphics" TargetMode="External"/><Relationship Id="rId6" Type="http://schemas.openxmlformats.org/officeDocument/2006/relationships/hyperlink" Target="https://twitter.com/BBC_News_Labs" TargetMode="External"/><Relationship Id="rId7" Type="http://schemas.openxmlformats.org/officeDocument/2006/relationships/hyperlink" Target="https://twitter.com/BBGVisualData" TargetMode="External"/><Relationship Id="rId8" Type="http://schemas.openxmlformats.org/officeDocument/2006/relationships/hyperlink" Target="https://twitter.com/ReutersGraphics" TargetMode="External"/><Relationship Id="rId9" Type="http://schemas.openxmlformats.org/officeDocument/2006/relationships/hyperlink" Target="https://twitter.com/LATimesGraphics" TargetMode="External"/><Relationship Id="rId10" Type="http://schemas.openxmlformats.org/officeDocument/2006/relationships/hyperlink" Target="https://twitter.com/UpshotNY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odementor.io/mattgoldspink/best-text-editor-atom-sublime-vim-visual-studio-code-du10872i7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khlaqsidhu/data-x" TargetMode="External"/><Relationship Id="rId4" Type="http://schemas.openxmlformats.org/officeDocument/2006/relationships/hyperlink" Target="https://github.com/cbail/Computational-Sociology" TargetMode="External"/><Relationship Id="rId5" Type="http://schemas.openxmlformats.org/officeDocument/2006/relationships/hyperlink" Target="https://compsocialscience.github.io/summer-institute/2018/" TargetMode="External"/><Relationship Id="rId6" Type="http://schemas.openxmlformats.org/officeDocument/2006/relationships/hyperlink" Target="https://github.com/jakevdp/WhirlwindTourOfPython" TargetMode="External"/><Relationship Id="rId7" Type="http://schemas.openxmlformats.org/officeDocument/2006/relationships/hyperlink" Target="https://github.com/jakevdp/PythonDataScienceHandbook" TargetMode="External"/><Relationship Id="rId8" Type="http://schemas.openxmlformats.org/officeDocument/2006/relationships/hyperlink" Target="https://github.com/LibraryCarpentry/lc-webscraping" TargetMode="External"/><Relationship Id="rId9" Type="http://schemas.openxmlformats.org/officeDocument/2006/relationships/hyperlink" Target="https://github.com/xzzhang2/201819A_cityu_com5507" TargetMode="External"/><Relationship Id="rId10" Type="http://schemas.openxmlformats.org/officeDocument/2006/relationships/hyperlink" Target="https://github.com/hupili/python-for-data-and-media-communication-gitbook" TargetMode="External"/><Relationship Id="rId11" Type="http://schemas.openxmlformats.org/officeDocument/2006/relationships/hyperlink" Target="https://github.com/computational-class/big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edium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lowebbooks.com/learn-command-line/#hey-friend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it-scm.com/downloa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tw/intro/intro1_1.html" TargetMode="External"/><Relationship Id="rId4" Type="http://schemas.openxmlformats.org/officeDocument/2006/relationships/hyperlink" Target="http://boompie0715.blogspot.com/2015/09/github.html?m=1" TargetMode="External"/><Relationship Id="rId5" Type="http://schemas.openxmlformats.org/officeDocument/2006/relationships/hyperlink" Target="http://mropengate.blogspot.com/2015/04/git-github.html?m=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help.github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7aEiVwBAdk" TargetMode="External"/><Relationship Id="rId4" Type="http://schemas.openxmlformats.org/officeDocument/2006/relationships/hyperlink" Target="https://www.sublimetext.com/" TargetMode="External"/><Relationship Id="rId5" Type="http://schemas.openxmlformats.org/officeDocument/2006/relationships/hyperlink" Target="https://notepad-plus-plus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tom.io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zzhang2/201806_cucnddj" TargetMode="External"/><Relationship Id="rId4" Type="http://schemas.openxmlformats.org/officeDocument/2006/relationships/hyperlink" Target="https://github.com/jakevdp/WhirlwindTourOfPython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adam-p/markdown-here/wiki/Markdown-Cheatshe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97050"/>
          </a:xfrm>
        </p:spPr>
        <p:txBody>
          <a:bodyPr>
            <a:normAutofit/>
          </a:bodyPr>
          <a:lstStyle/>
          <a:p>
            <a:r>
              <a:rPr lang="en-US" i="1" dirty="0"/>
              <a:t>Invitation to Python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Section 3. Tools Installation </a:t>
            </a:r>
            <a:endParaRPr lang="en-US" sz="4400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143000" y="4191000"/>
            <a:ext cx="6858000" cy="16002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Lectured by: Dr. Xinzhi </a:t>
            </a:r>
            <a:r>
              <a:rPr lang="en-US" sz="2000" dirty="0" smtClean="0">
                <a:solidFill>
                  <a:schemeClr val="tx1"/>
                </a:solidFill>
              </a:rPr>
              <a:t>ZHANG</a:t>
            </a:r>
            <a:endParaRPr lang="en-US" sz="2000" baseline="-25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Research Assistant Professor, Department of Journalism 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Hong Kong Baptist University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24 Nov 2018@CVA AI Lab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Installing </a:t>
            </a:r>
            <a:r>
              <a:rPr lang="en-US" dirty="0"/>
              <a:t>Python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Python 3.x</a:t>
            </a:r>
          </a:p>
          <a:p>
            <a:pPr lvl="1"/>
            <a:r>
              <a:rPr lang="en-US" dirty="0" smtClean="0">
                <a:hlinkClick r:id="rId2"/>
              </a:rPr>
              <a:t>Python downloading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Jupyter</a:t>
            </a:r>
            <a:r>
              <a:rPr lang="en-US" dirty="0" smtClean="0"/>
              <a:t> Notebook (based on Anaconda) </a:t>
            </a:r>
          </a:p>
          <a:p>
            <a:pPr lvl="1"/>
            <a:r>
              <a:rPr lang="en-US" dirty="0">
                <a:hlinkClick r:id="rId3"/>
              </a:rPr>
              <a:t>Anaconda</a:t>
            </a:r>
            <a:endParaRPr lang="en-US" dirty="0"/>
          </a:p>
          <a:p>
            <a:pPr lvl="1"/>
            <a:r>
              <a:rPr lang="en-US" dirty="0" smtClean="0">
                <a:hlinkClick r:id="rId4"/>
              </a:rPr>
              <a:t>Jupyter Notebook documents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7620000" cy="45144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2600" y="5109983"/>
            <a:ext cx="430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your existing </a:t>
            </a:r>
            <a:r>
              <a:rPr lang="en-US" dirty="0" smtClean="0"/>
              <a:t>versions (for Mac users)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8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first Python program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ways of printing “Hello World!”</a:t>
            </a:r>
          </a:p>
          <a:p>
            <a:pPr lvl="1"/>
            <a:r>
              <a:rPr lang="en-US" dirty="0" smtClean="0"/>
              <a:t>via CLI</a:t>
            </a:r>
          </a:p>
          <a:p>
            <a:pPr lvl="1"/>
            <a:r>
              <a:rPr lang="en-US" dirty="0" smtClean="0"/>
              <a:t>via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/>
              <a:t>import </a:t>
            </a:r>
            <a:r>
              <a:rPr lang="en-US" dirty="0" smtClean="0"/>
              <a:t>this</a:t>
            </a:r>
          </a:p>
          <a:p>
            <a:r>
              <a:rPr lang="en-US" dirty="0"/>
              <a:t>import antigravity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Tips: How to ask for help?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“Hacking skills:” Asking questions and finding answers </a:t>
            </a:r>
          </a:p>
          <a:p>
            <a:r>
              <a:rPr lang="en-US" dirty="0" smtClean="0"/>
              <a:t>Key </a:t>
            </a:r>
            <a:r>
              <a:rPr lang="en-US" dirty="0"/>
              <a:t>characteristics of </a:t>
            </a:r>
            <a:r>
              <a:rPr lang="en-US" dirty="0" smtClean="0"/>
              <a:t>hackers</a:t>
            </a:r>
          </a:p>
          <a:p>
            <a:pPr lvl="1"/>
            <a:r>
              <a:rPr lang="en-US" dirty="0" smtClean="0"/>
              <a:t>willing </a:t>
            </a:r>
            <a:r>
              <a:rPr lang="en-US" dirty="0"/>
              <a:t>to find answer on their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knowledgeable </a:t>
            </a:r>
            <a:r>
              <a:rPr lang="en-US" dirty="0"/>
              <a:t>about where to find answers on their own </a:t>
            </a:r>
            <a:endParaRPr lang="en-US" dirty="0" smtClean="0"/>
          </a:p>
          <a:p>
            <a:pPr lvl="1"/>
            <a:r>
              <a:rPr lang="en-US" dirty="0" smtClean="0"/>
              <a:t>unintimidated </a:t>
            </a:r>
            <a:r>
              <a:rPr lang="en-US" dirty="0"/>
              <a:t>by new data types or packages </a:t>
            </a:r>
            <a:endParaRPr lang="en-US" dirty="0" smtClean="0"/>
          </a:p>
          <a:p>
            <a:pPr lvl="1"/>
            <a:r>
              <a:rPr lang="en-US" dirty="0" smtClean="0"/>
              <a:t>not </a:t>
            </a:r>
            <a:r>
              <a:rPr lang="en-US" dirty="0"/>
              <a:t>being afraid of saying that they don't know the answer </a:t>
            </a:r>
            <a:endParaRPr lang="en-US" dirty="0" smtClean="0"/>
          </a:p>
          <a:p>
            <a:pPr lvl="1"/>
            <a:r>
              <a:rPr lang="en-US" dirty="0" smtClean="0"/>
              <a:t>polite </a:t>
            </a:r>
            <a:r>
              <a:rPr lang="en-US" dirty="0"/>
              <a:t>but relentless </a:t>
            </a:r>
            <a:endParaRPr lang="en-US" dirty="0" smtClean="0"/>
          </a:p>
          <a:p>
            <a:r>
              <a:rPr lang="en-US" dirty="0" smtClean="0"/>
              <a:t>Reference</a:t>
            </a:r>
            <a:r>
              <a:rPr lang="en-US" dirty="0"/>
              <a:t>: Eric Steven Raymond: </a:t>
            </a:r>
            <a:r>
              <a:rPr lang="en-US" i="1" dirty="0"/>
              <a:t>How To Ask Questions The Smart Way</a:t>
            </a:r>
            <a:r>
              <a:rPr lang="en-US" dirty="0"/>
              <a:t> [</a:t>
            </a:r>
            <a:r>
              <a:rPr lang="en-US" b="1" i="1" u="sng" dirty="0">
                <a:hlinkClick r:id="rId2"/>
              </a:rPr>
              <a:t>Must read, URL here</a:t>
            </a:r>
            <a:r>
              <a:rPr lang="en-US" dirty="0"/>
              <a:t>]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to ask for 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Asking </a:t>
            </a:r>
            <a:r>
              <a:rPr lang="en-US" dirty="0"/>
              <a:t>reproducible questions (other can understand your question and rework it on their own machines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</a:t>
            </a:r>
            <a:r>
              <a:rPr lang="en-US" dirty="0"/>
              <a:t>is the question you are going to answer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</a:t>
            </a:r>
            <a:r>
              <a:rPr lang="en-US" dirty="0"/>
              <a:t>steps did you use to find out the answer?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is the expected output?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see instead?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version and operating system are you using?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the data analytical tools/functions you are using?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other solutions have your thought about?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02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How </a:t>
            </a:r>
            <a:r>
              <a:rPr lang="en-US" dirty="0" smtClean="0"/>
              <a:t>to ask for help?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polite: others do not have the obligations to help </a:t>
            </a:r>
            <a:r>
              <a:rPr lang="en-US" dirty="0" smtClean="0"/>
              <a:t>you</a:t>
            </a:r>
          </a:p>
          <a:p>
            <a:r>
              <a:rPr lang="en-US" dirty="0" smtClean="0"/>
              <a:t>Be </a:t>
            </a:r>
            <a:r>
              <a:rPr lang="en-US" dirty="0"/>
              <a:t>explicit: Try to be as specific and detailed as you can! Don't ask too general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Following </a:t>
            </a:r>
            <a:r>
              <a:rPr lang="en-US" dirty="0"/>
              <a:t>up and post solutions - helping others, knowledge increments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6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Where </a:t>
            </a:r>
            <a:r>
              <a:rPr lang="en-US" dirty="0" smtClean="0"/>
              <a:t>to look for </a:t>
            </a:r>
            <a:r>
              <a:rPr lang="en-US" dirty="0"/>
              <a:t>help?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Ready-made: </a:t>
            </a:r>
          </a:p>
          <a:p>
            <a:pPr lvl="1"/>
            <a:r>
              <a:rPr lang="en-US" dirty="0" smtClean="0"/>
              <a:t>Software’s manuals and helping documents </a:t>
            </a:r>
          </a:p>
          <a:p>
            <a:pPr lvl="1"/>
            <a:r>
              <a:rPr lang="en-US" dirty="0" smtClean="0"/>
              <a:t>Official tutorials </a:t>
            </a:r>
          </a:p>
          <a:p>
            <a:r>
              <a:rPr lang="en-US" dirty="0" smtClean="0"/>
              <a:t>Online </a:t>
            </a:r>
            <a:r>
              <a:rPr lang="en-US" dirty="0"/>
              <a:t>sources: </a:t>
            </a:r>
          </a:p>
          <a:p>
            <a:pPr lvl="1"/>
            <a:r>
              <a:rPr lang="en-US" dirty="0"/>
              <a:t>Stack overflow</a:t>
            </a:r>
            <a:endParaRPr lang="en-GB" dirty="0"/>
          </a:p>
          <a:p>
            <a:pPr lvl="1"/>
            <a:r>
              <a:rPr lang="en-US" dirty="0"/>
              <a:t>GitHub pages </a:t>
            </a:r>
            <a:endParaRPr lang="en-GB" dirty="0"/>
          </a:p>
          <a:p>
            <a:pPr lvl="1"/>
            <a:r>
              <a:rPr lang="en-US" dirty="0"/>
              <a:t>Google and Google scholar </a:t>
            </a:r>
            <a:endParaRPr lang="en-GB" dirty="0"/>
          </a:p>
          <a:p>
            <a:pPr lvl="1"/>
            <a:r>
              <a:rPr lang="en-US" dirty="0"/>
              <a:t>Course forums </a:t>
            </a:r>
          </a:p>
          <a:p>
            <a:pPr lvl="1"/>
            <a:r>
              <a:rPr lang="en-US" dirty="0"/>
              <a:t>WeChat or Twitter public accounts </a:t>
            </a:r>
            <a:endParaRPr lang="en-US" dirty="0" smtClean="0"/>
          </a:p>
          <a:p>
            <a:pPr lvl="1"/>
            <a:r>
              <a:rPr lang="en-US" dirty="0" smtClean="0"/>
              <a:t>Online courses</a:t>
            </a:r>
          </a:p>
          <a:p>
            <a:r>
              <a:rPr lang="en-US" dirty="0" smtClean="0"/>
              <a:t>Offline sources</a:t>
            </a:r>
          </a:p>
          <a:p>
            <a:pPr lvl="1"/>
            <a:r>
              <a:rPr lang="en-US" dirty="0" smtClean="0"/>
              <a:t>A skilled friend? </a:t>
            </a:r>
          </a:p>
          <a:p>
            <a:pPr lvl="1"/>
            <a:r>
              <a:rPr lang="en-US" dirty="0" smtClean="0"/>
              <a:t>Workshops, seminars, hackathons, meetups  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Tips: Practice</a:t>
            </a:r>
            <a:r>
              <a:rPr lang="en-US" dirty="0" smtClean="0"/>
              <a:t>, practice, practice!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631"/>
            <a:ext cx="8229600" cy="4525963"/>
          </a:xfrm>
        </p:spPr>
        <p:txBody>
          <a:bodyPr/>
          <a:lstStyle/>
          <a:p>
            <a:r>
              <a:rPr lang="en-US" dirty="0" smtClean="0"/>
              <a:t>Get your hands dirty!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346" y="5874693"/>
            <a:ext cx="40043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www.digitaling.com</a:t>
            </a:r>
            <a:r>
              <a:rPr lang="en-US" dirty="0"/>
              <a:t>/articles/39588.html</a:t>
            </a:r>
          </a:p>
        </p:txBody>
      </p:sp>
    </p:spTree>
    <p:extLst>
      <p:ext uri="{BB962C8B-B14F-4D97-AF65-F5344CB8AC3E}">
        <p14:creationId xmlns:p14="http://schemas.microsoft.com/office/powerpoint/2010/main" val="175019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 Academic journals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 smtClean="0"/>
              <a:t>Journal </a:t>
            </a:r>
            <a:r>
              <a:rPr lang="en-US" i="1" dirty="0"/>
              <a:t>of Computer-Mediated Communication</a:t>
            </a:r>
          </a:p>
          <a:p>
            <a:r>
              <a:rPr lang="en-US" i="1" dirty="0" smtClean="0"/>
              <a:t>Computers in Human Behaviors </a:t>
            </a:r>
          </a:p>
          <a:p>
            <a:r>
              <a:rPr lang="en-US" i="1" dirty="0" err="1" smtClean="0"/>
              <a:t>Cyberpsychology</a:t>
            </a:r>
            <a:r>
              <a:rPr lang="en-US" i="1" dirty="0" smtClean="0"/>
              <a:t>, Behavior, and Social Networking</a:t>
            </a:r>
          </a:p>
          <a:p>
            <a:r>
              <a:rPr lang="en-US" i="1" dirty="0" smtClean="0"/>
              <a:t>New Media &amp; Society </a:t>
            </a:r>
          </a:p>
          <a:p>
            <a:r>
              <a:rPr lang="en-US" i="1" dirty="0" smtClean="0"/>
              <a:t>Information, Communication, &amp; Society </a:t>
            </a:r>
          </a:p>
          <a:p>
            <a:r>
              <a:rPr lang="en-US" i="1" dirty="0" smtClean="0"/>
              <a:t>Digital Journalism 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0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Public Twitter accounts and blog platforms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High-quality Twitter accounts to follow (must read):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twitter.com/FiveThirtyEight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twitter.com/paulbradshaw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twitter.com/ProPublica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twitter.com/pewjournalism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twitter.com/GuardianData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twitter.com/ftdata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twitter.com/WSJGraphics</a:t>
            </a:r>
            <a:endParaRPr lang="en-US" dirty="0" smtClean="0"/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twitter.com/PostGraphics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twitter.com/BBC_News_Labs</a:t>
            </a:r>
            <a:endParaRPr lang="en-US" dirty="0" smtClean="0"/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twitter.com/BBGVisualData</a:t>
            </a:r>
            <a:endParaRPr lang="en-US" dirty="0" smtClean="0"/>
          </a:p>
          <a:p>
            <a:pPr lvl="1"/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twitter.com/ReutersGraphics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twitter.com/LATimesGraphics</a:t>
            </a:r>
            <a:endParaRPr lang="en-US" dirty="0" smtClean="0"/>
          </a:p>
          <a:p>
            <a:pPr lvl="1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twitter.com/UpshotNYT</a:t>
            </a:r>
            <a:endParaRPr lang="en-US" dirty="0" smtClean="0"/>
          </a:p>
          <a:p>
            <a:pPr lvl="1"/>
            <a:r>
              <a:rPr lang="en-US" dirty="0">
                <a:hlinkClick r:id="rId11"/>
              </a:rPr>
              <a:t>https://</a:t>
            </a:r>
            <a:r>
              <a:rPr lang="en-US" dirty="0" smtClean="0">
                <a:hlinkClick r:id="rId11"/>
              </a:rPr>
              <a:t>twitter.com/GlobeSpotlight</a:t>
            </a:r>
            <a:endParaRPr lang="en-US" dirty="0" smtClean="0"/>
          </a:p>
          <a:p>
            <a:r>
              <a:rPr lang="en-US" dirty="0" smtClean="0"/>
              <a:t>Professional organizations and blog communities </a:t>
            </a:r>
          </a:p>
          <a:p>
            <a:pPr lvl="1"/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medium.com</a:t>
            </a:r>
            <a:endParaRPr lang="en-US" dirty="0" smtClean="0"/>
          </a:p>
          <a:p>
            <a:pPr lvl="1"/>
            <a:r>
              <a:rPr lang="en-US" dirty="0">
                <a:hlinkClick r:id="rId13"/>
              </a:rPr>
              <a:t>Global Investigative Journalism </a:t>
            </a:r>
            <a:r>
              <a:rPr lang="en-US" dirty="0" smtClean="0">
                <a:hlinkClick r:id="rId13"/>
              </a:rPr>
              <a:t>Network</a:t>
            </a:r>
            <a:endParaRPr lang="en-US" dirty="0" smtClean="0"/>
          </a:p>
          <a:p>
            <a:pPr lvl="1"/>
            <a:r>
              <a:rPr lang="en-US" dirty="0" smtClean="0">
                <a:hlinkClick r:id="rId14"/>
              </a:rPr>
              <a:t>ICA Computation Methods Interest Group </a:t>
            </a:r>
            <a:endParaRPr lang="en-US" dirty="0" smtClean="0"/>
          </a:p>
          <a:p>
            <a:pPr lvl="1"/>
            <a:r>
              <a:rPr lang="en-US" dirty="0" smtClean="0">
                <a:hlinkClick r:id="rId15"/>
              </a:rPr>
              <a:t>DT Data</a:t>
            </a:r>
            <a:endParaRPr lang="en-US" dirty="0" smtClean="0">
              <a:hlinkClick r:id="rId16"/>
            </a:endParaRPr>
          </a:p>
          <a:p>
            <a:pPr lvl="1"/>
            <a:r>
              <a:rPr lang="en-US" dirty="0" smtClean="0">
                <a:hlinkClick r:id="rId16"/>
              </a:rPr>
              <a:t>The Data and News Society </a:t>
            </a:r>
            <a:r>
              <a:rPr lang="en-US" dirty="0" smtClean="0"/>
              <a:t>@ HKBU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Talking to your computer: Command </a:t>
            </a:r>
            <a:r>
              <a:rPr lang="en-US" dirty="0"/>
              <a:t>line interface (CLI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Text Editor: Atom, </a:t>
            </a:r>
            <a:r>
              <a:rPr lang="en-GB" dirty="0" smtClean="0"/>
              <a:t>or Sublime </a:t>
            </a:r>
            <a:r>
              <a:rPr lang="en-GB" dirty="0"/>
              <a:t>Text, or </a:t>
            </a:r>
            <a:r>
              <a:rPr lang="en-GB" dirty="0">
                <a:hlinkClick r:id="rId2"/>
              </a:rPr>
              <a:t>others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Platform for publishing and socializing: Git </a:t>
            </a:r>
            <a:r>
              <a:rPr lang="en-GB" dirty="0"/>
              <a:t>and </a:t>
            </a:r>
            <a:r>
              <a:rPr lang="en-GB" dirty="0" smtClean="0"/>
              <a:t>GitHub, and Markdown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Python 3.x and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</a:p>
          <a:p>
            <a:endParaRPr lang="en-GB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5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A batch of GitHub “Repos”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 “Repos” on general data science</a:t>
            </a:r>
            <a:endParaRPr lang="en-US" dirty="0" smtClean="0">
              <a:hlinkClick r:id="rId2"/>
            </a:endParaRPr>
          </a:p>
          <a:p>
            <a:pPr lvl="1"/>
            <a:r>
              <a:rPr lang="en-US" dirty="0" smtClean="0">
                <a:hlinkClick r:id="rId3"/>
              </a:rPr>
              <a:t>Data-X@Berkerly </a:t>
            </a:r>
            <a:endParaRPr lang="en-US" dirty="0" smtClean="0"/>
          </a:p>
          <a:p>
            <a:pPr lvl="1"/>
            <a:r>
              <a:rPr lang="en-US" dirty="0">
                <a:hlinkClick r:id="rId4"/>
              </a:rPr>
              <a:t>Computational Sociology @ </a:t>
            </a:r>
            <a:r>
              <a:rPr lang="en-US" dirty="0" smtClean="0">
                <a:hlinkClick r:id="rId4"/>
              </a:rPr>
              <a:t>Duke</a:t>
            </a:r>
            <a:endParaRPr lang="en-US" dirty="0" smtClean="0"/>
          </a:p>
          <a:p>
            <a:pPr lvl="1"/>
            <a:r>
              <a:rPr lang="en-US" dirty="0" smtClean="0"/>
              <a:t>SICSS [</a:t>
            </a:r>
            <a:r>
              <a:rPr lang="en-US" dirty="0" smtClean="0">
                <a:hlinkClick r:id="rId5"/>
              </a:rPr>
              <a:t>2018</a:t>
            </a:r>
            <a:r>
              <a:rPr lang="en-US" dirty="0" smtClean="0"/>
              <a:t>]</a:t>
            </a:r>
          </a:p>
          <a:p>
            <a:r>
              <a:rPr lang="en-US" dirty="0" smtClean="0"/>
              <a:t># data science based on python </a:t>
            </a:r>
          </a:p>
          <a:p>
            <a:pPr lvl="1"/>
            <a:r>
              <a:rPr lang="en-US" dirty="0" smtClean="0">
                <a:hlinkClick r:id="rId6"/>
              </a:rPr>
              <a:t>WhirlwindTourofPython</a:t>
            </a:r>
            <a:endParaRPr lang="en-US" dirty="0" smtClean="0"/>
          </a:p>
          <a:p>
            <a:pPr lvl="1"/>
            <a:r>
              <a:rPr lang="en-US" dirty="0" err="1" smtClean="0">
                <a:hlinkClick r:id="rId7"/>
              </a:rPr>
              <a:t>PythonDataScienceHandbook</a:t>
            </a:r>
            <a:endParaRPr lang="en-US" dirty="0" smtClean="0"/>
          </a:p>
          <a:p>
            <a:r>
              <a:rPr lang="en-US" dirty="0" smtClean="0"/>
              <a:t># Courses offered by other institutions</a:t>
            </a:r>
            <a:endParaRPr lang="en-US" dirty="0" smtClean="0">
              <a:hlinkClick r:id="rId8"/>
            </a:endParaRPr>
          </a:p>
          <a:p>
            <a:pPr lvl="1"/>
            <a:r>
              <a:rPr lang="en-US" dirty="0" smtClean="0">
                <a:hlinkClick r:id="rId9"/>
              </a:rPr>
              <a:t>COM5507 @ CityU </a:t>
            </a:r>
            <a:endParaRPr lang="en-US" dirty="0" smtClean="0">
              <a:hlinkClick r:id="rId8"/>
            </a:endParaRPr>
          </a:p>
          <a:p>
            <a:pPr lvl="1"/>
            <a:r>
              <a:rPr lang="en-US" dirty="0" smtClean="0">
                <a:hlinkClick r:id="rId8"/>
              </a:rPr>
              <a:t>webscraping </a:t>
            </a:r>
            <a:r>
              <a:rPr lang="en-US" dirty="0">
                <a:hlinkClick r:id="rId8"/>
              </a:rPr>
              <a:t>tutorial</a:t>
            </a:r>
            <a:endParaRPr lang="en-US" dirty="0"/>
          </a:p>
          <a:p>
            <a:pPr lvl="1"/>
            <a:r>
              <a:rPr lang="en-US" dirty="0" smtClean="0">
                <a:hlinkClick r:id="rId10"/>
              </a:rPr>
              <a:t>JOUR7080 </a:t>
            </a:r>
            <a:r>
              <a:rPr lang="en-US" dirty="0" smtClean="0"/>
              <a:t>@HKBU</a:t>
            </a:r>
          </a:p>
          <a:p>
            <a:pPr lvl="1"/>
            <a:r>
              <a:rPr lang="en-US" dirty="0" smtClean="0">
                <a:hlinkClick r:id="rId11"/>
              </a:rPr>
              <a:t>Big data course </a:t>
            </a:r>
            <a:r>
              <a:rPr lang="en-US" dirty="0" smtClean="0"/>
              <a:t>@NJU</a:t>
            </a:r>
          </a:p>
        </p:txBody>
      </p:sp>
    </p:spTree>
    <p:extLst>
      <p:ext uri="{BB962C8B-B14F-4D97-AF65-F5344CB8AC3E}">
        <p14:creationId xmlns:p14="http://schemas.microsoft.com/office/powerpoint/2010/main" val="142775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Command Line Interface (CLI)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Open CLI: spotlight search </a:t>
            </a:r>
            <a:r>
              <a:rPr lang="mr-IN" dirty="0" smtClean="0"/>
              <a:t>–</a:t>
            </a:r>
            <a:r>
              <a:rPr lang="en-US" dirty="0" smtClean="0"/>
              <a:t> “terminal” </a:t>
            </a:r>
          </a:p>
          <a:p>
            <a:r>
              <a:rPr lang="en-US" dirty="0" smtClean="0"/>
              <a:t>An interesting </a:t>
            </a:r>
            <a:r>
              <a:rPr lang="en-US" dirty="0" smtClean="0">
                <a:hlinkClick r:id="rId2"/>
              </a:rPr>
              <a:t>tutorial</a:t>
            </a:r>
            <a:r>
              <a:rPr lang="en-US" dirty="0" smtClean="0"/>
              <a:t> </a:t>
            </a:r>
          </a:p>
          <a:p>
            <a:r>
              <a:rPr lang="en-US" dirty="0" smtClean="0"/>
              <a:t>Basic commands of CLI: </a:t>
            </a:r>
          </a:p>
          <a:p>
            <a:pPr lvl="1"/>
            <a:r>
              <a:rPr lang="en-US" dirty="0" err="1" smtClean="0"/>
              <a:t>pwd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err="1" smtClean="0"/>
              <a:t>mkdir</a:t>
            </a:r>
            <a:endParaRPr lang="en-US" dirty="0" smtClean="0"/>
          </a:p>
          <a:p>
            <a:pPr lvl="1"/>
            <a:r>
              <a:rPr lang="en-US" dirty="0" smtClean="0"/>
              <a:t>echo</a:t>
            </a:r>
          </a:p>
          <a:p>
            <a:pPr lvl="1"/>
            <a:r>
              <a:rPr lang="en-US" dirty="0" smtClean="0"/>
              <a:t>ls</a:t>
            </a:r>
          </a:p>
          <a:p>
            <a:pPr lvl="1"/>
            <a:r>
              <a:rPr lang="en-US" dirty="0" smtClean="0"/>
              <a:t>cd</a:t>
            </a:r>
          </a:p>
          <a:p>
            <a:pPr lvl="1"/>
            <a:r>
              <a:rPr lang="en-US" dirty="0" smtClean="0"/>
              <a:t>touch</a:t>
            </a:r>
          </a:p>
          <a:p>
            <a:pPr lvl="1"/>
            <a:r>
              <a:rPr lang="en-US" dirty="0" err="1" smtClean="0"/>
              <a:t>cp</a:t>
            </a:r>
            <a:endParaRPr lang="en-US" dirty="0" smtClean="0"/>
          </a:p>
          <a:p>
            <a:pPr lvl="1"/>
            <a:r>
              <a:rPr lang="en-US" dirty="0" err="1" smtClean="0"/>
              <a:t>rm</a:t>
            </a:r>
            <a:endParaRPr lang="en-US" dirty="0" smtClean="0"/>
          </a:p>
          <a:p>
            <a:pPr lvl="1"/>
            <a:r>
              <a:rPr lang="en-US" dirty="0" smtClean="0"/>
              <a:t>mv</a:t>
            </a:r>
          </a:p>
          <a:p>
            <a:pPr lvl="1"/>
            <a:r>
              <a:rPr lang="en-US" dirty="0"/>
              <a:t>clear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6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 “version control system”: records changes to a file or set of files over time and users can recall specific versions later. </a:t>
            </a:r>
          </a:p>
          <a:p>
            <a:pPr lvl="1"/>
            <a:r>
              <a:rPr lang="en-US" dirty="0" smtClean="0"/>
              <a:t>Useful for collaboration project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: Linux, a popular version control system</a:t>
            </a:r>
          </a:p>
          <a:p>
            <a:r>
              <a:rPr lang="en-US" dirty="0" smtClean="0">
                <a:hlinkClick r:id="rId2"/>
              </a:rPr>
              <a:t>Download </a:t>
            </a:r>
            <a:r>
              <a:rPr lang="en-US" dirty="0" smtClean="0"/>
              <a:t>and install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Setting up your </a:t>
            </a:r>
            <a:r>
              <a:rPr lang="en-US" dirty="0" err="1" smtClean="0"/>
              <a:t>Git</a:t>
            </a:r>
            <a:r>
              <a:rPr lang="en-US" dirty="0" smtClean="0"/>
              <a:t> account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user.email</a:t>
            </a:r>
            <a:r>
              <a:rPr lang="en-US" dirty="0"/>
              <a:t> "</a:t>
            </a:r>
            <a:r>
              <a:rPr lang="en-US" dirty="0" err="1"/>
              <a:t>your@email.com</a:t>
            </a:r>
            <a:r>
              <a:rPr lang="en-US" dirty="0"/>
              <a:t>"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config</a:t>
            </a:r>
            <a:r>
              <a:rPr lang="en-US" dirty="0"/>
              <a:t> --global </a:t>
            </a:r>
            <a:r>
              <a:rPr lang="en-US" dirty="0" err="1"/>
              <a:t>user.name</a:t>
            </a:r>
            <a:r>
              <a:rPr lang="en-US" dirty="0"/>
              <a:t> "your name"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GitHub is a web-based hosting service for software development projects that use </a:t>
            </a:r>
            <a:r>
              <a:rPr lang="en-US" dirty="0" err="1" smtClean="0"/>
              <a:t>Git</a:t>
            </a:r>
            <a:r>
              <a:rPr lang="en-US" dirty="0" smtClean="0"/>
              <a:t> version control system.” (Wiki) </a:t>
            </a:r>
          </a:p>
          <a:p>
            <a:r>
              <a:rPr lang="en-US" dirty="0" smtClean="0"/>
              <a:t>Push and pull</a:t>
            </a:r>
          </a:p>
          <a:p>
            <a:r>
              <a:rPr lang="en-US" dirty="0" smtClean="0"/>
              <a:t>Public repositories</a:t>
            </a:r>
          </a:p>
          <a:p>
            <a:r>
              <a:rPr lang="en-US" dirty="0" smtClean="0"/>
              <a:t>The social aspects of GitHub (share, fork, star) </a:t>
            </a:r>
          </a:p>
          <a:p>
            <a:pPr marL="742950" lvl="2" indent="-342900"/>
            <a:r>
              <a:rPr lang="en-US" dirty="0"/>
              <a:t>A profile that shows your portfolio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your GitHub repository (“repo”) </a:t>
            </a:r>
          </a:p>
          <a:p>
            <a:pPr lvl="1"/>
            <a:r>
              <a:rPr lang="en-US" dirty="0" smtClean="0"/>
              <a:t>Creating your own repo (with a Readme file) </a:t>
            </a:r>
          </a:p>
          <a:p>
            <a:pPr lvl="1"/>
            <a:r>
              <a:rPr lang="en-US" dirty="0" smtClean="0"/>
              <a:t>“Fork” another user’s repository</a:t>
            </a:r>
          </a:p>
          <a:p>
            <a:r>
              <a:rPr lang="en-US" dirty="0" smtClean="0"/>
              <a:t>Creating a local copy</a:t>
            </a:r>
          </a:p>
          <a:p>
            <a:r>
              <a:rPr lang="en-US" dirty="0" smtClean="0"/>
              <a:t>Clone the Repo</a:t>
            </a:r>
          </a:p>
          <a:p>
            <a:r>
              <a:rPr lang="en-US" dirty="0" smtClean="0">
                <a:sym typeface="Wingdings"/>
              </a:rPr>
              <a:t>Pull request and collaborative projects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4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GitHub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Official </a:t>
            </a:r>
            <a:r>
              <a:rPr lang="en-US" dirty="0" smtClean="0">
                <a:hlinkClick r:id="rId2"/>
              </a:rPr>
              <a:t>help page</a:t>
            </a:r>
            <a:endParaRPr lang="en-US" dirty="0" smtClean="0"/>
          </a:p>
          <a:p>
            <a:r>
              <a:rPr lang="en-US" dirty="0"/>
              <a:t>A good </a:t>
            </a:r>
            <a:r>
              <a:rPr lang="en-US" dirty="0">
                <a:hlinkClick r:id="rId3"/>
              </a:rPr>
              <a:t>tutorial </a:t>
            </a:r>
            <a:r>
              <a:rPr lang="en-US" dirty="0"/>
              <a:t>on </a:t>
            </a:r>
            <a:r>
              <a:rPr lang="en-US" dirty="0" err="1"/>
              <a:t>Git</a:t>
            </a:r>
            <a:r>
              <a:rPr lang="en-US" dirty="0"/>
              <a:t> version control </a:t>
            </a:r>
            <a:r>
              <a:rPr lang="en-US" dirty="0" smtClean="0"/>
              <a:t>in general </a:t>
            </a:r>
            <a:endParaRPr lang="en-US" dirty="0"/>
          </a:p>
          <a:p>
            <a:r>
              <a:rPr lang="en-US" dirty="0" smtClean="0">
                <a:hlinkClick r:id="rId4"/>
              </a:rPr>
              <a:t>Tutorial</a:t>
            </a:r>
            <a:r>
              <a:rPr lang="en-US" dirty="0"/>
              <a:t>: Setting up your own webpage on </a:t>
            </a:r>
            <a:r>
              <a:rPr lang="en-US" dirty="0" smtClean="0"/>
              <a:t>GitHub</a:t>
            </a:r>
            <a:endParaRPr lang="en-US" dirty="0"/>
          </a:p>
          <a:p>
            <a:r>
              <a:rPr lang="en-US" dirty="0">
                <a:hlinkClick r:id="rId5"/>
              </a:rPr>
              <a:t>Tutorial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and </a:t>
            </a:r>
            <a:r>
              <a:rPr lang="en-US" dirty="0" smtClean="0"/>
              <a:t>GitHub </a:t>
            </a:r>
            <a:r>
              <a:rPr lang="en-US" dirty="0"/>
              <a:t>for personal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Text Editor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Atom</a:t>
            </a:r>
            <a:r>
              <a:rPr lang="en-US" dirty="0" smtClean="0"/>
              <a:t> (</a:t>
            </a:r>
            <a:r>
              <a:rPr lang="en-US" dirty="0" smtClean="0">
                <a:hlinkClick r:id="rId3"/>
              </a:rPr>
              <a:t>A very cool trailer</a:t>
            </a:r>
            <a:r>
              <a:rPr lang="en-US" dirty="0" smtClean="0"/>
              <a:t>)</a:t>
            </a:r>
          </a:p>
          <a:p>
            <a:r>
              <a:rPr lang="en-US" dirty="0" smtClean="0">
                <a:hlinkClick r:id="rId4"/>
              </a:rPr>
              <a:t>Sublime Text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Notepad ++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Markdown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filename.md</a:t>
            </a:r>
            <a:r>
              <a:rPr lang="en-US" dirty="0" smtClean="0"/>
              <a:t> </a:t>
            </a:r>
          </a:p>
          <a:p>
            <a:r>
              <a:rPr lang="en-US" dirty="0" smtClean="0"/>
              <a:t>Markdown language quick guide [</a:t>
            </a:r>
            <a:r>
              <a:rPr lang="en-US" dirty="0" smtClean="0">
                <a:hlinkClick r:id="rId2"/>
              </a:rPr>
              <a:t>Link</a:t>
            </a:r>
            <a:r>
              <a:rPr lang="en-US" dirty="0" smtClean="0"/>
              <a:t>]</a:t>
            </a:r>
          </a:p>
          <a:p>
            <a:r>
              <a:rPr lang="en-US" dirty="0" smtClean="0"/>
              <a:t>Work with markdown language</a:t>
            </a:r>
          </a:p>
          <a:p>
            <a:pPr lvl="1"/>
            <a:r>
              <a:rPr lang="en-US" dirty="0" smtClean="0"/>
              <a:t>Atom Preview</a:t>
            </a:r>
          </a:p>
          <a:p>
            <a:pPr lvl="1"/>
            <a:r>
              <a:rPr lang="en-US" dirty="0" smtClean="0"/>
              <a:t>A small example [</a:t>
            </a:r>
            <a:r>
              <a:rPr lang="en-US" dirty="0" smtClean="0">
                <a:hlinkClick r:id="rId3"/>
              </a:rPr>
              <a:t>cucn DDJ workshop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 much more professional one [</a:t>
            </a:r>
            <a:r>
              <a:rPr lang="en-US" dirty="0" smtClean="0">
                <a:hlinkClick r:id="rId4"/>
              </a:rPr>
              <a:t>Tour to Python</a:t>
            </a:r>
            <a:r>
              <a:rPr lang="en-US" dirty="0" smtClean="0"/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HK" altLang="zh-HK" smtClean="0"/>
              <a:t>24 Nov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BUDMC Py01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C4891-3A96-4342-8252-30900AC70D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4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3700</TotalTime>
  <Words>955</Words>
  <Application>Microsoft Macintosh PowerPoint</Application>
  <PresentationFormat>On-screen Show (4:3)</PresentationFormat>
  <Paragraphs>223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Mangal</vt:lpstr>
      <vt:lpstr>Wingdings</vt:lpstr>
      <vt:lpstr>新細明體</vt:lpstr>
      <vt:lpstr>Arial</vt:lpstr>
      <vt:lpstr>Office Theme</vt:lpstr>
      <vt:lpstr>Invitation to Python  Section 3. Tools Installation </vt:lpstr>
      <vt:lpstr>Fundamental tools</vt:lpstr>
      <vt:lpstr>Command Line Interface (CLI) basics</vt:lpstr>
      <vt:lpstr>Git</vt:lpstr>
      <vt:lpstr>GitHub </vt:lpstr>
      <vt:lpstr>GitHub</vt:lpstr>
      <vt:lpstr>Git and GitHub Tutorials</vt:lpstr>
      <vt:lpstr>Text Editor </vt:lpstr>
      <vt:lpstr>Markdown language </vt:lpstr>
      <vt:lpstr>Installing Python and  Jupyter Notebook </vt:lpstr>
      <vt:lpstr>PowerPoint Presentation</vt:lpstr>
      <vt:lpstr>Your first Python program  </vt:lpstr>
      <vt:lpstr>Tips: How to ask for help?</vt:lpstr>
      <vt:lpstr>Tips: How to ask for help?</vt:lpstr>
      <vt:lpstr>Tips: How to ask for help? </vt:lpstr>
      <vt:lpstr>Tips: Where to look for help?</vt:lpstr>
      <vt:lpstr>Tips: Practice, practice, practice! </vt:lpstr>
      <vt:lpstr>References: Academic journals </vt:lpstr>
      <vt:lpstr>References: Public Twitter accounts and blog platforms </vt:lpstr>
      <vt:lpstr>References: A batch of GitHub “Repos”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</dc:title>
  <dc:creator>Dr. Xinzhi ZHANG</dc:creator>
  <cp:lastModifiedBy>Microsoft Office User</cp:lastModifiedBy>
  <cp:revision>1488</cp:revision>
  <dcterms:created xsi:type="dcterms:W3CDTF">2014-08-05T08:42:39Z</dcterms:created>
  <dcterms:modified xsi:type="dcterms:W3CDTF">2018-11-24T12:44:22Z</dcterms:modified>
</cp:coreProperties>
</file>