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60"/>
  </p:notesMasterIdLst>
  <p:handoutMasterIdLst>
    <p:handoutMasterId r:id="rId61"/>
  </p:handoutMasterIdLst>
  <p:sldIdLst>
    <p:sldId id="359" r:id="rId2"/>
    <p:sldId id="538" r:id="rId3"/>
    <p:sldId id="542" r:id="rId4"/>
    <p:sldId id="649" r:id="rId5"/>
    <p:sldId id="543" r:id="rId6"/>
    <p:sldId id="544" r:id="rId7"/>
    <p:sldId id="604" r:id="rId8"/>
    <p:sldId id="664" r:id="rId9"/>
    <p:sldId id="545" r:id="rId10"/>
    <p:sldId id="550" r:id="rId11"/>
    <p:sldId id="592" r:id="rId12"/>
    <p:sldId id="554" r:id="rId13"/>
    <p:sldId id="555" r:id="rId14"/>
    <p:sldId id="556" r:id="rId15"/>
    <p:sldId id="548" r:id="rId16"/>
    <p:sldId id="551" r:id="rId17"/>
    <p:sldId id="552" r:id="rId18"/>
    <p:sldId id="591" r:id="rId19"/>
    <p:sldId id="560" r:id="rId20"/>
    <p:sldId id="573" r:id="rId21"/>
    <p:sldId id="576" r:id="rId22"/>
    <p:sldId id="595" r:id="rId23"/>
    <p:sldId id="596" r:id="rId24"/>
    <p:sldId id="599" r:id="rId25"/>
    <p:sldId id="600" r:id="rId26"/>
    <p:sldId id="597" r:id="rId27"/>
    <p:sldId id="601" r:id="rId28"/>
    <p:sldId id="606" r:id="rId29"/>
    <p:sldId id="602" r:id="rId30"/>
    <p:sldId id="609" r:id="rId31"/>
    <p:sldId id="612" r:id="rId32"/>
    <p:sldId id="616" r:id="rId33"/>
    <p:sldId id="615" r:id="rId34"/>
    <p:sldId id="617" r:id="rId35"/>
    <p:sldId id="618" r:id="rId36"/>
    <p:sldId id="636" r:id="rId37"/>
    <p:sldId id="619" r:id="rId38"/>
    <p:sldId id="621" r:id="rId39"/>
    <p:sldId id="637" r:id="rId40"/>
    <p:sldId id="627" r:id="rId41"/>
    <p:sldId id="638" r:id="rId42"/>
    <p:sldId id="640" r:id="rId43"/>
    <p:sldId id="654" r:id="rId44"/>
    <p:sldId id="641" r:id="rId45"/>
    <p:sldId id="655" r:id="rId46"/>
    <p:sldId id="643" r:id="rId47"/>
    <p:sldId id="644" r:id="rId48"/>
    <p:sldId id="646" r:id="rId49"/>
    <p:sldId id="645" r:id="rId50"/>
    <p:sldId id="648" r:id="rId51"/>
    <p:sldId id="650" r:id="rId52"/>
    <p:sldId id="668" r:id="rId53"/>
    <p:sldId id="669" r:id="rId54"/>
    <p:sldId id="663" r:id="rId55"/>
    <p:sldId id="658" r:id="rId56"/>
    <p:sldId id="660" r:id="rId57"/>
    <p:sldId id="558" r:id="rId58"/>
    <p:sldId id="639"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0FF"/>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70" autoAdjust="0"/>
    <p:restoredTop sz="93631" autoAdjust="0"/>
  </p:normalViewPr>
  <p:slideViewPr>
    <p:cSldViewPr>
      <p:cViewPr varScale="1">
        <p:scale>
          <a:sx n="97" d="100"/>
          <a:sy n="97" d="100"/>
        </p:scale>
        <p:origin x="1224" y="1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viewProps" Target="viewProps.xml"/><Relationship Id="rId64" Type="http://schemas.openxmlformats.org/officeDocument/2006/relationships/theme" Target="theme/theme1.xml"/><Relationship Id="rId65"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notesMaster" Target="notesMasters/notesMaster1.xml"/><Relationship Id="rId61" Type="http://schemas.openxmlformats.org/officeDocument/2006/relationships/handoutMaster" Target="handoutMasters/handoutMaster1.xml"/><Relationship Id="rId62"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7F5EE3-0DB0-E447-84FE-1400A871BA36}" type="datetimeFigureOut">
              <a:rPr lang="en-US" smtClean="0"/>
              <a:t>11/24/18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5219C1F-4D08-9440-BB08-62C8147161FB}" type="slidenum">
              <a:rPr lang="en-US" smtClean="0"/>
              <a:t>‹#›</a:t>
            </a:fld>
            <a:endParaRPr lang="en-US"/>
          </a:p>
        </p:txBody>
      </p:sp>
    </p:spTree>
    <p:extLst>
      <p:ext uri="{BB962C8B-B14F-4D97-AF65-F5344CB8AC3E}">
        <p14:creationId xmlns:p14="http://schemas.microsoft.com/office/powerpoint/2010/main" val="423670683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723390-5CBD-4C0D-9BBF-76857EFC5012}" type="datetimeFigureOut">
              <a:rPr lang="en-US" smtClean="0"/>
              <a:t>11/24/18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6442EB-288E-4CED-ACA0-200C629175CA}" type="slidenum">
              <a:rPr lang="en-US" smtClean="0"/>
              <a:t>‹#›</a:t>
            </a:fld>
            <a:endParaRPr lang="en-US"/>
          </a:p>
        </p:txBody>
      </p:sp>
    </p:spTree>
    <p:extLst>
      <p:ext uri="{BB962C8B-B14F-4D97-AF65-F5344CB8AC3E}">
        <p14:creationId xmlns:p14="http://schemas.microsoft.com/office/powerpoint/2010/main" val="137856094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6442EB-288E-4CED-ACA0-200C629175CA}" type="slidenum">
              <a:rPr lang="en-US" smtClean="0"/>
              <a:t>1</a:t>
            </a:fld>
            <a:endParaRPr lang="en-US"/>
          </a:p>
        </p:txBody>
      </p:sp>
    </p:spTree>
    <p:extLst>
      <p:ext uri="{BB962C8B-B14F-4D97-AF65-F5344CB8AC3E}">
        <p14:creationId xmlns:p14="http://schemas.microsoft.com/office/powerpoint/2010/main" val="5112112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82" name="Shape 3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876243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Shape 26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63" name="Shape 2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7330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79" name="Shape 27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65788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96" name="Shape 29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74416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Shape 56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65" name="Shape 5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47712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Shape 36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67" name="Shape 36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807114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92" name="Shape 3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00736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92" name="Shape 39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33202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Shape 46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3" name="Shape 4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3943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Shape 58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87" name="Shape 58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9955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6442EB-288E-4CED-ACA0-200C629175CA}" type="slidenum">
              <a:rPr lang="en-US" smtClean="0"/>
              <a:t>2</a:t>
            </a:fld>
            <a:endParaRPr lang="en-US"/>
          </a:p>
        </p:txBody>
      </p:sp>
    </p:spTree>
    <p:extLst>
      <p:ext uri="{BB962C8B-B14F-4D97-AF65-F5344CB8AC3E}">
        <p14:creationId xmlns:p14="http://schemas.microsoft.com/office/powerpoint/2010/main" val="16216161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6442EB-288E-4CED-ACA0-200C629175CA}" type="slidenum">
              <a:rPr lang="en-US" smtClean="0"/>
              <a:t>44</a:t>
            </a:fld>
            <a:endParaRPr lang="en-US"/>
          </a:p>
        </p:txBody>
      </p:sp>
    </p:spTree>
    <p:extLst>
      <p:ext uri="{BB962C8B-B14F-4D97-AF65-F5344CB8AC3E}">
        <p14:creationId xmlns:p14="http://schemas.microsoft.com/office/powerpoint/2010/main" val="11438328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0" name="Shape 2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06969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Shape 30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08" name="Shape 3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0208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Shape 35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56" name="Shape 35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42817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6442EB-288E-4CED-ACA0-200C629175CA}" type="slidenum">
              <a:rPr lang="en-US" smtClean="0"/>
              <a:t>55</a:t>
            </a:fld>
            <a:endParaRPr lang="en-US"/>
          </a:p>
        </p:txBody>
      </p:sp>
    </p:spTree>
    <p:extLst>
      <p:ext uri="{BB962C8B-B14F-4D97-AF65-F5344CB8AC3E}">
        <p14:creationId xmlns:p14="http://schemas.microsoft.com/office/powerpoint/2010/main" val="3261869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Shape 64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4" name="Shape 64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488379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sooner</a:t>
            </a:r>
            <a:r>
              <a:rPr lang="en-US" baseline="0" dirty="0" smtClean="0"/>
              <a:t> or later you will understand how important these three tips are. even perhaps not now. </a:t>
            </a:r>
            <a:endParaRPr lang="en-US" dirty="0"/>
          </a:p>
        </p:txBody>
      </p:sp>
      <p:sp>
        <p:nvSpPr>
          <p:cNvPr id="4" name="Slide Number Placeholder 3"/>
          <p:cNvSpPr>
            <a:spLocks noGrp="1"/>
          </p:cNvSpPr>
          <p:nvPr>
            <p:ph type="sldNum" sz="quarter" idx="10"/>
          </p:nvPr>
        </p:nvSpPr>
        <p:spPr/>
        <p:txBody>
          <a:bodyPr/>
          <a:lstStyle/>
          <a:p>
            <a:fld id="{506442EB-288E-4CED-ACA0-200C629175CA}" type="slidenum">
              <a:rPr lang="en-US" smtClean="0"/>
              <a:t>7</a:t>
            </a:fld>
            <a:endParaRPr lang="en-US"/>
          </a:p>
        </p:txBody>
      </p:sp>
    </p:spTree>
    <p:extLst>
      <p:ext uri="{BB962C8B-B14F-4D97-AF65-F5344CB8AC3E}">
        <p14:creationId xmlns:p14="http://schemas.microsoft.com/office/powerpoint/2010/main" val="9479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Shape 46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dirty="0"/>
          </a:p>
        </p:txBody>
      </p:sp>
      <p:sp>
        <p:nvSpPr>
          <p:cNvPr id="469" name="Shape 4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97459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Shape 5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48" name="Shape 54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3725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Shape 56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65" name="Shape 56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771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Shape 59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94" name="Shape 5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98380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Shape 49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9" name="Shape 49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037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Shape 35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52" name="Shape 35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8326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HK" altLang="zh-HK" smtClean="0"/>
              <a:t>24 Nov 2018 </a:t>
            </a:r>
            <a:endParaRPr lang="en-US"/>
          </a:p>
        </p:txBody>
      </p:sp>
      <p:sp>
        <p:nvSpPr>
          <p:cNvPr id="5" name="Footer Placeholder 4"/>
          <p:cNvSpPr>
            <a:spLocks noGrp="1"/>
          </p:cNvSpPr>
          <p:nvPr>
            <p:ph type="ftr" sz="quarter" idx="11"/>
          </p:nvPr>
        </p:nvSpPr>
        <p:spPr/>
        <p:txBody>
          <a:bodyPr/>
          <a:lstStyle/>
          <a:p>
            <a:r>
              <a:rPr lang="it-IT" smtClean="0"/>
              <a:t>BUDMC Py01 </a:t>
            </a:r>
            <a:endParaRPr lang="en-US"/>
          </a:p>
        </p:txBody>
      </p:sp>
      <p:sp>
        <p:nvSpPr>
          <p:cNvPr id="6" name="Slide Number Placeholder 5"/>
          <p:cNvSpPr>
            <a:spLocks noGrp="1"/>
          </p:cNvSpPr>
          <p:nvPr>
            <p:ph type="sldNum" sz="quarter" idx="12"/>
          </p:nvPr>
        </p:nvSpPr>
        <p:spPr/>
        <p:txBody>
          <a:bodyPr/>
          <a:lstStyle/>
          <a:p>
            <a:fld id="{759C4891-3A96-4342-8252-30900AC70DD8}" type="slidenum">
              <a:rPr lang="en-US" smtClean="0"/>
              <a:t>‹#›</a:t>
            </a:fld>
            <a:endParaRPr lang="en-US"/>
          </a:p>
        </p:txBody>
      </p:sp>
    </p:spTree>
    <p:extLst>
      <p:ext uri="{BB962C8B-B14F-4D97-AF65-F5344CB8AC3E}">
        <p14:creationId xmlns:p14="http://schemas.microsoft.com/office/powerpoint/2010/main" val="1760813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HK" altLang="zh-HK" smtClean="0"/>
              <a:t>24 Nov 2018 </a:t>
            </a:r>
            <a:endParaRPr lang="en-US"/>
          </a:p>
        </p:txBody>
      </p:sp>
      <p:sp>
        <p:nvSpPr>
          <p:cNvPr id="5" name="Footer Placeholder 4"/>
          <p:cNvSpPr>
            <a:spLocks noGrp="1"/>
          </p:cNvSpPr>
          <p:nvPr>
            <p:ph type="ftr" sz="quarter" idx="11"/>
          </p:nvPr>
        </p:nvSpPr>
        <p:spPr/>
        <p:txBody>
          <a:bodyPr/>
          <a:lstStyle/>
          <a:p>
            <a:r>
              <a:rPr lang="it-IT" smtClean="0"/>
              <a:t>BUDMC Py01 </a:t>
            </a:r>
            <a:endParaRPr lang="en-US"/>
          </a:p>
        </p:txBody>
      </p:sp>
      <p:sp>
        <p:nvSpPr>
          <p:cNvPr id="6" name="Slide Number Placeholder 5"/>
          <p:cNvSpPr>
            <a:spLocks noGrp="1"/>
          </p:cNvSpPr>
          <p:nvPr>
            <p:ph type="sldNum" sz="quarter" idx="12"/>
          </p:nvPr>
        </p:nvSpPr>
        <p:spPr/>
        <p:txBody>
          <a:bodyPr/>
          <a:lstStyle/>
          <a:p>
            <a:fld id="{759C4891-3A96-4342-8252-30900AC70DD8}" type="slidenum">
              <a:rPr lang="en-US" smtClean="0"/>
              <a:t>‹#›</a:t>
            </a:fld>
            <a:endParaRPr lang="en-US"/>
          </a:p>
        </p:txBody>
      </p:sp>
    </p:spTree>
    <p:extLst>
      <p:ext uri="{BB962C8B-B14F-4D97-AF65-F5344CB8AC3E}">
        <p14:creationId xmlns:p14="http://schemas.microsoft.com/office/powerpoint/2010/main" val="152970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HK" altLang="zh-HK" smtClean="0"/>
              <a:t>24 Nov 2018 </a:t>
            </a:r>
            <a:endParaRPr lang="en-US"/>
          </a:p>
        </p:txBody>
      </p:sp>
      <p:sp>
        <p:nvSpPr>
          <p:cNvPr id="5" name="Footer Placeholder 4"/>
          <p:cNvSpPr>
            <a:spLocks noGrp="1"/>
          </p:cNvSpPr>
          <p:nvPr>
            <p:ph type="ftr" sz="quarter" idx="11"/>
          </p:nvPr>
        </p:nvSpPr>
        <p:spPr/>
        <p:txBody>
          <a:bodyPr/>
          <a:lstStyle/>
          <a:p>
            <a:r>
              <a:rPr lang="it-IT" smtClean="0"/>
              <a:t>BUDMC Py01 </a:t>
            </a:r>
            <a:endParaRPr lang="en-US"/>
          </a:p>
        </p:txBody>
      </p:sp>
      <p:sp>
        <p:nvSpPr>
          <p:cNvPr id="6" name="Slide Number Placeholder 5"/>
          <p:cNvSpPr>
            <a:spLocks noGrp="1"/>
          </p:cNvSpPr>
          <p:nvPr>
            <p:ph type="sldNum" sz="quarter" idx="12"/>
          </p:nvPr>
        </p:nvSpPr>
        <p:spPr/>
        <p:txBody>
          <a:bodyPr/>
          <a:lstStyle/>
          <a:p>
            <a:fld id="{759C4891-3A96-4342-8252-30900AC70DD8}" type="slidenum">
              <a:rPr lang="en-US" smtClean="0"/>
              <a:t>‹#›</a:t>
            </a:fld>
            <a:endParaRPr lang="en-US"/>
          </a:p>
        </p:txBody>
      </p:sp>
    </p:spTree>
    <p:extLst>
      <p:ext uri="{BB962C8B-B14F-4D97-AF65-F5344CB8AC3E}">
        <p14:creationId xmlns:p14="http://schemas.microsoft.com/office/powerpoint/2010/main" val="17518791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650081" y="613063"/>
            <a:ext cx="7836750" cy="1291862"/>
          </a:xfrm>
          <a:prstGeom prst="rect">
            <a:avLst/>
          </a:prstGeom>
          <a:noFill/>
          <a:ln>
            <a:noFill/>
          </a:ln>
        </p:spPr>
        <p:txBody>
          <a:bodyPr lIns="91425" tIns="91425" rIns="91425" bIns="91425" anchor="ctr" anchorCtr="0"/>
          <a:lstStyle>
            <a:lvl1pPr lvl="0" algn="ctr" rtl="0">
              <a:spcBef>
                <a:spcPts val="0"/>
              </a:spcBef>
              <a:spcAft>
                <a:spcPts val="0"/>
              </a:spcAft>
              <a:defRPr>
                <a:solidFill>
                  <a:srgbClr val="FFFF00"/>
                </a:solidFill>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257175" lvl="5" algn="ctr" rtl="0">
              <a:spcBef>
                <a:spcPts val="0"/>
              </a:spcBef>
              <a:spcAft>
                <a:spcPts val="0"/>
              </a:spcAft>
              <a:defRPr/>
            </a:lvl6pPr>
            <a:lvl7pPr marL="514350" lvl="6" algn="ctr" rtl="0">
              <a:spcBef>
                <a:spcPts val="0"/>
              </a:spcBef>
              <a:spcAft>
                <a:spcPts val="0"/>
              </a:spcAft>
              <a:defRPr/>
            </a:lvl7pPr>
            <a:lvl8pPr marL="771525" lvl="7" algn="ctr" rtl="0">
              <a:spcBef>
                <a:spcPts val="0"/>
              </a:spcBef>
              <a:spcAft>
                <a:spcPts val="0"/>
              </a:spcAft>
              <a:defRPr/>
            </a:lvl8pPr>
            <a:lvl9pPr marL="1028700" lvl="8" algn="ctr" rtl="0">
              <a:spcBef>
                <a:spcPts val="0"/>
              </a:spcBef>
              <a:spcAft>
                <a:spcPts val="0"/>
              </a:spcAft>
              <a:defRPr/>
            </a:lvl9pPr>
          </a:lstStyle>
          <a:p>
            <a:endParaRPr dirty="0"/>
          </a:p>
        </p:txBody>
      </p:sp>
    </p:spTree>
    <p:extLst>
      <p:ext uri="{BB962C8B-B14F-4D97-AF65-F5344CB8AC3E}">
        <p14:creationId xmlns:p14="http://schemas.microsoft.com/office/powerpoint/2010/main" val="85462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HK" altLang="zh-HK" smtClean="0"/>
              <a:t>24 Nov 2018 </a:t>
            </a:r>
            <a:endParaRPr lang="en-US"/>
          </a:p>
        </p:txBody>
      </p:sp>
      <p:sp>
        <p:nvSpPr>
          <p:cNvPr id="5" name="Footer Placeholder 4"/>
          <p:cNvSpPr>
            <a:spLocks noGrp="1"/>
          </p:cNvSpPr>
          <p:nvPr>
            <p:ph type="ftr" sz="quarter" idx="11"/>
          </p:nvPr>
        </p:nvSpPr>
        <p:spPr/>
        <p:txBody>
          <a:bodyPr/>
          <a:lstStyle/>
          <a:p>
            <a:r>
              <a:rPr lang="it-IT" smtClean="0"/>
              <a:t>BUDMC Py01 </a:t>
            </a:r>
            <a:endParaRPr lang="en-US"/>
          </a:p>
        </p:txBody>
      </p:sp>
      <p:sp>
        <p:nvSpPr>
          <p:cNvPr id="6" name="Slide Number Placeholder 5"/>
          <p:cNvSpPr>
            <a:spLocks noGrp="1"/>
          </p:cNvSpPr>
          <p:nvPr>
            <p:ph type="sldNum" sz="quarter" idx="12"/>
          </p:nvPr>
        </p:nvSpPr>
        <p:spPr/>
        <p:txBody>
          <a:bodyPr/>
          <a:lstStyle/>
          <a:p>
            <a:fld id="{759C4891-3A96-4342-8252-30900AC70DD8}" type="slidenum">
              <a:rPr lang="en-US" smtClean="0"/>
              <a:t>‹#›</a:t>
            </a:fld>
            <a:endParaRPr lang="en-US"/>
          </a:p>
        </p:txBody>
      </p:sp>
    </p:spTree>
    <p:extLst>
      <p:ext uri="{BB962C8B-B14F-4D97-AF65-F5344CB8AC3E}">
        <p14:creationId xmlns:p14="http://schemas.microsoft.com/office/powerpoint/2010/main" val="516738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HK" altLang="zh-HK" smtClean="0"/>
              <a:t>24 Nov 2018 </a:t>
            </a:r>
            <a:endParaRPr lang="en-US"/>
          </a:p>
        </p:txBody>
      </p:sp>
      <p:sp>
        <p:nvSpPr>
          <p:cNvPr id="5" name="Footer Placeholder 4"/>
          <p:cNvSpPr>
            <a:spLocks noGrp="1"/>
          </p:cNvSpPr>
          <p:nvPr>
            <p:ph type="ftr" sz="quarter" idx="11"/>
          </p:nvPr>
        </p:nvSpPr>
        <p:spPr/>
        <p:txBody>
          <a:bodyPr/>
          <a:lstStyle/>
          <a:p>
            <a:r>
              <a:rPr lang="it-IT" smtClean="0"/>
              <a:t>BUDMC Py01 </a:t>
            </a:r>
            <a:endParaRPr lang="en-US"/>
          </a:p>
        </p:txBody>
      </p:sp>
      <p:sp>
        <p:nvSpPr>
          <p:cNvPr id="6" name="Slide Number Placeholder 5"/>
          <p:cNvSpPr>
            <a:spLocks noGrp="1"/>
          </p:cNvSpPr>
          <p:nvPr>
            <p:ph type="sldNum" sz="quarter" idx="12"/>
          </p:nvPr>
        </p:nvSpPr>
        <p:spPr/>
        <p:txBody>
          <a:bodyPr/>
          <a:lstStyle/>
          <a:p>
            <a:fld id="{759C4891-3A96-4342-8252-30900AC70DD8}" type="slidenum">
              <a:rPr lang="en-US" smtClean="0"/>
              <a:t>‹#›</a:t>
            </a:fld>
            <a:endParaRPr lang="en-US"/>
          </a:p>
        </p:txBody>
      </p:sp>
    </p:spTree>
    <p:extLst>
      <p:ext uri="{BB962C8B-B14F-4D97-AF65-F5344CB8AC3E}">
        <p14:creationId xmlns:p14="http://schemas.microsoft.com/office/powerpoint/2010/main" val="1876392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HK" altLang="zh-HK" smtClean="0"/>
              <a:t>24 Nov 2018 </a:t>
            </a:r>
            <a:endParaRPr lang="en-US"/>
          </a:p>
        </p:txBody>
      </p:sp>
      <p:sp>
        <p:nvSpPr>
          <p:cNvPr id="6" name="Footer Placeholder 5"/>
          <p:cNvSpPr>
            <a:spLocks noGrp="1"/>
          </p:cNvSpPr>
          <p:nvPr>
            <p:ph type="ftr" sz="quarter" idx="11"/>
          </p:nvPr>
        </p:nvSpPr>
        <p:spPr/>
        <p:txBody>
          <a:bodyPr/>
          <a:lstStyle/>
          <a:p>
            <a:r>
              <a:rPr lang="it-IT" smtClean="0"/>
              <a:t>BUDMC Py01 </a:t>
            </a:r>
            <a:endParaRPr lang="en-US"/>
          </a:p>
        </p:txBody>
      </p:sp>
      <p:sp>
        <p:nvSpPr>
          <p:cNvPr id="7" name="Slide Number Placeholder 6"/>
          <p:cNvSpPr>
            <a:spLocks noGrp="1"/>
          </p:cNvSpPr>
          <p:nvPr>
            <p:ph type="sldNum" sz="quarter" idx="12"/>
          </p:nvPr>
        </p:nvSpPr>
        <p:spPr/>
        <p:txBody>
          <a:bodyPr/>
          <a:lstStyle/>
          <a:p>
            <a:fld id="{759C4891-3A96-4342-8252-30900AC70DD8}" type="slidenum">
              <a:rPr lang="en-US" smtClean="0"/>
              <a:t>‹#›</a:t>
            </a:fld>
            <a:endParaRPr lang="en-US"/>
          </a:p>
        </p:txBody>
      </p:sp>
    </p:spTree>
    <p:extLst>
      <p:ext uri="{BB962C8B-B14F-4D97-AF65-F5344CB8AC3E}">
        <p14:creationId xmlns:p14="http://schemas.microsoft.com/office/powerpoint/2010/main" val="2518110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HK" altLang="zh-HK" smtClean="0"/>
              <a:t>24 Nov 2018 </a:t>
            </a:r>
            <a:endParaRPr lang="en-US"/>
          </a:p>
        </p:txBody>
      </p:sp>
      <p:sp>
        <p:nvSpPr>
          <p:cNvPr id="8" name="Footer Placeholder 7"/>
          <p:cNvSpPr>
            <a:spLocks noGrp="1"/>
          </p:cNvSpPr>
          <p:nvPr>
            <p:ph type="ftr" sz="quarter" idx="11"/>
          </p:nvPr>
        </p:nvSpPr>
        <p:spPr/>
        <p:txBody>
          <a:bodyPr/>
          <a:lstStyle/>
          <a:p>
            <a:r>
              <a:rPr lang="it-IT" smtClean="0"/>
              <a:t>BUDMC Py01 </a:t>
            </a:r>
            <a:endParaRPr lang="en-US"/>
          </a:p>
        </p:txBody>
      </p:sp>
      <p:sp>
        <p:nvSpPr>
          <p:cNvPr id="9" name="Slide Number Placeholder 8"/>
          <p:cNvSpPr>
            <a:spLocks noGrp="1"/>
          </p:cNvSpPr>
          <p:nvPr>
            <p:ph type="sldNum" sz="quarter" idx="12"/>
          </p:nvPr>
        </p:nvSpPr>
        <p:spPr/>
        <p:txBody>
          <a:bodyPr/>
          <a:lstStyle/>
          <a:p>
            <a:fld id="{759C4891-3A96-4342-8252-30900AC70DD8}" type="slidenum">
              <a:rPr lang="en-US" smtClean="0"/>
              <a:t>‹#›</a:t>
            </a:fld>
            <a:endParaRPr lang="en-US"/>
          </a:p>
        </p:txBody>
      </p:sp>
    </p:spTree>
    <p:extLst>
      <p:ext uri="{BB962C8B-B14F-4D97-AF65-F5344CB8AC3E}">
        <p14:creationId xmlns:p14="http://schemas.microsoft.com/office/powerpoint/2010/main" val="2650751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HK" altLang="zh-HK" smtClean="0"/>
              <a:t>24 Nov 2018 </a:t>
            </a:r>
            <a:endParaRPr lang="en-US"/>
          </a:p>
        </p:txBody>
      </p:sp>
      <p:sp>
        <p:nvSpPr>
          <p:cNvPr id="4" name="Footer Placeholder 3"/>
          <p:cNvSpPr>
            <a:spLocks noGrp="1"/>
          </p:cNvSpPr>
          <p:nvPr>
            <p:ph type="ftr" sz="quarter" idx="11"/>
          </p:nvPr>
        </p:nvSpPr>
        <p:spPr/>
        <p:txBody>
          <a:bodyPr/>
          <a:lstStyle/>
          <a:p>
            <a:r>
              <a:rPr lang="it-IT" smtClean="0"/>
              <a:t>BUDMC Py01 </a:t>
            </a:r>
            <a:endParaRPr lang="en-US"/>
          </a:p>
        </p:txBody>
      </p:sp>
      <p:sp>
        <p:nvSpPr>
          <p:cNvPr id="5" name="Slide Number Placeholder 4"/>
          <p:cNvSpPr>
            <a:spLocks noGrp="1"/>
          </p:cNvSpPr>
          <p:nvPr>
            <p:ph type="sldNum" sz="quarter" idx="12"/>
          </p:nvPr>
        </p:nvSpPr>
        <p:spPr/>
        <p:txBody>
          <a:bodyPr/>
          <a:lstStyle/>
          <a:p>
            <a:fld id="{759C4891-3A96-4342-8252-30900AC70DD8}" type="slidenum">
              <a:rPr lang="en-US" smtClean="0"/>
              <a:t>‹#›</a:t>
            </a:fld>
            <a:endParaRPr lang="en-US"/>
          </a:p>
        </p:txBody>
      </p:sp>
    </p:spTree>
    <p:extLst>
      <p:ext uri="{BB962C8B-B14F-4D97-AF65-F5344CB8AC3E}">
        <p14:creationId xmlns:p14="http://schemas.microsoft.com/office/powerpoint/2010/main" val="3107563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HK" altLang="zh-HK" smtClean="0"/>
              <a:t>24 Nov 2018 </a:t>
            </a:r>
            <a:endParaRPr lang="en-US"/>
          </a:p>
        </p:txBody>
      </p:sp>
      <p:sp>
        <p:nvSpPr>
          <p:cNvPr id="3" name="Footer Placeholder 2"/>
          <p:cNvSpPr>
            <a:spLocks noGrp="1"/>
          </p:cNvSpPr>
          <p:nvPr>
            <p:ph type="ftr" sz="quarter" idx="11"/>
          </p:nvPr>
        </p:nvSpPr>
        <p:spPr/>
        <p:txBody>
          <a:bodyPr/>
          <a:lstStyle/>
          <a:p>
            <a:r>
              <a:rPr lang="it-IT" smtClean="0"/>
              <a:t>BUDMC Py01 </a:t>
            </a:r>
            <a:endParaRPr lang="en-US"/>
          </a:p>
        </p:txBody>
      </p:sp>
      <p:sp>
        <p:nvSpPr>
          <p:cNvPr id="4" name="Slide Number Placeholder 3"/>
          <p:cNvSpPr>
            <a:spLocks noGrp="1"/>
          </p:cNvSpPr>
          <p:nvPr>
            <p:ph type="sldNum" sz="quarter" idx="12"/>
          </p:nvPr>
        </p:nvSpPr>
        <p:spPr/>
        <p:txBody>
          <a:bodyPr/>
          <a:lstStyle/>
          <a:p>
            <a:fld id="{759C4891-3A96-4342-8252-30900AC70DD8}" type="slidenum">
              <a:rPr lang="en-US" smtClean="0"/>
              <a:t>‹#›</a:t>
            </a:fld>
            <a:endParaRPr lang="en-US"/>
          </a:p>
        </p:txBody>
      </p:sp>
    </p:spTree>
    <p:extLst>
      <p:ext uri="{BB962C8B-B14F-4D97-AF65-F5344CB8AC3E}">
        <p14:creationId xmlns:p14="http://schemas.microsoft.com/office/powerpoint/2010/main" val="3820998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HK" altLang="zh-HK" smtClean="0"/>
              <a:t>24 Nov 2018 </a:t>
            </a:r>
            <a:endParaRPr lang="en-US"/>
          </a:p>
        </p:txBody>
      </p:sp>
      <p:sp>
        <p:nvSpPr>
          <p:cNvPr id="6" name="Footer Placeholder 5"/>
          <p:cNvSpPr>
            <a:spLocks noGrp="1"/>
          </p:cNvSpPr>
          <p:nvPr>
            <p:ph type="ftr" sz="quarter" idx="11"/>
          </p:nvPr>
        </p:nvSpPr>
        <p:spPr/>
        <p:txBody>
          <a:bodyPr/>
          <a:lstStyle/>
          <a:p>
            <a:r>
              <a:rPr lang="it-IT" smtClean="0"/>
              <a:t>BUDMC Py01 </a:t>
            </a:r>
            <a:endParaRPr lang="en-US"/>
          </a:p>
        </p:txBody>
      </p:sp>
      <p:sp>
        <p:nvSpPr>
          <p:cNvPr id="7" name="Slide Number Placeholder 6"/>
          <p:cNvSpPr>
            <a:spLocks noGrp="1"/>
          </p:cNvSpPr>
          <p:nvPr>
            <p:ph type="sldNum" sz="quarter" idx="12"/>
          </p:nvPr>
        </p:nvSpPr>
        <p:spPr/>
        <p:txBody>
          <a:bodyPr/>
          <a:lstStyle/>
          <a:p>
            <a:fld id="{759C4891-3A96-4342-8252-30900AC70DD8}" type="slidenum">
              <a:rPr lang="en-US" smtClean="0"/>
              <a:t>‹#›</a:t>
            </a:fld>
            <a:endParaRPr lang="en-US"/>
          </a:p>
        </p:txBody>
      </p:sp>
    </p:spTree>
    <p:extLst>
      <p:ext uri="{BB962C8B-B14F-4D97-AF65-F5344CB8AC3E}">
        <p14:creationId xmlns:p14="http://schemas.microsoft.com/office/powerpoint/2010/main" val="3086142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HK" altLang="zh-HK" smtClean="0"/>
              <a:t>24 Nov 2018 </a:t>
            </a:r>
            <a:endParaRPr lang="en-US"/>
          </a:p>
        </p:txBody>
      </p:sp>
      <p:sp>
        <p:nvSpPr>
          <p:cNvPr id="6" name="Footer Placeholder 5"/>
          <p:cNvSpPr>
            <a:spLocks noGrp="1"/>
          </p:cNvSpPr>
          <p:nvPr>
            <p:ph type="ftr" sz="quarter" idx="11"/>
          </p:nvPr>
        </p:nvSpPr>
        <p:spPr/>
        <p:txBody>
          <a:bodyPr/>
          <a:lstStyle/>
          <a:p>
            <a:r>
              <a:rPr lang="it-IT" smtClean="0"/>
              <a:t>BUDMC Py01 </a:t>
            </a:r>
            <a:endParaRPr lang="en-US"/>
          </a:p>
        </p:txBody>
      </p:sp>
      <p:sp>
        <p:nvSpPr>
          <p:cNvPr id="7" name="Slide Number Placeholder 6"/>
          <p:cNvSpPr>
            <a:spLocks noGrp="1"/>
          </p:cNvSpPr>
          <p:nvPr>
            <p:ph type="sldNum" sz="quarter" idx="12"/>
          </p:nvPr>
        </p:nvSpPr>
        <p:spPr/>
        <p:txBody>
          <a:bodyPr/>
          <a:lstStyle/>
          <a:p>
            <a:fld id="{759C4891-3A96-4342-8252-30900AC70DD8}" type="slidenum">
              <a:rPr lang="en-US" smtClean="0"/>
              <a:t>‹#›</a:t>
            </a:fld>
            <a:endParaRPr lang="en-US"/>
          </a:p>
        </p:txBody>
      </p:sp>
    </p:spTree>
    <p:extLst>
      <p:ext uri="{BB962C8B-B14F-4D97-AF65-F5344CB8AC3E}">
        <p14:creationId xmlns:p14="http://schemas.microsoft.com/office/powerpoint/2010/main" val="158967483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HK" altLang="zh-HK" smtClean="0"/>
              <a:t>24 Nov 2018 </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smtClean="0"/>
              <a:t>BUDMC Py01 </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9C4891-3A96-4342-8252-30900AC70DD8}" type="slidenum">
              <a:rPr lang="en-US" smtClean="0"/>
              <a:t>‹#›</a:t>
            </a:fld>
            <a:endParaRPr lang="en-US"/>
          </a:p>
        </p:txBody>
      </p:sp>
    </p:spTree>
    <p:extLst>
      <p:ext uri="{BB962C8B-B14F-4D97-AF65-F5344CB8AC3E}">
        <p14:creationId xmlns:p14="http://schemas.microsoft.com/office/powerpoint/2010/main" val="147196876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ocs.python.org/3.7/tutorial/index.html"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8.tif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jupyter/jupyter/wiki/A-gallery-of-interesting-Jupyter-Notebooks" TargetMode="External"/></Relationships>
</file>

<file path=ppt/slides/_rels/slide57.xml.rels><?xml version="1.0" encoding="UTF-8" standalone="yes"?>
<Relationships xmlns="http://schemas.openxmlformats.org/package/2006/relationships"><Relationship Id="rId3" Type="http://schemas.openxmlformats.org/officeDocument/2006/relationships/hyperlink" Target="www.dr-chuck.com" TargetMode="External"/><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58.xml.rels><?xml version="1.0" encoding="UTF-8" standalone="yes"?>
<Relationships xmlns="http://schemas.openxmlformats.org/package/2006/relationships"><Relationship Id="rId3" Type="http://schemas.openxmlformats.org/officeDocument/2006/relationships/hyperlink" Target="https://www.py4e.com/html3/05-iterations" TargetMode="External"/><Relationship Id="rId4" Type="http://schemas.openxmlformats.org/officeDocument/2006/relationships/hyperlink" Target="https://github.com/jakevdp/WhirlwindTourOfPython/blob/master/07-Control-Flow-Statements.ipynb" TargetMode="External"/><Relationship Id="rId1" Type="http://schemas.openxmlformats.org/officeDocument/2006/relationships/slideLayout" Target="../slideLayouts/slideLayout2.xml"/><Relationship Id="rId2" Type="http://schemas.openxmlformats.org/officeDocument/2006/relationships/hyperlink" Target="https://swcarpentry.github.io/python-novice-inflammatio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28800"/>
            <a:ext cx="7772400" cy="1797050"/>
          </a:xfrm>
        </p:spPr>
        <p:txBody>
          <a:bodyPr>
            <a:normAutofit fontScale="90000"/>
          </a:bodyPr>
          <a:lstStyle/>
          <a:p>
            <a:r>
              <a:rPr lang="en-US" i="1" dirty="0" smtClean="0"/>
              <a:t>Invitation to Python </a:t>
            </a:r>
            <a:r>
              <a:rPr lang="en-US" dirty="0" smtClean="0"/>
              <a:t/>
            </a:r>
            <a:br>
              <a:rPr lang="en-US" dirty="0" smtClean="0"/>
            </a:br>
            <a:r>
              <a:rPr lang="en-US" dirty="0" smtClean="0"/>
              <a:t>Section 4: Python in Action: </a:t>
            </a:r>
            <a:br>
              <a:rPr lang="en-US" dirty="0" smtClean="0"/>
            </a:br>
            <a:r>
              <a:rPr lang="en-US" dirty="0" smtClean="0"/>
              <a:t>Python in a notebook </a:t>
            </a:r>
            <a:endParaRPr lang="en-US" sz="4400" dirty="0"/>
          </a:p>
        </p:txBody>
      </p:sp>
      <p:sp>
        <p:nvSpPr>
          <p:cNvPr id="10" name="Subtitle 2"/>
          <p:cNvSpPr>
            <a:spLocks noGrp="1"/>
          </p:cNvSpPr>
          <p:nvPr>
            <p:ph type="subTitle" idx="1"/>
          </p:nvPr>
        </p:nvSpPr>
        <p:spPr>
          <a:xfrm>
            <a:off x="1143000" y="4191000"/>
            <a:ext cx="6858000" cy="1600200"/>
          </a:xfrm>
        </p:spPr>
        <p:txBody>
          <a:bodyPr>
            <a:normAutofit/>
          </a:bodyPr>
          <a:lstStyle/>
          <a:p>
            <a:r>
              <a:rPr lang="en-US" sz="2000" dirty="0">
                <a:solidFill>
                  <a:schemeClr val="tx1"/>
                </a:solidFill>
              </a:rPr>
              <a:t>Lectured by: Dr. Xinzhi </a:t>
            </a:r>
            <a:r>
              <a:rPr lang="en-US" sz="2000" dirty="0" smtClean="0">
                <a:solidFill>
                  <a:schemeClr val="tx1"/>
                </a:solidFill>
              </a:rPr>
              <a:t>ZHANG</a:t>
            </a:r>
            <a:endParaRPr lang="en-US" sz="2000" baseline="-25000" dirty="0">
              <a:solidFill>
                <a:schemeClr val="tx1"/>
              </a:solidFill>
            </a:endParaRPr>
          </a:p>
          <a:p>
            <a:r>
              <a:rPr lang="en-US" sz="2000" dirty="0">
                <a:solidFill>
                  <a:schemeClr val="tx1"/>
                </a:solidFill>
              </a:rPr>
              <a:t>Research Assistant Professor, Department of Journalism </a:t>
            </a:r>
          </a:p>
          <a:p>
            <a:r>
              <a:rPr lang="en-US" sz="2000" dirty="0">
                <a:solidFill>
                  <a:schemeClr val="tx1"/>
                </a:solidFill>
              </a:rPr>
              <a:t>Hong Kong Baptist University </a:t>
            </a:r>
          </a:p>
          <a:p>
            <a:r>
              <a:rPr lang="en-US" sz="2000" dirty="0" smtClean="0">
                <a:solidFill>
                  <a:schemeClr val="tx1"/>
                </a:solidFill>
              </a:rPr>
              <a:t>24 Nov 2018 @ CVA AI Lab </a:t>
            </a:r>
            <a:endParaRPr lang="en-US" sz="2000" i="1" dirty="0">
              <a:solidFill>
                <a:schemeClr val="tx1"/>
              </a:solidFill>
            </a:endParaRPr>
          </a:p>
        </p:txBody>
      </p:sp>
      <p:sp>
        <p:nvSpPr>
          <p:cNvPr id="3" name="Date Placeholder 2"/>
          <p:cNvSpPr>
            <a:spLocks noGrp="1"/>
          </p:cNvSpPr>
          <p:nvPr>
            <p:ph type="dt" sz="half" idx="10"/>
          </p:nvPr>
        </p:nvSpPr>
        <p:spPr/>
        <p:txBody>
          <a:bodyPr/>
          <a:lstStyle/>
          <a:p>
            <a:r>
              <a:rPr lang="en-HK" altLang="zh-HK" smtClean="0"/>
              <a:t>24 Nov 2018 </a:t>
            </a:r>
            <a:endParaRPr lang="en-US" dirty="0"/>
          </a:p>
        </p:txBody>
      </p:sp>
      <p:sp>
        <p:nvSpPr>
          <p:cNvPr id="5" name="Footer Placeholder 4"/>
          <p:cNvSpPr>
            <a:spLocks noGrp="1"/>
          </p:cNvSpPr>
          <p:nvPr>
            <p:ph type="ftr" sz="quarter" idx="11"/>
          </p:nvPr>
        </p:nvSpPr>
        <p:spPr/>
        <p:txBody>
          <a:bodyPr/>
          <a:lstStyle/>
          <a:p>
            <a:r>
              <a:rPr lang="it-IT" smtClean="0"/>
              <a:t>BUDMC Py01 </a:t>
            </a:r>
            <a:endParaRPr lang="en-US"/>
          </a:p>
        </p:txBody>
      </p:sp>
      <p:sp>
        <p:nvSpPr>
          <p:cNvPr id="6" name="Slide Number Placeholder 5"/>
          <p:cNvSpPr>
            <a:spLocks noGrp="1"/>
          </p:cNvSpPr>
          <p:nvPr>
            <p:ph type="sldNum" sz="quarter" idx="12"/>
          </p:nvPr>
        </p:nvSpPr>
        <p:spPr/>
        <p:txBody>
          <a:bodyPr/>
          <a:lstStyle/>
          <a:p>
            <a:fld id="{759C4891-3A96-4342-8252-30900AC70DD8}" type="slidenum">
              <a:rPr lang="en-US" smtClean="0"/>
              <a:t>1</a:t>
            </a:fld>
            <a:endParaRPr lang="en-US"/>
          </a:p>
        </p:txBody>
      </p:sp>
    </p:spTree>
    <p:extLst>
      <p:ext uri="{BB962C8B-B14F-4D97-AF65-F5344CB8AC3E}">
        <p14:creationId xmlns:p14="http://schemas.microsoft.com/office/powerpoint/2010/main" val="22581341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steps or program flow</a:t>
            </a: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solidFill>
                  <a:srgbClr val="FF0000"/>
                </a:solidFill>
              </a:rPr>
              <a:t>input</a:t>
            </a:r>
            <a:r>
              <a:rPr lang="en-US" dirty="0" smtClean="0"/>
              <a:t>: Get </a:t>
            </a:r>
            <a:r>
              <a:rPr lang="en-US" dirty="0"/>
              <a:t>data from the "outside world". This might be reading data from a file, or even some kind of sensor like a microphone or GPS. In our initial programs, our input will come from the user typing data on the keyboard</a:t>
            </a:r>
            <a:r>
              <a:rPr lang="en-US" dirty="0" smtClean="0"/>
              <a:t>.</a:t>
            </a:r>
          </a:p>
          <a:p>
            <a:r>
              <a:rPr lang="en-US" b="1" dirty="0" smtClean="0">
                <a:solidFill>
                  <a:srgbClr val="FF0000"/>
                </a:solidFill>
              </a:rPr>
              <a:t>output</a:t>
            </a:r>
            <a:r>
              <a:rPr lang="en-US" dirty="0" smtClean="0"/>
              <a:t>: Display </a:t>
            </a:r>
            <a:r>
              <a:rPr lang="en-US" dirty="0"/>
              <a:t>the results of the program on a screen or store them in a file or perhaps write them to a device like a speaker to play music or speak text</a:t>
            </a:r>
            <a:r>
              <a:rPr lang="en-US" dirty="0" smtClean="0"/>
              <a:t>.</a:t>
            </a:r>
          </a:p>
          <a:p>
            <a:r>
              <a:rPr lang="en-US" b="1" dirty="0" smtClean="0">
                <a:solidFill>
                  <a:srgbClr val="FF0000"/>
                </a:solidFill>
              </a:rPr>
              <a:t>sequential execution</a:t>
            </a:r>
            <a:r>
              <a:rPr lang="en-US" dirty="0" smtClean="0"/>
              <a:t>: Perform </a:t>
            </a:r>
            <a:r>
              <a:rPr lang="en-US" dirty="0"/>
              <a:t>statements one after another in the order they are encountered in the script</a:t>
            </a:r>
            <a:r>
              <a:rPr lang="en-US" dirty="0" smtClean="0"/>
              <a:t>.</a:t>
            </a:r>
          </a:p>
          <a:p>
            <a:r>
              <a:rPr lang="en-US" b="1" dirty="0" smtClean="0">
                <a:solidFill>
                  <a:srgbClr val="FF0000"/>
                </a:solidFill>
              </a:rPr>
              <a:t>conditional execution</a:t>
            </a:r>
            <a:r>
              <a:rPr lang="en-US" dirty="0" smtClean="0"/>
              <a:t>: Check </a:t>
            </a:r>
            <a:r>
              <a:rPr lang="en-US" dirty="0"/>
              <a:t>for certain conditions and then execute or </a:t>
            </a:r>
            <a:r>
              <a:rPr lang="en-US" b="1" i="1" dirty="0"/>
              <a:t>skip</a:t>
            </a:r>
            <a:r>
              <a:rPr lang="en-US" dirty="0"/>
              <a:t> a sequence of statements</a:t>
            </a:r>
            <a:r>
              <a:rPr lang="en-US" dirty="0" smtClean="0"/>
              <a:t>.</a:t>
            </a:r>
          </a:p>
          <a:p>
            <a:r>
              <a:rPr lang="en-US" b="1" dirty="0" smtClean="0">
                <a:solidFill>
                  <a:srgbClr val="FF0000"/>
                </a:solidFill>
              </a:rPr>
              <a:t>repeated execution</a:t>
            </a:r>
            <a:r>
              <a:rPr lang="en-US" dirty="0" smtClean="0"/>
              <a:t>: Perform </a:t>
            </a:r>
            <a:r>
              <a:rPr lang="en-US" dirty="0"/>
              <a:t>some set of statements repeatedly, usually with some variation</a:t>
            </a:r>
            <a:r>
              <a:rPr lang="en-US" dirty="0" smtClean="0"/>
              <a:t>.</a:t>
            </a:r>
          </a:p>
          <a:p>
            <a:r>
              <a:rPr lang="en-US" b="1" dirty="0" smtClean="0">
                <a:solidFill>
                  <a:srgbClr val="FF0000"/>
                </a:solidFill>
              </a:rPr>
              <a:t>reuse</a:t>
            </a:r>
            <a:r>
              <a:rPr lang="en-US" dirty="0" smtClean="0"/>
              <a:t>: Write </a:t>
            </a:r>
            <a:r>
              <a:rPr lang="en-US" dirty="0"/>
              <a:t>a set of instructions once and give them a name and then reuse those instructions as needed throughout your program.</a:t>
            </a:r>
          </a:p>
        </p:txBody>
      </p:sp>
      <p:sp>
        <p:nvSpPr>
          <p:cNvPr id="4" name="Date Placeholder 3"/>
          <p:cNvSpPr>
            <a:spLocks noGrp="1"/>
          </p:cNvSpPr>
          <p:nvPr>
            <p:ph type="dt" sz="half" idx="10"/>
          </p:nvPr>
        </p:nvSpPr>
        <p:spPr/>
        <p:txBody>
          <a:bodyPr/>
          <a:lstStyle/>
          <a:p>
            <a:r>
              <a:rPr lang="en-HK" altLang="zh-HK" smtClean="0"/>
              <a:t>24 Nov 2018 </a:t>
            </a:r>
            <a:endParaRPr lang="en-US"/>
          </a:p>
        </p:txBody>
      </p:sp>
      <p:sp>
        <p:nvSpPr>
          <p:cNvPr id="5" name="Footer Placeholder 4"/>
          <p:cNvSpPr>
            <a:spLocks noGrp="1"/>
          </p:cNvSpPr>
          <p:nvPr>
            <p:ph type="ftr" sz="quarter" idx="11"/>
          </p:nvPr>
        </p:nvSpPr>
        <p:spPr/>
        <p:txBody>
          <a:bodyPr/>
          <a:lstStyle/>
          <a:p>
            <a:r>
              <a:rPr lang="it-IT" smtClean="0"/>
              <a:t>BUDMC Py01 </a:t>
            </a:r>
            <a:endParaRPr lang="en-US"/>
          </a:p>
        </p:txBody>
      </p:sp>
      <p:sp>
        <p:nvSpPr>
          <p:cNvPr id="6" name="Slide Number Placeholder 5"/>
          <p:cNvSpPr>
            <a:spLocks noGrp="1"/>
          </p:cNvSpPr>
          <p:nvPr>
            <p:ph type="sldNum" sz="quarter" idx="12"/>
          </p:nvPr>
        </p:nvSpPr>
        <p:spPr/>
        <p:txBody>
          <a:bodyPr/>
          <a:lstStyle/>
          <a:p>
            <a:fld id="{759C4891-3A96-4342-8252-30900AC70DD8}" type="slidenum">
              <a:rPr lang="en-US" smtClean="0"/>
              <a:t>10</a:t>
            </a:fld>
            <a:endParaRPr lang="en-US"/>
          </a:p>
        </p:txBody>
      </p:sp>
    </p:spTree>
    <p:extLst>
      <p:ext uri="{BB962C8B-B14F-4D97-AF65-F5344CB8AC3E}">
        <p14:creationId xmlns:p14="http://schemas.microsoft.com/office/powerpoint/2010/main" val="2146463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Shape 471"/>
          <p:cNvSpPr txBox="1">
            <a:spLocks noGrp="1"/>
          </p:cNvSpPr>
          <p:nvPr>
            <p:ph type="title"/>
          </p:nvPr>
        </p:nvSpPr>
        <p:spPr/>
        <p:txBody>
          <a:bodyPr>
            <a:normAutofit/>
          </a:bodyPr>
          <a:lstStyle/>
          <a:p>
            <a:r>
              <a:rPr lang="en-US" dirty="0" smtClean="0">
                <a:sym typeface="Cabin"/>
              </a:rPr>
              <a:t>Program flow: input</a:t>
            </a:r>
            <a:endParaRPr lang="en-US" dirty="0">
              <a:sym typeface="Cabin"/>
            </a:endParaRPr>
          </a:p>
        </p:txBody>
      </p:sp>
      <p:sp>
        <p:nvSpPr>
          <p:cNvPr id="472" name="Shape 472"/>
          <p:cNvSpPr txBox="1">
            <a:spLocks noGrp="1"/>
          </p:cNvSpPr>
          <p:nvPr>
            <p:ph type="body" idx="1"/>
          </p:nvPr>
        </p:nvSpPr>
        <p:spPr/>
        <p:txBody>
          <a:bodyPr>
            <a:normAutofit fontScale="92500"/>
          </a:bodyPr>
          <a:lstStyle/>
          <a:p>
            <a:r>
              <a:rPr lang="en-US" dirty="0" smtClean="0">
                <a:sym typeface="Cabin"/>
              </a:rPr>
              <a:t>We can instruct Python to pause and read data from the user using the input()  function</a:t>
            </a:r>
          </a:p>
          <a:p>
            <a:r>
              <a:rPr lang="en-US" dirty="0" smtClean="0">
                <a:sym typeface="Cabin"/>
              </a:rPr>
              <a:t>The input() function returns a string</a:t>
            </a:r>
          </a:p>
          <a:p>
            <a:r>
              <a:rPr lang="en-US" dirty="0" smtClean="0">
                <a:sym typeface="Cabin"/>
              </a:rPr>
              <a:t>We can also input a file (more on file inputs later) </a:t>
            </a:r>
          </a:p>
          <a:p>
            <a:endParaRPr lang="en-US" i="1" dirty="0" smtClean="0">
              <a:sym typeface="Cabin"/>
            </a:endParaRPr>
          </a:p>
          <a:p>
            <a:r>
              <a:rPr lang="en-US" i="1" dirty="0" smtClean="0">
                <a:sym typeface="Cabin"/>
              </a:rPr>
              <a:t>02a_input.py</a:t>
            </a:r>
          </a:p>
          <a:p>
            <a:r>
              <a:rPr lang="en-US" i="1" dirty="0" smtClean="0">
                <a:sym typeface="Cabin"/>
              </a:rPr>
              <a:t>02_count.py</a:t>
            </a:r>
          </a:p>
          <a:p>
            <a:r>
              <a:rPr lang="en-US" i="1" dirty="0" smtClean="0">
                <a:sym typeface="Cabin"/>
              </a:rPr>
              <a:t>03_countall.py </a:t>
            </a:r>
            <a:endParaRPr lang="en-US" i="1" dirty="0">
              <a:sym typeface="Cabin"/>
            </a:endParaRPr>
          </a:p>
        </p:txBody>
      </p:sp>
      <p:sp>
        <p:nvSpPr>
          <p:cNvPr id="2" name="Date Placeholder 1"/>
          <p:cNvSpPr>
            <a:spLocks noGrp="1"/>
          </p:cNvSpPr>
          <p:nvPr>
            <p:ph type="dt" sz="half" idx="10"/>
          </p:nvPr>
        </p:nvSpPr>
        <p:spPr/>
        <p:txBody>
          <a:bodyPr/>
          <a:lstStyle/>
          <a:p>
            <a:r>
              <a:rPr lang="en-HK" altLang="zh-HK" smtClean="0"/>
              <a:t>24 Nov 2018 </a:t>
            </a:r>
            <a:endParaRPr lang="en-US"/>
          </a:p>
        </p:txBody>
      </p:sp>
      <p:sp>
        <p:nvSpPr>
          <p:cNvPr id="3" name="Footer Placeholder 2"/>
          <p:cNvSpPr>
            <a:spLocks noGrp="1"/>
          </p:cNvSpPr>
          <p:nvPr>
            <p:ph type="ftr" sz="quarter" idx="11"/>
          </p:nvPr>
        </p:nvSpPr>
        <p:spPr/>
        <p:txBody>
          <a:bodyPr/>
          <a:lstStyle/>
          <a:p>
            <a:r>
              <a:rPr lang="it-IT" smtClean="0"/>
              <a:t>BUDMC Py01 </a:t>
            </a:r>
            <a:endParaRPr lang="en-US"/>
          </a:p>
        </p:txBody>
      </p:sp>
      <p:sp>
        <p:nvSpPr>
          <p:cNvPr id="4" name="Slide Number Placeholder 3"/>
          <p:cNvSpPr>
            <a:spLocks noGrp="1"/>
          </p:cNvSpPr>
          <p:nvPr>
            <p:ph type="sldNum" sz="quarter" idx="12"/>
          </p:nvPr>
        </p:nvSpPr>
        <p:spPr/>
        <p:txBody>
          <a:bodyPr/>
          <a:lstStyle/>
          <a:p>
            <a:fld id="{759C4891-3A96-4342-8252-30900AC70DD8}" type="slidenum">
              <a:rPr lang="en-US" smtClean="0"/>
              <a:t>11</a:t>
            </a:fld>
            <a:endParaRPr lang="en-US"/>
          </a:p>
        </p:txBody>
      </p:sp>
    </p:spTree>
    <p:extLst>
      <p:ext uri="{BB962C8B-B14F-4D97-AF65-F5344CB8AC3E}">
        <p14:creationId xmlns:p14="http://schemas.microsoft.com/office/powerpoint/2010/main" val="8332059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Shape 550"/>
          <p:cNvSpPr txBox="1">
            <a:spLocks noGrp="1"/>
          </p:cNvSpPr>
          <p:nvPr>
            <p:ph type="title"/>
          </p:nvPr>
        </p:nvSpPr>
        <p:spPr>
          <a:prstGeom prst="rect">
            <a:avLst/>
          </a:prstGeom>
          <a:noFill/>
          <a:ln>
            <a:noFill/>
          </a:ln>
        </p:spPr>
        <p:txBody>
          <a:bodyPr vert="horz" lIns="21431" tIns="21431" rIns="21431" bIns="21431" rtlCol="0" anchor="ctr" anchorCtr="0">
            <a:noAutofit/>
          </a:bodyPr>
          <a:lstStyle/>
          <a:p>
            <a:pPr>
              <a:spcBef>
                <a:spcPts val="0"/>
              </a:spcBef>
              <a:buClr>
                <a:schemeClr val="lt1"/>
              </a:buClr>
              <a:buSzPct val="25000"/>
            </a:pPr>
            <a:r>
              <a:rPr lang="en-US" dirty="0">
                <a:sym typeface="Cabin"/>
              </a:rPr>
              <a:t>Program flow: S</a:t>
            </a:r>
            <a:r>
              <a:rPr lang="en-US" dirty="0" smtClean="0">
                <a:latin typeface="Arial" charset="0"/>
                <a:ea typeface="Arial" charset="0"/>
                <a:cs typeface="Arial" charset="0"/>
                <a:sym typeface="Cabin"/>
              </a:rPr>
              <a:t>equential </a:t>
            </a:r>
            <a:r>
              <a:rPr lang="en-US" altLang="zh-TW" dirty="0" smtClean="0">
                <a:latin typeface="Arial" charset="0"/>
                <a:ea typeface="Arial" charset="0"/>
                <a:cs typeface="Arial" charset="0"/>
                <a:sym typeface="Cabin"/>
              </a:rPr>
              <a:t>s</a:t>
            </a:r>
            <a:r>
              <a:rPr lang="en-US" dirty="0" smtClean="0">
                <a:latin typeface="Arial" charset="0"/>
                <a:ea typeface="Arial" charset="0"/>
                <a:cs typeface="Arial" charset="0"/>
                <a:sym typeface="Cabin"/>
              </a:rPr>
              <a:t>teps</a:t>
            </a:r>
            <a:endParaRPr lang="en-US" dirty="0">
              <a:latin typeface="Arial" charset="0"/>
              <a:ea typeface="Arial" charset="0"/>
              <a:cs typeface="Arial" charset="0"/>
              <a:sym typeface="Cabin"/>
            </a:endParaRPr>
          </a:p>
        </p:txBody>
      </p:sp>
      <p:sp>
        <p:nvSpPr>
          <p:cNvPr id="551" name="Shape 551"/>
          <p:cNvSpPr txBox="1"/>
          <p:nvPr/>
        </p:nvSpPr>
        <p:spPr>
          <a:xfrm>
            <a:off x="3702440" y="2447050"/>
            <a:ext cx="1825113" cy="1838699"/>
          </a:xfrm>
          <a:prstGeom prst="rect">
            <a:avLst/>
          </a:prstGeom>
          <a:noFill/>
          <a:ln>
            <a:noFill/>
          </a:ln>
        </p:spPr>
        <p:txBody>
          <a:bodyPr lIns="0" tIns="0" rIns="0" bIns="0" anchor="ctr" anchorCtr="0">
            <a:noAutofit/>
          </a:bodyPr>
          <a:lstStyle/>
          <a:p>
            <a:pPr>
              <a:buClr>
                <a:schemeClr val="lt1"/>
              </a:buClr>
              <a:buSzPct val="25000"/>
            </a:pPr>
            <a:r>
              <a:rPr lang="en-US" sz="2025" dirty="0">
                <a:latin typeface="Arial" charset="0"/>
                <a:ea typeface="Arial" charset="0"/>
                <a:cs typeface="Arial" charset="0"/>
                <a:sym typeface="Cabin"/>
              </a:rPr>
              <a:t>Program:</a:t>
            </a:r>
          </a:p>
          <a:p>
            <a:pPr algn="ctr"/>
            <a:endParaRPr sz="2025" dirty="0">
              <a:latin typeface="Arial" charset="0"/>
              <a:ea typeface="Arial" charset="0"/>
              <a:cs typeface="Arial" charset="0"/>
              <a:sym typeface="Cabin"/>
            </a:endParaRPr>
          </a:p>
          <a:p>
            <a:pPr>
              <a:buClr>
                <a:srgbClr val="FF7F00"/>
              </a:buClr>
              <a:buSzPct val="25000"/>
            </a:pPr>
            <a:r>
              <a:rPr lang="en-US" sz="2025" dirty="0">
                <a:latin typeface="Courier" charset="0"/>
                <a:ea typeface="Courier" charset="0"/>
                <a:cs typeface="Courier" charset="0"/>
                <a:sym typeface="Cabin"/>
              </a:rPr>
              <a:t>x = 2</a:t>
            </a:r>
          </a:p>
          <a:p>
            <a:pPr lvl="0">
              <a:buClr>
                <a:srgbClr val="FFFF00"/>
              </a:buClr>
              <a:buSzPct val="25000"/>
            </a:pPr>
            <a:r>
              <a:rPr lang="en-US" sz="2025" dirty="0">
                <a:latin typeface="Courier" charset="0"/>
                <a:ea typeface="Courier" charset="0"/>
                <a:cs typeface="Courier" charset="0"/>
                <a:sym typeface="Cabin"/>
              </a:rPr>
              <a:t>print(x)</a:t>
            </a:r>
          </a:p>
          <a:p>
            <a:pPr>
              <a:buClr>
                <a:srgbClr val="FF7F00"/>
              </a:buClr>
              <a:buSzPct val="25000"/>
            </a:pPr>
            <a:r>
              <a:rPr lang="en-US" sz="2025" dirty="0">
                <a:latin typeface="Courier" charset="0"/>
                <a:ea typeface="Courier" charset="0"/>
                <a:cs typeface="Courier" charset="0"/>
                <a:sym typeface="Cabin"/>
              </a:rPr>
              <a:t>x = x + 2</a:t>
            </a:r>
          </a:p>
          <a:p>
            <a:pPr lvl="0">
              <a:buClr>
                <a:srgbClr val="FFFF00"/>
              </a:buClr>
              <a:buSzPct val="25000"/>
            </a:pPr>
            <a:r>
              <a:rPr lang="en-US" sz="2025" dirty="0">
                <a:latin typeface="Courier" charset="0"/>
                <a:ea typeface="Courier" charset="0"/>
                <a:cs typeface="Courier" charset="0"/>
                <a:sym typeface="Cabin"/>
              </a:rPr>
              <a:t>print(x)</a:t>
            </a:r>
          </a:p>
        </p:txBody>
      </p:sp>
      <p:sp>
        <p:nvSpPr>
          <p:cNvPr id="552" name="Shape 552"/>
          <p:cNvSpPr txBox="1"/>
          <p:nvPr/>
        </p:nvSpPr>
        <p:spPr>
          <a:xfrm>
            <a:off x="6644571" y="2727712"/>
            <a:ext cx="975430" cy="1199306"/>
          </a:xfrm>
          <a:prstGeom prst="rect">
            <a:avLst/>
          </a:prstGeom>
          <a:noFill/>
          <a:ln>
            <a:noFill/>
          </a:ln>
        </p:spPr>
        <p:txBody>
          <a:bodyPr lIns="0" tIns="0" rIns="0" bIns="0" anchor="ctr" anchorCtr="0">
            <a:noAutofit/>
          </a:bodyPr>
          <a:lstStyle/>
          <a:p>
            <a:pPr>
              <a:buClr>
                <a:schemeClr val="lt1"/>
              </a:buClr>
              <a:buSzPct val="25000"/>
            </a:pPr>
            <a:r>
              <a:rPr lang="en-US" sz="2025" dirty="0">
                <a:latin typeface="Arial" charset="0"/>
                <a:ea typeface="Arial" charset="0"/>
                <a:cs typeface="Arial" charset="0"/>
                <a:sym typeface="Cabin"/>
              </a:rPr>
              <a:t>Output:</a:t>
            </a:r>
          </a:p>
          <a:p>
            <a:pPr algn="ctr"/>
            <a:endParaRPr sz="2025" dirty="0">
              <a:latin typeface="Arial" charset="0"/>
              <a:ea typeface="Arial" charset="0"/>
              <a:cs typeface="Arial" charset="0"/>
              <a:sym typeface="Cabin"/>
            </a:endParaRPr>
          </a:p>
          <a:p>
            <a:pPr>
              <a:buClr>
                <a:srgbClr val="FF00FF"/>
              </a:buClr>
              <a:buSzPct val="25000"/>
            </a:pPr>
            <a:r>
              <a:rPr lang="en-US" sz="2025" dirty="0">
                <a:latin typeface="Arial" charset="0"/>
                <a:ea typeface="Arial" charset="0"/>
                <a:cs typeface="Arial" charset="0"/>
                <a:sym typeface="Cabin"/>
              </a:rPr>
              <a:t>  2</a:t>
            </a:r>
          </a:p>
          <a:p>
            <a:pPr>
              <a:buClr>
                <a:srgbClr val="FF00FF"/>
              </a:buClr>
              <a:buSzPct val="25000"/>
            </a:pPr>
            <a:r>
              <a:rPr lang="en-US" sz="2025" dirty="0">
                <a:latin typeface="Arial" charset="0"/>
                <a:ea typeface="Arial" charset="0"/>
                <a:cs typeface="Arial" charset="0"/>
                <a:sym typeface="Cabin"/>
              </a:rPr>
              <a:t>  4</a:t>
            </a:r>
          </a:p>
        </p:txBody>
      </p:sp>
      <p:sp>
        <p:nvSpPr>
          <p:cNvPr id="553" name="Shape 553"/>
          <p:cNvSpPr txBox="1"/>
          <p:nvPr/>
        </p:nvSpPr>
        <p:spPr>
          <a:xfrm>
            <a:off x="892969" y="2399999"/>
            <a:ext cx="1543049" cy="335756"/>
          </a:xfrm>
          <a:prstGeom prst="rect">
            <a:avLst/>
          </a:prstGeom>
          <a:ln w="19050">
            <a:solidFill>
              <a:srgbClr val="FF40FF"/>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0" tIns="0" rIns="0" bIns="0" anchor="ctr" anchorCtr="0">
            <a:noAutofit/>
          </a:bodyPr>
          <a:lstStyle/>
          <a:p>
            <a:pPr algn="ctr">
              <a:buClr>
                <a:schemeClr val="lt1"/>
              </a:buClr>
              <a:buSzPct val="25000"/>
            </a:pPr>
            <a:r>
              <a:rPr lang="en-US" sz="1969">
                <a:latin typeface="Arial" charset="0"/>
                <a:ea typeface="Arial" charset="0"/>
                <a:cs typeface="Arial" charset="0"/>
                <a:sym typeface="Cabin"/>
              </a:rPr>
              <a:t>x = 2</a:t>
            </a:r>
          </a:p>
        </p:txBody>
      </p:sp>
      <p:sp>
        <p:nvSpPr>
          <p:cNvPr id="554" name="Shape 554"/>
          <p:cNvSpPr txBox="1"/>
          <p:nvPr/>
        </p:nvSpPr>
        <p:spPr>
          <a:xfrm>
            <a:off x="892969" y="3021505"/>
            <a:ext cx="1543049" cy="335756"/>
          </a:xfrm>
          <a:prstGeom prst="rect">
            <a:avLst/>
          </a:prstGeom>
          <a:ln w="19050">
            <a:solidFill>
              <a:srgbClr val="FF40FF"/>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0" tIns="0" rIns="0" bIns="0" anchor="ctr" anchorCtr="0">
            <a:noAutofit/>
          </a:bodyPr>
          <a:lstStyle/>
          <a:p>
            <a:pPr algn="ctr">
              <a:buClr>
                <a:schemeClr val="lt1"/>
              </a:buClr>
              <a:buSzPct val="25000"/>
            </a:pPr>
            <a:r>
              <a:rPr lang="en-US" sz="1969" dirty="0">
                <a:latin typeface="Arial" charset="0"/>
                <a:ea typeface="Arial" charset="0"/>
                <a:cs typeface="Arial" charset="0"/>
                <a:sym typeface="Cabin"/>
              </a:rPr>
              <a:t>print(x)</a:t>
            </a:r>
          </a:p>
        </p:txBody>
      </p:sp>
      <p:cxnSp>
        <p:nvCxnSpPr>
          <p:cNvPr id="555" name="Shape 555"/>
          <p:cNvCxnSpPr/>
          <p:nvPr/>
        </p:nvCxnSpPr>
        <p:spPr>
          <a:xfrm rot="10800000">
            <a:off x="1653778" y="2735835"/>
            <a:ext cx="8036" cy="318789"/>
          </a:xfrm>
          <a:prstGeom prst="straightConnector1">
            <a:avLst/>
          </a:prstGeom>
          <a:ln w="19050">
            <a:solidFill>
              <a:srgbClr val="FF40FF"/>
            </a:solidFill>
            <a:headEnd type="stealth" w="med" len="med"/>
            <a:tailEnd type="none" w="med" len="med"/>
          </a:ln>
        </p:spPr>
        <p:style>
          <a:lnRef idx="2">
            <a:schemeClr val="accent2"/>
          </a:lnRef>
          <a:fillRef idx="1">
            <a:schemeClr val="lt1"/>
          </a:fillRef>
          <a:effectRef idx="0">
            <a:schemeClr val="accent2"/>
          </a:effectRef>
          <a:fontRef idx="minor">
            <a:schemeClr val="dk1"/>
          </a:fontRef>
        </p:style>
      </p:cxnSp>
      <p:sp>
        <p:nvSpPr>
          <p:cNvPr id="556" name="Shape 556"/>
          <p:cNvSpPr txBox="1"/>
          <p:nvPr/>
        </p:nvSpPr>
        <p:spPr>
          <a:xfrm>
            <a:off x="892969" y="3629698"/>
            <a:ext cx="1543049" cy="335756"/>
          </a:xfrm>
          <a:prstGeom prst="rect">
            <a:avLst/>
          </a:prstGeom>
          <a:ln w="19050">
            <a:solidFill>
              <a:srgbClr val="FF40FF"/>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0" tIns="0" rIns="0" bIns="0" anchor="ctr" anchorCtr="0">
            <a:noAutofit/>
          </a:bodyPr>
          <a:lstStyle/>
          <a:p>
            <a:pPr algn="ctr">
              <a:buClr>
                <a:schemeClr val="lt1"/>
              </a:buClr>
              <a:buSzPct val="25000"/>
            </a:pPr>
            <a:r>
              <a:rPr lang="en-US" sz="1969">
                <a:latin typeface="Arial" charset="0"/>
                <a:ea typeface="Arial" charset="0"/>
                <a:cs typeface="Arial" charset="0"/>
                <a:sym typeface="Cabin"/>
              </a:rPr>
              <a:t>x = x + 2</a:t>
            </a:r>
          </a:p>
        </p:txBody>
      </p:sp>
      <p:cxnSp>
        <p:nvCxnSpPr>
          <p:cNvPr id="557" name="Shape 557"/>
          <p:cNvCxnSpPr/>
          <p:nvPr/>
        </p:nvCxnSpPr>
        <p:spPr>
          <a:xfrm rot="10800000">
            <a:off x="1653778" y="3352957"/>
            <a:ext cx="8036" cy="318789"/>
          </a:xfrm>
          <a:prstGeom prst="straightConnector1">
            <a:avLst/>
          </a:prstGeom>
          <a:ln w="19050">
            <a:solidFill>
              <a:srgbClr val="FF40FF"/>
            </a:solidFill>
            <a:headEnd type="stealth" w="med" len="med"/>
            <a:tailEnd type="none" w="med" len="med"/>
          </a:ln>
        </p:spPr>
        <p:style>
          <a:lnRef idx="2">
            <a:schemeClr val="accent2"/>
          </a:lnRef>
          <a:fillRef idx="1">
            <a:schemeClr val="lt1"/>
          </a:fillRef>
          <a:effectRef idx="0">
            <a:schemeClr val="accent2"/>
          </a:effectRef>
          <a:fontRef idx="minor">
            <a:schemeClr val="dk1"/>
          </a:fontRef>
        </p:style>
      </p:cxnSp>
      <p:sp>
        <p:nvSpPr>
          <p:cNvPr id="558" name="Shape 558"/>
          <p:cNvSpPr txBox="1"/>
          <p:nvPr/>
        </p:nvSpPr>
        <p:spPr>
          <a:xfrm>
            <a:off x="892969" y="4250230"/>
            <a:ext cx="1543049" cy="335756"/>
          </a:xfrm>
          <a:prstGeom prst="rect">
            <a:avLst/>
          </a:prstGeom>
          <a:ln w="19050">
            <a:solidFill>
              <a:srgbClr val="FF40FF"/>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0" tIns="0" rIns="0" bIns="0" anchor="ctr" anchorCtr="0">
            <a:noAutofit/>
          </a:bodyPr>
          <a:lstStyle/>
          <a:p>
            <a:pPr algn="ctr">
              <a:buClr>
                <a:schemeClr val="lt1"/>
              </a:buClr>
              <a:buSzPct val="25000"/>
            </a:pPr>
            <a:r>
              <a:rPr lang="en-US" sz="1969" dirty="0">
                <a:latin typeface="Arial" charset="0"/>
                <a:ea typeface="Arial" charset="0"/>
                <a:cs typeface="Arial" charset="0"/>
                <a:sym typeface="Cabin"/>
              </a:rPr>
              <a:t>print(x)</a:t>
            </a:r>
          </a:p>
        </p:txBody>
      </p:sp>
      <p:cxnSp>
        <p:nvCxnSpPr>
          <p:cNvPr id="559" name="Shape 559"/>
          <p:cNvCxnSpPr/>
          <p:nvPr/>
        </p:nvCxnSpPr>
        <p:spPr>
          <a:xfrm rot="10800000">
            <a:off x="1653778" y="3965372"/>
            <a:ext cx="8036" cy="318789"/>
          </a:xfrm>
          <a:prstGeom prst="straightConnector1">
            <a:avLst/>
          </a:prstGeom>
          <a:ln w="19050">
            <a:solidFill>
              <a:srgbClr val="FF40FF"/>
            </a:solidFill>
            <a:headEnd type="stealth" w="med" len="med"/>
            <a:tailEnd type="none" w="med" len="med"/>
          </a:ln>
        </p:spPr>
        <p:style>
          <a:lnRef idx="2">
            <a:schemeClr val="accent2"/>
          </a:lnRef>
          <a:fillRef idx="1">
            <a:schemeClr val="lt1"/>
          </a:fillRef>
          <a:effectRef idx="0">
            <a:schemeClr val="accent2"/>
          </a:effectRef>
          <a:fontRef idx="minor">
            <a:schemeClr val="dk1"/>
          </a:fontRef>
        </p:style>
      </p:cxnSp>
      <p:cxnSp>
        <p:nvCxnSpPr>
          <p:cNvPr id="560" name="Shape 560"/>
          <p:cNvCxnSpPr/>
          <p:nvPr/>
        </p:nvCxnSpPr>
        <p:spPr>
          <a:xfrm flipH="1">
            <a:off x="4935571" y="3483718"/>
            <a:ext cx="1553994" cy="40532"/>
          </a:xfrm>
          <a:prstGeom prst="straightConnector1">
            <a:avLst/>
          </a:prstGeom>
          <a:noFill/>
          <a:ln w="50800" cap="rnd" cmpd="sng">
            <a:solidFill>
              <a:srgbClr val="FFFFFF"/>
            </a:solidFill>
            <a:prstDash val="solid"/>
            <a:miter/>
            <a:headEnd type="stealth" w="med" len="med"/>
            <a:tailEnd type="none" w="med" len="med"/>
          </a:ln>
        </p:spPr>
      </p:cxnSp>
      <p:cxnSp>
        <p:nvCxnSpPr>
          <p:cNvPr id="561" name="Shape 561"/>
          <p:cNvCxnSpPr/>
          <p:nvPr/>
        </p:nvCxnSpPr>
        <p:spPr>
          <a:xfrm flipH="1">
            <a:off x="4935571" y="3826668"/>
            <a:ext cx="1565542" cy="345282"/>
          </a:xfrm>
          <a:prstGeom prst="straightConnector1">
            <a:avLst/>
          </a:prstGeom>
          <a:noFill/>
          <a:ln w="50800" cap="rnd" cmpd="sng">
            <a:solidFill>
              <a:srgbClr val="FFFFFF"/>
            </a:solidFill>
            <a:prstDash val="solid"/>
            <a:miter/>
            <a:headEnd type="stealth" w="med" len="med"/>
            <a:tailEnd type="none" w="med" len="med"/>
          </a:ln>
        </p:spPr>
      </p:cxnSp>
      <p:sp>
        <p:nvSpPr>
          <p:cNvPr id="562" name="Shape 562"/>
          <p:cNvSpPr txBox="1"/>
          <p:nvPr/>
        </p:nvSpPr>
        <p:spPr>
          <a:xfrm>
            <a:off x="1155487" y="4922728"/>
            <a:ext cx="6975620" cy="600074"/>
          </a:xfrm>
          <a:prstGeom prst="rect">
            <a:avLst/>
          </a:prstGeom>
          <a:noFill/>
          <a:ln>
            <a:noFill/>
          </a:ln>
        </p:spPr>
        <p:txBody>
          <a:bodyPr lIns="0" tIns="0" rIns="0" bIns="0" anchor="ctr" anchorCtr="0">
            <a:noAutofit/>
          </a:bodyPr>
          <a:lstStyle/>
          <a:p>
            <a:pPr algn="ctr">
              <a:buClr>
                <a:schemeClr val="lt1"/>
              </a:buClr>
              <a:buSzPct val="25000"/>
            </a:pPr>
            <a:r>
              <a:rPr lang="en-US" sz="1856" dirty="0">
                <a:latin typeface="Arial" charset="0"/>
                <a:ea typeface="Arial" charset="0"/>
                <a:cs typeface="Arial" charset="0"/>
                <a:sym typeface="Cabin"/>
              </a:rPr>
              <a:t>When a program is running, it flows from one step to the next.  As programmers, we set up </a:t>
            </a:r>
            <a:r>
              <a:rPr lang="en-US" sz="1856" dirty="0">
                <a:latin typeface="Arial"/>
                <a:ea typeface="Arial"/>
                <a:cs typeface="Arial"/>
                <a:sym typeface="Arial"/>
              </a:rPr>
              <a:t>“</a:t>
            </a:r>
            <a:r>
              <a:rPr lang="en-US" sz="1856" dirty="0">
                <a:latin typeface="Arial" charset="0"/>
                <a:ea typeface="Arial" charset="0"/>
                <a:cs typeface="Arial" charset="0"/>
                <a:sym typeface="Cabin"/>
              </a:rPr>
              <a:t>paths</a:t>
            </a:r>
            <a:r>
              <a:rPr lang="en-US" sz="1856" dirty="0">
                <a:latin typeface="Arial"/>
                <a:ea typeface="Arial"/>
                <a:cs typeface="Arial"/>
                <a:sym typeface="Arial"/>
              </a:rPr>
              <a:t>”</a:t>
            </a:r>
            <a:r>
              <a:rPr lang="en-US" sz="1856" dirty="0">
                <a:latin typeface="Arial" charset="0"/>
                <a:ea typeface="Arial" charset="0"/>
                <a:cs typeface="Arial" charset="0"/>
                <a:sym typeface="Cabin"/>
              </a:rPr>
              <a:t> for the program to follow.</a:t>
            </a:r>
          </a:p>
        </p:txBody>
      </p:sp>
      <p:sp>
        <p:nvSpPr>
          <p:cNvPr id="2" name="Date Placeholder 1"/>
          <p:cNvSpPr>
            <a:spLocks noGrp="1"/>
          </p:cNvSpPr>
          <p:nvPr>
            <p:ph type="dt" sz="half" idx="10"/>
          </p:nvPr>
        </p:nvSpPr>
        <p:spPr/>
        <p:txBody>
          <a:bodyPr/>
          <a:lstStyle/>
          <a:p>
            <a:r>
              <a:rPr lang="en-HK" altLang="zh-HK" smtClean="0"/>
              <a:t>24 Nov 2018 </a:t>
            </a:r>
            <a:endParaRPr lang="en-US"/>
          </a:p>
        </p:txBody>
      </p:sp>
      <p:sp>
        <p:nvSpPr>
          <p:cNvPr id="3" name="Footer Placeholder 2"/>
          <p:cNvSpPr>
            <a:spLocks noGrp="1"/>
          </p:cNvSpPr>
          <p:nvPr>
            <p:ph type="ftr" sz="quarter" idx="11"/>
          </p:nvPr>
        </p:nvSpPr>
        <p:spPr/>
        <p:txBody>
          <a:bodyPr/>
          <a:lstStyle/>
          <a:p>
            <a:r>
              <a:rPr lang="it-IT" smtClean="0"/>
              <a:t>BUDMC Py01 </a:t>
            </a:r>
            <a:endParaRPr lang="en-US"/>
          </a:p>
        </p:txBody>
      </p:sp>
      <p:sp>
        <p:nvSpPr>
          <p:cNvPr id="4" name="Slide Number Placeholder 3"/>
          <p:cNvSpPr>
            <a:spLocks noGrp="1"/>
          </p:cNvSpPr>
          <p:nvPr>
            <p:ph type="sldNum" sz="quarter" idx="12"/>
          </p:nvPr>
        </p:nvSpPr>
        <p:spPr/>
        <p:txBody>
          <a:bodyPr/>
          <a:lstStyle/>
          <a:p>
            <a:fld id="{759C4891-3A96-4342-8252-30900AC70DD8}" type="slidenum">
              <a:rPr lang="en-US" smtClean="0"/>
              <a:t>12</a:t>
            </a:fld>
            <a:endParaRPr lang="en-US"/>
          </a:p>
        </p:txBody>
      </p:sp>
      <p:sp>
        <p:nvSpPr>
          <p:cNvPr id="18" name="Rectangle 17"/>
          <p:cNvSpPr/>
          <p:nvPr/>
        </p:nvSpPr>
        <p:spPr>
          <a:xfrm>
            <a:off x="76200" y="5951458"/>
            <a:ext cx="3850670" cy="369332"/>
          </a:xfrm>
          <a:prstGeom prst="rect">
            <a:avLst/>
          </a:prstGeom>
        </p:spPr>
        <p:txBody>
          <a:bodyPr wrap="none">
            <a:spAutoFit/>
          </a:bodyPr>
          <a:lstStyle/>
          <a:p>
            <a:r>
              <a:rPr lang="en-US" dirty="0" smtClean="0"/>
              <a:t>Source: https</a:t>
            </a:r>
            <a:r>
              <a:rPr lang="en-US" dirty="0"/>
              <a:t>://www.py4e.com/html3/</a:t>
            </a:r>
          </a:p>
        </p:txBody>
      </p:sp>
    </p:spTree>
    <p:extLst>
      <p:ext uri="{BB962C8B-B14F-4D97-AF65-F5344CB8AC3E}">
        <p14:creationId xmlns:p14="http://schemas.microsoft.com/office/powerpoint/2010/main" val="18523506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Shape 567"/>
          <p:cNvSpPr txBox="1">
            <a:spLocks noGrp="1"/>
          </p:cNvSpPr>
          <p:nvPr>
            <p:ph type="title"/>
          </p:nvPr>
        </p:nvSpPr>
        <p:spPr>
          <a:xfrm>
            <a:off x="838200" y="222512"/>
            <a:ext cx="7848600" cy="768096"/>
          </a:xfrm>
          <a:prstGeom prst="rect">
            <a:avLst/>
          </a:prstGeom>
          <a:noFill/>
          <a:ln>
            <a:noFill/>
          </a:ln>
        </p:spPr>
        <p:txBody>
          <a:bodyPr vert="horz" lIns="21431" tIns="21431" rIns="21431" bIns="21431" rtlCol="0" anchor="ctr" anchorCtr="0">
            <a:noAutofit/>
          </a:bodyPr>
          <a:lstStyle/>
          <a:p>
            <a:pPr>
              <a:spcBef>
                <a:spcPts val="0"/>
              </a:spcBef>
              <a:buClr>
                <a:schemeClr val="lt1"/>
              </a:buClr>
              <a:buSzPct val="25000"/>
            </a:pPr>
            <a:r>
              <a:rPr lang="en-US" dirty="0">
                <a:sym typeface="Cabin"/>
              </a:rPr>
              <a:t>Program flow: </a:t>
            </a:r>
            <a:r>
              <a:rPr lang="en-US" dirty="0" smtClean="0">
                <a:sym typeface="Cabin"/>
              </a:rPr>
              <a:t>C</a:t>
            </a:r>
            <a:r>
              <a:rPr lang="en-US" dirty="0" smtClean="0">
                <a:latin typeface="Arial" charset="0"/>
                <a:ea typeface="Arial" charset="0"/>
                <a:cs typeface="Arial" charset="0"/>
                <a:sym typeface="Cabin"/>
              </a:rPr>
              <a:t>onditional </a:t>
            </a:r>
            <a:r>
              <a:rPr lang="en-US" dirty="0">
                <a:latin typeface="Arial" charset="0"/>
                <a:ea typeface="Arial" charset="0"/>
                <a:cs typeface="Arial" charset="0"/>
                <a:sym typeface="Cabin"/>
              </a:rPr>
              <a:t>s</a:t>
            </a:r>
            <a:r>
              <a:rPr lang="en-US" dirty="0" smtClean="0">
                <a:latin typeface="Arial" charset="0"/>
                <a:ea typeface="Arial" charset="0"/>
                <a:cs typeface="Arial" charset="0"/>
                <a:sym typeface="Cabin"/>
              </a:rPr>
              <a:t>teps</a:t>
            </a:r>
            <a:endParaRPr lang="en-US" dirty="0">
              <a:latin typeface="Arial" charset="0"/>
              <a:ea typeface="Arial" charset="0"/>
              <a:cs typeface="Arial" charset="0"/>
              <a:sym typeface="Cabin"/>
            </a:endParaRPr>
          </a:p>
        </p:txBody>
      </p:sp>
      <p:sp>
        <p:nvSpPr>
          <p:cNvPr id="568" name="Shape 568"/>
          <p:cNvSpPr txBox="1"/>
          <p:nvPr/>
        </p:nvSpPr>
        <p:spPr>
          <a:xfrm>
            <a:off x="7697257" y="2861072"/>
            <a:ext cx="889397" cy="1228724"/>
          </a:xfrm>
          <a:prstGeom prst="rect">
            <a:avLst/>
          </a:prstGeom>
          <a:noFill/>
          <a:ln>
            <a:noFill/>
          </a:ln>
        </p:spPr>
        <p:txBody>
          <a:bodyPr lIns="0" tIns="0" rIns="0" bIns="0" anchor="ctr" anchorCtr="0">
            <a:noAutofit/>
          </a:bodyPr>
          <a:lstStyle/>
          <a:p>
            <a:pPr>
              <a:buClr>
                <a:schemeClr val="lt1"/>
              </a:buClr>
              <a:buSzPct val="25000"/>
            </a:pPr>
            <a:r>
              <a:rPr lang="en-US" sz="2025" dirty="0">
                <a:latin typeface="Arial" charset="0"/>
                <a:ea typeface="Arial" charset="0"/>
                <a:cs typeface="Arial" charset="0"/>
                <a:sym typeface="Cabin"/>
              </a:rPr>
              <a:t>Output:</a:t>
            </a:r>
          </a:p>
          <a:p>
            <a:pPr algn="ctr"/>
            <a:endParaRPr sz="2025" dirty="0">
              <a:latin typeface="Arial" charset="0"/>
              <a:ea typeface="Arial" charset="0"/>
              <a:cs typeface="Arial" charset="0"/>
              <a:sym typeface="Cabin"/>
            </a:endParaRPr>
          </a:p>
          <a:p>
            <a:pPr>
              <a:buClr>
                <a:srgbClr val="FF00FF"/>
              </a:buClr>
              <a:buSzPct val="25000"/>
            </a:pPr>
            <a:r>
              <a:rPr lang="en-US" sz="2025" dirty="0">
                <a:latin typeface="Arial" charset="0"/>
                <a:ea typeface="Arial" charset="0"/>
                <a:cs typeface="Arial" charset="0"/>
                <a:sym typeface="Cabin"/>
              </a:rPr>
              <a:t>Smaller</a:t>
            </a:r>
          </a:p>
          <a:p>
            <a:pPr>
              <a:buClr>
                <a:srgbClr val="FF00FF"/>
              </a:buClr>
              <a:buSzPct val="25000"/>
            </a:pPr>
            <a:r>
              <a:rPr lang="en-US" sz="2025" dirty="0">
                <a:latin typeface="Arial" charset="0"/>
                <a:ea typeface="Arial" charset="0"/>
                <a:cs typeface="Arial" charset="0"/>
                <a:sym typeface="Cabin"/>
              </a:rPr>
              <a:t>Finis </a:t>
            </a:r>
          </a:p>
        </p:txBody>
      </p:sp>
      <p:sp>
        <p:nvSpPr>
          <p:cNvPr id="569" name="Shape 569"/>
          <p:cNvSpPr txBox="1"/>
          <p:nvPr/>
        </p:nvSpPr>
        <p:spPr>
          <a:xfrm>
            <a:off x="4387155" y="2473524"/>
            <a:ext cx="2551098" cy="2803921"/>
          </a:xfrm>
          <a:prstGeom prst="rect">
            <a:avLst/>
          </a:prstGeom>
          <a:noFill/>
          <a:ln>
            <a:noFill/>
          </a:ln>
        </p:spPr>
        <p:txBody>
          <a:bodyPr lIns="0" tIns="0" rIns="0" bIns="0" anchor="ctr" anchorCtr="0">
            <a:noAutofit/>
          </a:bodyPr>
          <a:lstStyle/>
          <a:p>
            <a:pPr>
              <a:buClr>
                <a:schemeClr val="lt1"/>
              </a:buClr>
              <a:buSzPct val="25000"/>
            </a:pPr>
            <a:r>
              <a:rPr lang="en-US" sz="2025" dirty="0">
                <a:latin typeface="Arial" charset="0"/>
                <a:ea typeface="Arial" charset="0"/>
                <a:cs typeface="Arial" charset="0"/>
                <a:sym typeface="Cabin"/>
              </a:rPr>
              <a:t>Program:</a:t>
            </a:r>
          </a:p>
          <a:p>
            <a:pPr algn="ctr"/>
            <a:endParaRPr sz="2025" dirty="0">
              <a:latin typeface="Arial" charset="0"/>
              <a:ea typeface="Arial" charset="0"/>
              <a:cs typeface="Arial" charset="0"/>
              <a:sym typeface="Cabin"/>
            </a:endParaRPr>
          </a:p>
          <a:p>
            <a:pPr>
              <a:buClr>
                <a:srgbClr val="FF7F00"/>
              </a:buClr>
              <a:buSzPct val="25000"/>
            </a:pPr>
            <a:r>
              <a:rPr lang="en-US" sz="1575" dirty="0">
                <a:latin typeface="Courier" charset="0"/>
                <a:ea typeface="Courier" charset="0"/>
                <a:cs typeface="Courier" charset="0"/>
                <a:sym typeface="Cabin"/>
              </a:rPr>
              <a:t>x = 5</a:t>
            </a:r>
          </a:p>
          <a:p>
            <a:pPr>
              <a:buClr>
                <a:srgbClr val="FFFF00"/>
              </a:buClr>
              <a:buSzPct val="25000"/>
            </a:pPr>
            <a:r>
              <a:rPr lang="en-US" sz="1575" dirty="0">
                <a:latin typeface="Courier" charset="0"/>
                <a:ea typeface="Courier" charset="0"/>
                <a:cs typeface="Courier" charset="0"/>
                <a:sym typeface="Cabin"/>
              </a:rPr>
              <a:t>if x &lt; 10:</a:t>
            </a:r>
          </a:p>
          <a:p>
            <a:pPr lvl="0">
              <a:buClr>
                <a:srgbClr val="FF7F00"/>
              </a:buClr>
              <a:buSzPct val="25000"/>
            </a:pPr>
            <a:r>
              <a:rPr lang="en-US" sz="1575" dirty="0">
                <a:latin typeface="Courier" charset="0"/>
                <a:ea typeface="Courier" charset="0"/>
                <a:cs typeface="Courier" charset="0"/>
                <a:sym typeface="Cabin"/>
              </a:rPr>
              <a:t>    print('Smaller')</a:t>
            </a:r>
          </a:p>
          <a:p>
            <a:pPr>
              <a:buClr>
                <a:srgbClr val="FFFF00"/>
              </a:buClr>
              <a:buSzPct val="25000"/>
            </a:pPr>
            <a:r>
              <a:rPr lang="en-US" sz="1575" dirty="0">
                <a:latin typeface="Courier" charset="0"/>
                <a:ea typeface="Courier" charset="0"/>
                <a:cs typeface="Courier" charset="0"/>
                <a:sym typeface="Cabin"/>
              </a:rPr>
              <a:t>if x &gt; 20:</a:t>
            </a:r>
          </a:p>
          <a:p>
            <a:pPr lvl="0">
              <a:buClr>
                <a:srgbClr val="FF7F00"/>
              </a:buClr>
              <a:buSzPct val="25000"/>
            </a:pPr>
            <a:r>
              <a:rPr lang="en-US" sz="1575" dirty="0">
                <a:latin typeface="Courier" charset="0"/>
                <a:ea typeface="Courier" charset="0"/>
                <a:cs typeface="Courier" charset="0"/>
                <a:sym typeface="Cabin"/>
              </a:rPr>
              <a:t>    print('Bigger')</a:t>
            </a:r>
          </a:p>
          <a:p>
            <a:pPr algn="ctr"/>
            <a:endParaRPr sz="1575" dirty="0">
              <a:latin typeface="Courier" charset="0"/>
              <a:ea typeface="Courier" charset="0"/>
              <a:cs typeface="Courier" charset="0"/>
              <a:sym typeface="Cabin"/>
            </a:endParaRPr>
          </a:p>
          <a:p>
            <a:pPr lvl="0">
              <a:buClr>
                <a:srgbClr val="FFFF00"/>
              </a:buClr>
              <a:buSzPct val="25000"/>
            </a:pPr>
            <a:r>
              <a:rPr lang="en-US" sz="1575" dirty="0">
                <a:latin typeface="Courier" charset="0"/>
                <a:ea typeface="Courier" charset="0"/>
                <a:cs typeface="Courier" charset="0"/>
                <a:sym typeface="Cabin"/>
              </a:rPr>
              <a:t>print(</a:t>
            </a:r>
            <a:r>
              <a:rPr lang="en-US" sz="1575" dirty="0" smtClean="0">
                <a:latin typeface="Courier" charset="0"/>
                <a:ea typeface="Courier" charset="0"/>
                <a:cs typeface="Courier" charset="0"/>
                <a:sym typeface="Cabin"/>
              </a:rPr>
              <a:t>'Finish')</a:t>
            </a:r>
            <a:endParaRPr lang="en-US" sz="1575" dirty="0">
              <a:latin typeface="Courier" charset="0"/>
              <a:ea typeface="Courier" charset="0"/>
              <a:cs typeface="Courier" charset="0"/>
              <a:sym typeface="Cabin"/>
            </a:endParaRPr>
          </a:p>
        </p:txBody>
      </p:sp>
      <p:sp>
        <p:nvSpPr>
          <p:cNvPr id="570" name="Shape 570"/>
          <p:cNvSpPr txBox="1"/>
          <p:nvPr/>
        </p:nvSpPr>
        <p:spPr>
          <a:xfrm>
            <a:off x="700088" y="1407319"/>
            <a:ext cx="1543049" cy="335813"/>
          </a:xfrm>
          <a:prstGeom prst="rect">
            <a:avLst/>
          </a:prstGeom>
          <a:ln w="19050">
            <a:solidFill>
              <a:srgbClr val="FF40FF"/>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0" tIns="0" rIns="0" bIns="0" anchor="ctr" anchorCtr="0">
            <a:noAutofit/>
          </a:bodyPr>
          <a:lstStyle/>
          <a:p>
            <a:pPr algn="ctr">
              <a:buClr>
                <a:schemeClr val="lt1"/>
              </a:buClr>
              <a:buSzPct val="25000"/>
            </a:pPr>
            <a:r>
              <a:rPr lang="en-US" sz="1688">
                <a:latin typeface="Arial" charset="0"/>
                <a:ea typeface="Arial" charset="0"/>
                <a:cs typeface="Arial" charset="0"/>
                <a:sym typeface="Cabin"/>
              </a:rPr>
              <a:t>x = 5</a:t>
            </a:r>
          </a:p>
        </p:txBody>
      </p:sp>
      <p:cxnSp>
        <p:nvCxnSpPr>
          <p:cNvPr id="571" name="Shape 571"/>
          <p:cNvCxnSpPr/>
          <p:nvPr/>
        </p:nvCxnSpPr>
        <p:spPr>
          <a:xfrm rot="10800000">
            <a:off x="1460897" y="1743968"/>
            <a:ext cx="8036" cy="318789"/>
          </a:xfrm>
          <a:prstGeom prst="straightConnector1">
            <a:avLst/>
          </a:prstGeom>
          <a:ln w="19050">
            <a:solidFill>
              <a:srgbClr val="FF40FF"/>
            </a:solidFill>
            <a:headEnd type="stealth" w="med" len="med"/>
            <a:tailEnd type="none" w="med" len="med"/>
          </a:ln>
        </p:spPr>
        <p:style>
          <a:lnRef idx="2">
            <a:schemeClr val="accent2"/>
          </a:lnRef>
          <a:fillRef idx="1">
            <a:schemeClr val="lt1"/>
          </a:fillRef>
          <a:effectRef idx="0">
            <a:schemeClr val="accent2"/>
          </a:effectRef>
          <a:fontRef idx="minor">
            <a:schemeClr val="dk1"/>
          </a:fontRef>
        </p:style>
      </p:cxnSp>
      <p:cxnSp>
        <p:nvCxnSpPr>
          <p:cNvPr id="572" name="Shape 572"/>
          <p:cNvCxnSpPr>
            <a:endCxn id="569" idx="3"/>
          </p:cNvCxnSpPr>
          <p:nvPr/>
        </p:nvCxnSpPr>
        <p:spPr>
          <a:xfrm flipH="1">
            <a:off x="6938253" y="3640634"/>
            <a:ext cx="678504" cy="234851"/>
          </a:xfrm>
          <a:prstGeom prst="straightConnector1">
            <a:avLst/>
          </a:prstGeom>
          <a:noFill/>
          <a:ln w="50800" cap="rnd" cmpd="sng">
            <a:solidFill>
              <a:srgbClr val="FFFFFF"/>
            </a:solidFill>
            <a:prstDash val="solid"/>
            <a:miter/>
            <a:headEnd type="stealth" w="med" len="med"/>
            <a:tailEnd type="none" w="med" len="med"/>
          </a:ln>
        </p:spPr>
      </p:cxnSp>
      <p:sp>
        <p:nvSpPr>
          <p:cNvPr id="573" name="Shape 573"/>
          <p:cNvSpPr/>
          <p:nvPr/>
        </p:nvSpPr>
        <p:spPr>
          <a:xfrm>
            <a:off x="664369" y="2050256"/>
            <a:ext cx="1614488" cy="714375"/>
          </a:xfrm>
          <a:prstGeom prst="diamond">
            <a:avLst/>
          </a:prstGeom>
          <a:ln w="19050">
            <a:solidFill>
              <a:srgbClr val="FF40FF"/>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0" tIns="0" rIns="0" bIns="0" anchor="ctr" anchorCtr="0">
            <a:noAutofit/>
          </a:bodyPr>
          <a:lstStyle/>
          <a:p>
            <a:pPr algn="ctr">
              <a:buClr>
                <a:schemeClr val="lt1"/>
              </a:buClr>
              <a:buSzPct val="25000"/>
            </a:pPr>
            <a:r>
              <a:rPr lang="en-US" sz="1688">
                <a:latin typeface="Arial" charset="0"/>
                <a:ea typeface="Arial" charset="0"/>
                <a:cs typeface="Arial" charset="0"/>
                <a:sym typeface="Cabin"/>
              </a:rPr>
              <a:t>x &lt; 10 ?</a:t>
            </a:r>
          </a:p>
        </p:txBody>
      </p:sp>
      <p:cxnSp>
        <p:nvCxnSpPr>
          <p:cNvPr id="574" name="Shape 574"/>
          <p:cNvCxnSpPr/>
          <p:nvPr/>
        </p:nvCxnSpPr>
        <p:spPr>
          <a:xfrm rot="10800000">
            <a:off x="1460897" y="2735163"/>
            <a:ext cx="10715" cy="905470"/>
          </a:xfrm>
          <a:prstGeom prst="straightConnector1">
            <a:avLst/>
          </a:prstGeom>
          <a:ln w="19050">
            <a:solidFill>
              <a:srgbClr val="FF40FF"/>
            </a:solidFill>
            <a:headEnd type="stealth" w="med" len="med"/>
            <a:tailEnd type="none" w="med" len="med"/>
          </a:ln>
        </p:spPr>
        <p:style>
          <a:lnRef idx="2">
            <a:schemeClr val="accent2"/>
          </a:lnRef>
          <a:fillRef idx="1">
            <a:schemeClr val="lt1"/>
          </a:fillRef>
          <a:effectRef idx="0">
            <a:schemeClr val="accent2"/>
          </a:effectRef>
          <a:fontRef idx="minor">
            <a:schemeClr val="dk1"/>
          </a:fontRef>
        </p:style>
      </p:cxnSp>
      <p:sp>
        <p:nvSpPr>
          <p:cNvPr id="575" name="Shape 575"/>
          <p:cNvSpPr txBox="1"/>
          <p:nvPr/>
        </p:nvSpPr>
        <p:spPr>
          <a:xfrm>
            <a:off x="1871662" y="2743200"/>
            <a:ext cx="1643063" cy="421481"/>
          </a:xfrm>
          <a:prstGeom prst="rect">
            <a:avLst/>
          </a:prstGeom>
          <a:ln w="19050">
            <a:solidFill>
              <a:srgbClr val="FF40FF"/>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0" tIns="0" rIns="0" bIns="0" anchor="ctr" anchorCtr="0">
            <a:noAutofit/>
          </a:bodyPr>
          <a:lstStyle/>
          <a:p>
            <a:pPr lvl="0" algn="ctr">
              <a:buClr>
                <a:schemeClr val="lt1"/>
              </a:buClr>
              <a:buSzPct val="25000"/>
            </a:pPr>
            <a:r>
              <a:rPr lang="en-US" sz="1688" dirty="0">
                <a:latin typeface="Arial" charset="0"/>
                <a:ea typeface="Arial" charset="0"/>
                <a:cs typeface="Arial" charset="0"/>
                <a:sym typeface="Cabin"/>
              </a:rPr>
              <a:t>print('Smaller')</a:t>
            </a:r>
          </a:p>
        </p:txBody>
      </p:sp>
      <p:cxnSp>
        <p:nvCxnSpPr>
          <p:cNvPr id="576" name="Shape 576"/>
          <p:cNvCxnSpPr/>
          <p:nvPr/>
        </p:nvCxnSpPr>
        <p:spPr>
          <a:xfrm rot="10800000">
            <a:off x="2271712" y="2403871"/>
            <a:ext cx="437555" cy="8930"/>
          </a:xfrm>
          <a:prstGeom prst="straightConnector1">
            <a:avLst/>
          </a:prstGeom>
          <a:ln w="19050">
            <a:solidFill>
              <a:srgbClr val="FF40FF"/>
            </a:solidFill>
            <a:headEnd type="none" w="med" len="med"/>
            <a:tailEnd type="none" w="med" len="med"/>
          </a:ln>
        </p:spPr>
        <p:style>
          <a:lnRef idx="2">
            <a:schemeClr val="accent2"/>
          </a:lnRef>
          <a:fillRef idx="1">
            <a:schemeClr val="lt1"/>
          </a:fillRef>
          <a:effectRef idx="0">
            <a:schemeClr val="accent2"/>
          </a:effectRef>
          <a:fontRef idx="minor">
            <a:schemeClr val="dk1"/>
          </a:fontRef>
        </p:style>
      </p:cxnSp>
      <p:cxnSp>
        <p:nvCxnSpPr>
          <p:cNvPr id="577" name="Shape 577"/>
          <p:cNvCxnSpPr/>
          <p:nvPr/>
        </p:nvCxnSpPr>
        <p:spPr>
          <a:xfrm rot="10800000" flipH="1">
            <a:off x="2690515" y="2403872"/>
            <a:ext cx="8930" cy="362545"/>
          </a:xfrm>
          <a:prstGeom prst="straightConnector1">
            <a:avLst/>
          </a:prstGeom>
          <a:ln w="19050">
            <a:solidFill>
              <a:srgbClr val="FF40FF"/>
            </a:solidFill>
            <a:headEnd type="stealth" w="med" len="med"/>
            <a:tailEnd type="none" w="med" len="med"/>
          </a:ln>
        </p:spPr>
        <p:style>
          <a:lnRef idx="2">
            <a:schemeClr val="accent2"/>
          </a:lnRef>
          <a:fillRef idx="1">
            <a:schemeClr val="lt1"/>
          </a:fillRef>
          <a:effectRef idx="0">
            <a:schemeClr val="accent2"/>
          </a:effectRef>
          <a:fontRef idx="minor">
            <a:schemeClr val="dk1"/>
          </a:fontRef>
        </p:style>
      </p:cxnSp>
      <p:cxnSp>
        <p:nvCxnSpPr>
          <p:cNvPr id="578" name="Shape 578"/>
          <p:cNvCxnSpPr/>
          <p:nvPr/>
        </p:nvCxnSpPr>
        <p:spPr>
          <a:xfrm flipH="1">
            <a:off x="2690515" y="3156644"/>
            <a:ext cx="8930" cy="176807"/>
          </a:xfrm>
          <a:prstGeom prst="straightConnector1">
            <a:avLst/>
          </a:prstGeom>
          <a:ln w="19050">
            <a:solidFill>
              <a:srgbClr val="FF40FF"/>
            </a:solidFill>
            <a:headEnd type="none" w="med" len="med"/>
            <a:tailEnd type="none" w="med" len="med"/>
          </a:ln>
        </p:spPr>
        <p:style>
          <a:lnRef idx="2">
            <a:schemeClr val="accent2"/>
          </a:lnRef>
          <a:fillRef idx="1">
            <a:schemeClr val="lt1"/>
          </a:fillRef>
          <a:effectRef idx="0">
            <a:schemeClr val="accent2"/>
          </a:effectRef>
          <a:fontRef idx="minor">
            <a:schemeClr val="dk1"/>
          </a:fontRef>
        </p:style>
      </p:cxnSp>
      <p:cxnSp>
        <p:nvCxnSpPr>
          <p:cNvPr id="579" name="Shape 579"/>
          <p:cNvCxnSpPr/>
          <p:nvPr/>
        </p:nvCxnSpPr>
        <p:spPr>
          <a:xfrm>
            <a:off x="1490364" y="3343275"/>
            <a:ext cx="1209079" cy="0"/>
          </a:xfrm>
          <a:prstGeom prst="straightConnector1">
            <a:avLst/>
          </a:prstGeom>
          <a:ln w="19050">
            <a:solidFill>
              <a:srgbClr val="FF40FF"/>
            </a:solidFill>
            <a:headEnd type="stealth" w="med" len="med"/>
            <a:tailEnd type="none" w="med" len="med"/>
          </a:ln>
        </p:spPr>
        <p:style>
          <a:lnRef idx="2">
            <a:schemeClr val="accent2"/>
          </a:lnRef>
          <a:fillRef idx="1">
            <a:schemeClr val="lt1"/>
          </a:fillRef>
          <a:effectRef idx="0">
            <a:schemeClr val="accent2"/>
          </a:effectRef>
          <a:fontRef idx="minor">
            <a:schemeClr val="dk1"/>
          </a:fontRef>
        </p:style>
      </p:cxnSp>
      <p:sp>
        <p:nvSpPr>
          <p:cNvPr id="580" name="Shape 580"/>
          <p:cNvSpPr/>
          <p:nvPr/>
        </p:nvSpPr>
        <p:spPr>
          <a:xfrm>
            <a:off x="664369" y="3593306"/>
            <a:ext cx="1614488" cy="714375"/>
          </a:xfrm>
          <a:prstGeom prst="diamond">
            <a:avLst/>
          </a:prstGeom>
          <a:ln w="19050">
            <a:solidFill>
              <a:srgbClr val="FF40FF"/>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0" tIns="0" rIns="0" bIns="0" anchor="ctr" anchorCtr="0">
            <a:noAutofit/>
          </a:bodyPr>
          <a:lstStyle/>
          <a:p>
            <a:pPr algn="ctr">
              <a:buClr>
                <a:schemeClr val="lt1"/>
              </a:buClr>
              <a:buSzPct val="25000"/>
            </a:pPr>
            <a:r>
              <a:rPr lang="en-US" sz="1688">
                <a:latin typeface="Arial" charset="0"/>
                <a:ea typeface="Arial" charset="0"/>
                <a:cs typeface="Arial" charset="0"/>
                <a:sym typeface="Cabin"/>
              </a:rPr>
              <a:t>x &gt; 20 ?</a:t>
            </a:r>
          </a:p>
        </p:txBody>
      </p:sp>
      <p:cxnSp>
        <p:nvCxnSpPr>
          <p:cNvPr id="581" name="Shape 581"/>
          <p:cNvCxnSpPr/>
          <p:nvPr/>
        </p:nvCxnSpPr>
        <p:spPr>
          <a:xfrm rot="10800000">
            <a:off x="1460897" y="4287143"/>
            <a:ext cx="10715" cy="905470"/>
          </a:xfrm>
          <a:prstGeom prst="straightConnector1">
            <a:avLst/>
          </a:prstGeom>
          <a:ln w="19050">
            <a:solidFill>
              <a:srgbClr val="FF40FF"/>
            </a:solidFill>
            <a:headEnd type="stealth" w="med" len="med"/>
            <a:tailEnd type="none" w="med" len="med"/>
          </a:ln>
        </p:spPr>
        <p:style>
          <a:lnRef idx="2">
            <a:schemeClr val="accent2"/>
          </a:lnRef>
          <a:fillRef idx="1">
            <a:schemeClr val="lt1"/>
          </a:fillRef>
          <a:effectRef idx="0">
            <a:schemeClr val="accent2"/>
          </a:effectRef>
          <a:fontRef idx="minor">
            <a:schemeClr val="dk1"/>
          </a:fontRef>
        </p:style>
      </p:cxnSp>
      <p:sp>
        <p:nvSpPr>
          <p:cNvPr id="582" name="Shape 582"/>
          <p:cNvSpPr txBox="1"/>
          <p:nvPr/>
        </p:nvSpPr>
        <p:spPr>
          <a:xfrm>
            <a:off x="1871662" y="4286250"/>
            <a:ext cx="1643063" cy="421481"/>
          </a:xfrm>
          <a:prstGeom prst="rect">
            <a:avLst/>
          </a:prstGeom>
          <a:ln w="19050">
            <a:solidFill>
              <a:srgbClr val="FF40FF"/>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0" tIns="0" rIns="0" bIns="0" anchor="ctr" anchorCtr="0">
            <a:noAutofit/>
          </a:bodyPr>
          <a:lstStyle/>
          <a:p>
            <a:pPr lvl="0" algn="ctr">
              <a:buClr>
                <a:schemeClr val="lt1"/>
              </a:buClr>
              <a:buSzPct val="25000"/>
            </a:pPr>
            <a:r>
              <a:rPr lang="en-US" sz="1688" dirty="0">
                <a:latin typeface="Arial" charset="0"/>
                <a:ea typeface="Arial" charset="0"/>
                <a:cs typeface="Arial" charset="0"/>
                <a:sym typeface="Cabin"/>
              </a:rPr>
              <a:t>print('Bigger')</a:t>
            </a:r>
          </a:p>
        </p:txBody>
      </p:sp>
      <p:cxnSp>
        <p:nvCxnSpPr>
          <p:cNvPr id="583" name="Shape 583"/>
          <p:cNvCxnSpPr/>
          <p:nvPr/>
        </p:nvCxnSpPr>
        <p:spPr>
          <a:xfrm rot="10800000">
            <a:off x="2271712" y="3946921"/>
            <a:ext cx="437555" cy="8930"/>
          </a:xfrm>
          <a:prstGeom prst="straightConnector1">
            <a:avLst/>
          </a:prstGeom>
          <a:ln w="19050">
            <a:solidFill>
              <a:srgbClr val="FF40FF"/>
            </a:solidFill>
            <a:headEnd type="none" w="med" len="med"/>
            <a:tailEnd type="none" w="med" len="med"/>
          </a:ln>
        </p:spPr>
        <p:style>
          <a:lnRef idx="2">
            <a:schemeClr val="accent2"/>
          </a:lnRef>
          <a:fillRef idx="1">
            <a:schemeClr val="lt1"/>
          </a:fillRef>
          <a:effectRef idx="0">
            <a:schemeClr val="accent2"/>
          </a:effectRef>
          <a:fontRef idx="minor">
            <a:schemeClr val="dk1"/>
          </a:fontRef>
        </p:style>
      </p:cxnSp>
      <p:cxnSp>
        <p:nvCxnSpPr>
          <p:cNvPr id="584" name="Shape 584"/>
          <p:cNvCxnSpPr/>
          <p:nvPr/>
        </p:nvCxnSpPr>
        <p:spPr>
          <a:xfrm rot="10800000" flipH="1">
            <a:off x="2690515" y="3946922"/>
            <a:ext cx="8930" cy="362545"/>
          </a:xfrm>
          <a:prstGeom prst="straightConnector1">
            <a:avLst/>
          </a:prstGeom>
          <a:ln w="19050">
            <a:solidFill>
              <a:srgbClr val="FF40FF"/>
            </a:solidFill>
            <a:headEnd type="stealth" w="med" len="med"/>
            <a:tailEnd type="none" w="med" len="med"/>
          </a:ln>
        </p:spPr>
        <p:style>
          <a:lnRef idx="2">
            <a:schemeClr val="accent2"/>
          </a:lnRef>
          <a:fillRef idx="1">
            <a:schemeClr val="lt1"/>
          </a:fillRef>
          <a:effectRef idx="0">
            <a:schemeClr val="accent2"/>
          </a:effectRef>
          <a:fontRef idx="minor">
            <a:schemeClr val="dk1"/>
          </a:fontRef>
        </p:style>
      </p:cxnSp>
      <p:cxnSp>
        <p:nvCxnSpPr>
          <p:cNvPr id="585" name="Shape 585"/>
          <p:cNvCxnSpPr/>
          <p:nvPr/>
        </p:nvCxnSpPr>
        <p:spPr>
          <a:xfrm flipH="1">
            <a:off x="2690515" y="4699694"/>
            <a:ext cx="8930" cy="176807"/>
          </a:xfrm>
          <a:prstGeom prst="straightConnector1">
            <a:avLst/>
          </a:prstGeom>
          <a:ln w="19050">
            <a:solidFill>
              <a:srgbClr val="FF40FF"/>
            </a:solidFill>
            <a:headEnd type="none" w="med" len="med"/>
            <a:tailEnd type="none" w="med" len="med"/>
          </a:ln>
        </p:spPr>
        <p:style>
          <a:lnRef idx="2">
            <a:schemeClr val="accent2"/>
          </a:lnRef>
          <a:fillRef idx="1">
            <a:schemeClr val="lt1"/>
          </a:fillRef>
          <a:effectRef idx="0">
            <a:schemeClr val="accent2"/>
          </a:effectRef>
          <a:fontRef idx="minor">
            <a:schemeClr val="dk1"/>
          </a:fontRef>
        </p:style>
      </p:cxnSp>
      <p:cxnSp>
        <p:nvCxnSpPr>
          <p:cNvPr id="586" name="Shape 586"/>
          <p:cNvCxnSpPr/>
          <p:nvPr/>
        </p:nvCxnSpPr>
        <p:spPr>
          <a:xfrm>
            <a:off x="1490364" y="4886325"/>
            <a:ext cx="1209079" cy="0"/>
          </a:xfrm>
          <a:prstGeom prst="straightConnector1">
            <a:avLst/>
          </a:prstGeom>
          <a:ln w="19050">
            <a:solidFill>
              <a:srgbClr val="FF40FF"/>
            </a:solidFill>
            <a:headEnd type="stealth" w="med" len="med"/>
            <a:tailEnd type="none" w="med" len="med"/>
          </a:ln>
        </p:spPr>
        <p:style>
          <a:lnRef idx="2">
            <a:schemeClr val="accent2"/>
          </a:lnRef>
          <a:fillRef idx="1">
            <a:schemeClr val="lt1"/>
          </a:fillRef>
          <a:effectRef idx="0">
            <a:schemeClr val="accent2"/>
          </a:effectRef>
          <a:fontRef idx="minor">
            <a:schemeClr val="dk1"/>
          </a:fontRef>
        </p:style>
      </p:cxnSp>
      <p:cxnSp>
        <p:nvCxnSpPr>
          <p:cNvPr id="587" name="Shape 587"/>
          <p:cNvCxnSpPr/>
          <p:nvPr/>
        </p:nvCxnSpPr>
        <p:spPr>
          <a:xfrm flipH="1">
            <a:off x="6430268" y="3955852"/>
            <a:ext cx="1186489" cy="930473"/>
          </a:xfrm>
          <a:prstGeom prst="straightConnector1">
            <a:avLst/>
          </a:prstGeom>
          <a:noFill/>
          <a:ln w="50800" cap="rnd" cmpd="sng">
            <a:solidFill>
              <a:srgbClr val="FFFFFF"/>
            </a:solidFill>
            <a:prstDash val="solid"/>
            <a:miter/>
            <a:headEnd type="stealth" w="med" len="med"/>
            <a:tailEnd type="none" w="med" len="med"/>
          </a:ln>
        </p:spPr>
      </p:cxnSp>
      <p:sp>
        <p:nvSpPr>
          <p:cNvPr id="588" name="Shape 588"/>
          <p:cNvSpPr txBox="1"/>
          <p:nvPr/>
        </p:nvSpPr>
        <p:spPr>
          <a:xfrm>
            <a:off x="700088" y="5164931"/>
            <a:ext cx="1543049" cy="335756"/>
          </a:xfrm>
          <a:prstGeom prst="rect">
            <a:avLst/>
          </a:prstGeom>
          <a:ln w="19050">
            <a:solidFill>
              <a:srgbClr val="FF40FF"/>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0" tIns="0" rIns="0" bIns="0" anchor="ctr" anchorCtr="0">
            <a:noAutofit/>
          </a:bodyPr>
          <a:lstStyle/>
          <a:p>
            <a:pPr lvl="0" algn="ctr">
              <a:buClr>
                <a:schemeClr val="lt1"/>
              </a:buClr>
              <a:buSzPct val="25000"/>
            </a:pPr>
            <a:r>
              <a:rPr lang="en-US" sz="1688" dirty="0">
                <a:latin typeface="Arial" charset="0"/>
                <a:ea typeface="Arial" charset="0"/>
                <a:cs typeface="Arial" charset="0"/>
                <a:sym typeface="Cabin"/>
              </a:rPr>
              <a:t>print('Finis')</a:t>
            </a:r>
          </a:p>
        </p:txBody>
      </p:sp>
      <p:sp>
        <p:nvSpPr>
          <p:cNvPr id="589" name="Shape 589"/>
          <p:cNvSpPr txBox="1"/>
          <p:nvPr/>
        </p:nvSpPr>
        <p:spPr>
          <a:xfrm>
            <a:off x="2406718" y="1978819"/>
            <a:ext cx="408086" cy="350043"/>
          </a:xfrm>
          <a:prstGeom prst="rect">
            <a:avLst/>
          </a:prstGeom>
          <a:ln w="19050">
            <a:solidFill>
              <a:srgbClr val="FF40FF"/>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0" tIns="0" rIns="0" bIns="0" anchor="ctr" anchorCtr="0">
            <a:noAutofit/>
          </a:bodyPr>
          <a:lstStyle/>
          <a:p>
            <a:pPr algn="ctr">
              <a:buClr>
                <a:schemeClr val="lt1"/>
              </a:buClr>
              <a:buSzPct val="25000"/>
            </a:pPr>
            <a:r>
              <a:rPr lang="en-US" sz="1688" dirty="0">
                <a:latin typeface="Arial" charset="0"/>
                <a:ea typeface="Arial" charset="0"/>
                <a:cs typeface="Arial" charset="0"/>
                <a:sym typeface="Cabin"/>
              </a:rPr>
              <a:t>Yes</a:t>
            </a:r>
          </a:p>
        </p:txBody>
      </p:sp>
      <p:sp>
        <p:nvSpPr>
          <p:cNvPr id="591" name="Shape 591"/>
          <p:cNvSpPr txBox="1"/>
          <p:nvPr/>
        </p:nvSpPr>
        <p:spPr>
          <a:xfrm>
            <a:off x="929408" y="2887462"/>
            <a:ext cx="408037" cy="349987"/>
          </a:xfrm>
          <a:prstGeom prst="rect">
            <a:avLst/>
          </a:prstGeom>
          <a:ln w="19050">
            <a:solidFill>
              <a:srgbClr val="FF40FF"/>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0" tIns="0" rIns="0" bIns="0" anchor="ctr" anchorCtr="0">
            <a:noAutofit/>
          </a:bodyPr>
          <a:lstStyle/>
          <a:p>
            <a:pPr algn="ctr">
              <a:buClr>
                <a:schemeClr val="lt1"/>
              </a:buClr>
              <a:buSzPct val="25000"/>
            </a:pPr>
            <a:r>
              <a:rPr lang="en-US" sz="1688">
                <a:latin typeface="Arial" charset="0"/>
                <a:ea typeface="Arial" charset="0"/>
                <a:cs typeface="Arial" charset="0"/>
                <a:sym typeface="Cabin"/>
              </a:rPr>
              <a:t>No</a:t>
            </a:r>
          </a:p>
        </p:txBody>
      </p:sp>
      <p:sp>
        <p:nvSpPr>
          <p:cNvPr id="28" name="Shape 591"/>
          <p:cNvSpPr txBox="1"/>
          <p:nvPr/>
        </p:nvSpPr>
        <p:spPr>
          <a:xfrm>
            <a:off x="935753" y="4393026"/>
            <a:ext cx="408037" cy="349987"/>
          </a:xfrm>
          <a:prstGeom prst="rect">
            <a:avLst/>
          </a:prstGeom>
          <a:ln w="19050">
            <a:solidFill>
              <a:srgbClr val="FF40FF"/>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0" tIns="0" rIns="0" bIns="0" anchor="ctr" anchorCtr="0">
            <a:noAutofit/>
          </a:bodyPr>
          <a:lstStyle/>
          <a:p>
            <a:pPr algn="ctr">
              <a:buClr>
                <a:schemeClr val="lt1"/>
              </a:buClr>
              <a:buSzPct val="25000"/>
            </a:pPr>
            <a:r>
              <a:rPr lang="en-US" sz="1688">
                <a:latin typeface="Arial" charset="0"/>
                <a:ea typeface="Arial" charset="0"/>
                <a:cs typeface="Arial" charset="0"/>
                <a:sym typeface="Cabin"/>
              </a:rPr>
              <a:t>No</a:t>
            </a:r>
          </a:p>
        </p:txBody>
      </p:sp>
      <p:sp>
        <p:nvSpPr>
          <p:cNvPr id="29" name="Shape 589"/>
          <p:cNvSpPr txBox="1"/>
          <p:nvPr/>
        </p:nvSpPr>
        <p:spPr>
          <a:xfrm>
            <a:off x="2483346" y="3558747"/>
            <a:ext cx="408086" cy="350043"/>
          </a:xfrm>
          <a:prstGeom prst="rect">
            <a:avLst/>
          </a:prstGeom>
          <a:ln w="19050">
            <a:solidFill>
              <a:srgbClr val="FF40FF"/>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0" tIns="0" rIns="0" bIns="0" anchor="ctr" anchorCtr="0">
            <a:noAutofit/>
          </a:bodyPr>
          <a:lstStyle/>
          <a:p>
            <a:pPr algn="ctr">
              <a:buClr>
                <a:schemeClr val="lt1"/>
              </a:buClr>
              <a:buSzPct val="25000"/>
            </a:pPr>
            <a:r>
              <a:rPr lang="en-US" sz="1688" dirty="0">
                <a:latin typeface="Arial" charset="0"/>
                <a:ea typeface="Arial" charset="0"/>
                <a:cs typeface="Arial" charset="0"/>
                <a:sym typeface="Cabin"/>
              </a:rPr>
              <a:t>Yes</a:t>
            </a:r>
          </a:p>
        </p:txBody>
      </p:sp>
      <p:sp>
        <p:nvSpPr>
          <p:cNvPr id="2" name="Date Placeholder 1"/>
          <p:cNvSpPr>
            <a:spLocks noGrp="1"/>
          </p:cNvSpPr>
          <p:nvPr>
            <p:ph type="dt" sz="half" idx="10"/>
          </p:nvPr>
        </p:nvSpPr>
        <p:spPr/>
        <p:txBody>
          <a:bodyPr/>
          <a:lstStyle/>
          <a:p>
            <a:r>
              <a:rPr lang="en-HK" altLang="zh-HK" smtClean="0"/>
              <a:t>24 Nov 2018 </a:t>
            </a:r>
            <a:endParaRPr lang="en-US"/>
          </a:p>
        </p:txBody>
      </p:sp>
      <p:sp>
        <p:nvSpPr>
          <p:cNvPr id="3" name="Footer Placeholder 2"/>
          <p:cNvSpPr>
            <a:spLocks noGrp="1"/>
          </p:cNvSpPr>
          <p:nvPr>
            <p:ph type="ftr" sz="quarter" idx="11"/>
          </p:nvPr>
        </p:nvSpPr>
        <p:spPr/>
        <p:txBody>
          <a:bodyPr/>
          <a:lstStyle/>
          <a:p>
            <a:r>
              <a:rPr lang="it-IT" smtClean="0"/>
              <a:t>BUDMC Py01 </a:t>
            </a:r>
            <a:endParaRPr lang="en-US"/>
          </a:p>
        </p:txBody>
      </p:sp>
      <p:sp>
        <p:nvSpPr>
          <p:cNvPr id="4" name="Slide Number Placeholder 3"/>
          <p:cNvSpPr>
            <a:spLocks noGrp="1"/>
          </p:cNvSpPr>
          <p:nvPr>
            <p:ph type="sldNum" sz="quarter" idx="12"/>
          </p:nvPr>
        </p:nvSpPr>
        <p:spPr/>
        <p:txBody>
          <a:bodyPr/>
          <a:lstStyle/>
          <a:p>
            <a:fld id="{759C4891-3A96-4342-8252-30900AC70DD8}" type="slidenum">
              <a:rPr lang="en-US" smtClean="0"/>
              <a:t>13</a:t>
            </a:fld>
            <a:endParaRPr lang="en-US"/>
          </a:p>
        </p:txBody>
      </p:sp>
      <p:sp>
        <p:nvSpPr>
          <p:cNvPr id="31" name="Rectangle 30"/>
          <p:cNvSpPr/>
          <p:nvPr/>
        </p:nvSpPr>
        <p:spPr>
          <a:xfrm>
            <a:off x="169568" y="5943204"/>
            <a:ext cx="3850670" cy="369332"/>
          </a:xfrm>
          <a:prstGeom prst="rect">
            <a:avLst/>
          </a:prstGeom>
        </p:spPr>
        <p:txBody>
          <a:bodyPr wrap="none">
            <a:spAutoFit/>
          </a:bodyPr>
          <a:lstStyle/>
          <a:p>
            <a:r>
              <a:rPr lang="en-US" dirty="0" smtClean="0"/>
              <a:t>Source: https</a:t>
            </a:r>
            <a:r>
              <a:rPr lang="en-US" dirty="0"/>
              <a:t>://www.py4e.com/html3/</a:t>
            </a:r>
          </a:p>
        </p:txBody>
      </p:sp>
    </p:spTree>
    <p:extLst>
      <p:ext uri="{BB962C8B-B14F-4D97-AF65-F5344CB8AC3E}">
        <p14:creationId xmlns:p14="http://schemas.microsoft.com/office/powerpoint/2010/main" val="19204333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Shape 596"/>
          <p:cNvSpPr txBox="1">
            <a:spLocks noGrp="1"/>
          </p:cNvSpPr>
          <p:nvPr>
            <p:ph type="title"/>
          </p:nvPr>
        </p:nvSpPr>
        <p:spPr>
          <a:xfrm>
            <a:off x="1554480" y="214593"/>
            <a:ext cx="6571446" cy="768096"/>
          </a:xfrm>
          <a:prstGeom prst="rect">
            <a:avLst/>
          </a:prstGeom>
          <a:noFill/>
          <a:ln>
            <a:noFill/>
          </a:ln>
        </p:spPr>
        <p:txBody>
          <a:bodyPr vert="horz" lIns="21431" tIns="21431" rIns="21431" bIns="21431" rtlCol="0" anchor="ctr" anchorCtr="0">
            <a:noAutofit/>
          </a:bodyPr>
          <a:lstStyle/>
          <a:p>
            <a:pPr>
              <a:spcBef>
                <a:spcPts val="0"/>
              </a:spcBef>
              <a:buClr>
                <a:schemeClr val="lt1"/>
              </a:buClr>
              <a:buSzPct val="25000"/>
            </a:pPr>
            <a:r>
              <a:rPr lang="en-US" sz="4000" dirty="0">
                <a:sym typeface="Cabin"/>
              </a:rPr>
              <a:t>Program </a:t>
            </a:r>
            <a:r>
              <a:rPr lang="en-US" sz="4000" dirty="0" smtClean="0">
                <a:sym typeface="Cabin"/>
              </a:rPr>
              <a:t>flow: </a:t>
            </a:r>
            <a:r>
              <a:rPr lang="en-US" sz="4000" smtClean="0">
                <a:sym typeface="Cabin"/>
              </a:rPr>
              <a:t>Repeated steps </a:t>
            </a:r>
            <a:endParaRPr lang="en-US" sz="4275">
              <a:latin typeface="Arial" charset="0"/>
              <a:ea typeface="Arial" charset="0"/>
              <a:cs typeface="Arial" charset="0"/>
              <a:sym typeface="Cabin"/>
            </a:endParaRPr>
          </a:p>
        </p:txBody>
      </p:sp>
      <p:sp>
        <p:nvSpPr>
          <p:cNvPr id="597" name="Shape 597"/>
          <p:cNvSpPr txBox="1"/>
          <p:nvPr/>
        </p:nvSpPr>
        <p:spPr>
          <a:xfrm>
            <a:off x="7502215" y="2210812"/>
            <a:ext cx="1121513" cy="2400299"/>
          </a:xfrm>
          <a:prstGeom prst="rect">
            <a:avLst/>
          </a:prstGeom>
          <a:noFill/>
          <a:ln>
            <a:noFill/>
          </a:ln>
        </p:spPr>
        <p:txBody>
          <a:bodyPr lIns="0" tIns="0" rIns="0" bIns="0" anchor="ctr" anchorCtr="0">
            <a:noAutofit/>
          </a:bodyPr>
          <a:lstStyle/>
          <a:p>
            <a:pPr>
              <a:buClr>
                <a:schemeClr val="lt1"/>
              </a:buClr>
              <a:buSzPct val="25000"/>
            </a:pPr>
            <a:r>
              <a:rPr lang="en-US" sz="2025">
                <a:latin typeface="Arial" charset="0"/>
                <a:ea typeface="Arial" charset="0"/>
                <a:cs typeface="Arial" charset="0"/>
                <a:sym typeface="Cabin"/>
              </a:rPr>
              <a:t>Output:</a:t>
            </a:r>
          </a:p>
          <a:p>
            <a:pPr algn="ctr"/>
            <a:endParaRPr sz="2025">
              <a:latin typeface="Arial" charset="0"/>
              <a:ea typeface="Arial" charset="0"/>
              <a:cs typeface="Arial" charset="0"/>
              <a:sym typeface="Cabin"/>
            </a:endParaRPr>
          </a:p>
          <a:p>
            <a:pPr>
              <a:buClr>
                <a:srgbClr val="FF00FF"/>
              </a:buClr>
              <a:buSzPct val="25000"/>
            </a:pPr>
            <a:r>
              <a:rPr lang="en-US" sz="2025">
                <a:latin typeface="Arial" charset="0"/>
                <a:ea typeface="Arial" charset="0"/>
                <a:cs typeface="Arial" charset="0"/>
                <a:sym typeface="Cabin"/>
              </a:rPr>
              <a:t>5</a:t>
            </a:r>
          </a:p>
          <a:p>
            <a:pPr>
              <a:buClr>
                <a:srgbClr val="FF00FF"/>
              </a:buClr>
              <a:buSzPct val="25000"/>
            </a:pPr>
            <a:r>
              <a:rPr lang="en-US" sz="2025">
                <a:latin typeface="Arial" charset="0"/>
                <a:ea typeface="Arial" charset="0"/>
                <a:cs typeface="Arial" charset="0"/>
                <a:sym typeface="Cabin"/>
              </a:rPr>
              <a:t>4</a:t>
            </a:r>
          </a:p>
          <a:p>
            <a:pPr>
              <a:buClr>
                <a:srgbClr val="FF00FF"/>
              </a:buClr>
              <a:buSzPct val="25000"/>
            </a:pPr>
            <a:r>
              <a:rPr lang="en-US" sz="2025">
                <a:latin typeface="Arial" charset="0"/>
                <a:ea typeface="Arial" charset="0"/>
                <a:cs typeface="Arial" charset="0"/>
                <a:sym typeface="Cabin"/>
              </a:rPr>
              <a:t>3</a:t>
            </a:r>
          </a:p>
          <a:p>
            <a:pPr>
              <a:buClr>
                <a:srgbClr val="FF00FF"/>
              </a:buClr>
              <a:buSzPct val="25000"/>
            </a:pPr>
            <a:r>
              <a:rPr lang="en-US" sz="2025">
                <a:latin typeface="Arial" charset="0"/>
                <a:ea typeface="Arial" charset="0"/>
                <a:cs typeface="Arial" charset="0"/>
                <a:sym typeface="Cabin"/>
              </a:rPr>
              <a:t>2</a:t>
            </a:r>
          </a:p>
          <a:p>
            <a:pPr>
              <a:buClr>
                <a:srgbClr val="FF00FF"/>
              </a:buClr>
              <a:buSzPct val="25000"/>
            </a:pPr>
            <a:r>
              <a:rPr lang="en-US" sz="2025">
                <a:latin typeface="Arial" charset="0"/>
                <a:ea typeface="Arial" charset="0"/>
                <a:cs typeface="Arial" charset="0"/>
                <a:sym typeface="Cabin"/>
              </a:rPr>
              <a:t>1</a:t>
            </a:r>
          </a:p>
          <a:p>
            <a:pPr>
              <a:buClr>
                <a:srgbClr val="FF00FF"/>
              </a:buClr>
              <a:buSzPct val="25000"/>
            </a:pPr>
            <a:r>
              <a:rPr lang="en-US" sz="2025">
                <a:latin typeface="Arial" charset="0"/>
                <a:ea typeface="Arial" charset="0"/>
                <a:cs typeface="Arial" charset="0"/>
                <a:sym typeface="Cabin"/>
              </a:rPr>
              <a:t>Blastoff!</a:t>
            </a:r>
          </a:p>
        </p:txBody>
      </p:sp>
      <p:sp>
        <p:nvSpPr>
          <p:cNvPr id="598" name="Shape 598"/>
          <p:cNvSpPr txBox="1"/>
          <p:nvPr/>
        </p:nvSpPr>
        <p:spPr>
          <a:xfrm>
            <a:off x="4214228" y="2326385"/>
            <a:ext cx="2191038" cy="2180587"/>
          </a:xfrm>
          <a:prstGeom prst="rect">
            <a:avLst/>
          </a:prstGeom>
          <a:noFill/>
          <a:ln>
            <a:noFill/>
          </a:ln>
        </p:spPr>
        <p:txBody>
          <a:bodyPr lIns="0" tIns="0" rIns="0" bIns="0" anchor="ctr" anchorCtr="0">
            <a:noAutofit/>
          </a:bodyPr>
          <a:lstStyle/>
          <a:p>
            <a:pPr>
              <a:buClr>
                <a:schemeClr val="lt1"/>
              </a:buClr>
              <a:buSzPct val="25000"/>
            </a:pPr>
            <a:r>
              <a:rPr lang="en-US" sz="2025" dirty="0">
                <a:latin typeface="Arial" charset="0"/>
                <a:ea typeface="Arial" charset="0"/>
                <a:cs typeface="Arial" charset="0"/>
                <a:sym typeface="Cabin"/>
              </a:rPr>
              <a:t>Program:</a:t>
            </a:r>
          </a:p>
          <a:p>
            <a:pPr algn="ctr"/>
            <a:endParaRPr sz="2025" dirty="0">
              <a:latin typeface="Arial" charset="0"/>
              <a:ea typeface="Arial" charset="0"/>
              <a:cs typeface="Arial" charset="0"/>
              <a:sym typeface="Cabin"/>
            </a:endParaRPr>
          </a:p>
          <a:p>
            <a:pPr>
              <a:buClr>
                <a:srgbClr val="00FF00"/>
              </a:buClr>
              <a:buSzPct val="25000"/>
            </a:pPr>
            <a:r>
              <a:rPr lang="en-US" sz="1575" dirty="0">
                <a:latin typeface="Courier" charset="0"/>
                <a:ea typeface="Courier" charset="0"/>
                <a:cs typeface="Courier" charset="0"/>
                <a:sym typeface="Cabin"/>
              </a:rPr>
              <a:t>n = 5</a:t>
            </a:r>
          </a:p>
          <a:p>
            <a:pPr>
              <a:buClr>
                <a:srgbClr val="FFFF00"/>
              </a:buClr>
              <a:buSzPct val="25000"/>
            </a:pPr>
            <a:r>
              <a:rPr lang="en-US" sz="1575" dirty="0">
                <a:latin typeface="Courier" charset="0"/>
                <a:ea typeface="Courier" charset="0"/>
                <a:cs typeface="Courier" charset="0"/>
                <a:sym typeface="Cabin"/>
              </a:rPr>
              <a:t>while n &gt; 0 :</a:t>
            </a:r>
          </a:p>
          <a:p>
            <a:pPr>
              <a:buClr>
                <a:srgbClr val="FFFF00"/>
              </a:buClr>
              <a:buSzPct val="25000"/>
            </a:pPr>
            <a:r>
              <a:rPr lang="en-US" sz="1575" dirty="0">
                <a:latin typeface="Courier" charset="0"/>
                <a:ea typeface="Courier" charset="0"/>
                <a:cs typeface="Courier" charset="0"/>
                <a:sym typeface="Cabin"/>
              </a:rPr>
              <a:t>    print(n)</a:t>
            </a:r>
          </a:p>
          <a:p>
            <a:pPr>
              <a:buClr>
                <a:srgbClr val="FFFF00"/>
              </a:buClr>
              <a:buSzPct val="25000"/>
            </a:pPr>
            <a:r>
              <a:rPr lang="en-US" sz="1575" dirty="0">
                <a:latin typeface="Courier" charset="0"/>
                <a:ea typeface="Courier" charset="0"/>
                <a:cs typeface="Courier" charset="0"/>
                <a:sym typeface="Cabin"/>
              </a:rPr>
              <a:t>    n = n – 1</a:t>
            </a:r>
          </a:p>
          <a:p>
            <a:pPr lvl="0">
              <a:buClr>
                <a:srgbClr val="FFFF00"/>
              </a:buClr>
              <a:buSzPct val="25000"/>
            </a:pPr>
            <a:r>
              <a:rPr lang="en-US" sz="1575" dirty="0">
                <a:latin typeface="Courier" charset="0"/>
                <a:ea typeface="Courier" charset="0"/>
                <a:cs typeface="Courier" charset="0"/>
                <a:sym typeface="Cabin"/>
              </a:rPr>
              <a:t>print('Blastoff!'</a:t>
            </a:r>
            <a:r>
              <a:rPr lang="en-US" sz="1575" b="1" dirty="0">
                <a:latin typeface="Courier" charset="0"/>
                <a:ea typeface="Courier" charset="0"/>
                <a:cs typeface="Courier" charset="0"/>
                <a:sym typeface="Cabin"/>
              </a:rPr>
              <a:t>)</a:t>
            </a:r>
          </a:p>
        </p:txBody>
      </p:sp>
      <p:cxnSp>
        <p:nvCxnSpPr>
          <p:cNvPr id="599" name="Shape 599"/>
          <p:cNvCxnSpPr/>
          <p:nvPr/>
        </p:nvCxnSpPr>
        <p:spPr>
          <a:xfrm rot="10800000">
            <a:off x="1596564" y="1971927"/>
            <a:ext cx="8100" cy="318768"/>
          </a:xfrm>
          <a:prstGeom prst="straightConnector1">
            <a:avLst/>
          </a:prstGeom>
          <a:ln w="28575">
            <a:solidFill>
              <a:srgbClr val="FF40FF"/>
            </a:solidFill>
            <a:headEnd type="stealth" w="med" len="med"/>
            <a:tailEnd type="none" w="med" len="med"/>
          </a:ln>
        </p:spPr>
        <p:style>
          <a:lnRef idx="2">
            <a:schemeClr val="accent2"/>
          </a:lnRef>
          <a:fillRef idx="1">
            <a:schemeClr val="lt1"/>
          </a:fillRef>
          <a:effectRef idx="0">
            <a:schemeClr val="accent2"/>
          </a:effectRef>
          <a:fontRef idx="minor">
            <a:schemeClr val="dk1"/>
          </a:fontRef>
        </p:style>
      </p:cxnSp>
      <p:cxnSp>
        <p:nvCxnSpPr>
          <p:cNvPr id="600" name="Shape 600"/>
          <p:cNvCxnSpPr/>
          <p:nvPr/>
        </p:nvCxnSpPr>
        <p:spPr>
          <a:xfrm flipH="1">
            <a:off x="5698034" y="3020763"/>
            <a:ext cx="1530547" cy="692944"/>
          </a:xfrm>
          <a:prstGeom prst="straightConnector1">
            <a:avLst/>
          </a:prstGeom>
          <a:noFill/>
          <a:ln w="50800" cap="rnd" cmpd="sng">
            <a:solidFill>
              <a:srgbClr val="FFFFFF"/>
            </a:solidFill>
            <a:prstDash val="solid"/>
            <a:miter/>
            <a:headEnd type="stealth" w="med" len="med"/>
            <a:tailEnd type="none" w="med" len="med"/>
          </a:ln>
        </p:spPr>
      </p:cxnSp>
      <p:sp>
        <p:nvSpPr>
          <p:cNvPr id="601" name="Shape 601"/>
          <p:cNvSpPr/>
          <p:nvPr/>
        </p:nvSpPr>
        <p:spPr>
          <a:xfrm>
            <a:off x="800100" y="2279007"/>
            <a:ext cx="1614431" cy="714318"/>
          </a:xfrm>
          <a:prstGeom prst="diamond">
            <a:avLst/>
          </a:prstGeom>
          <a:ln w="28575">
            <a:solidFill>
              <a:srgbClr val="FF40FF"/>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0" tIns="0" rIns="0" bIns="0" anchor="ctr" anchorCtr="0">
            <a:noAutofit/>
          </a:bodyPr>
          <a:lstStyle/>
          <a:p>
            <a:pPr algn="ctr">
              <a:buClr>
                <a:srgbClr val="FF0000"/>
              </a:buClr>
              <a:buSzPct val="25000"/>
            </a:pPr>
            <a:r>
              <a:rPr lang="en-US" sz="2025">
                <a:latin typeface="Arial" charset="0"/>
                <a:ea typeface="Arial" charset="0"/>
                <a:cs typeface="Arial" charset="0"/>
                <a:sym typeface="Cabin"/>
              </a:rPr>
              <a:t>n &gt; 0 ?</a:t>
            </a:r>
          </a:p>
        </p:txBody>
      </p:sp>
      <p:cxnSp>
        <p:nvCxnSpPr>
          <p:cNvPr id="602" name="Shape 602"/>
          <p:cNvCxnSpPr/>
          <p:nvPr/>
        </p:nvCxnSpPr>
        <p:spPr>
          <a:xfrm rot="10800000" flipH="1">
            <a:off x="1595735" y="2993354"/>
            <a:ext cx="11643" cy="1303762"/>
          </a:xfrm>
          <a:prstGeom prst="straightConnector1">
            <a:avLst/>
          </a:prstGeom>
          <a:ln w="28575">
            <a:solidFill>
              <a:srgbClr val="FF40FF"/>
            </a:solidFill>
            <a:headEnd type="none" w="med" len="med"/>
            <a:tailEnd type="stealth" w="med" len="med"/>
          </a:ln>
        </p:spPr>
        <p:style>
          <a:lnRef idx="2">
            <a:schemeClr val="accent2"/>
          </a:lnRef>
          <a:fillRef idx="1">
            <a:schemeClr val="lt1"/>
          </a:fillRef>
          <a:effectRef idx="0">
            <a:schemeClr val="accent2"/>
          </a:effectRef>
          <a:fontRef idx="minor">
            <a:schemeClr val="dk1"/>
          </a:fontRef>
        </p:style>
      </p:cxnSp>
      <p:cxnSp>
        <p:nvCxnSpPr>
          <p:cNvPr id="603" name="Shape 603"/>
          <p:cNvCxnSpPr/>
          <p:nvPr/>
        </p:nvCxnSpPr>
        <p:spPr>
          <a:xfrm rot="10800000">
            <a:off x="2407443" y="2632622"/>
            <a:ext cx="437555" cy="8930"/>
          </a:xfrm>
          <a:prstGeom prst="straightConnector1">
            <a:avLst/>
          </a:prstGeom>
          <a:ln w="28575">
            <a:solidFill>
              <a:srgbClr val="FF40FF"/>
            </a:solidFill>
            <a:headEnd type="none" w="med" len="med"/>
            <a:tailEnd type="none" w="med" len="med"/>
          </a:ln>
        </p:spPr>
        <p:style>
          <a:lnRef idx="2">
            <a:schemeClr val="accent2"/>
          </a:lnRef>
          <a:fillRef idx="1">
            <a:schemeClr val="lt1"/>
          </a:fillRef>
          <a:effectRef idx="0">
            <a:schemeClr val="accent2"/>
          </a:effectRef>
          <a:fontRef idx="minor">
            <a:schemeClr val="dk1"/>
          </a:fontRef>
        </p:style>
      </p:cxnSp>
      <p:cxnSp>
        <p:nvCxnSpPr>
          <p:cNvPr id="604" name="Shape 604"/>
          <p:cNvCxnSpPr/>
          <p:nvPr/>
        </p:nvCxnSpPr>
        <p:spPr>
          <a:xfrm rot="10800000" flipH="1">
            <a:off x="2826246" y="2632622"/>
            <a:ext cx="8930" cy="362545"/>
          </a:xfrm>
          <a:prstGeom prst="straightConnector1">
            <a:avLst/>
          </a:prstGeom>
          <a:ln w="28575">
            <a:solidFill>
              <a:srgbClr val="FF40FF"/>
            </a:solidFill>
            <a:headEnd type="stealth" w="med" len="med"/>
            <a:tailEnd type="none" w="med" len="med"/>
          </a:ln>
        </p:spPr>
        <p:style>
          <a:lnRef idx="2">
            <a:schemeClr val="accent2"/>
          </a:lnRef>
          <a:fillRef idx="1">
            <a:schemeClr val="lt1"/>
          </a:fillRef>
          <a:effectRef idx="0">
            <a:schemeClr val="accent2"/>
          </a:effectRef>
          <a:fontRef idx="minor">
            <a:schemeClr val="dk1"/>
          </a:fontRef>
        </p:style>
      </p:cxnSp>
      <p:cxnSp>
        <p:nvCxnSpPr>
          <p:cNvPr id="605" name="Shape 605"/>
          <p:cNvCxnSpPr>
            <a:stCxn id="606" idx="2"/>
          </p:cNvCxnSpPr>
          <p:nvPr/>
        </p:nvCxnSpPr>
        <p:spPr>
          <a:xfrm flipH="1">
            <a:off x="2826253" y="4107862"/>
            <a:ext cx="2700" cy="168750"/>
          </a:xfrm>
          <a:prstGeom prst="straightConnector1">
            <a:avLst/>
          </a:prstGeom>
          <a:ln w="28575">
            <a:solidFill>
              <a:srgbClr val="FF40FF"/>
            </a:solidFill>
            <a:headEnd type="none" w="med" len="med"/>
            <a:tailEnd type="none" w="med" len="med"/>
          </a:ln>
        </p:spPr>
        <p:style>
          <a:lnRef idx="2">
            <a:schemeClr val="accent2"/>
          </a:lnRef>
          <a:fillRef idx="1">
            <a:schemeClr val="lt1"/>
          </a:fillRef>
          <a:effectRef idx="0">
            <a:schemeClr val="accent2"/>
          </a:effectRef>
          <a:fontRef idx="minor">
            <a:schemeClr val="dk1"/>
          </a:fontRef>
        </p:style>
      </p:cxnSp>
      <p:cxnSp>
        <p:nvCxnSpPr>
          <p:cNvPr id="607" name="Shape 607"/>
          <p:cNvCxnSpPr/>
          <p:nvPr/>
        </p:nvCxnSpPr>
        <p:spPr>
          <a:xfrm>
            <a:off x="1604664" y="4278363"/>
            <a:ext cx="1230525" cy="8100"/>
          </a:xfrm>
          <a:prstGeom prst="straightConnector1">
            <a:avLst/>
          </a:prstGeom>
          <a:ln w="28575">
            <a:solidFill>
              <a:srgbClr val="FF40FF"/>
            </a:solidFill>
            <a:headEnd type="none" w="med" len="med"/>
            <a:tailEnd type="none" w="med" len="med"/>
          </a:ln>
        </p:spPr>
        <p:style>
          <a:lnRef idx="2">
            <a:schemeClr val="accent2"/>
          </a:lnRef>
          <a:fillRef idx="1">
            <a:schemeClr val="lt1"/>
          </a:fillRef>
          <a:effectRef idx="0">
            <a:schemeClr val="accent2"/>
          </a:effectRef>
          <a:fontRef idx="minor">
            <a:schemeClr val="dk1"/>
          </a:fontRef>
        </p:style>
      </p:cxnSp>
      <p:cxnSp>
        <p:nvCxnSpPr>
          <p:cNvPr id="608" name="Shape 608"/>
          <p:cNvCxnSpPr/>
          <p:nvPr/>
        </p:nvCxnSpPr>
        <p:spPr>
          <a:xfrm flipH="1">
            <a:off x="600075" y="2641552"/>
            <a:ext cx="223242" cy="1785"/>
          </a:xfrm>
          <a:prstGeom prst="straightConnector1">
            <a:avLst/>
          </a:prstGeom>
          <a:ln w="28575">
            <a:solidFill>
              <a:srgbClr val="FF40FF"/>
            </a:solidFill>
            <a:headEnd type="none" w="med" len="med"/>
            <a:tailEnd type="stealth" w="med" len="med"/>
          </a:ln>
        </p:spPr>
        <p:style>
          <a:lnRef idx="2">
            <a:schemeClr val="accent2"/>
          </a:lnRef>
          <a:fillRef idx="1">
            <a:schemeClr val="lt1"/>
          </a:fillRef>
          <a:effectRef idx="0">
            <a:schemeClr val="accent2"/>
          </a:effectRef>
          <a:fontRef idx="minor">
            <a:schemeClr val="dk1"/>
          </a:fontRef>
        </p:style>
      </p:cxnSp>
      <p:cxnSp>
        <p:nvCxnSpPr>
          <p:cNvPr id="609" name="Shape 609"/>
          <p:cNvCxnSpPr/>
          <p:nvPr/>
        </p:nvCxnSpPr>
        <p:spPr>
          <a:xfrm rot="10800000" flipH="1">
            <a:off x="1597521" y="4547217"/>
            <a:ext cx="8943" cy="362475"/>
          </a:xfrm>
          <a:prstGeom prst="straightConnector1">
            <a:avLst/>
          </a:prstGeom>
          <a:ln w="28575">
            <a:solidFill>
              <a:srgbClr val="FF40FF"/>
            </a:solidFill>
            <a:headEnd type="stealth" w="med" len="med"/>
            <a:tailEnd type="none" w="med" len="med"/>
          </a:ln>
        </p:spPr>
        <p:style>
          <a:lnRef idx="2">
            <a:schemeClr val="accent2"/>
          </a:lnRef>
          <a:fillRef idx="1">
            <a:schemeClr val="lt1"/>
          </a:fillRef>
          <a:effectRef idx="0">
            <a:schemeClr val="accent2"/>
          </a:effectRef>
          <a:fontRef idx="minor">
            <a:schemeClr val="dk1"/>
          </a:fontRef>
        </p:style>
      </p:cxnSp>
      <p:cxnSp>
        <p:nvCxnSpPr>
          <p:cNvPr id="610" name="Shape 610"/>
          <p:cNvCxnSpPr/>
          <p:nvPr/>
        </p:nvCxnSpPr>
        <p:spPr>
          <a:xfrm flipV="1">
            <a:off x="618827" y="2632622"/>
            <a:ext cx="1" cy="1956817"/>
          </a:xfrm>
          <a:prstGeom prst="straightConnector1">
            <a:avLst/>
          </a:prstGeom>
          <a:ln w="28575">
            <a:solidFill>
              <a:srgbClr val="FF40FF"/>
            </a:solidFill>
            <a:headEnd type="stealth" w="med" len="med"/>
            <a:tailEnd type="none" w="med" len="med"/>
          </a:ln>
        </p:spPr>
        <p:style>
          <a:lnRef idx="2">
            <a:schemeClr val="accent2"/>
          </a:lnRef>
          <a:fillRef idx="1">
            <a:schemeClr val="lt1"/>
          </a:fillRef>
          <a:effectRef idx="0">
            <a:schemeClr val="accent2"/>
          </a:effectRef>
          <a:fontRef idx="minor">
            <a:schemeClr val="dk1"/>
          </a:fontRef>
        </p:style>
      </p:cxnSp>
      <p:cxnSp>
        <p:nvCxnSpPr>
          <p:cNvPr id="611" name="Shape 611"/>
          <p:cNvCxnSpPr/>
          <p:nvPr/>
        </p:nvCxnSpPr>
        <p:spPr>
          <a:xfrm>
            <a:off x="609897" y="4556969"/>
            <a:ext cx="985838" cy="0"/>
          </a:xfrm>
          <a:prstGeom prst="straightConnector1">
            <a:avLst/>
          </a:prstGeom>
          <a:ln w="28575">
            <a:solidFill>
              <a:srgbClr val="FF40FF"/>
            </a:solidFill>
            <a:headEnd type="none" w="med" len="med"/>
            <a:tailEnd type="none" w="med" len="med"/>
          </a:ln>
        </p:spPr>
        <p:style>
          <a:lnRef idx="2">
            <a:schemeClr val="accent2"/>
          </a:lnRef>
          <a:fillRef idx="1">
            <a:schemeClr val="lt1"/>
          </a:fillRef>
          <a:effectRef idx="0">
            <a:schemeClr val="accent2"/>
          </a:effectRef>
          <a:fontRef idx="minor">
            <a:schemeClr val="dk1"/>
          </a:fontRef>
        </p:style>
      </p:cxnSp>
      <p:cxnSp>
        <p:nvCxnSpPr>
          <p:cNvPr id="612" name="Shape 612"/>
          <p:cNvCxnSpPr/>
          <p:nvPr/>
        </p:nvCxnSpPr>
        <p:spPr>
          <a:xfrm flipH="1" flipV="1">
            <a:off x="6405265" y="4297115"/>
            <a:ext cx="951904" cy="189009"/>
          </a:xfrm>
          <a:prstGeom prst="straightConnector1">
            <a:avLst/>
          </a:prstGeom>
          <a:noFill/>
          <a:ln w="50800" cap="rnd" cmpd="sng">
            <a:solidFill>
              <a:srgbClr val="FFFFFF"/>
            </a:solidFill>
            <a:prstDash val="solid"/>
            <a:miter/>
            <a:headEnd type="stealth" w="med" len="med"/>
            <a:tailEnd type="none" w="med" len="med"/>
          </a:ln>
        </p:spPr>
      </p:cxnSp>
      <p:sp>
        <p:nvSpPr>
          <p:cNvPr id="613" name="Shape 613"/>
          <p:cNvSpPr txBox="1"/>
          <p:nvPr/>
        </p:nvSpPr>
        <p:spPr>
          <a:xfrm>
            <a:off x="2901451" y="4793455"/>
            <a:ext cx="5954344" cy="671162"/>
          </a:xfrm>
          <a:prstGeom prst="rect">
            <a:avLst/>
          </a:prstGeom>
          <a:noFill/>
          <a:ln>
            <a:noFill/>
          </a:ln>
        </p:spPr>
        <p:txBody>
          <a:bodyPr lIns="0" tIns="0" rIns="0" bIns="0" anchor="ctr" anchorCtr="0">
            <a:noAutofit/>
          </a:bodyPr>
          <a:lstStyle/>
          <a:p>
            <a:pPr algn="ctr">
              <a:buClr>
                <a:schemeClr val="lt1"/>
              </a:buClr>
              <a:buSzPct val="25000"/>
            </a:pPr>
            <a:r>
              <a:rPr lang="en-US" dirty="0">
                <a:latin typeface="Arial" charset="0"/>
                <a:ea typeface="Arial" charset="0"/>
                <a:cs typeface="Arial" charset="0"/>
                <a:sym typeface="Cabin"/>
              </a:rPr>
              <a:t>Loops (repeated steps) have iteration variables that change each time through </a:t>
            </a:r>
            <a:r>
              <a:rPr lang="en-US">
                <a:latin typeface="Arial" charset="0"/>
                <a:ea typeface="Arial" charset="0"/>
                <a:cs typeface="Arial" charset="0"/>
                <a:sym typeface="Cabin"/>
              </a:rPr>
              <a:t>a loop.</a:t>
            </a:r>
            <a:endParaRPr lang="en-US" dirty="0">
              <a:latin typeface="Arial" charset="0"/>
              <a:ea typeface="Arial" charset="0"/>
              <a:cs typeface="Arial" charset="0"/>
              <a:sym typeface="Cabin"/>
            </a:endParaRPr>
          </a:p>
        </p:txBody>
      </p:sp>
      <p:sp>
        <p:nvSpPr>
          <p:cNvPr id="614" name="Shape 614"/>
          <p:cNvSpPr txBox="1"/>
          <p:nvPr/>
        </p:nvSpPr>
        <p:spPr>
          <a:xfrm>
            <a:off x="305395" y="2214713"/>
            <a:ext cx="407194" cy="350043"/>
          </a:xfrm>
          <a:prstGeom prst="rect">
            <a:avLst/>
          </a:prstGeom>
          <a:ln w="28575">
            <a:solidFill>
              <a:srgbClr val="FF40FF"/>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0" tIns="0" rIns="0" bIns="0" anchor="ctr" anchorCtr="0">
            <a:noAutofit/>
          </a:bodyPr>
          <a:lstStyle/>
          <a:p>
            <a:pPr algn="ctr">
              <a:buClr>
                <a:schemeClr val="lt1"/>
              </a:buClr>
              <a:buSzPct val="25000"/>
            </a:pPr>
            <a:r>
              <a:rPr lang="en-US" sz="2025">
                <a:latin typeface="Arial" charset="0"/>
                <a:ea typeface="Arial" charset="0"/>
                <a:cs typeface="Arial" charset="0"/>
                <a:sym typeface="Cabin"/>
              </a:rPr>
              <a:t>No</a:t>
            </a:r>
          </a:p>
        </p:txBody>
      </p:sp>
      <p:sp>
        <p:nvSpPr>
          <p:cNvPr id="615" name="Shape 615"/>
          <p:cNvSpPr txBox="1"/>
          <p:nvPr/>
        </p:nvSpPr>
        <p:spPr>
          <a:xfrm>
            <a:off x="752774" y="4893619"/>
            <a:ext cx="1716342" cy="421537"/>
          </a:xfrm>
          <a:prstGeom prst="rect">
            <a:avLst/>
          </a:prstGeom>
          <a:ln w="28575">
            <a:solidFill>
              <a:srgbClr val="FF40FF"/>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0" tIns="0" rIns="0" bIns="0" anchor="ctr" anchorCtr="0">
            <a:noAutofit/>
          </a:bodyPr>
          <a:lstStyle/>
          <a:p>
            <a:pPr lvl="0" algn="ctr">
              <a:buClr>
                <a:schemeClr val="lt1"/>
              </a:buClr>
              <a:buSzPct val="25000"/>
            </a:pPr>
            <a:r>
              <a:rPr lang="en-US" sz="1969" dirty="0">
                <a:latin typeface="Arial" charset="0"/>
                <a:ea typeface="Arial" charset="0"/>
                <a:cs typeface="Arial" charset="0"/>
                <a:sym typeface="Cabin"/>
              </a:rPr>
              <a:t>print('Blastoff')</a:t>
            </a:r>
          </a:p>
        </p:txBody>
      </p:sp>
      <p:sp>
        <p:nvSpPr>
          <p:cNvPr id="616" name="Shape 616"/>
          <p:cNvSpPr txBox="1"/>
          <p:nvPr/>
        </p:nvSpPr>
        <p:spPr>
          <a:xfrm>
            <a:off x="2620863" y="2214713"/>
            <a:ext cx="561178" cy="350043"/>
          </a:xfrm>
          <a:prstGeom prst="rect">
            <a:avLst/>
          </a:prstGeom>
          <a:ln w="28575">
            <a:solidFill>
              <a:srgbClr val="FF40FF"/>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0" tIns="0" rIns="0" bIns="0" anchor="ctr" anchorCtr="0">
            <a:noAutofit/>
          </a:bodyPr>
          <a:lstStyle/>
          <a:p>
            <a:pPr algn="ctr">
              <a:buClr>
                <a:schemeClr val="lt1"/>
              </a:buClr>
              <a:buSzPct val="25000"/>
            </a:pPr>
            <a:r>
              <a:rPr lang="en-US" sz="2025">
                <a:latin typeface="Arial" charset="0"/>
                <a:ea typeface="Arial" charset="0"/>
                <a:cs typeface="Arial" charset="0"/>
                <a:sym typeface="Cabin"/>
              </a:rPr>
              <a:t>Yes</a:t>
            </a:r>
          </a:p>
        </p:txBody>
      </p:sp>
      <p:sp>
        <p:nvSpPr>
          <p:cNvPr id="617" name="Shape 617"/>
          <p:cNvSpPr txBox="1"/>
          <p:nvPr/>
        </p:nvSpPr>
        <p:spPr>
          <a:xfrm>
            <a:off x="785813" y="1550344"/>
            <a:ext cx="1643118" cy="421537"/>
          </a:xfrm>
          <a:prstGeom prst="rect">
            <a:avLst/>
          </a:prstGeom>
          <a:ln w="28575">
            <a:solidFill>
              <a:srgbClr val="FF40FF"/>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0" tIns="0" rIns="0" bIns="0" anchor="ctr" anchorCtr="0">
            <a:noAutofit/>
          </a:bodyPr>
          <a:lstStyle/>
          <a:p>
            <a:pPr algn="ctr">
              <a:buClr>
                <a:schemeClr val="lt1"/>
              </a:buClr>
              <a:buSzPct val="25000"/>
            </a:pPr>
            <a:r>
              <a:rPr lang="en-US" sz="1969">
                <a:latin typeface="Arial" charset="0"/>
                <a:ea typeface="Arial" charset="0"/>
                <a:cs typeface="Arial" charset="0"/>
                <a:sym typeface="Cabin"/>
              </a:rPr>
              <a:t>n = 5</a:t>
            </a:r>
          </a:p>
        </p:txBody>
      </p:sp>
      <p:sp>
        <p:nvSpPr>
          <p:cNvPr id="618" name="Shape 618"/>
          <p:cNvSpPr txBox="1"/>
          <p:nvPr/>
        </p:nvSpPr>
        <p:spPr>
          <a:xfrm>
            <a:off x="2014538" y="3000525"/>
            <a:ext cx="1643118" cy="421537"/>
          </a:xfrm>
          <a:prstGeom prst="rect">
            <a:avLst/>
          </a:prstGeom>
          <a:ln w="28575">
            <a:solidFill>
              <a:srgbClr val="FF40FF"/>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0" tIns="0" rIns="0" bIns="0" anchor="ctr" anchorCtr="0">
            <a:noAutofit/>
          </a:bodyPr>
          <a:lstStyle/>
          <a:p>
            <a:pPr algn="ctr">
              <a:buClr>
                <a:schemeClr val="lt1"/>
              </a:buClr>
              <a:buSzPct val="25000"/>
            </a:pPr>
            <a:r>
              <a:rPr lang="en-US" sz="1969" dirty="0">
                <a:latin typeface="Arial" charset="0"/>
                <a:ea typeface="Arial" charset="0"/>
                <a:cs typeface="Arial" charset="0"/>
                <a:sym typeface="Cabin"/>
              </a:rPr>
              <a:t>print(n)</a:t>
            </a:r>
          </a:p>
        </p:txBody>
      </p:sp>
      <p:cxnSp>
        <p:nvCxnSpPr>
          <p:cNvPr id="619" name="Shape 619"/>
          <p:cNvCxnSpPr/>
          <p:nvPr/>
        </p:nvCxnSpPr>
        <p:spPr>
          <a:xfrm flipH="1" flipV="1">
            <a:off x="5698034" y="3786037"/>
            <a:ext cx="1574303" cy="358080"/>
          </a:xfrm>
          <a:prstGeom prst="straightConnector1">
            <a:avLst/>
          </a:prstGeom>
          <a:noFill/>
          <a:ln w="50800" cap="rnd" cmpd="sng">
            <a:solidFill>
              <a:srgbClr val="FFFFFF"/>
            </a:solidFill>
            <a:prstDash val="solid"/>
            <a:miter/>
            <a:headEnd type="stealth" w="med" len="med"/>
            <a:tailEnd type="none" w="med" len="med"/>
          </a:ln>
        </p:spPr>
      </p:cxnSp>
      <p:sp>
        <p:nvSpPr>
          <p:cNvPr id="606" name="Shape 606"/>
          <p:cNvSpPr txBox="1"/>
          <p:nvPr/>
        </p:nvSpPr>
        <p:spPr>
          <a:xfrm>
            <a:off x="2007394" y="3686325"/>
            <a:ext cx="1643118" cy="421537"/>
          </a:xfrm>
          <a:prstGeom prst="rect">
            <a:avLst/>
          </a:prstGeom>
          <a:ln w="28575">
            <a:solidFill>
              <a:srgbClr val="FF40FF"/>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0" tIns="0" rIns="0" bIns="0" anchor="ctr" anchorCtr="0">
            <a:noAutofit/>
          </a:bodyPr>
          <a:lstStyle/>
          <a:p>
            <a:pPr algn="ctr">
              <a:buClr>
                <a:schemeClr val="lt1"/>
              </a:buClr>
              <a:buSzPct val="25000"/>
            </a:pPr>
            <a:r>
              <a:rPr lang="en-US" sz="1969">
                <a:latin typeface="Arial" charset="0"/>
                <a:ea typeface="Arial" charset="0"/>
                <a:cs typeface="Arial" charset="0"/>
                <a:sym typeface="Cabin"/>
              </a:rPr>
              <a:t> n = n -1</a:t>
            </a:r>
          </a:p>
        </p:txBody>
      </p:sp>
      <p:cxnSp>
        <p:nvCxnSpPr>
          <p:cNvPr id="620" name="Shape 620"/>
          <p:cNvCxnSpPr>
            <a:stCxn id="606" idx="0"/>
            <a:endCxn id="618" idx="2"/>
          </p:cNvCxnSpPr>
          <p:nvPr/>
        </p:nvCxnSpPr>
        <p:spPr>
          <a:xfrm flipV="1">
            <a:off x="2828953" y="3422062"/>
            <a:ext cx="7144" cy="264263"/>
          </a:xfrm>
          <a:prstGeom prst="straightConnector1">
            <a:avLst/>
          </a:prstGeom>
          <a:ln w="28575">
            <a:solidFill>
              <a:srgbClr val="FF40FF"/>
            </a:solidFill>
            <a:headEnd type="stealth" w="med" len="med"/>
            <a:tailEnd type="none" w="med" len="med"/>
          </a:ln>
        </p:spPr>
        <p:style>
          <a:lnRef idx="2">
            <a:schemeClr val="accent2"/>
          </a:lnRef>
          <a:fillRef idx="1">
            <a:schemeClr val="lt1"/>
          </a:fillRef>
          <a:effectRef idx="0">
            <a:schemeClr val="accent2"/>
          </a:effectRef>
          <a:fontRef idx="minor">
            <a:schemeClr val="dk1"/>
          </a:fontRef>
        </p:style>
      </p:cxnSp>
      <p:sp>
        <p:nvSpPr>
          <p:cNvPr id="2" name="Date Placeholder 1"/>
          <p:cNvSpPr>
            <a:spLocks noGrp="1"/>
          </p:cNvSpPr>
          <p:nvPr>
            <p:ph type="dt" sz="half" idx="10"/>
          </p:nvPr>
        </p:nvSpPr>
        <p:spPr/>
        <p:txBody>
          <a:bodyPr/>
          <a:lstStyle/>
          <a:p>
            <a:r>
              <a:rPr lang="en-HK" altLang="zh-HK" smtClean="0"/>
              <a:t>24 Nov 2018 </a:t>
            </a:r>
            <a:endParaRPr lang="en-US"/>
          </a:p>
        </p:txBody>
      </p:sp>
      <p:sp>
        <p:nvSpPr>
          <p:cNvPr id="3" name="Footer Placeholder 2"/>
          <p:cNvSpPr>
            <a:spLocks noGrp="1"/>
          </p:cNvSpPr>
          <p:nvPr>
            <p:ph type="ftr" sz="quarter" idx="11"/>
          </p:nvPr>
        </p:nvSpPr>
        <p:spPr/>
        <p:txBody>
          <a:bodyPr/>
          <a:lstStyle/>
          <a:p>
            <a:r>
              <a:rPr lang="it-IT" smtClean="0"/>
              <a:t>BUDMC Py01 </a:t>
            </a:r>
            <a:endParaRPr lang="en-US"/>
          </a:p>
        </p:txBody>
      </p:sp>
      <p:sp>
        <p:nvSpPr>
          <p:cNvPr id="4" name="Slide Number Placeholder 3"/>
          <p:cNvSpPr>
            <a:spLocks noGrp="1"/>
          </p:cNvSpPr>
          <p:nvPr>
            <p:ph type="sldNum" sz="quarter" idx="12"/>
          </p:nvPr>
        </p:nvSpPr>
        <p:spPr/>
        <p:txBody>
          <a:bodyPr/>
          <a:lstStyle/>
          <a:p>
            <a:fld id="{759C4891-3A96-4342-8252-30900AC70DD8}" type="slidenum">
              <a:rPr lang="en-US" smtClean="0"/>
              <a:t>14</a:t>
            </a:fld>
            <a:endParaRPr lang="en-US"/>
          </a:p>
        </p:txBody>
      </p:sp>
      <p:sp>
        <p:nvSpPr>
          <p:cNvPr id="30" name="Rectangle 29"/>
          <p:cNvSpPr/>
          <p:nvPr/>
        </p:nvSpPr>
        <p:spPr>
          <a:xfrm>
            <a:off x="169568" y="5943204"/>
            <a:ext cx="3850670" cy="369332"/>
          </a:xfrm>
          <a:prstGeom prst="rect">
            <a:avLst/>
          </a:prstGeom>
        </p:spPr>
        <p:txBody>
          <a:bodyPr wrap="none">
            <a:spAutoFit/>
          </a:bodyPr>
          <a:lstStyle/>
          <a:p>
            <a:r>
              <a:rPr lang="en-US" dirty="0" smtClean="0"/>
              <a:t>Source: https</a:t>
            </a:r>
            <a:r>
              <a:rPr lang="en-US" dirty="0"/>
              <a:t>://www.py4e.com/html3/</a:t>
            </a:r>
          </a:p>
        </p:txBody>
      </p:sp>
    </p:spTree>
    <p:extLst>
      <p:ext uri="{BB962C8B-B14F-4D97-AF65-F5344CB8AC3E}">
        <p14:creationId xmlns:p14="http://schemas.microsoft.com/office/powerpoint/2010/main" val="8522987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 and debugging </a:t>
            </a:r>
            <a:endParaRPr lang="en-US" dirty="0"/>
          </a:p>
        </p:txBody>
      </p:sp>
      <p:sp>
        <p:nvSpPr>
          <p:cNvPr id="3" name="Content Placeholder 2"/>
          <p:cNvSpPr>
            <a:spLocks noGrp="1"/>
          </p:cNvSpPr>
          <p:nvPr>
            <p:ph idx="1"/>
          </p:nvPr>
        </p:nvSpPr>
        <p:spPr/>
        <p:txBody>
          <a:bodyPr/>
          <a:lstStyle/>
          <a:p>
            <a:r>
              <a:rPr lang="en-US" dirty="0"/>
              <a:t>Programming errors are called </a:t>
            </a:r>
            <a:r>
              <a:rPr lang="en-US" i="1" dirty="0"/>
              <a:t>bugs</a:t>
            </a:r>
            <a:r>
              <a:rPr lang="en-US" dirty="0"/>
              <a:t> and the process of tracking them down and correcting them is called debugging. </a:t>
            </a:r>
            <a:r>
              <a:rPr lang="en-US" dirty="0" smtClean="0"/>
              <a:t> </a:t>
            </a:r>
          </a:p>
          <a:p>
            <a:r>
              <a:rPr lang="en-US" dirty="0" smtClean="0"/>
              <a:t>These kinds </a:t>
            </a:r>
            <a:r>
              <a:rPr lang="en-US" dirty="0"/>
              <a:t>of errors can occur in a program: </a:t>
            </a:r>
            <a:endParaRPr lang="en-US" dirty="0" smtClean="0"/>
          </a:p>
          <a:p>
            <a:pPr lvl="1"/>
            <a:r>
              <a:rPr lang="en-US" dirty="0" smtClean="0"/>
              <a:t>syntax </a:t>
            </a:r>
            <a:r>
              <a:rPr lang="en-US" dirty="0"/>
              <a:t>errors, </a:t>
            </a:r>
            <a:endParaRPr lang="en-US" dirty="0" smtClean="0"/>
          </a:p>
          <a:p>
            <a:pPr lvl="1"/>
            <a:r>
              <a:rPr lang="en-US" dirty="0" smtClean="0"/>
              <a:t>runtime </a:t>
            </a:r>
            <a:r>
              <a:rPr lang="en-US" dirty="0"/>
              <a:t>errors, </a:t>
            </a:r>
            <a:endParaRPr lang="en-US" dirty="0" smtClean="0"/>
          </a:p>
          <a:p>
            <a:pPr lvl="1"/>
            <a:r>
              <a:rPr lang="en-US" dirty="0" smtClean="0"/>
              <a:t>semantic errors, </a:t>
            </a:r>
          </a:p>
          <a:p>
            <a:pPr lvl="1"/>
            <a:r>
              <a:rPr lang="en-US" dirty="0" smtClean="0"/>
              <a:t>There might be other errors</a:t>
            </a:r>
            <a:endParaRPr lang="en-US" dirty="0"/>
          </a:p>
        </p:txBody>
      </p:sp>
      <p:sp>
        <p:nvSpPr>
          <p:cNvPr id="4" name="Date Placeholder 3"/>
          <p:cNvSpPr>
            <a:spLocks noGrp="1"/>
          </p:cNvSpPr>
          <p:nvPr>
            <p:ph type="dt" sz="half" idx="10"/>
          </p:nvPr>
        </p:nvSpPr>
        <p:spPr/>
        <p:txBody>
          <a:bodyPr/>
          <a:lstStyle/>
          <a:p>
            <a:r>
              <a:rPr lang="en-HK" altLang="zh-HK" smtClean="0"/>
              <a:t>24 Nov 2018 </a:t>
            </a:r>
            <a:endParaRPr lang="en-US"/>
          </a:p>
        </p:txBody>
      </p:sp>
      <p:sp>
        <p:nvSpPr>
          <p:cNvPr id="5" name="Footer Placeholder 4"/>
          <p:cNvSpPr>
            <a:spLocks noGrp="1"/>
          </p:cNvSpPr>
          <p:nvPr>
            <p:ph type="ftr" sz="quarter" idx="11"/>
          </p:nvPr>
        </p:nvSpPr>
        <p:spPr/>
        <p:txBody>
          <a:bodyPr/>
          <a:lstStyle/>
          <a:p>
            <a:r>
              <a:rPr lang="it-IT" smtClean="0"/>
              <a:t>BUDMC Py01 </a:t>
            </a:r>
            <a:endParaRPr lang="en-US"/>
          </a:p>
        </p:txBody>
      </p:sp>
      <p:sp>
        <p:nvSpPr>
          <p:cNvPr id="6" name="Slide Number Placeholder 5"/>
          <p:cNvSpPr>
            <a:spLocks noGrp="1"/>
          </p:cNvSpPr>
          <p:nvPr>
            <p:ph type="sldNum" sz="quarter" idx="12"/>
          </p:nvPr>
        </p:nvSpPr>
        <p:spPr/>
        <p:txBody>
          <a:bodyPr/>
          <a:lstStyle/>
          <a:p>
            <a:fld id="{759C4891-3A96-4342-8252-30900AC70DD8}" type="slidenum">
              <a:rPr lang="en-US" smtClean="0"/>
              <a:t>15</a:t>
            </a:fld>
            <a:endParaRPr lang="en-US"/>
          </a:p>
        </p:txBody>
      </p:sp>
    </p:spTree>
    <p:extLst>
      <p:ext uri="{BB962C8B-B14F-4D97-AF65-F5344CB8AC3E}">
        <p14:creationId xmlns:p14="http://schemas.microsoft.com/office/powerpoint/2010/main" val="729957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Errors and </a:t>
            </a:r>
            <a:r>
              <a:rPr lang="en-US" dirty="0" smtClean="0"/>
              <a:t>debugging </a:t>
            </a:r>
            <a:endParaRPr lang="en-US" dirty="0"/>
          </a:p>
        </p:txBody>
      </p:sp>
      <p:sp>
        <p:nvSpPr>
          <p:cNvPr id="3" name="Content Placeholder 2"/>
          <p:cNvSpPr>
            <a:spLocks noGrp="1"/>
          </p:cNvSpPr>
          <p:nvPr>
            <p:ph idx="1"/>
          </p:nvPr>
        </p:nvSpPr>
        <p:spPr/>
        <p:txBody>
          <a:bodyPr>
            <a:normAutofit fontScale="62500" lnSpcReduction="20000"/>
          </a:bodyPr>
          <a:lstStyle/>
          <a:p>
            <a:r>
              <a:rPr lang="en-US" dirty="0"/>
              <a:t>Syntax </a:t>
            </a:r>
            <a:r>
              <a:rPr lang="en-US" dirty="0" smtClean="0"/>
              <a:t>errors. These </a:t>
            </a:r>
            <a:r>
              <a:rPr lang="en-US" dirty="0"/>
              <a:t>are the first errors you will make and the easiest to fix. A syntax error means that you have violated the "grammar" rules of Python. </a:t>
            </a:r>
            <a:r>
              <a:rPr lang="en-US" dirty="0" smtClean="0"/>
              <a:t>The </a:t>
            </a:r>
            <a:r>
              <a:rPr lang="en-US" dirty="0"/>
              <a:t>line and character that Python indicates in a syntax error may just be a starting point for your investigation</a:t>
            </a:r>
            <a:r>
              <a:rPr lang="en-US" dirty="0" smtClean="0"/>
              <a:t>. </a:t>
            </a:r>
          </a:p>
          <a:p>
            <a:r>
              <a:rPr lang="en-US" dirty="0" smtClean="0"/>
              <a:t>Runtime error. The </a:t>
            </a:r>
            <a:r>
              <a:rPr lang="en-US" dirty="0"/>
              <a:t>error does not appear until you run the program. These errors are also called exceptions because they usually indicate that something exceptional (and bad) has happened</a:t>
            </a:r>
            <a:r>
              <a:rPr lang="en-US" dirty="0" smtClean="0"/>
              <a:t>.</a:t>
            </a:r>
          </a:p>
          <a:p>
            <a:r>
              <a:rPr lang="en-US" dirty="0" smtClean="0"/>
              <a:t>Semantic errors. A </a:t>
            </a:r>
            <a:r>
              <a:rPr lang="en-US" dirty="0"/>
              <a:t>semantic error is when your description of the steps to take is syntactically perfect and in the right order, but there is simply a mistake in the program. The program is perfectly correct but it does not do what you intended for it to do</a:t>
            </a:r>
            <a:r>
              <a:rPr lang="en-US" dirty="0" smtClean="0"/>
              <a:t>. </a:t>
            </a:r>
          </a:p>
          <a:p>
            <a:r>
              <a:rPr lang="en-US" dirty="0" smtClean="0"/>
              <a:t>Debugging</a:t>
            </a:r>
          </a:p>
          <a:p>
            <a:pPr lvl="1"/>
            <a:r>
              <a:rPr lang="en-US" dirty="0" smtClean="0"/>
              <a:t>Test (more will be covered in later sections)</a:t>
            </a:r>
          </a:p>
          <a:p>
            <a:pPr lvl="1"/>
            <a:r>
              <a:rPr lang="en-US" dirty="0" smtClean="0"/>
              <a:t>Google the error message. </a:t>
            </a:r>
          </a:p>
          <a:p>
            <a:pPr lvl="1"/>
            <a:r>
              <a:rPr lang="en-US" dirty="0" smtClean="0"/>
              <a:t>“Asking the reproducible questions” (week 1) on the Forum </a:t>
            </a:r>
          </a:p>
          <a:p>
            <a:endParaRPr lang="en-US" dirty="0"/>
          </a:p>
        </p:txBody>
      </p:sp>
      <p:sp>
        <p:nvSpPr>
          <p:cNvPr id="4" name="Date Placeholder 3"/>
          <p:cNvSpPr>
            <a:spLocks noGrp="1"/>
          </p:cNvSpPr>
          <p:nvPr>
            <p:ph type="dt" sz="half" idx="10"/>
          </p:nvPr>
        </p:nvSpPr>
        <p:spPr/>
        <p:txBody>
          <a:bodyPr/>
          <a:lstStyle/>
          <a:p>
            <a:r>
              <a:rPr lang="en-HK" altLang="zh-HK" smtClean="0"/>
              <a:t>24 Nov 2018 </a:t>
            </a:r>
            <a:endParaRPr lang="en-US"/>
          </a:p>
        </p:txBody>
      </p:sp>
      <p:sp>
        <p:nvSpPr>
          <p:cNvPr id="5" name="Footer Placeholder 4"/>
          <p:cNvSpPr>
            <a:spLocks noGrp="1"/>
          </p:cNvSpPr>
          <p:nvPr>
            <p:ph type="ftr" sz="quarter" idx="11"/>
          </p:nvPr>
        </p:nvSpPr>
        <p:spPr/>
        <p:txBody>
          <a:bodyPr/>
          <a:lstStyle/>
          <a:p>
            <a:r>
              <a:rPr lang="it-IT" smtClean="0"/>
              <a:t>BUDMC Py01 </a:t>
            </a:r>
            <a:endParaRPr lang="en-US"/>
          </a:p>
        </p:txBody>
      </p:sp>
      <p:sp>
        <p:nvSpPr>
          <p:cNvPr id="6" name="Slide Number Placeholder 5"/>
          <p:cNvSpPr>
            <a:spLocks noGrp="1"/>
          </p:cNvSpPr>
          <p:nvPr>
            <p:ph type="sldNum" sz="quarter" idx="12"/>
          </p:nvPr>
        </p:nvSpPr>
        <p:spPr/>
        <p:txBody>
          <a:bodyPr/>
          <a:lstStyle/>
          <a:p>
            <a:fld id="{759C4891-3A96-4342-8252-30900AC70DD8}" type="slidenum">
              <a:rPr lang="en-US" smtClean="0"/>
              <a:t>16</a:t>
            </a:fld>
            <a:endParaRPr lang="en-US"/>
          </a:p>
        </p:txBody>
      </p:sp>
    </p:spTree>
    <p:extLst>
      <p:ext uri="{BB962C8B-B14F-4D97-AF65-F5344CB8AC3E}">
        <p14:creationId xmlns:p14="http://schemas.microsoft.com/office/powerpoint/2010/main" val="475353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and expressions </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Constants</a:t>
            </a:r>
          </a:p>
          <a:p>
            <a:pPr lvl="1"/>
            <a:r>
              <a:rPr lang="en-US" dirty="0" smtClean="0"/>
              <a:t>fixed values. Can be both numeric or string (with a quote)</a:t>
            </a:r>
          </a:p>
          <a:p>
            <a:r>
              <a:rPr lang="en-US" dirty="0" smtClean="0"/>
              <a:t>Variables: </a:t>
            </a:r>
            <a:r>
              <a:rPr lang="en-US" dirty="0" smtClean="0">
                <a:sym typeface="Cabin"/>
              </a:rPr>
              <a:t>a </a:t>
            </a:r>
            <a:r>
              <a:rPr lang="en-US" dirty="0">
                <a:sym typeface="Cabin"/>
              </a:rPr>
              <a:t>named place in the memory where a programmer can store data and later retrieve the data using the variable </a:t>
            </a:r>
            <a:r>
              <a:rPr lang="en-US" dirty="0">
                <a:sym typeface="Arial"/>
              </a:rPr>
              <a:t>“</a:t>
            </a:r>
            <a:r>
              <a:rPr lang="en-US" dirty="0">
                <a:sym typeface="Cabin"/>
              </a:rPr>
              <a:t>name</a:t>
            </a:r>
            <a:r>
              <a:rPr lang="en-US" dirty="0">
                <a:sym typeface="Arial"/>
              </a:rPr>
              <a:t>”</a:t>
            </a:r>
          </a:p>
          <a:p>
            <a:pPr lvl="1"/>
            <a:r>
              <a:rPr lang="en-US" dirty="0">
                <a:sym typeface="Cabin"/>
              </a:rPr>
              <a:t>Programmers get to choose the names of the variables</a:t>
            </a:r>
          </a:p>
          <a:p>
            <a:pPr lvl="1"/>
            <a:r>
              <a:rPr lang="en-US" dirty="0">
                <a:sym typeface="Cabin"/>
              </a:rPr>
              <a:t>You can change the contents of a variable in a later </a:t>
            </a:r>
            <a:r>
              <a:rPr lang="en-US" dirty="0" smtClean="0">
                <a:sym typeface="Cabin"/>
              </a:rPr>
              <a:t>statement </a:t>
            </a:r>
          </a:p>
          <a:p>
            <a:r>
              <a:rPr lang="en-US" dirty="0" smtClean="0">
                <a:sym typeface="Cabin"/>
              </a:rPr>
              <a:t>Assignments: In Python, we assign </a:t>
            </a:r>
            <a:r>
              <a:rPr lang="en-US" dirty="0">
                <a:sym typeface="Cabin"/>
              </a:rPr>
              <a:t>a value to a variable using the assignment statement (=)</a:t>
            </a:r>
          </a:p>
          <a:p>
            <a:pPr lvl="1"/>
            <a:endParaRPr lang="en-US" dirty="0">
              <a:sym typeface="Cabin"/>
            </a:endParaRPr>
          </a:p>
          <a:p>
            <a:endParaRPr lang="en-US" dirty="0" smtClean="0"/>
          </a:p>
          <a:p>
            <a:endParaRPr lang="en-US" dirty="0"/>
          </a:p>
        </p:txBody>
      </p:sp>
      <p:sp>
        <p:nvSpPr>
          <p:cNvPr id="4" name="Date Placeholder 3"/>
          <p:cNvSpPr>
            <a:spLocks noGrp="1"/>
          </p:cNvSpPr>
          <p:nvPr>
            <p:ph type="dt" sz="half" idx="10"/>
          </p:nvPr>
        </p:nvSpPr>
        <p:spPr/>
        <p:txBody>
          <a:bodyPr/>
          <a:lstStyle/>
          <a:p>
            <a:r>
              <a:rPr lang="en-HK" altLang="zh-HK" smtClean="0"/>
              <a:t>24 Nov 2018 </a:t>
            </a:r>
            <a:endParaRPr lang="en-US"/>
          </a:p>
        </p:txBody>
      </p:sp>
      <p:sp>
        <p:nvSpPr>
          <p:cNvPr id="5" name="Footer Placeholder 4"/>
          <p:cNvSpPr>
            <a:spLocks noGrp="1"/>
          </p:cNvSpPr>
          <p:nvPr>
            <p:ph type="ftr" sz="quarter" idx="11"/>
          </p:nvPr>
        </p:nvSpPr>
        <p:spPr/>
        <p:txBody>
          <a:bodyPr/>
          <a:lstStyle/>
          <a:p>
            <a:r>
              <a:rPr lang="it-IT" smtClean="0"/>
              <a:t>BUDMC Py01 </a:t>
            </a:r>
            <a:endParaRPr lang="en-US"/>
          </a:p>
        </p:txBody>
      </p:sp>
      <p:sp>
        <p:nvSpPr>
          <p:cNvPr id="6" name="Slide Number Placeholder 5"/>
          <p:cNvSpPr>
            <a:spLocks noGrp="1"/>
          </p:cNvSpPr>
          <p:nvPr>
            <p:ph type="sldNum" sz="quarter" idx="12"/>
          </p:nvPr>
        </p:nvSpPr>
        <p:spPr/>
        <p:txBody>
          <a:bodyPr/>
          <a:lstStyle/>
          <a:p>
            <a:fld id="{759C4891-3A96-4342-8252-30900AC70DD8}" type="slidenum">
              <a:rPr lang="en-US" smtClean="0"/>
              <a:t>17</a:t>
            </a:fld>
            <a:endParaRPr lang="en-US"/>
          </a:p>
        </p:txBody>
      </p:sp>
    </p:spTree>
    <p:extLst>
      <p:ext uri="{BB962C8B-B14F-4D97-AF65-F5344CB8AC3E}">
        <p14:creationId xmlns:p14="http://schemas.microsoft.com/office/powerpoint/2010/main" val="27554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name a variable?</a:t>
            </a:r>
            <a:endParaRPr lang="en-US" dirty="0"/>
          </a:p>
        </p:txBody>
      </p:sp>
      <p:sp>
        <p:nvSpPr>
          <p:cNvPr id="3" name="Content Placeholder 2"/>
          <p:cNvSpPr>
            <a:spLocks noGrp="1"/>
          </p:cNvSpPr>
          <p:nvPr>
            <p:ph idx="1"/>
          </p:nvPr>
        </p:nvSpPr>
        <p:spPr/>
        <p:txBody>
          <a:bodyPr/>
          <a:lstStyle/>
          <a:p>
            <a:r>
              <a:rPr lang="en-US" dirty="0">
                <a:sym typeface="Cabin"/>
              </a:rPr>
              <a:t>Must start with a letter or underscore _ </a:t>
            </a:r>
          </a:p>
          <a:p>
            <a:r>
              <a:rPr lang="en-US" dirty="0">
                <a:sym typeface="Cabin"/>
              </a:rPr>
              <a:t>Must consist of letters, numbers, and underscores</a:t>
            </a:r>
          </a:p>
          <a:p>
            <a:r>
              <a:rPr lang="en-US" dirty="0">
                <a:sym typeface="Cabin"/>
              </a:rPr>
              <a:t>Case </a:t>
            </a:r>
            <a:r>
              <a:rPr lang="en-US" dirty="0" smtClean="0">
                <a:sym typeface="Cabin"/>
              </a:rPr>
              <a:t>Sensitive</a:t>
            </a:r>
          </a:p>
          <a:p>
            <a:r>
              <a:rPr lang="en-US" dirty="0" smtClean="0">
                <a:sym typeface="Cabin"/>
              </a:rPr>
              <a:t>Cannot use reserved words </a:t>
            </a:r>
          </a:p>
          <a:p>
            <a:endParaRPr lang="en-US" dirty="0">
              <a:sym typeface="Cabin"/>
            </a:endParaRPr>
          </a:p>
          <a:p>
            <a:endParaRPr lang="en-US" dirty="0"/>
          </a:p>
        </p:txBody>
      </p:sp>
      <p:sp>
        <p:nvSpPr>
          <p:cNvPr id="4" name="Date Placeholder 3"/>
          <p:cNvSpPr>
            <a:spLocks noGrp="1"/>
          </p:cNvSpPr>
          <p:nvPr>
            <p:ph type="dt" sz="half" idx="10"/>
          </p:nvPr>
        </p:nvSpPr>
        <p:spPr/>
        <p:txBody>
          <a:bodyPr/>
          <a:lstStyle/>
          <a:p>
            <a:r>
              <a:rPr lang="en-HK" altLang="zh-HK" smtClean="0"/>
              <a:t>24 Nov 2018 </a:t>
            </a:r>
            <a:endParaRPr lang="en-US"/>
          </a:p>
        </p:txBody>
      </p:sp>
      <p:sp>
        <p:nvSpPr>
          <p:cNvPr id="5" name="Footer Placeholder 4"/>
          <p:cNvSpPr>
            <a:spLocks noGrp="1"/>
          </p:cNvSpPr>
          <p:nvPr>
            <p:ph type="ftr" sz="quarter" idx="11"/>
          </p:nvPr>
        </p:nvSpPr>
        <p:spPr/>
        <p:txBody>
          <a:bodyPr/>
          <a:lstStyle/>
          <a:p>
            <a:r>
              <a:rPr lang="it-IT" smtClean="0"/>
              <a:t>BUDMC Py01 </a:t>
            </a:r>
            <a:endParaRPr lang="en-US"/>
          </a:p>
        </p:txBody>
      </p:sp>
      <p:sp>
        <p:nvSpPr>
          <p:cNvPr id="6" name="Slide Number Placeholder 5"/>
          <p:cNvSpPr>
            <a:spLocks noGrp="1"/>
          </p:cNvSpPr>
          <p:nvPr>
            <p:ph type="sldNum" sz="quarter" idx="12"/>
          </p:nvPr>
        </p:nvSpPr>
        <p:spPr/>
        <p:txBody>
          <a:bodyPr/>
          <a:lstStyle/>
          <a:p>
            <a:fld id="{759C4891-3A96-4342-8252-30900AC70DD8}" type="slidenum">
              <a:rPr lang="en-US" smtClean="0"/>
              <a:t>18</a:t>
            </a:fld>
            <a:endParaRPr lang="en-US"/>
          </a:p>
        </p:txBody>
      </p:sp>
    </p:spTree>
    <p:extLst>
      <p:ext uri="{BB962C8B-B14F-4D97-AF65-F5344CB8AC3E}">
        <p14:creationId xmlns:p14="http://schemas.microsoft.com/office/powerpoint/2010/main" val="6625472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Shape 501"/>
          <p:cNvSpPr txBox="1">
            <a:spLocks noGrp="1"/>
          </p:cNvSpPr>
          <p:nvPr>
            <p:ph type="title"/>
          </p:nvPr>
        </p:nvSpPr>
        <p:spPr/>
        <p:txBody>
          <a:bodyPr/>
          <a:lstStyle/>
          <a:p>
            <a:r>
              <a:rPr lang="en-US" dirty="0" smtClean="0">
                <a:sym typeface="Cabin"/>
              </a:rPr>
              <a:t>Reserved </a:t>
            </a:r>
            <a:r>
              <a:rPr lang="en-US" dirty="0">
                <a:sym typeface="Cabin"/>
              </a:rPr>
              <a:t>w</a:t>
            </a:r>
            <a:r>
              <a:rPr lang="en-US" dirty="0" smtClean="0">
                <a:sym typeface="Cabin"/>
              </a:rPr>
              <a:t>ords</a:t>
            </a:r>
            <a:endParaRPr lang="en-US" dirty="0">
              <a:sym typeface="Cabin"/>
            </a:endParaRPr>
          </a:p>
        </p:txBody>
      </p:sp>
      <p:sp>
        <p:nvSpPr>
          <p:cNvPr id="502" name="Shape 502"/>
          <p:cNvSpPr txBox="1">
            <a:spLocks noGrp="1"/>
          </p:cNvSpPr>
          <p:nvPr>
            <p:ph type="body" idx="1"/>
          </p:nvPr>
        </p:nvSpPr>
        <p:spPr/>
        <p:txBody>
          <a:bodyPr/>
          <a:lstStyle/>
          <a:p>
            <a:r>
              <a:rPr lang="en-US" dirty="0" smtClean="0">
                <a:sym typeface="Cabin"/>
              </a:rPr>
              <a:t>You cannot use reserved words as variable names / identifiers</a:t>
            </a:r>
            <a:endParaRPr lang="en-US" dirty="0">
              <a:sym typeface="Cabin"/>
            </a:endParaRPr>
          </a:p>
        </p:txBody>
      </p:sp>
      <p:sp>
        <p:nvSpPr>
          <p:cNvPr id="503" name="Shape 503"/>
          <p:cNvSpPr txBox="1"/>
          <p:nvPr/>
        </p:nvSpPr>
        <p:spPr>
          <a:xfrm>
            <a:off x="1524000" y="2895600"/>
            <a:ext cx="5867400" cy="2352526"/>
          </a:xfrm>
          <a:prstGeom prst="rect">
            <a:avLst/>
          </a:prstGeom>
          <a:noFill/>
          <a:ln>
            <a:noFill/>
          </a:ln>
        </p:spPr>
        <p:txBody>
          <a:bodyPr lIns="0" tIns="0" rIns="0" bIns="0" anchor="ctr" anchorCtr="0">
            <a:noAutofit/>
          </a:bodyPr>
          <a:lstStyle/>
          <a:p>
            <a:pPr lvl="0">
              <a:buClr>
                <a:srgbClr val="FFFF00"/>
              </a:buClr>
              <a:buSzPct val="25000"/>
            </a:pPr>
            <a:r>
              <a:rPr lang="de-DE" b="1" dirty="0" err="1">
                <a:latin typeface="Courier" charset="0"/>
                <a:ea typeface="Courier" charset="0"/>
                <a:cs typeface="Courier" charset="0"/>
                <a:sym typeface="Cabin"/>
              </a:rPr>
              <a:t>False</a:t>
            </a:r>
            <a:r>
              <a:rPr lang="de-DE" b="1" dirty="0">
                <a:latin typeface="Courier" charset="0"/>
                <a:ea typeface="Courier" charset="0"/>
                <a:cs typeface="Courier" charset="0"/>
                <a:sym typeface="Cabin"/>
              </a:rPr>
              <a:t> 	</a:t>
            </a:r>
            <a:r>
              <a:rPr lang="de-DE" b="1" dirty="0" err="1">
                <a:latin typeface="Courier" charset="0"/>
                <a:ea typeface="Courier" charset="0"/>
                <a:cs typeface="Courier" charset="0"/>
                <a:sym typeface="Cabin"/>
              </a:rPr>
              <a:t>class</a:t>
            </a:r>
            <a:r>
              <a:rPr lang="de-DE" b="1" dirty="0">
                <a:latin typeface="Courier" charset="0"/>
                <a:ea typeface="Courier" charset="0"/>
                <a:cs typeface="Courier" charset="0"/>
                <a:sym typeface="Cabin"/>
              </a:rPr>
              <a:t> 	</a:t>
            </a:r>
            <a:r>
              <a:rPr lang="de-DE" b="1" dirty="0" err="1">
                <a:latin typeface="Courier" charset="0"/>
                <a:ea typeface="Courier" charset="0"/>
                <a:cs typeface="Courier" charset="0"/>
                <a:sym typeface="Cabin"/>
              </a:rPr>
              <a:t>return</a:t>
            </a:r>
            <a:r>
              <a:rPr lang="de-DE" b="1" dirty="0">
                <a:latin typeface="Courier" charset="0"/>
                <a:ea typeface="Courier" charset="0"/>
                <a:cs typeface="Courier" charset="0"/>
                <a:sym typeface="Cabin"/>
              </a:rPr>
              <a:t>	</a:t>
            </a:r>
            <a:r>
              <a:rPr lang="de-DE" b="1" dirty="0" err="1">
                <a:latin typeface="Courier" charset="0"/>
                <a:ea typeface="Courier" charset="0"/>
                <a:cs typeface="Courier" charset="0"/>
                <a:sym typeface="Cabin"/>
              </a:rPr>
              <a:t>is</a:t>
            </a:r>
            <a:r>
              <a:rPr lang="de-DE" b="1" dirty="0">
                <a:latin typeface="Courier" charset="0"/>
                <a:ea typeface="Courier" charset="0"/>
                <a:cs typeface="Courier" charset="0"/>
                <a:sym typeface="Cabin"/>
              </a:rPr>
              <a:t> 	</a:t>
            </a:r>
            <a:r>
              <a:rPr lang="de-DE" b="1" dirty="0" err="1" smtClean="0">
                <a:latin typeface="Courier" charset="0"/>
                <a:ea typeface="Courier" charset="0"/>
                <a:cs typeface="Courier" charset="0"/>
                <a:sym typeface="Cabin"/>
              </a:rPr>
              <a:t>finally</a:t>
            </a:r>
            <a:r>
              <a:rPr lang="de-DE" b="1" dirty="0" smtClean="0">
                <a:latin typeface="Courier" charset="0"/>
                <a:ea typeface="Courier" charset="0"/>
                <a:cs typeface="Courier" charset="0"/>
                <a:sym typeface="Cabin"/>
              </a:rPr>
              <a:t> </a:t>
            </a:r>
          </a:p>
          <a:p>
            <a:pPr lvl="0">
              <a:buClr>
                <a:srgbClr val="FFFF00"/>
              </a:buClr>
              <a:buSzPct val="25000"/>
            </a:pPr>
            <a:r>
              <a:rPr lang="de-DE" b="1" dirty="0" smtClean="0">
                <a:latin typeface="Courier" charset="0"/>
                <a:ea typeface="Courier" charset="0"/>
                <a:cs typeface="Courier" charset="0"/>
                <a:sym typeface="Cabin"/>
              </a:rPr>
              <a:t>None </a:t>
            </a:r>
            <a:r>
              <a:rPr lang="de-DE" b="1" dirty="0">
                <a:latin typeface="Courier" charset="0"/>
                <a:ea typeface="Courier" charset="0"/>
                <a:cs typeface="Courier" charset="0"/>
                <a:sym typeface="Cabin"/>
              </a:rPr>
              <a:t>	</a:t>
            </a:r>
            <a:r>
              <a:rPr lang="de-DE" b="1" dirty="0" err="1">
                <a:latin typeface="Courier" charset="0"/>
                <a:ea typeface="Courier" charset="0"/>
                <a:cs typeface="Courier" charset="0"/>
                <a:sym typeface="Cabin"/>
              </a:rPr>
              <a:t>if</a:t>
            </a:r>
            <a:r>
              <a:rPr lang="de-DE" b="1" dirty="0">
                <a:latin typeface="Courier" charset="0"/>
                <a:ea typeface="Courier" charset="0"/>
                <a:cs typeface="Courier" charset="0"/>
                <a:sym typeface="Cabin"/>
              </a:rPr>
              <a:t>	</a:t>
            </a:r>
            <a:r>
              <a:rPr lang="de-DE" b="1" dirty="0" err="1" smtClean="0">
                <a:latin typeface="Courier" charset="0"/>
                <a:ea typeface="Courier" charset="0"/>
                <a:cs typeface="Courier" charset="0"/>
                <a:sym typeface="Cabin"/>
              </a:rPr>
              <a:t>for</a:t>
            </a:r>
            <a:r>
              <a:rPr lang="de-DE" b="1" dirty="0" smtClean="0">
                <a:latin typeface="Courier" charset="0"/>
                <a:ea typeface="Courier" charset="0"/>
                <a:cs typeface="Courier" charset="0"/>
                <a:sym typeface="Cabin"/>
              </a:rPr>
              <a:t> </a:t>
            </a:r>
            <a:r>
              <a:rPr lang="de-DE" b="1" dirty="0">
                <a:latin typeface="Courier" charset="0"/>
                <a:ea typeface="Courier" charset="0"/>
                <a:cs typeface="Courier" charset="0"/>
                <a:sym typeface="Cabin"/>
              </a:rPr>
              <a:t>	</a:t>
            </a:r>
            <a:r>
              <a:rPr lang="de-DE" b="1" dirty="0" err="1">
                <a:latin typeface="Courier" charset="0"/>
                <a:ea typeface="Courier" charset="0"/>
                <a:cs typeface="Courier" charset="0"/>
                <a:sym typeface="Cabin"/>
              </a:rPr>
              <a:t>lambda</a:t>
            </a:r>
            <a:r>
              <a:rPr lang="de-DE" b="1" dirty="0">
                <a:latin typeface="Courier" charset="0"/>
                <a:ea typeface="Courier" charset="0"/>
                <a:cs typeface="Courier" charset="0"/>
                <a:sym typeface="Cabin"/>
              </a:rPr>
              <a:t> </a:t>
            </a:r>
            <a:r>
              <a:rPr lang="de-DE" b="1" dirty="0" err="1" smtClean="0">
                <a:latin typeface="Courier" charset="0"/>
                <a:ea typeface="Courier" charset="0"/>
                <a:cs typeface="Courier" charset="0"/>
                <a:sym typeface="Cabin"/>
              </a:rPr>
              <a:t>continue</a:t>
            </a:r>
            <a:r>
              <a:rPr lang="de-DE" b="1" dirty="0" smtClean="0">
                <a:latin typeface="Courier" charset="0"/>
                <a:ea typeface="Courier" charset="0"/>
                <a:cs typeface="Courier" charset="0"/>
                <a:sym typeface="Cabin"/>
              </a:rPr>
              <a:t> </a:t>
            </a:r>
            <a:endParaRPr lang="de-DE" b="1" dirty="0">
              <a:latin typeface="Courier" charset="0"/>
              <a:ea typeface="Courier" charset="0"/>
              <a:cs typeface="Courier" charset="0"/>
              <a:sym typeface="Cabin"/>
            </a:endParaRPr>
          </a:p>
          <a:p>
            <a:pPr lvl="0">
              <a:buClr>
                <a:srgbClr val="FFFF00"/>
              </a:buClr>
              <a:buSzPct val="25000"/>
            </a:pPr>
            <a:r>
              <a:rPr lang="de-DE" b="1" dirty="0">
                <a:latin typeface="Courier" charset="0"/>
                <a:ea typeface="Courier" charset="0"/>
                <a:cs typeface="Courier" charset="0"/>
                <a:sym typeface="Cabin"/>
              </a:rPr>
              <a:t>True 	</a:t>
            </a:r>
            <a:r>
              <a:rPr lang="de-DE" b="1" dirty="0" err="1">
                <a:latin typeface="Courier" charset="0"/>
                <a:ea typeface="Courier" charset="0"/>
                <a:cs typeface="Courier" charset="0"/>
                <a:sym typeface="Cabin"/>
              </a:rPr>
              <a:t>def</a:t>
            </a:r>
            <a:r>
              <a:rPr lang="de-DE" b="1" dirty="0">
                <a:latin typeface="Courier" charset="0"/>
                <a:ea typeface="Courier" charset="0"/>
                <a:cs typeface="Courier" charset="0"/>
                <a:sym typeface="Cabin"/>
              </a:rPr>
              <a:t> 	</a:t>
            </a:r>
            <a:r>
              <a:rPr lang="de-DE" b="1" dirty="0" err="1">
                <a:latin typeface="Courier" charset="0"/>
                <a:ea typeface="Courier" charset="0"/>
                <a:cs typeface="Courier" charset="0"/>
                <a:sym typeface="Cabin"/>
              </a:rPr>
              <a:t>from</a:t>
            </a:r>
            <a:r>
              <a:rPr lang="de-DE" b="1" dirty="0">
                <a:latin typeface="Courier" charset="0"/>
                <a:ea typeface="Courier" charset="0"/>
                <a:cs typeface="Courier" charset="0"/>
                <a:sym typeface="Cabin"/>
              </a:rPr>
              <a:t> 	</a:t>
            </a:r>
            <a:r>
              <a:rPr lang="de-DE" b="1" dirty="0" err="1">
                <a:latin typeface="Courier" charset="0"/>
                <a:ea typeface="Courier" charset="0"/>
                <a:cs typeface="Courier" charset="0"/>
                <a:sym typeface="Cabin"/>
              </a:rPr>
              <a:t>while</a:t>
            </a:r>
            <a:r>
              <a:rPr lang="de-DE" b="1" dirty="0">
                <a:latin typeface="Courier" charset="0"/>
                <a:ea typeface="Courier" charset="0"/>
                <a:cs typeface="Courier" charset="0"/>
                <a:sym typeface="Cabin"/>
              </a:rPr>
              <a:t>	</a:t>
            </a:r>
            <a:r>
              <a:rPr lang="de-DE" b="1" dirty="0" err="1">
                <a:latin typeface="Courier" charset="0"/>
                <a:ea typeface="Courier" charset="0"/>
                <a:cs typeface="Courier" charset="0"/>
                <a:sym typeface="Cabin"/>
              </a:rPr>
              <a:t>nonlocal</a:t>
            </a:r>
            <a:endParaRPr lang="de-DE" b="1" dirty="0">
              <a:latin typeface="Courier" charset="0"/>
              <a:ea typeface="Courier" charset="0"/>
              <a:cs typeface="Courier" charset="0"/>
              <a:sym typeface="Cabin"/>
            </a:endParaRPr>
          </a:p>
          <a:p>
            <a:pPr lvl="0">
              <a:buClr>
                <a:srgbClr val="FFFF00"/>
              </a:buClr>
              <a:buSzPct val="25000"/>
            </a:pPr>
            <a:r>
              <a:rPr lang="de-DE" b="1" dirty="0" err="1">
                <a:latin typeface="Courier" charset="0"/>
                <a:ea typeface="Courier" charset="0"/>
                <a:cs typeface="Courier" charset="0"/>
                <a:sym typeface="Cabin"/>
              </a:rPr>
              <a:t>and</a:t>
            </a:r>
            <a:r>
              <a:rPr lang="de-DE" b="1" dirty="0">
                <a:latin typeface="Courier" charset="0"/>
                <a:ea typeface="Courier" charset="0"/>
                <a:cs typeface="Courier" charset="0"/>
                <a:sym typeface="Cabin"/>
              </a:rPr>
              <a:t> 	del 	global </a:t>
            </a:r>
            <a:r>
              <a:rPr lang="de-DE" b="1" dirty="0" smtClean="0">
                <a:latin typeface="Courier" charset="0"/>
                <a:ea typeface="Courier" charset="0"/>
                <a:cs typeface="Courier" charset="0"/>
                <a:sym typeface="Cabin"/>
              </a:rPr>
              <a:t>not </a:t>
            </a:r>
            <a:r>
              <a:rPr lang="de-DE" b="1" dirty="0">
                <a:latin typeface="Courier" charset="0"/>
                <a:ea typeface="Courier" charset="0"/>
                <a:cs typeface="Courier" charset="0"/>
                <a:sym typeface="Cabin"/>
              </a:rPr>
              <a:t>	</a:t>
            </a:r>
            <a:r>
              <a:rPr lang="de-DE" b="1" dirty="0" err="1">
                <a:latin typeface="Courier" charset="0"/>
                <a:ea typeface="Courier" charset="0"/>
                <a:cs typeface="Courier" charset="0"/>
                <a:sym typeface="Cabin"/>
              </a:rPr>
              <a:t>with</a:t>
            </a:r>
            <a:endParaRPr lang="de-DE" b="1" dirty="0">
              <a:latin typeface="Courier" charset="0"/>
              <a:ea typeface="Courier" charset="0"/>
              <a:cs typeface="Courier" charset="0"/>
              <a:sym typeface="Cabin"/>
            </a:endParaRPr>
          </a:p>
          <a:p>
            <a:pPr lvl="0">
              <a:buClr>
                <a:srgbClr val="FFFF00"/>
              </a:buClr>
              <a:buSzPct val="25000"/>
            </a:pPr>
            <a:r>
              <a:rPr lang="de-DE" b="1" dirty="0" err="1">
                <a:latin typeface="Courier" charset="0"/>
                <a:ea typeface="Courier" charset="0"/>
                <a:cs typeface="Courier" charset="0"/>
                <a:sym typeface="Cabin"/>
              </a:rPr>
              <a:t>as</a:t>
            </a:r>
            <a:r>
              <a:rPr lang="de-DE" b="1" dirty="0">
                <a:latin typeface="Courier" charset="0"/>
                <a:ea typeface="Courier" charset="0"/>
                <a:cs typeface="Courier" charset="0"/>
                <a:sym typeface="Cabin"/>
              </a:rPr>
              <a:t>  	</a:t>
            </a:r>
            <a:r>
              <a:rPr lang="de-DE" b="1" dirty="0" err="1">
                <a:latin typeface="Courier" charset="0"/>
                <a:ea typeface="Courier" charset="0"/>
                <a:cs typeface="Courier" charset="0"/>
                <a:sym typeface="Cabin"/>
              </a:rPr>
              <a:t>elif</a:t>
            </a:r>
            <a:r>
              <a:rPr lang="de-DE" b="1" dirty="0">
                <a:latin typeface="Courier" charset="0"/>
                <a:ea typeface="Courier" charset="0"/>
                <a:cs typeface="Courier" charset="0"/>
                <a:sym typeface="Cabin"/>
              </a:rPr>
              <a:t> 	</a:t>
            </a:r>
            <a:r>
              <a:rPr lang="de-DE" b="1" dirty="0" err="1">
                <a:latin typeface="Courier" charset="0"/>
                <a:ea typeface="Courier" charset="0"/>
                <a:cs typeface="Courier" charset="0"/>
                <a:sym typeface="Cabin"/>
              </a:rPr>
              <a:t>try</a:t>
            </a:r>
            <a:r>
              <a:rPr lang="de-DE" b="1" dirty="0">
                <a:latin typeface="Courier" charset="0"/>
                <a:ea typeface="Courier" charset="0"/>
                <a:cs typeface="Courier" charset="0"/>
                <a:sym typeface="Cabin"/>
              </a:rPr>
              <a:t>	</a:t>
            </a:r>
            <a:r>
              <a:rPr lang="de-DE" b="1" dirty="0" err="1" smtClean="0">
                <a:latin typeface="Courier" charset="0"/>
                <a:ea typeface="Courier" charset="0"/>
                <a:cs typeface="Courier" charset="0"/>
                <a:sym typeface="Cabin"/>
              </a:rPr>
              <a:t>or</a:t>
            </a:r>
            <a:r>
              <a:rPr lang="de-DE" b="1" dirty="0" smtClean="0">
                <a:latin typeface="Courier" charset="0"/>
                <a:ea typeface="Courier" charset="0"/>
                <a:cs typeface="Courier" charset="0"/>
                <a:sym typeface="Cabin"/>
              </a:rPr>
              <a:t> </a:t>
            </a:r>
            <a:r>
              <a:rPr lang="de-DE" b="1" dirty="0">
                <a:latin typeface="Courier" charset="0"/>
                <a:ea typeface="Courier" charset="0"/>
                <a:cs typeface="Courier" charset="0"/>
                <a:sym typeface="Cabin"/>
              </a:rPr>
              <a:t>	</a:t>
            </a:r>
            <a:r>
              <a:rPr lang="de-DE" b="1" dirty="0" err="1" smtClean="0">
                <a:latin typeface="Courier" charset="0"/>
                <a:ea typeface="Courier" charset="0"/>
                <a:cs typeface="Courier" charset="0"/>
                <a:sym typeface="Cabin"/>
              </a:rPr>
              <a:t>yield</a:t>
            </a:r>
            <a:endParaRPr lang="de-DE" b="1" dirty="0">
              <a:latin typeface="Courier" charset="0"/>
              <a:ea typeface="Courier" charset="0"/>
              <a:cs typeface="Courier" charset="0"/>
              <a:sym typeface="Cabin"/>
            </a:endParaRPr>
          </a:p>
          <a:p>
            <a:pPr lvl="0">
              <a:buClr>
                <a:srgbClr val="FFFF00"/>
              </a:buClr>
              <a:buSzPct val="25000"/>
            </a:pPr>
            <a:r>
              <a:rPr lang="de-DE" b="1" dirty="0" err="1">
                <a:latin typeface="Courier" charset="0"/>
                <a:ea typeface="Courier" charset="0"/>
                <a:cs typeface="Courier" charset="0"/>
                <a:sym typeface="Cabin"/>
              </a:rPr>
              <a:t>assert</a:t>
            </a:r>
            <a:r>
              <a:rPr lang="de-DE" b="1" dirty="0">
                <a:latin typeface="Courier" charset="0"/>
                <a:ea typeface="Courier" charset="0"/>
                <a:cs typeface="Courier" charset="0"/>
                <a:sym typeface="Cabin"/>
              </a:rPr>
              <a:t> </a:t>
            </a:r>
            <a:r>
              <a:rPr lang="de-DE" b="1" dirty="0" err="1" smtClean="0">
                <a:latin typeface="Courier" charset="0"/>
                <a:ea typeface="Courier" charset="0"/>
                <a:cs typeface="Courier" charset="0"/>
                <a:sym typeface="Cabin"/>
              </a:rPr>
              <a:t>else</a:t>
            </a:r>
            <a:r>
              <a:rPr lang="de-DE" b="1" dirty="0" smtClean="0">
                <a:latin typeface="Courier" charset="0"/>
                <a:ea typeface="Courier" charset="0"/>
                <a:cs typeface="Courier" charset="0"/>
                <a:sym typeface="Cabin"/>
              </a:rPr>
              <a:t> </a:t>
            </a:r>
            <a:r>
              <a:rPr lang="de-DE" b="1" dirty="0">
                <a:latin typeface="Courier" charset="0"/>
                <a:ea typeface="Courier" charset="0"/>
                <a:cs typeface="Courier" charset="0"/>
                <a:sym typeface="Cabin"/>
              </a:rPr>
              <a:t>	</a:t>
            </a:r>
            <a:r>
              <a:rPr lang="de-DE" b="1" dirty="0" err="1">
                <a:latin typeface="Courier" charset="0"/>
                <a:ea typeface="Courier" charset="0"/>
                <a:cs typeface="Courier" charset="0"/>
                <a:sym typeface="Cabin"/>
              </a:rPr>
              <a:t>import</a:t>
            </a:r>
            <a:r>
              <a:rPr lang="de-DE" b="1" dirty="0">
                <a:latin typeface="Courier" charset="0"/>
                <a:ea typeface="Courier" charset="0"/>
                <a:cs typeface="Courier" charset="0"/>
                <a:sym typeface="Cabin"/>
              </a:rPr>
              <a:t> </a:t>
            </a:r>
            <a:r>
              <a:rPr lang="de-DE" b="1" dirty="0" smtClean="0">
                <a:latin typeface="Courier" charset="0"/>
                <a:ea typeface="Courier" charset="0"/>
                <a:cs typeface="Courier" charset="0"/>
                <a:sym typeface="Cabin"/>
              </a:rPr>
              <a:t>pass	break </a:t>
            </a:r>
            <a:r>
              <a:rPr lang="de-DE" b="1" dirty="0">
                <a:latin typeface="Courier" charset="0"/>
                <a:ea typeface="Courier" charset="0"/>
                <a:cs typeface="Courier" charset="0"/>
                <a:sym typeface="Cabin"/>
              </a:rPr>
              <a:t>	</a:t>
            </a:r>
            <a:endParaRPr lang="de-DE" b="1" dirty="0" smtClean="0">
              <a:latin typeface="Courier" charset="0"/>
              <a:ea typeface="Courier" charset="0"/>
              <a:cs typeface="Courier" charset="0"/>
              <a:sym typeface="Cabin"/>
            </a:endParaRPr>
          </a:p>
          <a:p>
            <a:pPr lvl="0">
              <a:buClr>
                <a:srgbClr val="FFFF00"/>
              </a:buClr>
              <a:buSzPct val="25000"/>
            </a:pPr>
            <a:r>
              <a:rPr lang="de-DE" b="1" dirty="0" err="1" smtClean="0">
                <a:latin typeface="Courier" charset="0"/>
                <a:ea typeface="Courier" charset="0"/>
                <a:cs typeface="Courier" charset="0"/>
                <a:sym typeface="Cabin"/>
              </a:rPr>
              <a:t>except</a:t>
            </a:r>
            <a:r>
              <a:rPr lang="de-DE" b="1" dirty="0" smtClean="0">
                <a:latin typeface="Courier" charset="0"/>
                <a:ea typeface="Courier" charset="0"/>
                <a:cs typeface="Courier" charset="0"/>
                <a:sym typeface="Cabin"/>
              </a:rPr>
              <a:t> in	</a:t>
            </a:r>
            <a:r>
              <a:rPr lang="de-DE" b="1" dirty="0" err="1" smtClean="0">
                <a:latin typeface="Courier" charset="0"/>
                <a:ea typeface="Courier" charset="0"/>
                <a:cs typeface="Courier" charset="0"/>
                <a:sym typeface="Cabin"/>
              </a:rPr>
              <a:t>raise</a:t>
            </a:r>
            <a:endParaRPr lang="en-US" b="1" dirty="0">
              <a:latin typeface="Courier" charset="0"/>
              <a:ea typeface="Courier" charset="0"/>
              <a:cs typeface="Courier" charset="0"/>
              <a:sym typeface="Cabin"/>
            </a:endParaRPr>
          </a:p>
        </p:txBody>
      </p:sp>
      <p:sp>
        <p:nvSpPr>
          <p:cNvPr id="6" name="Date Placeholder 5"/>
          <p:cNvSpPr>
            <a:spLocks noGrp="1"/>
          </p:cNvSpPr>
          <p:nvPr>
            <p:ph type="dt" sz="half" idx="10"/>
          </p:nvPr>
        </p:nvSpPr>
        <p:spPr/>
        <p:txBody>
          <a:bodyPr/>
          <a:lstStyle/>
          <a:p>
            <a:r>
              <a:rPr lang="en-HK" altLang="zh-HK" smtClean="0"/>
              <a:t>24 Nov 2018 </a:t>
            </a:r>
            <a:endParaRPr lang="en-US"/>
          </a:p>
        </p:txBody>
      </p:sp>
      <p:sp>
        <p:nvSpPr>
          <p:cNvPr id="7" name="Footer Placeholder 6"/>
          <p:cNvSpPr>
            <a:spLocks noGrp="1"/>
          </p:cNvSpPr>
          <p:nvPr>
            <p:ph type="ftr" sz="quarter" idx="11"/>
          </p:nvPr>
        </p:nvSpPr>
        <p:spPr/>
        <p:txBody>
          <a:bodyPr/>
          <a:lstStyle/>
          <a:p>
            <a:r>
              <a:rPr lang="it-IT" smtClean="0"/>
              <a:t>BUDMC Py01 </a:t>
            </a:r>
            <a:endParaRPr lang="en-US"/>
          </a:p>
        </p:txBody>
      </p:sp>
      <p:sp>
        <p:nvSpPr>
          <p:cNvPr id="8" name="Slide Number Placeholder 7"/>
          <p:cNvSpPr>
            <a:spLocks noGrp="1"/>
          </p:cNvSpPr>
          <p:nvPr>
            <p:ph type="sldNum" sz="quarter" idx="12"/>
          </p:nvPr>
        </p:nvSpPr>
        <p:spPr/>
        <p:txBody>
          <a:bodyPr/>
          <a:lstStyle/>
          <a:p>
            <a:fld id="{759C4891-3A96-4342-8252-30900AC70DD8}" type="slidenum">
              <a:rPr lang="en-US" smtClean="0"/>
              <a:t>19</a:t>
            </a:fld>
            <a:endParaRPr lang="en-US"/>
          </a:p>
        </p:txBody>
      </p:sp>
    </p:spTree>
    <p:extLst>
      <p:ext uri="{BB962C8B-B14F-4D97-AF65-F5344CB8AC3E}">
        <p14:creationId xmlns:p14="http://schemas.microsoft.com/office/powerpoint/2010/main" val="2526279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 </a:t>
            </a:r>
            <a:endParaRPr lang="en-US" dirty="0"/>
          </a:p>
        </p:txBody>
      </p:sp>
      <p:sp>
        <p:nvSpPr>
          <p:cNvPr id="3" name="Content Placeholder 2"/>
          <p:cNvSpPr>
            <a:spLocks noGrp="1"/>
          </p:cNvSpPr>
          <p:nvPr>
            <p:ph idx="1"/>
          </p:nvPr>
        </p:nvSpPr>
        <p:spPr>
          <a:xfrm>
            <a:off x="457200" y="1307621"/>
            <a:ext cx="8229600" cy="5105400"/>
          </a:xfrm>
        </p:spPr>
        <p:txBody>
          <a:bodyPr>
            <a:noAutofit/>
          </a:bodyPr>
          <a:lstStyle/>
          <a:p>
            <a:r>
              <a:rPr lang="en-US" sz="2000" dirty="0" smtClean="0"/>
              <a:t>Computational thinking </a:t>
            </a:r>
          </a:p>
          <a:p>
            <a:r>
              <a:rPr lang="en-US" sz="2000" dirty="0" smtClean="0"/>
              <a:t>Python as a computer programming language</a:t>
            </a:r>
          </a:p>
          <a:p>
            <a:pPr lvl="1"/>
            <a:r>
              <a:rPr lang="en-US" sz="1600" dirty="0" smtClean="0"/>
              <a:t>Program execution </a:t>
            </a:r>
          </a:p>
          <a:p>
            <a:pPr lvl="1"/>
            <a:r>
              <a:rPr lang="en-US" sz="1600" dirty="0"/>
              <a:t>P</a:t>
            </a:r>
            <a:r>
              <a:rPr lang="en-US" sz="1600" dirty="0" smtClean="0"/>
              <a:t>rogram steps and flow</a:t>
            </a:r>
          </a:p>
          <a:p>
            <a:pPr lvl="1"/>
            <a:r>
              <a:rPr lang="en-US" sz="1600" dirty="0" smtClean="0"/>
              <a:t>Errors and debugging   </a:t>
            </a:r>
          </a:p>
          <a:p>
            <a:r>
              <a:rPr lang="en-US" sz="2000" dirty="0" smtClean="0"/>
              <a:t>Vocabulary/Words</a:t>
            </a:r>
          </a:p>
          <a:p>
            <a:pPr lvl="1"/>
            <a:r>
              <a:rPr lang="en-US" sz="1600" dirty="0" smtClean="0"/>
              <a:t>Variables &amp; expressions </a:t>
            </a:r>
          </a:p>
          <a:p>
            <a:r>
              <a:rPr lang="en-US" sz="2000" dirty="0" smtClean="0"/>
              <a:t>Data Structures </a:t>
            </a:r>
          </a:p>
          <a:p>
            <a:r>
              <a:rPr lang="en-US" sz="2000" dirty="0"/>
              <a:t>Functions</a:t>
            </a:r>
            <a:endParaRPr lang="en-US" sz="2000" dirty="0" smtClean="0"/>
          </a:p>
          <a:p>
            <a:r>
              <a:rPr lang="en-US" sz="2000" dirty="0" smtClean="0"/>
              <a:t>Sentences &amp; Paragraphs</a:t>
            </a:r>
          </a:p>
          <a:p>
            <a:pPr lvl="1"/>
            <a:r>
              <a:rPr lang="en-US" sz="1600" dirty="0"/>
              <a:t>Control </a:t>
            </a:r>
            <a:r>
              <a:rPr lang="en-US" sz="1600" dirty="0" smtClean="0"/>
              <a:t>flow statements</a:t>
            </a:r>
          </a:p>
          <a:p>
            <a:pPr lvl="1"/>
            <a:r>
              <a:rPr lang="en-US" sz="1600" dirty="0" smtClean="0"/>
              <a:t>Conditions</a:t>
            </a:r>
          </a:p>
          <a:p>
            <a:pPr lvl="1"/>
            <a:r>
              <a:rPr lang="en-US" sz="1600" dirty="0" smtClean="0"/>
              <a:t>Loops and iterators </a:t>
            </a:r>
          </a:p>
        </p:txBody>
      </p:sp>
      <p:sp>
        <p:nvSpPr>
          <p:cNvPr id="4" name="Date Placeholder 3"/>
          <p:cNvSpPr>
            <a:spLocks noGrp="1"/>
          </p:cNvSpPr>
          <p:nvPr>
            <p:ph type="dt" sz="half" idx="10"/>
          </p:nvPr>
        </p:nvSpPr>
        <p:spPr/>
        <p:txBody>
          <a:bodyPr/>
          <a:lstStyle/>
          <a:p>
            <a:r>
              <a:rPr lang="en-HK" altLang="zh-HK" smtClean="0"/>
              <a:t>24 Nov 2018 </a:t>
            </a:r>
            <a:endParaRPr lang="en-US"/>
          </a:p>
        </p:txBody>
      </p:sp>
      <p:sp>
        <p:nvSpPr>
          <p:cNvPr id="5" name="Footer Placeholder 4"/>
          <p:cNvSpPr>
            <a:spLocks noGrp="1"/>
          </p:cNvSpPr>
          <p:nvPr>
            <p:ph type="ftr" sz="quarter" idx="11"/>
          </p:nvPr>
        </p:nvSpPr>
        <p:spPr/>
        <p:txBody>
          <a:bodyPr/>
          <a:lstStyle/>
          <a:p>
            <a:r>
              <a:rPr lang="it-IT" smtClean="0"/>
              <a:t>BUDMC Py01 </a:t>
            </a:r>
            <a:endParaRPr lang="en-US"/>
          </a:p>
        </p:txBody>
      </p:sp>
      <p:sp>
        <p:nvSpPr>
          <p:cNvPr id="6" name="Slide Number Placeholder 5"/>
          <p:cNvSpPr>
            <a:spLocks noGrp="1"/>
          </p:cNvSpPr>
          <p:nvPr>
            <p:ph type="sldNum" sz="quarter" idx="12"/>
          </p:nvPr>
        </p:nvSpPr>
        <p:spPr/>
        <p:txBody>
          <a:bodyPr/>
          <a:lstStyle/>
          <a:p>
            <a:fld id="{759C4891-3A96-4342-8252-30900AC70DD8}" type="slidenum">
              <a:rPr lang="en-US" smtClean="0"/>
              <a:pPr/>
              <a:t>2</a:t>
            </a:fld>
            <a:endParaRPr lang="en-US"/>
          </a:p>
        </p:txBody>
      </p:sp>
    </p:spTree>
    <p:extLst>
      <p:ext uri="{BB962C8B-B14F-4D97-AF65-F5344CB8AC3E}">
        <p14:creationId xmlns:p14="http://schemas.microsoft.com/office/powerpoint/2010/main" val="1751540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Shape 354"/>
          <p:cNvSpPr txBox="1">
            <a:spLocks noGrp="1"/>
          </p:cNvSpPr>
          <p:nvPr>
            <p:ph type="title"/>
          </p:nvPr>
        </p:nvSpPr>
        <p:spPr/>
        <p:txBody>
          <a:bodyPr/>
          <a:lstStyle/>
          <a:p>
            <a:r>
              <a:rPr lang="en-US" dirty="0" smtClean="0">
                <a:sym typeface="Cabin"/>
              </a:rPr>
              <a:t>Numeric expressions</a:t>
            </a:r>
            <a:endParaRPr lang="en-US" dirty="0">
              <a:sym typeface="Cabin"/>
            </a:endParaRPr>
          </a:p>
        </p:txBody>
      </p:sp>
      <p:sp>
        <p:nvSpPr>
          <p:cNvPr id="355" name="Shape 355"/>
          <p:cNvSpPr txBox="1">
            <a:spLocks noGrp="1"/>
          </p:cNvSpPr>
          <p:nvPr>
            <p:ph type="body" idx="1"/>
          </p:nvPr>
        </p:nvSpPr>
        <p:spPr>
          <a:xfrm>
            <a:off x="457200" y="1600200"/>
            <a:ext cx="5029200" cy="4525963"/>
          </a:xfrm>
        </p:spPr>
        <p:txBody>
          <a:bodyPr>
            <a:normAutofit fontScale="85000" lnSpcReduction="10000"/>
          </a:bodyPr>
          <a:lstStyle/>
          <a:p>
            <a:r>
              <a:rPr lang="en-US" dirty="0" smtClean="0">
                <a:sym typeface="Cabin"/>
              </a:rPr>
              <a:t>Because of the lack of mathematical symbols on computer keyboards - we use </a:t>
            </a:r>
            <a:r>
              <a:rPr lang="en-US" dirty="0" smtClean="0">
                <a:sym typeface="Arial"/>
              </a:rPr>
              <a:t>“</a:t>
            </a:r>
            <a:r>
              <a:rPr lang="en-US" dirty="0" smtClean="0">
                <a:sym typeface="Cabin"/>
              </a:rPr>
              <a:t>computer-speak</a:t>
            </a:r>
            <a:r>
              <a:rPr lang="en-US" dirty="0" smtClean="0">
                <a:sym typeface="Arial"/>
              </a:rPr>
              <a:t>”</a:t>
            </a:r>
            <a:r>
              <a:rPr lang="en-US" dirty="0" smtClean="0">
                <a:sym typeface="Cabin"/>
              </a:rPr>
              <a:t> to express the classic math operations</a:t>
            </a:r>
          </a:p>
          <a:p>
            <a:r>
              <a:rPr lang="en-US" dirty="0" smtClean="0">
                <a:sym typeface="Cabin"/>
              </a:rPr>
              <a:t>Asterisk is multiplication</a:t>
            </a:r>
          </a:p>
          <a:p>
            <a:r>
              <a:rPr lang="en-US" dirty="0" smtClean="0">
                <a:sym typeface="Cabin"/>
              </a:rPr>
              <a:t>Exponentiation (raise to a power) looks different than in math. </a:t>
            </a:r>
          </a:p>
          <a:p>
            <a:endParaRPr lang="en-US" dirty="0">
              <a:sym typeface="Cabin"/>
            </a:endParaRPr>
          </a:p>
          <a:p>
            <a:r>
              <a:rPr lang="en-US" i="1" dirty="0" smtClean="0">
                <a:sym typeface="Cabin"/>
              </a:rPr>
              <a:t>04_var.py</a:t>
            </a:r>
            <a:endParaRPr lang="en-US" i="1" dirty="0">
              <a:sym typeface="Cabin"/>
            </a:endParaRPr>
          </a:p>
        </p:txBody>
      </p:sp>
      <p:graphicFrame>
        <p:nvGraphicFramePr>
          <p:cNvPr id="356" name="Shape 356"/>
          <p:cNvGraphicFramePr/>
          <p:nvPr>
            <p:extLst>
              <p:ext uri="{D42A27DB-BD31-4B8C-83A1-F6EECF244321}">
                <p14:modId xmlns:p14="http://schemas.microsoft.com/office/powerpoint/2010/main" val="566574911"/>
              </p:ext>
            </p:extLst>
          </p:nvPr>
        </p:nvGraphicFramePr>
        <p:xfrm>
          <a:off x="5943600" y="2297386"/>
          <a:ext cx="2826703" cy="3131590"/>
        </p:xfrm>
        <a:graphic>
          <a:graphicData uri="http://schemas.openxmlformats.org/drawingml/2006/table">
            <a:tbl>
              <a:tblPr>
                <a:tableStyleId>{3C2FFA5D-87B4-456A-9821-1D502468CF0F}</a:tableStyleId>
              </a:tblPr>
              <a:tblGrid>
                <a:gridCol w="1349198"/>
                <a:gridCol w="1477505"/>
              </a:tblGrid>
              <a:tr h="447370">
                <a:tc>
                  <a:txBody>
                    <a:bodyPr/>
                    <a:lstStyle/>
                    <a:p>
                      <a:pPr marL="0" lvl="0" indent="0" algn="ctr" rtl="0">
                        <a:lnSpc>
                          <a:spcPct val="100000"/>
                        </a:lnSpc>
                        <a:spcBef>
                          <a:spcPts val="0"/>
                        </a:spcBef>
                        <a:spcAft>
                          <a:spcPts val="0"/>
                        </a:spcAft>
                        <a:buClr>
                          <a:srgbClr val="00FFFF"/>
                        </a:buClr>
                        <a:buSzPct val="25000"/>
                        <a:buFont typeface="Cabin"/>
                        <a:buNone/>
                      </a:pPr>
                      <a:r>
                        <a:rPr lang="en-US" sz="1800" b="1" u="none" dirty="0">
                          <a:sym typeface="Cabin"/>
                        </a:rPr>
                        <a:t>Operator</a:t>
                      </a:r>
                      <a:endParaRPr lang="en-US" sz="1800" b="1" i="0" u="none" dirty="0">
                        <a:solidFill>
                          <a:srgbClr val="00FFFF"/>
                        </a:solidFill>
                        <a:latin typeface="Arial" charset="0"/>
                        <a:ea typeface="Arial" charset="0"/>
                        <a:cs typeface="Arial" charset="0"/>
                        <a:sym typeface="Cabin"/>
                      </a:endParaRPr>
                    </a:p>
                  </a:txBody>
                  <a:tcPr marL="21431" marR="21431" marT="21431" marB="21431" anchor="ctr">
                    <a:solidFill>
                      <a:schemeClr val="accent1">
                        <a:lumMod val="40000"/>
                        <a:lumOff val="60000"/>
                      </a:schemeClr>
                    </a:solidFill>
                  </a:tcPr>
                </a:tc>
                <a:tc>
                  <a:txBody>
                    <a:bodyPr/>
                    <a:lstStyle/>
                    <a:p>
                      <a:pPr marL="0" lvl="0" indent="0" algn="ctr" rtl="0">
                        <a:lnSpc>
                          <a:spcPct val="100000"/>
                        </a:lnSpc>
                        <a:spcBef>
                          <a:spcPts val="0"/>
                        </a:spcBef>
                        <a:spcAft>
                          <a:spcPts val="0"/>
                        </a:spcAft>
                        <a:buClr>
                          <a:schemeClr val="lt1"/>
                        </a:buClr>
                        <a:buSzPct val="25000"/>
                        <a:buFont typeface="Cabin"/>
                        <a:buNone/>
                      </a:pPr>
                      <a:r>
                        <a:rPr lang="en-US" sz="1800" b="1" u="none" dirty="0">
                          <a:sym typeface="Cabin"/>
                        </a:rPr>
                        <a:t>Operation</a:t>
                      </a:r>
                      <a:endParaRPr lang="en-US" sz="1800" b="1" i="0" u="none" dirty="0">
                        <a:solidFill>
                          <a:schemeClr val="lt1"/>
                        </a:solidFill>
                        <a:latin typeface="Arial" charset="0"/>
                        <a:ea typeface="Arial" charset="0"/>
                        <a:cs typeface="Arial" charset="0"/>
                        <a:sym typeface="Cabin"/>
                      </a:endParaRPr>
                    </a:p>
                  </a:txBody>
                  <a:tcPr marL="21431" marR="21431" marT="21431" marB="21431" anchor="ctr">
                    <a:solidFill>
                      <a:schemeClr val="accent1">
                        <a:lumMod val="40000"/>
                        <a:lumOff val="60000"/>
                      </a:schemeClr>
                    </a:solidFill>
                  </a:tcPr>
                </a:tc>
              </a:tr>
              <a:tr h="447370">
                <a:tc>
                  <a:txBody>
                    <a:bodyPr/>
                    <a:lstStyle/>
                    <a:p>
                      <a:pPr marL="0" lvl="0" indent="0" algn="ctr" rtl="0">
                        <a:lnSpc>
                          <a:spcPct val="100000"/>
                        </a:lnSpc>
                        <a:spcBef>
                          <a:spcPts val="0"/>
                        </a:spcBef>
                        <a:spcAft>
                          <a:spcPts val="0"/>
                        </a:spcAft>
                        <a:buClr>
                          <a:srgbClr val="00FFFF"/>
                        </a:buClr>
                        <a:buSzPct val="25000"/>
                        <a:buFont typeface="Cabin"/>
                        <a:buNone/>
                      </a:pPr>
                      <a:r>
                        <a:rPr lang="en-US" sz="1700" u="none">
                          <a:sym typeface="Cabin"/>
                        </a:rPr>
                        <a:t>+</a:t>
                      </a:r>
                      <a:endParaRPr lang="en-US" sz="1700" b="0" i="0" u="none">
                        <a:solidFill>
                          <a:srgbClr val="00FFFF"/>
                        </a:solidFill>
                        <a:latin typeface="Arial" charset="0"/>
                        <a:ea typeface="Arial" charset="0"/>
                        <a:cs typeface="Arial" charset="0"/>
                        <a:sym typeface="Cabin"/>
                      </a:endParaRPr>
                    </a:p>
                  </a:txBody>
                  <a:tcPr marL="21431" marR="21431" marT="21431" marB="21431" anchor="ctr">
                    <a:solidFill>
                      <a:schemeClr val="accent1">
                        <a:lumMod val="40000"/>
                        <a:lumOff val="60000"/>
                      </a:schemeClr>
                    </a:solidFill>
                  </a:tcPr>
                </a:tc>
                <a:tc>
                  <a:txBody>
                    <a:bodyPr/>
                    <a:lstStyle/>
                    <a:p>
                      <a:pPr marL="0" lvl="0" indent="0" algn="ctr" rtl="0">
                        <a:lnSpc>
                          <a:spcPct val="100000"/>
                        </a:lnSpc>
                        <a:spcBef>
                          <a:spcPts val="0"/>
                        </a:spcBef>
                        <a:spcAft>
                          <a:spcPts val="0"/>
                        </a:spcAft>
                        <a:buClr>
                          <a:schemeClr val="lt1"/>
                        </a:buClr>
                        <a:buSzPct val="25000"/>
                        <a:buFont typeface="Cabin"/>
                        <a:buNone/>
                      </a:pPr>
                      <a:r>
                        <a:rPr lang="en-US" sz="1700" u="none">
                          <a:sym typeface="Cabin"/>
                        </a:rPr>
                        <a:t>Addition</a:t>
                      </a:r>
                      <a:endParaRPr lang="en-US" sz="1700" b="0" i="0" u="none">
                        <a:solidFill>
                          <a:schemeClr val="lt1"/>
                        </a:solidFill>
                        <a:latin typeface="Arial" charset="0"/>
                        <a:ea typeface="Arial" charset="0"/>
                        <a:cs typeface="Arial" charset="0"/>
                        <a:sym typeface="Cabin"/>
                      </a:endParaRPr>
                    </a:p>
                  </a:txBody>
                  <a:tcPr marL="21431" marR="21431" marT="21431" marB="21431" anchor="ctr">
                    <a:solidFill>
                      <a:schemeClr val="accent1">
                        <a:lumMod val="40000"/>
                        <a:lumOff val="60000"/>
                      </a:schemeClr>
                    </a:solidFill>
                  </a:tcPr>
                </a:tc>
              </a:tr>
              <a:tr h="447370">
                <a:tc>
                  <a:txBody>
                    <a:bodyPr/>
                    <a:lstStyle/>
                    <a:p>
                      <a:pPr marL="0" lvl="0" indent="0" algn="ctr" rtl="0">
                        <a:lnSpc>
                          <a:spcPct val="100000"/>
                        </a:lnSpc>
                        <a:spcBef>
                          <a:spcPts val="0"/>
                        </a:spcBef>
                        <a:spcAft>
                          <a:spcPts val="0"/>
                        </a:spcAft>
                        <a:buClr>
                          <a:srgbClr val="00FFFF"/>
                        </a:buClr>
                        <a:buSzPct val="25000"/>
                        <a:buFont typeface="Cabin"/>
                        <a:buNone/>
                      </a:pPr>
                      <a:r>
                        <a:rPr lang="en-US" sz="1700" u="none">
                          <a:sym typeface="Cabin"/>
                        </a:rPr>
                        <a:t>-</a:t>
                      </a:r>
                      <a:endParaRPr lang="en-US" sz="1700" b="0" i="0" u="none">
                        <a:solidFill>
                          <a:srgbClr val="00FFFF"/>
                        </a:solidFill>
                        <a:latin typeface="Arial" charset="0"/>
                        <a:ea typeface="Arial" charset="0"/>
                        <a:cs typeface="Arial" charset="0"/>
                        <a:sym typeface="Cabin"/>
                      </a:endParaRPr>
                    </a:p>
                  </a:txBody>
                  <a:tcPr marL="21431" marR="21431" marT="21431" marB="21431" anchor="ctr">
                    <a:solidFill>
                      <a:schemeClr val="accent1">
                        <a:lumMod val="40000"/>
                        <a:lumOff val="60000"/>
                      </a:schemeClr>
                    </a:solidFill>
                  </a:tcPr>
                </a:tc>
                <a:tc>
                  <a:txBody>
                    <a:bodyPr/>
                    <a:lstStyle/>
                    <a:p>
                      <a:pPr marL="0" lvl="0" indent="0" algn="ctr" rtl="0">
                        <a:lnSpc>
                          <a:spcPct val="100000"/>
                        </a:lnSpc>
                        <a:spcBef>
                          <a:spcPts val="0"/>
                        </a:spcBef>
                        <a:spcAft>
                          <a:spcPts val="0"/>
                        </a:spcAft>
                        <a:buClr>
                          <a:schemeClr val="lt1"/>
                        </a:buClr>
                        <a:buSzPct val="25000"/>
                        <a:buFont typeface="Cabin"/>
                        <a:buNone/>
                      </a:pPr>
                      <a:r>
                        <a:rPr lang="en-US" sz="1700" u="none">
                          <a:sym typeface="Cabin"/>
                        </a:rPr>
                        <a:t>Subtraction</a:t>
                      </a:r>
                      <a:endParaRPr lang="en-US" sz="1700" b="0" i="0" u="none">
                        <a:solidFill>
                          <a:schemeClr val="lt1"/>
                        </a:solidFill>
                        <a:latin typeface="Arial" charset="0"/>
                        <a:ea typeface="Arial" charset="0"/>
                        <a:cs typeface="Arial" charset="0"/>
                        <a:sym typeface="Cabin"/>
                      </a:endParaRPr>
                    </a:p>
                  </a:txBody>
                  <a:tcPr marL="21431" marR="21431" marT="21431" marB="21431" anchor="ctr">
                    <a:solidFill>
                      <a:schemeClr val="accent1">
                        <a:lumMod val="40000"/>
                        <a:lumOff val="60000"/>
                      </a:schemeClr>
                    </a:solidFill>
                  </a:tcPr>
                </a:tc>
              </a:tr>
              <a:tr h="447370">
                <a:tc>
                  <a:txBody>
                    <a:bodyPr/>
                    <a:lstStyle/>
                    <a:p>
                      <a:pPr marL="0" lvl="0" indent="0" algn="ctr" rtl="0">
                        <a:lnSpc>
                          <a:spcPct val="100000"/>
                        </a:lnSpc>
                        <a:spcBef>
                          <a:spcPts val="0"/>
                        </a:spcBef>
                        <a:spcAft>
                          <a:spcPts val="0"/>
                        </a:spcAft>
                        <a:buClr>
                          <a:srgbClr val="00FFFF"/>
                        </a:buClr>
                        <a:buSzPct val="25000"/>
                        <a:buFont typeface="Cabin"/>
                        <a:buNone/>
                      </a:pPr>
                      <a:r>
                        <a:rPr lang="en-US" sz="1700" u="none">
                          <a:sym typeface="Cabin"/>
                        </a:rPr>
                        <a:t>*</a:t>
                      </a:r>
                      <a:endParaRPr lang="en-US" sz="1700" b="0" i="0" u="none">
                        <a:solidFill>
                          <a:srgbClr val="00FFFF"/>
                        </a:solidFill>
                        <a:latin typeface="Arial" charset="0"/>
                        <a:ea typeface="Arial" charset="0"/>
                        <a:cs typeface="Arial" charset="0"/>
                        <a:sym typeface="Cabin"/>
                      </a:endParaRPr>
                    </a:p>
                  </a:txBody>
                  <a:tcPr marL="21431" marR="21431" marT="21431" marB="21431" anchor="ctr">
                    <a:solidFill>
                      <a:schemeClr val="accent1">
                        <a:lumMod val="40000"/>
                        <a:lumOff val="60000"/>
                      </a:schemeClr>
                    </a:solidFill>
                  </a:tcPr>
                </a:tc>
                <a:tc>
                  <a:txBody>
                    <a:bodyPr/>
                    <a:lstStyle/>
                    <a:p>
                      <a:pPr marL="0" lvl="0" indent="0" algn="ctr" rtl="0">
                        <a:lnSpc>
                          <a:spcPct val="100000"/>
                        </a:lnSpc>
                        <a:spcBef>
                          <a:spcPts val="0"/>
                        </a:spcBef>
                        <a:spcAft>
                          <a:spcPts val="0"/>
                        </a:spcAft>
                        <a:buClr>
                          <a:schemeClr val="lt1"/>
                        </a:buClr>
                        <a:buSzPct val="25000"/>
                        <a:buFont typeface="Cabin"/>
                        <a:buNone/>
                      </a:pPr>
                      <a:r>
                        <a:rPr lang="en-US" sz="1700" u="none">
                          <a:sym typeface="Cabin"/>
                        </a:rPr>
                        <a:t>Multiplication</a:t>
                      </a:r>
                      <a:endParaRPr lang="en-US" sz="1700" b="0" i="0" u="none">
                        <a:solidFill>
                          <a:schemeClr val="lt1"/>
                        </a:solidFill>
                        <a:latin typeface="Arial" charset="0"/>
                        <a:ea typeface="Arial" charset="0"/>
                        <a:cs typeface="Arial" charset="0"/>
                        <a:sym typeface="Cabin"/>
                      </a:endParaRPr>
                    </a:p>
                  </a:txBody>
                  <a:tcPr marL="21431" marR="21431" marT="21431" marB="21431" anchor="ctr">
                    <a:solidFill>
                      <a:schemeClr val="accent1">
                        <a:lumMod val="40000"/>
                        <a:lumOff val="60000"/>
                      </a:schemeClr>
                    </a:solidFill>
                  </a:tcPr>
                </a:tc>
              </a:tr>
              <a:tr h="447370">
                <a:tc>
                  <a:txBody>
                    <a:bodyPr/>
                    <a:lstStyle/>
                    <a:p>
                      <a:pPr marL="0" lvl="0" indent="0" algn="ctr" rtl="0">
                        <a:lnSpc>
                          <a:spcPct val="100000"/>
                        </a:lnSpc>
                        <a:spcBef>
                          <a:spcPts val="0"/>
                        </a:spcBef>
                        <a:spcAft>
                          <a:spcPts val="0"/>
                        </a:spcAft>
                        <a:buClr>
                          <a:srgbClr val="00FFFF"/>
                        </a:buClr>
                        <a:buSzPct val="25000"/>
                        <a:buFont typeface="Cabin"/>
                        <a:buNone/>
                      </a:pPr>
                      <a:r>
                        <a:rPr lang="en-US" sz="1700" u="none">
                          <a:sym typeface="Cabin"/>
                        </a:rPr>
                        <a:t>/</a:t>
                      </a:r>
                      <a:endParaRPr lang="en-US" sz="1700" b="0" i="0" u="none">
                        <a:solidFill>
                          <a:srgbClr val="00FFFF"/>
                        </a:solidFill>
                        <a:latin typeface="Arial" charset="0"/>
                        <a:ea typeface="Arial" charset="0"/>
                        <a:cs typeface="Arial" charset="0"/>
                        <a:sym typeface="Cabin"/>
                      </a:endParaRPr>
                    </a:p>
                  </a:txBody>
                  <a:tcPr marL="21431" marR="21431" marT="21431" marB="21431" anchor="ctr">
                    <a:solidFill>
                      <a:schemeClr val="accent1">
                        <a:lumMod val="40000"/>
                        <a:lumOff val="60000"/>
                      </a:schemeClr>
                    </a:solidFill>
                  </a:tcPr>
                </a:tc>
                <a:tc>
                  <a:txBody>
                    <a:bodyPr/>
                    <a:lstStyle/>
                    <a:p>
                      <a:pPr marL="0" lvl="0" indent="0" algn="ctr" rtl="0">
                        <a:lnSpc>
                          <a:spcPct val="100000"/>
                        </a:lnSpc>
                        <a:spcBef>
                          <a:spcPts val="0"/>
                        </a:spcBef>
                        <a:spcAft>
                          <a:spcPts val="0"/>
                        </a:spcAft>
                        <a:buClr>
                          <a:schemeClr val="lt1"/>
                        </a:buClr>
                        <a:buSzPct val="25000"/>
                        <a:buFont typeface="Cabin"/>
                        <a:buNone/>
                      </a:pPr>
                      <a:r>
                        <a:rPr lang="en-US" sz="1700" u="none">
                          <a:sym typeface="Cabin"/>
                        </a:rPr>
                        <a:t>Division</a:t>
                      </a:r>
                      <a:endParaRPr lang="en-US" sz="1700" b="0" i="0" u="none">
                        <a:solidFill>
                          <a:schemeClr val="lt1"/>
                        </a:solidFill>
                        <a:latin typeface="Arial" charset="0"/>
                        <a:ea typeface="Arial" charset="0"/>
                        <a:cs typeface="Arial" charset="0"/>
                        <a:sym typeface="Cabin"/>
                      </a:endParaRPr>
                    </a:p>
                  </a:txBody>
                  <a:tcPr marL="21431" marR="21431" marT="21431" marB="21431" anchor="ctr">
                    <a:solidFill>
                      <a:schemeClr val="accent1">
                        <a:lumMod val="40000"/>
                        <a:lumOff val="60000"/>
                      </a:schemeClr>
                    </a:solidFill>
                  </a:tcPr>
                </a:tc>
              </a:tr>
              <a:tr h="447370">
                <a:tc>
                  <a:txBody>
                    <a:bodyPr/>
                    <a:lstStyle/>
                    <a:p>
                      <a:pPr marL="0" lvl="0" indent="0" algn="ctr" rtl="0">
                        <a:lnSpc>
                          <a:spcPct val="100000"/>
                        </a:lnSpc>
                        <a:spcBef>
                          <a:spcPts val="0"/>
                        </a:spcBef>
                        <a:spcAft>
                          <a:spcPts val="0"/>
                        </a:spcAft>
                        <a:buClr>
                          <a:srgbClr val="00FFFF"/>
                        </a:buClr>
                        <a:buSzPct val="25000"/>
                        <a:buFont typeface="Cabin"/>
                        <a:buNone/>
                      </a:pPr>
                      <a:r>
                        <a:rPr lang="en-US" sz="1700" u="none">
                          <a:sym typeface="Cabin"/>
                        </a:rPr>
                        <a:t>**</a:t>
                      </a:r>
                      <a:endParaRPr lang="en-US" sz="1700" b="0" i="0" u="none">
                        <a:solidFill>
                          <a:srgbClr val="00FFFF"/>
                        </a:solidFill>
                        <a:latin typeface="Arial" charset="0"/>
                        <a:ea typeface="Arial" charset="0"/>
                        <a:cs typeface="Arial" charset="0"/>
                        <a:sym typeface="Cabin"/>
                      </a:endParaRPr>
                    </a:p>
                  </a:txBody>
                  <a:tcPr marL="21431" marR="21431" marT="21431" marB="21431" anchor="ctr">
                    <a:solidFill>
                      <a:schemeClr val="accent1">
                        <a:lumMod val="40000"/>
                        <a:lumOff val="60000"/>
                      </a:schemeClr>
                    </a:solidFill>
                  </a:tcPr>
                </a:tc>
                <a:tc>
                  <a:txBody>
                    <a:bodyPr/>
                    <a:lstStyle/>
                    <a:p>
                      <a:pPr marL="0" lvl="0" indent="0" algn="ctr" rtl="0">
                        <a:lnSpc>
                          <a:spcPct val="100000"/>
                        </a:lnSpc>
                        <a:spcBef>
                          <a:spcPts val="0"/>
                        </a:spcBef>
                        <a:spcAft>
                          <a:spcPts val="0"/>
                        </a:spcAft>
                        <a:buClr>
                          <a:schemeClr val="lt1"/>
                        </a:buClr>
                        <a:buSzPct val="25000"/>
                        <a:buFont typeface="Cabin"/>
                        <a:buNone/>
                      </a:pPr>
                      <a:r>
                        <a:rPr lang="en-US" sz="1700" u="none">
                          <a:sym typeface="Cabin"/>
                        </a:rPr>
                        <a:t>Power</a:t>
                      </a:r>
                      <a:endParaRPr lang="en-US" sz="1700" b="0" i="0" u="none">
                        <a:solidFill>
                          <a:schemeClr val="lt1"/>
                        </a:solidFill>
                        <a:latin typeface="Arial" charset="0"/>
                        <a:ea typeface="Arial" charset="0"/>
                        <a:cs typeface="Arial" charset="0"/>
                        <a:sym typeface="Cabin"/>
                      </a:endParaRPr>
                    </a:p>
                  </a:txBody>
                  <a:tcPr marL="21431" marR="21431" marT="21431" marB="21431" anchor="ctr">
                    <a:solidFill>
                      <a:schemeClr val="accent1">
                        <a:lumMod val="40000"/>
                        <a:lumOff val="60000"/>
                      </a:schemeClr>
                    </a:solidFill>
                  </a:tcPr>
                </a:tc>
              </a:tr>
              <a:tr h="447370">
                <a:tc>
                  <a:txBody>
                    <a:bodyPr/>
                    <a:lstStyle/>
                    <a:p>
                      <a:pPr marL="0" lvl="0" indent="0" algn="ctr" rtl="0">
                        <a:lnSpc>
                          <a:spcPct val="100000"/>
                        </a:lnSpc>
                        <a:spcBef>
                          <a:spcPts val="0"/>
                        </a:spcBef>
                        <a:spcAft>
                          <a:spcPts val="0"/>
                        </a:spcAft>
                        <a:buClr>
                          <a:srgbClr val="00FFFF"/>
                        </a:buClr>
                        <a:buSzPct val="25000"/>
                        <a:buFont typeface="Cabin"/>
                        <a:buNone/>
                      </a:pPr>
                      <a:r>
                        <a:rPr lang="en-US" sz="1700" u="none">
                          <a:sym typeface="Cabin"/>
                        </a:rPr>
                        <a:t>%</a:t>
                      </a:r>
                      <a:endParaRPr lang="en-US" sz="1700" b="0" i="0" u="none">
                        <a:solidFill>
                          <a:srgbClr val="00FFFF"/>
                        </a:solidFill>
                        <a:latin typeface="Arial" charset="0"/>
                        <a:ea typeface="Arial" charset="0"/>
                        <a:cs typeface="Arial" charset="0"/>
                        <a:sym typeface="Cabin"/>
                      </a:endParaRPr>
                    </a:p>
                  </a:txBody>
                  <a:tcPr marL="21431" marR="21431" marT="21431" marB="21431" anchor="ctr">
                    <a:solidFill>
                      <a:schemeClr val="accent1">
                        <a:lumMod val="40000"/>
                        <a:lumOff val="60000"/>
                      </a:schemeClr>
                    </a:solidFill>
                  </a:tcPr>
                </a:tc>
                <a:tc>
                  <a:txBody>
                    <a:bodyPr/>
                    <a:lstStyle/>
                    <a:p>
                      <a:pPr marL="0" lvl="0" indent="0" algn="ctr" rtl="0">
                        <a:lnSpc>
                          <a:spcPct val="100000"/>
                        </a:lnSpc>
                        <a:spcBef>
                          <a:spcPts val="0"/>
                        </a:spcBef>
                        <a:spcAft>
                          <a:spcPts val="0"/>
                        </a:spcAft>
                        <a:buClr>
                          <a:schemeClr val="lt1"/>
                        </a:buClr>
                        <a:buSzPct val="25000"/>
                        <a:buFont typeface="Cabin"/>
                        <a:buNone/>
                      </a:pPr>
                      <a:r>
                        <a:rPr lang="en-US" sz="1700" u="none" dirty="0">
                          <a:sym typeface="Cabin"/>
                        </a:rPr>
                        <a:t>Remainder</a:t>
                      </a:r>
                      <a:endParaRPr lang="en-US" sz="1700" b="0" i="0" u="none" dirty="0">
                        <a:solidFill>
                          <a:schemeClr val="lt1"/>
                        </a:solidFill>
                        <a:latin typeface="Arial" charset="0"/>
                        <a:ea typeface="Arial" charset="0"/>
                        <a:cs typeface="Arial" charset="0"/>
                        <a:sym typeface="Cabin"/>
                      </a:endParaRPr>
                    </a:p>
                  </a:txBody>
                  <a:tcPr marL="21431" marR="21431" marT="21431" marB="21431" anchor="ctr">
                    <a:solidFill>
                      <a:schemeClr val="accent1">
                        <a:lumMod val="40000"/>
                        <a:lumOff val="60000"/>
                      </a:schemeClr>
                    </a:solidFill>
                  </a:tcPr>
                </a:tc>
              </a:tr>
            </a:tbl>
          </a:graphicData>
        </a:graphic>
      </p:graphicFrame>
      <p:sp>
        <p:nvSpPr>
          <p:cNvPr id="4" name="Date Placeholder 3"/>
          <p:cNvSpPr>
            <a:spLocks noGrp="1"/>
          </p:cNvSpPr>
          <p:nvPr>
            <p:ph type="dt" sz="half" idx="10"/>
          </p:nvPr>
        </p:nvSpPr>
        <p:spPr/>
        <p:txBody>
          <a:bodyPr/>
          <a:lstStyle/>
          <a:p>
            <a:r>
              <a:rPr lang="en-HK" altLang="zh-HK" smtClean="0"/>
              <a:t>24 Nov 2018 </a:t>
            </a:r>
            <a:endParaRPr lang="en-US"/>
          </a:p>
        </p:txBody>
      </p:sp>
      <p:sp>
        <p:nvSpPr>
          <p:cNvPr id="5" name="Footer Placeholder 4"/>
          <p:cNvSpPr>
            <a:spLocks noGrp="1"/>
          </p:cNvSpPr>
          <p:nvPr>
            <p:ph type="ftr" sz="quarter" idx="11"/>
          </p:nvPr>
        </p:nvSpPr>
        <p:spPr/>
        <p:txBody>
          <a:bodyPr/>
          <a:lstStyle/>
          <a:p>
            <a:r>
              <a:rPr lang="it-IT" smtClean="0"/>
              <a:t>BUDMC Py01 </a:t>
            </a:r>
            <a:endParaRPr lang="en-US"/>
          </a:p>
        </p:txBody>
      </p:sp>
      <p:sp>
        <p:nvSpPr>
          <p:cNvPr id="6" name="Slide Number Placeholder 5"/>
          <p:cNvSpPr>
            <a:spLocks noGrp="1"/>
          </p:cNvSpPr>
          <p:nvPr>
            <p:ph type="sldNum" sz="quarter" idx="12"/>
          </p:nvPr>
        </p:nvSpPr>
        <p:spPr/>
        <p:txBody>
          <a:bodyPr/>
          <a:lstStyle/>
          <a:p>
            <a:fld id="{759C4891-3A96-4342-8252-30900AC70DD8}" type="slidenum">
              <a:rPr lang="en-US" smtClean="0"/>
              <a:t>20</a:t>
            </a:fld>
            <a:endParaRPr lang="en-US"/>
          </a:p>
        </p:txBody>
      </p:sp>
    </p:spTree>
    <p:extLst>
      <p:ext uri="{BB962C8B-B14F-4D97-AF65-F5344CB8AC3E}">
        <p14:creationId xmlns:p14="http://schemas.microsoft.com/office/powerpoint/2010/main" val="12875423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Shape 384"/>
          <p:cNvSpPr txBox="1">
            <a:spLocks noGrp="1"/>
          </p:cNvSpPr>
          <p:nvPr>
            <p:ph type="title"/>
          </p:nvPr>
        </p:nvSpPr>
        <p:spPr/>
        <p:txBody>
          <a:bodyPr/>
          <a:lstStyle/>
          <a:p>
            <a:r>
              <a:rPr lang="en-US" dirty="0" smtClean="0">
                <a:sym typeface="Cabin"/>
              </a:rPr>
              <a:t>Operator precedence rules</a:t>
            </a:r>
            <a:endParaRPr lang="en-US" dirty="0">
              <a:sym typeface="Cabin"/>
            </a:endParaRPr>
          </a:p>
        </p:txBody>
      </p:sp>
      <p:sp>
        <p:nvSpPr>
          <p:cNvPr id="385" name="Shape 385"/>
          <p:cNvSpPr txBox="1">
            <a:spLocks noGrp="1"/>
          </p:cNvSpPr>
          <p:nvPr>
            <p:ph type="body" idx="1"/>
          </p:nvPr>
        </p:nvSpPr>
        <p:spPr/>
        <p:txBody>
          <a:bodyPr/>
          <a:lstStyle/>
          <a:p>
            <a:r>
              <a:rPr lang="en-US" dirty="0" smtClean="0">
                <a:sym typeface="Cabin"/>
              </a:rPr>
              <a:t>Highest precedence rule to lowest precedence rule:</a:t>
            </a:r>
          </a:p>
          <a:p>
            <a:pPr lvl="1"/>
            <a:r>
              <a:rPr lang="en-US" dirty="0" smtClean="0">
                <a:sym typeface="Cabin"/>
              </a:rPr>
              <a:t>Parentheses are always respected</a:t>
            </a:r>
          </a:p>
          <a:p>
            <a:pPr lvl="1"/>
            <a:r>
              <a:rPr lang="en-US" dirty="0" smtClean="0">
                <a:sym typeface="Cabin"/>
              </a:rPr>
              <a:t>Exponentiation (raise to a power)</a:t>
            </a:r>
          </a:p>
          <a:p>
            <a:pPr lvl="1"/>
            <a:r>
              <a:rPr lang="en-US" dirty="0" smtClean="0">
                <a:sym typeface="Cabin"/>
              </a:rPr>
              <a:t>Multiplication, Division, and Remainder</a:t>
            </a:r>
          </a:p>
          <a:p>
            <a:pPr lvl="1"/>
            <a:r>
              <a:rPr lang="en-US" dirty="0" smtClean="0">
                <a:sym typeface="Cabin"/>
              </a:rPr>
              <a:t>Addition and Subtraction</a:t>
            </a:r>
          </a:p>
          <a:p>
            <a:pPr lvl="1"/>
            <a:r>
              <a:rPr lang="en-US" dirty="0" smtClean="0">
                <a:sym typeface="Cabin"/>
              </a:rPr>
              <a:t>Left to right</a:t>
            </a:r>
            <a:endParaRPr lang="en-US" dirty="0">
              <a:sym typeface="Cabin"/>
            </a:endParaRPr>
          </a:p>
        </p:txBody>
      </p:sp>
      <p:cxnSp>
        <p:nvCxnSpPr>
          <p:cNvPr id="388" name="Shape 388"/>
          <p:cNvCxnSpPr/>
          <p:nvPr/>
        </p:nvCxnSpPr>
        <p:spPr>
          <a:xfrm flipV="1">
            <a:off x="9317135" y="2972692"/>
            <a:ext cx="0" cy="1153716"/>
          </a:xfrm>
          <a:prstGeom prst="straightConnector1">
            <a:avLst/>
          </a:prstGeom>
          <a:noFill/>
          <a:ln w="88900" cap="rnd" cmpd="sng">
            <a:solidFill>
              <a:schemeClr val="lt1"/>
            </a:solidFill>
            <a:prstDash val="solid"/>
            <a:miter/>
            <a:headEnd type="stealth" w="med" len="med"/>
            <a:tailEnd type="none" w="med" len="med"/>
          </a:ln>
        </p:spPr>
      </p:cxnSp>
      <p:sp>
        <p:nvSpPr>
          <p:cNvPr id="4" name="Date Placeholder 3"/>
          <p:cNvSpPr>
            <a:spLocks noGrp="1"/>
          </p:cNvSpPr>
          <p:nvPr>
            <p:ph type="dt" sz="half" idx="10"/>
          </p:nvPr>
        </p:nvSpPr>
        <p:spPr/>
        <p:txBody>
          <a:bodyPr/>
          <a:lstStyle/>
          <a:p>
            <a:r>
              <a:rPr lang="en-HK" altLang="zh-HK" smtClean="0"/>
              <a:t>24 Nov 2018 </a:t>
            </a:r>
            <a:endParaRPr lang="en-US"/>
          </a:p>
        </p:txBody>
      </p:sp>
      <p:sp>
        <p:nvSpPr>
          <p:cNvPr id="5" name="Footer Placeholder 4"/>
          <p:cNvSpPr>
            <a:spLocks noGrp="1"/>
          </p:cNvSpPr>
          <p:nvPr>
            <p:ph type="ftr" sz="quarter" idx="11"/>
          </p:nvPr>
        </p:nvSpPr>
        <p:spPr/>
        <p:txBody>
          <a:bodyPr/>
          <a:lstStyle/>
          <a:p>
            <a:r>
              <a:rPr lang="it-IT" smtClean="0"/>
              <a:t>BUDMC Py01 </a:t>
            </a:r>
            <a:endParaRPr lang="en-US"/>
          </a:p>
        </p:txBody>
      </p:sp>
      <p:sp>
        <p:nvSpPr>
          <p:cNvPr id="6" name="Slide Number Placeholder 5"/>
          <p:cNvSpPr>
            <a:spLocks noGrp="1"/>
          </p:cNvSpPr>
          <p:nvPr>
            <p:ph type="sldNum" sz="quarter" idx="12"/>
          </p:nvPr>
        </p:nvSpPr>
        <p:spPr/>
        <p:txBody>
          <a:bodyPr/>
          <a:lstStyle/>
          <a:p>
            <a:fld id="{759C4891-3A96-4342-8252-30900AC70DD8}" type="slidenum">
              <a:rPr lang="en-US" smtClean="0"/>
              <a:t>21</a:t>
            </a:fld>
            <a:endParaRPr lang="en-US"/>
          </a:p>
        </p:txBody>
      </p:sp>
    </p:spTree>
    <p:extLst>
      <p:ext uri="{BB962C8B-B14F-4D97-AF65-F5344CB8AC3E}">
        <p14:creationId xmlns:p14="http://schemas.microsoft.com/office/powerpoint/2010/main" val="19407073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structures in Python </a:t>
            </a:r>
            <a:endParaRPr lang="en-US" dirty="0"/>
          </a:p>
        </p:txBody>
      </p:sp>
      <p:sp>
        <p:nvSpPr>
          <p:cNvPr id="3" name="Content Placeholder 2"/>
          <p:cNvSpPr>
            <a:spLocks noGrp="1"/>
          </p:cNvSpPr>
          <p:nvPr>
            <p:ph idx="1"/>
          </p:nvPr>
        </p:nvSpPr>
        <p:spPr/>
        <p:txBody>
          <a:bodyPr>
            <a:normAutofit/>
          </a:bodyPr>
          <a:lstStyle/>
          <a:p>
            <a:r>
              <a:rPr lang="en-US" dirty="0"/>
              <a:t>All Python objects have </a:t>
            </a:r>
            <a:r>
              <a:rPr lang="en-US" b="1" i="1" dirty="0"/>
              <a:t>type information </a:t>
            </a:r>
            <a:r>
              <a:rPr lang="en-US" dirty="0"/>
              <a:t>attached. </a:t>
            </a:r>
          </a:p>
          <a:p>
            <a:r>
              <a:rPr lang="en-US" dirty="0" smtClean="0"/>
              <a:t>Built-in data types</a:t>
            </a:r>
          </a:p>
          <a:p>
            <a:r>
              <a:rPr lang="en-US" dirty="0" smtClean="0"/>
              <a:t>Built-in data </a:t>
            </a:r>
            <a:r>
              <a:rPr lang="en-US" dirty="0"/>
              <a:t>structures. </a:t>
            </a:r>
            <a:r>
              <a:rPr lang="en-US" dirty="0" smtClean="0"/>
              <a:t>A data structure is a </a:t>
            </a:r>
            <a:r>
              <a:rPr lang="en-US" dirty="0"/>
              <a:t>particular way of organizing data in a </a:t>
            </a:r>
            <a:r>
              <a:rPr lang="en-US" dirty="0" smtClean="0"/>
              <a:t>computer. </a:t>
            </a:r>
            <a:endParaRPr lang="en-US" dirty="0"/>
          </a:p>
        </p:txBody>
      </p:sp>
      <p:sp>
        <p:nvSpPr>
          <p:cNvPr id="4" name="Date Placeholder 3"/>
          <p:cNvSpPr>
            <a:spLocks noGrp="1"/>
          </p:cNvSpPr>
          <p:nvPr>
            <p:ph type="dt" sz="half" idx="10"/>
          </p:nvPr>
        </p:nvSpPr>
        <p:spPr/>
        <p:txBody>
          <a:bodyPr/>
          <a:lstStyle/>
          <a:p>
            <a:r>
              <a:rPr lang="en-HK" altLang="zh-HK" smtClean="0"/>
              <a:t>24 Nov 2018 </a:t>
            </a:r>
            <a:endParaRPr lang="en-US"/>
          </a:p>
        </p:txBody>
      </p:sp>
      <p:sp>
        <p:nvSpPr>
          <p:cNvPr id="5" name="Footer Placeholder 4"/>
          <p:cNvSpPr>
            <a:spLocks noGrp="1"/>
          </p:cNvSpPr>
          <p:nvPr>
            <p:ph type="ftr" sz="quarter" idx="11"/>
          </p:nvPr>
        </p:nvSpPr>
        <p:spPr/>
        <p:txBody>
          <a:bodyPr/>
          <a:lstStyle/>
          <a:p>
            <a:r>
              <a:rPr lang="it-IT" smtClean="0"/>
              <a:t>BUDMC Py01 </a:t>
            </a:r>
            <a:endParaRPr lang="en-US"/>
          </a:p>
        </p:txBody>
      </p:sp>
      <p:sp>
        <p:nvSpPr>
          <p:cNvPr id="6" name="Slide Number Placeholder 5"/>
          <p:cNvSpPr>
            <a:spLocks noGrp="1"/>
          </p:cNvSpPr>
          <p:nvPr>
            <p:ph type="sldNum" sz="quarter" idx="12"/>
          </p:nvPr>
        </p:nvSpPr>
        <p:spPr/>
        <p:txBody>
          <a:bodyPr/>
          <a:lstStyle/>
          <a:p>
            <a:fld id="{759C4891-3A96-4342-8252-30900AC70DD8}" type="slidenum">
              <a:rPr lang="en-US" smtClean="0"/>
              <a:t>22</a:t>
            </a:fld>
            <a:endParaRPr lang="en-US"/>
          </a:p>
        </p:txBody>
      </p:sp>
    </p:spTree>
    <p:extLst>
      <p:ext uri="{BB962C8B-B14F-4D97-AF65-F5344CB8AC3E}">
        <p14:creationId xmlns:p14="http://schemas.microsoft.com/office/powerpoint/2010/main" val="19910518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data types </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013475907"/>
              </p:ext>
            </p:extLst>
          </p:nvPr>
        </p:nvGraphicFramePr>
        <p:xfrm>
          <a:off x="457200" y="1417638"/>
          <a:ext cx="8229600" cy="3383280"/>
        </p:xfrm>
        <a:graphic>
          <a:graphicData uri="http://schemas.openxmlformats.org/drawingml/2006/table">
            <a:tbl>
              <a:tblPr firstRow="1" bandRow="1">
                <a:tableStyleId>{5C22544A-7EE6-4342-B048-85BDC9FD1C3A}</a:tableStyleId>
              </a:tblPr>
              <a:tblGrid>
                <a:gridCol w="1371600"/>
                <a:gridCol w="1371600"/>
                <a:gridCol w="5486400"/>
              </a:tblGrid>
              <a:tr h="370840">
                <a:tc>
                  <a:txBody>
                    <a:bodyPr/>
                    <a:lstStyle/>
                    <a:p>
                      <a:r>
                        <a:rPr lang="en-US" sz="2000" dirty="0" smtClean="0"/>
                        <a:t>Type</a:t>
                      </a:r>
                      <a:endParaRPr lang="en-US" sz="2000" dirty="0"/>
                    </a:p>
                  </a:txBody>
                  <a:tcPr/>
                </a:tc>
                <a:tc>
                  <a:txBody>
                    <a:bodyPr/>
                    <a:lstStyle/>
                    <a:p>
                      <a:r>
                        <a:rPr lang="en-US" sz="2000" dirty="0" smtClean="0"/>
                        <a:t>Example</a:t>
                      </a:r>
                      <a:endParaRPr lang="en-US" sz="2000" dirty="0"/>
                    </a:p>
                  </a:txBody>
                  <a:tcPr/>
                </a:tc>
                <a:tc>
                  <a:txBody>
                    <a:bodyPr/>
                    <a:lstStyle/>
                    <a:p>
                      <a:r>
                        <a:rPr lang="en-US" sz="2000" dirty="0" smtClean="0"/>
                        <a:t>Description</a:t>
                      </a:r>
                      <a:endParaRPr lang="en-US" sz="2000" dirty="0"/>
                    </a:p>
                  </a:txBody>
                  <a:tcPr/>
                </a:tc>
              </a:tr>
              <a:tr h="370840">
                <a:tc>
                  <a:txBody>
                    <a:bodyPr/>
                    <a:lstStyle/>
                    <a:p>
                      <a:r>
                        <a:rPr lang="en-US" sz="2000" dirty="0" err="1" smtClean="0"/>
                        <a:t>int</a:t>
                      </a:r>
                      <a:endParaRPr lang="en-US" sz="2000" dirty="0"/>
                    </a:p>
                  </a:txBody>
                  <a:tcPr/>
                </a:tc>
                <a:tc>
                  <a:txBody>
                    <a:bodyPr/>
                    <a:lstStyle/>
                    <a:p>
                      <a:r>
                        <a:rPr lang="en-US" sz="2000" dirty="0" smtClean="0"/>
                        <a:t>x = 1 </a:t>
                      </a:r>
                      <a:endParaRPr lang="en-US" sz="2000" dirty="0"/>
                    </a:p>
                  </a:txBody>
                  <a:tcPr/>
                </a:tc>
                <a:tc>
                  <a:txBody>
                    <a:bodyPr/>
                    <a:lstStyle/>
                    <a:p>
                      <a:r>
                        <a:rPr lang="en-US" sz="2000" dirty="0" smtClean="0"/>
                        <a:t>integers (i.e., whole numbers) </a:t>
                      </a:r>
                      <a:endParaRPr lang="en-US" sz="2000" dirty="0"/>
                    </a:p>
                  </a:txBody>
                  <a:tcPr/>
                </a:tc>
              </a:tr>
              <a:tr h="370840">
                <a:tc>
                  <a:txBody>
                    <a:bodyPr/>
                    <a:lstStyle/>
                    <a:p>
                      <a:r>
                        <a:rPr lang="en-US" sz="2000" dirty="0" smtClean="0"/>
                        <a:t>float</a:t>
                      </a:r>
                      <a:endParaRPr lang="en-US" sz="2000" dirty="0"/>
                    </a:p>
                  </a:txBody>
                  <a:tcPr/>
                </a:tc>
                <a:tc>
                  <a:txBody>
                    <a:bodyPr/>
                    <a:lstStyle/>
                    <a:p>
                      <a:r>
                        <a:rPr lang="en-US" sz="2000" dirty="0" smtClean="0"/>
                        <a:t>x</a:t>
                      </a:r>
                      <a:r>
                        <a:rPr lang="en-US" sz="2000" baseline="0" dirty="0" smtClean="0"/>
                        <a:t> = 1.0</a:t>
                      </a:r>
                      <a:endParaRPr lang="en-US" sz="2000" dirty="0"/>
                    </a:p>
                  </a:txBody>
                  <a:tcPr/>
                </a:tc>
                <a:tc>
                  <a:txBody>
                    <a:bodyPr/>
                    <a:lstStyle/>
                    <a:p>
                      <a:r>
                        <a:rPr lang="en-US" sz="2000" dirty="0" smtClean="0"/>
                        <a:t>floating-point numbers (i.e., real numbers) </a:t>
                      </a:r>
                      <a:endParaRPr lang="en-US" sz="2000" dirty="0"/>
                    </a:p>
                  </a:txBody>
                  <a:tcPr/>
                </a:tc>
              </a:tr>
              <a:tr h="370840">
                <a:tc>
                  <a:txBody>
                    <a:bodyPr/>
                    <a:lstStyle/>
                    <a:p>
                      <a:r>
                        <a:rPr lang="en-US" sz="2000" dirty="0" smtClean="0"/>
                        <a:t>complex</a:t>
                      </a:r>
                      <a:endParaRPr lang="en-US" sz="2000" dirty="0"/>
                    </a:p>
                  </a:txBody>
                  <a:tcPr/>
                </a:tc>
                <a:tc>
                  <a:txBody>
                    <a:bodyPr/>
                    <a:lstStyle/>
                    <a:p>
                      <a:r>
                        <a:rPr lang="en-US" sz="2000" dirty="0" smtClean="0"/>
                        <a:t>x = 1 + 2j</a:t>
                      </a:r>
                      <a:endParaRPr lang="en-US" sz="2000" dirty="0"/>
                    </a:p>
                  </a:txBody>
                  <a:tcPr/>
                </a:tc>
                <a:tc>
                  <a:txBody>
                    <a:bodyPr/>
                    <a:lstStyle/>
                    <a:p>
                      <a:r>
                        <a:rPr lang="en-US" sz="2000" dirty="0" smtClean="0"/>
                        <a:t>Complex numbers (i.e., numbers with real and imaginary part) </a:t>
                      </a:r>
                      <a:endParaRPr lang="en-US" sz="2000" dirty="0"/>
                    </a:p>
                  </a:txBody>
                  <a:tcPr/>
                </a:tc>
              </a:tr>
              <a:tr h="370840">
                <a:tc>
                  <a:txBody>
                    <a:bodyPr/>
                    <a:lstStyle/>
                    <a:p>
                      <a:r>
                        <a:rPr lang="en-US" sz="2000" dirty="0" smtClean="0"/>
                        <a:t>bool</a:t>
                      </a:r>
                      <a:endParaRPr lang="en-US" sz="2000" dirty="0"/>
                    </a:p>
                  </a:txBody>
                  <a:tcPr/>
                </a:tc>
                <a:tc>
                  <a:txBody>
                    <a:bodyPr/>
                    <a:lstStyle/>
                    <a:p>
                      <a:r>
                        <a:rPr lang="en-US" sz="2000" dirty="0" smtClean="0"/>
                        <a:t>x = True</a:t>
                      </a:r>
                      <a:endParaRPr lang="en-US" sz="2000" dirty="0"/>
                    </a:p>
                  </a:txBody>
                  <a:tcPr/>
                </a:tc>
                <a:tc>
                  <a:txBody>
                    <a:bodyPr/>
                    <a:lstStyle/>
                    <a:p>
                      <a:r>
                        <a:rPr lang="en-US" sz="2000" dirty="0" smtClean="0"/>
                        <a:t>Boolean: True/False values </a:t>
                      </a:r>
                      <a:endParaRPr lang="en-US" sz="2000" dirty="0"/>
                    </a:p>
                  </a:txBody>
                  <a:tcPr/>
                </a:tc>
              </a:tr>
              <a:tr h="370840">
                <a:tc>
                  <a:txBody>
                    <a:bodyPr/>
                    <a:lstStyle/>
                    <a:p>
                      <a:r>
                        <a:rPr lang="en-US" sz="2000" dirty="0" err="1" smtClean="0"/>
                        <a:t>str</a:t>
                      </a:r>
                      <a:endParaRPr lang="en-US" sz="2000" dirty="0"/>
                    </a:p>
                  </a:txBody>
                  <a:tcPr/>
                </a:tc>
                <a:tc>
                  <a:txBody>
                    <a:bodyPr/>
                    <a:lstStyle/>
                    <a:p>
                      <a:r>
                        <a:rPr lang="en-US" sz="2000" dirty="0" smtClean="0"/>
                        <a:t>X = </a:t>
                      </a:r>
                      <a:r>
                        <a:rPr lang="en-US" sz="2000" dirty="0" smtClean="0">
                          <a:solidFill>
                            <a:srgbClr val="FF40FF"/>
                          </a:solidFill>
                        </a:rPr>
                        <a:t>“</a:t>
                      </a:r>
                      <a:r>
                        <a:rPr lang="en-US" sz="2000" dirty="0" err="1" smtClean="0"/>
                        <a:t>abc</a:t>
                      </a:r>
                      <a:r>
                        <a:rPr lang="en-US" sz="2000" dirty="0" smtClean="0">
                          <a:solidFill>
                            <a:srgbClr val="FF40FF"/>
                          </a:solidFill>
                        </a:rPr>
                        <a:t>”</a:t>
                      </a:r>
                      <a:endParaRPr lang="en-US" sz="2000" dirty="0">
                        <a:solidFill>
                          <a:srgbClr val="FF40FF"/>
                        </a:solidFill>
                      </a:endParaRPr>
                    </a:p>
                  </a:txBody>
                  <a:tcPr/>
                </a:tc>
                <a:tc>
                  <a:txBody>
                    <a:bodyPr/>
                    <a:lstStyle/>
                    <a:p>
                      <a:r>
                        <a:rPr lang="en-US" sz="2000" dirty="0" smtClean="0"/>
                        <a:t>String: characters or text.</a:t>
                      </a:r>
                      <a:r>
                        <a:rPr lang="en-US" sz="2000" baseline="0" dirty="0" smtClean="0"/>
                        <a:t> A string is a sequence of characters. </a:t>
                      </a:r>
                      <a:endParaRPr lang="en-US" sz="2000" dirty="0"/>
                    </a:p>
                  </a:txBody>
                  <a:tcPr/>
                </a:tc>
              </a:tr>
              <a:tr h="370840">
                <a:tc>
                  <a:txBody>
                    <a:bodyPr/>
                    <a:lstStyle/>
                    <a:p>
                      <a:r>
                        <a:rPr lang="en-US" sz="2000" dirty="0" err="1" smtClean="0"/>
                        <a:t>NoneType</a:t>
                      </a:r>
                      <a:endParaRPr lang="en-US" sz="2000" dirty="0"/>
                    </a:p>
                  </a:txBody>
                  <a:tcPr/>
                </a:tc>
                <a:tc>
                  <a:txBody>
                    <a:bodyPr/>
                    <a:lstStyle/>
                    <a:p>
                      <a:r>
                        <a:rPr lang="en-US" sz="2000" dirty="0" smtClean="0"/>
                        <a:t>X = None</a:t>
                      </a:r>
                      <a:endParaRPr lang="en-US" sz="2000" dirty="0"/>
                    </a:p>
                  </a:txBody>
                  <a:tcPr/>
                </a:tc>
                <a:tc>
                  <a:txBody>
                    <a:bodyPr/>
                    <a:lstStyle/>
                    <a:p>
                      <a:r>
                        <a:rPr lang="en-US" sz="2000" dirty="0" smtClean="0"/>
                        <a:t>Special object indicating nulls </a:t>
                      </a:r>
                      <a:endParaRPr lang="en-US" sz="2000" dirty="0"/>
                    </a:p>
                  </a:txBody>
                  <a:tcPr/>
                </a:tc>
              </a:tr>
            </a:tbl>
          </a:graphicData>
        </a:graphic>
      </p:graphicFrame>
      <p:sp>
        <p:nvSpPr>
          <p:cNvPr id="4" name="Date Placeholder 3"/>
          <p:cNvSpPr>
            <a:spLocks noGrp="1"/>
          </p:cNvSpPr>
          <p:nvPr>
            <p:ph type="dt" sz="half" idx="10"/>
          </p:nvPr>
        </p:nvSpPr>
        <p:spPr/>
        <p:txBody>
          <a:bodyPr/>
          <a:lstStyle/>
          <a:p>
            <a:r>
              <a:rPr lang="en-HK" altLang="zh-HK" smtClean="0"/>
              <a:t>24 Nov 2018 </a:t>
            </a:r>
            <a:endParaRPr lang="en-US"/>
          </a:p>
        </p:txBody>
      </p:sp>
      <p:sp>
        <p:nvSpPr>
          <p:cNvPr id="5" name="Footer Placeholder 4"/>
          <p:cNvSpPr>
            <a:spLocks noGrp="1"/>
          </p:cNvSpPr>
          <p:nvPr>
            <p:ph type="ftr" sz="quarter" idx="11"/>
          </p:nvPr>
        </p:nvSpPr>
        <p:spPr/>
        <p:txBody>
          <a:bodyPr/>
          <a:lstStyle/>
          <a:p>
            <a:r>
              <a:rPr lang="it-IT" smtClean="0"/>
              <a:t>BUDMC Py01 </a:t>
            </a:r>
            <a:endParaRPr lang="en-US"/>
          </a:p>
        </p:txBody>
      </p:sp>
      <p:sp>
        <p:nvSpPr>
          <p:cNvPr id="6" name="Slide Number Placeholder 5"/>
          <p:cNvSpPr>
            <a:spLocks noGrp="1"/>
          </p:cNvSpPr>
          <p:nvPr>
            <p:ph type="sldNum" sz="quarter" idx="12"/>
          </p:nvPr>
        </p:nvSpPr>
        <p:spPr/>
        <p:txBody>
          <a:bodyPr/>
          <a:lstStyle/>
          <a:p>
            <a:fld id="{759C4891-3A96-4342-8252-30900AC70DD8}" type="slidenum">
              <a:rPr lang="en-US" smtClean="0"/>
              <a:t>23</a:t>
            </a:fld>
            <a:endParaRPr lang="en-US"/>
          </a:p>
        </p:txBody>
      </p:sp>
      <p:sp>
        <p:nvSpPr>
          <p:cNvPr id="9" name="Rectangle 8"/>
          <p:cNvSpPr/>
          <p:nvPr/>
        </p:nvSpPr>
        <p:spPr>
          <a:xfrm>
            <a:off x="457200" y="4987860"/>
            <a:ext cx="7467600" cy="523220"/>
          </a:xfrm>
          <a:prstGeom prst="rect">
            <a:avLst/>
          </a:prstGeom>
        </p:spPr>
        <p:txBody>
          <a:bodyPr wrap="square">
            <a:spAutoFit/>
          </a:bodyPr>
          <a:lstStyle/>
          <a:p>
            <a:r>
              <a:rPr lang="en-US" sz="1400" dirty="0" smtClean="0"/>
              <a:t>This table is revised and modified from: https</a:t>
            </a:r>
            <a:r>
              <a:rPr lang="en-US" sz="1400" dirty="0"/>
              <a:t>://</a:t>
            </a:r>
            <a:r>
              <a:rPr lang="en-US" sz="1400" dirty="0" err="1"/>
              <a:t>github.com</a:t>
            </a:r>
            <a:r>
              <a:rPr lang="en-US" sz="1400" dirty="0"/>
              <a:t>/</a:t>
            </a:r>
            <a:r>
              <a:rPr lang="en-US" sz="1400" dirty="0" err="1"/>
              <a:t>jakevdp</a:t>
            </a:r>
            <a:r>
              <a:rPr lang="en-US" sz="1400" dirty="0"/>
              <a:t>/</a:t>
            </a:r>
            <a:r>
              <a:rPr lang="en-US" sz="1400" dirty="0" err="1"/>
              <a:t>WhirlwindTourOfPython</a:t>
            </a:r>
            <a:r>
              <a:rPr lang="en-US" sz="1400" dirty="0"/>
              <a:t>/blob/master/05-Built-in-Scalar-Types.ipynb</a:t>
            </a:r>
          </a:p>
        </p:txBody>
      </p:sp>
    </p:spTree>
    <p:extLst>
      <p:ext uri="{BB962C8B-B14F-4D97-AF65-F5344CB8AC3E}">
        <p14:creationId xmlns:p14="http://schemas.microsoft.com/office/powerpoint/2010/main" val="7397503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“Simple” data structures</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164344571"/>
              </p:ext>
            </p:extLst>
          </p:nvPr>
        </p:nvGraphicFramePr>
        <p:xfrm>
          <a:off x="381000" y="1422954"/>
          <a:ext cx="8382000" cy="4594809"/>
        </p:xfrm>
        <a:graphic>
          <a:graphicData uri="http://schemas.openxmlformats.org/drawingml/2006/table">
            <a:tbl>
              <a:tblPr firstRow="1" bandRow="1">
                <a:tableStyleId>{5C22544A-7EE6-4342-B048-85BDC9FD1C3A}</a:tableStyleId>
              </a:tblPr>
              <a:tblGrid>
                <a:gridCol w="838200"/>
                <a:gridCol w="1447800"/>
                <a:gridCol w="1981200"/>
                <a:gridCol w="1981200"/>
                <a:gridCol w="2133600"/>
              </a:tblGrid>
              <a:tr h="1009724">
                <a:tc>
                  <a:txBody>
                    <a:bodyPr/>
                    <a:lstStyle/>
                    <a:p>
                      <a:pPr algn="ctr"/>
                      <a:r>
                        <a:rPr lang="en-US" sz="1800" dirty="0" smtClean="0"/>
                        <a:t>Type</a:t>
                      </a:r>
                      <a:endParaRPr lang="en-US" sz="1800" dirty="0"/>
                    </a:p>
                  </a:txBody>
                  <a:tcPr anchor="ctr"/>
                </a:tc>
                <a:tc>
                  <a:txBody>
                    <a:bodyPr/>
                    <a:lstStyle/>
                    <a:p>
                      <a:pPr algn="ctr"/>
                      <a:r>
                        <a:rPr lang="en-US" sz="1800" dirty="0" smtClean="0"/>
                        <a:t>Example</a:t>
                      </a:r>
                      <a:endParaRPr lang="en-US" sz="1800" dirty="0"/>
                    </a:p>
                  </a:txBody>
                  <a:tcPr anchor="ctr"/>
                </a:tc>
                <a:tc>
                  <a:txBody>
                    <a:bodyPr/>
                    <a:lstStyle/>
                    <a:p>
                      <a:pPr algn="ctr"/>
                      <a:r>
                        <a:rPr lang="en-US" sz="1800" dirty="0" smtClean="0"/>
                        <a:t>Description</a:t>
                      </a:r>
                      <a:endParaRPr lang="en-US" sz="1800" dirty="0"/>
                    </a:p>
                  </a:txBody>
                  <a:tcPr anchor="ctr"/>
                </a:tc>
                <a:tc>
                  <a:txBody>
                    <a:bodyPr/>
                    <a:lstStyle/>
                    <a:p>
                      <a:pPr algn="ctr"/>
                      <a:r>
                        <a:rPr lang="en-US" sz="1800" dirty="0" smtClean="0"/>
                        <a:t>Can</a:t>
                      </a:r>
                      <a:r>
                        <a:rPr lang="en-US" sz="1800" baseline="0" dirty="0" smtClean="0"/>
                        <a:t> we change the content within this collection?</a:t>
                      </a:r>
                      <a:endParaRPr lang="en-US" sz="1800" dirty="0"/>
                    </a:p>
                  </a:txBody>
                  <a:tcPr anchor="ctr"/>
                </a:tc>
                <a:tc>
                  <a:txBody>
                    <a:bodyPr/>
                    <a:lstStyle/>
                    <a:p>
                      <a:pPr algn="ctr"/>
                      <a:r>
                        <a:rPr lang="en-US" sz="1800" dirty="0" smtClean="0"/>
                        <a:t>Are</a:t>
                      </a:r>
                      <a:r>
                        <a:rPr lang="en-US" sz="1800" baseline="0" dirty="0" smtClean="0"/>
                        <a:t> the items in the collection ordered? </a:t>
                      </a:r>
                      <a:endParaRPr lang="en-US" sz="1800" dirty="0"/>
                    </a:p>
                  </a:txBody>
                  <a:tcPr anchor="ctr"/>
                </a:tc>
              </a:tr>
              <a:tr h="734095">
                <a:tc>
                  <a:txBody>
                    <a:bodyPr/>
                    <a:lstStyle/>
                    <a:p>
                      <a:pPr marL="0" algn="ctr" defTabSz="914400" rtl="0" eaLnBrk="1" latinLnBrk="0" hangingPunct="1"/>
                      <a:r>
                        <a:rPr lang="en-US" sz="1800" kern="1200" dirty="0" smtClean="0">
                          <a:solidFill>
                            <a:schemeClr val="dk1"/>
                          </a:solidFill>
                          <a:latin typeface="+mn-lt"/>
                          <a:ea typeface="+mn-ea"/>
                          <a:cs typeface="+mn-cs"/>
                        </a:rPr>
                        <a:t>list </a:t>
                      </a:r>
                      <a:endParaRPr lang="en-US" sz="1800" kern="1200" dirty="0">
                        <a:solidFill>
                          <a:schemeClr val="dk1"/>
                        </a:solidFill>
                        <a:latin typeface="+mn-lt"/>
                        <a:ea typeface="+mn-ea"/>
                        <a:cs typeface="+mn-cs"/>
                      </a:endParaRPr>
                    </a:p>
                  </a:txBody>
                  <a:tcPr anchor="ctr"/>
                </a:tc>
                <a:tc>
                  <a:txBody>
                    <a:bodyPr/>
                    <a:lstStyle/>
                    <a:p>
                      <a:pPr marL="0" algn="ctr" defTabSz="914400" rtl="0" eaLnBrk="1" fontAlgn="ctr" latinLnBrk="0" hangingPunct="1"/>
                      <a:r>
                        <a:rPr lang="pt-BR" sz="1800" kern="1200" dirty="0">
                          <a:solidFill>
                            <a:srgbClr val="FF40FF"/>
                          </a:solidFill>
                          <a:latin typeface="+mn-lt"/>
                          <a:ea typeface="+mn-ea"/>
                          <a:cs typeface="+mn-cs"/>
                        </a:rPr>
                        <a:t>[</a:t>
                      </a:r>
                      <a:r>
                        <a:rPr lang="pt-BR" sz="1800" kern="1200" dirty="0">
                          <a:solidFill>
                            <a:schemeClr val="dk1"/>
                          </a:solidFill>
                          <a:latin typeface="+mn-lt"/>
                          <a:ea typeface="+mn-ea"/>
                          <a:cs typeface="+mn-cs"/>
                        </a:rPr>
                        <a:t>1, 2, 3</a:t>
                      </a:r>
                      <a:r>
                        <a:rPr lang="pt-BR" sz="1800" kern="1200" dirty="0">
                          <a:solidFill>
                            <a:srgbClr val="FF40FF"/>
                          </a:solidFill>
                          <a:latin typeface="+mn-lt"/>
                          <a:ea typeface="+mn-ea"/>
                          <a:cs typeface="+mn-cs"/>
                        </a:rPr>
                        <a:t>]</a:t>
                      </a:r>
                    </a:p>
                  </a:txBody>
                  <a:tcPr marL="50800" marR="50800" marT="50800" marB="50800" anchor="ctr"/>
                </a:tc>
                <a:tc>
                  <a:txBody>
                    <a:bodyPr/>
                    <a:lstStyle/>
                    <a:p>
                      <a:pPr marL="0" algn="ctr" defTabSz="914400" rtl="0" eaLnBrk="1" latinLnBrk="0" hangingPunct="1"/>
                      <a:r>
                        <a:rPr lang="en-US" sz="1800" kern="1200" dirty="0" smtClean="0">
                          <a:solidFill>
                            <a:schemeClr val="dk1"/>
                          </a:solidFill>
                          <a:latin typeface="+mn-lt"/>
                          <a:ea typeface="+mn-ea"/>
                          <a:cs typeface="+mn-cs"/>
                        </a:rPr>
                        <a:t>List: an </a:t>
                      </a:r>
                      <a:r>
                        <a:rPr lang="en-US" sz="1800" b="1" i="1" kern="1200" dirty="0" smtClean="0">
                          <a:solidFill>
                            <a:schemeClr val="dk1"/>
                          </a:solidFill>
                          <a:latin typeface="+mn-lt"/>
                          <a:ea typeface="+mn-ea"/>
                          <a:cs typeface="+mn-cs"/>
                        </a:rPr>
                        <a:t>mutable</a:t>
                      </a:r>
                      <a:r>
                        <a:rPr lang="en-US" sz="1800" kern="1200" dirty="0" smtClean="0">
                          <a:solidFill>
                            <a:schemeClr val="dk1"/>
                          </a:solidFill>
                          <a:latin typeface="+mn-lt"/>
                          <a:ea typeface="+mn-ea"/>
                          <a:cs typeface="+mn-cs"/>
                        </a:rPr>
                        <a:t>, </a:t>
                      </a:r>
                      <a:r>
                        <a:rPr lang="en-US" sz="1800" b="1" i="1" kern="1200" dirty="0" smtClean="0">
                          <a:solidFill>
                            <a:schemeClr val="dk1"/>
                          </a:solidFill>
                          <a:latin typeface="+mn-lt"/>
                          <a:ea typeface="+mn-ea"/>
                          <a:cs typeface="+mn-cs"/>
                        </a:rPr>
                        <a:t>ordered</a:t>
                      </a:r>
                      <a:r>
                        <a:rPr lang="en-US" sz="1800" b="1" i="1" kern="1200" baseline="0" dirty="0" smtClean="0">
                          <a:solidFill>
                            <a:schemeClr val="dk1"/>
                          </a:solidFill>
                          <a:latin typeface="+mn-lt"/>
                          <a:ea typeface="+mn-ea"/>
                          <a:cs typeface="+mn-cs"/>
                        </a:rPr>
                        <a:t> </a:t>
                      </a:r>
                      <a:r>
                        <a:rPr lang="en-US" sz="1800" kern="1200" dirty="0" smtClean="0">
                          <a:solidFill>
                            <a:schemeClr val="dk1"/>
                          </a:solidFill>
                          <a:latin typeface="+mn-lt"/>
                          <a:ea typeface="+mn-ea"/>
                          <a:cs typeface="+mn-cs"/>
                        </a:rPr>
                        <a:t>collection</a:t>
                      </a:r>
                      <a:endParaRPr lang="en-US" sz="18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sz="1800" kern="1200" dirty="0" smtClean="0">
                          <a:solidFill>
                            <a:schemeClr val="dk1"/>
                          </a:solidFill>
                          <a:latin typeface="+mn-lt"/>
                          <a:ea typeface="+mn-ea"/>
                          <a:cs typeface="+mn-cs"/>
                        </a:rPr>
                        <a:t>Yes </a:t>
                      </a:r>
                      <a:r>
                        <a:rPr lang="mr-IN" sz="1800" kern="1200" dirty="0" smtClean="0">
                          <a:solidFill>
                            <a:schemeClr val="dk1"/>
                          </a:solidFill>
                          <a:latin typeface="+mn-lt"/>
                          <a:ea typeface="+mn-ea"/>
                          <a:cs typeface="+mn-cs"/>
                        </a:rPr>
                        <a:t>–</a:t>
                      </a:r>
                      <a:r>
                        <a:rPr lang="en-US" sz="1800" kern="1200" dirty="0" smtClean="0">
                          <a:solidFill>
                            <a:schemeClr val="dk1"/>
                          </a:solidFill>
                          <a:latin typeface="+mn-lt"/>
                          <a:ea typeface="+mn-ea"/>
                          <a:cs typeface="+mn-cs"/>
                        </a:rPr>
                        <a:t> mutable </a:t>
                      </a:r>
                      <a:endParaRPr lang="en-US" sz="18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sz="1800" kern="1200" dirty="0" smtClean="0">
                          <a:solidFill>
                            <a:schemeClr val="dk1"/>
                          </a:solidFill>
                          <a:latin typeface="+mn-lt"/>
                          <a:ea typeface="+mn-ea"/>
                          <a:cs typeface="+mn-cs"/>
                        </a:rPr>
                        <a:t>Yes </a:t>
                      </a:r>
                      <a:r>
                        <a:rPr lang="mr-IN" sz="1800" kern="1200" dirty="0" smtClean="0">
                          <a:solidFill>
                            <a:schemeClr val="dk1"/>
                          </a:solidFill>
                          <a:latin typeface="+mn-lt"/>
                          <a:ea typeface="+mn-ea"/>
                          <a:cs typeface="+mn-cs"/>
                        </a:rPr>
                        <a:t>–</a:t>
                      </a:r>
                      <a:r>
                        <a:rPr lang="en-US" sz="1800" kern="1200" dirty="0" smtClean="0">
                          <a:solidFill>
                            <a:schemeClr val="dk1"/>
                          </a:solidFill>
                          <a:latin typeface="+mn-lt"/>
                          <a:ea typeface="+mn-ea"/>
                          <a:cs typeface="+mn-cs"/>
                        </a:rPr>
                        <a:t> ordered </a:t>
                      </a:r>
                      <a:endParaRPr lang="en-US" sz="1800" kern="1200" dirty="0">
                        <a:solidFill>
                          <a:schemeClr val="dk1"/>
                        </a:solidFill>
                        <a:latin typeface="+mn-lt"/>
                        <a:ea typeface="+mn-ea"/>
                        <a:cs typeface="+mn-cs"/>
                      </a:endParaRPr>
                    </a:p>
                  </a:txBody>
                  <a:tcPr anchor="ctr"/>
                </a:tc>
              </a:tr>
              <a:tr h="715742">
                <a:tc>
                  <a:txBody>
                    <a:bodyPr/>
                    <a:lstStyle/>
                    <a:p>
                      <a:pPr marL="0" algn="ctr" defTabSz="914400" rtl="0" eaLnBrk="1" latinLnBrk="0" hangingPunct="1"/>
                      <a:r>
                        <a:rPr lang="en-US" sz="1800" kern="1200" dirty="0" smtClean="0">
                          <a:solidFill>
                            <a:schemeClr val="dk1"/>
                          </a:solidFill>
                          <a:latin typeface="+mn-lt"/>
                          <a:ea typeface="+mn-ea"/>
                          <a:cs typeface="+mn-cs"/>
                        </a:rPr>
                        <a:t>tuple </a:t>
                      </a:r>
                      <a:endParaRPr lang="en-US" sz="1800" kern="1200" dirty="0">
                        <a:solidFill>
                          <a:schemeClr val="dk1"/>
                        </a:solidFill>
                        <a:latin typeface="+mn-lt"/>
                        <a:ea typeface="+mn-ea"/>
                        <a:cs typeface="+mn-cs"/>
                      </a:endParaRPr>
                    </a:p>
                  </a:txBody>
                  <a:tcPr anchor="ctr"/>
                </a:tc>
                <a:tc>
                  <a:txBody>
                    <a:bodyPr/>
                    <a:lstStyle/>
                    <a:p>
                      <a:pPr marL="0" algn="ctr" defTabSz="914400" rtl="0" eaLnBrk="1" latinLnBrk="0" hangingPunct="1"/>
                      <a:r>
                        <a:rPr lang="is-IS" sz="1800" kern="1200" dirty="0" smtClean="0">
                          <a:solidFill>
                            <a:srgbClr val="FF40FF"/>
                          </a:solidFill>
                          <a:latin typeface="+mn-lt"/>
                          <a:ea typeface="+mn-ea"/>
                          <a:cs typeface="+mn-cs"/>
                        </a:rPr>
                        <a:t>(</a:t>
                      </a:r>
                      <a:r>
                        <a:rPr lang="is-IS" sz="1800" kern="1200" dirty="0" smtClean="0">
                          <a:solidFill>
                            <a:schemeClr val="dk1"/>
                          </a:solidFill>
                          <a:latin typeface="+mn-lt"/>
                          <a:ea typeface="+mn-ea"/>
                          <a:cs typeface="+mn-cs"/>
                        </a:rPr>
                        <a:t>1, 2, 3</a:t>
                      </a:r>
                      <a:r>
                        <a:rPr lang="is-IS" sz="1800" kern="1200" dirty="0" smtClean="0">
                          <a:solidFill>
                            <a:srgbClr val="FF40FF"/>
                          </a:solidFill>
                          <a:latin typeface="+mn-lt"/>
                          <a:ea typeface="+mn-ea"/>
                          <a:cs typeface="+mn-cs"/>
                        </a:rPr>
                        <a:t>)</a:t>
                      </a:r>
                      <a:endParaRPr lang="en-US" sz="1800" kern="1200" dirty="0">
                        <a:solidFill>
                          <a:srgbClr val="FF40FF"/>
                        </a:solidFill>
                        <a:latin typeface="+mn-lt"/>
                        <a:ea typeface="+mn-ea"/>
                        <a:cs typeface="+mn-cs"/>
                      </a:endParaRPr>
                    </a:p>
                  </a:txBody>
                  <a:tcPr anchor="ctr"/>
                </a:tc>
                <a:tc>
                  <a:txBody>
                    <a:bodyPr/>
                    <a:lstStyle/>
                    <a:p>
                      <a:pPr marL="0" algn="ctr" defTabSz="914400" rtl="0" eaLnBrk="1" latinLnBrk="0" hangingPunct="1"/>
                      <a:r>
                        <a:rPr lang="en-US" sz="1800" kern="1200" dirty="0" smtClean="0">
                          <a:solidFill>
                            <a:schemeClr val="dk1"/>
                          </a:solidFill>
                          <a:latin typeface="+mn-lt"/>
                          <a:ea typeface="+mn-ea"/>
                          <a:cs typeface="+mn-cs"/>
                        </a:rPr>
                        <a:t>Tuple: an </a:t>
                      </a:r>
                      <a:r>
                        <a:rPr lang="en-US" sz="1800" b="1" i="1" kern="1200" dirty="0" smtClean="0">
                          <a:solidFill>
                            <a:schemeClr val="dk1"/>
                          </a:solidFill>
                          <a:latin typeface="+mn-lt"/>
                          <a:ea typeface="+mn-ea"/>
                          <a:cs typeface="+mn-cs"/>
                        </a:rPr>
                        <a:t>immutable,</a:t>
                      </a:r>
                      <a:r>
                        <a:rPr lang="en-US" sz="1800" kern="1200" dirty="0" smtClean="0">
                          <a:solidFill>
                            <a:schemeClr val="dk1"/>
                          </a:solidFill>
                          <a:latin typeface="+mn-lt"/>
                          <a:ea typeface="+mn-ea"/>
                          <a:cs typeface="+mn-cs"/>
                        </a:rPr>
                        <a:t> </a:t>
                      </a:r>
                      <a:r>
                        <a:rPr lang="en-US" sz="1800" b="1" i="1" kern="1200" dirty="0" smtClean="0">
                          <a:solidFill>
                            <a:schemeClr val="dk1"/>
                          </a:solidFill>
                          <a:latin typeface="+mn-lt"/>
                          <a:ea typeface="+mn-ea"/>
                          <a:cs typeface="+mn-cs"/>
                        </a:rPr>
                        <a:t>ordered</a:t>
                      </a:r>
                      <a:r>
                        <a:rPr lang="en-US" sz="1800" kern="1200" dirty="0" smtClean="0">
                          <a:solidFill>
                            <a:schemeClr val="dk1"/>
                          </a:solidFill>
                          <a:latin typeface="+mn-lt"/>
                          <a:ea typeface="+mn-ea"/>
                          <a:cs typeface="+mn-cs"/>
                        </a:rPr>
                        <a:t> collection </a:t>
                      </a:r>
                      <a:endParaRPr lang="en-US" sz="18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sz="1800" kern="1200" dirty="0" smtClean="0">
                          <a:solidFill>
                            <a:schemeClr val="dk1"/>
                          </a:solidFill>
                          <a:latin typeface="+mn-lt"/>
                          <a:ea typeface="+mn-ea"/>
                          <a:cs typeface="+mn-cs"/>
                        </a:rPr>
                        <a:t>No </a:t>
                      </a:r>
                      <a:r>
                        <a:rPr lang="mr-IN" sz="1800" kern="1200" dirty="0" smtClean="0">
                          <a:solidFill>
                            <a:schemeClr val="dk1"/>
                          </a:solidFill>
                          <a:latin typeface="+mn-lt"/>
                          <a:ea typeface="+mn-ea"/>
                          <a:cs typeface="+mn-cs"/>
                        </a:rPr>
                        <a:t>–</a:t>
                      </a:r>
                      <a:r>
                        <a:rPr lang="en-US" sz="1800" kern="1200" dirty="0" smtClean="0">
                          <a:solidFill>
                            <a:schemeClr val="dk1"/>
                          </a:solidFill>
                          <a:latin typeface="+mn-lt"/>
                          <a:ea typeface="+mn-ea"/>
                          <a:cs typeface="+mn-cs"/>
                        </a:rPr>
                        <a:t> immutable </a:t>
                      </a:r>
                      <a:endParaRPr lang="en-US" sz="1800" kern="1200" dirty="0">
                        <a:solidFill>
                          <a:schemeClr val="dk1"/>
                        </a:solidFill>
                        <a:latin typeface="+mn-lt"/>
                        <a:ea typeface="+mn-ea"/>
                        <a:cs typeface="+mn-cs"/>
                      </a:endParaRPr>
                    </a:p>
                  </a:txBody>
                  <a:tcPr anchor="ctr"/>
                </a:tc>
                <a:tc>
                  <a:txBody>
                    <a:bodyPr/>
                    <a:lstStyle/>
                    <a:p>
                      <a:pPr marL="0" algn="ctr" defTabSz="914400" rtl="0" eaLnBrk="1" latinLnBrk="0" hangingPunct="1"/>
                      <a:r>
                        <a:rPr lang="en-US" sz="1800" kern="1200" dirty="0" smtClean="0">
                          <a:solidFill>
                            <a:schemeClr val="dk1"/>
                          </a:solidFill>
                          <a:latin typeface="+mn-lt"/>
                          <a:ea typeface="+mn-ea"/>
                          <a:cs typeface="+mn-cs"/>
                        </a:rPr>
                        <a:t>Yes</a:t>
                      </a:r>
                      <a:r>
                        <a:rPr lang="en-US" sz="1800" kern="1200" baseline="0" dirty="0" smtClean="0">
                          <a:solidFill>
                            <a:schemeClr val="dk1"/>
                          </a:solidFill>
                          <a:latin typeface="+mn-lt"/>
                          <a:ea typeface="+mn-ea"/>
                          <a:cs typeface="+mn-cs"/>
                        </a:rPr>
                        <a:t> </a:t>
                      </a:r>
                      <a:r>
                        <a:rPr lang="mr-IN" sz="1800" kern="1200" baseline="0" dirty="0" smtClean="0">
                          <a:solidFill>
                            <a:schemeClr val="dk1"/>
                          </a:solidFill>
                          <a:latin typeface="+mn-lt"/>
                          <a:ea typeface="+mn-ea"/>
                          <a:cs typeface="+mn-cs"/>
                        </a:rPr>
                        <a:t>–</a:t>
                      </a:r>
                      <a:r>
                        <a:rPr lang="en-US" sz="1800" kern="1200" baseline="0" dirty="0" smtClean="0">
                          <a:solidFill>
                            <a:schemeClr val="dk1"/>
                          </a:solidFill>
                          <a:latin typeface="+mn-lt"/>
                          <a:ea typeface="+mn-ea"/>
                          <a:cs typeface="+mn-cs"/>
                        </a:rPr>
                        <a:t> ordered </a:t>
                      </a:r>
                      <a:endParaRPr lang="en-US" sz="1800" kern="1200" dirty="0">
                        <a:solidFill>
                          <a:schemeClr val="dk1"/>
                        </a:solidFill>
                        <a:latin typeface="+mn-lt"/>
                        <a:ea typeface="+mn-ea"/>
                        <a:cs typeface="+mn-cs"/>
                      </a:endParaRPr>
                    </a:p>
                  </a:txBody>
                  <a:tcPr anchor="ctr"/>
                </a:tc>
              </a:tr>
              <a:tr h="1022190">
                <a:tc>
                  <a:txBody>
                    <a:bodyPr/>
                    <a:lstStyle/>
                    <a:p>
                      <a:pPr marL="0" algn="ctr" defTabSz="914400" rtl="0" eaLnBrk="1" latinLnBrk="0" hangingPunct="1"/>
                      <a:r>
                        <a:rPr lang="en-US" sz="1800" kern="1200" dirty="0" smtClean="0">
                          <a:solidFill>
                            <a:schemeClr val="dk1"/>
                          </a:solidFill>
                          <a:latin typeface="+mn-lt"/>
                          <a:ea typeface="+mn-ea"/>
                          <a:cs typeface="+mn-cs"/>
                        </a:rPr>
                        <a:t>set</a:t>
                      </a:r>
                      <a:endParaRPr lang="en-US" sz="1800" kern="1200" dirty="0">
                        <a:solidFill>
                          <a:schemeClr val="dk1"/>
                        </a:solidFill>
                        <a:latin typeface="+mn-lt"/>
                        <a:ea typeface="+mn-ea"/>
                        <a:cs typeface="+mn-cs"/>
                      </a:endParaRPr>
                    </a:p>
                  </a:txBody>
                  <a:tcPr anchor="ctr"/>
                </a:tc>
                <a:tc>
                  <a:txBody>
                    <a:bodyPr/>
                    <a:lstStyle/>
                    <a:p>
                      <a:pPr marL="0" algn="ctr" defTabSz="914400" rtl="0" eaLnBrk="1" fontAlgn="ctr" latinLnBrk="0" hangingPunct="1"/>
                      <a:r>
                        <a:rPr lang="cs-CZ" sz="1800" kern="1200" dirty="0">
                          <a:solidFill>
                            <a:srgbClr val="FF40FF"/>
                          </a:solidFill>
                          <a:latin typeface="+mn-lt"/>
                          <a:ea typeface="+mn-ea"/>
                          <a:cs typeface="+mn-cs"/>
                        </a:rPr>
                        <a:t>{</a:t>
                      </a:r>
                      <a:r>
                        <a:rPr lang="cs-CZ" sz="1800" kern="1200" dirty="0">
                          <a:solidFill>
                            <a:schemeClr val="dk1"/>
                          </a:solidFill>
                          <a:latin typeface="+mn-lt"/>
                          <a:ea typeface="+mn-ea"/>
                          <a:cs typeface="+mn-cs"/>
                        </a:rPr>
                        <a:t>1, 2, 3</a:t>
                      </a:r>
                      <a:r>
                        <a:rPr lang="cs-CZ" sz="1800" kern="1200" dirty="0">
                          <a:solidFill>
                            <a:srgbClr val="FF40FF"/>
                          </a:solidFill>
                          <a:latin typeface="+mn-lt"/>
                          <a:ea typeface="+mn-ea"/>
                          <a:cs typeface="+mn-cs"/>
                        </a:rPr>
                        <a:t>}</a:t>
                      </a:r>
                    </a:p>
                  </a:txBody>
                  <a:tcPr marL="50800" marR="50800" marT="50800" marB="50800" anchor="ctr"/>
                </a:tc>
                <a:tc>
                  <a:txBody>
                    <a:bodyPr/>
                    <a:lstStyle/>
                    <a:p>
                      <a:pPr marL="0" algn="ctr" defTabSz="914400" rtl="0" eaLnBrk="1" fontAlgn="ctr" latinLnBrk="0" hangingPunct="1"/>
                      <a:r>
                        <a:rPr lang="en-US" sz="1800" kern="1200" dirty="0" smtClean="0">
                          <a:solidFill>
                            <a:schemeClr val="dk1"/>
                          </a:solidFill>
                          <a:latin typeface="+mn-lt"/>
                          <a:ea typeface="+mn-ea"/>
                          <a:cs typeface="+mn-cs"/>
                        </a:rPr>
                        <a:t>Set: </a:t>
                      </a:r>
                      <a:r>
                        <a:rPr lang="en-US" sz="1800" b="1" i="1" kern="1200" dirty="0" smtClean="0">
                          <a:solidFill>
                            <a:schemeClr val="dk1"/>
                          </a:solidFill>
                          <a:latin typeface="+mn-lt"/>
                          <a:ea typeface="+mn-ea"/>
                          <a:cs typeface="+mn-cs"/>
                        </a:rPr>
                        <a:t>Unordered</a:t>
                      </a:r>
                      <a:r>
                        <a:rPr lang="en-US" sz="1800" kern="1200" dirty="0" smtClean="0">
                          <a:solidFill>
                            <a:schemeClr val="dk1"/>
                          </a:solidFill>
                          <a:latin typeface="+mn-lt"/>
                          <a:ea typeface="+mn-ea"/>
                          <a:cs typeface="+mn-cs"/>
                        </a:rPr>
                        <a:t> </a:t>
                      </a:r>
                      <a:r>
                        <a:rPr lang="en-US" sz="1800" kern="1200" dirty="0">
                          <a:solidFill>
                            <a:schemeClr val="dk1"/>
                          </a:solidFill>
                          <a:latin typeface="+mn-lt"/>
                          <a:ea typeface="+mn-ea"/>
                          <a:cs typeface="+mn-cs"/>
                        </a:rPr>
                        <a:t>collection of unique values</a:t>
                      </a:r>
                    </a:p>
                  </a:txBody>
                  <a:tcPr marL="50800" marR="50800" marT="50800" marB="50800" anchor="ct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Yes </a:t>
                      </a:r>
                      <a:r>
                        <a:rPr lang="mr-IN" sz="1800" kern="1200" dirty="0" smtClean="0">
                          <a:solidFill>
                            <a:schemeClr val="dk1"/>
                          </a:solidFill>
                          <a:latin typeface="+mn-lt"/>
                          <a:ea typeface="+mn-ea"/>
                          <a:cs typeface="+mn-cs"/>
                        </a:rPr>
                        <a:t>–</a:t>
                      </a:r>
                      <a:r>
                        <a:rPr lang="en-US" sz="1800" kern="1200" dirty="0" smtClean="0">
                          <a:solidFill>
                            <a:schemeClr val="dk1"/>
                          </a:solidFill>
                          <a:latin typeface="+mn-lt"/>
                          <a:ea typeface="+mn-ea"/>
                          <a:cs typeface="+mn-cs"/>
                        </a:rPr>
                        <a:t> mutable </a:t>
                      </a:r>
                    </a:p>
                  </a:txBody>
                  <a:tcPr marL="50800" marR="50800" marT="50800" marB="50800" anchor="ct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No</a:t>
                      </a:r>
                      <a:r>
                        <a:rPr lang="en-US" sz="1800" kern="1200" baseline="0" dirty="0" smtClean="0">
                          <a:solidFill>
                            <a:schemeClr val="dk1"/>
                          </a:solidFill>
                          <a:latin typeface="+mn-lt"/>
                          <a:ea typeface="+mn-ea"/>
                          <a:cs typeface="+mn-cs"/>
                        </a:rPr>
                        <a:t> </a:t>
                      </a:r>
                      <a:r>
                        <a:rPr lang="mr-IN" sz="1800" kern="1200" baseline="0" dirty="0" smtClean="0">
                          <a:solidFill>
                            <a:schemeClr val="dk1"/>
                          </a:solidFill>
                          <a:latin typeface="+mn-lt"/>
                          <a:ea typeface="+mn-ea"/>
                          <a:cs typeface="+mn-cs"/>
                        </a:rPr>
                        <a:t>–</a:t>
                      </a:r>
                      <a:r>
                        <a:rPr lang="en-US" sz="1800" kern="1200" baseline="0" dirty="0" smtClean="0">
                          <a:solidFill>
                            <a:schemeClr val="dk1"/>
                          </a:solidFill>
                          <a:latin typeface="+mn-lt"/>
                          <a:ea typeface="+mn-ea"/>
                          <a:cs typeface="+mn-cs"/>
                        </a:rPr>
                        <a:t> unordered </a:t>
                      </a:r>
                      <a:endParaRPr lang="en-US" sz="1800" kern="1200" dirty="0">
                        <a:solidFill>
                          <a:schemeClr val="dk1"/>
                        </a:solidFill>
                        <a:latin typeface="+mn-lt"/>
                        <a:ea typeface="+mn-ea"/>
                        <a:cs typeface="+mn-cs"/>
                      </a:endParaRPr>
                    </a:p>
                  </a:txBody>
                  <a:tcPr marL="50800" marR="50800" marT="50800" marB="50800" anchor="ctr"/>
                </a:tc>
              </a:tr>
              <a:tr h="734095">
                <a:tc>
                  <a:txBody>
                    <a:bodyPr/>
                    <a:lstStyle/>
                    <a:p>
                      <a:pPr marL="0" algn="ctr" defTabSz="914400" rtl="0" eaLnBrk="1" latinLnBrk="0" hangingPunct="1"/>
                      <a:r>
                        <a:rPr lang="en-US" sz="1800" kern="1200" dirty="0" err="1" smtClean="0">
                          <a:solidFill>
                            <a:schemeClr val="dk1"/>
                          </a:solidFill>
                          <a:latin typeface="+mn-lt"/>
                          <a:ea typeface="+mn-ea"/>
                          <a:cs typeface="+mn-cs"/>
                        </a:rPr>
                        <a:t>dict</a:t>
                      </a:r>
                      <a:endParaRPr lang="en-US" sz="1800" kern="1200" dirty="0">
                        <a:solidFill>
                          <a:schemeClr val="dk1"/>
                        </a:solidFill>
                        <a:latin typeface="+mn-lt"/>
                        <a:ea typeface="+mn-ea"/>
                        <a:cs typeface="+mn-cs"/>
                      </a:endParaRPr>
                    </a:p>
                  </a:txBody>
                  <a:tcPr anchor="ctr"/>
                </a:tc>
                <a:tc>
                  <a:txBody>
                    <a:bodyPr/>
                    <a:lstStyle/>
                    <a:p>
                      <a:pPr marL="0" algn="ctr" defTabSz="914400" rtl="0" eaLnBrk="1" fontAlgn="ctr" latinLnBrk="0" hangingPunct="1"/>
                      <a:r>
                        <a:rPr lang="mr-IN" sz="1800" kern="1200" dirty="0">
                          <a:solidFill>
                            <a:srgbClr val="FF40FF"/>
                          </a:solidFill>
                          <a:latin typeface="+mn-lt"/>
                          <a:ea typeface="+mn-ea"/>
                          <a:cs typeface="+mn-cs"/>
                        </a:rPr>
                        <a:t>{</a:t>
                      </a:r>
                      <a:r>
                        <a:rPr lang="mr-IN" sz="1800" kern="1200" dirty="0">
                          <a:solidFill>
                            <a:schemeClr val="dk1"/>
                          </a:solidFill>
                          <a:latin typeface="+mn-lt"/>
                          <a:ea typeface="+mn-ea"/>
                          <a:cs typeface="+mn-cs"/>
                        </a:rPr>
                        <a:t>'a':1, 'b':2, 'c':3</a:t>
                      </a:r>
                      <a:r>
                        <a:rPr lang="mr-IN" sz="1800" kern="1200" dirty="0">
                          <a:solidFill>
                            <a:srgbClr val="FF40FF"/>
                          </a:solidFill>
                          <a:latin typeface="+mn-lt"/>
                          <a:ea typeface="+mn-ea"/>
                          <a:cs typeface="+mn-cs"/>
                        </a:rPr>
                        <a:t>}</a:t>
                      </a:r>
                    </a:p>
                  </a:txBody>
                  <a:tcPr marL="50800" marR="50800" marT="50800" marB="50800" anchor="ctr"/>
                </a:tc>
                <a:tc>
                  <a:txBody>
                    <a:bodyPr/>
                    <a:lstStyle/>
                    <a:p>
                      <a:pPr marL="0" algn="ctr" defTabSz="914400" rtl="0" eaLnBrk="1" latinLnBrk="0" hangingPunct="1"/>
                      <a:r>
                        <a:rPr lang="en-US" sz="1800" kern="1200" smtClean="0">
                          <a:solidFill>
                            <a:schemeClr val="dk1"/>
                          </a:solidFill>
                          <a:latin typeface="+mn-lt"/>
                          <a:ea typeface="+mn-ea"/>
                          <a:cs typeface="+mn-cs"/>
                        </a:rPr>
                        <a:t>Dictionary: </a:t>
                      </a:r>
                      <a:r>
                        <a:rPr lang="en-US" sz="1800" b="1" i="1" kern="1200" smtClean="0">
                          <a:solidFill>
                            <a:schemeClr val="dk1"/>
                          </a:solidFill>
                          <a:latin typeface="+mn-lt"/>
                          <a:ea typeface="+mn-ea"/>
                          <a:cs typeface="+mn-cs"/>
                        </a:rPr>
                        <a:t>Unordered</a:t>
                      </a:r>
                      <a:r>
                        <a:rPr lang="en-US" sz="1800" kern="1200" smtClean="0">
                          <a:solidFill>
                            <a:schemeClr val="dk1"/>
                          </a:solidFill>
                          <a:latin typeface="+mn-lt"/>
                          <a:ea typeface="+mn-ea"/>
                          <a:cs typeface="+mn-cs"/>
                        </a:rPr>
                        <a:t> (key, value) mapping </a:t>
                      </a:r>
                      <a:endParaRPr lang="en-US" sz="1800" kern="1200" dirty="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Yes </a:t>
                      </a:r>
                      <a:r>
                        <a:rPr lang="mr-IN" sz="1800" kern="1200" dirty="0" smtClean="0">
                          <a:solidFill>
                            <a:schemeClr val="dk1"/>
                          </a:solidFill>
                          <a:latin typeface="+mn-lt"/>
                          <a:ea typeface="+mn-ea"/>
                          <a:cs typeface="+mn-cs"/>
                        </a:rPr>
                        <a:t>–</a:t>
                      </a:r>
                      <a:r>
                        <a:rPr lang="en-US" sz="1800" kern="1200" dirty="0" smtClean="0">
                          <a:solidFill>
                            <a:schemeClr val="dk1"/>
                          </a:solidFill>
                          <a:latin typeface="+mn-lt"/>
                          <a:ea typeface="+mn-ea"/>
                          <a:cs typeface="+mn-cs"/>
                        </a:rPr>
                        <a:t> mutable </a:t>
                      </a:r>
                      <a:endParaRPr lang="en-US" sz="1800" kern="1200" dirty="0">
                        <a:solidFill>
                          <a:schemeClr val="dk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No</a:t>
                      </a:r>
                      <a:r>
                        <a:rPr lang="en-US" sz="1800" kern="1200" baseline="0" dirty="0" smtClean="0">
                          <a:solidFill>
                            <a:schemeClr val="dk1"/>
                          </a:solidFill>
                          <a:latin typeface="+mn-lt"/>
                          <a:ea typeface="+mn-ea"/>
                          <a:cs typeface="+mn-cs"/>
                        </a:rPr>
                        <a:t> </a:t>
                      </a:r>
                      <a:r>
                        <a:rPr lang="mr-IN" sz="1800" kern="1200" baseline="0" dirty="0" smtClean="0">
                          <a:solidFill>
                            <a:schemeClr val="dk1"/>
                          </a:solidFill>
                          <a:latin typeface="+mn-lt"/>
                          <a:ea typeface="+mn-ea"/>
                          <a:cs typeface="+mn-cs"/>
                        </a:rPr>
                        <a:t>–</a:t>
                      </a:r>
                      <a:r>
                        <a:rPr lang="en-US" sz="1800" kern="1200" baseline="0" dirty="0" smtClean="0">
                          <a:solidFill>
                            <a:schemeClr val="dk1"/>
                          </a:solidFill>
                          <a:latin typeface="+mn-lt"/>
                          <a:ea typeface="+mn-ea"/>
                          <a:cs typeface="+mn-cs"/>
                        </a:rPr>
                        <a:t> unordered </a:t>
                      </a:r>
                      <a:endParaRPr lang="en-US" sz="1800" kern="1200" dirty="0">
                        <a:solidFill>
                          <a:schemeClr val="dk1"/>
                        </a:solidFill>
                        <a:latin typeface="+mn-lt"/>
                        <a:ea typeface="+mn-ea"/>
                        <a:cs typeface="+mn-cs"/>
                      </a:endParaRPr>
                    </a:p>
                  </a:txBody>
                  <a:tcPr anchor="ctr"/>
                </a:tc>
              </a:tr>
            </a:tbl>
          </a:graphicData>
        </a:graphic>
      </p:graphicFrame>
      <p:sp>
        <p:nvSpPr>
          <p:cNvPr id="4" name="Date Placeholder 3"/>
          <p:cNvSpPr>
            <a:spLocks noGrp="1"/>
          </p:cNvSpPr>
          <p:nvPr>
            <p:ph type="dt" sz="half" idx="10"/>
          </p:nvPr>
        </p:nvSpPr>
        <p:spPr/>
        <p:txBody>
          <a:bodyPr/>
          <a:lstStyle/>
          <a:p>
            <a:r>
              <a:rPr lang="en-HK" altLang="zh-HK" smtClean="0"/>
              <a:t>24 Nov 2018 </a:t>
            </a:r>
            <a:endParaRPr lang="en-US"/>
          </a:p>
        </p:txBody>
      </p:sp>
      <p:sp>
        <p:nvSpPr>
          <p:cNvPr id="5" name="Footer Placeholder 4"/>
          <p:cNvSpPr>
            <a:spLocks noGrp="1"/>
          </p:cNvSpPr>
          <p:nvPr>
            <p:ph type="ftr" sz="quarter" idx="11"/>
          </p:nvPr>
        </p:nvSpPr>
        <p:spPr/>
        <p:txBody>
          <a:bodyPr/>
          <a:lstStyle/>
          <a:p>
            <a:r>
              <a:rPr lang="it-IT" smtClean="0"/>
              <a:t>BUDMC Py01 </a:t>
            </a:r>
            <a:endParaRPr lang="en-US"/>
          </a:p>
        </p:txBody>
      </p:sp>
      <p:sp>
        <p:nvSpPr>
          <p:cNvPr id="6" name="Slide Number Placeholder 5"/>
          <p:cNvSpPr>
            <a:spLocks noGrp="1"/>
          </p:cNvSpPr>
          <p:nvPr>
            <p:ph type="sldNum" sz="quarter" idx="12"/>
          </p:nvPr>
        </p:nvSpPr>
        <p:spPr/>
        <p:txBody>
          <a:bodyPr/>
          <a:lstStyle/>
          <a:p>
            <a:fld id="{759C4891-3A96-4342-8252-30900AC70DD8}" type="slidenum">
              <a:rPr lang="en-US" smtClean="0"/>
              <a:pPr/>
              <a:t>24</a:t>
            </a:fld>
            <a:endParaRPr lang="en-US"/>
          </a:p>
        </p:txBody>
      </p:sp>
      <p:sp>
        <p:nvSpPr>
          <p:cNvPr id="3" name="TextBox 2"/>
          <p:cNvSpPr txBox="1"/>
          <p:nvPr/>
        </p:nvSpPr>
        <p:spPr>
          <a:xfrm>
            <a:off x="609600" y="6017763"/>
            <a:ext cx="7412157" cy="369332"/>
          </a:xfrm>
          <a:prstGeom prst="rect">
            <a:avLst/>
          </a:prstGeom>
          <a:noFill/>
        </p:spPr>
        <p:txBody>
          <a:bodyPr wrap="none" rtlCol="0">
            <a:spAutoFit/>
          </a:bodyPr>
          <a:lstStyle/>
          <a:p>
            <a:r>
              <a:rPr lang="en-US" dirty="0" smtClean="0"/>
              <a:t>Table compiled by Xinzhi Zhang on 20180912 </a:t>
            </a:r>
            <a:r>
              <a:rPr lang="mr-IN" dirty="0" smtClean="0"/>
              <a:t>–</a:t>
            </a:r>
            <a:r>
              <a:rPr lang="en-US" dirty="0" smtClean="0"/>
              <a:t> for educational purposes only</a:t>
            </a:r>
            <a:endParaRPr lang="en-US" dirty="0"/>
          </a:p>
        </p:txBody>
      </p:sp>
    </p:spTree>
    <p:extLst>
      <p:ext uri="{BB962C8B-B14F-4D97-AF65-F5344CB8AC3E}">
        <p14:creationId xmlns:p14="http://schemas.microsoft.com/office/powerpoint/2010/main" val="18078291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 </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 list is a kind of collection, a sequence of values. </a:t>
            </a:r>
          </a:p>
          <a:p>
            <a:r>
              <a:rPr lang="en-US" dirty="0"/>
              <a:t>L</a:t>
            </a:r>
            <a:r>
              <a:rPr lang="en-US" dirty="0" smtClean="0"/>
              <a:t>ists</a:t>
            </a:r>
            <a:r>
              <a:rPr lang="en-US" dirty="0"/>
              <a:t>: </a:t>
            </a:r>
            <a:r>
              <a:rPr lang="en-US" dirty="0" smtClean="0"/>
              <a:t>integers, </a:t>
            </a:r>
            <a:r>
              <a:rPr lang="en-US" dirty="0"/>
              <a:t>strings, empty, and nested </a:t>
            </a:r>
            <a:r>
              <a:rPr lang="en-US" dirty="0" smtClean="0"/>
              <a:t>lists</a:t>
            </a:r>
          </a:p>
          <a:p>
            <a:r>
              <a:rPr lang="en-US" dirty="0" smtClean="0"/>
              <a:t>Lists are mutable </a:t>
            </a:r>
          </a:p>
          <a:p>
            <a:r>
              <a:rPr lang="en-US" dirty="0" smtClean="0"/>
              <a:t>Checking the list</a:t>
            </a:r>
          </a:p>
          <a:p>
            <a:pPr lvl="1"/>
            <a:r>
              <a:rPr lang="en-US" dirty="0" smtClean="0"/>
              <a:t>how many elements? </a:t>
            </a:r>
          </a:p>
          <a:p>
            <a:pPr lvl="1"/>
            <a:r>
              <a:rPr lang="en-US" dirty="0" smtClean="0"/>
              <a:t>something in the list? </a:t>
            </a:r>
          </a:p>
          <a:p>
            <a:r>
              <a:rPr lang="en-US" dirty="0" smtClean="0"/>
              <a:t>Working on lists</a:t>
            </a:r>
          </a:p>
          <a:p>
            <a:pPr lvl="1"/>
            <a:r>
              <a:rPr lang="en-US" dirty="0" smtClean="0"/>
              <a:t>traversing </a:t>
            </a:r>
          </a:p>
          <a:p>
            <a:pPr lvl="1"/>
            <a:r>
              <a:rPr lang="en-US" dirty="0" smtClean="0"/>
              <a:t>indexing (zero-based, and -1 from right to left)  </a:t>
            </a:r>
          </a:p>
          <a:p>
            <a:pPr lvl="1"/>
            <a:r>
              <a:rPr lang="en-US" dirty="0" smtClean="0"/>
              <a:t>concatenating and slicing </a:t>
            </a:r>
          </a:p>
          <a:p>
            <a:pPr lvl="1"/>
            <a:endParaRPr lang="en-US" dirty="0"/>
          </a:p>
          <a:p>
            <a:r>
              <a:rPr lang="en-US" b="1" i="1" dirty="0" smtClean="0"/>
              <a:t>05_ds_list.py </a:t>
            </a:r>
            <a:endParaRPr lang="en-US" b="1" i="1" dirty="0"/>
          </a:p>
        </p:txBody>
      </p:sp>
      <p:sp>
        <p:nvSpPr>
          <p:cNvPr id="4" name="Date Placeholder 3"/>
          <p:cNvSpPr>
            <a:spLocks noGrp="1"/>
          </p:cNvSpPr>
          <p:nvPr>
            <p:ph type="dt" sz="half" idx="10"/>
          </p:nvPr>
        </p:nvSpPr>
        <p:spPr/>
        <p:txBody>
          <a:bodyPr/>
          <a:lstStyle/>
          <a:p>
            <a:r>
              <a:rPr lang="en-HK" altLang="zh-HK" smtClean="0"/>
              <a:t>24 Nov 2018 </a:t>
            </a:r>
            <a:endParaRPr lang="en-US"/>
          </a:p>
        </p:txBody>
      </p:sp>
      <p:sp>
        <p:nvSpPr>
          <p:cNvPr id="5" name="Footer Placeholder 4"/>
          <p:cNvSpPr>
            <a:spLocks noGrp="1"/>
          </p:cNvSpPr>
          <p:nvPr>
            <p:ph type="ftr" sz="quarter" idx="11"/>
          </p:nvPr>
        </p:nvSpPr>
        <p:spPr/>
        <p:txBody>
          <a:bodyPr/>
          <a:lstStyle/>
          <a:p>
            <a:r>
              <a:rPr lang="it-IT" smtClean="0"/>
              <a:t>BUDMC Py01 </a:t>
            </a:r>
            <a:endParaRPr lang="en-US"/>
          </a:p>
        </p:txBody>
      </p:sp>
      <p:sp>
        <p:nvSpPr>
          <p:cNvPr id="6" name="Slide Number Placeholder 5"/>
          <p:cNvSpPr>
            <a:spLocks noGrp="1"/>
          </p:cNvSpPr>
          <p:nvPr>
            <p:ph type="sldNum" sz="quarter" idx="12"/>
          </p:nvPr>
        </p:nvSpPr>
        <p:spPr/>
        <p:txBody>
          <a:bodyPr/>
          <a:lstStyle/>
          <a:p>
            <a:fld id="{759C4891-3A96-4342-8252-30900AC70DD8}" type="slidenum">
              <a:rPr lang="en-US" smtClean="0"/>
              <a:t>25</a:t>
            </a:fld>
            <a:endParaRPr lang="en-US"/>
          </a:p>
        </p:txBody>
      </p:sp>
    </p:spTree>
    <p:extLst>
      <p:ext uri="{BB962C8B-B14F-4D97-AF65-F5344CB8AC3E}">
        <p14:creationId xmlns:p14="http://schemas.microsoft.com/office/powerpoint/2010/main" val="7316401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Tuples </a:t>
            </a:r>
            <a:endParaRPr lang="en-US" dirty="0"/>
          </a:p>
        </p:txBody>
      </p:sp>
      <p:sp>
        <p:nvSpPr>
          <p:cNvPr id="3" name="Content Placeholder 2"/>
          <p:cNvSpPr>
            <a:spLocks noGrp="1"/>
          </p:cNvSpPr>
          <p:nvPr>
            <p:ph idx="1"/>
          </p:nvPr>
        </p:nvSpPr>
        <p:spPr/>
        <p:txBody>
          <a:bodyPr>
            <a:normAutofit lnSpcReduction="10000"/>
          </a:bodyPr>
          <a:lstStyle/>
          <a:p>
            <a:r>
              <a:rPr lang="en-US" dirty="0"/>
              <a:t>Tuples are in many ways similar to lists, but they are defined with parentheses rather than square </a:t>
            </a:r>
            <a:r>
              <a:rPr lang="en-US" dirty="0" smtClean="0"/>
              <a:t>brackets</a:t>
            </a:r>
            <a:r>
              <a:rPr lang="en-US" dirty="0"/>
              <a:t>. </a:t>
            </a:r>
          </a:p>
          <a:p>
            <a:r>
              <a:rPr lang="en-US" dirty="0" smtClean="0"/>
              <a:t>Both lists and tuples have </a:t>
            </a:r>
            <a:r>
              <a:rPr lang="en-US" dirty="0"/>
              <a:t>elements which are indexed starting at </a:t>
            </a:r>
            <a:r>
              <a:rPr lang="en-US" dirty="0" smtClean="0"/>
              <a:t>0. </a:t>
            </a:r>
          </a:p>
          <a:p>
            <a:r>
              <a:rPr lang="en-US" dirty="0" smtClean="0"/>
              <a:t>Tuples are immutable. </a:t>
            </a:r>
          </a:p>
          <a:p>
            <a:r>
              <a:rPr lang="en-US" dirty="0" smtClean="0"/>
              <a:t>Tuples are efficient in making some temporary variables, especially if we have multiple value outputs. </a:t>
            </a:r>
            <a:endParaRPr lang="en-US" dirty="0"/>
          </a:p>
        </p:txBody>
      </p:sp>
      <p:sp>
        <p:nvSpPr>
          <p:cNvPr id="4" name="Date Placeholder 3"/>
          <p:cNvSpPr>
            <a:spLocks noGrp="1"/>
          </p:cNvSpPr>
          <p:nvPr>
            <p:ph type="dt" sz="half" idx="10"/>
          </p:nvPr>
        </p:nvSpPr>
        <p:spPr/>
        <p:txBody>
          <a:bodyPr/>
          <a:lstStyle/>
          <a:p>
            <a:r>
              <a:rPr lang="en-HK" altLang="zh-HK" smtClean="0"/>
              <a:t>24 Nov 2018 </a:t>
            </a:r>
            <a:endParaRPr lang="en-US"/>
          </a:p>
        </p:txBody>
      </p:sp>
      <p:sp>
        <p:nvSpPr>
          <p:cNvPr id="5" name="Footer Placeholder 4"/>
          <p:cNvSpPr>
            <a:spLocks noGrp="1"/>
          </p:cNvSpPr>
          <p:nvPr>
            <p:ph type="ftr" sz="quarter" idx="11"/>
          </p:nvPr>
        </p:nvSpPr>
        <p:spPr/>
        <p:txBody>
          <a:bodyPr/>
          <a:lstStyle/>
          <a:p>
            <a:r>
              <a:rPr lang="it-IT" smtClean="0"/>
              <a:t>BUDMC Py01 </a:t>
            </a:r>
            <a:endParaRPr lang="en-US"/>
          </a:p>
        </p:txBody>
      </p:sp>
      <p:sp>
        <p:nvSpPr>
          <p:cNvPr id="6" name="Slide Number Placeholder 5"/>
          <p:cNvSpPr>
            <a:spLocks noGrp="1"/>
          </p:cNvSpPr>
          <p:nvPr>
            <p:ph type="sldNum" sz="quarter" idx="12"/>
          </p:nvPr>
        </p:nvSpPr>
        <p:spPr/>
        <p:txBody>
          <a:bodyPr/>
          <a:lstStyle/>
          <a:p>
            <a:fld id="{759C4891-3A96-4342-8252-30900AC70DD8}" type="slidenum">
              <a:rPr lang="en-US" smtClean="0"/>
              <a:t>26</a:t>
            </a:fld>
            <a:endParaRPr lang="en-US"/>
          </a:p>
        </p:txBody>
      </p:sp>
    </p:spTree>
    <p:extLst>
      <p:ext uri="{BB962C8B-B14F-4D97-AF65-F5344CB8AC3E}">
        <p14:creationId xmlns:p14="http://schemas.microsoft.com/office/powerpoint/2010/main" val="15472453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Dictionaries </a:t>
            </a:r>
            <a:endParaRPr lang="en-US" dirty="0"/>
          </a:p>
        </p:txBody>
      </p:sp>
      <p:sp>
        <p:nvSpPr>
          <p:cNvPr id="3" name="Content Placeholder 2"/>
          <p:cNvSpPr>
            <a:spLocks noGrp="1"/>
          </p:cNvSpPr>
          <p:nvPr>
            <p:ph idx="1"/>
          </p:nvPr>
        </p:nvSpPr>
        <p:spPr/>
        <p:txBody>
          <a:bodyPr/>
          <a:lstStyle/>
          <a:p>
            <a:r>
              <a:rPr lang="en-US" dirty="0"/>
              <a:t>Dictionaries are </a:t>
            </a:r>
            <a:r>
              <a:rPr lang="en-US" dirty="0" smtClean="0"/>
              <a:t>flexible </a:t>
            </a:r>
            <a:r>
              <a:rPr lang="en-US" dirty="0"/>
              <a:t>mappings of keys to values, and form the basis of much of Python's internal implementation. </a:t>
            </a:r>
            <a:endParaRPr lang="en-US" dirty="0" smtClean="0"/>
          </a:p>
          <a:p>
            <a:r>
              <a:rPr lang="en-US" dirty="0" smtClean="0"/>
              <a:t>They </a:t>
            </a:r>
            <a:r>
              <a:rPr lang="en-US" dirty="0"/>
              <a:t>can be created via a comma-separated list of </a:t>
            </a:r>
            <a:r>
              <a:rPr lang="en-US" b="1" i="1" dirty="0" err="1"/>
              <a:t>key:value</a:t>
            </a:r>
            <a:r>
              <a:rPr lang="en-US" b="1" i="1" dirty="0"/>
              <a:t> pairs </a:t>
            </a:r>
            <a:r>
              <a:rPr lang="en-US" dirty="0"/>
              <a:t>within curly </a:t>
            </a:r>
            <a:r>
              <a:rPr lang="en-US" dirty="0" smtClean="0"/>
              <a:t>braces. </a:t>
            </a:r>
            <a:endParaRPr lang="en-US" dirty="0"/>
          </a:p>
        </p:txBody>
      </p:sp>
      <p:sp>
        <p:nvSpPr>
          <p:cNvPr id="4" name="Date Placeholder 3"/>
          <p:cNvSpPr>
            <a:spLocks noGrp="1"/>
          </p:cNvSpPr>
          <p:nvPr>
            <p:ph type="dt" sz="half" idx="10"/>
          </p:nvPr>
        </p:nvSpPr>
        <p:spPr/>
        <p:txBody>
          <a:bodyPr/>
          <a:lstStyle/>
          <a:p>
            <a:r>
              <a:rPr lang="en-HK" altLang="zh-HK" smtClean="0"/>
              <a:t>24 Nov 2018 </a:t>
            </a:r>
            <a:endParaRPr lang="en-US"/>
          </a:p>
        </p:txBody>
      </p:sp>
      <p:sp>
        <p:nvSpPr>
          <p:cNvPr id="5" name="Footer Placeholder 4"/>
          <p:cNvSpPr>
            <a:spLocks noGrp="1"/>
          </p:cNvSpPr>
          <p:nvPr>
            <p:ph type="ftr" sz="quarter" idx="11"/>
          </p:nvPr>
        </p:nvSpPr>
        <p:spPr/>
        <p:txBody>
          <a:bodyPr/>
          <a:lstStyle/>
          <a:p>
            <a:r>
              <a:rPr lang="it-IT" smtClean="0"/>
              <a:t>BUDMC Py01 </a:t>
            </a:r>
            <a:endParaRPr lang="en-US"/>
          </a:p>
        </p:txBody>
      </p:sp>
      <p:sp>
        <p:nvSpPr>
          <p:cNvPr id="6" name="Slide Number Placeholder 5"/>
          <p:cNvSpPr>
            <a:spLocks noGrp="1"/>
          </p:cNvSpPr>
          <p:nvPr>
            <p:ph type="sldNum" sz="quarter" idx="12"/>
          </p:nvPr>
        </p:nvSpPr>
        <p:spPr/>
        <p:txBody>
          <a:bodyPr/>
          <a:lstStyle/>
          <a:p>
            <a:fld id="{759C4891-3A96-4342-8252-30900AC70DD8}" type="slidenum">
              <a:rPr lang="en-US" smtClean="0"/>
              <a:t>27</a:t>
            </a:fld>
            <a:endParaRPr lang="en-US"/>
          </a:p>
        </p:txBody>
      </p:sp>
    </p:spTree>
    <p:extLst>
      <p:ext uri="{BB962C8B-B14F-4D97-AF65-F5344CB8AC3E}">
        <p14:creationId xmlns:p14="http://schemas.microsoft.com/office/powerpoint/2010/main" val="136047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Shape 265"/>
          <p:cNvSpPr txBox="1">
            <a:spLocks noGrp="1"/>
          </p:cNvSpPr>
          <p:nvPr>
            <p:ph type="title"/>
          </p:nvPr>
        </p:nvSpPr>
        <p:spPr/>
        <p:txBody>
          <a:bodyPr/>
          <a:lstStyle/>
          <a:p>
            <a:r>
              <a:rPr lang="en-US" dirty="0">
                <a:sym typeface="Cabin"/>
              </a:rPr>
              <a:t>L</a:t>
            </a:r>
            <a:r>
              <a:rPr lang="en-US" dirty="0" smtClean="0">
                <a:sym typeface="Cabin"/>
              </a:rPr>
              <a:t>ists vs dictionaries</a:t>
            </a:r>
            <a:endParaRPr lang="en-US" dirty="0">
              <a:sym typeface="Cabin"/>
            </a:endParaRPr>
          </a:p>
        </p:txBody>
      </p:sp>
      <p:sp>
        <p:nvSpPr>
          <p:cNvPr id="266" name="Shape 266"/>
          <p:cNvSpPr txBox="1">
            <a:spLocks noGrp="1"/>
          </p:cNvSpPr>
          <p:nvPr>
            <p:ph type="body" idx="1"/>
          </p:nvPr>
        </p:nvSpPr>
        <p:spPr/>
        <p:txBody>
          <a:bodyPr/>
          <a:lstStyle/>
          <a:p>
            <a:r>
              <a:rPr lang="en-US" smtClean="0">
                <a:sym typeface="Cabin"/>
              </a:rPr>
              <a:t>Dictionaries are like lists except that they use keys instead of numbers to look up values</a:t>
            </a:r>
            <a:endParaRPr lang="en-US" dirty="0">
              <a:sym typeface="Cabin"/>
            </a:endParaRPr>
          </a:p>
        </p:txBody>
      </p:sp>
      <p:sp>
        <p:nvSpPr>
          <p:cNvPr id="267" name="Shape 267"/>
          <p:cNvSpPr txBox="1"/>
          <p:nvPr/>
        </p:nvSpPr>
        <p:spPr>
          <a:xfrm>
            <a:off x="1339453" y="3417381"/>
            <a:ext cx="2845800" cy="2012762"/>
          </a:xfrm>
          <a:prstGeom prst="rect">
            <a:avLst/>
          </a:prstGeom>
          <a:noFill/>
          <a:ln>
            <a:noFill/>
          </a:ln>
        </p:spPr>
        <p:txBody>
          <a:bodyPr lIns="0" tIns="0" rIns="0" bIns="0" anchor="ctr" anchorCtr="0">
            <a:noAutofit/>
          </a:bodyPr>
          <a:lstStyle/>
          <a:p>
            <a:pPr>
              <a:buClr>
                <a:srgbClr val="00FF00"/>
              </a:buClr>
              <a:buSzPct val="25000"/>
            </a:pPr>
            <a:r>
              <a:rPr lang="en-US" sz="1688" dirty="0">
                <a:latin typeface="Courier"/>
                <a:ea typeface="Courier"/>
                <a:cs typeface="Courier"/>
                <a:sym typeface="Courier New"/>
              </a:rPr>
              <a:t>&gt;&gt;&gt; </a:t>
            </a:r>
            <a:r>
              <a:rPr lang="en-US" sz="1688" dirty="0" err="1">
                <a:latin typeface="Courier"/>
                <a:ea typeface="Courier"/>
                <a:cs typeface="Courier"/>
                <a:sym typeface="Courier New"/>
              </a:rPr>
              <a:t>lst</a:t>
            </a:r>
            <a:r>
              <a:rPr lang="en-US" sz="1688" dirty="0">
                <a:latin typeface="Courier"/>
                <a:ea typeface="Courier"/>
                <a:cs typeface="Courier"/>
                <a:sym typeface="Courier New"/>
              </a:rPr>
              <a:t> = list()</a:t>
            </a:r>
          </a:p>
          <a:p>
            <a:pPr>
              <a:buClr>
                <a:srgbClr val="00FF00"/>
              </a:buClr>
              <a:buSzPct val="25000"/>
            </a:pPr>
            <a:r>
              <a:rPr lang="en-US" sz="1688" dirty="0">
                <a:latin typeface="Courier"/>
                <a:ea typeface="Courier"/>
                <a:cs typeface="Courier"/>
                <a:sym typeface="Courier New"/>
              </a:rPr>
              <a:t>&gt;&gt;&gt; </a:t>
            </a:r>
            <a:r>
              <a:rPr lang="en-US" sz="1688" dirty="0" err="1">
                <a:latin typeface="Courier"/>
                <a:ea typeface="Courier"/>
                <a:cs typeface="Courier"/>
                <a:sym typeface="Courier New"/>
              </a:rPr>
              <a:t>lst.append</a:t>
            </a:r>
            <a:r>
              <a:rPr lang="en-US" sz="1688" dirty="0">
                <a:latin typeface="Courier"/>
                <a:ea typeface="Courier"/>
                <a:cs typeface="Courier"/>
                <a:sym typeface="Courier New"/>
              </a:rPr>
              <a:t>(21)</a:t>
            </a:r>
          </a:p>
          <a:p>
            <a:pPr>
              <a:buClr>
                <a:srgbClr val="00FF00"/>
              </a:buClr>
              <a:buSzPct val="25000"/>
            </a:pPr>
            <a:r>
              <a:rPr lang="en-US" sz="1688" dirty="0">
                <a:latin typeface="Courier"/>
                <a:ea typeface="Courier"/>
                <a:cs typeface="Courier"/>
                <a:sym typeface="Courier New"/>
              </a:rPr>
              <a:t>&gt;&gt;&gt; </a:t>
            </a:r>
            <a:r>
              <a:rPr lang="en-US" sz="1688" dirty="0" err="1">
                <a:latin typeface="Courier"/>
                <a:ea typeface="Courier"/>
                <a:cs typeface="Courier"/>
                <a:sym typeface="Courier New"/>
              </a:rPr>
              <a:t>lst.append</a:t>
            </a:r>
            <a:r>
              <a:rPr lang="en-US" sz="1688" dirty="0">
                <a:latin typeface="Courier"/>
                <a:ea typeface="Courier"/>
                <a:cs typeface="Courier"/>
                <a:sym typeface="Courier New"/>
              </a:rPr>
              <a:t>(183)</a:t>
            </a:r>
          </a:p>
          <a:p>
            <a:pPr>
              <a:buClr>
                <a:srgbClr val="00FF00"/>
              </a:buClr>
              <a:buSzPct val="25000"/>
            </a:pPr>
            <a:r>
              <a:rPr lang="en-US" sz="1688" dirty="0">
                <a:latin typeface="Courier"/>
                <a:ea typeface="Courier"/>
                <a:cs typeface="Courier"/>
                <a:sym typeface="Courier New"/>
              </a:rPr>
              <a:t>&gt;&gt;&gt; print(</a:t>
            </a:r>
            <a:r>
              <a:rPr lang="en-US" sz="1688" dirty="0" err="1">
                <a:latin typeface="Courier"/>
                <a:ea typeface="Courier"/>
                <a:cs typeface="Courier"/>
                <a:sym typeface="Courier New"/>
              </a:rPr>
              <a:t>lst</a:t>
            </a:r>
            <a:r>
              <a:rPr lang="en-US" sz="1688" dirty="0">
                <a:latin typeface="Courier"/>
                <a:ea typeface="Courier"/>
                <a:cs typeface="Courier"/>
                <a:sym typeface="Courier New"/>
              </a:rPr>
              <a:t>)</a:t>
            </a:r>
          </a:p>
          <a:p>
            <a:pPr>
              <a:buClr>
                <a:srgbClr val="00FF00"/>
              </a:buClr>
              <a:buSzPct val="25000"/>
            </a:pPr>
            <a:r>
              <a:rPr lang="en-US" sz="1688" dirty="0">
                <a:latin typeface="Courier"/>
                <a:ea typeface="Courier"/>
                <a:cs typeface="Courier"/>
                <a:sym typeface="Courier New"/>
              </a:rPr>
              <a:t>[21, 183]</a:t>
            </a:r>
          </a:p>
          <a:p>
            <a:pPr>
              <a:buClr>
                <a:srgbClr val="00FF00"/>
              </a:buClr>
              <a:buSzPct val="25000"/>
            </a:pPr>
            <a:r>
              <a:rPr lang="en-US" sz="1688" dirty="0">
                <a:latin typeface="Courier"/>
                <a:ea typeface="Courier"/>
                <a:cs typeface="Courier"/>
                <a:sym typeface="Courier New"/>
              </a:rPr>
              <a:t>&gt;&gt;&gt; </a:t>
            </a:r>
            <a:r>
              <a:rPr lang="en-US" sz="1688" dirty="0" err="1">
                <a:latin typeface="Courier"/>
                <a:ea typeface="Courier"/>
                <a:cs typeface="Courier"/>
                <a:sym typeface="Courier New"/>
              </a:rPr>
              <a:t>lst</a:t>
            </a:r>
            <a:r>
              <a:rPr lang="en-US" sz="1688" dirty="0">
                <a:latin typeface="Courier"/>
                <a:ea typeface="Courier"/>
                <a:cs typeface="Courier"/>
                <a:sym typeface="Courier New"/>
              </a:rPr>
              <a:t>[0] = 23</a:t>
            </a:r>
          </a:p>
          <a:p>
            <a:pPr lvl="0">
              <a:buClr>
                <a:srgbClr val="00FF00"/>
              </a:buClr>
              <a:buSzPct val="25000"/>
            </a:pPr>
            <a:r>
              <a:rPr lang="en-US" sz="1688" dirty="0">
                <a:latin typeface="Courier"/>
                <a:ea typeface="Courier"/>
                <a:cs typeface="Courier"/>
                <a:sym typeface="Courier New"/>
              </a:rPr>
              <a:t>&gt;&gt;&gt; print(</a:t>
            </a:r>
            <a:r>
              <a:rPr lang="en-US" sz="1688" dirty="0" err="1">
                <a:latin typeface="Courier"/>
                <a:ea typeface="Courier"/>
                <a:cs typeface="Courier"/>
                <a:sym typeface="Courier New"/>
              </a:rPr>
              <a:t>lst</a:t>
            </a:r>
            <a:r>
              <a:rPr lang="en-US" sz="1688" dirty="0">
                <a:latin typeface="Courier"/>
                <a:ea typeface="Courier"/>
                <a:cs typeface="Courier"/>
                <a:sym typeface="Courier New"/>
              </a:rPr>
              <a:t>)</a:t>
            </a:r>
          </a:p>
          <a:p>
            <a:pPr>
              <a:buClr>
                <a:srgbClr val="00FF00"/>
              </a:buClr>
              <a:buSzPct val="25000"/>
            </a:pPr>
            <a:r>
              <a:rPr lang="en-US" sz="1688" dirty="0">
                <a:latin typeface="Courier"/>
                <a:ea typeface="Courier"/>
                <a:cs typeface="Courier"/>
                <a:sym typeface="Courier New"/>
              </a:rPr>
              <a:t>[23, 183]</a:t>
            </a:r>
          </a:p>
        </p:txBody>
      </p:sp>
      <p:sp>
        <p:nvSpPr>
          <p:cNvPr id="268" name="Shape 268"/>
          <p:cNvSpPr txBox="1"/>
          <p:nvPr/>
        </p:nvSpPr>
        <p:spPr>
          <a:xfrm>
            <a:off x="5109567" y="3105743"/>
            <a:ext cx="3652088" cy="2493112"/>
          </a:xfrm>
          <a:prstGeom prst="rect">
            <a:avLst/>
          </a:prstGeom>
          <a:noFill/>
          <a:ln>
            <a:noFill/>
          </a:ln>
        </p:spPr>
        <p:txBody>
          <a:bodyPr lIns="0" tIns="0" rIns="0" bIns="0" anchor="ctr" anchorCtr="0">
            <a:noAutofit/>
          </a:bodyPr>
          <a:lstStyle/>
          <a:p>
            <a:pPr>
              <a:buClr>
                <a:srgbClr val="FF00FF"/>
              </a:buClr>
              <a:buSzPct val="25000"/>
            </a:pPr>
            <a:r>
              <a:rPr lang="en-US" sz="1688" dirty="0">
                <a:latin typeface="Courier"/>
                <a:ea typeface="Courier"/>
                <a:cs typeface="Courier"/>
                <a:sym typeface="Courier New"/>
              </a:rPr>
              <a:t>&gt;&gt;&gt; </a:t>
            </a:r>
            <a:r>
              <a:rPr lang="en-US" sz="1688" dirty="0" err="1">
                <a:latin typeface="Courier"/>
                <a:ea typeface="Courier"/>
                <a:cs typeface="Courier"/>
                <a:sym typeface="Courier New"/>
              </a:rPr>
              <a:t>ddd</a:t>
            </a:r>
            <a:r>
              <a:rPr lang="en-US" sz="1688" dirty="0">
                <a:latin typeface="Courier"/>
                <a:ea typeface="Courier"/>
                <a:cs typeface="Courier"/>
                <a:sym typeface="Courier New"/>
              </a:rPr>
              <a:t> = </a:t>
            </a:r>
            <a:r>
              <a:rPr lang="en-US" sz="1688" dirty="0" err="1">
                <a:latin typeface="Courier"/>
                <a:ea typeface="Courier"/>
                <a:cs typeface="Courier"/>
                <a:sym typeface="Courier New"/>
              </a:rPr>
              <a:t>dict</a:t>
            </a:r>
            <a:r>
              <a:rPr lang="en-US" sz="1688" dirty="0">
                <a:latin typeface="Courier"/>
                <a:ea typeface="Courier"/>
                <a:cs typeface="Courier"/>
                <a:sym typeface="Courier New"/>
              </a:rPr>
              <a:t>()</a:t>
            </a:r>
          </a:p>
          <a:p>
            <a:pPr>
              <a:buClr>
                <a:srgbClr val="FF00FF"/>
              </a:buClr>
              <a:buSzPct val="25000"/>
            </a:pPr>
            <a:r>
              <a:rPr lang="en-US" sz="1688" dirty="0">
                <a:latin typeface="Courier"/>
                <a:ea typeface="Courier"/>
                <a:cs typeface="Courier"/>
                <a:sym typeface="Courier New"/>
              </a:rPr>
              <a:t>&gt;&gt;&gt; </a:t>
            </a:r>
            <a:r>
              <a:rPr lang="en-US" sz="1688" dirty="0" err="1">
                <a:latin typeface="Courier"/>
                <a:ea typeface="Courier"/>
                <a:cs typeface="Courier"/>
                <a:sym typeface="Courier New"/>
              </a:rPr>
              <a:t>ddd</a:t>
            </a:r>
            <a:r>
              <a:rPr lang="en-US" sz="1688" dirty="0">
                <a:latin typeface="Courier"/>
                <a:ea typeface="Courier"/>
                <a:cs typeface="Courier"/>
                <a:sym typeface="Courier New"/>
              </a:rPr>
              <a:t>['age'] = 21</a:t>
            </a:r>
          </a:p>
          <a:p>
            <a:pPr>
              <a:buClr>
                <a:srgbClr val="FF00FF"/>
              </a:buClr>
              <a:buSzPct val="25000"/>
            </a:pPr>
            <a:r>
              <a:rPr lang="en-US" sz="1688" dirty="0">
                <a:latin typeface="Courier"/>
                <a:ea typeface="Courier"/>
                <a:cs typeface="Courier"/>
                <a:sym typeface="Courier New"/>
              </a:rPr>
              <a:t>&gt;&gt;&gt; </a:t>
            </a:r>
            <a:r>
              <a:rPr lang="en-US" sz="1688" dirty="0" err="1">
                <a:latin typeface="Courier"/>
                <a:ea typeface="Courier"/>
                <a:cs typeface="Courier"/>
                <a:sym typeface="Courier New"/>
              </a:rPr>
              <a:t>ddd</a:t>
            </a:r>
            <a:r>
              <a:rPr lang="en-US" sz="1688" dirty="0">
                <a:latin typeface="Courier"/>
                <a:ea typeface="Courier"/>
                <a:cs typeface="Courier"/>
                <a:sym typeface="Courier New"/>
              </a:rPr>
              <a:t>['course'] = 182</a:t>
            </a:r>
          </a:p>
          <a:p>
            <a:pPr lvl="0">
              <a:buClr>
                <a:srgbClr val="FF00FF"/>
              </a:buClr>
              <a:buSzPct val="25000"/>
            </a:pPr>
            <a:r>
              <a:rPr lang="en-US" sz="1688" dirty="0">
                <a:latin typeface="Courier"/>
                <a:ea typeface="Courier"/>
                <a:cs typeface="Courier"/>
                <a:sym typeface="Courier New"/>
              </a:rPr>
              <a:t>&gt;&gt;&gt; print(</a:t>
            </a:r>
            <a:r>
              <a:rPr lang="en-US" sz="1688" dirty="0" err="1">
                <a:latin typeface="Courier"/>
                <a:ea typeface="Courier"/>
                <a:cs typeface="Courier"/>
                <a:sym typeface="Courier New"/>
              </a:rPr>
              <a:t>ddd</a:t>
            </a:r>
            <a:r>
              <a:rPr lang="en-US" sz="1688" dirty="0">
                <a:latin typeface="Courier"/>
                <a:ea typeface="Courier"/>
                <a:cs typeface="Courier"/>
                <a:sym typeface="Courier New"/>
              </a:rPr>
              <a:t>)</a:t>
            </a:r>
          </a:p>
          <a:p>
            <a:pPr>
              <a:buClr>
                <a:srgbClr val="FF00FF"/>
              </a:buClr>
              <a:buSzPct val="25000"/>
            </a:pPr>
            <a:r>
              <a:rPr lang="en-US" sz="1688" dirty="0">
                <a:latin typeface="Courier"/>
                <a:ea typeface="Courier"/>
                <a:cs typeface="Courier"/>
                <a:sym typeface="Courier New"/>
              </a:rPr>
              <a:t>{'course': 182, 'age': 21}</a:t>
            </a:r>
          </a:p>
          <a:p>
            <a:pPr>
              <a:buClr>
                <a:srgbClr val="FF00FF"/>
              </a:buClr>
              <a:buSzPct val="25000"/>
            </a:pPr>
            <a:r>
              <a:rPr lang="en-US" sz="1688" dirty="0">
                <a:latin typeface="Courier"/>
                <a:ea typeface="Courier"/>
                <a:cs typeface="Courier"/>
                <a:sym typeface="Courier New"/>
              </a:rPr>
              <a:t>&gt;&gt;&gt; </a:t>
            </a:r>
            <a:r>
              <a:rPr lang="en-US" sz="1688" dirty="0" err="1">
                <a:latin typeface="Courier"/>
                <a:ea typeface="Courier"/>
                <a:cs typeface="Courier"/>
                <a:sym typeface="Courier New"/>
              </a:rPr>
              <a:t>ddd</a:t>
            </a:r>
            <a:r>
              <a:rPr lang="en-US" sz="1688" dirty="0">
                <a:latin typeface="Courier"/>
                <a:ea typeface="Courier"/>
                <a:cs typeface="Courier"/>
                <a:sym typeface="Courier New"/>
              </a:rPr>
              <a:t>['age'] = 23</a:t>
            </a:r>
          </a:p>
          <a:p>
            <a:pPr lvl="0">
              <a:buClr>
                <a:srgbClr val="FF00FF"/>
              </a:buClr>
              <a:buSzPct val="25000"/>
            </a:pPr>
            <a:r>
              <a:rPr lang="en-US" sz="1688" dirty="0">
                <a:latin typeface="Courier"/>
                <a:ea typeface="Courier"/>
                <a:cs typeface="Courier"/>
                <a:sym typeface="Courier New"/>
              </a:rPr>
              <a:t>&gt;&gt;&gt; print(</a:t>
            </a:r>
            <a:r>
              <a:rPr lang="en-US" sz="1688" dirty="0" err="1">
                <a:latin typeface="Courier"/>
                <a:ea typeface="Courier"/>
                <a:cs typeface="Courier"/>
                <a:sym typeface="Courier New"/>
              </a:rPr>
              <a:t>ddd</a:t>
            </a:r>
            <a:r>
              <a:rPr lang="en-US" sz="1688" dirty="0">
                <a:latin typeface="Courier"/>
                <a:ea typeface="Courier"/>
                <a:cs typeface="Courier"/>
                <a:sym typeface="Courier New"/>
              </a:rPr>
              <a:t>)</a:t>
            </a:r>
          </a:p>
          <a:p>
            <a:pPr>
              <a:buClr>
                <a:srgbClr val="FF00FF"/>
              </a:buClr>
              <a:buSzPct val="25000"/>
            </a:pPr>
            <a:r>
              <a:rPr lang="en-US" sz="1688" dirty="0">
                <a:latin typeface="Courier"/>
                <a:ea typeface="Courier"/>
                <a:cs typeface="Courier"/>
                <a:sym typeface="Courier New"/>
              </a:rPr>
              <a:t>{'course': 182, 'age': 23}</a:t>
            </a:r>
          </a:p>
        </p:txBody>
      </p:sp>
      <p:sp>
        <p:nvSpPr>
          <p:cNvPr id="4" name="Date Placeholder 3"/>
          <p:cNvSpPr>
            <a:spLocks noGrp="1"/>
          </p:cNvSpPr>
          <p:nvPr>
            <p:ph type="dt" sz="half" idx="10"/>
          </p:nvPr>
        </p:nvSpPr>
        <p:spPr/>
        <p:txBody>
          <a:bodyPr/>
          <a:lstStyle/>
          <a:p>
            <a:r>
              <a:rPr lang="en-HK" altLang="zh-HK" smtClean="0"/>
              <a:t>24 Nov 2018 </a:t>
            </a:r>
            <a:endParaRPr lang="en-US"/>
          </a:p>
        </p:txBody>
      </p:sp>
      <p:sp>
        <p:nvSpPr>
          <p:cNvPr id="5" name="Footer Placeholder 4"/>
          <p:cNvSpPr>
            <a:spLocks noGrp="1"/>
          </p:cNvSpPr>
          <p:nvPr>
            <p:ph type="ftr" sz="quarter" idx="11"/>
          </p:nvPr>
        </p:nvSpPr>
        <p:spPr/>
        <p:txBody>
          <a:bodyPr/>
          <a:lstStyle/>
          <a:p>
            <a:r>
              <a:rPr lang="it-IT" smtClean="0"/>
              <a:t>BUDMC Py01 </a:t>
            </a:r>
            <a:endParaRPr lang="en-US"/>
          </a:p>
        </p:txBody>
      </p:sp>
      <p:sp>
        <p:nvSpPr>
          <p:cNvPr id="6" name="Slide Number Placeholder 5"/>
          <p:cNvSpPr>
            <a:spLocks noGrp="1"/>
          </p:cNvSpPr>
          <p:nvPr>
            <p:ph type="sldNum" sz="quarter" idx="12"/>
          </p:nvPr>
        </p:nvSpPr>
        <p:spPr/>
        <p:txBody>
          <a:bodyPr/>
          <a:lstStyle/>
          <a:p>
            <a:fld id="{759C4891-3A96-4342-8252-30900AC70DD8}" type="slidenum">
              <a:rPr lang="en-US" smtClean="0"/>
              <a:t>28</a:t>
            </a:fld>
            <a:endParaRPr lang="en-US"/>
          </a:p>
        </p:txBody>
      </p:sp>
    </p:spTree>
    <p:extLst>
      <p:ext uri="{BB962C8B-B14F-4D97-AF65-F5344CB8AC3E}">
        <p14:creationId xmlns:p14="http://schemas.microsoft.com/office/powerpoint/2010/main" val="6381174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Sets </a:t>
            </a:r>
            <a:endParaRPr lang="en-US" dirty="0"/>
          </a:p>
        </p:txBody>
      </p:sp>
      <p:sp>
        <p:nvSpPr>
          <p:cNvPr id="3" name="Content Placeholder 2"/>
          <p:cNvSpPr>
            <a:spLocks noGrp="1"/>
          </p:cNvSpPr>
          <p:nvPr>
            <p:ph idx="1"/>
          </p:nvPr>
        </p:nvSpPr>
        <p:spPr/>
        <p:txBody>
          <a:bodyPr/>
          <a:lstStyle/>
          <a:p>
            <a:r>
              <a:rPr lang="en-US" dirty="0"/>
              <a:t>S</a:t>
            </a:r>
            <a:r>
              <a:rPr lang="en-US" dirty="0" smtClean="0"/>
              <a:t>ets </a:t>
            </a:r>
            <a:r>
              <a:rPr lang="en-US" dirty="0"/>
              <a:t>contains unordered collections of unique items. They are defined much like lists and tuples, except they use the curly brackets of </a:t>
            </a:r>
            <a:r>
              <a:rPr lang="en-US" dirty="0" smtClean="0"/>
              <a:t>dictionaries. </a:t>
            </a:r>
            <a:endParaRPr lang="en-US" dirty="0"/>
          </a:p>
        </p:txBody>
      </p:sp>
      <p:sp>
        <p:nvSpPr>
          <p:cNvPr id="4" name="Date Placeholder 3"/>
          <p:cNvSpPr>
            <a:spLocks noGrp="1"/>
          </p:cNvSpPr>
          <p:nvPr>
            <p:ph type="dt" sz="half" idx="10"/>
          </p:nvPr>
        </p:nvSpPr>
        <p:spPr/>
        <p:txBody>
          <a:bodyPr/>
          <a:lstStyle/>
          <a:p>
            <a:r>
              <a:rPr lang="en-HK" altLang="zh-HK" smtClean="0"/>
              <a:t>24 Nov 2018 </a:t>
            </a:r>
            <a:endParaRPr lang="en-US"/>
          </a:p>
        </p:txBody>
      </p:sp>
      <p:sp>
        <p:nvSpPr>
          <p:cNvPr id="5" name="Footer Placeholder 4"/>
          <p:cNvSpPr>
            <a:spLocks noGrp="1"/>
          </p:cNvSpPr>
          <p:nvPr>
            <p:ph type="ftr" sz="quarter" idx="11"/>
          </p:nvPr>
        </p:nvSpPr>
        <p:spPr/>
        <p:txBody>
          <a:bodyPr/>
          <a:lstStyle/>
          <a:p>
            <a:r>
              <a:rPr lang="it-IT" smtClean="0"/>
              <a:t>BUDMC Py01 </a:t>
            </a:r>
            <a:endParaRPr lang="en-US"/>
          </a:p>
        </p:txBody>
      </p:sp>
      <p:sp>
        <p:nvSpPr>
          <p:cNvPr id="6" name="Slide Number Placeholder 5"/>
          <p:cNvSpPr>
            <a:spLocks noGrp="1"/>
          </p:cNvSpPr>
          <p:nvPr>
            <p:ph type="sldNum" sz="quarter" idx="12"/>
          </p:nvPr>
        </p:nvSpPr>
        <p:spPr/>
        <p:txBody>
          <a:bodyPr/>
          <a:lstStyle/>
          <a:p>
            <a:fld id="{759C4891-3A96-4342-8252-30900AC70DD8}" type="slidenum">
              <a:rPr lang="en-US" smtClean="0"/>
              <a:t>29</a:t>
            </a:fld>
            <a:endParaRPr lang="en-US"/>
          </a:p>
        </p:txBody>
      </p:sp>
    </p:spTree>
    <p:extLst>
      <p:ext uri="{BB962C8B-B14F-4D97-AF65-F5344CB8AC3E}">
        <p14:creationId xmlns:p14="http://schemas.microsoft.com/office/powerpoint/2010/main" val="1021682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HK" altLang="zh-HK" smtClean="0"/>
              <a:t>24 Nov 2018 </a:t>
            </a:r>
            <a:endParaRPr lang="en-US"/>
          </a:p>
        </p:txBody>
      </p:sp>
      <p:sp>
        <p:nvSpPr>
          <p:cNvPr id="5" name="Footer Placeholder 4"/>
          <p:cNvSpPr>
            <a:spLocks noGrp="1"/>
          </p:cNvSpPr>
          <p:nvPr>
            <p:ph type="ftr" sz="quarter" idx="11"/>
          </p:nvPr>
        </p:nvSpPr>
        <p:spPr/>
        <p:txBody>
          <a:bodyPr/>
          <a:lstStyle/>
          <a:p>
            <a:r>
              <a:rPr lang="it-IT" smtClean="0"/>
              <a:t>BUDMC Py01 </a:t>
            </a:r>
            <a:endParaRPr lang="en-US" dirty="0"/>
          </a:p>
        </p:txBody>
      </p:sp>
      <p:sp>
        <p:nvSpPr>
          <p:cNvPr id="6" name="Slide Number Placeholder 5"/>
          <p:cNvSpPr>
            <a:spLocks noGrp="1"/>
          </p:cNvSpPr>
          <p:nvPr>
            <p:ph type="sldNum" sz="quarter" idx="12"/>
          </p:nvPr>
        </p:nvSpPr>
        <p:spPr/>
        <p:txBody>
          <a:bodyPr/>
          <a:lstStyle/>
          <a:p>
            <a:fld id="{759C4891-3A96-4342-8252-30900AC70DD8}" type="slidenum">
              <a:rPr lang="en-US" smtClean="0"/>
              <a:t>3</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05635" y="685800"/>
            <a:ext cx="3374756" cy="320803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485707" y="118308"/>
            <a:ext cx="2873644" cy="3878183"/>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5841882" y="2193704"/>
            <a:ext cx="2971800" cy="4486093"/>
          </a:xfrm>
          <a:prstGeom prst="rect">
            <a:avLst/>
          </a:prstGeom>
        </p:spPr>
      </p:pic>
      <p:sp>
        <p:nvSpPr>
          <p:cNvPr id="10" name="Rectangle 9"/>
          <p:cNvSpPr/>
          <p:nvPr/>
        </p:nvSpPr>
        <p:spPr>
          <a:xfrm>
            <a:off x="100319" y="3893832"/>
            <a:ext cx="3347776" cy="369332"/>
          </a:xfrm>
          <a:prstGeom prst="rect">
            <a:avLst/>
          </a:prstGeom>
        </p:spPr>
        <p:txBody>
          <a:bodyPr wrap="none">
            <a:spAutoFit/>
          </a:bodyPr>
          <a:lstStyle/>
          <a:p>
            <a:r>
              <a:rPr lang="en-US"/>
              <a:t>https://www.py4e.com/</a:t>
            </a:r>
            <a:r>
              <a:rPr lang="en-US" dirty="0" err="1"/>
              <a:t>book.php</a:t>
            </a:r>
            <a:endParaRPr lang="en-US" dirty="0"/>
          </a:p>
        </p:txBody>
      </p:sp>
      <p:sp>
        <p:nvSpPr>
          <p:cNvPr id="11" name="Rectangle 10"/>
          <p:cNvSpPr/>
          <p:nvPr/>
        </p:nvSpPr>
        <p:spPr>
          <a:xfrm>
            <a:off x="3496340" y="4028389"/>
            <a:ext cx="2057400" cy="1200329"/>
          </a:xfrm>
          <a:prstGeom prst="rect">
            <a:avLst/>
          </a:prstGeom>
        </p:spPr>
        <p:txBody>
          <a:bodyPr wrap="square">
            <a:spAutoFit/>
          </a:bodyPr>
          <a:lstStyle/>
          <a:p>
            <a:r>
              <a:rPr lang="en-US" dirty="0"/>
              <a:t>http://</a:t>
            </a:r>
            <a:r>
              <a:rPr lang="en-US" dirty="0" err="1"/>
              <a:t>interactivepython.org</a:t>
            </a:r>
            <a:r>
              <a:rPr lang="en-US" dirty="0"/>
              <a:t>/</a:t>
            </a:r>
            <a:r>
              <a:rPr lang="en-US" dirty="0" err="1"/>
              <a:t>runestone</a:t>
            </a:r>
            <a:r>
              <a:rPr lang="en-US" dirty="0"/>
              <a:t>/static/</a:t>
            </a:r>
            <a:r>
              <a:rPr lang="en-US" dirty="0" err="1"/>
              <a:t>thinkcspy</a:t>
            </a:r>
            <a:r>
              <a:rPr lang="en-US" dirty="0"/>
              <a:t>/</a:t>
            </a:r>
            <a:r>
              <a:rPr lang="en-US" dirty="0" err="1"/>
              <a:t>index.html</a:t>
            </a:r>
            <a:endParaRPr lang="en-US" dirty="0"/>
          </a:p>
        </p:txBody>
      </p:sp>
      <p:sp>
        <p:nvSpPr>
          <p:cNvPr id="12" name="Rectangle 11"/>
          <p:cNvSpPr/>
          <p:nvPr/>
        </p:nvSpPr>
        <p:spPr>
          <a:xfrm>
            <a:off x="6512442" y="1153562"/>
            <a:ext cx="2286000" cy="923330"/>
          </a:xfrm>
          <a:prstGeom prst="rect">
            <a:avLst/>
          </a:prstGeom>
        </p:spPr>
        <p:txBody>
          <a:bodyPr wrap="square">
            <a:spAutoFit/>
          </a:bodyPr>
          <a:lstStyle/>
          <a:p>
            <a:r>
              <a:rPr lang="en-US" dirty="0"/>
              <a:t>https://</a:t>
            </a:r>
            <a:r>
              <a:rPr lang="en-US" dirty="0" err="1"/>
              <a:t>github.com</a:t>
            </a:r>
            <a:r>
              <a:rPr lang="en-US" dirty="0"/>
              <a:t>/</a:t>
            </a:r>
            <a:r>
              <a:rPr lang="en-US" dirty="0" err="1"/>
              <a:t>jakevdp</a:t>
            </a:r>
            <a:r>
              <a:rPr lang="en-US" dirty="0"/>
              <a:t>/</a:t>
            </a:r>
            <a:r>
              <a:rPr lang="en-US" dirty="0" err="1"/>
              <a:t>WhirlwindTourOfPython</a:t>
            </a:r>
            <a:endParaRPr lang="en-US" dirty="0"/>
          </a:p>
        </p:txBody>
      </p:sp>
    </p:spTree>
    <p:extLst>
      <p:ext uri="{BB962C8B-B14F-4D97-AF65-F5344CB8AC3E}">
        <p14:creationId xmlns:p14="http://schemas.microsoft.com/office/powerpoint/2010/main" val="644335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flow </a:t>
            </a:r>
            <a:r>
              <a:rPr lang="en-US" dirty="0" smtClean="0">
                <a:solidFill>
                  <a:srgbClr val="FF40FF"/>
                </a:solidFill>
              </a:rPr>
              <a:t>***</a:t>
            </a:r>
            <a:endParaRPr lang="en-US" dirty="0">
              <a:solidFill>
                <a:srgbClr val="FF40FF"/>
              </a:solidFill>
            </a:endParaRPr>
          </a:p>
        </p:txBody>
      </p:sp>
      <p:sp>
        <p:nvSpPr>
          <p:cNvPr id="3" name="Content Placeholder 2"/>
          <p:cNvSpPr>
            <a:spLocks noGrp="1"/>
          </p:cNvSpPr>
          <p:nvPr>
            <p:ph idx="1"/>
          </p:nvPr>
        </p:nvSpPr>
        <p:spPr/>
        <p:txBody>
          <a:bodyPr>
            <a:normAutofit lnSpcReduction="10000"/>
          </a:bodyPr>
          <a:lstStyle/>
          <a:p>
            <a:r>
              <a:rPr lang="en-US" dirty="0" smtClean="0"/>
              <a:t>Control flow is where “the rubber really meets the road in programming.”</a:t>
            </a:r>
          </a:p>
          <a:p>
            <a:r>
              <a:rPr lang="en-US" dirty="0" smtClean="0"/>
              <a:t>With </a:t>
            </a:r>
            <a:r>
              <a:rPr lang="en-US" dirty="0"/>
              <a:t>control flow, you can execute certain code blocks conditionally and/or repeatedly: these basic building blocks can be combined to create </a:t>
            </a:r>
            <a:r>
              <a:rPr lang="en-US" dirty="0" smtClean="0"/>
              <a:t>sophisticated programs. </a:t>
            </a:r>
          </a:p>
          <a:p>
            <a:pPr lvl="1"/>
            <a:r>
              <a:rPr lang="en-US" dirty="0" smtClean="0"/>
              <a:t>conditional </a:t>
            </a:r>
            <a:r>
              <a:rPr lang="en-US" dirty="0"/>
              <a:t>statements </a:t>
            </a:r>
            <a:r>
              <a:rPr lang="en-US" dirty="0" smtClean="0"/>
              <a:t>(“if”, “</a:t>
            </a:r>
            <a:r>
              <a:rPr lang="en-US" dirty="0" err="1" smtClean="0"/>
              <a:t>elif</a:t>
            </a:r>
            <a:r>
              <a:rPr lang="en-US" dirty="0" smtClean="0"/>
              <a:t>”, </a:t>
            </a:r>
            <a:r>
              <a:rPr lang="en-US" dirty="0"/>
              <a:t>and </a:t>
            </a:r>
            <a:r>
              <a:rPr lang="en-US" dirty="0" smtClean="0"/>
              <a:t>“else”)</a:t>
            </a:r>
          </a:p>
          <a:p>
            <a:pPr lvl="1"/>
            <a:r>
              <a:rPr lang="en-US" dirty="0" smtClean="0"/>
              <a:t>loop </a:t>
            </a:r>
            <a:r>
              <a:rPr lang="en-US" dirty="0"/>
              <a:t>statements </a:t>
            </a:r>
            <a:r>
              <a:rPr lang="en-US" dirty="0" smtClean="0"/>
              <a:t>(“for” and “while” plus the </a:t>
            </a:r>
            <a:r>
              <a:rPr lang="en-US" dirty="0"/>
              <a:t>accompanying </a:t>
            </a:r>
            <a:r>
              <a:rPr lang="en-US" dirty="0" smtClean="0"/>
              <a:t>“break”, “continue”, </a:t>
            </a:r>
            <a:r>
              <a:rPr lang="en-US" dirty="0"/>
              <a:t>and </a:t>
            </a:r>
            <a:r>
              <a:rPr lang="en-US" dirty="0" smtClean="0"/>
              <a:t>“pass”)</a:t>
            </a:r>
            <a:endParaRPr lang="en-US" dirty="0"/>
          </a:p>
        </p:txBody>
      </p:sp>
      <p:sp>
        <p:nvSpPr>
          <p:cNvPr id="4" name="Date Placeholder 3"/>
          <p:cNvSpPr>
            <a:spLocks noGrp="1"/>
          </p:cNvSpPr>
          <p:nvPr>
            <p:ph type="dt" sz="half" idx="10"/>
          </p:nvPr>
        </p:nvSpPr>
        <p:spPr/>
        <p:txBody>
          <a:bodyPr/>
          <a:lstStyle/>
          <a:p>
            <a:r>
              <a:rPr lang="en-HK" altLang="zh-HK" smtClean="0"/>
              <a:t>24 Nov 2018 </a:t>
            </a:r>
            <a:endParaRPr lang="en-US"/>
          </a:p>
        </p:txBody>
      </p:sp>
      <p:sp>
        <p:nvSpPr>
          <p:cNvPr id="5" name="Footer Placeholder 4"/>
          <p:cNvSpPr>
            <a:spLocks noGrp="1"/>
          </p:cNvSpPr>
          <p:nvPr>
            <p:ph type="ftr" sz="quarter" idx="11"/>
          </p:nvPr>
        </p:nvSpPr>
        <p:spPr/>
        <p:txBody>
          <a:bodyPr/>
          <a:lstStyle/>
          <a:p>
            <a:r>
              <a:rPr lang="it-IT" smtClean="0"/>
              <a:t>BUDMC Py01 </a:t>
            </a:r>
            <a:endParaRPr lang="en-US"/>
          </a:p>
        </p:txBody>
      </p:sp>
      <p:sp>
        <p:nvSpPr>
          <p:cNvPr id="6" name="Slide Number Placeholder 5"/>
          <p:cNvSpPr>
            <a:spLocks noGrp="1"/>
          </p:cNvSpPr>
          <p:nvPr>
            <p:ph type="sldNum" sz="quarter" idx="12"/>
          </p:nvPr>
        </p:nvSpPr>
        <p:spPr/>
        <p:txBody>
          <a:bodyPr/>
          <a:lstStyle/>
          <a:p>
            <a:fld id="{759C4891-3A96-4342-8252-30900AC70DD8}" type="slidenum">
              <a:rPr lang="en-US" smtClean="0"/>
              <a:t>30</a:t>
            </a:fld>
            <a:endParaRPr lang="en-US"/>
          </a:p>
        </p:txBody>
      </p:sp>
    </p:spTree>
    <p:extLst>
      <p:ext uri="{BB962C8B-B14F-4D97-AF65-F5344CB8AC3E}">
        <p14:creationId xmlns:p14="http://schemas.microsoft.com/office/powerpoint/2010/main" val="862323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title"/>
          </p:nvPr>
        </p:nvSpPr>
        <p:spPr/>
        <p:txBody>
          <a:bodyPr/>
          <a:lstStyle/>
          <a:p>
            <a:r>
              <a:rPr lang="en-US" dirty="0" smtClean="0">
                <a:sym typeface="Cabin"/>
              </a:rPr>
              <a:t>Comparison operators</a:t>
            </a:r>
            <a:endParaRPr lang="en-US" dirty="0">
              <a:sym typeface="Cabin"/>
            </a:endParaRPr>
          </a:p>
        </p:txBody>
      </p:sp>
      <p:sp>
        <p:nvSpPr>
          <p:cNvPr id="282" name="Shape 282"/>
          <p:cNvSpPr txBox="1">
            <a:spLocks noGrp="1"/>
          </p:cNvSpPr>
          <p:nvPr>
            <p:ph type="body" idx="1"/>
          </p:nvPr>
        </p:nvSpPr>
        <p:spPr>
          <a:xfrm>
            <a:off x="457200" y="1600200"/>
            <a:ext cx="3810000" cy="4525963"/>
          </a:xfrm>
        </p:spPr>
        <p:txBody>
          <a:bodyPr>
            <a:normAutofit fontScale="92500" lnSpcReduction="20000"/>
          </a:bodyPr>
          <a:lstStyle/>
          <a:p>
            <a:r>
              <a:rPr lang="en-US" dirty="0" smtClean="0">
                <a:sym typeface="Cabin"/>
              </a:rPr>
              <a:t>Boolean expressions ask a question and produce a Yes or No result which we use to control program flow</a:t>
            </a:r>
          </a:p>
          <a:p>
            <a:r>
              <a:rPr lang="en-US" dirty="0" smtClean="0">
                <a:sym typeface="Cabin"/>
              </a:rPr>
              <a:t>Boolean expressions using comparison operators evaluate to True / False or Yes / No</a:t>
            </a:r>
          </a:p>
        </p:txBody>
      </p:sp>
      <p:sp>
        <p:nvSpPr>
          <p:cNvPr id="284" name="Shape 284"/>
          <p:cNvSpPr txBox="1"/>
          <p:nvPr/>
        </p:nvSpPr>
        <p:spPr>
          <a:xfrm>
            <a:off x="4922847" y="4748309"/>
            <a:ext cx="3821755" cy="288697"/>
          </a:xfrm>
          <a:prstGeom prst="rect">
            <a:avLst/>
          </a:prstGeom>
          <a:noFill/>
          <a:ln>
            <a:noFill/>
          </a:ln>
        </p:spPr>
        <p:txBody>
          <a:bodyPr lIns="0" tIns="0" rIns="0" bIns="0" anchor="ctr" anchorCtr="0">
            <a:noAutofit/>
          </a:bodyPr>
          <a:lstStyle/>
          <a:p>
            <a:pPr algn="ctr">
              <a:buClr>
                <a:schemeClr val="lt1"/>
              </a:buClr>
              <a:buSzPct val="25000"/>
            </a:pPr>
            <a:r>
              <a:rPr lang="en-US" sz="1688" dirty="0">
                <a:solidFill>
                  <a:schemeClr val="lt1"/>
                </a:solidFill>
                <a:latin typeface="Arial" charset="0"/>
                <a:ea typeface="Arial" charset="0"/>
                <a:cs typeface="Arial" charset="0"/>
                <a:sym typeface="Cabin"/>
              </a:rPr>
              <a:t>Remember:  </a:t>
            </a:r>
            <a:r>
              <a:rPr lang="en-US" sz="1688" dirty="0">
                <a:solidFill>
                  <a:schemeClr val="lt1"/>
                </a:solidFill>
                <a:latin typeface="Arial"/>
                <a:ea typeface="Arial"/>
                <a:cs typeface="Arial"/>
                <a:sym typeface="Arial"/>
              </a:rPr>
              <a:t>“</a:t>
            </a:r>
            <a:r>
              <a:rPr lang="en-US" sz="1688" dirty="0">
                <a:solidFill>
                  <a:schemeClr val="lt1"/>
                </a:solidFill>
                <a:latin typeface="Arial" charset="0"/>
                <a:ea typeface="Arial" charset="0"/>
                <a:cs typeface="Arial" charset="0"/>
                <a:sym typeface="Cabin"/>
              </a:rPr>
              <a:t>=</a:t>
            </a:r>
            <a:r>
              <a:rPr lang="en-US" sz="1688" dirty="0">
                <a:solidFill>
                  <a:schemeClr val="lt1"/>
                </a:solidFill>
                <a:latin typeface="Arial"/>
                <a:ea typeface="Arial"/>
                <a:cs typeface="Arial"/>
                <a:sym typeface="Arial"/>
              </a:rPr>
              <a:t>”</a:t>
            </a:r>
            <a:r>
              <a:rPr lang="en-US" sz="1688" dirty="0">
                <a:solidFill>
                  <a:schemeClr val="lt1"/>
                </a:solidFill>
                <a:latin typeface="Arial" charset="0"/>
                <a:ea typeface="Arial" charset="0"/>
                <a:cs typeface="Arial" charset="0"/>
                <a:sym typeface="Cabin"/>
              </a:rPr>
              <a:t> is used for assignment.</a:t>
            </a:r>
          </a:p>
        </p:txBody>
      </p:sp>
      <p:graphicFrame>
        <p:nvGraphicFramePr>
          <p:cNvPr id="285" name="Shape 285"/>
          <p:cNvGraphicFramePr/>
          <p:nvPr>
            <p:extLst>
              <p:ext uri="{D42A27DB-BD31-4B8C-83A1-F6EECF244321}">
                <p14:modId xmlns:p14="http://schemas.microsoft.com/office/powerpoint/2010/main" val="1261681946"/>
              </p:ext>
            </p:extLst>
          </p:nvPr>
        </p:nvGraphicFramePr>
        <p:xfrm>
          <a:off x="4505936" y="1600200"/>
          <a:ext cx="4238665" cy="3657599"/>
        </p:xfrm>
        <a:graphic>
          <a:graphicData uri="http://schemas.openxmlformats.org/drawingml/2006/table">
            <a:tbl>
              <a:tblPr>
                <a:tableStyleId>{69CF1AB2-1976-4502-BF36-3FF5EA218861}</a:tableStyleId>
              </a:tblPr>
              <a:tblGrid>
                <a:gridCol w="1358139"/>
                <a:gridCol w="2880526"/>
              </a:tblGrid>
              <a:tr h="556421">
                <a:tc>
                  <a:txBody>
                    <a:bodyPr/>
                    <a:lstStyle/>
                    <a:p>
                      <a:pPr marL="0" lvl="0" indent="0" algn="ctr" rtl="0">
                        <a:lnSpc>
                          <a:spcPct val="100000"/>
                        </a:lnSpc>
                        <a:spcBef>
                          <a:spcPts val="0"/>
                        </a:spcBef>
                        <a:spcAft>
                          <a:spcPts val="0"/>
                        </a:spcAft>
                        <a:buClr>
                          <a:srgbClr val="00FFFF"/>
                        </a:buClr>
                        <a:buSzPct val="25000"/>
                        <a:buFont typeface="Cabin"/>
                        <a:buNone/>
                      </a:pPr>
                      <a:r>
                        <a:rPr lang="en-US" sz="2000" b="1" u="none" dirty="0">
                          <a:sym typeface="Cabin"/>
                        </a:rPr>
                        <a:t>Python</a:t>
                      </a:r>
                      <a:endParaRPr lang="en-US" sz="2000" b="1" i="0" u="none" dirty="0">
                        <a:solidFill>
                          <a:srgbClr val="00FFFF"/>
                        </a:solidFill>
                        <a:latin typeface="Arial" charset="0"/>
                        <a:ea typeface="Arial" charset="0"/>
                        <a:cs typeface="Arial" charset="0"/>
                        <a:sym typeface="Cabin"/>
                      </a:endParaRPr>
                    </a:p>
                  </a:txBody>
                  <a:tcPr marL="21431" marR="21431" marT="21431" marB="21431" anchor="ctr"/>
                </a:tc>
                <a:tc>
                  <a:txBody>
                    <a:bodyPr/>
                    <a:lstStyle/>
                    <a:p>
                      <a:pPr marL="0" lvl="0" indent="0" algn="ctr" rtl="0">
                        <a:lnSpc>
                          <a:spcPct val="100000"/>
                        </a:lnSpc>
                        <a:spcBef>
                          <a:spcPts val="0"/>
                        </a:spcBef>
                        <a:spcAft>
                          <a:spcPts val="0"/>
                        </a:spcAft>
                        <a:buClr>
                          <a:schemeClr val="lt1"/>
                        </a:buClr>
                        <a:buSzPct val="25000"/>
                        <a:buFont typeface="Cabin"/>
                        <a:buNone/>
                      </a:pPr>
                      <a:r>
                        <a:rPr lang="en-US" sz="2000" b="1" u="none" dirty="0">
                          <a:sym typeface="Cabin"/>
                        </a:rPr>
                        <a:t>Meaning</a:t>
                      </a:r>
                      <a:endParaRPr lang="en-US" sz="2000" b="1" i="0" u="none" dirty="0">
                        <a:solidFill>
                          <a:srgbClr val="FFFF00"/>
                        </a:solidFill>
                        <a:latin typeface="Arial" charset="0"/>
                        <a:ea typeface="Arial" charset="0"/>
                        <a:cs typeface="Arial" charset="0"/>
                        <a:sym typeface="Cabin"/>
                      </a:endParaRPr>
                    </a:p>
                  </a:txBody>
                  <a:tcPr marL="21431" marR="21431" marT="21431" marB="21431" anchor="ctr"/>
                </a:tc>
              </a:tr>
              <a:tr h="516565">
                <a:tc>
                  <a:txBody>
                    <a:bodyPr/>
                    <a:lstStyle/>
                    <a:p>
                      <a:pPr marL="0" lvl="0" indent="0" algn="ctr" rtl="0">
                        <a:lnSpc>
                          <a:spcPct val="100000"/>
                        </a:lnSpc>
                        <a:spcBef>
                          <a:spcPts val="0"/>
                        </a:spcBef>
                        <a:spcAft>
                          <a:spcPts val="0"/>
                        </a:spcAft>
                        <a:buClr>
                          <a:srgbClr val="00FFFF"/>
                        </a:buClr>
                        <a:buSzPct val="25000"/>
                        <a:buFont typeface="Cabin"/>
                        <a:buNone/>
                      </a:pPr>
                      <a:r>
                        <a:rPr lang="en-US" sz="2000" u="none" dirty="0">
                          <a:sym typeface="Cabin"/>
                        </a:rPr>
                        <a:t>&lt;</a:t>
                      </a:r>
                      <a:endParaRPr lang="en-US" sz="2000" b="0" i="0" u="none" dirty="0">
                        <a:solidFill>
                          <a:srgbClr val="00FFFF"/>
                        </a:solidFill>
                        <a:latin typeface="Arial" charset="0"/>
                        <a:ea typeface="Arial" charset="0"/>
                        <a:cs typeface="Arial" charset="0"/>
                        <a:sym typeface="Cabin"/>
                      </a:endParaRPr>
                    </a:p>
                  </a:txBody>
                  <a:tcPr marL="21431" marR="21431" marT="21431" marB="21431" anchor="ctr"/>
                </a:tc>
                <a:tc>
                  <a:txBody>
                    <a:bodyPr/>
                    <a:lstStyle/>
                    <a:p>
                      <a:pPr marL="0" lvl="0" indent="0" algn="ctr" rtl="0">
                        <a:lnSpc>
                          <a:spcPct val="100000"/>
                        </a:lnSpc>
                        <a:spcBef>
                          <a:spcPts val="0"/>
                        </a:spcBef>
                        <a:spcAft>
                          <a:spcPts val="0"/>
                        </a:spcAft>
                        <a:buClr>
                          <a:schemeClr val="lt1"/>
                        </a:buClr>
                        <a:buSzPct val="25000"/>
                        <a:buFont typeface="Cabin"/>
                        <a:buNone/>
                      </a:pPr>
                      <a:r>
                        <a:rPr lang="en-US" sz="2000" u="none" dirty="0">
                          <a:sym typeface="Cabin"/>
                        </a:rPr>
                        <a:t>Less than</a:t>
                      </a:r>
                      <a:endParaRPr lang="en-US" sz="2000" b="0" i="0" u="none" dirty="0">
                        <a:solidFill>
                          <a:schemeClr val="lt1"/>
                        </a:solidFill>
                        <a:latin typeface="Arial" charset="0"/>
                        <a:ea typeface="Arial" charset="0"/>
                        <a:cs typeface="Arial" charset="0"/>
                        <a:sym typeface="Cabin"/>
                      </a:endParaRPr>
                    </a:p>
                  </a:txBody>
                  <a:tcPr marL="21431" marR="21431" marT="21431" marB="21431" anchor="ctr"/>
                </a:tc>
              </a:tr>
              <a:tr h="517161">
                <a:tc>
                  <a:txBody>
                    <a:bodyPr/>
                    <a:lstStyle/>
                    <a:p>
                      <a:pPr marL="0" lvl="0" indent="0" algn="ctr" rtl="0">
                        <a:lnSpc>
                          <a:spcPct val="100000"/>
                        </a:lnSpc>
                        <a:spcBef>
                          <a:spcPts val="0"/>
                        </a:spcBef>
                        <a:spcAft>
                          <a:spcPts val="0"/>
                        </a:spcAft>
                        <a:buClr>
                          <a:srgbClr val="00FFFF"/>
                        </a:buClr>
                        <a:buSzPct val="25000"/>
                        <a:buFont typeface="Cabin"/>
                        <a:buNone/>
                      </a:pPr>
                      <a:r>
                        <a:rPr lang="en-US" sz="2000" u="none" dirty="0">
                          <a:sym typeface="Cabin"/>
                        </a:rPr>
                        <a:t>&lt;=</a:t>
                      </a:r>
                      <a:endParaRPr lang="en-US" sz="2000" b="0" i="0" u="none" dirty="0">
                        <a:solidFill>
                          <a:srgbClr val="00FFFF"/>
                        </a:solidFill>
                        <a:latin typeface="Arial" charset="0"/>
                        <a:ea typeface="Arial" charset="0"/>
                        <a:cs typeface="Arial" charset="0"/>
                        <a:sym typeface="Cabin"/>
                      </a:endParaRPr>
                    </a:p>
                  </a:txBody>
                  <a:tcPr marL="21431" marR="21431" marT="21431" marB="21431" anchor="ctr"/>
                </a:tc>
                <a:tc>
                  <a:txBody>
                    <a:bodyPr/>
                    <a:lstStyle/>
                    <a:p>
                      <a:pPr marL="0" lvl="0" indent="0" algn="ctr" rtl="0">
                        <a:lnSpc>
                          <a:spcPct val="100000"/>
                        </a:lnSpc>
                        <a:spcBef>
                          <a:spcPts val="0"/>
                        </a:spcBef>
                        <a:spcAft>
                          <a:spcPts val="0"/>
                        </a:spcAft>
                        <a:buClr>
                          <a:schemeClr val="lt1"/>
                        </a:buClr>
                        <a:buSzPct val="25000"/>
                        <a:buFont typeface="Cabin"/>
                        <a:buNone/>
                      </a:pPr>
                      <a:r>
                        <a:rPr lang="en-US" sz="2000" u="none" dirty="0">
                          <a:sym typeface="Cabin"/>
                        </a:rPr>
                        <a:t>Less than or </a:t>
                      </a:r>
                      <a:r>
                        <a:rPr lang="en-US" sz="2000" u="none" dirty="0" smtClean="0">
                          <a:sym typeface="Cabin"/>
                        </a:rPr>
                        <a:t>Equal to</a:t>
                      </a:r>
                      <a:endParaRPr lang="en-US" sz="2000" b="0" i="0" u="none" dirty="0">
                        <a:solidFill>
                          <a:schemeClr val="lt1"/>
                        </a:solidFill>
                        <a:latin typeface="Arial" charset="0"/>
                        <a:ea typeface="Arial" charset="0"/>
                        <a:cs typeface="Arial" charset="0"/>
                        <a:sym typeface="Cabin"/>
                      </a:endParaRPr>
                    </a:p>
                  </a:txBody>
                  <a:tcPr marL="21431" marR="21431" marT="21431" marB="21431" anchor="ctr"/>
                </a:tc>
              </a:tr>
              <a:tr h="517161">
                <a:tc>
                  <a:txBody>
                    <a:bodyPr/>
                    <a:lstStyle/>
                    <a:p>
                      <a:pPr marL="0" lvl="0" indent="0" algn="ctr" rtl="0">
                        <a:lnSpc>
                          <a:spcPct val="100000"/>
                        </a:lnSpc>
                        <a:spcBef>
                          <a:spcPts val="0"/>
                        </a:spcBef>
                        <a:spcAft>
                          <a:spcPts val="0"/>
                        </a:spcAft>
                        <a:buClr>
                          <a:srgbClr val="00FFFF"/>
                        </a:buClr>
                        <a:buSzPct val="25000"/>
                        <a:buFont typeface="Cabin"/>
                        <a:buNone/>
                      </a:pPr>
                      <a:r>
                        <a:rPr lang="en-US" sz="2000" u="none" dirty="0">
                          <a:sym typeface="Cabin"/>
                        </a:rPr>
                        <a:t> == </a:t>
                      </a:r>
                      <a:endParaRPr lang="en-US" sz="2000" b="0" i="0" u="none" dirty="0">
                        <a:solidFill>
                          <a:srgbClr val="00FFFF"/>
                        </a:solidFill>
                        <a:latin typeface="Arial" charset="0"/>
                        <a:ea typeface="Arial" charset="0"/>
                        <a:cs typeface="Arial" charset="0"/>
                        <a:sym typeface="Cabin"/>
                      </a:endParaRPr>
                    </a:p>
                  </a:txBody>
                  <a:tcPr marL="21431" marR="21431" marT="21431" marB="21431" anchor="ctr"/>
                </a:tc>
                <a:tc>
                  <a:txBody>
                    <a:bodyPr/>
                    <a:lstStyle/>
                    <a:p>
                      <a:pPr marL="0" lvl="0" indent="0" algn="ctr" rtl="0">
                        <a:lnSpc>
                          <a:spcPct val="100000"/>
                        </a:lnSpc>
                        <a:spcBef>
                          <a:spcPts val="0"/>
                        </a:spcBef>
                        <a:spcAft>
                          <a:spcPts val="0"/>
                        </a:spcAft>
                        <a:buClr>
                          <a:schemeClr val="lt1"/>
                        </a:buClr>
                        <a:buSzPct val="25000"/>
                        <a:buFont typeface="Cabin"/>
                        <a:buNone/>
                      </a:pPr>
                      <a:r>
                        <a:rPr lang="en-US" sz="2000" u="none" dirty="0">
                          <a:sym typeface="Cabin"/>
                        </a:rPr>
                        <a:t>Equal to</a:t>
                      </a:r>
                      <a:endParaRPr lang="en-US" sz="2000" b="0" i="0" u="none" dirty="0">
                        <a:solidFill>
                          <a:schemeClr val="lt1"/>
                        </a:solidFill>
                        <a:latin typeface="Arial" charset="0"/>
                        <a:ea typeface="Arial" charset="0"/>
                        <a:cs typeface="Arial" charset="0"/>
                        <a:sym typeface="Cabin"/>
                      </a:endParaRPr>
                    </a:p>
                  </a:txBody>
                  <a:tcPr marL="21431" marR="21431" marT="21431" marB="21431" anchor="ctr"/>
                </a:tc>
              </a:tr>
              <a:tr h="516565">
                <a:tc>
                  <a:txBody>
                    <a:bodyPr/>
                    <a:lstStyle/>
                    <a:p>
                      <a:pPr marL="0" lvl="0" indent="0" algn="ctr" rtl="0">
                        <a:lnSpc>
                          <a:spcPct val="100000"/>
                        </a:lnSpc>
                        <a:spcBef>
                          <a:spcPts val="0"/>
                        </a:spcBef>
                        <a:spcAft>
                          <a:spcPts val="0"/>
                        </a:spcAft>
                        <a:buClr>
                          <a:srgbClr val="00FFFF"/>
                        </a:buClr>
                        <a:buSzPct val="25000"/>
                        <a:buFont typeface="Cabin"/>
                        <a:buNone/>
                      </a:pPr>
                      <a:r>
                        <a:rPr lang="en-US" sz="2000" u="none" dirty="0">
                          <a:sym typeface="Cabin"/>
                        </a:rPr>
                        <a:t>&gt;=</a:t>
                      </a:r>
                      <a:endParaRPr lang="en-US" sz="2000" b="0" i="0" u="none" dirty="0">
                        <a:solidFill>
                          <a:srgbClr val="00FFFF"/>
                        </a:solidFill>
                        <a:latin typeface="Arial" charset="0"/>
                        <a:ea typeface="Arial" charset="0"/>
                        <a:cs typeface="Arial" charset="0"/>
                        <a:sym typeface="Cabin"/>
                      </a:endParaRPr>
                    </a:p>
                  </a:txBody>
                  <a:tcPr marL="21431" marR="21431" marT="21431" marB="21431" anchor="ctr"/>
                </a:tc>
                <a:tc>
                  <a:txBody>
                    <a:bodyPr/>
                    <a:lstStyle/>
                    <a:p>
                      <a:pPr marL="0" lvl="0" indent="0" algn="ctr" rtl="0">
                        <a:lnSpc>
                          <a:spcPct val="100000"/>
                        </a:lnSpc>
                        <a:spcBef>
                          <a:spcPts val="0"/>
                        </a:spcBef>
                        <a:spcAft>
                          <a:spcPts val="0"/>
                        </a:spcAft>
                        <a:buClr>
                          <a:schemeClr val="lt1"/>
                        </a:buClr>
                        <a:buSzPct val="25000"/>
                        <a:buFont typeface="Cabin"/>
                        <a:buNone/>
                      </a:pPr>
                      <a:r>
                        <a:rPr lang="en-US" sz="2000" u="none" dirty="0">
                          <a:sym typeface="Cabin"/>
                        </a:rPr>
                        <a:t>Greater than or </a:t>
                      </a:r>
                      <a:r>
                        <a:rPr lang="en-US" sz="2000" u="none" dirty="0" smtClean="0">
                          <a:sym typeface="Cabin"/>
                        </a:rPr>
                        <a:t>Equal to</a:t>
                      </a:r>
                      <a:endParaRPr lang="en-US" sz="2000" b="0" i="0" u="none" dirty="0">
                        <a:solidFill>
                          <a:schemeClr val="lt1"/>
                        </a:solidFill>
                        <a:latin typeface="Arial" charset="0"/>
                        <a:ea typeface="Arial" charset="0"/>
                        <a:cs typeface="Arial" charset="0"/>
                        <a:sym typeface="Cabin"/>
                      </a:endParaRPr>
                    </a:p>
                  </a:txBody>
                  <a:tcPr marL="21431" marR="21431" marT="21431" marB="21431" anchor="ctr"/>
                </a:tc>
              </a:tr>
              <a:tr h="517161">
                <a:tc>
                  <a:txBody>
                    <a:bodyPr/>
                    <a:lstStyle/>
                    <a:p>
                      <a:pPr marL="0" lvl="0" indent="0" algn="ctr" rtl="0">
                        <a:lnSpc>
                          <a:spcPct val="100000"/>
                        </a:lnSpc>
                        <a:spcBef>
                          <a:spcPts val="0"/>
                        </a:spcBef>
                        <a:spcAft>
                          <a:spcPts val="0"/>
                        </a:spcAft>
                        <a:buClr>
                          <a:srgbClr val="00FFFF"/>
                        </a:buClr>
                        <a:buSzPct val="25000"/>
                        <a:buFont typeface="Cabin"/>
                        <a:buNone/>
                      </a:pPr>
                      <a:r>
                        <a:rPr lang="en-US" sz="2000" u="none" dirty="0">
                          <a:sym typeface="Cabin"/>
                        </a:rPr>
                        <a:t>&gt;</a:t>
                      </a:r>
                      <a:endParaRPr lang="en-US" sz="2000" b="0" i="0" u="none" dirty="0">
                        <a:solidFill>
                          <a:srgbClr val="00FFFF"/>
                        </a:solidFill>
                        <a:latin typeface="Arial" charset="0"/>
                        <a:ea typeface="Arial" charset="0"/>
                        <a:cs typeface="Arial" charset="0"/>
                        <a:sym typeface="Cabin"/>
                      </a:endParaRPr>
                    </a:p>
                  </a:txBody>
                  <a:tcPr marL="21431" marR="21431" marT="21431" marB="21431" anchor="ctr"/>
                </a:tc>
                <a:tc>
                  <a:txBody>
                    <a:bodyPr/>
                    <a:lstStyle/>
                    <a:p>
                      <a:pPr marL="0" lvl="0" indent="0" algn="ctr" rtl="0">
                        <a:lnSpc>
                          <a:spcPct val="100000"/>
                        </a:lnSpc>
                        <a:spcBef>
                          <a:spcPts val="0"/>
                        </a:spcBef>
                        <a:spcAft>
                          <a:spcPts val="0"/>
                        </a:spcAft>
                        <a:buClr>
                          <a:schemeClr val="lt1"/>
                        </a:buClr>
                        <a:buSzPct val="25000"/>
                        <a:buFont typeface="Cabin"/>
                        <a:buNone/>
                      </a:pPr>
                      <a:r>
                        <a:rPr lang="en-US" sz="2000" u="none" dirty="0">
                          <a:sym typeface="Cabin"/>
                        </a:rPr>
                        <a:t>Greater than</a:t>
                      </a:r>
                      <a:endParaRPr lang="en-US" sz="2000" b="0" i="0" u="none" dirty="0">
                        <a:solidFill>
                          <a:schemeClr val="lt1"/>
                        </a:solidFill>
                        <a:latin typeface="Arial" charset="0"/>
                        <a:ea typeface="Arial" charset="0"/>
                        <a:cs typeface="Arial" charset="0"/>
                        <a:sym typeface="Cabin"/>
                      </a:endParaRPr>
                    </a:p>
                  </a:txBody>
                  <a:tcPr marL="21431" marR="21431" marT="21431" marB="21431" anchor="ctr"/>
                </a:tc>
              </a:tr>
              <a:tr h="516565">
                <a:tc>
                  <a:txBody>
                    <a:bodyPr/>
                    <a:lstStyle/>
                    <a:p>
                      <a:pPr marL="0" lvl="0" indent="0" algn="ctr" rtl="0">
                        <a:lnSpc>
                          <a:spcPct val="100000"/>
                        </a:lnSpc>
                        <a:spcBef>
                          <a:spcPts val="0"/>
                        </a:spcBef>
                        <a:spcAft>
                          <a:spcPts val="0"/>
                        </a:spcAft>
                        <a:buClr>
                          <a:srgbClr val="00FFFF"/>
                        </a:buClr>
                        <a:buSzPct val="25000"/>
                        <a:buFont typeface="Cabin"/>
                        <a:buNone/>
                      </a:pPr>
                      <a:r>
                        <a:rPr lang="en-US" sz="2000" u="none" dirty="0">
                          <a:sym typeface="Cabin"/>
                        </a:rPr>
                        <a:t>!=</a:t>
                      </a:r>
                      <a:endParaRPr lang="en-US" sz="2000" b="0" i="0" u="none" dirty="0">
                        <a:solidFill>
                          <a:srgbClr val="00FFFF"/>
                        </a:solidFill>
                        <a:latin typeface="Arial" charset="0"/>
                        <a:ea typeface="Arial" charset="0"/>
                        <a:cs typeface="Arial" charset="0"/>
                        <a:sym typeface="Cabin"/>
                      </a:endParaRPr>
                    </a:p>
                  </a:txBody>
                  <a:tcPr marL="21431" marR="21431" marT="21431" marB="21431" anchor="ctr"/>
                </a:tc>
                <a:tc>
                  <a:txBody>
                    <a:bodyPr/>
                    <a:lstStyle/>
                    <a:p>
                      <a:pPr marL="0" lvl="0" indent="0" algn="ctr" rtl="0">
                        <a:lnSpc>
                          <a:spcPct val="100000"/>
                        </a:lnSpc>
                        <a:spcBef>
                          <a:spcPts val="0"/>
                        </a:spcBef>
                        <a:spcAft>
                          <a:spcPts val="0"/>
                        </a:spcAft>
                        <a:buClr>
                          <a:schemeClr val="lt1"/>
                        </a:buClr>
                        <a:buSzPct val="25000"/>
                        <a:buFont typeface="Cabin"/>
                        <a:buNone/>
                      </a:pPr>
                      <a:r>
                        <a:rPr lang="en-US" sz="2000" u="none" dirty="0">
                          <a:sym typeface="Cabin"/>
                        </a:rPr>
                        <a:t>Not equal</a:t>
                      </a:r>
                      <a:endParaRPr lang="en-US" sz="2000" b="0" i="0" u="none" dirty="0">
                        <a:solidFill>
                          <a:schemeClr val="lt1"/>
                        </a:solidFill>
                        <a:latin typeface="Arial" charset="0"/>
                        <a:ea typeface="Arial" charset="0"/>
                        <a:cs typeface="Arial" charset="0"/>
                        <a:sym typeface="Cabin"/>
                      </a:endParaRPr>
                    </a:p>
                  </a:txBody>
                  <a:tcPr marL="21431" marR="21431" marT="21431" marB="21431" anchor="ctr"/>
                </a:tc>
              </a:tr>
            </a:tbl>
          </a:graphicData>
        </a:graphic>
      </p:graphicFrame>
      <p:sp>
        <p:nvSpPr>
          <p:cNvPr id="4" name="Date Placeholder 3"/>
          <p:cNvSpPr>
            <a:spLocks noGrp="1"/>
          </p:cNvSpPr>
          <p:nvPr>
            <p:ph type="dt" sz="half" idx="10"/>
          </p:nvPr>
        </p:nvSpPr>
        <p:spPr/>
        <p:txBody>
          <a:bodyPr/>
          <a:lstStyle/>
          <a:p>
            <a:r>
              <a:rPr lang="en-HK" altLang="zh-HK" smtClean="0"/>
              <a:t>24 Nov 2018 </a:t>
            </a:r>
            <a:endParaRPr lang="en-US"/>
          </a:p>
        </p:txBody>
      </p:sp>
      <p:sp>
        <p:nvSpPr>
          <p:cNvPr id="5" name="Footer Placeholder 4"/>
          <p:cNvSpPr>
            <a:spLocks noGrp="1"/>
          </p:cNvSpPr>
          <p:nvPr>
            <p:ph type="ftr" sz="quarter" idx="11"/>
          </p:nvPr>
        </p:nvSpPr>
        <p:spPr/>
        <p:txBody>
          <a:bodyPr/>
          <a:lstStyle/>
          <a:p>
            <a:r>
              <a:rPr lang="it-IT" smtClean="0"/>
              <a:t>BUDMC Py01 </a:t>
            </a:r>
            <a:endParaRPr lang="en-US"/>
          </a:p>
        </p:txBody>
      </p:sp>
      <p:sp>
        <p:nvSpPr>
          <p:cNvPr id="6" name="Slide Number Placeholder 5"/>
          <p:cNvSpPr>
            <a:spLocks noGrp="1"/>
          </p:cNvSpPr>
          <p:nvPr>
            <p:ph type="sldNum" sz="quarter" idx="12"/>
          </p:nvPr>
        </p:nvSpPr>
        <p:spPr/>
        <p:txBody>
          <a:bodyPr/>
          <a:lstStyle/>
          <a:p>
            <a:fld id="{759C4891-3A96-4342-8252-30900AC70DD8}" type="slidenum">
              <a:rPr lang="en-US" smtClean="0"/>
              <a:t>31</a:t>
            </a:fld>
            <a:endParaRPr lang="en-US"/>
          </a:p>
        </p:txBody>
      </p:sp>
    </p:spTree>
    <p:extLst>
      <p:ext uri="{BB962C8B-B14F-4D97-AF65-F5344CB8AC3E}">
        <p14:creationId xmlns:p14="http://schemas.microsoft.com/office/powerpoint/2010/main" val="6872805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title"/>
          </p:nvPr>
        </p:nvSpPr>
        <p:spPr/>
        <p:txBody>
          <a:bodyPr/>
          <a:lstStyle/>
          <a:p>
            <a:r>
              <a:rPr lang="en-US" dirty="0" smtClean="0">
                <a:sym typeface="Cabin"/>
              </a:rPr>
              <a:t>One-way decisions</a:t>
            </a:r>
            <a:endParaRPr lang="en-US" dirty="0">
              <a:sym typeface="Cabin"/>
            </a:endParaRPr>
          </a:p>
        </p:txBody>
      </p:sp>
      <p:sp>
        <p:nvSpPr>
          <p:cNvPr id="299" name="Shape 299"/>
          <p:cNvSpPr txBox="1"/>
          <p:nvPr/>
        </p:nvSpPr>
        <p:spPr>
          <a:xfrm>
            <a:off x="355444" y="1725743"/>
            <a:ext cx="3213000" cy="3659474"/>
          </a:xfrm>
          <a:prstGeom prst="rect">
            <a:avLst/>
          </a:prstGeom>
          <a:noFill/>
          <a:ln>
            <a:noFill/>
          </a:ln>
        </p:spPr>
        <p:txBody>
          <a:bodyPr lIns="0" tIns="0" rIns="0" bIns="0" anchor="ctr" anchorCtr="0">
            <a:noAutofit/>
          </a:bodyPr>
          <a:lstStyle/>
          <a:p>
            <a:pPr>
              <a:buClr>
                <a:schemeClr val="lt1"/>
              </a:buClr>
              <a:buSzPct val="25000"/>
            </a:pPr>
            <a:r>
              <a:rPr lang="en-US" dirty="0">
                <a:latin typeface="Courier"/>
                <a:ea typeface="Courier"/>
                <a:cs typeface="Courier"/>
                <a:sym typeface="Courier New"/>
              </a:rPr>
              <a:t>x = 5</a:t>
            </a:r>
          </a:p>
          <a:p>
            <a:pPr lvl="0">
              <a:buClr>
                <a:srgbClr val="FF7F00"/>
              </a:buClr>
              <a:buSzPct val="25000"/>
            </a:pPr>
            <a:r>
              <a:rPr lang="en-US" dirty="0">
                <a:latin typeface="Courier"/>
                <a:ea typeface="Courier"/>
                <a:cs typeface="Courier"/>
                <a:sym typeface="Courier New"/>
              </a:rPr>
              <a:t>print('Before 5')</a:t>
            </a:r>
          </a:p>
          <a:p>
            <a:pPr>
              <a:buClr>
                <a:srgbClr val="FF00FF"/>
              </a:buClr>
              <a:buSzPct val="25000"/>
            </a:pPr>
            <a:r>
              <a:rPr lang="en-US" dirty="0">
                <a:latin typeface="Courier"/>
                <a:ea typeface="Courier"/>
                <a:cs typeface="Courier"/>
                <a:sym typeface="Courier New"/>
              </a:rPr>
              <a:t>if  x == 5 :</a:t>
            </a:r>
          </a:p>
          <a:p>
            <a:pPr lvl="0">
              <a:buClr>
                <a:srgbClr val="FF00FF"/>
              </a:buClr>
              <a:buSzPct val="25000"/>
            </a:pPr>
            <a:r>
              <a:rPr lang="en-US" dirty="0">
                <a:latin typeface="Courier"/>
                <a:ea typeface="Courier"/>
                <a:cs typeface="Courier"/>
                <a:sym typeface="Courier New"/>
              </a:rPr>
              <a:t>    print('Is 5')</a:t>
            </a:r>
          </a:p>
          <a:p>
            <a:pPr lvl="0">
              <a:buClr>
                <a:srgbClr val="FF00FF"/>
              </a:buClr>
              <a:buSzPct val="25000"/>
            </a:pPr>
            <a:r>
              <a:rPr lang="en-US" dirty="0">
                <a:latin typeface="Courier"/>
                <a:ea typeface="Courier"/>
                <a:cs typeface="Courier"/>
                <a:sym typeface="Courier New"/>
              </a:rPr>
              <a:t>    print('Is Still 5')</a:t>
            </a:r>
          </a:p>
          <a:p>
            <a:pPr lvl="0">
              <a:buClr>
                <a:srgbClr val="FF00FF"/>
              </a:buClr>
              <a:buSzPct val="25000"/>
            </a:pPr>
            <a:r>
              <a:rPr lang="en-US" dirty="0">
                <a:latin typeface="Courier"/>
                <a:ea typeface="Courier"/>
                <a:cs typeface="Courier"/>
                <a:sym typeface="Courier New"/>
              </a:rPr>
              <a:t>    print('Third 5')</a:t>
            </a:r>
          </a:p>
          <a:p>
            <a:pPr lvl="0">
              <a:buClr>
                <a:srgbClr val="FF7F00"/>
              </a:buClr>
              <a:buSzPct val="25000"/>
            </a:pPr>
            <a:r>
              <a:rPr lang="en-US" dirty="0">
                <a:latin typeface="Courier"/>
                <a:ea typeface="Courier"/>
                <a:cs typeface="Courier"/>
                <a:sym typeface="Courier New"/>
              </a:rPr>
              <a:t>print</a:t>
            </a:r>
            <a:r>
              <a:rPr lang="en-US" dirty="0" smtClean="0">
                <a:latin typeface="Courier"/>
                <a:ea typeface="Courier"/>
                <a:cs typeface="Courier"/>
                <a:sym typeface="Courier New"/>
              </a:rPr>
              <a:t>(’the next step')</a:t>
            </a:r>
            <a:endParaRPr lang="en-US" dirty="0">
              <a:latin typeface="Courier"/>
              <a:ea typeface="Courier"/>
              <a:cs typeface="Courier"/>
              <a:sym typeface="Courier New"/>
            </a:endParaRPr>
          </a:p>
        </p:txBody>
      </p:sp>
      <p:cxnSp>
        <p:nvCxnSpPr>
          <p:cNvPr id="303" name="Shape 303"/>
          <p:cNvCxnSpPr/>
          <p:nvPr/>
        </p:nvCxnSpPr>
        <p:spPr>
          <a:xfrm rot="10800000">
            <a:off x="5673264" y="1597337"/>
            <a:ext cx="8100" cy="318768"/>
          </a:xfrm>
          <a:prstGeom prst="straightConnector1">
            <a:avLst/>
          </a:prstGeom>
          <a:noFill/>
          <a:ln w="76200" cap="rnd" cmpd="sng">
            <a:solidFill>
              <a:srgbClr val="FF40FF"/>
            </a:solidFill>
            <a:prstDash val="solid"/>
            <a:miter/>
            <a:headEnd type="stealth" w="med" len="med"/>
            <a:tailEnd type="none" w="med" len="med"/>
          </a:ln>
        </p:spPr>
      </p:cxnSp>
      <p:sp>
        <p:nvSpPr>
          <p:cNvPr id="304" name="Shape 304"/>
          <p:cNvSpPr/>
          <p:nvPr/>
        </p:nvSpPr>
        <p:spPr>
          <a:xfrm>
            <a:off x="4876800" y="1912535"/>
            <a:ext cx="1614431" cy="714318"/>
          </a:xfrm>
          <a:prstGeom prst="diamond">
            <a:avLst/>
          </a:prstGeom>
          <a:noFill/>
          <a:ln w="76200" cap="flat" cmpd="sng">
            <a:solidFill>
              <a:srgbClr val="FF40FF"/>
            </a:solidFill>
            <a:prstDash val="solid"/>
            <a:round/>
            <a:headEnd type="none" w="med" len="med"/>
            <a:tailEnd type="none" w="med" len="med"/>
          </a:ln>
        </p:spPr>
        <p:txBody>
          <a:bodyPr lIns="0" tIns="0" rIns="0" bIns="0" anchor="ctr" anchorCtr="0">
            <a:noAutofit/>
          </a:bodyPr>
          <a:lstStyle/>
          <a:p>
            <a:pPr algn="ctr">
              <a:buClr>
                <a:schemeClr val="lt1"/>
              </a:buClr>
              <a:buSzPct val="25000"/>
            </a:pPr>
            <a:r>
              <a:rPr lang="en-US" sz="1688" dirty="0">
                <a:latin typeface="Arial" charset="0"/>
                <a:ea typeface="Arial" charset="0"/>
                <a:cs typeface="Arial" charset="0"/>
                <a:sym typeface="Cabin"/>
              </a:rPr>
              <a:t>x == 5 ?</a:t>
            </a:r>
          </a:p>
        </p:txBody>
      </p:sp>
      <p:cxnSp>
        <p:nvCxnSpPr>
          <p:cNvPr id="305" name="Shape 305"/>
          <p:cNvCxnSpPr/>
          <p:nvPr/>
        </p:nvCxnSpPr>
        <p:spPr>
          <a:xfrm rot="10800000">
            <a:off x="5673335" y="2597455"/>
            <a:ext cx="27675" cy="2284200"/>
          </a:xfrm>
          <a:prstGeom prst="straightConnector1">
            <a:avLst/>
          </a:prstGeom>
          <a:noFill/>
          <a:ln w="76200" cap="rnd" cmpd="sng">
            <a:solidFill>
              <a:srgbClr val="FF40FF"/>
            </a:solidFill>
            <a:prstDash val="solid"/>
            <a:miter/>
            <a:headEnd type="stealth" w="med" len="med"/>
            <a:tailEnd type="none" w="med" len="med"/>
          </a:ln>
        </p:spPr>
      </p:cxnSp>
      <p:cxnSp>
        <p:nvCxnSpPr>
          <p:cNvPr id="306" name="Shape 306"/>
          <p:cNvCxnSpPr/>
          <p:nvPr/>
        </p:nvCxnSpPr>
        <p:spPr>
          <a:xfrm rot="10800000">
            <a:off x="6484214" y="2266150"/>
            <a:ext cx="407531" cy="3206"/>
          </a:xfrm>
          <a:prstGeom prst="straightConnector1">
            <a:avLst/>
          </a:prstGeom>
          <a:noFill/>
          <a:ln w="76200" cap="rnd" cmpd="sng">
            <a:solidFill>
              <a:srgbClr val="FF40FF"/>
            </a:solidFill>
            <a:prstDash val="solid"/>
            <a:miter/>
            <a:headEnd type="none" w="med" len="med"/>
            <a:tailEnd type="none" w="med" len="med"/>
          </a:ln>
        </p:spPr>
      </p:cxnSp>
      <p:cxnSp>
        <p:nvCxnSpPr>
          <p:cNvPr id="307" name="Shape 307"/>
          <p:cNvCxnSpPr/>
          <p:nvPr/>
        </p:nvCxnSpPr>
        <p:spPr>
          <a:xfrm rot="10800000" flipH="1">
            <a:off x="6902946" y="2266220"/>
            <a:ext cx="8943" cy="362475"/>
          </a:xfrm>
          <a:prstGeom prst="straightConnector1">
            <a:avLst/>
          </a:prstGeom>
          <a:noFill/>
          <a:ln w="50800" cap="rnd" cmpd="sng">
            <a:solidFill>
              <a:srgbClr val="FF40FF"/>
            </a:solidFill>
            <a:prstDash val="solid"/>
            <a:miter/>
            <a:headEnd type="stealth" w="med" len="med"/>
            <a:tailEnd type="none" w="med" len="med"/>
          </a:ln>
        </p:spPr>
      </p:cxnSp>
      <p:cxnSp>
        <p:nvCxnSpPr>
          <p:cNvPr id="308" name="Shape 308"/>
          <p:cNvCxnSpPr/>
          <p:nvPr/>
        </p:nvCxnSpPr>
        <p:spPr>
          <a:xfrm>
            <a:off x="5705412" y="4426727"/>
            <a:ext cx="1209093" cy="0"/>
          </a:xfrm>
          <a:prstGeom prst="straightConnector1">
            <a:avLst/>
          </a:prstGeom>
          <a:noFill/>
          <a:ln w="76200" cap="rnd" cmpd="sng">
            <a:solidFill>
              <a:srgbClr val="FF40FF"/>
            </a:solidFill>
            <a:prstDash val="solid"/>
            <a:miter/>
            <a:headEnd type="stealth" w="med" len="med"/>
            <a:tailEnd type="none" w="med" len="med"/>
          </a:ln>
        </p:spPr>
      </p:cxnSp>
      <p:sp>
        <p:nvSpPr>
          <p:cNvPr id="309" name="Shape 309"/>
          <p:cNvSpPr txBox="1"/>
          <p:nvPr/>
        </p:nvSpPr>
        <p:spPr>
          <a:xfrm>
            <a:off x="6392520" y="1795113"/>
            <a:ext cx="626937" cy="349987"/>
          </a:xfrm>
          <a:prstGeom prst="rect">
            <a:avLst/>
          </a:prstGeom>
          <a:noFill/>
          <a:ln w="9525" cap="flat" cmpd="sng">
            <a:solidFill>
              <a:srgbClr val="FF40FF"/>
            </a:solidFill>
            <a:prstDash val="solid"/>
            <a:round/>
            <a:headEnd type="none" w="med" len="med"/>
            <a:tailEnd type="none" w="med" len="med"/>
          </a:ln>
        </p:spPr>
        <p:txBody>
          <a:bodyPr lIns="0" tIns="0" rIns="0" bIns="0" anchor="ctr" anchorCtr="0">
            <a:noAutofit/>
          </a:bodyPr>
          <a:lstStyle/>
          <a:p>
            <a:pPr algn="ctr">
              <a:buClr>
                <a:schemeClr val="lt1"/>
              </a:buClr>
              <a:buSzPct val="25000"/>
            </a:pPr>
            <a:r>
              <a:rPr lang="en-US" sz="2025" dirty="0">
                <a:latin typeface="Arial" charset="0"/>
                <a:ea typeface="Arial" charset="0"/>
                <a:cs typeface="Arial" charset="0"/>
                <a:sym typeface="Cabin"/>
              </a:rPr>
              <a:t>Yes</a:t>
            </a:r>
          </a:p>
        </p:txBody>
      </p:sp>
      <p:sp>
        <p:nvSpPr>
          <p:cNvPr id="310" name="Shape 310"/>
          <p:cNvSpPr txBox="1"/>
          <p:nvPr/>
        </p:nvSpPr>
        <p:spPr>
          <a:xfrm>
            <a:off x="6084094" y="3226985"/>
            <a:ext cx="1643118" cy="421537"/>
          </a:xfrm>
          <a:prstGeom prst="rect">
            <a:avLst/>
          </a:prstGeom>
          <a:noFill/>
          <a:ln w="76200" cap="flat" cmpd="sng">
            <a:solidFill>
              <a:srgbClr val="FF40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1969" dirty="0">
                <a:latin typeface="Arial" charset="0"/>
                <a:ea typeface="Arial" charset="0"/>
                <a:cs typeface="Arial" charset="0"/>
                <a:sym typeface="Cabin"/>
              </a:rPr>
              <a:t>print('Still 5')</a:t>
            </a:r>
          </a:p>
        </p:txBody>
      </p:sp>
      <p:sp>
        <p:nvSpPr>
          <p:cNvPr id="311" name="Shape 311"/>
          <p:cNvSpPr txBox="1"/>
          <p:nvPr/>
        </p:nvSpPr>
        <p:spPr>
          <a:xfrm>
            <a:off x="6084094" y="3848491"/>
            <a:ext cx="1643118" cy="421537"/>
          </a:xfrm>
          <a:prstGeom prst="rect">
            <a:avLst/>
          </a:prstGeom>
          <a:noFill/>
          <a:ln w="76200" cap="flat" cmpd="sng">
            <a:solidFill>
              <a:srgbClr val="FF40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1969" dirty="0">
                <a:latin typeface="Arial" charset="0"/>
                <a:ea typeface="Arial" charset="0"/>
                <a:cs typeface="Arial" charset="0"/>
                <a:sym typeface="Cabin"/>
              </a:rPr>
              <a:t>print('Third 5')</a:t>
            </a:r>
          </a:p>
        </p:txBody>
      </p:sp>
      <p:sp>
        <p:nvSpPr>
          <p:cNvPr id="312" name="Shape 312"/>
          <p:cNvSpPr txBox="1"/>
          <p:nvPr/>
        </p:nvSpPr>
        <p:spPr>
          <a:xfrm>
            <a:off x="5055394" y="2641197"/>
            <a:ext cx="407194" cy="349987"/>
          </a:xfrm>
          <a:prstGeom prst="rect">
            <a:avLst/>
          </a:prstGeom>
          <a:noFill/>
          <a:ln w="9525" cap="flat" cmpd="sng">
            <a:solidFill>
              <a:srgbClr val="FF40FF"/>
            </a:solidFill>
            <a:prstDash val="solid"/>
            <a:round/>
            <a:headEnd type="none" w="med" len="med"/>
            <a:tailEnd type="none" w="med" len="med"/>
          </a:ln>
        </p:spPr>
        <p:txBody>
          <a:bodyPr lIns="0" tIns="0" rIns="0" bIns="0" anchor="ctr" anchorCtr="0">
            <a:noAutofit/>
          </a:bodyPr>
          <a:lstStyle/>
          <a:p>
            <a:pPr algn="ctr">
              <a:buClr>
                <a:schemeClr val="lt1"/>
              </a:buClr>
              <a:buSzPct val="25000"/>
            </a:pPr>
            <a:r>
              <a:rPr lang="en-US" sz="2025" dirty="0">
                <a:latin typeface="Arial" charset="0"/>
                <a:ea typeface="Arial" charset="0"/>
                <a:cs typeface="Arial" charset="0"/>
                <a:sym typeface="Cabin"/>
              </a:rPr>
              <a:t>No</a:t>
            </a:r>
          </a:p>
        </p:txBody>
      </p:sp>
      <p:sp>
        <p:nvSpPr>
          <p:cNvPr id="313" name="Shape 313"/>
          <p:cNvSpPr txBox="1"/>
          <p:nvPr/>
        </p:nvSpPr>
        <p:spPr>
          <a:xfrm>
            <a:off x="6084094" y="2605478"/>
            <a:ext cx="1643118" cy="421537"/>
          </a:xfrm>
          <a:prstGeom prst="rect">
            <a:avLst/>
          </a:prstGeom>
          <a:noFill/>
          <a:ln w="76200" cap="flat" cmpd="sng">
            <a:solidFill>
              <a:srgbClr val="FF40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1969" dirty="0">
                <a:latin typeface="Arial" charset="0"/>
                <a:ea typeface="Arial" charset="0"/>
                <a:cs typeface="Arial" charset="0"/>
                <a:sym typeface="Cabin"/>
              </a:rPr>
              <a:t>print('Is 5’)</a:t>
            </a:r>
          </a:p>
        </p:txBody>
      </p:sp>
      <p:cxnSp>
        <p:nvCxnSpPr>
          <p:cNvPr id="314" name="Shape 314"/>
          <p:cNvCxnSpPr>
            <a:endCxn id="313" idx="2"/>
          </p:cNvCxnSpPr>
          <p:nvPr/>
        </p:nvCxnSpPr>
        <p:spPr>
          <a:xfrm rot="10800000" flipH="1">
            <a:off x="6899915" y="3027015"/>
            <a:ext cx="5738" cy="199969"/>
          </a:xfrm>
          <a:prstGeom prst="straightConnector1">
            <a:avLst/>
          </a:prstGeom>
          <a:noFill/>
          <a:ln w="76200" cap="rnd" cmpd="sng">
            <a:solidFill>
              <a:srgbClr val="FF40FF"/>
            </a:solidFill>
            <a:prstDash val="solid"/>
            <a:miter/>
            <a:headEnd type="stealth" w="med" len="med"/>
            <a:tailEnd type="none" w="med" len="med"/>
          </a:ln>
        </p:spPr>
      </p:cxnSp>
      <p:cxnSp>
        <p:nvCxnSpPr>
          <p:cNvPr id="315" name="Shape 315"/>
          <p:cNvCxnSpPr/>
          <p:nvPr/>
        </p:nvCxnSpPr>
        <p:spPr>
          <a:xfrm rot="10800000" flipH="1">
            <a:off x="6899916" y="3669749"/>
            <a:ext cx="5738" cy="199969"/>
          </a:xfrm>
          <a:prstGeom prst="straightConnector1">
            <a:avLst/>
          </a:prstGeom>
          <a:noFill/>
          <a:ln w="76200" cap="rnd" cmpd="sng">
            <a:solidFill>
              <a:srgbClr val="FF40FF"/>
            </a:solidFill>
            <a:prstDash val="solid"/>
            <a:miter/>
            <a:headEnd type="stealth" w="med" len="med"/>
            <a:tailEnd type="none" w="med" len="med"/>
          </a:ln>
        </p:spPr>
      </p:cxnSp>
      <p:cxnSp>
        <p:nvCxnSpPr>
          <p:cNvPr id="316" name="Shape 316"/>
          <p:cNvCxnSpPr/>
          <p:nvPr/>
        </p:nvCxnSpPr>
        <p:spPr>
          <a:xfrm rot="10800000" flipH="1">
            <a:off x="6904549" y="4269620"/>
            <a:ext cx="5738" cy="199969"/>
          </a:xfrm>
          <a:prstGeom prst="straightConnector1">
            <a:avLst/>
          </a:prstGeom>
          <a:noFill/>
          <a:ln w="76200" cap="rnd" cmpd="sng">
            <a:solidFill>
              <a:srgbClr val="FF40FF"/>
            </a:solidFill>
            <a:prstDash val="solid"/>
            <a:miter/>
            <a:headEnd type="stealth" w="med" len="med"/>
            <a:tailEnd type="none" w="med" len="med"/>
          </a:ln>
        </p:spPr>
      </p:cxnSp>
      <p:sp>
        <p:nvSpPr>
          <p:cNvPr id="22" name="Shape 311"/>
          <p:cNvSpPr txBox="1"/>
          <p:nvPr/>
        </p:nvSpPr>
        <p:spPr>
          <a:xfrm>
            <a:off x="5044860" y="4963680"/>
            <a:ext cx="2363715" cy="421537"/>
          </a:xfrm>
          <a:prstGeom prst="rect">
            <a:avLst/>
          </a:prstGeom>
          <a:noFill/>
          <a:ln w="76200" cap="flat" cmpd="sng">
            <a:solidFill>
              <a:srgbClr val="FF40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1969" smtClean="0">
                <a:latin typeface="Arial" charset="0"/>
                <a:ea typeface="Arial" charset="0"/>
                <a:cs typeface="Arial" charset="0"/>
                <a:sym typeface="Cabin"/>
              </a:rPr>
              <a:t>print(‘the next step’)</a:t>
            </a:r>
            <a:endParaRPr lang="en-US" sz="1969" dirty="0">
              <a:latin typeface="Arial" charset="0"/>
              <a:ea typeface="Arial" charset="0"/>
              <a:cs typeface="Arial" charset="0"/>
              <a:sym typeface="Cabin"/>
            </a:endParaRPr>
          </a:p>
        </p:txBody>
      </p:sp>
      <p:sp>
        <p:nvSpPr>
          <p:cNvPr id="3" name="Date Placeholder 2"/>
          <p:cNvSpPr>
            <a:spLocks noGrp="1"/>
          </p:cNvSpPr>
          <p:nvPr>
            <p:ph type="dt" sz="half" idx="10"/>
          </p:nvPr>
        </p:nvSpPr>
        <p:spPr/>
        <p:txBody>
          <a:bodyPr/>
          <a:lstStyle/>
          <a:p>
            <a:r>
              <a:rPr lang="en-HK" altLang="zh-HK" smtClean="0"/>
              <a:t>24 Nov 2018 </a:t>
            </a:r>
            <a:endParaRPr lang="en-US"/>
          </a:p>
        </p:txBody>
      </p:sp>
      <p:sp>
        <p:nvSpPr>
          <p:cNvPr id="4" name="Footer Placeholder 3"/>
          <p:cNvSpPr>
            <a:spLocks noGrp="1"/>
          </p:cNvSpPr>
          <p:nvPr>
            <p:ph type="ftr" sz="quarter" idx="11"/>
          </p:nvPr>
        </p:nvSpPr>
        <p:spPr/>
        <p:txBody>
          <a:bodyPr/>
          <a:lstStyle/>
          <a:p>
            <a:r>
              <a:rPr lang="it-IT" smtClean="0"/>
              <a:t>BUDMC Py01 </a:t>
            </a:r>
            <a:endParaRPr lang="en-US"/>
          </a:p>
        </p:txBody>
      </p:sp>
      <p:sp>
        <p:nvSpPr>
          <p:cNvPr id="5" name="Slide Number Placeholder 4"/>
          <p:cNvSpPr>
            <a:spLocks noGrp="1"/>
          </p:cNvSpPr>
          <p:nvPr>
            <p:ph type="sldNum" sz="quarter" idx="12"/>
          </p:nvPr>
        </p:nvSpPr>
        <p:spPr/>
        <p:txBody>
          <a:bodyPr/>
          <a:lstStyle/>
          <a:p>
            <a:fld id="{759C4891-3A96-4342-8252-30900AC70DD8}" type="slidenum">
              <a:rPr lang="en-US" smtClean="0"/>
              <a:t>32</a:t>
            </a:fld>
            <a:endParaRPr lang="en-US"/>
          </a:p>
        </p:txBody>
      </p:sp>
    </p:spTree>
    <p:extLst>
      <p:ext uri="{BB962C8B-B14F-4D97-AF65-F5344CB8AC3E}">
        <p14:creationId xmlns:p14="http://schemas.microsoft.com/office/powerpoint/2010/main" val="6284876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Shape 567"/>
          <p:cNvSpPr txBox="1">
            <a:spLocks noGrp="1"/>
          </p:cNvSpPr>
          <p:nvPr>
            <p:ph type="title"/>
          </p:nvPr>
        </p:nvSpPr>
        <p:spPr/>
        <p:txBody>
          <a:bodyPr/>
          <a:lstStyle/>
          <a:p>
            <a:r>
              <a:rPr lang="en-US" dirty="0" smtClean="0">
                <a:sym typeface="Cabin"/>
              </a:rPr>
              <a:t>more one-way decisions </a:t>
            </a:r>
            <a:endParaRPr lang="en-US" dirty="0">
              <a:sym typeface="Cabin"/>
            </a:endParaRPr>
          </a:p>
        </p:txBody>
      </p:sp>
      <p:sp>
        <p:nvSpPr>
          <p:cNvPr id="568" name="Shape 568"/>
          <p:cNvSpPr txBox="1"/>
          <p:nvPr/>
        </p:nvSpPr>
        <p:spPr>
          <a:xfrm>
            <a:off x="7697257" y="2861072"/>
            <a:ext cx="889397" cy="1228724"/>
          </a:xfrm>
          <a:prstGeom prst="rect">
            <a:avLst/>
          </a:prstGeom>
          <a:noFill/>
          <a:ln>
            <a:noFill/>
          </a:ln>
        </p:spPr>
        <p:txBody>
          <a:bodyPr lIns="0" tIns="0" rIns="0" bIns="0" anchor="ctr" anchorCtr="0">
            <a:noAutofit/>
          </a:bodyPr>
          <a:lstStyle/>
          <a:p>
            <a:pPr>
              <a:buClr>
                <a:schemeClr val="lt1"/>
              </a:buClr>
              <a:buSzPct val="25000"/>
            </a:pPr>
            <a:r>
              <a:rPr lang="en-US" sz="2025">
                <a:latin typeface="Arial" charset="0"/>
                <a:ea typeface="Arial" charset="0"/>
                <a:cs typeface="Arial" charset="0"/>
                <a:sym typeface="Cabin"/>
              </a:rPr>
              <a:t>Output:</a:t>
            </a:r>
          </a:p>
          <a:p>
            <a:pPr algn="ctr"/>
            <a:endParaRPr sz="2025">
              <a:latin typeface="Arial" charset="0"/>
              <a:ea typeface="Arial" charset="0"/>
              <a:cs typeface="Arial" charset="0"/>
              <a:sym typeface="Cabin"/>
            </a:endParaRPr>
          </a:p>
          <a:p>
            <a:pPr>
              <a:buClr>
                <a:srgbClr val="FF00FF"/>
              </a:buClr>
              <a:buSzPct val="25000"/>
            </a:pPr>
            <a:r>
              <a:rPr lang="en-US" sz="2025">
                <a:latin typeface="Arial" charset="0"/>
                <a:ea typeface="Arial" charset="0"/>
                <a:cs typeface="Arial" charset="0"/>
                <a:sym typeface="Cabin"/>
              </a:rPr>
              <a:t>Smaller</a:t>
            </a:r>
          </a:p>
          <a:p>
            <a:pPr>
              <a:buClr>
                <a:srgbClr val="FF00FF"/>
              </a:buClr>
              <a:buSzPct val="25000"/>
            </a:pPr>
            <a:r>
              <a:rPr lang="en-US" sz="2025">
                <a:latin typeface="Arial" charset="0"/>
                <a:ea typeface="Arial" charset="0"/>
                <a:cs typeface="Arial" charset="0"/>
                <a:sym typeface="Cabin"/>
              </a:rPr>
              <a:t>Finis</a:t>
            </a:r>
          </a:p>
        </p:txBody>
      </p:sp>
      <p:sp>
        <p:nvSpPr>
          <p:cNvPr id="569" name="Shape 569"/>
          <p:cNvSpPr txBox="1"/>
          <p:nvPr/>
        </p:nvSpPr>
        <p:spPr>
          <a:xfrm>
            <a:off x="4387155" y="2473524"/>
            <a:ext cx="2551098" cy="2803921"/>
          </a:xfrm>
          <a:prstGeom prst="rect">
            <a:avLst/>
          </a:prstGeom>
          <a:noFill/>
          <a:ln>
            <a:noFill/>
          </a:ln>
        </p:spPr>
        <p:txBody>
          <a:bodyPr lIns="0" tIns="0" rIns="0" bIns="0" anchor="ctr" anchorCtr="0">
            <a:noAutofit/>
          </a:bodyPr>
          <a:lstStyle/>
          <a:p>
            <a:pPr>
              <a:buClr>
                <a:schemeClr val="lt1"/>
              </a:buClr>
              <a:buSzPct val="25000"/>
            </a:pPr>
            <a:r>
              <a:rPr lang="en-US" sz="2025" dirty="0">
                <a:latin typeface="Arial" charset="0"/>
                <a:ea typeface="Arial" charset="0"/>
                <a:cs typeface="Arial" charset="0"/>
                <a:sym typeface="Cabin"/>
              </a:rPr>
              <a:t>Program:</a:t>
            </a:r>
          </a:p>
          <a:p>
            <a:pPr algn="ctr"/>
            <a:endParaRPr sz="2025" dirty="0">
              <a:latin typeface="Arial" charset="0"/>
              <a:ea typeface="Arial" charset="0"/>
              <a:cs typeface="Arial" charset="0"/>
              <a:sym typeface="Cabin"/>
            </a:endParaRPr>
          </a:p>
          <a:p>
            <a:pPr>
              <a:buClr>
                <a:srgbClr val="FF7F00"/>
              </a:buClr>
              <a:buSzPct val="25000"/>
            </a:pPr>
            <a:r>
              <a:rPr lang="en-US" sz="1575" dirty="0">
                <a:latin typeface="Courier" charset="0"/>
                <a:ea typeface="Courier" charset="0"/>
                <a:cs typeface="Courier" charset="0"/>
                <a:sym typeface="Cabin"/>
              </a:rPr>
              <a:t>x = 5</a:t>
            </a:r>
          </a:p>
          <a:p>
            <a:pPr>
              <a:buClr>
                <a:srgbClr val="FFFF00"/>
              </a:buClr>
              <a:buSzPct val="25000"/>
            </a:pPr>
            <a:r>
              <a:rPr lang="en-US" sz="1575" dirty="0">
                <a:latin typeface="Courier" charset="0"/>
                <a:ea typeface="Courier" charset="0"/>
                <a:cs typeface="Courier" charset="0"/>
                <a:sym typeface="Cabin"/>
              </a:rPr>
              <a:t>if x &lt; 10:</a:t>
            </a:r>
          </a:p>
          <a:p>
            <a:pPr lvl="0">
              <a:buClr>
                <a:srgbClr val="FF7F00"/>
              </a:buClr>
              <a:buSzPct val="25000"/>
            </a:pPr>
            <a:r>
              <a:rPr lang="en-US" sz="1575" dirty="0">
                <a:latin typeface="Courier" charset="0"/>
                <a:ea typeface="Courier" charset="0"/>
                <a:cs typeface="Courier" charset="0"/>
                <a:sym typeface="Cabin"/>
              </a:rPr>
              <a:t>    print('Smaller')</a:t>
            </a:r>
          </a:p>
          <a:p>
            <a:pPr>
              <a:buClr>
                <a:srgbClr val="FFFF00"/>
              </a:buClr>
              <a:buSzPct val="25000"/>
            </a:pPr>
            <a:r>
              <a:rPr lang="en-US" sz="1575" dirty="0">
                <a:latin typeface="Courier" charset="0"/>
                <a:ea typeface="Courier" charset="0"/>
                <a:cs typeface="Courier" charset="0"/>
                <a:sym typeface="Cabin"/>
              </a:rPr>
              <a:t>if x &gt; 20:</a:t>
            </a:r>
          </a:p>
          <a:p>
            <a:pPr lvl="0">
              <a:buClr>
                <a:srgbClr val="FF7F00"/>
              </a:buClr>
              <a:buSzPct val="25000"/>
            </a:pPr>
            <a:r>
              <a:rPr lang="en-US" sz="1575" dirty="0">
                <a:latin typeface="Courier" charset="0"/>
                <a:ea typeface="Courier" charset="0"/>
                <a:cs typeface="Courier" charset="0"/>
                <a:sym typeface="Cabin"/>
              </a:rPr>
              <a:t>    print('Bigger')</a:t>
            </a:r>
          </a:p>
          <a:p>
            <a:pPr algn="ctr"/>
            <a:endParaRPr sz="1575" dirty="0">
              <a:latin typeface="Courier" charset="0"/>
              <a:ea typeface="Courier" charset="0"/>
              <a:cs typeface="Courier" charset="0"/>
              <a:sym typeface="Cabin"/>
            </a:endParaRPr>
          </a:p>
          <a:p>
            <a:pPr lvl="0">
              <a:buClr>
                <a:srgbClr val="FFFF00"/>
              </a:buClr>
              <a:buSzPct val="25000"/>
            </a:pPr>
            <a:r>
              <a:rPr lang="en-US" sz="1575" dirty="0">
                <a:latin typeface="Courier" charset="0"/>
                <a:ea typeface="Courier" charset="0"/>
                <a:cs typeface="Courier" charset="0"/>
                <a:sym typeface="Cabin"/>
              </a:rPr>
              <a:t>print('Finis')</a:t>
            </a:r>
          </a:p>
        </p:txBody>
      </p:sp>
      <p:sp>
        <p:nvSpPr>
          <p:cNvPr id="570" name="Shape 570"/>
          <p:cNvSpPr txBox="1"/>
          <p:nvPr/>
        </p:nvSpPr>
        <p:spPr>
          <a:xfrm>
            <a:off x="700088" y="1407319"/>
            <a:ext cx="1543049" cy="335813"/>
          </a:xfrm>
          <a:prstGeom prst="rect">
            <a:avLst/>
          </a:prstGeom>
          <a:noFill/>
          <a:ln w="76200" cap="flat" cmpd="sng">
            <a:solidFill>
              <a:srgbClr val="FF40FF"/>
            </a:solidFill>
            <a:prstDash val="solid"/>
            <a:round/>
            <a:headEnd type="none" w="med" len="med"/>
            <a:tailEnd type="none" w="med" len="med"/>
          </a:ln>
        </p:spPr>
        <p:txBody>
          <a:bodyPr lIns="0" tIns="0" rIns="0" bIns="0" anchor="ctr" anchorCtr="0">
            <a:noAutofit/>
          </a:bodyPr>
          <a:lstStyle/>
          <a:p>
            <a:pPr algn="ctr">
              <a:buClr>
                <a:schemeClr val="lt1"/>
              </a:buClr>
              <a:buSzPct val="25000"/>
            </a:pPr>
            <a:r>
              <a:rPr lang="en-US" sz="1688">
                <a:latin typeface="Arial" charset="0"/>
                <a:ea typeface="Arial" charset="0"/>
                <a:cs typeface="Arial" charset="0"/>
                <a:sym typeface="Cabin"/>
              </a:rPr>
              <a:t>x = 5</a:t>
            </a:r>
          </a:p>
        </p:txBody>
      </p:sp>
      <p:cxnSp>
        <p:nvCxnSpPr>
          <p:cNvPr id="571" name="Shape 571"/>
          <p:cNvCxnSpPr/>
          <p:nvPr/>
        </p:nvCxnSpPr>
        <p:spPr>
          <a:xfrm rot="10800000">
            <a:off x="1460897" y="1735038"/>
            <a:ext cx="8036" cy="318789"/>
          </a:xfrm>
          <a:prstGeom prst="straightConnector1">
            <a:avLst/>
          </a:prstGeom>
          <a:noFill/>
          <a:ln w="76200" cap="rnd" cmpd="sng">
            <a:solidFill>
              <a:srgbClr val="FF40FF"/>
            </a:solidFill>
            <a:prstDash val="solid"/>
            <a:miter/>
            <a:headEnd type="stealth" w="med" len="med"/>
            <a:tailEnd type="none" w="med" len="med"/>
          </a:ln>
        </p:spPr>
      </p:cxnSp>
      <p:cxnSp>
        <p:nvCxnSpPr>
          <p:cNvPr id="572" name="Shape 572"/>
          <p:cNvCxnSpPr>
            <a:endCxn id="569" idx="3"/>
          </p:cNvCxnSpPr>
          <p:nvPr/>
        </p:nvCxnSpPr>
        <p:spPr>
          <a:xfrm flipH="1">
            <a:off x="6938253" y="3640634"/>
            <a:ext cx="678504" cy="234851"/>
          </a:xfrm>
          <a:prstGeom prst="straightConnector1">
            <a:avLst/>
          </a:prstGeom>
          <a:noFill/>
          <a:ln w="50800" cap="rnd" cmpd="sng">
            <a:solidFill>
              <a:srgbClr val="FFFFFF"/>
            </a:solidFill>
            <a:prstDash val="solid"/>
            <a:miter/>
            <a:headEnd type="stealth" w="med" len="med"/>
            <a:tailEnd type="none" w="med" len="med"/>
          </a:ln>
        </p:spPr>
      </p:cxnSp>
      <p:sp>
        <p:nvSpPr>
          <p:cNvPr id="573" name="Shape 573"/>
          <p:cNvSpPr/>
          <p:nvPr/>
        </p:nvSpPr>
        <p:spPr>
          <a:xfrm>
            <a:off x="664369" y="2050256"/>
            <a:ext cx="1614488" cy="714375"/>
          </a:xfrm>
          <a:prstGeom prst="diamond">
            <a:avLst/>
          </a:prstGeom>
          <a:noFill/>
          <a:ln w="76200" cap="flat" cmpd="sng">
            <a:solidFill>
              <a:srgbClr val="FF40FF"/>
            </a:solidFill>
            <a:prstDash val="solid"/>
            <a:round/>
            <a:headEnd type="none" w="med" len="med"/>
            <a:tailEnd type="none" w="med" len="med"/>
          </a:ln>
        </p:spPr>
        <p:txBody>
          <a:bodyPr lIns="0" tIns="0" rIns="0" bIns="0" anchor="ctr" anchorCtr="0">
            <a:noAutofit/>
          </a:bodyPr>
          <a:lstStyle/>
          <a:p>
            <a:pPr algn="ctr">
              <a:buClr>
                <a:schemeClr val="lt1"/>
              </a:buClr>
              <a:buSzPct val="25000"/>
            </a:pPr>
            <a:r>
              <a:rPr lang="en-US" sz="1688">
                <a:latin typeface="Arial" charset="0"/>
                <a:ea typeface="Arial" charset="0"/>
                <a:cs typeface="Arial" charset="0"/>
                <a:sym typeface="Cabin"/>
              </a:rPr>
              <a:t>x &lt; 10 ?</a:t>
            </a:r>
          </a:p>
        </p:txBody>
      </p:sp>
      <p:cxnSp>
        <p:nvCxnSpPr>
          <p:cNvPr id="574" name="Shape 574"/>
          <p:cNvCxnSpPr/>
          <p:nvPr/>
        </p:nvCxnSpPr>
        <p:spPr>
          <a:xfrm rot="10800000">
            <a:off x="1460897" y="2735163"/>
            <a:ext cx="10715" cy="905470"/>
          </a:xfrm>
          <a:prstGeom prst="straightConnector1">
            <a:avLst/>
          </a:prstGeom>
          <a:noFill/>
          <a:ln w="76200" cap="rnd" cmpd="sng">
            <a:solidFill>
              <a:srgbClr val="FF40FF"/>
            </a:solidFill>
            <a:prstDash val="solid"/>
            <a:miter/>
            <a:headEnd type="stealth" w="med" len="med"/>
            <a:tailEnd type="none" w="med" len="med"/>
          </a:ln>
        </p:spPr>
      </p:cxnSp>
      <p:sp>
        <p:nvSpPr>
          <p:cNvPr id="575" name="Shape 575"/>
          <p:cNvSpPr txBox="1"/>
          <p:nvPr/>
        </p:nvSpPr>
        <p:spPr>
          <a:xfrm>
            <a:off x="1871662" y="2743200"/>
            <a:ext cx="1643063" cy="421481"/>
          </a:xfrm>
          <a:prstGeom prst="rect">
            <a:avLst/>
          </a:prstGeom>
          <a:noFill/>
          <a:ln w="76200" cap="flat" cmpd="sng">
            <a:solidFill>
              <a:srgbClr val="FF40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1688" dirty="0">
                <a:latin typeface="Arial" charset="0"/>
                <a:ea typeface="Arial" charset="0"/>
                <a:cs typeface="Arial" charset="0"/>
                <a:sym typeface="Cabin"/>
              </a:rPr>
              <a:t>print('Smaller')</a:t>
            </a:r>
          </a:p>
        </p:txBody>
      </p:sp>
      <p:cxnSp>
        <p:nvCxnSpPr>
          <p:cNvPr id="576" name="Shape 576"/>
          <p:cNvCxnSpPr/>
          <p:nvPr/>
        </p:nvCxnSpPr>
        <p:spPr>
          <a:xfrm rot="10800000">
            <a:off x="2271712" y="2403871"/>
            <a:ext cx="437555" cy="8930"/>
          </a:xfrm>
          <a:prstGeom prst="straightConnector1">
            <a:avLst/>
          </a:prstGeom>
          <a:noFill/>
          <a:ln w="76200" cap="rnd" cmpd="sng">
            <a:solidFill>
              <a:srgbClr val="FF40FF"/>
            </a:solidFill>
            <a:prstDash val="solid"/>
            <a:miter/>
            <a:headEnd type="none" w="med" len="med"/>
            <a:tailEnd type="none" w="med" len="med"/>
          </a:ln>
        </p:spPr>
      </p:cxnSp>
      <p:cxnSp>
        <p:nvCxnSpPr>
          <p:cNvPr id="577" name="Shape 577"/>
          <p:cNvCxnSpPr/>
          <p:nvPr/>
        </p:nvCxnSpPr>
        <p:spPr>
          <a:xfrm rot="10800000" flipH="1">
            <a:off x="2690515" y="2403872"/>
            <a:ext cx="8930" cy="362545"/>
          </a:xfrm>
          <a:prstGeom prst="straightConnector1">
            <a:avLst/>
          </a:prstGeom>
          <a:noFill/>
          <a:ln w="76200" cap="rnd" cmpd="sng">
            <a:solidFill>
              <a:srgbClr val="FF40FF"/>
            </a:solidFill>
            <a:prstDash val="solid"/>
            <a:miter/>
            <a:headEnd type="stealth" w="med" len="med"/>
            <a:tailEnd type="none" w="med" len="med"/>
          </a:ln>
        </p:spPr>
      </p:cxnSp>
      <p:cxnSp>
        <p:nvCxnSpPr>
          <p:cNvPr id="578" name="Shape 578"/>
          <p:cNvCxnSpPr/>
          <p:nvPr/>
        </p:nvCxnSpPr>
        <p:spPr>
          <a:xfrm flipH="1">
            <a:off x="2690515" y="3156644"/>
            <a:ext cx="8930" cy="176807"/>
          </a:xfrm>
          <a:prstGeom prst="straightConnector1">
            <a:avLst/>
          </a:prstGeom>
          <a:noFill/>
          <a:ln w="76200" cap="rnd" cmpd="sng">
            <a:solidFill>
              <a:srgbClr val="FF40FF"/>
            </a:solidFill>
            <a:prstDash val="solid"/>
            <a:miter/>
            <a:headEnd type="none" w="med" len="med"/>
            <a:tailEnd type="none" w="med" len="med"/>
          </a:ln>
        </p:spPr>
      </p:cxnSp>
      <p:cxnSp>
        <p:nvCxnSpPr>
          <p:cNvPr id="579" name="Shape 579"/>
          <p:cNvCxnSpPr/>
          <p:nvPr/>
        </p:nvCxnSpPr>
        <p:spPr>
          <a:xfrm>
            <a:off x="1490364" y="3343275"/>
            <a:ext cx="1209079" cy="0"/>
          </a:xfrm>
          <a:prstGeom prst="straightConnector1">
            <a:avLst/>
          </a:prstGeom>
          <a:noFill/>
          <a:ln w="76200" cap="rnd" cmpd="sng">
            <a:solidFill>
              <a:srgbClr val="FF40FF"/>
            </a:solidFill>
            <a:prstDash val="solid"/>
            <a:miter/>
            <a:headEnd type="stealth" w="med" len="med"/>
            <a:tailEnd type="none" w="med" len="med"/>
          </a:ln>
        </p:spPr>
      </p:cxnSp>
      <p:sp>
        <p:nvSpPr>
          <p:cNvPr id="580" name="Shape 580"/>
          <p:cNvSpPr/>
          <p:nvPr/>
        </p:nvSpPr>
        <p:spPr>
          <a:xfrm>
            <a:off x="664369" y="3593306"/>
            <a:ext cx="1614488" cy="714375"/>
          </a:xfrm>
          <a:prstGeom prst="diamond">
            <a:avLst/>
          </a:prstGeom>
          <a:noFill/>
          <a:ln w="76200" cap="flat" cmpd="sng">
            <a:solidFill>
              <a:srgbClr val="FF40FF"/>
            </a:solidFill>
            <a:prstDash val="solid"/>
            <a:round/>
            <a:headEnd type="none" w="med" len="med"/>
            <a:tailEnd type="none" w="med" len="med"/>
          </a:ln>
        </p:spPr>
        <p:txBody>
          <a:bodyPr lIns="0" tIns="0" rIns="0" bIns="0" anchor="ctr" anchorCtr="0">
            <a:noAutofit/>
          </a:bodyPr>
          <a:lstStyle/>
          <a:p>
            <a:pPr algn="ctr">
              <a:buClr>
                <a:schemeClr val="lt1"/>
              </a:buClr>
              <a:buSzPct val="25000"/>
            </a:pPr>
            <a:r>
              <a:rPr lang="en-US" sz="1688">
                <a:latin typeface="Arial" charset="0"/>
                <a:ea typeface="Arial" charset="0"/>
                <a:cs typeface="Arial" charset="0"/>
                <a:sym typeface="Cabin"/>
              </a:rPr>
              <a:t>x &gt; 20 ?</a:t>
            </a:r>
          </a:p>
        </p:txBody>
      </p:sp>
      <p:cxnSp>
        <p:nvCxnSpPr>
          <p:cNvPr id="581" name="Shape 581"/>
          <p:cNvCxnSpPr/>
          <p:nvPr/>
        </p:nvCxnSpPr>
        <p:spPr>
          <a:xfrm rot="10800000">
            <a:off x="1460897" y="4278213"/>
            <a:ext cx="10715" cy="905470"/>
          </a:xfrm>
          <a:prstGeom prst="straightConnector1">
            <a:avLst/>
          </a:prstGeom>
          <a:noFill/>
          <a:ln w="76200" cap="rnd" cmpd="sng">
            <a:solidFill>
              <a:srgbClr val="FF40FF"/>
            </a:solidFill>
            <a:prstDash val="solid"/>
            <a:miter/>
            <a:headEnd type="stealth" w="med" len="med"/>
            <a:tailEnd type="none" w="med" len="med"/>
          </a:ln>
        </p:spPr>
      </p:cxnSp>
      <p:sp>
        <p:nvSpPr>
          <p:cNvPr id="582" name="Shape 582"/>
          <p:cNvSpPr txBox="1"/>
          <p:nvPr/>
        </p:nvSpPr>
        <p:spPr>
          <a:xfrm>
            <a:off x="1871662" y="4286250"/>
            <a:ext cx="1643063" cy="421481"/>
          </a:xfrm>
          <a:prstGeom prst="rect">
            <a:avLst/>
          </a:prstGeom>
          <a:noFill/>
          <a:ln w="76200" cap="flat" cmpd="sng">
            <a:solidFill>
              <a:srgbClr val="FF40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1688" dirty="0">
                <a:latin typeface="Arial" charset="0"/>
                <a:ea typeface="Arial" charset="0"/>
                <a:cs typeface="Arial" charset="0"/>
                <a:sym typeface="Cabin"/>
              </a:rPr>
              <a:t>print('Bigger')</a:t>
            </a:r>
          </a:p>
        </p:txBody>
      </p:sp>
      <p:cxnSp>
        <p:nvCxnSpPr>
          <p:cNvPr id="583" name="Shape 583"/>
          <p:cNvCxnSpPr/>
          <p:nvPr/>
        </p:nvCxnSpPr>
        <p:spPr>
          <a:xfrm rot="10800000">
            <a:off x="2271712" y="3946921"/>
            <a:ext cx="437555" cy="8930"/>
          </a:xfrm>
          <a:prstGeom prst="straightConnector1">
            <a:avLst/>
          </a:prstGeom>
          <a:noFill/>
          <a:ln w="76200" cap="rnd" cmpd="sng">
            <a:solidFill>
              <a:srgbClr val="FF40FF"/>
            </a:solidFill>
            <a:prstDash val="solid"/>
            <a:miter/>
            <a:headEnd type="none" w="med" len="med"/>
            <a:tailEnd type="none" w="med" len="med"/>
          </a:ln>
        </p:spPr>
      </p:cxnSp>
      <p:cxnSp>
        <p:nvCxnSpPr>
          <p:cNvPr id="584" name="Shape 584"/>
          <p:cNvCxnSpPr/>
          <p:nvPr/>
        </p:nvCxnSpPr>
        <p:spPr>
          <a:xfrm rot="10800000" flipH="1">
            <a:off x="2690515" y="3946922"/>
            <a:ext cx="8930" cy="362545"/>
          </a:xfrm>
          <a:prstGeom prst="straightConnector1">
            <a:avLst/>
          </a:prstGeom>
          <a:noFill/>
          <a:ln w="76200" cap="rnd" cmpd="sng">
            <a:solidFill>
              <a:srgbClr val="FF40FF"/>
            </a:solidFill>
            <a:prstDash val="solid"/>
            <a:miter/>
            <a:headEnd type="stealth" w="med" len="med"/>
            <a:tailEnd type="none" w="med" len="med"/>
          </a:ln>
        </p:spPr>
      </p:cxnSp>
      <p:cxnSp>
        <p:nvCxnSpPr>
          <p:cNvPr id="585" name="Shape 585"/>
          <p:cNvCxnSpPr/>
          <p:nvPr/>
        </p:nvCxnSpPr>
        <p:spPr>
          <a:xfrm flipH="1">
            <a:off x="2690515" y="4699694"/>
            <a:ext cx="8930" cy="176807"/>
          </a:xfrm>
          <a:prstGeom prst="straightConnector1">
            <a:avLst/>
          </a:prstGeom>
          <a:noFill/>
          <a:ln w="76200" cap="rnd" cmpd="sng">
            <a:solidFill>
              <a:srgbClr val="FF40FF"/>
            </a:solidFill>
            <a:prstDash val="solid"/>
            <a:miter/>
            <a:headEnd type="none" w="med" len="med"/>
            <a:tailEnd type="none" w="med" len="med"/>
          </a:ln>
        </p:spPr>
      </p:cxnSp>
      <p:cxnSp>
        <p:nvCxnSpPr>
          <p:cNvPr id="586" name="Shape 586"/>
          <p:cNvCxnSpPr/>
          <p:nvPr/>
        </p:nvCxnSpPr>
        <p:spPr>
          <a:xfrm>
            <a:off x="1490364" y="4886325"/>
            <a:ext cx="1209079" cy="0"/>
          </a:xfrm>
          <a:prstGeom prst="straightConnector1">
            <a:avLst/>
          </a:prstGeom>
          <a:noFill/>
          <a:ln w="76200" cap="rnd" cmpd="sng">
            <a:solidFill>
              <a:srgbClr val="FF40FF"/>
            </a:solidFill>
            <a:prstDash val="solid"/>
            <a:miter/>
            <a:headEnd type="stealth" w="med" len="med"/>
            <a:tailEnd type="none" w="med" len="med"/>
          </a:ln>
        </p:spPr>
      </p:cxnSp>
      <p:cxnSp>
        <p:nvCxnSpPr>
          <p:cNvPr id="587" name="Shape 587"/>
          <p:cNvCxnSpPr/>
          <p:nvPr/>
        </p:nvCxnSpPr>
        <p:spPr>
          <a:xfrm flipH="1">
            <a:off x="6430268" y="3955852"/>
            <a:ext cx="1186489" cy="930473"/>
          </a:xfrm>
          <a:prstGeom prst="straightConnector1">
            <a:avLst/>
          </a:prstGeom>
          <a:noFill/>
          <a:ln w="50800" cap="rnd" cmpd="sng">
            <a:solidFill>
              <a:srgbClr val="FFFFFF"/>
            </a:solidFill>
            <a:prstDash val="solid"/>
            <a:miter/>
            <a:headEnd type="stealth" w="med" len="med"/>
            <a:tailEnd type="none" w="med" len="med"/>
          </a:ln>
        </p:spPr>
      </p:cxnSp>
      <p:sp>
        <p:nvSpPr>
          <p:cNvPr id="588" name="Shape 588"/>
          <p:cNvSpPr txBox="1"/>
          <p:nvPr/>
        </p:nvSpPr>
        <p:spPr>
          <a:xfrm>
            <a:off x="700088" y="5164931"/>
            <a:ext cx="1543049" cy="335756"/>
          </a:xfrm>
          <a:prstGeom prst="rect">
            <a:avLst/>
          </a:prstGeom>
          <a:noFill/>
          <a:ln w="76200" cap="flat" cmpd="sng">
            <a:solidFill>
              <a:srgbClr val="FF40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1688" dirty="0">
                <a:latin typeface="Arial" charset="0"/>
                <a:ea typeface="Arial" charset="0"/>
                <a:cs typeface="Arial" charset="0"/>
                <a:sym typeface="Cabin"/>
              </a:rPr>
              <a:t>print('Finis')</a:t>
            </a:r>
          </a:p>
        </p:txBody>
      </p:sp>
      <p:sp>
        <p:nvSpPr>
          <p:cNvPr id="589" name="Shape 589"/>
          <p:cNvSpPr txBox="1"/>
          <p:nvPr/>
        </p:nvSpPr>
        <p:spPr>
          <a:xfrm>
            <a:off x="2483346" y="2043113"/>
            <a:ext cx="408086" cy="350043"/>
          </a:xfrm>
          <a:prstGeom prst="rect">
            <a:avLst/>
          </a:prstGeom>
          <a:noFill/>
          <a:ln w="9525" cap="flat" cmpd="sng">
            <a:noFill/>
            <a:prstDash val="solid"/>
            <a:round/>
            <a:headEnd type="none" w="med" len="med"/>
            <a:tailEnd type="none" w="med" len="med"/>
          </a:ln>
        </p:spPr>
        <p:txBody>
          <a:bodyPr lIns="0" tIns="0" rIns="0" bIns="0" anchor="ctr" anchorCtr="0">
            <a:noAutofit/>
          </a:bodyPr>
          <a:lstStyle/>
          <a:p>
            <a:pPr algn="ctr">
              <a:buClr>
                <a:schemeClr val="lt1"/>
              </a:buClr>
              <a:buSzPct val="25000"/>
            </a:pPr>
            <a:r>
              <a:rPr lang="en-US" sz="1688" dirty="0">
                <a:latin typeface="Arial" charset="0"/>
                <a:ea typeface="Arial" charset="0"/>
                <a:cs typeface="Arial" charset="0"/>
                <a:sym typeface="Cabin"/>
              </a:rPr>
              <a:t>Yes</a:t>
            </a:r>
          </a:p>
        </p:txBody>
      </p:sp>
      <p:sp>
        <p:nvSpPr>
          <p:cNvPr id="590" name="Shape 590"/>
          <p:cNvSpPr txBox="1"/>
          <p:nvPr/>
        </p:nvSpPr>
        <p:spPr>
          <a:xfrm>
            <a:off x="3233180" y="2423841"/>
            <a:ext cx="2057400" cy="257175"/>
          </a:xfrm>
          <a:prstGeom prst="rect">
            <a:avLst/>
          </a:prstGeom>
          <a:noFill/>
          <a:ln>
            <a:noFill/>
          </a:ln>
        </p:spPr>
        <p:txBody>
          <a:bodyPr lIns="51427" tIns="51427" rIns="51427" bIns="51427" anchor="t" anchorCtr="0">
            <a:noAutofit/>
          </a:bodyPr>
          <a:lstStyle/>
          <a:p>
            <a:endParaRPr sz="1013"/>
          </a:p>
        </p:txBody>
      </p:sp>
      <p:sp>
        <p:nvSpPr>
          <p:cNvPr id="591" name="Shape 591"/>
          <p:cNvSpPr txBox="1"/>
          <p:nvPr/>
        </p:nvSpPr>
        <p:spPr>
          <a:xfrm>
            <a:off x="871460" y="4287142"/>
            <a:ext cx="408037" cy="296867"/>
          </a:xfrm>
          <a:prstGeom prst="rect">
            <a:avLst/>
          </a:prstGeom>
          <a:noFill/>
          <a:ln w="9525" cap="flat" cmpd="sng">
            <a:noFill/>
            <a:prstDash val="solid"/>
            <a:round/>
            <a:headEnd type="none" w="med" len="med"/>
            <a:tailEnd type="none" w="med" len="med"/>
          </a:ln>
        </p:spPr>
        <p:txBody>
          <a:bodyPr lIns="0" tIns="0" rIns="0" bIns="0" anchor="ctr" anchorCtr="0">
            <a:noAutofit/>
          </a:bodyPr>
          <a:lstStyle/>
          <a:p>
            <a:pPr algn="ctr">
              <a:buClr>
                <a:schemeClr val="lt1"/>
              </a:buClr>
              <a:buSzPct val="25000"/>
            </a:pPr>
            <a:r>
              <a:rPr lang="en-US" sz="1688">
                <a:latin typeface="Arial" charset="0"/>
                <a:ea typeface="Arial" charset="0"/>
                <a:cs typeface="Arial" charset="0"/>
                <a:sym typeface="Cabin"/>
              </a:rPr>
              <a:t>No</a:t>
            </a:r>
          </a:p>
        </p:txBody>
      </p:sp>
      <p:sp>
        <p:nvSpPr>
          <p:cNvPr id="27" name="Shape 589"/>
          <p:cNvSpPr txBox="1"/>
          <p:nvPr/>
        </p:nvSpPr>
        <p:spPr>
          <a:xfrm>
            <a:off x="2495401" y="3537943"/>
            <a:ext cx="408086" cy="350043"/>
          </a:xfrm>
          <a:prstGeom prst="rect">
            <a:avLst/>
          </a:prstGeom>
          <a:noFill/>
          <a:ln w="9525" cap="flat" cmpd="sng">
            <a:noFill/>
            <a:prstDash val="solid"/>
            <a:round/>
            <a:headEnd type="none" w="med" len="med"/>
            <a:tailEnd type="none" w="med" len="med"/>
          </a:ln>
        </p:spPr>
        <p:txBody>
          <a:bodyPr lIns="0" tIns="0" rIns="0" bIns="0" anchor="ctr" anchorCtr="0">
            <a:noAutofit/>
          </a:bodyPr>
          <a:lstStyle/>
          <a:p>
            <a:pPr algn="ctr">
              <a:buClr>
                <a:schemeClr val="lt1"/>
              </a:buClr>
              <a:buSzPct val="25000"/>
            </a:pPr>
            <a:r>
              <a:rPr lang="en-US" sz="1688" dirty="0">
                <a:latin typeface="Arial" charset="0"/>
                <a:ea typeface="Arial" charset="0"/>
                <a:cs typeface="Arial" charset="0"/>
                <a:sym typeface="Cabin"/>
              </a:rPr>
              <a:t>Yes</a:t>
            </a:r>
          </a:p>
        </p:txBody>
      </p:sp>
      <p:sp>
        <p:nvSpPr>
          <p:cNvPr id="28" name="Shape 591"/>
          <p:cNvSpPr txBox="1"/>
          <p:nvPr/>
        </p:nvSpPr>
        <p:spPr>
          <a:xfrm>
            <a:off x="894677" y="2766418"/>
            <a:ext cx="408037" cy="398263"/>
          </a:xfrm>
          <a:prstGeom prst="rect">
            <a:avLst/>
          </a:prstGeom>
          <a:noFill/>
          <a:ln w="9525" cap="flat" cmpd="sng">
            <a:noFill/>
            <a:prstDash val="solid"/>
            <a:round/>
            <a:headEnd type="none" w="med" len="med"/>
            <a:tailEnd type="none" w="med" len="med"/>
          </a:ln>
        </p:spPr>
        <p:txBody>
          <a:bodyPr lIns="0" tIns="0" rIns="0" bIns="0" anchor="ctr" anchorCtr="0">
            <a:noAutofit/>
          </a:bodyPr>
          <a:lstStyle/>
          <a:p>
            <a:pPr algn="ctr">
              <a:buClr>
                <a:schemeClr val="lt1"/>
              </a:buClr>
              <a:buSzPct val="25000"/>
            </a:pPr>
            <a:r>
              <a:rPr lang="en-US" sz="1688">
                <a:latin typeface="Arial" charset="0"/>
                <a:ea typeface="Arial" charset="0"/>
                <a:cs typeface="Arial" charset="0"/>
                <a:sym typeface="Cabin"/>
              </a:rPr>
              <a:t>No</a:t>
            </a:r>
          </a:p>
        </p:txBody>
      </p:sp>
      <p:sp>
        <p:nvSpPr>
          <p:cNvPr id="3" name="Date Placeholder 2"/>
          <p:cNvSpPr>
            <a:spLocks noGrp="1"/>
          </p:cNvSpPr>
          <p:nvPr>
            <p:ph type="dt" sz="half" idx="10"/>
          </p:nvPr>
        </p:nvSpPr>
        <p:spPr/>
        <p:txBody>
          <a:bodyPr/>
          <a:lstStyle/>
          <a:p>
            <a:r>
              <a:rPr lang="en-HK" altLang="zh-HK" smtClean="0"/>
              <a:t>24 Nov 2018 </a:t>
            </a:r>
            <a:endParaRPr lang="en-US"/>
          </a:p>
        </p:txBody>
      </p:sp>
      <p:sp>
        <p:nvSpPr>
          <p:cNvPr id="4" name="Footer Placeholder 3"/>
          <p:cNvSpPr>
            <a:spLocks noGrp="1"/>
          </p:cNvSpPr>
          <p:nvPr>
            <p:ph type="ftr" sz="quarter" idx="11"/>
          </p:nvPr>
        </p:nvSpPr>
        <p:spPr/>
        <p:txBody>
          <a:bodyPr/>
          <a:lstStyle/>
          <a:p>
            <a:r>
              <a:rPr lang="it-IT" smtClean="0"/>
              <a:t>BUDMC Py01 </a:t>
            </a:r>
            <a:endParaRPr lang="en-US"/>
          </a:p>
        </p:txBody>
      </p:sp>
      <p:sp>
        <p:nvSpPr>
          <p:cNvPr id="5" name="Slide Number Placeholder 4"/>
          <p:cNvSpPr>
            <a:spLocks noGrp="1"/>
          </p:cNvSpPr>
          <p:nvPr>
            <p:ph type="sldNum" sz="quarter" idx="12"/>
          </p:nvPr>
        </p:nvSpPr>
        <p:spPr/>
        <p:txBody>
          <a:bodyPr/>
          <a:lstStyle/>
          <a:p>
            <a:fld id="{759C4891-3A96-4342-8252-30900AC70DD8}" type="slidenum">
              <a:rPr lang="en-US" smtClean="0"/>
              <a:t>33</a:t>
            </a:fld>
            <a:endParaRPr lang="en-US"/>
          </a:p>
        </p:txBody>
      </p:sp>
    </p:spTree>
    <p:extLst>
      <p:ext uri="{BB962C8B-B14F-4D97-AF65-F5344CB8AC3E}">
        <p14:creationId xmlns:p14="http://schemas.microsoft.com/office/powerpoint/2010/main" val="1202752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87" name="Shape 387"/>
          <p:cNvSpPr txBox="1"/>
          <p:nvPr/>
        </p:nvSpPr>
        <p:spPr>
          <a:xfrm>
            <a:off x="448580" y="2663128"/>
            <a:ext cx="3911523" cy="1874644"/>
          </a:xfrm>
          <a:prstGeom prst="rect">
            <a:avLst/>
          </a:prstGeom>
          <a:noFill/>
          <a:ln>
            <a:noFill/>
          </a:ln>
        </p:spPr>
        <p:txBody>
          <a:bodyPr lIns="0" tIns="0" rIns="0" bIns="0" anchor="ctr" anchorCtr="0">
            <a:noAutofit/>
          </a:bodyPr>
          <a:lstStyle/>
          <a:p>
            <a:pPr>
              <a:buClr>
                <a:schemeClr val="lt1"/>
              </a:buClr>
              <a:buSzPct val="25000"/>
            </a:pPr>
            <a:r>
              <a:rPr lang="en-US" sz="1688" dirty="0">
                <a:latin typeface="Courier"/>
                <a:ea typeface="Courier"/>
                <a:cs typeface="Courier"/>
                <a:sym typeface="Courier New"/>
              </a:rPr>
              <a:t>x = 42</a:t>
            </a:r>
          </a:p>
          <a:p>
            <a:pPr>
              <a:buClr>
                <a:srgbClr val="00FF00"/>
              </a:buClr>
              <a:buSzPct val="25000"/>
            </a:pPr>
            <a:r>
              <a:rPr lang="en-US" sz="1688" dirty="0">
                <a:latin typeface="Courier"/>
                <a:ea typeface="Courier"/>
                <a:cs typeface="Courier"/>
                <a:sym typeface="Courier New"/>
              </a:rPr>
              <a:t>if x &gt; 1 :</a:t>
            </a:r>
          </a:p>
          <a:p>
            <a:pPr lvl="0">
              <a:buClr>
                <a:srgbClr val="00FF00"/>
              </a:buClr>
              <a:buSzPct val="25000"/>
            </a:pPr>
            <a:r>
              <a:rPr lang="en-US" sz="1688" dirty="0">
                <a:latin typeface="Courier"/>
                <a:ea typeface="Courier"/>
                <a:cs typeface="Courier"/>
                <a:sym typeface="Courier New"/>
              </a:rPr>
              <a:t>    print('More than one')</a:t>
            </a:r>
          </a:p>
          <a:p>
            <a:pPr>
              <a:buClr>
                <a:schemeClr val="lt1"/>
              </a:buClr>
              <a:buSzPct val="25000"/>
            </a:pPr>
            <a:r>
              <a:rPr lang="en-US" sz="1688" dirty="0">
                <a:latin typeface="Courier"/>
                <a:ea typeface="Courier"/>
                <a:cs typeface="Courier"/>
                <a:sym typeface="Courier New"/>
              </a:rPr>
              <a:t>    if x &lt; 100 : </a:t>
            </a:r>
          </a:p>
          <a:p>
            <a:pPr lvl="0">
              <a:buClr>
                <a:srgbClr val="FF00FF"/>
              </a:buClr>
              <a:buSzPct val="25000"/>
            </a:pPr>
            <a:r>
              <a:rPr lang="en-US" sz="1688" dirty="0">
                <a:latin typeface="Courier"/>
                <a:ea typeface="Courier"/>
                <a:cs typeface="Courier"/>
                <a:sym typeface="Courier New"/>
              </a:rPr>
              <a:t>        print('Less than 100') </a:t>
            </a:r>
          </a:p>
          <a:p>
            <a:pPr lvl="0">
              <a:buClr>
                <a:srgbClr val="FF7F00"/>
              </a:buClr>
              <a:buSzPct val="25000"/>
            </a:pPr>
            <a:r>
              <a:rPr lang="en-US" sz="1688" dirty="0">
                <a:latin typeface="Courier"/>
                <a:ea typeface="Courier"/>
                <a:cs typeface="Courier"/>
                <a:sym typeface="Courier New"/>
              </a:rPr>
              <a:t>print('All done')</a:t>
            </a:r>
          </a:p>
        </p:txBody>
      </p:sp>
      <p:cxnSp>
        <p:nvCxnSpPr>
          <p:cNvPr id="381" name="Shape 381"/>
          <p:cNvCxnSpPr/>
          <p:nvPr/>
        </p:nvCxnSpPr>
        <p:spPr>
          <a:xfrm rot="10800000">
            <a:off x="5316334" y="1324197"/>
            <a:ext cx="7462" cy="229628"/>
          </a:xfrm>
          <a:prstGeom prst="straightConnector1">
            <a:avLst/>
          </a:prstGeom>
          <a:noFill/>
          <a:ln w="63500" cap="rnd" cmpd="sng">
            <a:solidFill>
              <a:srgbClr val="00FF00"/>
            </a:solidFill>
            <a:prstDash val="solid"/>
            <a:miter/>
            <a:headEnd type="stealth" w="med" len="med"/>
            <a:tailEnd type="none" w="med" len="med"/>
          </a:ln>
        </p:spPr>
      </p:cxnSp>
      <p:sp>
        <p:nvSpPr>
          <p:cNvPr id="369" name="Shape 369"/>
          <p:cNvSpPr/>
          <p:nvPr/>
        </p:nvSpPr>
        <p:spPr>
          <a:xfrm>
            <a:off x="4492361" y="1522536"/>
            <a:ext cx="1668831" cy="691372"/>
          </a:xfrm>
          <a:prstGeom prst="diamond">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algn="ctr">
              <a:buClr>
                <a:schemeClr val="lt1"/>
              </a:buClr>
              <a:buSzPct val="25000"/>
            </a:pPr>
            <a:r>
              <a:rPr lang="en-US" sz="1463" dirty="0">
                <a:latin typeface="Arial" charset="0"/>
                <a:ea typeface="Arial" charset="0"/>
                <a:cs typeface="Arial" charset="0"/>
                <a:sym typeface="Cabin"/>
              </a:rPr>
              <a:t>x &gt; 1</a:t>
            </a:r>
          </a:p>
        </p:txBody>
      </p:sp>
      <p:sp>
        <p:nvSpPr>
          <p:cNvPr id="370" name="Shape 370"/>
          <p:cNvSpPr txBox="1"/>
          <p:nvPr/>
        </p:nvSpPr>
        <p:spPr>
          <a:xfrm>
            <a:off x="5767825" y="2225829"/>
            <a:ext cx="1962366" cy="596011"/>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algn="ctr">
              <a:buClr>
                <a:schemeClr val="lt1"/>
              </a:buClr>
              <a:buSzPct val="25000"/>
            </a:pPr>
            <a:r>
              <a:rPr lang="en-US" sz="1463" dirty="0">
                <a:latin typeface="Arial" charset="0"/>
                <a:ea typeface="Arial" charset="0"/>
                <a:cs typeface="Arial" charset="0"/>
                <a:sym typeface="Cabin"/>
              </a:rPr>
              <a:t>print('More than one’)</a:t>
            </a:r>
          </a:p>
        </p:txBody>
      </p:sp>
      <p:sp>
        <p:nvSpPr>
          <p:cNvPr id="371" name="Shape 371"/>
          <p:cNvSpPr/>
          <p:nvPr/>
        </p:nvSpPr>
        <p:spPr>
          <a:xfrm>
            <a:off x="5767824" y="3030444"/>
            <a:ext cx="1948956" cy="691372"/>
          </a:xfrm>
          <a:prstGeom prst="diamond">
            <a:avLst/>
          </a:prstGeom>
          <a:noFill/>
          <a:ln w="50800" cap="rnd" cmpd="sng">
            <a:solidFill>
              <a:srgbClr val="FF40FF"/>
            </a:solidFill>
            <a:prstDash val="solid"/>
            <a:miter/>
            <a:headEnd type="none" w="med" len="med"/>
            <a:tailEnd type="none" w="med" len="med"/>
          </a:ln>
        </p:spPr>
        <p:txBody>
          <a:bodyPr lIns="0" tIns="0" rIns="0" bIns="0" anchor="ctr" anchorCtr="0">
            <a:noAutofit/>
          </a:bodyPr>
          <a:lstStyle/>
          <a:p>
            <a:pPr algn="ctr">
              <a:buClr>
                <a:schemeClr val="lt1"/>
              </a:buClr>
              <a:buSzPct val="25000"/>
            </a:pPr>
            <a:r>
              <a:rPr lang="en-US" sz="1463" dirty="0">
                <a:latin typeface="Arial" charset="0"/>
                <a:ea typeface="Arial" charset="0"/>
                <a:cs typeface="Arial" charset="0"/>
                <a:sym typeface="Cabin"/>
              </a:rPr>
              <a:t>x &lt; 100</a:t>
            </a:r>
          </a:p>
        </p:txBody>
      </p:sp>
      <p:sp>
        <p:nvSpPr>
          <p:cNvPr id="372" name="Shape 372"/>
          <p:cNvSpPr txBox="1"/>
          <p:nvPr/>
        </p:nvSpPr>
        <p:spPr>
          <a:xfrm>
            <a:off x="7108149" y="3697976"/>
            <a:ext cx="1871896" cy="596011"/>
          </a:xfrm>
          <a:prstGeom prst="rect">
            <a:avLst/>
          </a:prstGeom>
          <a:noFill/>
          <a:ln w="50800" cap="rnd" cmpd="sng">
            <a:solidFill>
              <a:srgbClr val="FF40FF"/>
            </a:solidFill>
            <a:prstDash val="solid"/>
            <a:miter/>
            <a:headEnd type="none" w="med" len="med"/>
            <a:tailEnd type="none" w="med" len="med"/>
          </a:ln>
        </p:spPr>
        <p:txBody>
          <a:bodyPr lIns="0" tIns="0" rIns="0" bIns="0" anchor="ctr" anchorCtr="0">
            <a:noAutofit/>
          </a:bodyPr>
          <a:lstStyle/>
          <a:p>
            <a:pPr algn="ctr">
              <a:buClr>
                <a:schemeClr val="lt1"/>
              </a:buClr>
              <a:buSzPct val="25000"/>
            </a:pPr>
            <a:r>
              <a:rPr lang="en-US" sz="1463">
                <a:latin typeface="Arial" charset="0"/>
                <a:ea typeface="Arial" charset="0"/>
                <a:cs typeface="Arial" charset="0"/>
                <a:sym typeface="Cabin"/>
              </a:rPr>
              <a:t>print('Less </a:t>
            </a:r>
            <a:r>
              <a:rPr lang="en-US" sz="1463" dirty="0">
                <a:latin typeface="Arial" charset="0"/>
                <a:ea typeface="Arial" charset="0"/>
                <a:cs typeface="Arial" charset="0"/>
                <a:sym typeface="Cabin"/>
              </a:rPr>
              <a:t>than </a:t>
            </a:r>
            <a:r>
              <a:rPr lang="en-US" sz="1463">
                <a:latin typeface="Arial" charset="0"/>
                <a:ea typeface="Arial" charset="0"/>
                <a:cs typeface="Arial" charset="0"/>
                <a:sym typeface="Cabin"/>
              </a:rPr>
              <a:t>100')</a:t>
            </a:r>
            <a:endParaRPr lang="en-US" sz="1463" dirty="0">
              <a:latin typeface="Arial" charset="0"/>
              <a:ea typeface="Arial" charset="0"/>
              <a:cs typeface="Arial" charset="0"/>
              <a:sym typeface="Cabin"/>
            </a:endParaRPr>
          </a:p>
        </p:txBody>
      </p:sp>
      <p:sp>
        <p:nvSpPr>
          <p:cNvPr id="373" name="Shape 373"/>
          <p:cNvSpPr txBox="1"/>
          <p:nvPr/>
        </p:nvSpPr>
        <p:spPr>
          <a:xfrm>
            <a:off x="4510241" y="4848277"/>
            <a:ext cx="1627109" cy="595964"/>
          </a:xfrm>
          <a:prstGeom prst="rect">
            <a:avLst/>
          </a:prstGeom>
          <a:noFill/>
          <a:ln w="50800" cap="rnd" cmpd="sng">
            <a:solidFill>
              <a:srgbClr val="00FFFF"/>
            </a:solidFill>
            <a:prstDash val="solid"/>
            <a:miter/>
            <a:headEnd type="none" w="med" len="med"/>
            <a:tailEnd type="none" w="med" len="med"/>
          </a:ln>
        </p:spPr>
        <p:txBody>
          <a:bodyPr lIns="0" tIns="0" rIns="0" bIns="0" anchor="ctr" anchorCtr="0">
            <a:noAutofit/>
          </a:bodyPr>
          <a:lstStyle/>
          <a:p>
            <a:pPr algn="ctr">
              <a:buClr>
                <a:schemeClr val="lt1"/>
              </a:buClr>
              <a:buSzPct val="25000"/>
            </a:pPr>
            <a:r>
              <a:rPr lang="en-US" sz="1463" dirty="0">
                <a:latin typeface="Arial" charset="0"/>
                <a:ea typeface="Arial" charset="0"/>
                <a:cs typeface="Arial" charset="0"/>
                <a:sym typeface="Cabin"/>
              </a:rPr>
              <a:t>print('All Done')</a:t>
            </a:r>
          </a:p>
        </p:txBody>
      </p:sp>
      <p:cxnSp>
        <p:nvCxnSpPr>
          <p:cNvPr id="374" name="Shape 374"/>
          <p:cNvCxnSpPr/>
          <p:nvPr/>
        </p:nvCxnSpPr>
        <p:spPr>
          <a:xfrm rot="10800000" flipH="1">
            <a:off x="6149272" y="1859968"/>
            <a:ext cx="633977" cy="1548"/>
          </a:xfrm>
          <a:prstGeom prst="straightConnector1">
            <a:avLst/>
          </a:prstGeom>
          <a:noFill/>
          <a:ln w="63500" cap="rnd" cmpd="sng">
            <a:solidFill>
              <a:srgbClr val="00FF00"/>
            </a:solidFill>
            <a:prstDash val="solid"/>
            <a:miter/>
            <a:headEnd type="none" w="med" len="med"/>
            <a:tailEnd type="none" w="med" len="med"/>
          </a:ln>
        </p:spPr>
      </p:cxnSp>
      <p:cxnSp>
        <p:nvCxnSpPr>
          <p:cNvPr id="375" name="Shape 375"/>
          <p:cNvCxnSpPr/>
          <p:nvPr/>
        </p:nvCxnSpPr>
        <p:spPr>
          <a:xfrm rot="10800000" flipH="1">
            <a:off x="6778063" y="1859904"/>
            <a:ext cx="5209" cy="355494"/>
          </a:xfrm>
          <a:prstGeom prst="straightConnector1">
            <a:avLst/>
          </a:prstGeom>
          <a:noFill/>
          <a:ln w="63500" cap="rnd" cmpd="sng">
            <a:solidFill>
              <a:srgbClr val="00FF00"/>
            </a:solidFill>
            <a:prstDash val="solid"/>
            <a:miter/>
            <a:headEnd type="stealth" w="med" len="med"/>
            <a:tailEnd type="none" w="med" len="med"/>
          </a:ln>
        </p:spPr>
      </p:cxnSp>
      <p:cxnSp>
        <p:nvCxnSpPr>
          <p:cNvPr id="376" name="Shape 376"/>
          <p:cNvCxnSpPr/>
          <p:nvPr/>
        </p:nvCxnSpPr>
        <p:spPr>
          <a:xfrm rot="10800000" flipH="1">
            <a:off x="5306660" y="2207203"/>
            <a:ext cx="17135" cy="2635113"/>
          </a:xfrm>
          <a:prstGeom prst="straightConnector1">
            <a:avLst/>
          </a:prstGeom>
          <a:noFill/>
          <a:ln w="63500" cap="rnd" cmpd="sng">
            <a:solidFill>
              <a:srgbClr val="00FF00"/>
            </a:solidFill>
            <a:prstDash val="solid"/>
            <a:miter/>
            <a:headEnd type="stealth" w="med" len="med"/>
            <a:tailEnd type="none" w="med" len="med"/>
          </a:ln>
        </p:spPr>
      </p:cxnSp>
      <p:cxnSp>
        <p:nvCxnSpPr>
          <p:cNvPr id="377" name="Shape 377"/>
          <p:cNvCxnSpPr/>
          <p:nvPr/>
        </p:nvCxnSpPr>
        <p:spPr>
          <a:xfrm>
            <a:off x="7704860" y="3364210"/>
            <a:ext cx="343451" cy="6705"/>
          </a:xfrm>
          <a:prstGeom prst="straightConnector1">
            <a:avLst/>
          </a:prstGeom>
          <a:noFill/>
          <a:ln w="63500" cap="rnd" cmpd="sng">
            <a:solidFill>
              <a:srgbClr val="FF40FF"/>
            </a:solidFill>
            <a:prstDash val="solid"/>
            <a:miter/>
            <a:headEnd type="none" w="med" len="med"/>
            <a:tailEnd type="none" w="med" len="med"/>
          </a:ln>
        </p:spPr>
      </p:cxnSp>
      <p:cxnSp>
        <p:nvCxnSpPr>
          <p:cNvPr id="378" name="Shape 378"/>
          <p:cNvCxnSpPr/>
          <p:nvPr/>
        </p:nvCxnSpPr>
        <p:spPr>
          <a:xfrm rot="10800000" flipH="1">
            <a:off x="8029686" y="3394232"/>
            <a:ext cx="3801" cy="305233"/>
          </a:xfrm>
          <a:prstGeom prst="straightConnector1">
            <a:avLst/>
          </a:prstGeom>
          <a:noFill/>
          <a:ln w="63500" cap="rnd" cmpd="sng">
            <a:solidFill>
              <a:srgbClr val="FF40FF"/>
            </a:solidFill>
            <a:prstDash val="solid"/>
            <a:miter/>
            <a:headEnd type="stealth" w="med" len="med"/>
            <a:tailEnd type="none" w="med" len="med"/>
          </a:ln>
        </p:spPr>
      </p:cxnSp>
      <p:cxnSp>
        <p:nvCxnSpPr>
          <p:cNvPr id="379" name="Shape 379"/>
          <p:cNvCxnSpPr>
            <a:stCxn id="371" idx="0"/>
            <a:endCxn id="370" idx="2"/>
          </p:cNvCxnSpPr>
          <p:nvPr/>
        </p:nvCxnSpPr>
        <p:spPr>
          <a:xfrm flipV="1">
            <a:off x="6742302" y="2821839"/>
            <a:ext cx="6706" cy="208604"/>
          </a:xfrm>
          <a:prstGeom prst="straightConnector1">
            <a:avLst/>
          </a:prstGeom>
          <a:noFill/>
          <a:ln w="63500" cap="rnd" cmpd="sng">
            <a:solidFill>
              <a:srgbClr val="00FF00"/>
            </a:solidFill>
            <a:prstDash val="solid"/>
            <a:miter/>
            <a:headEnd type="stealth" w="med" len="med"/>
            <a:tailEnd type="none" w="med" len="med"/>
          </a:ln>
        </p:spPr>
      </p:cxnSp>
      <p:cxnSp>
        <p:nvCxnSpPr>
          <p:cNvPr id="380" name="Shape 380"/>
          <p:cNvCxnSpPr/>
          <p:nvPr/>
        </p:nvCxnSpPr>
        <p:spPr>
          <a:xfrm>
            <a:off x="5341676" y="4580072"/>
            <a:ext cx="2671619" cy="0"/>
          </a:xfrm>
          <a:prstGeom prst="straightConnector1">
            <a:avLst/>
          </a:prstGeom>
          <a:noFill/>
          <a:ln w="63500" cap="rnd" cmpd="sng">
            <a:solidFill>
              <a:srgbClr val="00FF00"/>
            </a:solidFill>
            <a:prstDash val="solid"/>
            <a:miter/>
            <a:headEnd type="stealth" w="med" len="med"/>
            <a:tailEnd type="none" w="med" len="med"/>
          </a:ln>
        </p:spPr>
      </p:cxnSp>
      <p:sp>
        <p:nvSpPr>
          <p:cNvPr id="382" name="Shape 382"/>
          <p:cNvSpPr txBox="1"/>
          <p:nvPr/>
        </p:nvSpPr>
        <p:spPr>
          <a:xfrm>
            <a:off x="6389166" y="1549356"/>
            <a:ext cx="516617" cy="262244"/>
          </a:xfrm>
          <a:prstGeom prst="rect">
            <a:avLst/>
          </a:prstGeom>
          <a:noFill/>
          <a:ln>
            <a:noFill/>
          </a:ln>
        </p:spPr>
        <p:txBody>
          <a:bodyPr lIns="0" tIns="0" rIns="0" bIns="0" anchor="ctr" anchorCtr="0">
            <a:noAutofit/>
          </a:bodyPr>
          <a:lstStyle/>
          <a:p>
            <a:pPr algn="ctr">
              <a:buClr>
                <a:schemeClr val="lt1"/>
              </a:buClr>
              <a:buSzPct val="25000"/>
            </a:pPr>
            <a:r>
              <a:rPr lang="en-US" dirty="0">
                <a:latin typeface="Arial" charset="0"/>
                <a:ea typeface="Arial" charset="0"/>
                <a:cs typeface="Arial" charset="0"/>
                <a:sym typeface="Cabin"/>
              </a:rPr>
              <a:t>yes</a:t>
            </a:r>
          </a:p>
        </p:txBody>
      </p:sp>
      <p:sp>
        <p:nvSpPr>
          <p:cNvPr id="383" name="Shape 383"/>
          <p:cNvSpPr txBox="1"/>
          <p:nvPr/>
        </p:nvSpPr>
        <p:spPr>
          <a:xfrm>
            <a:off x="7730191" y="3063224"/>
            <a:ext cx="516275" cy="262244"/>
          </a:xfrm>
          <a:prstGeom prst="rect">
            <a:avLst/>
          </a:prstGeom>
          <a:noFill/>
          <a:ln>
            <a:solidFill>
              <a:srgbClr val="FF40FF"/>
            </a:solidFill>
          </a:ln>
        </p:spPr>
        <p:txBody>
          <a:bodyPr lIns="0" tIns="0" rIns="0" bIns="0" anchor="ctr" anchorCtr="0">
            <a:noAutofit/>
          </a:bodyPr>
          <a:lstStyle/>
          <a:p>
            <a:pPr algn="ctr">
              <a:buClr>
                <a:schemeClr val="lt1"/>
              </a:buClr>
              <a:buSzPct val="25000"/>
            </a:pPr>
            <a:r>
              <a:rPr lang="en-US" dirty="0">
                <a:latin typeface="Arial" charset="0"/>
                <a:ea typeface="Arial" charset="0"/>
                <a:cs typeface="Arial" charset="0"/>
                <a:sym typeface="Cabin"/>
              </a:rPr>
              <a:t>yes</a:t>
            </a:r>
          </a:p>
        </p:txBody>
      </p:sp>
      <p:cxnSp>
        <p:nvCxnSpPr>
          <p:cNvPr id="384" name="Shape 384"/>
          <p:cNvCxnSpPr/>
          <p:nvPr/>
        </p:nvCxnSpPr>
        <p:spPr>
          <a:xfrm rot="10800000">
            <a:off x="6751987" y="3738951"/>
            <a:ext cx="0" cy="841120"/>
          </a:xfrm>
          <a:prstGeom prst="straightConnector1">
            <a:avLst/>
          </a:prstGeom>
          <a:noFill/>
          <a:ln w="63500" cap="rnd" cmpd="sng">
            <a:solidFill>
              <a:srgbClr val="FF40FF"/>
            </a:solidFill>
            <a:prstDash val="solid"/>
            <a:miter/>
            <a:headEnd type="stealth" w="med" len="med"/>
            <a:tailEnd type="none" w="med" len="med"/>
          </a:ln>
        </p:spPr>
      </p:cxnSp>
      <p:sp>
        <p:nvSpPr>
          <p:cNvPr id="385" name="Shape 385"/>
          <p:cNvSpPr txBox="1"/>
          <p:nvPr/>
        </p:nvSpPr>
        <p:spPr>
          <a:xfrm>
            <a:off x="6404810" y="3706916"/>
            <a:ext cx="254049" cy="262244"/>
          </a:xfrm>
          <a:prstGeom prst="rect">
            <a:avLst/>
          </a:prstGeom>
          <a:noFill/>
          <a:ln>
            <a:solidFill>
              <a:srgbClr val="FF40FF"/>
            </a:solidFill>
          </a:ln>
        </p:spPr>
        <p:txBody>
          <a:bodyPr lIns="0" tIns="0" rIns="0" bIns="0" anchor="ctr" anchorCtr="0">
            <a:noAutofit/>
          </a:bodyPr>
          <a:lstStyle/>
          <a:p>
            <a:pPr algn="ctr">
              <a:buClr>
                <a:schemeClr val="lt1"/>
              </a:buClr>
              <a:buSzPct val="25000"/>
            </a:pPr>
            <a:r>
              <a:rPr lang="en-US" dirty="0">
                <a:latin typeface="Arial" charset="0"/>
                <a:ea typeface="Arial" charset="0"/>
                <a:cs typeface="Arial" charset="0"/>
                <a:sym typeface="Cabin"/>
              </a:rPr>
              <a:t>no</a:t>
            </a:r>
          </a:p>
        </p:txBody>
      </p:sp>
      <p:sp>
        <p:nvSpPr>
          <p:cNvPr id="386" name="Shape 386"/>
          <p:cNvSpPr txBox="1"/>
          <p:nvPr/>
        </p:nvSpPr>
        <p:spPr>
          <a:xfrm>
            <a:off x="4950607" y="2288410"/>
            <a:ext cx="254049" cy="262244"/>
          </a:xfrm>
          <a:prstGeom prst="rect">
            <a:avLst/>
          </a:prstGeom>
          <a:noFill/>
          <a:ln>
            <a:noFill/>
          </a:ln>
        </p:spPr>
        <p:txBody>
          <a:bodyPr lIns="0" tIns="0" rIns="0" bIns="0" anchor="ctr" anchorCtr="0">
            <a:noAutofit/>
          </a:bodyPr>
          <a:lstStyle/>
          <a:p>
            <a:pPr algn="ctr">
              <a:buClr>
                <a:schemeClr val="lt1"/>
              </a:buClr>
              <a:buSzPct val="25000"/>
            </a:pPr>
            <a:r>
              <a:rPr lang="en-US" dirty="0">
                <a:latin typeface="Arial" charset="0"/>
                <a:ea typeface="Arial" charset="0"/>
                <a:cs typeface="Arial" charset="0"/>
                <a:sym typeface="Cabin"/>
              </a:rPr>
              <a:t>no</a:t>
            </a:r>
          </a:p>
        </p:txBody>
      </p:sp>
      <p:cxnSp>
        <p:nvCxnSpPr>
          <p:cNvPr id="389" name="Shape 389"/>
          <p:cNvCxnSpPr/>
          <p:nvPr/>
        </p:nvCxnSpPr>
        <p:spPr>
          <a:xfrm rot="10800000" flipH="1">
            <a:off x="8029686" y="4324009"/>
            <a:ext cx="3801" cy="305233"/>
          </a:xfrm>
          <a:prstGeom prst="straightConnector1">
            <a:avLst/>
          </a:prstGeom>
          <a:noFill/>
          <a:ln w="63500" cap="rnd" cmpd="sng">
            <a:solidFill>
              <a:srgbClr val="FF40FF"/>
            </a:solidFill>
            <a:prstDash val="solid"/>
            <a:miter/>
            <a:headEnd type="stealth" w="med" len="med"/>
            <a:tailEnd type="none" w="med" len="med"/>
          </a:ln>
        </p:spPr>
      </p:cxnSp>
      <p:sp>
        <p:nvSpPr>
          <p:cNvPr id="4" name="Title 3"/>
          <p:cNvSpPr>
            <a:spLocks noGrp="1"/>
          </p:cNvSpPr>
          <p:nvPr>
            <p:ph type="title"/>
          </p:nvPr>
        </p:nvSpPr>
        <p:spPr/>
        <p:txBody>
          <a:bodyPr/>
          <a:lstStyle/>
          <a:p>
            <a:r>
              <a:rPr lang="en-US" dirty="0" smtClean="0"/>
              <a:t>Nested decisions </a:t>
            </a:r>
            <a:endParaRPr lang="en-US" dirty="0"/>
          </a:p>
        </p:txBody>
      </p:sp>
      <p:sp>
        <p:nvSpPr>
          <p:cNvPr id="6" name="Date Placeholder 5"/>
          <p:cNvSpPr>
            <a:spLocks noGrp="1"/>
          </p:cNvSpPr>
          <p:nvPr>
            <p:ph type="dt" sz="half" idx="10"/>
          </p:nvPr>
        </p:nvSpPr>
        <p:spPr/>
        <p:txBody>
          <a:bodyPr/>
          <a:lstStyle/>
          <a:p>
            <a:r>
              <a:rPr lang="en-HK" altLang="zh-HK" smtClean="0"/>
              <a:t>24 Nov 2018 </a:t>
            </a:r>
            <a:endParaRPr lang="en-US"/>
          </a:p>
        </p:txBody>
      </p:sp>
      <p:sp>
        <p:nvSpPr>
          <p:cNvPr id="7" name="Footer Placeholder 6"/>
          <p:cNvSpPr>
            <a:spLocks noGrp="1"/>
          </p:cNvSpPr>
          <p:nvPr>
            <p:ph type="ftr" sz="quarter" idx="11"/>
          </p:nvPr>
        </p:nvSpPr>
        <p:spPr/>
        <p:txBody>
          <a:bodyPr/>
          <a:lstStyle/>
          <a:p>
            <a:r>
              <a:rPr lang="it-IT" smtClean="0"/>
              <a:t>BUDMC Py01 </a:t>
            </a:r>
            <a:endParaRPr lang="en-US"/>
          </a:p>
        </p:txBody>
      </p:sp>
      <p:sp>
        <p:nvSpPr>
          <p:cNvPr id="8" name="Slide Number Placeholder 7"/>
          <p:cNvSpPr>
            <a:spLocks noGrp="1"/>
          </p:cNvSpPr>
          <p:nvPr>
            <p:ph type="sldNum" sz="quarter" idx="12"/>
          </p:nvPr>
        </p:nvSpPr>
        <p:spPr/>
        <p:txBody>
          <a:bodyPr/>
          <a:lstStyle/>
          <a:p>
            <a:fld id="{759C4891-3A96-4342-8252-30900AC70DD8}" type="slidenum">
              <a:rPr lang="en-US" smtClean="0"/>
              <a:t>34</a:t>
            </a:fld>
            <a:endParaRPr lang="en-US"/>
          </a:p>
        </p:txBody>
      </p:sp>
    </p:spTree>
    <p:extLst>
      <p:ext uri="{BB962C8B-B14F-4D97-AF65-F5344CB8AC3E}">
        <p14:creationId xmlns:p14="http://schemas.microsoft.com/office/powerpoint/2010/main" val="89143372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Shape 394"/>
          <p:cNvSpPr txBox="1">
            <a:spLocks noGrp="1"/>
          </p:cNvSpPr>
          <p:nvPr>
            <p:ph type="title"/>
          </p:nvPr>
        </p:nvSpPr>
        <p:spPr/>
        <p:txBody>
          <a:bodyPr>
            <a:normAutofit fontScale="90000"/>
          </a:bodyPr>
          <a:lstStyle/>
          <a:p>
            <a:r>
              <a:rPr lang="en-US" dirty="0" smtClean="0">
                <a:sym typeface="Cabin"/>
              </a:rPr>
              <a:t>Two-way decisions (alternative execution) </a:t>
            </a:r>
            <a:endParaRPr lang="en-US" dirty="0">
              <a:sym typeface="Cabin"/>
            </a:endParaRPr>
          </a:p>
        </p:txBody>
      </p:sp>
      <p:sp>
        <p:nvSpPr>
          <p:cNvPr id="395" name="Shape 395"/>
          <p:cNvSpPr txBox="1">
            <a:spLocks noGrp="1"/>
          </p:cNvSpPr>
          <p:nvPr>
            <p:ph type="body" idx="1"/>
          </p:nvPr>
        </p:nvSpPr>
        <p:spPr>
          <a:xfrm>
            <a:off x="457199" y="1600200"/>
            <a:ext cx="3277007" cy="4525963"/>
          </a:xfrm>
        </p:spPr>
        <p:txBody>
          <a:bodyPr>
            <a:normAutofit fontScale="85000" lnSpcReduction="20000"/>
          </a:bodyPr>
          <a:lstStyle/>
          <a:p>
            <a:r>
              <a:rPr lang="en-US" dirty="0" smtClean="0">
                <a:sym typeface="Cabin"/>
              </a:rPr>
              <a:t>Sometimes we want to do one thing if a logical expression is true and something else if the expression is false</a:t>
            </a:r>
          </a:p>
          <a:p>
            <a:r>
              <a:rPr lang="en-US" dirty="0" smtClean="0">
                <a:sym typeface="Cabin"/>
              </a:rPr>
              <a:t>It is like a fork in the road - we must choose one or the other path but not both. </a:t>
            </a:r>
            <a:endParaRPr lang="en-US" dirty="0">
              <a:sym typeface="Cabin"/>
            </a:endParaRPr>
          </a:p>
        </p:txBody>
      </p:sp>
      <p:sp>
        <p:nvSpPr>
          <p:cNvPr id="396" name="Shape 396"/>
          <p:cNvSpPr/>
          <p:nvPr/>
        </p:nvSpPr>
        <p:spPr>
          <a:xfrm>
            <a:off x="5614054" y="2680376"/>
            <a:ext cx="1832338" cy="759111"/>
          </a:xfrm>
          <a:prstGeom prst="diamond">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algn="ctr">
              <a:buClr>
                <a:schemeClr val="lt1"/>
              </a:buClr>
              <a:buSzPct val="25000"/>
            </a:pPr>
            <a:r>
              <a:rPr lang="en-US" dirty="0">
                <a:latin typeface="Arial" charset="0"/>
                <a:ea typeface="Arial" charset="0"/>
                <a:cs typeface="Arial" charset="0"/>
                <a:sym typeface="Cabin"/>
              </a:rPr>
              <a:t>x &gt; 2</a:t>
            </a:r>
          </a:p>
        </p:txBody>
      </p:sp>
      <p:sp>
        <p:nvSpPr>
          <p:cNvPr id="397" name="Shape 397"/>
          <p:cNvSpPr txBox="1"/>
          <p:nvPr/>
        </p:nvSpPr>
        <p:spPr>
          <a:xfrm>
            <a:off x="7191173" y="3452577"/>
            <a:ext cx="1786529" cy="654406"/>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algn="ctr">
              <a:buClr>
                <a:schemeClr val="lt1"/>
              </a:buClr>
              <a:buSzPct val="25000"/>
            </a:pPr>
            <a:r>
              <a:rPr lang="en-US" dirty="0">
                <a:latin typeface="Arial" charset="0"/>
                <a:ea typeface="Arial" charset="0"/>
                <a:cs typeface="Arial" charset="0"/>
                <a:sym typeface="Cabin"/>
              </a:rPr>
              <a:t>print('Bigger')</a:t>
            </a:r>
          </a:p>
        </p:txBody>
      </p:sp>
      <p:cxnSp>
        <p:nvCxnSpPr>
          <p:cNvPr id="398" name="Shape 398"/>
          <p:cNvCxnSpPr/>
          <p:nvPr/>
        </p:nvCxnSpPr>
        <p:spPr>
          <a:xfrm rot="10800000" flipH="1">
            <a:off x="7433304" y="3046844"/>
            <a:ext cx="719028" cy="6544"/>
          </a:xfrm>
          <a:prstGeom prst="straightConnector1">
            <a:avLst/>
          </a:prstGeom>
          <a:noFill/>
          <a:ln w="63500" cap="rnd" cmpd="sng">
            <a:solidFill>
              <a:srgbClr val="00FF00"/>
            </a:solidFill>
            <a:prstDash val="solid"/>
            <a:miter/>
            <a:headEnd type="none" w="med" len="med"/>
            <a:tailEnd type="none" w="med" len="med"/>
          </a:ln>
        </p:spPr>
      </p:cxnSp>
      <p:cxnSp>
        <p:nvCxnSpPr>
          <p:cNvPr id="399" name="Shape 399"/>
          <p:cNvCxnSpPr/>
          <p:nvPr/>
        </p:nvCxnSpPr>
        <p:spPr>
          <a:xfrm rot="10800000" flipH="1">
            <a:off x="8123702" y="3056660"/>
            <a:ext cx="9816" cy="384464"/>
          </a:xfrm>
          <a:prstGeom prst="straightConnector1">
            <a:avLst/>
          </a:prstGeom>
          <a:noFill/>
          <a:ln w="63500" cap="rnd" cmpd="sng">
            <a:solidFill>
              <a:srgbClr val="00FF00"/>
            </a:solidFill>
            <a:prstDash val="solid"/>
            <a:miter/>
            <a:headEnd type="stealth" w="med" len="med"/>
            <a:tailEnd type="none" w="med" len="med"/>
          </a:ln>
        </p:spPr>
      </p:cxnSp>
      <p:cxnSp>
        <p:nvCxnSpPr>
          <p:cNvPr id="400" name="Shape 400"/>
          <p:cNvCxnSpPr/>
          <p:nvPr/>
        </p:nvCxnSpPr>
        <p:spPr>
          <a:xfrm rot="10800000" flipH="1">
            <a:off x="6546583" y="4352385"/>
            <a:ext cx="1587753" cy="16360"/>
          </a:xfrm>
          <a:prstGeom prst="straightConnector1">
            <a:avLst/>
          </a:prstGeom>
          <a:noFill/>
          <a:ln w="63500" cap="rnd" cmpd="sng">
            <a:solidFill>
              <a:srgbClr val="00FF00"/>
            </a:solidFill>
            <a:prstDash val="solid"/>
            <a:miter/>
            <a:headEnd type="stealth" w="med" len="med"/>
            <a:tailEnd type="none" w="med" len="med"/>
          </a:ln>
        </p:spPr>
      </p:cxnSp>
      <p:sp>
        <p:nvSpPr>
          <p:cNvPr id="401" name="Shape 401"/>
          <p:cNvSpPr txBox="1"/>
          <p:nvPr/>
        </p:nvSpPr>
        <p:spPr>
          <a:xfrm>
            <a:off x="7696702" y="2709825"/>
            <a:ext cx="455630" cy="287938"/>
          </a:xfrm>
          <a:prstGeom prst="rect">
            <a:avLst/>
          </a:prstGeom>
          <a:noFill/>
          <a:ln>
            <a:noFill/>
          </a:ln>
        </p:spPr>
        <p:txBody>
          <a:bodyPr lIns="0" tIns="0" rIns="0" bIns="0" anchor="ctr" anchorCtr="0">
            <a:noAutofit/>
          </a:bodyPr>
          <a:lstStyle/>
          <a:p>
            <a:pPr algn="ctr">
              <a:buClr>
                <a:schemeClr val="lt1"/>
              </a:buClr>
              <a:buSzPct val="25000"/>
            </a:pPr>
            <a:r>
              <a:rPr lang="en-US" dirty="0">
                <a:latin typeface="Arial" charset="0"/>
                <a:ea typeface="Arial" charset="0"/>
                <a:cs typeface="Arial" charset="0"/>
                <a:sym typeface="Cabin"/>
              </a:rPr>
              <a:t>yes</a:t>
            </a:r>
          </a:p>
        </p:txBody>
      </p:sp>
      <p:sp>
        <p:nvSpPr>
          <p:cNvPr id="402" name="Shape 402"/>
          <p:cNvSpPr txBox="1"/>
          <p:nvPr/>
        </p:nvSpPr>
        <p:spPr>
          <a:xfrm>
            <a:off x="5377649" y="2709825"/>
            <a:ext cx="278940" cy="287938"/>
          </a:xfrm>
          <a:prstGeom prst="rect">
            <a:avLst/>
          </a:prstGeom>
          <a:noFill/>
          <a:ln>
            <a:solidFill>
              <a:srgbClr val="FF40FF"/>
            </a:solidFill>
          </a:ln>
        </p:spPr>
        <p:txBody>
          <a:bodyPr lIns="0" tIns="0" rIns="0" bIns="0" anchor="ctr" anchorCtr="0">
            <a:noAutofit/>
          </a:bodyPr>
          <a:lstStyle/>
          <a:p>
            <a:pPr algn="ctr">
              <a:buClr>
                <a:schemeClr val="lt1"/>
              </a:buClr>
              <a:buSzPct val="25000"/>
            </a:pPr>
            <a:r>
              <a:rPr lang="en-US" dirty="0">
                <a:latin typeface="Arial" charset="0"/>
                <a:ea typeface="Arial" charset="0"/>
                <a:cs typeface="Arial" charset="0"/>
                <a:sym typeface="Cabin"/>
              </a:rPr>
              <a:t>no</a:t>
            </a:r>
          </a:p>
        </p:txBody>
      </p:sp>
      <p:cxnSp>
        <p:nvCxnSpPr>
          <p:cNvPr id="403" name="Shape 403"/>
          <p:cNvCxnSpPr/>
          <p:nvPr/>
        </p:nvCxnSpPr>
        <p:spPr>
          <a:xfrm rot="10800000">
            <a:off x="8119612" y="4100439"/>
            <a:ext cx="4908" cy="238039"/>
          </a:xfrm>
          <a:prstGeom prst="straightConnector1">
            <a:avLst/>
          </a:prstGeom>
          <a:noFill/>
          <a:ln w="63500" cap="rnd" cmpd="sng">
            <a:solidFill>
              <a:srgbClr val="00FF00"/>
            </a:solidFill>
            <a:prstDash val="solid"/>
            <a:miter/>
            <a:headEnd type="none" w="med" len="med"/>
            <a:tailEnd type="none" w="med" len="med"/>
          </a:ln>
        </p:spPr>
      </p:cxnSp>
      <p:cxnSp>
        <p:nvCxnSpPr>
          <p:cNvPr id="404" name="Shape 404"/>
          <p:cNvCxnSpPr/>
          <p:nvPr/>
        </p:nvCxnSpPr>
        <p:spPr>
          <a:xfrm rot="10800000">
            <a:off x="6537585" y="2347447"/>
            <a:ext cx="2454" cy="354197"/>
          </a:xfrm>
          <a:prstGeom prst="straightConnector1">
            <a:avLst/>
          </a:prstGeom>
          <a:noFill/>
          <a:ln w="63500" cap="rnd" cmpd="sng">
            <a:solidFill>
              <a:srgbClr val="FFFFFF"/>
            </a:solidFill>
            <a:prstDash val="solid"/>
            <a:miter/>
            <a:headEnd type="stealth" w="med" len="med"/>
            <a:tailEnd type="none" w="med" len="med"/>
          </a:ln>
        </p:spPr>
      </p:cxnSp>
      <p:sp>
        <p:nvSpPr>
          <p:cNvPr id="405" name="Shape 405"/>
          <p:cNvSpPr txBox="1"/>
          <p:nvPr/>
        </p:nvSpPr>
        <p:spPr>
          <a:xfrm>
            <a:off x="5659863" y="1842737"/>
            <a:ext cx="1786529" cy="497348"/>
          </a:xfrm>
          <a:prstGeom prst="rect">
            <a:avLst/>
          </a:prstGeom>
          <a:noFill/>
          <a:ln w="50800" cap="rnd" cmpd="sng">
            <a:solidFill>
              <a:srgbClr val="FFFFFF"/>
            </a:solidFill>
            <a:prstDash val="solid"/>
            <a:miter/>
            <a:headEnd type="none" w="med" len="med"/>
            <a:tailEnd type="none" w="med" len="med"/>
          </a:ln>
        </p:spPr>
        <p:txBody>
          <a:bodyPr lIns="0" tIns="0" rIns="0" bIns="0" anchor="ctr" anchorCtr="0">
            <a:noAutofit/>
          </a:bodyPr>
          <a:lstStyle/>
          <a:p>
            <a:pPr algn="ctr">
              <a:buClr>
                <a:schemeClr val="lt1"/>
              </a:buClr>
              <a:buSzPct val="25000"/>
            </a:pPr>
            <a:r>
              <a:rPr lang="en-US" dirty="0">
                <a:latin typeface="Arial" charset="0"/>
                <a:ea typeface="Arial" charset="0"/>
                <a:cs typeface="Arial" charset="0"/>
                <a:sym typeface="Cabin"/>
              </a:rPr>
              <a:t>x = 4</a:t>
            </a:r>
          </a:p>
        </p:txBody>
      </p:sp>
      <p:cxnSp>
        <p:nvCxnSpPr>
          <p:cNvPr id="406" name="Shape 406"/>
          <p:cNvCxnSpPr/>
          <p:nvPr/>
        </p:nvCxnSpPr>
        <p:spPr>
          <a:xfrm>
            <a:off x="4953104" y="3056660"/>
            <a:ext cx="680583" cy="3273"/>
          </a:xfrm>
          <a:prstGeom prst="straightConnector1">
            <a:avLst/>
          </a:prstGeom>
          <a:noFill/>
          <a:ln w="63500" cap="rnd" cmpd="sng">
            <a:solidFill>
              <a:srgbClr val="FF40FF"/>
            </a:solidFill>
            <a:prstDash val="solid"/>
            <a:miter/>
            <a:headEnd type="none" w="med" len="med"/>
            <a:tailEnd type="none" w="med" len="med"/>
          </a:ln>
        </p:spPr>
      </p:cxnSp>
      <p:cxnSp>
        <p:nvCxnSpPr>
          <p:cNvPr id="407" name="Shape 407"/>
          <p:cNvCxnSpPr/>
          <p:nvPr/>
        </p:nvCxnSpPr>
        <p:spPr>
          <a:xfrm rot="10800000" flipH="1">
            <a:off x="4943288" y="3056660"/>
            <a:ext cx="9816" cy="384464"/>
          </a:xfrm>
          <a:prstGeom prst="straightConnector1">
            <a:avLst/>
          </a:prstGeom>
          <a:noFill/>
          <a:ln w="63500" cap="rnd" cmpd="sng">
            <a:solidFill>
              <a:srgbClr val="FF40FF"/>
            </a:solidFill>
            <a:prstDash val="solid"/>
            <a:miter/>
            <a:headEnd type="stealth" w="med" len="med"/>
            <a:tailEnd type="none" w="med" len="med"/>
          </a:ln>
        </p:spPr>
      </p:cxnSp>
      <p:sp>
        <p:nvSpPr>
          <p:cNvPr id="408" name="Shape 408"/>
          <p:cNvSpPr txBox="1"/>
          <p:nvPr/>
        </p:nvSpPr>
        <p:spPr>
          <a:xfrm>
            <a:off x="3984517" y="3446032"/>
            <a:ext cx="1909077" cy="654406"/>
          </a:xfrm>
          <a:prstGeom prst="rect">
            <a:avLst/>
          </a:prstGeom>
          <a:noFill/>
          <a:ln w="50800" cap="rnd" cmpd="sng">
            <a:solidFill>
              <a:srgbClr val="FF40FF"/>
            </a:solidFill>
            <a:prstDash val="solid"/>
            <a:miter/>
            <a:headEnd type="none" w="med" len="med"/>
            <a:tailEnd type="none" w="med" len="med"/>
          </a:ln>
        </p:spPr>
        <p:txBody>
          <a:bodyPr lIns="0" tIns="0" rIns="0" bIns="0" anchor="ctr" anchorCtr="0">
            <a:noAutofit/>
          </a:bodyPr>
          <a:lstStyle/>
          <a:p>
            <a:pPr algn="ctr">
              <a:buClr>
                <a:schemeClr val="lt1"/>
              </a:buClr>
              <a:buSzPct val="25000"/>
            </a:pPr>
            <a:r>
              <a:rPr lang="en-US" dirty="0">
                <a:latin typeface="Arial" charset="0"/>
                <a:ea typeface="Arial" charset="0"/>
                <a:cs typeface="Arial" charset="0"/>
                <a:sym typeface="Cabin"/>
              </a:rPr>
              <a:t>print('Not bigger')</a:t>
            </a:r>
          </a:p>
        </p:txBody>
      </p:sp>
      <p:cxnSp>
        <p:nvCxnSpPr>
          <p:cNvPr id="409" name="Shape 409"/>
          <p:cNvCxnSpPr/>
          <p:nvPr/>
        </p:nvCxnSpPr>
        <p:spPr>
          <a:xfrm flipH="1">
            <a:off x="4940833" y="4357293"/>
            <a:ext cx="1606567" cy="1636"/>
          </a:xfrm>
          <a:prstGeom prst="straightConnector1">
            <a:avLst/>
          </a:prstGeom>
          <a:noFill/>
          <a:ln w="63500" cap="rnd" cmpd="sng">
            <a:solidFill>
              <a:srgbClr val="FF40FF"/>
            </a:solidFill>
            <a:prstDash val="solid"/>
            <a:miter/>
            <a:headEnd type="stealth" w="med" len="med"/>
            <a:tailEnd type="none" w="med" len="med"/>
          </a:ln>
        </p:spPr>
      </p:cxnSp>
      <p:cxnSp>
        <p:nvCxnSpPr>
          <p:cNvPr id="410" name="Shape 410"/>
          <p:cNvCxnSpPr/>
          <p:nvPr/>
        </p:nvCxnSpPr>
        <p:spPr>
          <a:xfrm rot="10800000">
            <a:off x="4926109" y="4106983"/>
            <a:ext cx="4908" cy="238039"/>
          </a:xfrm>
          <a:prstGeom prst="straightConnector1">
            <a:avLst/>
          </a:prstGeom>
          <a:noFill/>
          <a:ln w="63500" cap="rnd" cmpd="sng">
            <a:solidFill>
              <a:srgbClr val="FF40FF"/>
            </a:solidFill>
            <a:prstDash val="solid"/>
            <a:miter/>
            <a:headEnd type="none" w="med" len="med"/>
            <a:tailEnd type="none" w="med" len="med"/>
          </a:ln>
        </p:spPr>
      </p:cxnSp>
      <p:cxnSp>
        <p:nvCxnSpPr>
          <p:cNvPr id="411" name="Shape 411"/>
          <p:cNvCxnSpPr/>
          <p:nvPr/>
        </p:nvCxnSpPr>
        <p:spPr>
          <a:xfrm rot="10800000" flipH="1">
            <a:off x="6553127" y="4391649"/>
            <a:ext cx="9816" cy="384464"/>
          </a:xfrm>
          <a:prstGeom prst="straightConnector1">
            <a:avLst/>
          </a:prstGeom>
          <a:noFill/>
          <a:ln w="63500" cap="rnd" cmpd="sng">
            <a:solidFill>
              <a:srgbClr val="00FFFF"/>
            </a:solidFill>
            <a:prstDash val="solid"/>
            <a:miter/>
            <a:headEnd type="stealth" w="med" len="med"/>
            <a:tailEnd type="none" w="med" len="med"/>
          </a:ln>
        </p:spPr>
      </p:cxnSp>
      <p:sp>
        <p:nvSpPr>
          <p:cNvPr id="412" name="Shape 412"/>
          <p:cNvSpPr txBox="1"/>
          <p:nvPr/>
        </p:nvSpPr>
        <p:spPr>
          <a:xfrm>
            <a:off x="5633686" y="4761389"/>
            <a:ext cx="1786529" cy="497348"/>
          </a:xfrm>
          <a:prstGeom prst="rect">
            <a:avLst/>
          </a:prstGeom>
          <a:noFill/>
          <a:ln w="50800" cap="rnd" cmpd="sng">
            <a:solidFill>
              <a:srgbClr val="00FFFF"/>
            </a:solidFill>
            <a:prstDash val="solid"/>
            <a:miter/>
            <a:headEnd type="none" w="med" len="med"/>
            <a:tailEnd type="none" w="med" len="med"/>
          </a:ln>
        </p:spPr>
        <p:txBody>
          <a:bodyPr lIns="0" tIns="0" rIns="0" bIns="0" anchor="ctr" anchorCtr="0">
            <a:noAutofit/>
          </a:bodyPr>
          <a:lstStyle/>
          <a:p>
            <a:pPr algn="ctr">
              <a:buClr>
                <a:schemeClr val="lt1"/>
              </a:buClr>
              <a:buSzPct val="25000"/>
            </a:pPr>
            <a:r>
              <a:rPr lang="en-US" sz="1856" dirty="0">
                <a:latin typeface="Arial" charset="0"/>
                <a:ea typeface="Arial" charset="0"/>
                <a:cs typeface="Arial" charset="0"/>
                <a:sym typeface="Cabin"/>
              </a:rPr>
              <a:t>print('All Done')</a:t>
            </a:r>
          </a:p>
        </p:txBody>
      </p:sp>
      <p:sp>
        <p:nvSpPr>
          <p:cNvPr id="4" name="Date Placeholder 3"/>
          <p:cNvSpPr>
            <a:spLocks noGrp="1"/>
          </p:cNvSpPr>
          <p:nvPr>
            <p:ph type="dt" sz="half" idx="10"/>
          </p:nvPr>
        </p:nvSpPr>
        <p:spPr/>
        <p:txBody>
          <a:bodyPr/>
          <a:lstStyle/>
          <a:p>
            <a:r>
              <a:rPr lang="en-HK" altLang="zh-HK" smtClean="0"/>
              <a:t>24 Nov 2018 </a:t>
            </a:r>
            <a:endParaRPr lang="en-US"/>
          </a:p>
        </p:txBody>
      </p:sp>
      <p:sp>
        <p:nvSpPr>
          <p:cNvPr id="5" name="Footer Placeholder 4"/>
          <p:cNvSpPr>
            <a:spLocks noGrp="1"/>
          </p:cNvSpPr>
          <p:nvPr>
            <p:ph type="ftr" sz="quarter" idx="11"/>
          </p:nvPr>
        </p:nvSpPr>
        <p:spPr/>
        <p:txBody>
          <a:bodyPr/>
          <a:lstStyle/>
          <a:p>
            <a:r>
              <a:rPr lang="it-IT" smtClean="0"/>
              <a:t>BUDMC Py01 </a:t>
            </a:r>
            <a:endParaRPr lang="en-US"/>
          </a:p>
        </p:txBody>
      </p:sp>
      <p:sp>
        <p:nvSpPr>
          <p:cNvPr id="6" name="Slide Number Placeholder 5"/>
          <p:cNvSpPr>
            <a:spLocks noGrp="1"/>
          </p:cNvSpPr>
          <p:nvPr>
            <p:ph type="sldNum" sz="quarter" idx="12"/>
          </p:nvPr>
        </p:nvSpPr>
        <p:spPr/>
        <p:txBody>
          <a:bodyPr/>
          <a:lstStyle/>
          <a:p>
            <a:fld id="{759C4891-3A96-4342-8252-30900AC70DD8}" type="slidenum">
              <a:rPr lang="en-US" smtClean="0"/>
              <a:t>35</a:t>
            </a:fld>
            <a:endParaRPr lang="en-US"/>
          </a:p>
        </p:txBody>
      </p:sp>
    </p:spTree>
    <p:extLst>
      <p:ext uri="{BB962C8B-B14F-4D97-AF65-F5344CB8AC3E}">
        <p14:creationId xmlns:p14="http://schemas.microsoft.com/office/powerpoint/2010/main" val="127616643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Conditional statements </a:t>
            </a:r>
            <a:endParaRPr lang="en-US" dirty="0"/>
          </a:p>
        </p:txBody>
      </p:sp>
      <p:sp>
        <p:nvSpPr>
          <p:cNvPr id="3" name="Content Placeholder 2"/>
          <p:cNvSpPr>
            <a:spLocks noGrp="1"/>
          </p:cNvSpPr>
          <p:nvPr>
            <p:ph idx="1"/>
          </p:nvPr>
        </p:nvSpPr>
        <p:spPr/>
        <p:txBody>
          <a:bodyPr/>
          <a:lstStyle/>
          <a:p>
            <a:r>
              <a:rPr lang="en-US" i="1" dirty="0" smtClean="0"/>
              <a:t>to be or not to be</a:t>
            </a:r>
            <a:r>
              <a:rPr lang="mr-IN" i="1" dirty="0" smtClean="0"/>
              <a:t>…</a:t>
            </a:r>
            <a:endParaRPr lang="en-US" i="1" dirty="0"/>
          </a:p>
        </p:txBody>
      </p:sp>
      <p:sp>
        <p:nvSpPr>
          <p:cNvPr id="4" name="Date Placeholder 3"/>
          <p:cNvSpPr>
            <a:spLocks noGrp="1"/>
          </p:cNvSpPr>
          <p:nvPr>
            <p:ph type="dt" sz="half" idx="10"/>
          </p:nvPr>
        </p:nvSpPr>
        <p:spPr/>
        <p:txBody>
          <a:bodyPr/>
          <a:lstStyle/>
          <a:p>
            <a:r>
              <a:rPr lang="en-HK" altLang="zh-HK" smtClean="0"/>
              <a:t>24 Nov 2018 </a:t>
            </a:r>
            <a:endParaRPr lang="en-US"/>
          </a:p>
        </p:txBody>
      </p:sp>
      <p:sp>
        <p:nvSpPr>
          <p:cNvPr id="5" name="Footer Placeholder 4"/>
          <p:cNvSpPr>
            <a:spLocks noGrp="1"/>
          </p:cNvSpPr>
          <p:nvPr>
            <p:ph type="ftr" sz="quarter" idx="11"/>
          </p:nvPr>
        </p:nvSpPr>
        <p:spPr/>
        <p:txBody>
          <a:bodyPr/>
          <a:lstStyle/>
          <a:p>
            <a:r>
              <a:rPr lang="it-IT" smtClean="0"/>
              <a:t>BUDMC Py01 </a:t>
            </a:r>
            <a:endParaRPr lang="en-US"/>
          </a:p>
        </p:txBody>
      </p:sp>
      <p:sp>
        <p:nvSpPr>
          <p:cNvPr id="6" name="Slide Number Placeholder 5"/>
          <p:cNvSpPr>
            <a:spLocks noGrp="1"/>
          </p:cNvSpPr>
          <p:nvPr>
            <p:ph type="sldNum" sz="quarter" idx="12"/>
          </p:nvPr>
        </p:nvSpPr>
        <p:spPr/>
        <p:txBody>
          <a:bodyPr/>
          <a:lstStyle/>
          <a:p>
            <a:fld id="{759C4891-3A96-4342-8252-30900AC70DD8}" type="slidenum">
              <a:rPr lang="en-US" smtClean="0"/>
              <a:pPr/>
              <a:t>36</a:t>
            </a:fld>
            <a:endParaRPr lang="en-US"/>
          </a:p>
        </p:txBody>
      </p:sp>
    </p:spTree>
    <p:extLst>
      <p:ext uri="{BB962C8B-B14F-4D97-AF65-F5344CB8AC3E}">
        <p14:creationId xmlns:p14="http://schemas.microsoft.com/office/powerpoint/2010/main" val="18199195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Shape 394"/>
          <p:cNvSpPr txBox="1">
            <a:spLocks noGrp="1"/>
          </p:cNvSpPr>
          <p:nvPr>
            <p:ph type="title"/>
          </p:nvPr>
        </p:nvSpPr>
        <p:spPr/>
        <p:txBody>
          <a:bodyPr/>
          <a:lstStyle/>
          <a:p>
            <a:r>
              <a:rPr lang="en-US" dirty="0" smtClean="0">
                <a:sym typeface="Cabin"/>
              </a:rPr>
              <a:t>Two-way decisions: </a:t>
            </a:r>
            <a:r>
              <a:rPr lang="en-US" b="1" i="1" dirty="0" smtClean="0">
                <a:sym typeface="Cabin"/>
              </a:rPr>
              <a:t>else</a:t>
            </a:r>
            <a:endParaRPr lang="en-US" b="1" i="1" dirty="0">
              <a:sym typeface="Cabin"/>
            </a:endParaRPr>
          </a:p>
        </p:txBody>
      </p:sp>
      <p:sp>
        <p:nvSpPr>
          <p:cNvPr id="22" name="Shape 418"/>
          <p:cNvSpPr txBox="1"/>
          <p:nvPr/>
        </p:nvSpPr>
        <p:spPr>
          <a:xfrm>
            <a:off x="623880" y="2853794"/>
            <a:ext cx="2707931" cy="2255437"/>
          </a:xfrm>
          <a:prstGeom prst="rect">
            <a:avLst/>
          </a:prstGeom>
          <a:noFill/>
          <a:ln w="9525" cap="flat" cmpd="sng">
            <a:noFill/>
            <a:prstDash val="solid"/>
            <a:round/>
            <a:headEnd type="none" w="med" len="med"/>
            <a:tailEnd type="none" w="med" len="med"/>
          </a:ln>
        </p:spPr>
        <p:txBody>
          <a:bodyPr lIns="0" tIns="0" rIns="0" bIns="0" anchor="ctr" anchorCtr="0">
            <a:noAutofit/>
          </a:bodyPr>
          <a:lstStyle/>
          <a:p>
            <a:pPr>
              <a:buClr>
                <a:srgbClr val="FF7F00"/>
              </a:buClr>
              <a:buSzPct val="25000"/>
            </a:pPr>
            <a:r>
              <a:rPr lang="en-US" sz="1688" dirty="0">
                <a:latin typeface="Courier"/>
                <a:ea typeface="Courier"/>
                <a:cs typeface="Courier"/>
                <a:sym typeface="Courier New"/>
              </a:rPr>
              <a:t>x = 4</a:t>
            </a:r>
          </a:p>
          <a:p>
            <a:pPr algn="ctr"/>
            <a:endParaRPr sz="1688" dirty="0">
              <a:latin typeface="Courier"/>
              <a:ea typeface="Courier"/>
              <a:cs typeface="Courier"/>
              <a:sym typeface="Courier New"/>
            </a:endParaRPr>
          </a:p>
          <a:p>
            <a:pPr>
              <a:buClr>
                <a:srgbClr val="00FF00"/>
              </a:buClr>
              <a:buSzPct val="25000"/>
            </a:pPr>
            <a:r>
              <a:rPr lang="en-US" sz="1688" dirty="0">
                <a:latin typeface="Courier"/>
                <a:ea typeface="Courier"/>
                <a:cs typeface="Courier"/>
                <a:sym typeface="Courier New"/>
              </a:rPr>
              <a:t>if x &gt; 2 :</a:t>
            </a:r>
          </a:p>
          <a:p>
            <a:pPr>
              <a:buClr>
                <a:srgbClr val="00FF00"/>
              </a:buClr>
              <a:buSzPct val="25000"/>
            </a:pPr>
            <a:r>
              <a:rPr lang="en-US" sz="1688" dirty="0">
                <a:latin typeface="Courier"/>
                <a:ea typeface="Courier"/>
                <a:cs typeface="Courier"/>
                <a:sym typeface="Courier New"/>
              </a:rPr>
              <a:t>    print('Bigger')</a:t>
            </a:r>
          </a:p>
          <a:p>
            <a:pPr>
              <a:buClr>
                <a:srgbClr val="FF00FF"/>
              </a:buClr>
              <a:buSzPct val="25000"/>
            </a:pPr>
            <a:r>
              <a:rPr lang="en-US" sz="1688" dirty="0">
                <a:latin typeface="Courier"/>
                <a:ea typeface="Courier"/>
                <a:cs typeface="Courier"/>
                <a:sym typeface="Courier New"/>
              </a:rPr>
              <a:t>else :</a:t>
            </a:r>
          </a:p>
          <a:p>
            <a:pPr>
              <a:buClr>
                <a:srgbClr val="FF00FF"/>
              </a:buClr>
              <a:buSzPct val="25000"/>
            </a:pPr>
            <a:r>
              <a:rPr lang="en-US" sz="1688" dirty="0">
                <a:latin typeface="Courier"/>
                <a:ea typeface="Courier"/>
                <a:cs typeface="Courier"/>
                <a:sym typeface="Courier New"/>
              </a:rPr>
              <a:t>    print('Smaller')</a:t>
            </a:r>
          </a:p>
          <a:p>
            <a:pPr algn="ctr"/>
            <a:endParaRPr sz="1688" dirty="0">
              <a:latin typeface="Courier"/>
              <a:ea typeface="Courier"/>
              <a:cs typeface="Courier"/>
              <a:sym typeface="Courier New"/>
            </a:endParaRPr>
          </a:p>
          <a:p>
            <a:pPr>
              <a:buClr>
                <a:srgbClr val="FF7F00"/>
              </a:buClr>
              <a:buSzPct val="25000"/>
            </a:pPr>
            <a:r>
              <a:rPr lang="en-US" sz="1688" dirty="0">
                <a:latin typeface="Courier"/>
                <a:ea typeface="Courier"/>
                <a:cs typeface="Courier"/>
                <a:sym typeface="Courier New"/>
              </a:rPr>
              <a:t>print('All done')</a:t>
            </a:r>
          </a:p>
        </p:txBody>
      </p:sp>
      <p:sp>
        <p:nvSpPr>
          <p:cNvPr id="23" name="Shape 396"/>
          <p:cNvSpPr/>
          <p:nvPr/>
        </p:nvSpPr>
        <p:spPr>
          <a:xfrm>
            <a:off x="5614054" y="2680376"/>
            <a:ext cx="1832338" cy="759111"/>
          </a:xfrm>
          <a:prstGeom prst="diamond">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algn="ctr">
              <a:buClr>
                <a:schemeClr val="lt1"/>
              </a:buClr>
              <a:buSzPct val="25000"/>
            </a:pPr>
            <a:r>
              <a:rPr lang="en-US" dirty="0">
                <a:latin typeface="Arial" charset="0"/>
                <a:ea typeface="Arial" charset="0"/>
                <a:cs typeface="Arial" charset="0"/>
                <a:sym typeface="Cabin"/>
              </a:rPr>
              <a:t>x &gt; 2</a:t>
            </a:r>
          </a:p>
        </p:txBody>
      </p:sp>
      <p:sp>
        <p:nvSpPr>
          <p:cNvPr id="24" name="Shape 397"/>
          <p:cNvSpPr txBox="1"/>
          <p:nvPr/>
        </p:nvSpPr>
        <p:spPr>
          <a:xfrm>
            <a:off x="7191173" y="3452577"/>
            <a:ext cx="1786529" cy="654406"/>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algn="ctr">
              <a:buClr>
                <a:schemeClr val="lt1"/>
              </a:buClr>
              <a:buSzPct val="25000"/>
            </a:pPr>
            <a:r>
              <a:rPr lang="en-US" dirty="0">
                <a:latin typeface="Arial" charset="0"/>
                <a:ea typeface="Arial" charset="0"/>
                <a:cs typeface="Arial" charset="0"/>
                <a:sym typeface="Cabin"/>
              </a:rPr>
              <a:t>print('Bigger')</a:t>
            </a:r>
          </a:p>
        </p:txBody>
      </p:sp>
      <p:cxnSp>
        <p:nvCxnSpPr>
          <p:cNvPr id="25" name="Shape 398"/>
          <p:cNvCxnSpPr/>
          <p:nvPr/>
        </p:nvCxnSpPr>
        <p:spPr>
          <a:xfrm rot="10800000" flipH="1">
            <a:off x="7433304" y="3046844"/>
            <a:ext cx="719028" cy="6544"/>
          </a:xfrm>
          <a:prstGeom prst="straightConnector1">
            <a:avLst/>
          </a:prstGeom>
          <a:noFill/>
          <a:ln w="63500" cap="rnd" cmpd="sng">
            <a:solidFill>
              <a:srgbClr val="00FF00"/>
            </a:solidFill>
            <a:prstDash val="solid"/>
            <a:miter/>
            <a:headEnd type="none" w="med" len="med"/>
            <a:tailEnd type="none" w="med" len="med"/>
          </a:ln>
        </p:spPr>
      </p:cxnSp>
      <p:cxnSp>
        <p:nvCxnSpPr>
          <p:cNvPr id="26" name="Shape 399"/>
          <p:cNvCxnSpPr/>
          <p:nvPr/>
        </p:nvCxnSpPr>
        <p:spPr>
          <a:xfrm rot="10800000" flipH="1">
            <a:off x="8123702" y="3056660"/>
            <a:ext cx="9816" cy="384464"/>
          </a:xfrm>
          <a:prstGeom prst="straightConnector1">
            <a:avLst/>
          </a:prstGeom>
          <a:noFill/>
          <a:ln w="63500" cap="rnd" cmpd="sng">
            <a:solidFill>
              <a:srgbClr val="00FF00"/>
            </a:solidFill>
            <a:prstDash val="solid"/>
            <a:miter/>
            <a:headEnd type="stealth" w="med" len="med"/>
            <a:tailEnd type="none" w="med" len="med"/>
          </a:ln>
        </p:spPr>
      </p:cxnSp>
      <p:cxnSp>
        <p:nvCxnSpPr>
          <p:cNvPr id="27" name="Shape 400"/>
          <p:cNvCxnSpPr/>
          <p:nvPr/>
        </p:nvCxnSpPr>
        <p:spPr>
          <a:xfrm rot="10800000" flipH="1">
            <a:off x="6546583" y="4352385"/>
            <a:ext cx="1587753" cy="16360"/>
          </a:xfrm>
          <a:prstGeom prst="straightConnector1">
            <a:avLst/>
          </a:prstGeom>
          <a:noFill/>
          <a:ln w="63500" cap="rnd" cmpd="sng">
            <a:solidFill>
              <a:srgbClr val="00FF00"/>
            </a:solidFill>
            <a:prstDash val="solid"/>
            <a:miter/>
            <a:headEnd type="stealth" w="med" len="med"/>
            <a:tailEnd type="none" w="med" len="med"/>
          </a:ln>
        </p:spPr>
      </p:cxnSp>
      <p:sp>
        <p:nvSpPr>
          <p:cNvPr id="28" name="Shape 401"/>
          <p:cNvSpPr txBox="1"/>
          <p:nvPr/>
        </p:nvSpPr>
        <p:spPr>
          <a:xfrm>
            <a:off x="7696702" y="2709825"/>
            <a:ext cx="455630" cy="287938"/>
          </a:xfrm>
          <a:prstGeom prst="rect">
            <a:avLst/>
          </a:prstGeom>
          <a:noFill/>
          <a:ln>
            <a:noFill/>
          </a:ln>
        </p:spPr>
        <p:txBody>
          <a:bodyPr lIns="0" tIns="0" rIns="0" bIns="0" anchor="ctr" anchorCtr="0">
            <a:noAutofit/>
          </a:bodyPr>
          <a:lstStyle/>
          <a:p>
            <a:pPr algn="ctr">
              <a:buClr>
                <a:schemeClr val="lt1"/>
              </a:buClr>
              <a:buSzPct val="25000"/>
            </a:pPr>
            <a:r>
              <a:rPr lang="en-US" dirty="0">
                <a:latin typeface="Arial" charset="0"/>
                <a:ea typeface="Arial" charset="0"/>
                <a:cs typeface="Arial" charset="0"/>
                <a:sym typeface="Cabin"/>
              </a:rPr>
              <a:t>yes</a:t>
            </a:r>
          </a:p>
        </p:txBody>
      </p:sp>
      <p:sp>
        <p:nvSpPr>
          <p:cNvPr id="29" name="Shape 402"/>
          <p:cNvSpPr txBox="1"/>
          <p:nvPr/>
        </p:nvSpPr>
        <p:spPr>
          <a:xfrm>
            <a:off x="5377649" y="2709825"/>
            <a:ext cx="278940" cy="287938"/>
          </a:xfrm>
          <a:prstGeom prst="rect">
            <a:avLst/>
          </a:prstGeom>
          <a:noFill/>
          <a:ln>
            <a:solidFill>
              <a:srgbClr val="FF40FF"/>
            </a:solidFill>
          </a:ln>
        </p:spPr>
        <p:txBody>
          <a:bodyPr lIns="0" tIns="0" rIns="0" bIns="0" anchor="ctr" anchorCtr="0">
            <a:noAutofit/>
          </a:bodyPr>
          <a:lstStyle/>
          <a:p>
            <a:pPr algn="ctr">
              <a:buClr>
                <a:schemeClr val="lt1"/>
              </a:buClr>
              <a:buSzPct val="25000"/>
            </a:pPr>
            <a:r>
              <a:rPr lang="en-US" dirty="0">
                <a:latin typeface="Arial" charset="0"/>
                <a:ea typeface="Arial" charset="0"/>
                <a:cs typeface="Arial" charset="0"/>
                <a:sym typeface="Cabin"/>
              </a:rPr>
              <a:t>no</a:t>
            </a:r>
          </a:p>
        </p:txBody>
      </p:sp>
      <p:cxnSp>
        <p:nvCxnSpPr>
          <p:cNvPr id="30" name="Shape 403"/>
          <p:cNvCxnSpPr/>
          <p:nvPr/>
        </p:nvCxnSpPr>
        <p:spPr>
          <a:xfrm rot="10800000">
            <a:off x="8119612" y="4100439"/>
            <a:ext cx="4908" cy="238039"/>
          </a:xfrm>
          <a:prstGeom prst="straightConnector1">
            <a:avLst/>
          </a:prstGeom>
          <a:noFill/>
          <a:ln w="63500" cap="rnd" cmpd="sng">
            <a:solidFill>
              <a:srgbClr val="00FF00"/>
            </a:solidFill>
            <a:prstDash val="solid"/>
            <a:miter/>
            <a:headEnd type="none" w="med" len="med"/>
            <a:tailEnd type="none" w="med" len="med"/>
          </a:ln>
        </p:spPr>
      </p:cxnSp>
      <p:cxnSp>
        <p:nvCxnSpPr>
          <p:cNvPr id="31" name="Shape 404"/>
          <p:cNvCxnSpPr/>
          <p:nvPr/>
        </p:nvCxnSpPr>
        <p:spPr>
          <a:xfrm rot="10800000">
            <a:off x="6537585" y="2347447"/>
            <a:ext cx="2454" cy="354197"/>
          </a:xfrm>
          <a:prstGeom prst="straightConnector1">
            <a:avLst/>
          </a:prstGeom>
          <a:noFill/>
          <a:ln w="63500" cap="rnd" cmpd="sng">
            <a:solidFill>
              <a:srgbClr val="FFFFFF"/>
            </a:solidFill>
            <a:prstDash val="solid"/>
            <a:miter/>
            <a:headEnd type="stealth" w="med" len="med"/>
            <a:tailEnd type="none" w="med" len="med"/>
          </a:ln>
        </p:spPr>
      </p:cxnSp>
      <p:sp>
        <p:nvSpPr>
          <p:cNvPr id="32" name="Shape 405"/>
          <p:cNvSpPr txBox="1"/>
          <p:nvPr/>
        </p:nvSpPr>
        <p:spPr>
          <a:xfrm>
            <a:off x="5659863" y="1842737"/>
            <a:ext cx="1786529" cy="497348"/>
          </a:xfrm>
          <a:prstGeom prst="rect">
            <a:avLst/>
          </a:prstGeom>
          <a:noFill/>
          <a:ln w="50800" cap="rnd" cmpd="sng">
            <a:solidFill>
              <a:srgbClr val="FFFFFF"/>
            </a:solidFill>
            <a:prstDash val="solid"/>
            <a:miter/>
            <a:headEnd type="none" w="med" len="med"/>
            <a:tailEnd type="none" w="med" len="med"/>
          </a:ln>
        </p:spPr>
        <p:txBody>
          <a:bodyPr lIns="0" tIns="0" rIns="0" bIns="0" anchor="ctr" anchorCtr="0">
            <a:noAutofit/>
          </a:bodyPr>
          <a:lstStyle/>
          <a:p>
            <a:pPr algn="ctr">
              <a:buClr>
                <a:schemeClr val="lt1"/>
              </a:buClr>
              <a:buSzPct val="25000"/>
            </a:pPr>
            <a:r>
              <a:rPr lang="en-US" dirty="0">
                <a:latin typeface="Arial" charset="0"/>
                <a:ea typeface="Arial" charset="0"/>
                <a:cs typeface="Arial" charset="0"/>
                <a:sym typeface="Cabin"/>
              </a:rPr>
              <a:t>x = 4</a:t>
            </a:r>
          </a:p>
        </p:txBody>
      </p:sp>
      <p:cxnSp>
        <p:nvCxnSpPr>
          <p:cNvPr id="33" name="Shape 406"/>
          <p:cNvCxnSpPr/>
          <p:nvPr/>
        </p:nvCxnSpPr>
        <p:spPr>
          <a:xfrm>
            <a:off x="4953104" y="3056660"/>
            <a:ext cx="680583" cy="3273"/>
          </a:xfrm>
          <a:prstGeom prst="straightConnector1">
            <a:avLst/>
          </a:prstGeom>
          <a:noFill/>
          <a:ln w="63500" cap="rnd" cmpd="sng">
            <a:solidFill>
              <a:srgbClr val="FF40FF"/>
            </a:solidFill>
            <a:prstDash val="solid"/>
            <a:miter/>
            <a:headEnd type="none" w="med" len="med"/>
            <a:tailEnd type="none" w="med" len="med"/>
          </a:ln>
        </p:spPr>
      </p:cxnSp>
      <p:cxnSp>
        <p:nvCxnSpPr>
          <p:cNvPr id="34" name="Shape 407"/>
          <p:cNvCxnSpPr/>
          <p:nvPr/>
        </p:nvCxnSpPr>
        <p:spPr>
          <a:xfrm rot="10800000" flipH="1">
            <a:off x="4943288" y="3056660"/>
            <a:ext cx="9816" cy="384464"/>
          </a:xfrm>
          <a:prstGeom prst="straightConnector1">
            <a:avLst/>
          </a:prstGeom>
          <a:noFill/>
          <a:ln w="63500" cap="rnd" cmpd="sng">
            <a:solidFill>
              <a:srgbClr val="FF40FF"/>
            </a:solidFill>
            <a:prstDash val="solid"/>
            <a:miter/>
            <a:headEnd type="stealth" w="med" len="med"/>
            <a:tailEnd type="none" w="med" len="med"/>
          </a:ln>
        </p:spPr>
      </p:cxnSp>
      <p:sp>
        <p:nvSpPr>
          <p:cNvPr id="35" name="Shape 408"/>
          <p:cNvSpPr txBox="1"/>
          <p:nvPr/>
        </p:nvSpPr>
        <p:spPr>
          <a:xfrm>
            <a:off x="3984517" y="3446032"/>
            <a:ext cx="1909077" cy="654406"/>
          </a:xfrm>
          <a:prstGeom prst="rect">
            <a:avLst/>
          </a:prstGeom>
          <a:noFill/>
          <a:ln w="50800" cap="rnd" cmpd="sng">
            <a:solidFill>
              <a:srgbClr val="FF40FF"/>
            </a:solidFill>
            <a:prstDash val="solid"/>
            <a:miter/>
            <a:headEnd type="none" w="med" len="med"/>
            <a:tailEnd type="none" w="med" len="med"/>
          </a:ln>
        </p:spPr>
        <p:txBody>
          <a:bodyPr lIns="0" tIns="0" rIns="0" bIns="0" anchor="ctr" anchorCtr="0">
            <a:noAutofit/>
          </a:bodyPr>
          <a:lstStyle/>
          <a:p>
            <a:pPr algn="ctr">
              <a:buClr>
                <a:schemeClr val="lt1"/>
              </a:buClr>
              <a:buSzPct val="25000"/>
            </a:pPr>
            <a:r>
              <a:rPr lang="en-US" dirty="0">
                <a:latin typeface="Arial" charset="0"/>
                <a:ea typeface="Arial" charset="0"/>
                <a:cs typeface="Arial" charset="0"/>
                <a:sym typeface="Cabin"/>
              </a:rPr>
              <a:t>print('Not bigger')</a:t>
            </a:r>
          </a:p>
        </p:txBody>
      </p:sp>
      <p:cxnSp>
        <p:nvCxnSpPr>
          <p:cNvPr id="36" name="Shape 409"/>
          <p:cNvCxnSpPr/>
          <p:nvPr/>
        </p:nvCxnSpPr>
        <p:spPr>
          <a:xfrm flipH="1">
            <a:off x="4940833" y="4357293"/>
            <a:ext cx="1606567" cy="1636"/>
          </a:xfrm>
          <a:prstGeom prst="straightConnector1">
            <a:avLst/>
          </a:prstGeom>
          <a:noFill/>
          <a:ln w="63500" cap="rnd" cmpd="sng">
            <a:solidFill>
              <a:srgbClr val="FF40FF"/>
            </a:solidFill>
            <a:prstDash val="solid"/>
            <a:miter/>
            <a:headEnd type="stealth" w="med" len="med"/>
            <a:tailEnd type="none" w="med" len="med"/>
          </a:ln>
        </p:spPr>
      </p:cxnSp>
      <p:cxnSp>
        <p:nvCxnSpPr>
          <p:cNvPr id="37" name="Shape 410"/>
          <p:cNvCxnSpPr/>
          <p:nvPr/>
        </p:nvCxnSpPr>
        <p:spPr>
          <a:xfrm rot="10800000">
            <a:off x="4926109" y="4106983"/>
            <a:ext cx="4908" cy="238039"/>
          </a:xfrm>
          <a:prstGeom prst="straightConnector1">
            <a:avLst/>
          </a:prstGeom>
          <a:noFill/>
          <a:ln w="63500" cap="rnd" cmpd="sng">
            <a:solidFill>
              <a:srgbClr val="FF40FF"/>
            </a:solidFill>
            <a:prstDash val="solid"/>
            <a:miter/>
            <a:headEnd type="none" w="med" len="med"/>
            <a:tailEnd type="none" w="med" len="med"/>
          </a:ln>
        </p:spPr>
      </p:cxnSp>
      <p:cxnSp>
        <p:nvCxnSpPr>
          <p:cNvPr id="38" name="Shape 411"/>
          <p:cNvCxnSpPr/>
          <p:nvPr/>
        </p:nvCxnSpPr>
        <p:spPr>
          <a:xfrm rot="10800000" flipH="1">
            <a:off x="6553127" y="4391649"/>
            <a:ext cx="9816" cy="384464"/>
          </a:xfrm>
          <a:prstGeom prst="straightConnector1">
            <a:avLst/>
          </a:prstGeom>
          <a:noFill/>
          <a:ln w="63500" cap="rnd" cmpd="sng">
            <a:solidFill>
              <a:srgbClr val="00FFFF"/>
            </a:solidFill>
            <a:prstDash val="solid"/>
            <a:miter/>
            <a:headEnd type="stealth" w="med" len="med"/>
            <a:tailEnd type="none" w="med" len="med"/>
          </a:ln>
        </p:spPr>
      </p:cxnSp>
      <p:sp>
        <p:nvSpPr>
          <p:cNvPr id="39" name="Shape 412"/>
          <p:cNvSpPr txBox="1"/>
          <p:nvPr/>
        </p:nvSpPr>
        <p:spPr>
          <a:xfrm>
            <a:off x="5633686" y="4761389"/>
            <a:ext cx="1786529" cy="497348"/>
          </a:xfrm>
          <a:prstGeom prst="rect">
            <a:avLst/>
          </a:prstGeom>
          <a:noFill/>
          <a:ln w="50800" cap="rnd" cmpd="sng">
            <a:solidFill>
              <a:srgbClr val="00FFFF"/>
            </a:solidFill>
            <a:prstDash val="solid"/>
            <a:miter/>
            <a:headEnd type="none" w="med" len="med"/>
            <a:tailEnd type="none" w="med" len="med"/>
          </a:ln>
        </p:spPr>
        <p:txBody>
          <a:bodyPr lIns="0" tIns="0" rIns="0" bIns="0" anchor="ctr" anchorCtr="0">
            <a:noAutofit/>
          </a:bodyPr>
          <a:lstStyle/>
          <a:p>
            <a:pPr algn="ctr">
              <a:buClr>
                <a:schemeClr val="lt1"/>
              </a:buClr>
              <a:buSzPct val="25000"/>
            </a:pPr>
            <a:r>
              <a:rPr lang="en-US" sz="1856" dirty="0">
                <a:latin typeface="Arial" charset="0"/>
                <a:ea typeface="Arial" charset="0"/>
                <a:cs typeface="Arial" charset="0"/>
                <a:sym typeface="Cabin"/>
              </a:rPr>
              <a:t>print('All Done')</a:t>
            </a:r>
          </a:p>
        </p:txBody>
      </p:sp>
      <p:sp>
        <p:nvSpPr>
          <p:cNvPr id="4" name="Date Placeholder 3"/>
          <p:cNvSpPr>
            <a:spLocks noGrp="1"/>
          </p:cNvSpPr>
          <p:nvPr>
            <p:ph type="dt" sz="half" idx="10"/>
          </p:nvPr>
        </p:nvSpPr>
        <p:spPr/>
        <p:txBody>
          <a:bodyPr/>
          <a:lstStyle/>
          <a:p>
            <a:r>
              <a:rPr lang="en-HK" altLang="zh-HK" smtClean="0"/>
              <a:t>24 Nov 2018 </a:t>
            </a:r>
            <a:endParaRPr lang="en-US"/>
          </a:p>
        </p:txBody>
      </p:sp>
      <p:sp>
        <p:nvSpPr>
          <p:cNvPr id="5" name="Footer Placeholder 4"/>
          <p:cNvSpPr>
            <a:spLocks noGrp="1"/>
          </p:cNvSpPr>
          <p:nvPr>
            <p:ph type="ftr" sz="quarter" idx="11"/>
          </p:nvPr>
        </p:nvSpPr>
        <p:spPr/>
        <p:txBody>
          <a:bodyPr/>
          <a:lstStyle/>
          <a:p>
            <a:r>
              <a:rPr lang="it-IT" smtClean="0"/>
              <a:t>BUDMC Py01 </a:t>
            </a:r>
            <a:endParaRPr lang="en-US"/>
          </a:p>
        </p:txBody>
      </p:sp>
      <p:sp>
        <p:nvSpPr>
          <p:cNvPr id="6" name="Slide Number Placeholder 5"/>
          <p:cNvSpPr>
            <a:spLocks noGrp="1"/>
          </p:cNvSpPr>
          <p:nvPr>
            <p:ph type="sldNum" sz="quarter" idx="12"/>
          </p:nvPr>
        </p:nvSpPr>
        <p:spPr/>
        <p:txBody>
          <a:bodyPr/>
          <a:lstStyle/>
          <a:p>
            <a:fld id="{759C4891-3A96-4342-8252-30900AC70DD8}" type="slidenum">
              <a:rPr lang="en-US" smtClean="0"/>
              <a:t>37</a:t>
            </a:fld>
            <a:endParaRPr lang="en-US"/>
          </a:p>
        </p:txBody>
      </p:sp>
    </p:spTree>
    <p:extLst>
      <p:ext uri="{BB962C8B-B14F-4D97-AF65-F5344CB8AC3E}">
        <p14:creationId xmlns:p14="http://schemas.microsoft.com/office/powerpoint/2010/main" val="663828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Shape 465"/>
          <p:cNvSpPr txBox="1">
            <a:spLocks noGrp="1"/>
          </p:cNvSpPr>
          <p:nvPr>
            <p:ph type="title"/>
          </p:nvPr>
        </p:nvSpPr>
        <p:spPr/>
        <p:txBody>
          <a:bodyPr/>
          <a:lstStyle/>
          <a:p>
            <a:r>
              <a:rPr lang="en-US" dirty="0" smtClean="0">
                <a:sym typeface="Cabin"/>
              </a:rPr>
              <a:t>Multi-way decisions: </a:t>
            </a:r>
            <a:r>
              <a:rPr lang="en-US" b="1" i="1" dirty="0" err="1" smtClean="0">
                <a:sym typeface="Cabin"/>
              </a:rPr>
              <a:t>elif</a:t>
            </a:r>
            <a:r>
              <a:rPr lang="en-US" b="1" i="1" dirty="0" smtClean="0">
                <a:sym typeface="Cabin"/>
              </a:rPr>
              <a:t>  </a:t>
            </a:r>
            <a:endParaRPr lang="en-US" b="1" i="1" dirty="0">
              <a:sym typeface="Cabin"/>
            </a:endParaRPr>
          </a:p>
        </p:txBody>
      </p:sp>
      <p:sp>
        <p:nvSpPr>
          <p:cNvPr id="466" name="Shape 466"/>
          <p:cNvSpPr txBox="1"/>
          <p:nvPr/>
        </p:nvSpPr>
        <p:spPr>
          <a:xfrm>
            <a:off x="575956" y="2507456"/>
            <a:ext cx="2870268" cy="2507456"/>
          </a:xfrm>
          <a:prstGeom prst="rect">
            <a:avLst/>
          </a:prstGeom>
          <a:noFill/>
          <a:ln>
            <a:solidFill>
              <a:srgbClr val="FF40FF"/>
            </a:solidFill>
          </a:ln>
        </p:spPr>
        <p:txBody>
          <a:bodyPr lIns="0" tIns="0" rIns="0" bIns="0" anchor="ctr" anchorCtr="0">
            <a:noAutofit/>
          </a:bodyPr>
          <a:lstStyle/>
          <a:p>
            <a:pPr>
              <a:buClr>
                <a:srgbClr val="FFFF00"/>
              </a:buClr>
              <a:buSzPct val="25000"/>
            </a:pPr>
            <a:r>
              <a:rPr lang="en-US" sz="1688" dirty="0" smtClean="0">
                <a:latin typeface="Courier"/>
                <a:ea typeface="Courier"/>
                <a:cs typeface="Courier"/>
                <a:sym typeface="Courier New"/>
              </a:rPr>
              <a:t>x = 0</a:t>
            </a:r>
            <a:endParaRPr lang="en-US" sz="1688" dirty="0">
              <a:latin typeface="Courier"/>
              <a:ea typeface="Courier"/>
              <a:cs typeface="Courier"/>
              <a:sym typeface="Courier New"/>
            </a:endParaRPr>
          </a:p>
          <a:p>
            <a:pPr>
              <a:buClr>
                <a:srgbClr val="FFFF00"/>
              </a:buClr>
              <a:buSzPct val="25000"/>
            </a:pPr>
            <a:r>
              <a:rPr lang="en-US" sz="1688" dirty="0">
                <a:latin typeface="Courier"/>
                <a:ea typeface="Courier"/>
                <a:cs typeface="Courier"/>
                <a:sym typeface="Courier New"/>
              </a:rPr>
              <a:t>if x &lt; 2 :</a:t>
            </a:r>
          </a:p>
          <a:p>
            <a:pPr lvl="0">
              <a:buClr>
                <a:schemeClr val="lt1"/>
              </a:buClr>
              <a:buSzPct val="25000"/>
            </a:pPr>
            <a:r>
              <a:rPr lang="en-US" sz="1688" dirty="0">
                <a:latin typeface="Courier"/>
                <a:ea typeface="Courier"/>
                <a:cs typeface="Courier"/>
                <a:sym typeface="Courier New"/>
              </a:rPr>
              <a:t>    print('small')</a:t>
            </a:r>
          </a:p>
          <a:p>
            <a:pPr>
              <a:buClr>
                <a:srgbClr val="FFFF00"/>
              </a:buClr>
              <a:buSzPct val="25000"/>
            </a:pPr>
            <a:r>
              <a:rPr lang="en-US" sz="1688" dirty="0" err="1">
                <a:latin typeface="Courier"/>
                <a:ea typeface="Courier"/>
                <a:cs typeface="Courier"/>
                <a:sym typeface="Courier New"/>
              </a:rPr>
              <a:t>elif</a:t>
            </a:r>
            <a:r>
              <a:rPr lang="en-US" sz="1688" dirty="0">
                <a:latin typeface="Courier"/>
                <a:ea typeface="Courier"/>
                <a:cs typeface="Courier"/>
                <a:sym typeface="Courier New"/>
              </a:rPr>
              <a:t> x &lt; 10 :</a:t>
            </a:r>
          </a:p>
          <a:p>
            <a:pPr lvl="0">
              <a:buClr>
                <a:schemeClr val="lt1"/>
              </a:buClr>
              <a:buSzPct val="25000"/>
            </a:pPr>
            <a:r>
              <a:rPr lang="en-US" sz="1688" dirty="0">
                <a:latin typeface="Courier"/>
                <a:ea typeface="Courier"/>
                <a:cs typeface="Courier"/>
                <a:sym typeface="Courier New"/>
              </a:rPr>
              <a:t>    print('Medium')</a:t>
            </a:r>
          </a:p>
          <a:p>
            <a:pPr>
              <a:buClr>
                <a:srgbClr val="FFFF00"/>
              </a:buClr>
              <a:buSzPct val="25000"/>
            </a:pPr>
            <a:r>
              <a:rPr lang="en-US" sz="1688" dirty="0">
                <a:latin typeface="Courier"/>
                <a:ea typeface="Courier"/>
                <a:cs typeface="Courier"/>
                <a:sym typeface="Courier New"/>
              </a:rPr>
              <a:t>else :</a:t>
            </a:r>
          </a:p>
          <a:p>
            <a:pPr lvl="0">
              <a:buClr>
                <a:schemeClr val="lt1"/>
              </a:buClr>
              <a:buSzPct val="25000"/>
            </a:pPr>
            <a:r>
              <a:rPr lang="en-US" sz="1688" dirty="0">
                <a:latin typeface="Courier"/>
                <a:ea typeface="Courier"/>
                <a:cs typeface="Courier"/>
                <a:sym typeface="Courier New"/>
              </a:rPr>
              <a:t>    print('LARGE')</a:t>
            </a:r>
          </a:p>
          <a:p>
            <a:pPr lvl="0">
              <a:buClr>
                <a:srgbClr val="FFFF00"/>
              </a:buClr>
              <a:buSzPct val="25000"/>
            </a:pPr>
            <a:r>
              <a:rPr lang="en-US" sz="1688" dirty="0">
                <a:latin typeface="Courier"/>
                <a:ea typeface="Courier"/>
                <a:cs typeface="Courier"/>
                <a:sym typeface="Courier New"/>
              </a:rPr>
              <a:t>print('All done')</a:t>
            </a:r>
          </a:p>
        </p:txBody>
      </p:sp>
      <p:sp>
        <p:nvSpPr>
          <p:cNvPr id="467" name="Shape 467"/>
          <p:cNvSpPr/>
          <p:nvPr/>
        </p:nvSpPr>
        <p:spPr>
          <a:xfrm>
            <a:off x="4385482" y="2143525"/>
            <a:ext cx="1765925" cy="731668"/>
          </a:xfrm>
          <a:prstGeom prst="diamond">
            <a:avLst/>
          </a:prstGeom>
          <a:noFill/>
          <a:ln w="50800" cap="rnd" cmpd="sng">
            <a:solidFill>
              <a:srgbClr val="FF40FF"/>
            </a:solidFill>
            <a:prstDash val="solid"/>
            <a:miter/>
            <a:headEnd type="none" w="med" len="med"/>
            <a:tailEnd type="none" w="med" len="med"/>
          </a:ln>
        </p:spPr>
        <p:txBody>
          <a:bodyPr lIns="0" tIns="0" rIns="0" bIns="0" anchor="ctr" anchorCtr="0">
            <a:noAutofit/>
          </a:bodyPr>
          <a:lstStyle/>
          <a:p>
            <a:pPr algn="ctr">
              <a:buClr>
                <a:schemeClr val="lt1"/>
              </a:buClr>
              <a:buSzPct val="25000"/>
            </a:pPr>
            <a:r>
              <a:rPr lang="en-US" sz="2081" dirty="0">
                <a:latin typeface="Arial" charset="0"/>
                <a:ea typeface="Arial" charset="0"/>
                <a:cs typeface="Arial" charset="0"/>
                <a:sym typeface="Cabin"/>
              </a:rPr>
              <a:t>x &lt; 2</a:t>
            </a:r>
          </a:p>
        </p:txBody>
      </p:sp>
      <p:sp>
        <p:nvSpPr>
          <p:cNvPr id="468" name="Shape 468"/>
          <p:cNvSpPr txBox="1"/>
          <p:nvPr/>
        </p:nvSpPr>
        <p:spPr>
          <a:xfrm>
            <a:off x="6498345" y="2193981"/>
            <a:ext cx="1721825" cy="630655"/>
          </a:xfrm>
          <a:prstGeom prst="rect">
            <a:avLst/>
          </a:prstGeom>
          <a:noFill/>
          <a:ln w="50800" cap="rnd" cmpd="sng">
            <a:solidFill>
              <a:srgbClr val="FF40FF"/>
            </a:solidFill>
            <a:prstDash val="solid"/>
            <a:miter/>
            <a:headEnd type="none" w="med" len="med"/>
            <a:tailEnd type="none" w="med" len="med"/>
          </a:ln>
        </p:spPr>
        <p:txBody>
          <a:bodyPr lIns="0" tIns="0" rIns="0" bIns="0" anchor="ctr" anchorCtr="0">
            <a:noAutofit/>
          </a:bodyPr>
          <a:lstStyle/>
          <a:p>
            <a:pPr algn="ctr">
              <a:buClr>
                <a:schemeClr val="lt1"/>
              </a:buClr>
              <a:buSzPct val="25000"/>
            </a:pPr>
            <a:r>
              <a:rPr lang="en-US" dirty="0">
                <a:latin typeface="Arial" charset="0"/>
                <a:ea typeface="Arial" charset="0"/>
                <a:cs typeface="Arial" charset="0"/>
                <a:sym typeface="Cabin"/>
              </a:rPr>
              <a:t>print('small')</a:t>
            </a:r>
          </a:p>
        </p:txBody>
      </p:sp>
      <p:cxnSp>
        <p:nvCxnSpPr>
          <p:cNvPr id="469" name="Shape 469"/>
          <p:cNvCxnSpPr/>
          <p:nvPr/>
        </p:nvCxnSpPr>
        <p:spPr>
          <a:xfrm rot="10800000">
            <a:off x="6179832" y="2510910"/>
            <a:ext cx="297226" cy="0"/>
          </a:xfrm>
          <a:prstGeom prst="straightConnector1">
            <a:avLst/>
          </a:prstGeom>
          <a:noFill/>
          <a:ln w="63500" cap="rnd" cmpd="sng">
            <a:solidFill>
              <a:srgbClr val="FF40FF"/>
            </a:solidFill>
            <a:prstDash val="solid"/>
            <a:miter/>
            <a:headEnd type="stealth" w="med" len="med"/>
            <a:tailEnd type="none" w="med" len="med"/>
          </a:ln>
        </p:spPr>
      </p:cxnSp>
      <p:cxnSp>
        <p:nvCxnSpPr>
          <p:cNvPr id="470" name="Shape 470"/>
          <p:cNvCxnSpPr/>
          <p:nvPr/>
        </p:nvCxnSpPr>
        <p:spPr>
          <a:xfrm rot="10800000" flipH="1">
            <a:off x="5303158" y="4734929"/>
            <a:ext cx="3222110" cy="51251"/>
          </a:xfrm>
          <a:prstGeom prst="straightConnector1">
            <a:avLst/>
          </a:prstGeom>
          <a:noFill/>
          <a:ln w="63500" cap="rnd" cmpd="sng">
            <a:solidFill>
              <a:srgbClr val="FF40FF"/>
            </a:solidFill>
            <a:prstDash val="solid"/>
            <a:miter/>
            <a:headEnd type="stealth" w="med" len="med"/>
            <a:tailEnd type="none" w="med" len="med"/>
          </a:ln>
        </p:spPr>
      </p:cxnSp>
      <p:sp>
        <p:nvSpPr>
          <p:cNvPr id="471" name="Shape 471"/>
          <p:cNvSpPr txBox="1"/>
          <p:nvPr/>
        </p:nvSpPr>
        <p:spPr>
          <a:xfrm>
            <a:off x="5843988" y="2096222"/>
            <a:ext cx="391087" cy="277559"/>
          </a:xfrm>
          <a:prstGeom prst="rect">
            <a:avLst/>
          </a:prstGeom>
          <a:noFill/>
          <a:ln>
            <a:solidFill>
              <a:srgbClr val="FF40FF"/>
            </a:solidFill>
          </a:ln>
        </p:spPr>
        <p:txBody>
          <a:bodyPr lIns="0" tIns="0" rIns="0" bIns="0" anchor="ctr" anchorCtr="0">
            <a:noAutofit/>
          </a:bodyPr>
          <a:lstStyle/>
          <a:p>
            <a:pPr algn="ctr">
              <a:buClr>
                <a:schemeClr val="lt1"/>
              </a:buClr>
              <a:buSzPct val="25000"/>
            </a:pPr>
            <a:r>
              <a:rPr lang="en-US" dirty="0">
                <a:latin typeface="Arial" charset="0"/>
                <a:ea typeface="Arial" charset="0"/>
                <a:cs typeface="Arial" charset="0"/>
                <a:sym typeface="Cabin"/>
              </a:rPr>
              <a:t>yes</a:t>
            </a:r>
          </a:p>
        </p:txBody>
      </p:sp>
      <p:sp>
        <p:nvSpPr>
          <p:cNvPr id="472" name="Shape 472"/>
          <p:cNvSpPr txBox="1"/>
          <p:nvPr/>
        </p:nvSpPr>
        <p:spPr>
          <a:xfrm>
            <a:off x="4870336" y="2827840"/>
            <a:ext cx="268769" cy="277559"/>
          </a:xfrm>
          <a:prstGeom prst="rect">
            <a:avLst/>
          </a:prstGeom>
          <a:noFill/>
          <a:ln>
            <a:solidFill>
              <a:srgbClr val="FF40FF"/>
            </a:solidFill>
          </a:ln>
        </p:spPr>
        <p:txBody>
          <a:bodyPr lIns="0" tIns="0" rIns="0" bIns="0" anchor="ctr" anchorCtr="0">
            <a:noAutofit/>
          </a:bodyPr>
          <a:lstStyle/>
          <a:p>
            <a:pPr algn="ctr">
              <a:buClr>
                <a:schemeClr val="lt1"/>
              </a:buClr>
              <a:buSzPct val="25000"/>
            </a:pPr>
            <a:r>
              <a:rPr lang="en-US" dirty="0">
                <a:latin typeface="Arial" charset="0"/>
                <a:ea typeface="Arial" charset="0"/>
                <a:cs typeface="Arial" charset="0"/>
                <a:sym typeface="Cabin"/>
              </a:rPr>
              <a:t>no</a:t>
            </a:r>
          </a:p>
        </p:txBody>
      </p:sp>
      <p:cxnSp>
        <p:nvCxnSpPr>
          <p:cNvPr id="473" name="Shape 473"/>
          <p:cNvCxnSpPr/>
          <p:nvPr/>
        </p:nvCxnSpPr>
        <p:spPr>
          <a:xfrm rot="10800000">
            <a:off x="8515814" y="2519594"/>
            <a:ext cx="18921" cy="2224801"/>
          </a:xfrm>
          <a:prstGeom prst="straightConnector1">
            <a:avLst/>
          </a:prstGeom>
          <a:noFill/>
          <a:ln w="63500" cap="rnd" cmpd="sng">
            <a:solidFill>
              <a:srgbClr val="FF40FF"/>
            </a:solidFill>
            <a:prstDash val="solid"/>
            <a:miter/>
            <a:headEnd type="none" w="med" len="med"/>
            <a:tailEnd type="none" w="med" len="med"/>
          </a:ln>
        </p:spPr>
      </p:cxnSp>
      <p:cxnSp>
        <p:nvCxnSpPr>
          <p:cNvPr id="474" name="Shape 474"/>
          <p:cNvCxnSpPr/>
          <p:nvPr/>
        </p:nvCxnSpPr>
        <p:spPr>
          <a:xfrm rot="10800000">
            <a:off x="5275546" y="1822696"/>
            <a:ext cx="2383" cy="341326"/>
          </a:xfrm>
          <a:prstGeom prst="straightConnector1">
            <a:avLst/>
          </a:prstGeom>
          <a:noFill/>
          <a:ln w="63500" cap="rnd" cmpd="sng">
            <a:solidFill>
              <a:srgbClr val="FF40FF"/>
            </a:solidFill>
            <a:prstDash val="solid"/>
            <a:miter/>
            <a:headEnd type="stealth" w="med" len="med"/>
            <a:tailEnd type="none" w="med" len="med"/>
          </a:ln>
        </p:spPr>
      </p:cxnSp>
      <p:cxnSp>
        <p:nvCxnSpPr>
          <p:cNvPr id="475" name="Shape 475"/>
          <p:cNvCxnSpPr/>
          <p:nvPr/>
        </p:nvCxnSpPr>
        <p:spPr>
          <a:xfrm rot="10800000" flipH="1">
            <a:off x="5277930" y="4650591"/>
            <a:ext cx="9386" cy="370527"/>
          </a:xfrm>
          <a:prstGeom prst="straightConnector1">
            <a:avLst/>
          </a:prstGeom>
          <a:noFill/>
          <a:ln w="63500" cap="rnd" cmpd="sng">
            <a:solidFill>
              <a:srgbClr val="FF40FF"/>
            </a:solidFill>
            <a:prstDash val="solid"/>
            <a:miter/>
            <a:headEnd type="stealth" w="med" len="med"/>
            <a:tailEnd type="none" w="med" len="med"/>
          </a:ln>
        </p:spPr>
      </p:cxnSp>
      <p:sp>
        <p:nvSpPr>
          <p:cNvPr id="476" name="Shape 476"/>
          <p:cNvSpPr txBox="1"/>
          <p:nvPr/>
        </p:nvSpPr>
        <p:spPr>
          <a:xfrm>
            <a:off x="4391789" y="5006927"/>
            <a:ext cx="1721825" cy="479287"/>
          </a:xfrm>
          <a:prstGeom prst="rect">
            <a:avLst/>
          </a:prstGeom>
          <a:noFill/>
          <a:ln w="50800" cap="rnd" cmpd="sng">
            <a:solidFill>
              <a:srgbClr val="FF40FF"/>
            </a:solidFill>
            <a:prstDash val="solid"/>
            <a:miter/>
            <a:headEnd type="none" w="med" len="med"/>
            <a:tailEnd type="none" w="med" len="med"/>
          </a:ln>
        </p:spPr>
        <p:txBody>
          <a:bodyPr lIns="0" tIns="0" rIns="0" bIns="0" anchor="ctr" anchorCtr="0">
            <a:noAutofit/>
          </a:bodyPr>
          <a:lstStyle/>
          <a:p>
            <a:pPr algn="ctr">
              <a:buClr>
                <a:schemeClr val="lt1"/>
              </a:buClr>
              <a:buSzPct val="25000"/>
            </a:pPr>
            <a:r>
              <a:rPr lang="en-US" sz="1856" dirty="0">
                <a:latin typeface="Arial" charset="0"/>
                <a:ea typeface="Arial" charset="0"/>
                <a:cs typeface="Arial" charset="0"/>
                <a:sym typeface="Cabin"/>
              </a:rPr>
              <a:t>print('All Done')</a:t>
            </a:r>
          </a:p>
        </p:txBody>
      </p:sp>
      <p:sp>
        <p:nvSpPr>
          <p:cNvPr id="477" name="Shape 477"/>
          <p:cNvSpPr/>
          <p:nvPr/>
        </p:nvSpPr>
        <p:spPr>
          <a:xfrm>
            <a:off x="4379175" y="3108504"/>
            <a:ext cx="1765925" cy="731668"/>
          </a:xfrm>
          <a:prstGeom prst="diamond">
            <a:avLst/>
          </a:prstGeom>
          <a:noFill/>
          <a:ln w="50800" cap="rnd" cmpd="sng">
            <a:solidFill>
              <a:srgbClr val="FF40FF"/>
            </a:solidFill>
            <a:prstDash val="solid"/>
            <a:miter/>
            <a:headEnd type="none" w="med" len="med"/>
            <a:tailEnd type="none" w="med" len="med"/>
          </a:ln>
        </p:spPr>
        <p:txBody>
          <a:bodyPr lIns="0" tIns="0" rIns="0" bIns="0" anchor="ctr" anchorCtr="0">
            <a:noAutofit/>
          </a:bodyPr>
          <a:lstStyle/>
          <a:p>
            <a:pPr algn="ctr">
              <a:buClr>
                <a:schemeClr val="lt1"/>
              </a:buClr>
              <a:buSzPct val="25000"/>
            </a:pPr>
            <a:r>
              <a:rPr lang="en-US" sz="2081" dirty="0">
                <a:latin typeface="Arial" charset="0"/>
                <a:ea typeface="Arial" charset="0"/>
                <a:cs typeface="Arial" charset="0"/>
                <a:sym typeface="Cabin"/>
              </a:rPr>
              <a:t>x &lt; 10</a:t>
            </a:r>
          </a:p>
        </p:txBody>
      </p:sp>
      <p:sp>
        <p:nvSpPr>
          <p:cNvPr id="478" name="Shape 478"/>
          <p:cNvSpPr txBox="1"/>
          <p:nvPr/>
        </p:nvSpPr>
        <p:spPr>
          <a:xfrm>
            <a:off x="6492039" y="3158961"/>
            <a:ext cx="1721825" cy="630655"/>
          </a:xfrm>
          <a:prstGeom prst="rect">
            <a:avLst/>
          </a:prstGeom>
          <a:noFill/>
          <a:ln w="50800" cap="rnd" cmpd="sng">
            <a:solidFill>
              <a:srgbClr val="FF40FF"/>
            </a:solidFill>
            <a:prstDash val="solid"/>
            <a:miter/>
            <a:headEnd type="none" w="med" len="med"/>
            <a:tailEnd type="none" w="med" len="med"/>
          </a:ln>
        </p:spPr>
        <p:txBody>
          <a:bodyPr lIns="0" tIns="0" rIns="0" bIns="0" anchor="ctr" anchorCtr="0">
            <a:noAutofit/>
          </a:bodyPr>
          <a:lstStyle/>
          <a:p>
            <a:pPr algn="ctr">
              <a:buClr>
                <a:schemeClr val="lt1"/>
              </a:buClr>
              <a:buSzPct val="25000"/>
            </a:pPr>
            <a:r>
              <a:rPr lang="en-US" dirty="0">
                <a:latin typeface="Arial" charset="0"/>
                <a:ea typeface="Arial" charset="0"/>
                <a:cs typeface="Arial" charset="0"/>
                <a:sym typeface="Cabin"/>
              </a:rPr>
              <a:t>print('Medium')</a:t>
            </a:r>
          </a:p>
        </p:txBody>
      </p:sp>
      <p:cxnSp>
        <p:nvCxnSpPr>
          <p:cNvPr id="479" name="Shape 479"/>
          <p:cNvCxnSpPr/>
          <p:nvPr/>
        </p:nvCxnSpPr>
        <p:spPr>
          <a:xfrm rot="10800000">
            <a:off x="6173525" y="3475889"/>
            <a:ext cx="297226" cy="0"/>
          </a:xfrm>
          <a:prstGeom prst="straightConnector1">
            <a:avLst/>
          </a:prstGeom>
          <a:noFill/>
          <a:ln w="63500" cap="rnd" cmpd="sng">
            <a:solidFill>
              <a:srgbClr val="FF40FF"/>
            </a:solidFill>
            <a:prstDash val="solid"/>
            <a:miter/>
            <a:headEnd type="stealth" w="med" len="med"/>
            <a:tailEnd type="none" w="med" len="med"/>
          </a:ln>
        </p:spPr>
      </p:cxnSp>
      <p:sp>
        <p:nvSpPr>
          <p:cNvPr id="480" name="Shape 480"/>
          <p:cNvSpPr txBox="1"/>
          <p:nvPr/>
        </p:nvSpPr>
        <p:spPr>
          <a:xfrm>
            <a:off x="5919673" y="3092736"/>
            <a:ext cx="434847" cy="277559"/>
          </a:xfrm>
          <a:prstGeom prst="rect">
            <a:avLst/>
          </a:prstGeom>
          <a:noFill/>
          <a:ln>
            <a:solidFill>
              <a:srgbClr val="FF40FF"/>
            </a:solidFill>
          </a:ln>
        </p:spPr>
        <p:txBody>
          <a:bodyPr lIns="0" tIns="0" rIns="0" bIns="0" anchor="ctr" anchorCtr="0">
            <a:noAutofit/>
          </a:bodyPr>
          <a:lstStyle/>
          <a:p>
            <a:pPr algn="ctr">
              <a:buClr>
                <a:schemeClr val="lt1"/>
              </a:buClr>
              <a:buSzPct val="25000"/>
            </a:pPr>
            <a:r>
              <a:rPr lang="en-US" dirty="0">
                <a:latin typeface="Arial" charset="0"/>
                <a:ea typeface="Arial" charset="0"/>
                <a:cs typeface="Arial" charset="0"/>
                <a:sym typeface="Cabin"/>
              </a:rPr>
              <a:t>yes</a:t>
            </a:r>
          </a:p>
        </p:txBody>
      </p:sp>
      <p:cxnSp>
        <p:nvCxnSpPr>
          <p:cNvPr id="481" name="Shape 481"/>
          <p:cNvCxnSpPr/>
          <p:nvPr/>
        </p:nvCxnSpPr>
        <p:spPr>
          <a:xfrm rot="10800000">
            <a:off x="8242239" y="2510910"/>
            <a:ext cx="297226" cy="0"/>
          </a:xfrm>
          <a:prstGeom prst="straightConnector1">
            <a:avLst/>
          </a:prstGeom>
          <a:noFill/>
          <a:ln w="63500" cap="rnd" cmpd="sng">
            <a:solidFill>
              <a:srgbClr val="FF40FF"/>
            </a:solidFill>
            <a:prstDash val="solid"/>
            <a:miter/>
            <a:headEnd type="stealth" w="med" len="med"/>
            <a:tailEnd type="none" w="med" len="med"/>
          </a:ln>
        </p:spPr>
      </p:cxnSp>
      <p:cxnSp>
        <p:nvCxnSpPr>
          <p:cNvPr id="482" name="Shape 482"/>
          <p:cNvCxnSpPr/>
          <p:nvPr/>
        </p:nvCxnSpPr>
        <p:spPr>
          <a:xfrm rot="10800000">
            <a:off x="8223318" y="3469583"/>
            <a:ext cx="297226" cy="0"/>
          </a:xfrm>
          <a:prstGeom prst="straightConnector1">
            <a:avLst/>
          </a:prstGeom>
          <a:noFill/>
          <a:ln w="63500" cap="rnd" cmpd="sng">
            <a:solidFill>
              <a:srgbClr val="FF40FF"/>
            </a:solidFill>
            <a:prstDash val="solid"/>
            <a:miter/>
            <a:headEnd type="stealth" w="med" len="med"/>
            <a:tailEnd type="none" w="med" len="med"/>
          </a:ln>
        </p:spPr>
      </p:cxnSp>
      <p:cxnSp>
        <p:nvCxnSpPr>
          <p:cNvPr id="483" name="Shape 483"/>
          <p:cNvCxnSpPr/>
          <p:nvPr/>
        </p:nvCxnSpPr>
        <p:spPr>
          <a:xfrm rot="10800000">
            <a:off x="5252744" y="2870344"/>
            <a:ext cx="745" cy="279944"/>
          </a:xfrm>
          <a:prstGeom prst="straightConnector1">
            <a:avLst/>
          </a:prstGeom>
          <a:noFill/>
          <a:ln w="63500" cap="rnd" cmpd="sng">
            <a:solidFill>
              <a:srgbClr val="FF40FF"/>
            </a:solidFill>
            <a:prstDash val="solid"/>
            <a:miter/>
            <a:headEnd type="stealth" w="med" len="med"/>
            <a:tailEnd type="none" w="med" len="med"/>
          </a:ln>
        </p:spPr>
      </p:cxnSp>
      <p:sp>
        <p:nvSpPr>
          <p:cNvPr id="484" name="Shape 484"/>
          <p:cNvSpPr txBox="1"/>
          <p:nvPr/>
        </p:nvSpPr>
        <p:spPr>
          <a:xfrm>
            <a:off x="4398096" y="4016720"/>
            <a:ext cx="1721825" cy="630655"/>
          </a:xfrm>
          <a:prstGeom prst="rect">
            <a:avLst/>
          </a:prstGeom>
          <a:noFill/>
          <a:ln w="50800" cap="rnd" cmpd="sng">
            <a:solidFill>
              <a:srgbClr val="FF40FF"/>
            </a:solidFill>
            <a:prstDash val="solid"/>
            <a:miter/>
            <a:headEnd type="none" w="med" len="med"/>
            <a:tailEnd type="none" w="med" len="med"/>
          </a:ln>
        </p:spPr>
        <p:txBody>
          <a:bodyPr lIns="0" tIns="0" rIns="0" bIns="0" anchor="ctr" anchorCtr="0">
            <a:noAutofit/>
          </a:bodyPr>
          <a:lstStyle/>
          <a:p>
            <a:pPr algn="ctr">
              <a:buClr>
                <a:schemeClr val="lt1"/>
              </a:buClr>
              <a:buSzPct val="25000"/>
            </a:pPr>
            <a:r>
              <a:rPr lang="en-US" dirty="0">
                <a:latin typeface="Arial" charset="0"/>
                <a:ea typeface="Arial" charset="0"/>
                <a:cs typeface="Arial" charset="0"/>
                <a:sym typeface="Cabin"/>
              </a:rPr>
              <a:t>print('LARGE')</a:t>
            </a:r>
          </a:p>
        </p:txBody>
      </p:sp>
      <p:cxnSp>
        <p:nvCxnSpPr>
          <p:cNvPr id="485" name="Shape 485"/>
          <p:cNvCxnSpPr/>
          <p:nvPr/>
        </p:nvCxnSpPr>
        <p:spPr>
          <a:xfrm rot="10800000" flipH="1">
            <a:off x="5278718" y="3836217"/>
            <a:ext cx="2383" cy="203365"/>
          </a:xfrm>
          <a:prstGeom prst="straightConnector1">
            <a:avLst/>
          </a:prstGeom>
          <a:noFill/>
          <a:ln w="63500" cap="rnd" cmpd="sng">
            <a:solidFill>
              <a:srgbClr val="FF40FF"/>
            </a:solidFill>
            <a:prstDash val="solid"/>
            <a:miter/>
            <a:headEnd type="stealth" w="med" len="med"/>
            <a:tailEnd type="none" w="med" len="med"/>
          </a:ln>
        </p:spPr>
      </p:cxnSp>
      <p:sp>
        <p:nvSpPr>
          <p:cNvPr id="486" name="Shape 486"/>
          <p:cNvSpPr txBox="1"/>
          <p:nvPr/>
        </p:nvSpPr>
        <p:spPr>
          <a:xfrm>
            <a:off x="4769423" y="3710828"/>
            <a:ext cx="268769" cy="277559"/>
          </a:xfrm>
          <a:prstGeom prst="rect">
            <a:avLst/>
          </a:prstGeom>
          <a:noFill/>
          <a:ln>
            <a:solidFill>
              <a:srgbClr val="FF40FF"/>
            </a:solidFill>
          </a:ln>
        </p:spPr>
        <p:txBody>
          <a:bodyPr lIns="0" tIns="0" rIns="0" bIns="0" anchor="ctr" anchorCtr="0">
            <a:noAutofit/>
          </a:bodyPr>
          <a:lstStyle/>
          <a:p>
            <a:pPr algn="ctr">
              <a:buClr>
                <a:schemeClr val="lt1"/>
              </a:buClr>
              <a:buSzPct val="25000"/>
            </a:pPr>
            <a:r>
              <a:rPr lang="en-US" dirty="0">
                <a:latin typeface="Arial" charset="0"/>
                <a:ea typeface="Arial" charset="0"/>
                <a:cs typeface="Arial" charset="0"/>
                <a:sym typeface="Cabin"/>
              </a:rPr>
              <a:t>no</a:t>
            </a:r>
          </a:p>
        </p:txBody>
      </p:sp>
      <p:sp>
        <p:nvSpPr>
          <p:cNvPr id="25" name="Shape 501"/>
          <p:cNvSpPr txBox="1"/>
          <p:nvPr/>
        </p:nvSpPr>
        <p:spPr>
          <a:xfrm>
            <a:off x="4276400" y="1404485"/>
            <a:ext cx="1950243" cy="388722"/>
          </a:xfrm>
          <a:prstGeom prst="rect">
            <a:avLst/>
          </a:prstGeom>
          <a:noFill/>
          <a:ln w="50800" cap="rnd" cmpd="sng">
            <a:solidFill>
              <a:srgbClr val="FFFFFF"/>
            </a:solidFill>
            <a:prstDash val="solid"/>
            <a:miter/>
            <a:headEnd type="none" w="med" len="med"/>
            <a:tailEnd type="none" w="med" len="med"/>
          </a:ln>
        </p:spPr>
        <p:txBody>
          <a:bodyPr lIns="0" tIns="0" rIns="0" bIns="0" anchor="ctr" anchorCtr="0">
            <a:noAutofit/>
          </a:bodyPr>
          <a:lstStyle/>
          <a:p>
            <a:pPr algn="ctr">
              <a:buClr>
                <a:srgbClr val="FF0000"/>
              </a:buClr>
              <a:buSzPct val="25000"/>
            </a:pPr>
            <a:r>
              <a:rPr lang="en-US" sz="2025" dirty="0">
                <a:latin typeface="Arial" charset="0"/>
                <a:ea typeface="Arial" charset="0"/>
                <a:cs typeface="Arial" charset="0"/>
                <a:sym typeface="Cabin"/>
              </a:rPr>
              <a:t>x = 0</a:t>
            </a:r>
          </a:p>
        </p:txBody>
      </p:sp>
      <p:sp>
        <p:nvSpPr>
          <p:cNvPr id="3" name="Date Placeholder 2"/>
          <p:cNvSpPr>
            <a:spLocks noGrp="1"/>
          </p:cNvSpPr>
          <p:nvPr>
            <p:ph type="dt" sz="half" idx="10"/>
          </p:nvPr>
        </p:nvSpPr>
        <p:spPr/>
        <p:txBody>
          <a:bodyPr/>
          <a:lstStyle/>
          <a:p>
            <a:r>
              <a:rPr lang="en-HK" altLang="zh-HK" smtClean="0"/>
              <a:t>24 Nov 2018 </a:t>
            </a:r>
            <a:endParaRPr lang="en-US"/>
          </a:p>
        </p:txBody>
      </p:sp>
      <p:sp>
        <p:nvSpPr>
          <p:cNvPr id="4" name="Footer Placeholder 3"/>
          <p:cNvSpPr>
            <a:spLocks noGrp="1"/>
          </p:cNvSpPr>
          <p:nvPr>
            <p:ph type="ftr" sz="quarter" idx="11"/>
          </p:nvPr>
        </p:nvSpPr>
        <p:spPr/>
        <p:txBody>
          <a:bodyPr/>
          <a:lstStyle/>
          <a:p>
            <a:r>
              <a:rPr lang="it-IT" smtClean="0"/>
              <a:t>BUDMC Py01 </a:t>
            </a:r>
            <a:endParaRPr lang="en-US"/>
          </a:p>
        </p:txBody>
      </p:sp>
      <p:sp>
        <p:nvSpPr>
          <p:cNvPr id="5" name="Slide Number Placeholder 4"/>
          <p:cNvSpPr>
            <a:spLocks noGrp="1"/>
          </p:cNvSpPr>
          <p:nvPr>
            <p:ph type="sldNum" sz="quarter" idx="12"/>
          </p:nvPr>
        </p:nvSpPr>
        <p:spPr/>
        <p:txBody>
          <a:bodyPr/>
          <a:lstStyle/>
          <a:p>
            <a:fld id="{759C4891-3A96-4342-8252-30900AC70DD8}" type="slidenum">
              <a:rPr lang="en-US" smtClean="0"/>
              <a:t>38</a:t>
            </a:fld>
            <a:endParaRPr lang="en-US"/>
          </a:p>
        </p:txBody>
      </p:sp>
    </p:spTree>
    <p:extLst>
      <p:ext uri="{BB962C8B-B14F-4D97-AF65-F5344CB8AC3E}">
        <p14:creationId xmlns:p14="http://schemas.microsoft.com/office/powerpoint/2010/main" val="1688054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sym typeface="Cabin"/>
              </a:rPr>
              <a:t>Multi-way decisions: </a:t>
            </a:r>
            <a:r>
              <a:rPr lang="en-US" b="1" i="1" dirty="0" err="1">
                <a:sym typeface="Cabin"/>
              </a:rPr>
              <a:t>elif</a:t>
            </a:r>
            <a:r>
              <a:rPr lang="en-US" b="1" i="1" dirty="0">
                <a:sym typeface="Cabin"/>
              </a:rPr>
              <a:t> </a:t>
            </a:r>
            <a:endParaRPr lang="en-US" dirty="0"/>
          </a:p>
        </p:txBody>
      </p:sp>
      <p:sp>
        <p:nvSpPr>
          <p:cNvPr id="7" name="Content Placeholder 6"/>
          <p:cNvSpPr>
            <a:spLocks noGrp="1"/>
          </p:cNvSpPr>
          <p:nvPr>
            <p:ph idx="1"/>
          </p:nvPr>
        </p:nvSpPr>
        <p:spPr/>
        <p:txBody>
          <a:bodyPr/>
          <a:lstStyle/>
          <a:p>
            <a:r>
              <a:rPr lang="en-US" dirty="0"/>
              <a:t>There is no limit on the number of </a:t>
            </a:r>
            <a:r>
              <a:rPr lang="en-US" dirty="0" err="1"/>
              <a:t>elif</a:t>
            </a:r>
            <a:r>
              <a:rPr lang="en-US" dirty="0"/>
              <a:t> statements. If there is an else clause, it has to be at the end, but there </a:t>
            </a:r>
            <a:r>
              <a:rPr lang="en-US" dirty="0" smtClean="0"/>
              <a:t>doesn’t </a:t>
            </a:r>
            <a:r>
              <a:rPr lang="en-US" dirty="0"/>
              <a:t>have to be one</a:t>
            </a:r>
            <a:r>
              <a:rPr lang="en-US" dirty="0" smtClean="0"/>
              <a:t>. </a:t>
            </a:r>
            <a:endParaRPr lang="en-US" dirty="0"/>
          </a:p>
        </p:txBody>
      </p:sp>
      <p:sp>
        <p:nvSpPr>
          <p:cNvPr id="3" name="Date Placeholder 2"/>
          <p:cNvSpPr>
            <a:spLocks noGrp="1"/>
          </p:cNvSpPr>
          <p:nvPr>
            <p:ph type="dt" sz="half" idx="10"/>
          </p:nvPr>
        </p:nvSpPr>
        <p:spPr/>
        <p:txBody>
          <a:bodyPr/>
          <a:lstStyle/>
          <a:p>
            <a:r>
              <a:rPr lang="en-HK" altLang="zh-HK" smtClean="0"/>
              <a:t>24 Nov 2018 </a:t>
            </a:r>
            <a:endParaRPr lang="en-US"/>
          </a:p>
        </p:txBody>
      </p:sp>
      <p:sp>
        <p:nvSpPr>
          <p:cNvPr id="4" name="Footer Placeholder 3"/>
          <p:cNvSpPr>
            <a:spLocks noGrp="1"/>
          </p:cNvSpPr>
          <p:nvPr>
            <p:ph type="ftr" sz="quarter" idx="11"/>
          </p:nvPr>
        </p:nvSpPr>
        <p:spPr/>
        <p:txBody>
          <a:bodyPr/>
          <a:lstStyle/>
          <a:p>
            <a:r>
              <a:rPr lang="it-IT" smtClean="0"/>
              <a:t>BUDMC Py01 </a:t>
            </a:r>
            <a:endParaRPr lang="en-US"/>
          </a:p>
        </p:txBody>
      </p:sp>
      <p:sp>
        <p:nvSpPr>
          <p:cNvPr id="5" name="Slide Number Placeholder 4"/>
          <p:cNvSpPr>
            <a:spLocks noGrp="1"/>
          </p:cNvSpPr>
          <p:nvPr>
            <p:ph type="sldNum" sz="quarter" idx="12"/>
          </p:nvPr>
        </p:nvSpPr>
        <p:spPr/>
        <p:txBody>
          <a:bodyPr/>
          <a:lstStyle/>
          <a:p>
            <a:fld id="{759C4891-3A96-4342-8252-30900AC70DD8}" type="slidenum">
              <a:rPr lang="en-US" smtClean="0"/>
              <a:t>39</a:t>
            </a:fld>
            <a:endParaRPr lang="en-US"/>
          </a:p>
        </p:txBody>
      </p:sp>
    </p:spTree>
    <p:extLst>
      <p:ext uri="{BB962C8B-B14F-4D97-AF65-F5344CB8AC3E}">
        <p14:creationId xmlns:p14="http://schemas.microsoft.com/office/powerpoint/2010/main" val="1911248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Python Tutorial </a:t>
            </a:r>
            <a:endParaRPr lang="en-US" dirty="0"/>
          </a:p>
        </p:txBody>
      </p:sp>
      <p:sp>
        <p:nvSpPr>
          <p:cNvPr id="6" name="Content Placeholder 5"/>
          <p:cNvSpPr>
            <a:spLocks noGrp="1"/>
          </p:cNvSpPr>
          <p:nvPr>
            <p:ph idx="1"/>
          </p:nvPr>
        </p:nvSpPr>
        <p:spPr/>
        <p:txBody>
          <a:bodyPr/>
          <a:lstStyle/>
          <a:p>
            <a:r>
              <a:rPr lang="en-US" dirty="0">
                <a:hlinkClick r:id="rId2"/>
              </a:rPr>
              <a:t>https://</a:t>
            </a:r>
            <a:r>
              <a:rPr lang="en-US" dirty="0" smtClean="0">
                <a:hlinkClick r:id="rId2"/>
              </a:rPr>
              <a:t>docs.python.org/3.7/tutorial/index.html</a:t>
            </a:r>
            <a:r>
              <a:rPr lang="en-US" dirty="0" smtClean="0"/>
              <a:t> </a:t>
            </a:r>
            <a:endParaRPr lang="en-US" dirty="0"/>
          </a:p>
        </p:txBody>
      </p:sp>
      <p:sp>
        <p:nvSpPr>
          <p:cNvPr id="2" name="Date Placeholder 1"/>
          <p:cNvSpPr>
            <a:spLocks noGrp="1"/>
          </p:cNvSpPr>
          <p:nvPr>
            <p:ph type="dt" sz="half" idx="10"/>
          </p:nvPr>
        </p:nvSpPr>
        <p:spPr/>
        <p:txBody>
          <a:bodyPr/>
          <a:lstStyle/>
          <a:p>
            <a:r>
              <a:rPr lang="en-HK" altLang="zh-HK" smtClean="0"/>
              <a:t>24 Nov 2018 </a:t>
            </a:r>
            <a:endParaRPr lang="en-US"/>
          </a:p>
        </p:txBody>
      </p:sp>
      <p:sp>
        <p:nvSpPr>
          <p:cNvPr id="3" name="Footer Placeholder 2"/>
          <p:cNvSpPr>
            <a:spLocks noGrp="1"/>
          </p:cNvSpPr>
          <p:nvPr>
            <p:ph type="ftr" sz="quarter" idx="11"/>
          </p:nvPr>
        </p:nvSpPr>
        <p:spPr/>
        <p:txBody>
          <a:bodyPr/>
          <a:lstStyle/>
          <a:p>
            <a:r>
              <a:rPr lang="it-IT" smtClean="0"/>
              <a:t>BUDMC Py01 </a:t>
            </a:r>
            <a:endParaRPr lang="en-US"/>
          </a:p>
        </p:txBody>
      </p:sp>
      <p:sp>
        <p:nvSpPr>
          <p:cNvPr id="4" name="Slide Number Placeholder 3"/>
          <p:cNvSpPr>
            <a:spLocks noGrp="1"/>
          </p:cNvSpPr>
          <p:nvPr>
            <p:ph type="sldNum" sz="quarter" idx="12"/>
          </p:nvPr>
        </p:nvSpPr>
        <p:spPr/>
        <p:txBody>
          <a:bodyPr/>
          <a:lstStyle/>
          <a:p>
            <a:fld id="{759C4891-3A96-4342-8252-30900AC70DD8}" type="slidenum">
              <a:rPr lang="en-US" smtClean="0"/>
              <a:t>4</a:t>
            </a:fld>
            <a:endParaRPr lang="en-US"/>
          </a:p>
        </p:txBody>
      </p:sp>
    </p:spTree>
    <p:extLst>
      <p:ext uri="{BB962C8B-B14F-4D97-AF65-F5344CB8AC3E}">
        <p14:creationId xmlns:p14="http://schemas.microsoft.com/office/powerpoint/2010/main" val="11434097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Shape 589"/>
          <p:cNvSpPr txBox="1">
            <a:spLocks noGrp="1"/>
          </p:cNvSpPr>
          <p:nvPr>
            <p:ph type="title"/>
          </p:nvPr>
        </p:nvSpPr>
        <p:spPr/>
        <p:txBody>
          <a:bodyPr/>
          <a:lstStyle/>
          <a:p>
            <a:r>
              <a:rPr lang="en-US" dirty="0" smtClean="0">
                <a:sym typeface="Cabin"/>
              </a:rPr>
              <a:t>The try/except structure</a:t>
            </a:r>
            <a:endParaRPr lang="en-US" dirty="0">
              <a:sym typeface="Cabin"/>
            </a:endParaRPr>
          </a:p>
        </p:txBody>
      </p:sp>
      <p:sp>
        <p:nvSpPr>
          <p:cNvPr id="590" name="Shape 590"/>
          <p:cNvSpPr txBox="1">
            <a:spLocks noGrp="1"/>
          </p:cNvSpPr>
          <p:nvPr>
            <p:ph type="body" idx="1"/>
          </p:nvPr>
        </p:nvSpPr>
        <p:spPr/>
        <p:txBody>
          <a:bodyPr>
            <a:normAutofit/>
          </a:bodyPr>
          <a:lstStyle/>
          <a:p>
            <a:r>
              <a:rPr lang="en-US" dirty="0" smtClean="0">
                <a:sym typeface="Cabin"/>
              </a:rPr>
              <a:t>In some tutorials (such as the Whirlwind tour Python), “try/except” is regarded a method for debugging, i.e., catching exceptions</a:t>
            </a:r>
          </a:p>
          <a:p>
            <a:r>
              <a:rPr lang="en-US" dirty="0" smtClean="0">
                <a:sym typeface="Cabin"/>
              </a:rPr>
              <a:t>If the code in the try works - the except is skipped</a:t>
            </a:r>
          </a:p>
          <a:p>
            <a:r>
              <a:rPr lang="en-US" dirty="0" smtClean="0">
                <a:sym typeface="Cabin"/>
              </a:rPr>
              <a:t>If the code in the try fails - it jumps to the except section</a:t>
            </a:r>
            <a:endParaRPr lang="en-US" dirty="0">
              <a:sym typeface="Cabin"/>
            </a:endParaRPr>
          </a:p>
        </p:txBody>
      </p:sp>
      <p:sp>
        <p:nvSpPr>
          <p:cNvPr id="4" name="Date Placeholder 3"/>
          <p:cNvSpPr>
            <a:spLocks noGrp="1"/>
          </p:cNvSpPr>
          <p:nvPr>
            <p:ph type="dt" sz="half" idx="10"/>
          </p:nvPr>
        </p:nvSpPr>
        <p:spPr/>
        <p:txBody>
          <a:bodyPr/>
          <a:lstStyle/>
          <a:p>
            <a:r>
              <a:rPr lang="en-HK" altLang="zh-HK" smtClean="0"/>
              <a:t>24 Nov 2018 </a:t>
            </a:r>
            <a:endParaRPr lang="en-US"/>
          </a:p>
        </p:txBody>
      </p:sp>
      <p:sp>
        <p:nvSpPr>
          <p:cNvPr id="5" name="Footer Placeholder 4"/>
          <p:cNvSpPr>
            <a:spLocks noGrp="1"/>
          </p:cNvSpPr>
          <p:nvPr>
            <p:ph type="ftr" sz="quarter" idx="11"/>
          </p:nvPr>
        </p:nvSpPr>
        <p:spPr/>
        <p:txBody>
          <a:bodyPr/>
          <a:lstStyle/>
          <a:p>
            <a:r>
              <a:rPr lang="it-IT" smtClean="0"/>
              <a:t>BUDMC Py01 </a:t>
            </a:r>
            <a:endParaRPr lang="en-US"/>
          </a:p>
        </p:txBody>
      </p:sp>
      <p:sp>
        <p:nvSpPr>
          <p:cNvPr id="6" name="Slide Number Placeholder 5"/>
          <p:cNvSpPr>
            <a:spLocks noGrp="1"/>
          </p:cNvSpPr>
          <p:nvPr>
            <p:ph type="sldNum" sz="quarter" idx="12"/>
          </p:nvPr>
        </p:nvSpPr>
        <p:spPr/>
        <p:txBody>
          <a:bodyPr/>
          <a:lstStyle/>
          <a:p>
            <a:fld id="{759C4891-3A96-4342-8252-30900AC70DD8}" type="slidenum">
              <a:rPr lang="en-US" smtClean="0"/>
              <a:t>40</a:t>
            </a:fld>
            <a:endParaRPr lang="en-US"/>
          </a:p>
        </p:txBody>
      </p:sp>
    </p:spTree>
    <p:extLst>
      <p:ext uri="{BB962C8B-B14F-4D97-AF65-F5344CB8AC3E}">
        <p14:creationId xmlns:p14="http://schemas.microsoft.com/office/powerpoint/2010/main" val="181537098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Cabin"/>
              </a:rPr>
              <a:t>The try/except structure</a:t>
            </a:r>
            <a:endParaRPr lang="en-US" dirty="0"/>
          </a:p>
        </p:txBody>
      </p:sp>
      <p:sp>
        <p:nvSpPr>
          <p:cNvPr id="4" name="Date Placeholder 3"/>
          <p:cNvSpPr>
            <a:spLocks noGrp="1"/>
          </p:cNvSpPr>
          <p:nvPr>
            <p:ph type="dt" sz="half" idx="10"/>
          </p:nvPr>
        </p:nvSpPr>
        <p:spPr/>
        <p:txBody>
          <a:bodyPr/>
          <a:lstStyle/>
          <a:p>
            <a:r>
              <a:rPr lang="en-HK" altLang="zh-HK" smtClean="0"/>
              <a:t>24 Nov 2018 </a:t>
            </a:r>
            <a:endParaRPr lang="en-US"/>
          </a:p>
        </p:txBody>
      </p:sp>
      <p:sp>
        <p:nvSpPr>
          <p:cNvPr id="5" name="Footer Placeholder 4"/>
          <p:cNvSpPr>
            <a:spLocks noGrp="1"/>
          </p:cNvSpPr>
          <p:nvPr>
            <p:ph type="ftr" sz="quarter" idx="11"/>
          </p:nvPr>
        </p:nvSpPr>
        <p:spPr/>
        <p:txBody>
          <a:bodyPr/>
          <a:lstStyle/>
          <a:p>
            <a:r>
              <a:rPr lang="it-IT" smtClean="0"/>
              <a:t>BUDMC Py01 </a:t>
            </a:r>
            <a:endParaRPr lang="en-US"/>
          </a:p>
        </p:txBody>
      </p:sp>
      <p:sp>
        <p:nvSpPr>
          <p:cNvPr id="6" name="Slide Number Placeholder 5"/>
          <p:cNvSpPr>
            <a:spLocks noGrp="1"/>
          </p:cNvSpPr>
          <p:nvPr>
            <p:ph type="sldNum" sz="quarter" idx="12"/>
          </p:nvPr>
        </p:nvSpPr>
        <p:spPr/>
        <p:txBody>
          <a:bodyPr/>
          <a:lstStyle/>
          <a:p>
            <a:fld id="{759C4891-3A96-4342-8252-30900AC70DD8}" type="slidenum">
              <a:rPr lang="en-US" smtClean="0"/>
              <a:t>41</a:t>
            </a:fld>
            <a:endParaRPr lang="en-US"/>
          </a:p>
        </p:txBody>
      </p:sp>
      <p:pic>
        <p:nvPicPr>
          <p:cNvPr id="7" name="Picture 6"/>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a:off x="663839" y="1417638"/>
            <a:ext cx="8043014" cy="1143000"/>
          </a:xfrm>
          <a:prstGeom prst="rect">
            <a:avLst/>
          </a:prstGeom>
        </p:spPr>
      </p:pic>
      <p:pic>
        <p:nvPicPr>
          <p:cNvPr id="8" name="Content Placeholder 6"/>
          <p:cNvPicPr>
            <a:picLocks noGrp="1" noChangeAspect="1"/>
          </p:cNvPicPr>
          <p:nvPr>
            <p:ph idx="1"/>
          </p:nvPr>
        </p:nvPicPr>
        <p:blipFill>
          <a:blip r:embed="rId3">
            <a:extLst>
              <a:ext uri="{28A0092B-C50C-407E-A947-70E740481C1C}">
                <a14:useLocalDpi xmlns:a14="http://schemas.microsoft.com/office/drawing/2010/main"/>
              </a:ext>
            </a:extLst>
          </a:blip>
          <a:stretch>
            <a:fillRect/>
          </a:stretch>
        </p:blipFill>
        <p:spPr>
          <a:xfrm>
            <a:off x="663839" y="3200400"/>
            <a:ext cx="4692316" cy="2876761"/>
          </a:xfrm>
        </p:spPr>
      </p:pic>
    </p:spTree>
    <p:extLst>
      <p:ext uri="{BB962C8B-B14F-4D97-AF65-F5344CB8AC3E}">
        <p14:creationId xmlns:p14="http://schemas.microsoft.com/office/powerpoint/2010/main" val="6619354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Loops &amp; Iterations</a:t>
            </a:r>
            <a:endParaRPr lang="en-US" dirty="0"/>
          </a:p>
        </p:txBody>
      </p:sp>
      <p:sp>
        <p:nvSpPr>
          <p:cNvPr id="3" name="Content Placeholder 2"/>
          <p:cNvSpPr>
            <a:spLocks noGrp="1"/>
          </p:cNvSpPr>
          <p:nvPr>
            <p:ph idx="1"/>
          </p:nvPr>
        </p:nvSpPr>
        <p:spPr/>
        <p:txBody>
          <a:bodyPr/>
          <a:lstStyle/>
          <a:p>
            <a:r>
              <a:rPr lang="en-US" dirty="0"/>
              <a:t>C</a:t>
            </a:r>
            <a:r>
              <a:rPr lang="en-US" dirty="0" smtClean="0"/>
              <a:t>omputers are good at doing repetitive work. </a:t>
            </a:r>
          </a:p>
          <a:p>
            <a:pPr lvl="1"/>
            <a:r>
              <a:rPr lang="en-US" dirty="0" smtClean="0"/>
              <a:t>“for loops”</a:t>
            </a:r>
          </a:p>
          <a:p>
            <a:pPr lvl="1"/>
            <a:r>
              <a:rPr lang="en-US" dirty="0"/>
              <a:t> </a:t>
            </a:r>
            <a:r>
              <a:rPr lang="en-US" dirty="0" smtClean="0"/>
              <a:t>“while loops” </a:t>
            </a:r>
          </a:p>
          <a:p>
            <a:pPr lvl="1"/>
            <a:r>
              <a:rPr lang="en-US" dirty="0" smtClean="0"/>
              <a:t>“break” and “continue” </a:t>
            </a:r>
          </a:p>
        </p:txBody>
      </p:sp>
      <p:sp>
        <p:nvSpPr>
          <p:cNvPr id="4" name="Date Placeholder 3"/>
          <p:cNvSpPr>
            <a:spLocks noGrp="1"/>
          </p:cNvSpPr>
          <p:nvPr>
            <p:ph type="dt" sz="half" idx="10"/>
          </p:nvPr>
        </p:nvSpPr>
        <p:spPr/>
        <p:txBody>
          <a:bodyPr/>
          <a:lstStyle/>
          <a:p>
            <a:r>
              <a:rPr lang="en-HK" altLang="zh-HK" smtClean="0"/>
              <a:t>24 Nov 2018 </a:t>
            </a:r>
            <a:endParaRPr lang="en-US"/>
          </a:p>
        </p:txBody>
      </p:sp>
      <p:sp>
        <p:nvSpPr>
          <p:cNvPr id="5" name="Footer Placeholder 4"/>
          <p:cNvSpPr>
            <a:spLocks noGrp="1"/>
          </p:cNvSpPr>
          <p:nvPr>
            <p:ph type="ftr" sz="quarter" idx="11"/>
          </p:nvPr>
        </p:nvSpPr>
        <p:spPr/>
        <p:txBody>
          <a:bodyPr/>
          <a:lstStyle/>
          <a:p>
            <a:r>
              <a:rPr lang="it-IT" smtClean="0"/>
              <a:t>BUDMC Py01 </a:t>
            </a:r>
            <a:endParaRPr lang="en-US"/>
          </a:p>
        </p:txBody>
      </p:sp>
      <p:sp>
        <p:nvSpPr>
          <p:cNvPr id="6" name="Slide Number Placeholder 5"/>
          <p:cNvSpPr>
            <a:spLocks noGrp="1"/>
          </p:cNvSpPr>
          <p:nvPr>
            <p:ph type="sldNum" sz="quarter" idx="12"/>
          </p:nvPr>
        </p:nvSpPr>
        <p:spPr/>
        <p:txBody>
          <a:bodyPr/>
          <a:lstStyle/>
          <a:p>
            <a:fld id="{759C4891-3A96-4342-8252-30900AC70DD8}" type="slidenum">
              <a:rPr lang="en-US" smtClean="0"/>
              <a:t>42</a:t>
            </a:fld>
            <a:endParaRPr lang="en-US"/>
          </a:p>
        </p:txBody>
      </p:sp>
    </p:spTree>
    <p:extLst>
      <p:ext uri="{BB962C8B-B14F-4D97-AF65-F5344CB8AC3E}">
        <p14:creationId xmlns:p14="http://schemas.microsoft.com/office/powerpoint/2010/main" val="14980083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loops</a:t>
            </a:r>
            <a:endParaRPr lang="en-US" dirty="0"/>
          </a:p>
        </p:txBody>
      </p:sp>
      <p:sp>
        <p:nvSpPr>
          <p:cNvPr id="3" name="Content Placeholder 2"/>
          <p:cNvSpPr>
            <a:spLocks noGrp="1"/>
          </p:cNvSpPr>
          <p:nvPr>
            <p:ph idx="1"/>
          </p:nvPr>
        </p:nvSpPr>
        <p:spPr/>
        <p:txBody>
          <a:bodyPr/>
          <a:lstStyle/>
          <a:p>
            <a:r>
              <a:rPr lang="en-US" dirty="0"/>
              <a:t>Sometimes we want to loop through a set of things such as a list of words, the lines in a file, or a list of numbers. When we have a list of things to loop through, we can construct a definite loop using a for statement.</a:t>
            </a:r>
          </a:p>
          <a:p>
            <a:endParaRPr lang="en-US" dirty="0"/>
          </a:p>
        </p:txBody>
      </p:sp>
      <p:sp>
        <p:nvSpPr>
          <p:cNvPr id="4" name="Date Placeholder 3"/>
          <p:cNvSpPr>
            <a:spLocks noGrp="1"/>
          </p:cNvSpPr>
          <p:nvPr>
            <p:ph type="dt" sz="half" idx="10"/>
          </p:nvPr>
        </p:nvSpPr>
        <p:spPr/>
        <p:txBody>
          <a:bodyPr/>
          <a:lstStyle/>
          <a:p>
            <a:r>
              <a:rPr lang="en-HK" altLang="zh-HK" smtClean="0"/>
              <a:t>24 Nov 2018 </a:t>
            </a:r>
            <a:endParaRPr lang="en-US"/>
          </a:p>
        </p:txBody>
      </p:sp>
      <p:sp>
        <p:nvSpPr>
          <p:cNvPr id="5" name="Footer Placeholder 4"/>
          <p:cNvSpPr>
            <a:spLocks noGrp="1"/>
          </p:cNvSpPr>
          <p:nvPr>
            <p:ph type="ftr" sz="quarter" idx="11"/>
          </p:nvPr>
        </p:nvSpPr>
        <p:spPr/>
        <p:txBody>
          <a:bodyPr/>
          <a:lstStyle/>
          <a:p>
            <a:r>
              <a:rPr lang="it-IT" smtClean="0"/>
              <a:t>BUDMC Py01 </a:t>
            </a:r>
            <a:endParaRPr lang="en-US"/>
          </a:p>
        </p:txBody>
      </p:sp>
      <p:sp>
        <p:nvSpPr>
          <p:cNvPr id="6" name="Slide Number Placeholder 5"/>
          <p:cNvSpPr>
            <a:spLocks noGrp="1"/>
          </p:cNvSpPr>
          <p:nvPr>
            <p:ph type="sldNum" sz="quarter" idx="12"/>
          </p:nvPr>
        </p:nvSpPr>
        <p:spPr/>
        <p:txBody>
          <a:bodyPr/>
          <a:lstStyle/>
          <a:p>
            <a:fld id="{759C4891-3A96-4342-8252-30900AC70DD8}" type="slidenum">
              <a:rPr lang="en-US" smtClean="0"/>
              <a:t>43</a:t>
            </a:fld>
            <a:endParaRPr lang="en-US"/>
          </a:p>
        </p:txBody>
      </p:sp>
    </p:spTree>
    <p:extLst>
      <p:ext uri="{BB962C8B-B14F-4D97-AF65-F5344CB8AC3E}">
        <p14:creationId xmlns:p14="http://schemas.microsoft.com/office/powerpoint/2010/main" val="13710053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6222"/>
            <a:ext cx="8229600" cy="1143000"/>
          </a:xfrm>
        </p:spPr>
        <p:txBody>
          <a:bodyPr/>
          <a:lstStyle/>
          <a:p>
            <a:r>
              <a:rPr lang="en-US" smtClean="0"/>
              <a:t>For loops </a:t>
            </a:r>
            <a:endParaRPr lang="en-US" dirty="0"/>
          </a:p>
        </p:txBody>
      </p:sp>
      <p:pic>
        <p:nvPicPr>
          <p:cNvPr id="7" name="Content Placeholder 6"/>
          <p:cNvPicPr>
            <a:picLocks noGrp="1" noChangeAspect="1"/>
          </p:cNvPicPr>
          <p:nvPr>
            <p:ph idx="1"/>
          </p:nvPr>
        </p:nvPicPr>
        <p:blipFill>
          <a:blip r:embed="rId3"/>
          <a:stretch>
            <a:fillRect/>
          </a:stretch>
        </p:blipFill>
        <p:spPr>
          <a:xfrm>
            <a:off x="4343401" y="1237138"/>
            <a:ext cx="4191000" cy="5605464"/>
          </a:xfrm>
          <a:prstGeom prst="rect">
            <a:avLst/>
          </a:prstGeom>
        </p:spPr>
      </p:pic>
      <p:sp>
        <p:nvSpPr>
          <p:cNvPr id="4" name="Date Placeholder 3"/>
          <p:cNvSpPr>
            <a:spLocks noGrp="1"/>
          </p:cNvSpPr>
          <p:nvPr>
            <p:ph type="dt" sz="half" idx="10"/>
          </p:nvPr>
        </p:nvSpPr>
        <p:spPr/>
        <p:txBody>
          <a:bodyPr/>
          <a:lstStyle/>
          <a:p>
            <a:r>
              <a:rPr lang="en-HK" altLang="zh-HK" smtClean="0"/>
              <a:t>24 Nov 2018 </a:t>
            </a:r>
            <a:endParaRPr lang="en-US"/>
          </a:p>
        </p:txBody>
      </p:sp>
      <p:sp>
        <p:nvSpPr>
          <p:cNvPr id="5" name="Footer Placeholder 4"/>
          <p:cNvSpPr>
            <a:spLocks noGrp="1"/>
          </p:cNvSpPr>
          <p:nvPr>
            <p:ph type="ftr" sz="quarter" idx="11"/>
          </p:nvPr>
        </p:nvSpPr>
        <p:spPr/>
        <p:txBody>
          <a:bodyPr/>
          <a:lstStyle/>
          <a:p>
            <a:r>
              <a:rPr lang="it-IT" smtClean="0"/>
              <a:t>BUDMC Py01 </a:t>
            </a:r>
            <a:endParaRPr lang="en-US"/>
          </a:p>
        </p:txBody>
      </p:sp>
      <p:sp>
        <p:nvSpPr>
          <p:cNvPr id="6" name="Slide Number Placeholder 5"/>
          <p:cNvSpPr>
            <a:spLocks noGrp="1"/>
          </p:cNvSpPr>
          <p:nvPr>
            <p:ph type="sldNum" sz="quarter" idx="12"/>
          </p:nvPr>
        </p:nvSpPr>
        <p:spPr/>
        <p:txBody>
          <a:bodyPr/>
          <a:lstStyle/>
          <a:p>
            <a:fld id="{759C4891-3A96-4342-8252-30900AC70DD8}" type="slidenum">
              <a:rPr lang="en-US" smtClean="0"/>
              <a:t>44</a:t>
            </a:fld>
            <a:endParaRPr lang="en-US"/>
          </a:p>
        </p:txBody>
      </p:sp>
      <p:sp>
        <p:nvSpPr>
          <p:cNvPr id="8" name="Rectangle 7"/>
          <p:cNvSpPr/>
          <p:nvPr/>
        </p:nvSpPr>
        <p:spPr>
          <a:xfrm>
            <a:off x="457200" y="1981200"/>
            <a:ext cx="3581400" cy="3970318"/>
          </a:xfrm>
          <a:prstGeom prst="rect">
            <a:avLst/>
          </a:prstGeom>
        </p:spPr>
        <p:txBody>
          <a:bodyPr wrap="square">
            <a:spAutoFit/>
          </a:bodyPr>
          <a:lstStyle/>
          <a:p>
            <a:pPr marL="571500" indent="-571500">
              <a:buFont typeface="Arial" charset="0"/>
              <a:buChar char="•"/>
            </a:pPr>
            <a:r>
              <a:rPr lang="en-US" sz="3600" b="1" dirty="0">
                <a:solidFill>
                  <a:srgbClr val="008000"/>
                </a:solidFill>
              </a:rPr>
              <a:t>for</a:t>
            </a:r>
            <a:r>
              <a:rPr lang="en-US" sz="3600" dirty="0"/>
              <a:t> variable </a:t>
            </a:r>
            <a:r>
              <a:rPr lang="en-US" sz="3600" b="1" dirty="0">
                <a:solidFill>
                  <a:srgbClr val="AA22FF"/>
                </a:solidFill>
              </a:rPr>
              <a:t>in</a:t>
            </a:r>
            <a:r>
              <a:rPr lang="en-US" sz="3600" dirty="0"/>
              <a:t> </a:t>
            </a:r>
            <a:r>
              <a:rPr lang="en-US" sz="3600" dirty="0" smtClean="0"/>
              <a:t>collection: do </a:t>
            </a:r>
            <a:r>
              <a:rPr lang="en-US" sz="3600" dirty="0"/>
              <a:t>things </a:t>
            </a:r>
            <a:r>
              <a:rPr lang="en-US" sz="3600" b="1" dirty="0">
                <a:solidFill>
                  <a:srgbClr val="008000"/>
                </a:solidFill>
              </a:rPr>
              <a:t>with</a:t>
            </a:r>
            <a:r>
              <a:rPr lang="en-US" sz="3600" dirty="0"/>
              <a:t> </a:t>
            </a:r>
            <a:r>
              <a:rPr lang="en-US" sz="3600" dirty="0" smtClean="0"/>
              <a:t>variable</a:t>
            </a:r>
          </a:p>
          <a:p>
            <a:pPr marL="571500" indent="-571500">
              <a:buFont typeface="Arial" charset="0"/>
              <a:buChar char="•"/>
            </a:pPr>
            <a:endParaRPr lang="en-US" sz="3600" dirty="0"/>
          </a:p>
          <a:p>
            <a:pPr marL="571500" indent="-571500">
              <a:buFont typeface="Arial" charset="0"/>
              <a:buChar char="•"/>
            </a:pPr>
            <a:r>
              <a:rPr lang="en-US" sz="3600" b="1" i="1" dirty="0" smtClean="0"/>
              <a:t>07_flow_loop.py</a:t>
            </a:r>
            <a:endParaRPr lang="en-US" sz="3600" b="1" i="1" dirty="0"/>
          </a:p>
        </p:txBody>
      </p:sp>
    </p:spTree>
    <p:extLst>
      <p:ext uri="{BB962C8B-B14F-4D97-AF65-F5344CB8AC3E}">
        <p14:creationId xmlns:p14="http://schemas.microsoft.com/office/powerpoint/2010/main" val="14945345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 loops</a:t>
            </a:r>
            <a:endParaRPr lang="en-US" dirty="0"/>
          </a:p>
        </p:txBody>
      </p:sp>
      <p:sp>
        <p:nvSpPr>
          <p:cNvPr id="3" name="Content Placeholder 2"/>
          <p:cNvSpPr>
            <a:spLocks noGrp="1"/>
          </p:cNvSpPr>
          <p:nvPr>
            <p:ph idx="1"/>
          </p:nvPr>
        </p:nvSpPr>
        <p:spPr/>
        <p:txBody>
          <a:bodyPr/>
          <a:lstStyle/>
          <a:p>
            <a:r>
              <a:rPr lang="en-US" dirty="0" smtClean="0"/>
              <a:t>A while statement is executed in the following sequence:  </a:t>
            </a:r>
          </a:p>
          <a:p>
            <a:pPr lvl="1"/>
            <a:r>
              <a:rPr lang="en-US" dirty="0" smtClean="0"/>
              <a:t>Evaluate </a:t>
            </a:r>
            <a:r>
              <a:rPr lang="en-US" dirty="0"/>
              <a:t>the condition, yielding True or False.  </a:t>
            </a:r>
            <a:endParaRPr lang="en-US" dirty="0" smtClean="0"/>
          </a:p>
          <a:p>
            <a:pPr lvl="1"/>
            <a:r>
              <a:rPr lang="en-US" dirty="0" smtClean="0"/>
              <a:t>If </a:t>
            </a:r>
            <a:r>
              <a:rPr lang="en-US" dirty="0"/>
              <a:t>the condition is false, exit the while statement and continue execution at the next statement.  </a:t>
            </a:r>
            <a:endParaRPr lang="en-US" dirty="0" smtClean="0"/>
          </a:p>
          <a:p>
            <a:pPr lvl="1"/>
            <a:r>
              <a:rPr lang="en-US" dirty="0" smtClean="0"/>
              <a:t>If </a:t>
            </a:r>
            <a:r>
              <a:rPr lang="en-US" dirty="0"/>
              <a:t>the condition is true, execute the body and then go back to step 1.</a:t>
            </a:r>
          </a:p>
        </p:txBody>
      </p:sp>
      <p:sp>
        <p:nvSpPr>
          <p:cNvPr id="4" name="Date Placeholder 3"/>
          <p:cNvSpPr>
            <a:spLocks noGrp="1"/>
          </p:cNvSpPr>
          <p:nvPr>
            <p:ph type="dt" sz="half" idx="10"/>
          </p:nvPr>
        </p:nvSpPr>
        <p:spPr/>
        <p:txBody>
          <a:bodyPr/>
          <a:lstStyle/>
          <a:p>
            <a:r>
              <a:rPr lang="en-HK" altLang="zh-HK" smtClean="0"/>
              <a:t>24 Nov 2018 </a:t>
            </a:r>
            <a:endParaRPr lang="en-US"/>
          </a:p>
        </p:txBody>
      </p:sp>
      <p:sp>
        <p:nvSpPr>
          <p:cNvPr id="5" name="Footer Placeholder 4"/>
          <p:cNvSpPr>
            <a:spLocks noGrp="1"/>
          </p:cNvSpPr>
          <p:nvPr>
            <p:ph type="ftr" sz="quarter" idx="11"/>
          </p:nvPr>
        </p:nvSpPr>
        <p:spPr/>
        <p:txBody>
          <a:bodyPr/>
          <a:lstStyle/>
          <a:p>
            <a:r>
              <a:rPr lang="it-IT" smtClean="0"/>
              <a:t>BUDMC Py01 </a:t>
            </a:r>
            <a:endParaRPr lang="en-US"/>
          </a:p>
        </p:txBody>
      </p:sp>
      <p:sp>
        <p:nvSpPr>
          <p:cNvPr id="6" name="Slide Number Placeholder 5"/>
          <p:cNvSpPr>
            <a:spLocks noGrp="1"/>
          </p:cNvSpPr>
          <p:nvPr>
            <p:ph type="sldNum" sz="quarter" idx="12"/>
          </p:nvPr>
        </p:nvSpPr>
        <p:spPr/>
        <p:txBody>
          <a:bodyPr/>
          <a:lstStyle/>
          <a:p>
            <a:fld id="{759C4891-3A96-4342-8252-30900AC70DD8}" type="slidenum">
              <a:rPr lang="en-US" smtClean="0"/>
              <a:t>45</a:t>
            </a:fld>
            <a:endParaRPr lang="en-US"/>
          </a:p>
        </p:txBody>
      </p:sp>
    </p:spTree>
    <p:extLst>
      <p:ext uri="{BB962C8B-B14F-4D97-AF65-F5344CB8AC3E}">
        <p14:creationId xmlns:p14="http://schemas.microsoft.com/office/powerpoint/2010/main" val="10551655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3" name="Shape 213"/>
          <p:cNvSpPr txBox="1"/>
          <p:nvPr/>
        </p:nvSpPr>
        <p:spPr>
          <a:xfrm>
            <a:off x="4323749" y="2077938"/>
            <a:ext cx="2379884" cy="2493112"/>
          </a:xfrm>
          <a:prstGeom prst="rect">
            <a:avLst/>
          </a:prstGeom>
          <a:noFill/>
          <a:ln>
            <a:noFill/>
          </a:ln>
        </p:spPr>
        <p:txBody>
          <a:bodyPr lIns="0" tIns="0" rIns="0" bIns="0" anchor="ctr" anchorCtr="0">
            <a:noAutofit/>
          </a:bodyPr>
          <a:lstStyle/>
          <a:p>
            <a:pPr>
              <a:buClr>
                <a:schemeClr val="lt1"/>
              </a:buClr>
              <a:buSzPct val="25000"/>
            </a:pPr>
            <a:r>
              <a:rPr lang="en-US" sz="2025" dirty="0">
                <a:latin typeface="Arial" charset="0"/>
                <a:ea typeface="Arial" charset="0"/>
                <a:cs typeface="Arial" charset="0"/>
                <a:sym typeface="Cabin"/>
              </a:rPr>
              <a:t>Program:</a:t>
            </a:r>
          </a:p>
          <a:p>
            <a:pPr algn="ctr"/>
            <a:endParaRPr sz="2025" b="1" dirty="0">
              <a:latin typeface="Arial" charset="0"/>
              <a:ea typeface="Arial" charset="0"/>
              <a:cs typeface="Arial" charset="0"/>
              <a:sym typeface="Cabin"/>
            </a:endParaRPr>
          </a:p>
          <a:p>
            <a:pPr>
              <a:buClr>
                <a:srgbClr val="00FF00"/>
              </a:buClr>
              <a:buSzPct val="25000"/>
            </a:pPr>
            <a:r>
              <a:rPr lang="en-US" sz="1688" dirty="0">
                <a:latin typeface="Courier"/>
                <a:ea typeface="Courier"/>
                <a:cs typeface="Courier"/>
                <a:sym typeface="Courier New"/>
              </a:rPr>
              <a:t>n = 5</a:t>
            </a:r>
          </a:p>
          <a:p>
            <a:pPr>
              <a:buClr>
                <a:srgbClr val="FFFF00"/>
              </a:buClr>
              <a:buSzPct val="25000"/>
            </a:pPr>
            <a:r>
              <a:rPr lang="en-US" sz="1688" dirty="0">
                <a:latin typeface="Courier"/>
                <a:ea typeface="Courier"/>
                <a:cs typeface="Courier"/>
                <a:sym typeface="Courier New"/>
              </a:rPr>
              <a:t>while n &gt; 0 :</a:t>
            </a:r>
          </a:p>
          <a:p>
            <a:pPr>
              <a:buClr>
                <a:srgbClr val="FFFF00"/>
              </a:buClr>
              <a:buSzPct val="25000"/>
            </a:pPr>
            <a:r>
              <a:rPr lang="en-US" sz="1688" dirty="0">
                <a:latin typeface="Courier"/>
                <a:ea typeface="Courier"/>
                <a:cs typeface="Courier"/>
                <a:sym typeface="Courier New"/>
              </a:rPr>
              <a:t>    print(n)</a:t>
            </a:r>
          </a:p>
          <a:p>
            <a:pPr>
              <a:buClr>
                <a:srgbClr val="FFFF00"/>
              </a:buClr>
              <a:buSzPct val="25000"/>
            </a:pPr>
            <a:r>
              <a:rPr lang="en-US" sz="1688" dirty="0">
                <a:latin typeface="Courier"/>
                <a:ea typeface="Courier"/>
                <a:cs typeface="Courier"/>
                <a:sym typeface="Courier New"/>
              </a:rPr>
              <a:t>    n = n – 1</a:t>
            </a:r>
          </a:p>
          <a:p>
            <a:pPr>
              <a:buClr>
                <a:srgbClr val="FFFF00"/>
              </a:buClr>
              <a:buSzPct val="25000"/>
            </a:pPr>
            <a:r>
              <a:rPr lang="en-US" sz="1688" dirty="0">
                <a:latin typeface="Courier"/>
                <a:ea typeface="Courier"/>
                <a:cs typeface="Courier"/>
                <a:sym typeface="Courier New"/>
              </a:rPr>
              <a:t>print('Blastoff!')</a:t>
            </a:r>
          </a:p>
          <a:p>
            <a:pPr>
              <a:buClr>
                <a:srgbClr val="FFFF00"/>
              </a:buClr>
              <a:buSzPct val="25000"/>
            </a:pPr>
            <a:r>
              <a:rPr lang="en-US" sz="1688" dirty="0">
                <a:latin typeface="Courier"/>
                <a:ea typeface="Courier"/>
                <a:cs typeface="Courier"/>
                <a:sym typeface="Courier New"/>
              </a:rPr>
              <a:t>print(n)</a:t>
            </a:r>
          </a:p>
        </p:txBody>
      </p:sp>
      <p:cxnSp>
        <p:nvCxnSpPr>
          <p:cNvPr id="214" name="Shape 214"/>
          <p:cNvCxnSpPr/>
          <p:nvPr/>
        </p:nvCxnSpPr>
        <p:spPr>
          <a:xfrm rot="10800000">
            <a:off x="1435890" y="1983286"/>
            <a:ext cx="8036" cy="318789"/>
          </a:xfrm>
          <a:prstGeom prst="straightConnector1">
            <a:avLst/>
          </a:prstGeom>
          <a:noFill/>
          <a:ln w="76200" cap="rnd" cmpd="sng">
            <a:solidFill>
              <a:srgbClr val="FF40FF"/>
            </a:solidFill>
            <a:prstDash val="solid"/>
            <a:miter/>
            <a:headEnd type="stealth" w="med" len="med"/>
            <a:tailEnd type="none" w="med" len="med"/>
          </a:ln>
        </p:spPr>
      </p:cxnSp>
      <p:cxnSp>
        <p:nvCxnSpPr>
          <p:cNvPr id="215" name="Shape 215"/>
          <p:cNvCxnSpPr/>
          <p:nvPr/>
        </p:nvCxnSpPr>
        <p:spPr>
          <a:xfrm flipH="1">
            <a:off x="6198990" y="2848570"/>
            <a:ext cx="1101923" cy="288429"/>
          </a:xfrm>
          <a:prstGeom prst="straightConnector1">
            <a:avLst/>
          </a:prstGeom>
          <a:noFill/>
          <a:ln w="50800" cap="rnd" cmpd="sng">
            <a:solidFill>
              <a:srgbClr val="FF40FF"/>
            </a:solidFill>
            <a:prstDash val="solid"/>
            <a:miter/>
            <a:headEnd type="stealth" w="med" len="med"/>
            <a:tailEnd type="none" w="med" len="med"/>
          </a:ln>
        </p:spPr>
      </p:cxnSp>
      <p:sp>
        <p:nvSpPr>
          <p:cNvPr id="216" name="Shape 216"/>
          <p:cNvSpPr/>
          <p:nvPr/>
        </p:nvSpPr>
        <p:spPr>
          <a:xfrm>
            <a:off x="639362" y="2298505"/>
            <a:ext cx="1614431" cy="714318"/>
          </a:xfrm>
          <a:prstGeom prst="diamond">
            <a:avLst/>
          </a:prstGeom>
          <a:noFill/>
          <a:ln w="76200" cap="flat" cmpd="sng">
            <a:solidFill>
              <a:srgbClr val="FF40FF"/>
            </a:solidFill>
            <a:prstDash val="solid"/>
            <a:round/>
            <a:headEnd type="none" w="med" len="med"/>
            <a:tailEnd type="none" w="med" len="med"/>
          </a:ln>
        </p:spPr>
        <p:txBody>
          <a:bodyPr lIns="0" tIns="0" rIns="0" bIns="0" anchor="ctr" anchorCtr="0">
            <a:noAutofit/>
          </a:bodyPr>
          <a:lstStyle/>
          <a:p>
            <a:pPr algn="ctr">
              <a:buClr>
                <a:srgbClr val="FF0000"/>
              </a:buClr>
              <a:buSzPct val="25000"/>
            </a:pPr>
            <a:r>
              <a:rPr lang="en-US" sz="1969">
                <a:latin typeface="Arial" charset="0"/>
                <a:ea typeface="Arial" charset="0"/>
                <a:cs typeface="Arial" charset="0"/>
                <a:sym typeface="Cabin"/>
              </a:rPr>
              <a:t>n &gt; 0 ?</a:t>
            </a:r>
          </a:p>
        </p:txBody>
      </p:sp>
      <p:cxnSp>
        <p:nvCxnSpPr>
          <p:cNvPr id="217" name="Shape 217"/>
          <p:cNvCxnSpPr/>
          <p:nvPr/>
        </p:nvCxnSpPr>
        <p:spPr>
          <a:xfrm rot="10800000" flipH="1">
            <a:off x="1434996" y="3012880"/>
            <a:ext cx="11608" cy="1303734"/>
          </a:xfrm>
          <a:prstGeom prst="straightConnector1">
            <a:avLst/>
          </a:prstGeom>
          <a:noFill/>
          <a:ln w="76200" cap="rnd" cmpd="sng">
            <a:solidFill>
              <a:srgbClr val="FF40FF"/>
            </a:solidFill>
            <a:prstDash val="solid"/>
            <a:miter/>
            <a:headEnd type="none" w="med" len="med"/>
            <a:tailEnd type="stealth" w="med" len="med"/>
          </a:ln>
        </p:spPr>
      </p:cxnSp>
      <p:cxnSp>
        <p:nvCxnSpPr>
          <p:cNvPr id="218" name="Shape 218"/>
          <p:cNvCxnSpPr/>
          <p:nvPr/>
        </p:nvCxnSpPr>
        <p:spPr>
          <a:xfrm rot="10800000">
            <a:off x="2246705" y="2652120"/>
            <a:ext cx="437555" cy="8930"/>
          </a:xfrm>
          <a:prstGeom prst="straightConnector1">
            <a:avLst/>
          </a:prstGeom>
          <a:noFill/>
          <a:ln w="76200" cap="rnd" cmpd="sng">
            <a:solidFill>
              <a:srgbClr val="FF40FF"/>
            </a:solidFill>
            <a:prstDash val="solid"/>
            <a:miter/>
            <a:headEnd type="none" w="med" len="med"/>
            <a:tailEnd type="none" w="med" len="med"/>
          </a:ln>
        </p:spPr>
      </p:cxnSp>
      <p:cxnSp>
        <p:nvCxnSpPr>
          <p:cNvPr id="219" name="Shape 219"/>
          <p:cNvCxnSpPr/>
          <p:nvPr/>
        </p:nvCxnSpPr>
        <p:spPr>
          <a:xfrm rot="10800000" flipH="1">
            <a:off x="2665508" y="2652120"/>
            <a:ext cx="8930" cy="362545"/>
          </a:xfrm>
          <a:prstGeom prst="straightConnector1">
            <a:avLst/>
          </a:prstGeom>
          <a:noFill/>
          <a:ln w="76200" cap="rnd" cmpd="sng">
            <a:solidFill>
              <a:srgbClr val="FF40FF"/>
            </a:solidFill>
            <a:prstDash val="solid"/>
            <a:miter/>
            <a:headEnd type="stealth" w="med" len="med"/>
            <a:tailEnd type="none" w="med" len="med"/>
          </a:ln>
        </p:spPr>
      </p:cxnSp>
      <p:cxnSp>
        <p:nvCxnSpPr>
          <p:cNvPr id="220" name="Shape 220"/>
          <p:cNvCxnSpPr/>
          <p:nvPr/>
        </p:nvCxnSpPr>
        <p:spPr>
          <a:xfrm flipH="1">
            <a:off x="2665515" y="4170223"/>
            <a:ext cx="2699" cy="168750"/>
          </a:xfrm>
          <a:prstGeom prst="straightConnector1">
            <a:avLst/>
          </a:prstGeom>
          <a:noFill/>
          <a:ln w="76200" cap="rnd" cmpd="sng">
            <a:solidFill>
              <a:srgbClr val="FF40FF"/>
            </a:solidFill>
            <a:prstDash val="solid"/>
            <a:miter/>
            <a:headEnd type="none" w="med" len="med"/>
            <a:tailEnd type="none" w="med" len="med"/>
          </a:ln>
        </p:spPr>
      </p:cxnSp>
      <p:cxnSp>
        <p:nvCxnSpPr>
          <p:cNvPr id="221" name="Shape 221"/>
          <p:cNvCxnSpPr/>
          <p:nvPr/>
        </p:nvCxnSpPr>
        <p:spPr>
          <a:xfrm>
            <a:off x="1443926" y="4340724"/>
            <a:ext cx="1230525" cy="8100"/>
          </a:xfrm>
          <a:prstGeom prst="straightConnector1">
            <a:avLst/>
          </a:prstGeom>
          <a:noFill/>
          <a:ln w="76200" cap="rnd" cmpd="sng">
            <a:solidFill>
              <a:srgbClr val="FF40FF"/>
            </a:solidFill>
            <a:prstDash val="solid"/>
            <a:miter/>
            <a:headEnd type="none" w="med" len="med"/>
            <a:tailEnd type="none" w="med" len="med"/>
          </a:ln>
        </p:spPr>
      </p:cxnSp>
      <p:cxnSp>
        <p:nvCxnSpPr>
          <p:cNvPr id="222" name="Shape 222"/>
          <p:cNvCxnSpPr/>
          <p:nvPr/>
        </p:nvCxnSpPr>
        <p:spPr>
          <a:xfrm flipH="1">
            <a:off x="439337" y="2661050"/>
            <a:ext cx="223242" cy="1785"/>
          </a:xfrm>
          <a:prstGeom prst="straightConnector1">
            <a:avLst/>
          </a:prstGeom>
          <a:noFill/>
          <a:ln w="76200" cap="rnd" cmpd="sng">
            <a:solidFill>
              <a:srgbClr val="FF40FF"/>
            </a:solidFill>
            <a:prstDash val="solid"/>
            <a:miter/>
            <a:headEnd type="none" w="med" len="med"/>
            <a:tailEnd type="stealth" w="med" len="med"/>
          </a:ln>
        </p:spPr>
      </p:cxnSp>
      <p:cxnSp>
        <p:nvCxnSpPr>
          <p:cNvPr id="223" name="Shape 223"/>
          <p:cNvCxnSpPr/>
          <p:nvPr/>
        </p:nvCxnSpPr>
        <p:spPr>
          <a:xfrm rot="10800000" flipH="1">
            <a:off x="1436782" y="4566645"/>
            <a:ext cx="8930" cy="362545"/>
          </a:xfrm>
          <a:prstGeom prst="straightConnector1">
            <a:avLst/>
          </a:prstGeom>
          <a:noFill/>
          <a:ln w="76200" cap="rnd" cmpd="sng">
            <a:solidFill>
              <a:srgbClr val="FF40FF"/>
            </a:solidFill>
            <a:prstDash val="solid"/>
            <a:miter/>
            <a:headEnd type="stealth" w="med" len="med"/>
            <a:tailEnd type="none" w="med" len="med"/>
          </a:ln>
        </p:spPr>
      </p:cxnSp>
      <p:cxnSp>
        <p:nvCxnSpPr>
          <p:cNvPr id="224" name="Shape 224"/>
          <p:cNvCxnSpPr/>
          <p:nvPr/>
        </p:nvCxnSpPr>
        <p:spPr>
          <a:xfrm rot="10800000">
            <a:off x="437502" y="2687817"/>
            <a:ext cx="20587" cy="1931513"/>
          </a:xfrm>
          <a:prstGeom prst="straightConnector1">
            <a:avLst/>
          </a:prstGeom>
          <a:noFill/>
          <a:ln w="76200" cap="rnd" cmpd="sng">
            <a:solidFill>
              <a:srgbClr val="FF40FF"/>
            </a:solidFill>
            <a:prstDash val="solid"/>
            <a:miter/>
            <a:headEnd type="stealth" w="med" len="med"/>
            <a:tailEnd type="none" w="med" len="med"/>
          </a:ln>
        </p:spPr>
      </p:cxnSp>
      <p:cxnSp>
        <p:nvCxnSpPr>
          <p:cNvPr id="225" name="Shape 225"/>
          <p:cNvCxnSpPr/>
          <p:nvPr/>
        </p:nvCxnSpPr>
        <p:spPr>
          <a:xfrm>
            <a:off x="449159" y="4576467"/>
            <a:ext cx="985838" cy="0"/>
          </a:xfrm>
          <a:prstGeom prst="straightConnector1">
            <a:avLst/>
          </a:prstGeom>
          <a:noFill/>
          <a:ln w="76200" cap="rnd" cmpd="sng">
            <a:solidFill>
              <a:srgbClr val="FF40FF"/>
            </a:solidFill>
            <a:prstDash val="solid"/>
            <a:miter/>
            <a:headEnd type="none" w="med" len="med"/>
            <a:tailEnd type="none" w="med" len="med"/>
          </a:ln>
        </p:spPr>
      </p:cxnSp>
      <p:cxnSp>
        <p:nvCxnSpPr>
          <p:cNvPr id="226" name="Shape 226"/>
          <p:cNvCxnSpPr/>
          <p:nvPr/>
        </p:nvCxnSpPr>
        <p:spPr>
          <a:xfrm rot="10800000">
            <a:off x="6188274" y="3351311"/>
            <a:ext cx="1144786" cy="619720"/>
          </a:xfrm>
          <a:prstGeom prst="straightConnector1">
            <a:avLst/>
          </a:prstGeom>
          <a:noFill/>
          <a:ln w="50800" cap="rnd" cmpd="sng">
            <a:solidFill>
              <a:srgbClr val="FF40FF"/>
            </a:solidFill>
            <a:prstDash val="solid"/>
            <a:miter/>
            <a:headEnd type="stealth" w="med" len="med"/>
            <a:tailEnd type="none" w="med" len="med"/>
          </a:ln>
        </p:spPr>
      </p:cxnSp>
      <p:sp>
        <p:nvSpPr>
          <p:cNvPr id="228" name="Shape 228"/>
          <p:cNvSpPr txBox="1"/>
          <p:nvPr/>
        </p:nvSpPr>
        <p:spPr>
          <a:xfrm>
            <a:off x="144657" y="2234211"/>
            <a:ext cx="407194" cy="350043"/>
          </a:xfrm>
          <a:prstGeom prst="rect">
            <a:avLst/>
          </a:prstGeom>
          <a:noFill/>
          <a:ln>
            <a:solidFill>
              <a:srgbClr val="FF40FF"/>
            </a:solidFill>
          </a:ln>
        </p:spPr>
        <p:txBody>
          <a:bodyPr lIns="0" tIns="0" rIns="0" bIns="0" anchor="ctr" anchorCtr="0">
            <a:noAutofit/>
          </a:bodyPr>
          <a:lstStyle/>
          <a:p>
            <a:pPr algn="ctr">
              <a:buClr>
                <a:schemeClr val="lt1"/>
              </a:buClr>
              <a:buSzPct val="25000"/>
            </a:pPr>
            <a:r>
              <a:rPr lang="en-US" sz="2025">
                <a:latin typeface="Arial" charset="0"/>
                <a:ea typeface="Arial" charset="0"/>
                <a:cs typeface="Arial" charset="0"/>
                <a:sym typeface="Cabin"/>
              </a:rPr>
              <a:t>No</a:t>
            </a:r>
          </a:p>
        </p:txBody>
      </p:sp>
      <p:sp>
        <p:nvSpPr>
          <p:cNvPr id="229" name="Shape 229"/>
          <p:cNvSpPr txBox="1"/>
          <p:nvPr/>
        </p:nvSpPr>
        <p:spPr>
          <a:xfrm>
            <a:off x="625074" y="4913117"/>
            <a:ext cx="1643063" cy="421481"/>
          </a:xfrm>
          <a:prstGeom prst="rect">
            <a:avLst/>
          </a:prstGeom>
          <a:noFill/>
          <a:ln w="76200" cap="flat" cmpd="sng">
            <a:solidFill>
              <a:srgbClr val="FF40FF"/>
            </a:solidFill>
            <a:prstDash val="solid"/>
            <a:round/>
            <a:headEnd type="none" w="med" len="med"/>
            <a:tailEnd type="none" w="med" len="med"/>
          </a:ln>
        </p:spPr>
        <p:txBody>
          <a:bodyPr lIns="0" tIns="0" rIns="0" bIns="0" anchor="ctr" anchorCtr="0">
            <a:noAutofit/>
          </a:bodyPr>
          <a:lstStyle/>
          <a:p>
            <a:pPr algn="ctr">
              <a:buClr>
                <a:schemeClr val="lt1"/>
              </a:buClr>
              <a:buSzPct val="25000"/>
            </a:pPr>
            <a:r>
              <a:rPr lang="en-US" sz="1969" dirty="0">
                <a:latin typeface="Arial" charset="0"/>
                <a:ea typeface="Arial" charset="0"/>
                <a:cs typeface="Arial" charset="0"/>
                <a:sym typeface="Cabin"/>
              </a:rPr>
              <a:t>print('Blastoff')</a:t>
            </a:r>
          </a:p>
        </p:txBody>
      </p:sp>
      <p:sp>
        <p:nvSpPr>
          <p:cNvPr id="230" name="Shape 230"/>
          <p:cNvSpPr txBox="1"/>
          <p:nvPr/>
        </p:nvSpPr>
        <p:spPr>
          <a:xfrm>
            <a:off x="2460124" y="2234211"/>
            <a:ext cx="515965" cy="350043"/>
          </a:xfrm>
          <a:prstGeom prst="rect">
            <a:avLst/>
          </a:prstGeom>
          <a:noFill/>
          <a:ln>
            <a:solidFill>
              <a:srgbClr val="FF40FF"/>
            </a:solidFill>
          </a:ln>
        </p:spPr>
        <p:txBody>
          <a:bodyPr lIns="0" tIns="0" rIns="0" bIns="0" anchor="ctr" anchorCtr="0">
            <a:noAutofit/>
          </a:bodyPr>
          <a:lstStyle/>
          <a:p>
            <a:pPr algn="ctr">
              <a:buClr>
                <a:schemeClr val="lt1"/>
              </a:buClr>
              <a:buSzPct val="25000"/>
            </a:pPr>
            <a:r>
              <a:rPr lang="en-US" sz="2025">
                <a:latin typeface="Arial" charset="0"/>
                <a:ea typeface="Arial" charset="0"/>
                <a:cs typeface="Arial" charset="0"/>
                <a:sym typeface="Cabin"/>
              </a:rPr>
              <a:t>Yes</a:t>
            </a:r>
          </a:p>
        </p:txBody>
      </p:sp>
      <p:sp>
        <p:nvSpPr>
          <p:cNvPr id="231" name="Shape 231"/>
          <p:cNvSpPr txBox="1"/>
          <p:nvPr/>
        </p:nvSpPr>
        <p:spPr>
          <a:xfrm>
            <a:off x="625075" y="1569842"/>
            <a:ext cx="1643118" cy="421537"/>
          </a:xfrm>
          <a:prstGeom prst="rect">
            <a:avLst/>
          </a:prstGeom>
          <a:noFill/>
          <a:ln w="76200" cap="flat" cmpd="sng">
            <a:solidFill>
              <a:srgbClr val="FF40FF"/>
            </a:solidFill>
            <a:prstDash val="solid"/>
            <a:round/>
            <a:headEnd type="none" w="med" len="med"/>
            <a:tailEnd type="none" w="med" len="med"/>
          </a:ln>
        </p:spPr>
        <p:txBody>
          <a:bodyPr lIns="0" tIns="0" rIns="0" bIns="0" anchor="ctr" anchorCtr="0">
            <a:noAutofit/>
          </a:bodyPr>
          <a:lstStyle/>
          <a:p>
            <a:pPr algn="ctr">
              <a:buClr>
                <a:schemeClr val="lt1"/>
              </a:buClr>
              <a:buSzPct val="25000"/>
            </a:pPr>
            <a:r>
              <a:rPr lang="en-US" sz="1969">
                <a:latin typeface="Arial" charset="0"/>
                <a:ea typeface="Arial" charset="0"/>
                <a:cs typeface="Arial" charset="0"/>
                <a:sym typeface="Cabin"/>
              </a:rPr>
              <a:t>n = 5</a:t>
            </a:r>
          </a:p>
        </p:txBody>
      </p:sp>
      <p:sp>
        <p:nvSpPr>
          <p:cNvPr id="232" name="Shape 232"/>
          <p:cNvSpPr txBox="1"/>
          <p:nvPr/>
        </p:nvSpPr>
        <p:spPr>
          <a:xfrm>
            <a:off x="1853800" y="3020023"/>
            <a:ext cx="1643118" cy="421537"/>
          </a:xfrm>
          <a:prstGeom prst="rect">
            <a:avLst/>
          </a:prstGeom>
          <a:noFill/>
          <a:ln w="76200" cap="flat" cmpd="sng">
            <a:solidFill>
              <a:srgbClr val="FF40FF"/>
            </a:solidFill>
            <a:prstDash val="solid"/>
            <a:round/>
            <a:headEnd type="none" w="med" len="med"/>
            <a:tailEnd type="none" w="med" len="med"/>
          </a:ln>
        </p:spPr>
        <p:txBody>
          <a:bodyPr lIns="0" tIns="0" rIns="0" bIns="0" anchor="ctr" anchorCtr="0">
            <a:noAutofit/>
          </a:bodyPr>
          <a:lstStyle/>
          <a:p>
            <a:pPr algn="ctr">
              <a:buClr>
                <a:schemeClr val="lt1"/>
              </a:buClr>
              <a:buSzPct val="25000"/>
            </a:pPr>
            <a:r>
              <a:rPr lang="en-US" sz="1969" dirty="0">
                <a:latin typeface="Arial" charset="0"/>
                <a:ea typeface="Arial" charset="0"/>
                <a:cs typeface="Arial" charset="0"/>
                <a:sym typeface="Cabin"/>
              </a:rPr>
              <a:t>print(n)</a:t>
            </a:r>
          </a:p>
        </p:txBody>
      </p:sp>
      <p:sp>
        <p:nvSpPr>
          <p:cNvPr id="233" name="Shape 233"/>
          <p:cNvSpPr txBox="1"/>
          <p:nvPr/>
        </p:nvSpPr>
        <p:spPr>
          <a:xfrm>
            <a:off x="7425929" y="1985070"/>
            <a:ext cx="971493" cy="2693249"/>
          </a:xfrm>
          <a:prstGeom prst="rect">
            <a:avLst/>
          </a:prstGeom>
          <a:noFill/>
          <a:ln>
            <a:noFill/>
          </a:ln>
        </p:spPr>
        <p:txBody>
          <a:bodyPr lIns="0" tIns="0" rIns="0" bIns="0" anchor="ctr" anchorCtr="0">
            <a:noAutofit/>
          </a:bodyPr>
          <a:lstStyle/>
          <a:p>
            <a:pPr>
              <a:buClr>
                <a:schemeClr val="lt1"/>
              </a:buClr>
              <a:buSzPct val="25000"/>
            </a:pPr>
            <a:r>
              <a:rPr lang="en-US" sz="2025">
                <a:latin typeface="Arial" charset="0"/>
                <a:ea typeface="Arial" charset="0"/>
                <a:cs typeface="Arial" charset="0"/>
                <a:sym typeface="Cabin"/>
              </a:rPr>
              <a:t>Output:</a:t>
            </a:r>
          </a:p>
          <a:p>
            <a:pPr algn="ctr"/>
            <a:endParaRPr sz="2025">
              <a:latin typeface="Arial" charset="0"/>
              <a:ea typeface="Arial" charset="0"/>
              <a:cs typeface="Arial" charset="0"/>
              <a:sym typeface="Cabin"/>
            </a:endParaRPr>
          </a:p>
          <a:p>
            <a:pPr>
              <a:buClr>
                <a:srgbClr val="FF00FF"/>
              </a:buClr>
              <a:buSzPct val="25000"/>
            </a:pPr>
            <a:r>
              <a:rPr lang="en-US" sz="2025">
                <a:latin typeface="Arial" charset="0"/>
                <a:ea typeface="Arial" charset="0"/>
                <a:cs typeface="Arial" charset="0"/>
                <a:sym typeface="Cabin"/>
              </a:rPr>
              <a:t>5</a:t>
            </a:r>
          </a:p>
          <a:p>
            <a:pPr>
              <a:buClr>
                <a:srgbClr val="FF00FF"/>
              </a:buClr>
              <a:buSzPct val="25000"/>
            </a:pPr>
            <a:r>
              <a:rPr lang="en-US" sz="2025">
                <a:latin typeface="Arial" charset="0"/>
                <a:ea typeface="Arial" charset="0"/>
                <a:cs typeface="Arial" charset="0"/>
                <a:sym typeface="Cabin"/>
              </a:rPr>
              <a:t>4</a:t>
            </a:r>
          </a:p>
          <a:p>
            <a:pPr>
              <a:buClr>
                <a:srgbClr val="FF00FF"/>
              </a:buClr>
              <a:buSzPct val="25000"/>
            </a:pPr>
            <a:r>
              <a:rPr lang="en-US" sz="2025">
                <a:latin typeface="Arial" charset="0"/>
                <a:ea typeface="Arial" charset="0"/>
                <a:cs typeface="Arial" charset="0"/>
                <a:sym typeface="Cabin"/>
              </a:rPr>
              <a:t>3</a:t>
            </a:r>
          </a:p>
          <a:p>
            <a:pPr>
              <a:buClr>
                <a:srgbClr val="FF00FF"/>
              </a:buClr>
              <a:buSzPct val="25000"/>
            </a:pPr>
            <a:r>
              <a:rPr lang="en-US" sz="2025">
                <a:latin typeface="Arial" charset="0"/>
                <a:ea typeface="Arial" charset="0"/>
                <a:cs typeface="Arial" charset="0"/>
                <a:sym typeface="Cabin"/>
              </a:rPr>
              <a:t>2</a:t>
            </a:r>
          </a:p>
          <a:p>
            <a:pPr>
              <a:buClr>
                <a:srgbClr val="FF00FF"/>
              </a:buClr>
              <a:buSzPct val="25000"/>
            </a:pPr>
            <a:r>
              <a:rPr lang="en-US" sz="2025">
                <a:latin typeface="Arial" charset="0"/>
                <a:ea typeface="Arial" charset="0"/>
                <a:cs typeface="Arial" charset="0"/>
                <a:sym typeface="Cabin"/>
              </a:rPr>
              <a:t>1</a:t>
            </a:r>
          </a:p>
          <a:p>
            <a:pPr>
              <a:buClr>
                <a:srgbClr val="FF00FF"/>
              </a:buClr>
              <a:buSzPct val="25000"/>
            </a:pPr>
            <a:r>
              <a:rPr lang="en-US" sz="2025">
                <a:latin typeface="Arial" charset="0"/>
                <a:ea typeface="Arial" charset="0"/>
                <a:cs typeface="Arial" charset="0"/>
                <a:sym typeface="Cabin"/>
              </a:rPr>
              <a:t>Blastoff! </a:t>
            </a:r>
          </a:p>
          <a:p>
            <a:pPr>
              <a:buClr>
                <a:srgbClr val="FF00FF"/>
              </a:buClr>
              <a:buSzPct val="25000"/>
            </a:pPr>
            <a:r>
              <a:rPr lang="en-US" sz="2025">
                <a:latin typeface="Arial" charset="0"/>
                <a:ea typeface="Arial" charset="0"/>
                <a:cs typeface="Arial" charset="0"/>
                <a:sym typeface="Cabin"/>
              </a:rPr>
              <a:t>0</a:t>
            </a:r>
          </a:p>
        </p:txBody>
      </p:sp>
      <p:sp>
        <p:nvSpPr>
          <p:cNvPr id="234" name="Shape 234"/>
          <p:cNvSpPr txBox="1"/>
          <p:nvPr/>
        </p:nvSpPr>
        <p:spPr>
          <a:xfrm>
            <a:off x="1846656" y="3705823"/>
            <a:ext cx="1643118" cy="421537"/>
          </a:xfrm>
          <a:prstGeom prst="rect">
            <a:avLst/>
          </a:prstGeom>
          <a:noFill/>
          <a:ln w="76200" cap="flat" cmpd="sng">
            <a:solidFill>
              <a:srgbClr val="FF40FF"/>
            </a:solidFill>
            <a:prstDash val="solid"/>
            <a:round/>
            <a:headEnd type="none" w="med" len="med"/>
            <a:tailEnd type="none" w="med" len="med"/>
          </a:ln>
        </p:spPr>
        <p:txBody>
          <a:bodyPr lIns="0" tIns="0" rIns="0" bIns="0" anchor="ctr" anchorCtr="0">
            <a:noAutofit/>
          </a:bodyPr>
          <a:lstStyle/>
          <a:p>
            <a:pPr algn="ctr">
              <a:buClr>
                <a:schemeClr val="lt1"/>
              </a:buClr>
              <a:buSzPct val="25000"/>
            </a:pPr>
            <a:r>
              <a:rPr lang="en-US" sz="1969">
                <a:latin typeface="Arial" charset="0"/>
                <a:ea typeface="Arial" charset="0"/>
                <a:cs typeface="Arial" charset="0"/>
                <a:sym typeface="Cabin"/>
              </a:rPr>
              <a:t> n = n -1</a:t>
            </a:r>
          </a:p>
        </p:txBody>
      </p:sp>
      <p:cxnSp>
        <p:nvCxnSpPr>
          <p:cNvPr id="235" name="Shape 235"/>
          <p:cNvCxnSpPr/>
          <p:nvPr/>
        </p:nvCxnSpPr>
        <p:spPr>
          <a:xfrm flipH="1">
            <a:off x="2662815" y="3489261"/>
            <a:ext cx="2699" cy="168750"/>
          </a:xfrm>
          <a:prstGeom prst="straightConnector1">
            <a:avLst/>
          </a:prstGeom>
          <a:noFill/>
          <a:ln w="76200" cap="rnd" cmpd="sng">
            <a:solidFill>
              <a:srgbClr val="FF40FF"/>
            </a:solidFill>
            <a:prstDash val="solid"/>
            <a:miter/>
            <a:headEnd type="none" w="med" len="med"/>
            <a:tailEnd type="none" w="med" len="med"/>
          </a:ln>
        </p:spPr>
      </p:cxnSp>
      <p:sp>
        <p:nvSpPr>
          <p:cNvPr id="27" name="Title 1"/>
          <p:cNvSpPr>
            <a:spLocks noGrp="1"/>
          </p:cNvSpPr>
          <p:nvPr>
            <p:ph type="title"/>
          </p:nvPr>
        </p:nvSpPr>
        <p:spPr>
          <a:xfrm>
            <a:off x="457200" y="274638"/>
            <a:ext cx="8229600" cy="1143000"/>
          </a:xfrm>
        </p:spPr>
        <p:txBody>
          <a:bodyPr/>
          <a:lstStyle/>
          <a:p>
            <a:r>
              <a:rPr lang="en-US" dirty="0" smtClean="0">
                <a:solidFill>
                  <a:schemeClr val="tx1"/>
                </a:solidFill>
              </a:rPr>
              <a:t>While loops </a:t>
            </a:r>
            <a:endParaRPr lang="en-US" dirty="0">
              <a:solidFill>
                <a:schemeClr val="tx1"/>
              </a:solidFill>
            </a:endParaRPr>
          </a:p>
        </p:txBody>
      </p:sp>
    </p:spTree>
    <p:extLst>
      <p:ext uri="{BB962C8B-B14F-4D97-AF65-F5344CB8AC3E}">
        <p14:creationId xmlns:p14="http://schemas.microsoft.com/office/powerpoint/2010/main" val="184916130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Break</a:t>
            </a:r>
            <a:endParaRPr lang="en-US" dirty="0"/>
          </a:p>
        </p:txBody>
      </p:sp>
      <p:sp>
        <p:nvSpPr>
          <p:cNvPr id="4" name="Content Placeholder 3"/>
          <p:cNvSpPr>
            <a:spLocks noGrp="1"/>
          </p:cNvSpPr>
          <p:nvPr>
            <p:ph idx="1"/>
          </p:nvPr>
        </p:nvSpPr>
        <p:spPr/>
        <p:txBody>
          <a:bodyPr/>
          <a:lstStyle/>
          <a:p>
            <a:r>
              <a:rPr lang="en-US" dirty="0" smtClean="0"/>
              <a:t>The </a:t>
            </a:r>
            <a:r>
              <a:rPr lang="en-US" dirty="0"/>
              <a:t>break statement ends the current loop and jumps to the statement immediately following the </a:t>
            </a:r>
            <a:r>
              <a:rPr lang="en-US" dirty="0" smtClean="0"/>
              <a:t>loop. </a:t>
            </a:r>
          </a:p>
        </p:txBody>
      </p:sp>
      <p:sp>
        <p:nvSpPr>
          <p:cNvPr id="2" name="Date Placeholder 1"/>
          <p:cNvSpPr>
            <a:spLocks noGrp="1"/>
          </p:cNvSpPr>
          <p:nvPr>
            <p:ph type="dt" sz="half" idx="10"/>
          </p:nvPr>
        </p:nvSpPr>
        <p:spPr/>
        <p:txBody>
          <a:bodyPr/>
          <a:lstStyle/>
          <a:p>
            <a:r>
              <a:rPr lang="en-HK" altLang="zh-HK" smtClean="0"/>
              <a:t>24 Nov 2018 </a:t>
            </a:r>
            <a:endParaRPr lang="en-US"/>
          </a:p>
        </p:txBody>
      </p:sp>
      <p:sp>
        <p:nvSpPr>
          <p:cNvPr id="5" name="Footer Placeholder 4"/>
          <p:cNvSpPr>
            <a:spLocks noGrp="1"/>
          </p:cNvSpPr>
          <p:nvPr>
            <p:ph type="ftr" sz="quarter" idx="11"/>
          </p:nvPr>
        </p:nvSpPr>
        <p:spPr/>
        <p:txBody>
          <a:bodyPr/>
          <a:lstStyle/>
          <a:p>
            <a:r>
              <a:rPr lang="it-IT" smtClean="0"/>
              <a:t>BUDMC Py01 </a:t>
            </a:r>
            <a:endParaRPr lang="en-US"/>
          </a:p>
        </p:txBody>
      </p:sp>
      <p:sp>
        <p:nvSpPr>
          <p:cNvPr id="6" name="Slide Number Placeholder 5"/>
          <p:cNvSpPr>
            <a:spLocks noGrp="1"/>
          </p:cNvSpPr>
          <p:nvPr>
            <p:ph type="sldNum" sz="quarter" idx="12"/>
          </p:nvPr>
        </p:nvSpPr>
        <p:spPr/>
        <p:txBody>
          <a:bodyPr/>
          <a:lstStyle/>
          <a:p>
            <a:fld id="{759C4891-3A96-4342-8252-30900AC70DD8}" type="slidenum">
              <a:rPr lang="en-US" smtClean="0"/>
              <a:t>47</a:t>
            </a:fld>
            <a:endParaRPr lang="en-US"/>
          </a:p>
        </p:txBody>
      </p:sp>
    </p:spTree>
    <p:extLst>
      <p:ext uri="{BB962C8B-B14F-4D97-AF65-F5344CB8AC3E}">
        <p14:creationId xmlns:p14="http://schemas.microsoft.com/office/powerpoint/2010/main" val="21152557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cxnSp>
        <p:nvCxnSpPr>
          <p:cNvPr id="310" name="Shape 310"/>
          <p:cNvCxnSpPr/>
          <p:nvPr/>
        </p:nvCxnSpPr>
        <p:spPr>
          <a:xfrm rot="10800000">
            <a:off x="6197139" y="1170703"/>
            <a:ext cx="8100" cy="318768"/>
          </a:xfrm>
          <a:prstGeom prst="straightConnector1">
            <a:avLst/>
          </a:prstGeom>
          <a:noFill/>
          <a:ln w="76200" cap="rnd" cmpd="sng">
            <a:solidFill>
              <a:srgbClr val="FF40FF"/>
            </a:solidFill>
            <a:prstDash val="solid"/>
            <a:miter/>
            <a:headEnd type="stealth" w="med" len="med"/>
            <a:tailEnd type="none" w="med" len="med"/>
          </a:ln>
        </p:spPr>
      </p:cxnSp>
      <p:sp>
        <p:nvSpPr>
          <p:cNvPr id="311" name="Shape 311"/>
          <p:cNvSpPr/>
          <p:nvPr/>
        </p:nvSpPr>
        <p:spPr>
          <a:xfrm>
            <a:off x="5400675" y="1485900"/>
            <a:ext cx="1614431" cy="714318"/>
          </a:xfrm>
          <a:prstGeom prst="diamond">
            <a:avLst/>
          </a:prstGeom>
          <a:noFill/>
          <a:ln w="76200" cap="flat" cmpd="sng">
            <a:solidFill>
              <a:srgbClr val="FF40FF"/>
            </a:solidFill>
            <a:prstDash val="solid"/>
            <a:round/>
            <a:headEnd type="none" w="med" len="med"/>
            <a:tailEnd type="none" w="med" len="med"/>
          </a:ln>
        </p:spPr>
        <p:txBody>
          <a:bodyPr lIns="0" tIns="0" rIns="0" bIns="0" anchor="ctr" anchorCtr="0">
            <a:noAutofit/>
          </a:bodyPr>
          <a:lstStyle/>
          <a:p>
            <a:pPr algn="ctr">
              <a:buClr>
                <a:srgbClr val="FF0000"/>
              </a:buClr>
              <a:buSzPct val="25000"/>
            </a:pPr>
            <a:r>
              <a:rPr lang="en-US" sz="2025">
                <a:latin typeface="Arial" charset="0"/>
                <a:ea typeface="Arial" charset="0"/>
                <a:cs typeface="Arial" charset="0"/>
                <a:sym typeface="Cabin"/>
              </a:rPr>
              <a:t>True ?</a:t>
            </a:r>
          </a:p>
        </p:txBody>
      </p:sp>
      <p:cxnSp>
        <p:nvCxnSpPr>
          <p:cNvPr id="312" name="Shape 312"/>
          <p:cNvCxnSpPr/>
          <p:nvPr/>
        </p:nvCxnSpPr>
        <p:spPr>
          <a:xfrm rot="10800000" flipH="1">
            <a:off x="6179119" y="2221763"/>
            <a:ext cx="28856" cy="2224462"/>
          </a:xfrm>
          <a:prstGeom prst="straightConnector1">
            <a:avLst/>
          </a:prstGeom>
          <a:noFill/>
          <a:ln w="76200" cap="rnd" cmpd="sng">
            <a:solidFill>
              <a:srgbClr val="FF40FF"/>
            </a:solidFill>
            <a:prstDash val="solid"/>
            <a:miter/>
            <a:headEnd type="none" w="med" len="med"/>
            <a:tailEnd type="stealth" w="med" len="med"/>
          </a:ln>
        </p:spPr>
      </p:cxnSp>
      <p:cxnSp>
        <p:nvCxnSpPr>
          <p:cNvPr id="313" name="Shape 313"/>
          <p:cNvCxnSpPr/>
          <p:nvPr/>
        </p:nvCxnSpPr>
        <p:spPr>
          <a:xfrm rot="10800000">
            <a:off x="6965143" y="1839502"/>
            <a:ext cx="437568" cy="8943"/>
          </a:xfrm>
          <a:prstGeom prst="straightConnector1">
            <a:avLst/>
          </a:prstGeom>
          <a:noFill/>
          <a:ln w="76200" cap="rnd" cmpd="sng">
            <a:solidFill>
              <a:srgbClr val="FF40FF"/>
            </a:solidFill>
            <a:prstDash val="solid"/>
            <a:miter/>
            <a:headEnd type="none" w="med" len="med"/>
            <a:tailEnd type="none" w="med" len="med"/>
          </a:ln>
        </p:spPr>
      </p:cxnSp>
      <p:cxnSp>
        <p:nvCxnSpPr>
          <p:cNvPr id="314" name="Shape 314"/>
          <p:cNvCxnSpPr>
            <a:stCxn id="315" idx="0"/>
            <a:endCxn id="316" idx="2"/>
          </p:cNvCxnSpPr>
          <p:nvPr/>
        </p:nvCxnSpPr>
        <p:spPr>
          <a:xfrm rot="10800000" flipH="1">
            <a:off x="7408096" y="2629013"/>
            <a:ext cx="28519" cy="1150031"/>
          </a:xfrm>
          <a:prstGeom prst="straightConnector1">
            <a:avLst/>
          </a:prstGeom>
          <a:noFill/>
          <a:ln w="76200" cap="rnd" cmpd="sng">
            <a:solidFill>
              <a:srgbClr val="FF40FF"/>
            </a:solidFill>
            <a:prstDash val="solid"/>
            <a:miter/>
            <a:headEnd type="none" w="med" len="med"/>
            <a:tailEnd type="none" w="med" len="med"/>
          </a:ln>
        </p:spPr>
      </p:cxnSp>
      <p:cxnSp>
        <p:nvCxnSpPr>
          <p:cNvPr id="317" name="Shape 317"/>
          <p:cNvCxnSpPr/>
          <p:nvPr/>
        </p:nvCxnSpPr>
        <p:spPr>
          <a:xfrm>
            <a:off x="6172313" y="4446225"/>
            <a:ext cx="1250943" cy="0"/>
          </a:xfrm>
          <a:prstGeom prst="straightConnector1">
            <a:avLst/>
          </a:prstGeom>
          <a:noFill/>
          <a:ln w="76200" cap="rnd" cmpd="sng">
            <a:solidFill>
              <a:srgbClr val="FF40FF"/>
            </a:solidFill>
            <a:prstDash val="solid"/>
            <a:miter/>
            <a:headEnd type="none" w="med" len="med"/>
            <a:tailEnd type="none" w="med" len="med"/>
          </a:ln>
        </p:spPr>
      </p:cxnSp>
      <p:cxnSp>
        <p:nvCxnSpPr>
          <p:cNvPr id="318" name="Shape 318"/>
          <p:cNvCxnSpPr/>
          <p:nvPr/>
        </p:nvCxnSpPr>
        <p:spPr>
          <a:xfrm flipH="1">
            <a:off x="5200636" y="1848445"/>
            <a:ext cx="223256" cy="1856"/>
          </a:xfrm>
          <a:prstGeom prst="straightConnector1">
            <a:avLst/>
          </a:prstGeom>
          <a:noFill/>
          <a:ln w="76200" cap="rnd" cmpd="sng">
            <a:solidFill>
              <a:srgbClr val="FF40FF"/>
            </a:solidFill>
            <a:prstDash val="solid"/>
            <a:miter/>
            <a:headEnd type="none" w="med" len="med"/>
            <a:tailEnd type="stealth" w="med" len="med"/>
          </a:ln>
        </p:spPr>
      </p:cxnSp>
      <p:cxnSp>
        <p:nvCxnSpPr>
          <p:cNvPr id="319" name="Shape 319"/>
          <p:cNvCxnSpPr/>
          <p:nvPr/>
        </p:nvCxnSpPr>
        <p:spPr>
          <a:xfrm rot="10800000" flipH="1">
            <a:off x="6155233" y="4732804"/>
            <a:ext cx="8943" cy="362475"/>
          </a:xfrm>
          <a:prstGeom prst="straightConnector1">
            <a:avLst/>
          </a:prstGeom>
          <a:noFill/>
          <a:ln w="76200" cap="rnd" cmpd="sng">
            <a:solidFill>
              <a:srgbClr val="FF40FF"/>
            </a:solidFill>
            <a:prstDash val="solid"/>
            <a:miter/>
            <a:headEnd type="stealth" w="med" len="med"/>
            <a:tailEnd type="none" w="med" len="med"/>
          </a:ln>
        </p:spPr>
      </p:cxnSp>
      <p:cxnSp>
        <p:nvCxnSpPr>
          <p:cNvPr id="320" name="Shape 320"/>
          <p:cNvCxnSpPr/>
          <p:nvPr/>
        </p:nvCxnSpPr>
        <p:spPr>
          <a:xfrm rot="10800000" flipH="1">
            <a:off x="5176539" y="1843094"/>
            <a:ext cx="33075" cy="2899462"/>
          </a:xfrm>
          <a:prstGeom prst="straightConnector1">
            <a:avLst/>
          </a:prstGeom>
          <a:noFill/>
          <a:ln w="76200" cap="rnd" cmpd="sng">
            <a:solidFill>
              <a:srgbClr val="FF40FF"/>
            </a:solidFill>
            <a:prstDash val="solid"/>
            <a:miter/>
            <a:headEnd type="stealth" w="med" len="med"/>
            <a:tailEnd type="none" w="med" len="med"/>
          </a:ln>
        </p:spPr>
      </p:cxnSp>
      <p:cxnSp>
        <p:nvCxnSpPr>
          <p:cNvPr id="321" name="Shape 321"/>
          <p:cNvCxnSpPr/>
          <p:nvPr/>
        </p:nvCxnSpPr>
        <p:spPr>
          <a:xfrm>
            <a:off x="5184084" y="4721738"/>
            <a:ext cx="969300" cy="20756"/>
          </a:xfrm>
          <a:prstGeom prst="straightConnector1">
            <a:avLst/>
          </a:prstGeom>
          <a:noFill/>
          <a:ln w="76200" cap="rnd" cmpd="sng">
            <a:solidFill>
              <a:srgbClr val="FF40FF"/>
            </a:solidFill>
            <a:prstDash val="solid"/>
            <a:miter/>
            <a:headEnd type="none" w="med" len="med"/>
            <a:tailEnd type="none" w="med" len="med"/>
          </a:ln>
        </p:spPr>
      </p:cxnSp>
      <p:sp>
        <p:nvSpPr>
          <p:cNvPr id="322" name="Shape 322"/>
          <p:cNvSpPr txBox="1"/>
          <p:nvPr/>
        </p:nvSpPr>
        <p:spPr>
          <a:xfrm>
            <a:off x="4905970" y="1421607"/>
            <a:ext cx="407194" cy="349987"/>
          </a:xfrm>
          <a:prstGeom prst="rect">
            <a:avLst/>
          </a:prstGeom>
          <a:noFill/>
          <a:ln>
            <a:solidFill>
              <a:srgbClr val="FF40FF"/>
            </a:solidFill>
          </a:ln>
        </p:spPr>
        <p:txBody>
          <a:bodyPr lIns="0" tIns="0" rIns="0" bIns="0" anchor="ctr" anchorCtr="0">
            <a:noAutofit/>
          </a:bodyPr>
          <a:lstStyle/>
          <a:p>
            <a:pPr algn="ctr">
              <a:buClr>
                <a:schemeClr val="lt1"/>
              </a:buClr>
              <a:buSzPct val="25000"/>
            </a:pPr>
            <a:r>
              <a:rPr lang="en-US" sz="2025">
                <a:latin typeface="Arial" charset="0"/>
                <a:ea typeface="Arial" charset="0"/>
                <a:cs typeface="Arial" charset="0"/>
                <a:sym typeface="Cabin"/>
              </a:rPr>
              <a:t>No</a:t>
            </a:r>
          </a:p>
        </p:txBody>
      </p:sp>
      <p:sp>
        <p:nvSpPr>
          <p:cNvPr id="323" name="Shape 323"/>
          <p:cNvSpPr txBox="1"/>
          <p:nvPr/>
        </p:nvSpPr>
        <p:spPr>
          <a:xfrm>
            <a:off x="5343525" y="5079207"/>
            <a:ext cx="1643118" cy="421537"/>
          </a:xfrm>
          <a:prstGeom prst="rect">
            <a:avLst/>
          </a:prstGeom>
          <a:noFill/>
          <a:ln w="76200" cap="flat" cmpd="sng">
            <a:solidFill>
              <a:srgbClr val="FF40FF"/>
            </a:solidFill>
            <a:prstDash val="solid"/>
            <a:round/>
            <a:headEnd type="none" w="med" len="med"/>
            <a:tailEnd type="none" w="med" len="med"/>
          </a:ln>
        </p:spPr>
        <p:txBody>
          <a:bodyPr lIns="0" tIns="0" rIns="0" bIns="0" anchor="ctr" anchorCtr="0">
            <a:noAutofit/>
          </a:bodyPr>
          <a:lstStyle/>
          <a:p>
            <a:pPr algn="ctr">
              <a:buClr>
                <a:schemeClr val="lt1"/>
              </a:buClr>
              <a:buSzPct val="25000"/>
            </a:pPr>
            <a:r>
              <a:rPr lang="en-US" sz="1969" dirty="0">
                <a:latin typeface="Arial" charset="0"/>
                <a:ea typeface="Arial" charset="0"/>
                <a:cs typeface="Arial" charset="0"/>
                <a:sym typeface="Cabin"/>
              </a:rPr>
              <a:t>print('Done')</a:t>
            </a:r>
          </a:p>
        </p:txBody>
      </p:sp>
      <p:sp>
        <p:nvSpPr>
          <p:cNvPr id="324" name="Shape 324"/>
          <p:cNvSpPr txBox="1"/>
          <p:nvPr/>
        </p:nvSpPr>
        <p:spPr>
          <a:xfrm>
            <a:off x="7221438" y="1421607"/>
            <a:ext cx="590133" cy="349987"/>
          </a:xfrm>
          <a:prstGeom prst="rect">
            <a:avLst/>
          </a:prstGeom>
          <a:noFill/>
          <a:ln>
            <a:solidFill>
              <a:srgbClr val="FF40FF"/>
            </a:solidFill>
          </a:ln>
        </p:spPr>
        <p:txBody>
          <a:bodyPr lIns="0" tIns="0" rIns="0" bIns="0" anchor="ctr" anchorCtr="0">
            <a:noAutofit/>
          </a:bodyPr>
          <a:lstStyle/>
          <a:p>
            <a:pPr algn="ctr">
              <a:buClr>
                <a:schemeClr val="lt1"/>
              </a:buClr>
              <a:buSzPct val="25000"/>
            </a:pPr>
            <a:r>
              <a:rPr lang="en-US" sz="2025" dirty="0">
                <a:latin typeface="Arial" charset="0"/>
                <a:ea typeface="Arial" charset="0"/>
                <a:cs typeface="Arial" charset="0"/>
                <a:sym typeface="Cabin"/>
              </a:rPr>
              <a:t>Yes</a:t>
            </a:r>
          </a:p>
        </p:txBody>
      </p:sp>
      <p:sp>
        <p:nvSpPr>
          <p:cNvPr id="316" name="Shape 316"/>
          <p:cNvSpPr txBox="1"/>
          <p:nvPr/>
        </p:nvSpPr>
        <p:spPr>
          <a:xfrm>
            <a:off x="6615113" y="2207419"/>
            <a:ext cx="1643118" cy="421537"/>
          </a:xfrm>
          <a:prstGeom prst="rect">
            <a:avLst/>
          </a:prstGeom>
          <a:noFill/>
          <a:ln w="76200" cap="flat" cmpd="sng">
            <a:solidFill>
              <a:srgbClr val="FF40FF"/>
            </a:solidFill>
            <a:prstDash val="solid"/>
            <a:round/>
            <a:headEnd type="none" w="med" len="med"/>
            <a:tailEnd type="none" w="med" len="med"/>
          </a:ln>
        </p:spPr>
        <p:txBody>
          <a:bodyPr lIns="0" tIns="0" rIns="0" bIns="0" anchor="ctr" anchorCtr="0">
            <a:noAutofit/>
          </a:bodyPr>
          <a:lstStyle/>
          <a:p>
            <a:pPr algn="ctr">
              <a:buClr>
                <a:schemeClr val="lt1"/>
              </a:buClr>
              <a:buSzPct val="25000"/>
            </a:pPr>
            <a:r>
              <a:rPr lang="en-US" sz="1969">
                <a:latin typeface="Arial" charset="0"/>
                <a:ea typeface="Arial" charset="0"/>
                <a:cs typeface="Arial" charset="0"/>
                <a:sym typeface="Cabin"/>
              </a:rPr>
              <a:t>....</a:t>
            </a:r>
          </a:p>
        </p:txBody>
      </p:sp>
      <p:sp>
        <p:nvSpPr>
          <p:cNvPr id="315" name="Shape 315"/>
          <p:cNvSpPr txBox="1"/>
          <p:nvPr/>
        </p:nvSpPr>
        <p:spPr>
          <a:xfrm>
            <a:off x="6586538" y="3779044"/>
            <a:ext cx="1643118" cy="421537"/>
          </a:xfrm>
          <a:prstGeom prst="rect">
            <a:avLst/>
          </a:prstGeom>
          <a:noFill/>
          <a:ln w="76200" cap="flat" cmpd="sng">
            <a:solidFill>
              <a:srgbClr val="FF40FF"/>
            </a:solidFill>
            <a:prstDash val="solid"/>
            <a:round/>
            <a:headEnd type="none" w="med" len="med"/>
            <a:tailEnd type="none" w="med" len="med"/>
          </a:ln>
        </p:spPr>
        <p:txBody>
          <a:bodyPr lIns="0" tIns="0" rIns="0" bIns="0" anchor="ctr" anchorCtr="0">
            <a:noAutofit/>
          </a:bodyPr>
          <a:lstStyle/>
          <a:p>
            <a:pPr algn="ctr">
              <a:buClr>
                <a:schemeClr val="lt1"/>
              </a:buClr>
              <a:buSzPct val="25000"/>
            </a:pPr>
            <a:r>
              <a:rPr lang="en-US" sz="1969">
                <a:latin typeface="Arial" charset="0"/>
                <a:ea typeface="Arial" charset="0"/>
                <a:cs typeface="Arial" charset="0"/>
                <a:sym typeface="Cabin"/>
              </a:rPr>
              <a:t>...</a:t>
            </a:r>
          </a:p>
        </p:txBody>
      </p:sp>
      <p:cxnSp>
        <p:nvCxnSpPr>
          <p:cNvPr id="325" name="Shape 325"/>
          <p:cNvCxnSpPr/>
          <p:nvPr/>
        </p:nvCxnSpPr>
        <p:spPr>
          <a:xfrm rot="10800000">
            <a:off x="8334021" y="3489700"/>
            <a:ext cx="571556" cy="838518"/>
          </a:xfrm>
          <a:prstGeom prst="straightConnector1">
            <a:avLst/>
          </a:prstGeom>
          <a:noFill/>
          <a:ln w="76200" cap="rnd" cmpd="sng">
            <a:solidFill>
              <a:srgbClr val="0432FF"/>
            </a:solidFill>
            <a:prstDash val="solid"/>
            <a:miter/>
            <a:headEnd type="stealth" w="med" len="med"/>
            <a:tailEnd type="none" w="med" len="med"/>
          </a:ln>
        </p:spPr>
      </p:cxnSp>
      <p:cxnSp>
        <p:nvCxnSpPr>
          <p:cNvPr id="326" name="Shape 326"/>
          <p:cNvCxnSpPr/>
          <p:nvPr/>
        </p:nvCxnSpPr>
        <p:spPr>
          <a:xfrm rot="10800000" flipH="1">
            <a:off x="6723161" y="4313988"/>
            <a:ext cx="2165400" cy="757181"/>
          </a:xfrm>
          <a:prstGeom prst="straightConnector1">
            <a:avLst/>
          </a:prstGeom>
          <a:noFill/>
          <a:ln w="76200" cap="rnd" cmpd="sng">
            <a:solidFill>
              <a:srgbClr val="0432FF"/>
            </a:solidFill>
            <a:prstDash val="solid"/>
            <a:miter/>
            <a:headEnd type="stealth" w="med" len="med"/>
            <a:tailEnd type="none" w="med" len="med"/>
          </a:ln>
        </p:spPr>
      </p:cxnSp>
      <p:sp>
        <p:nvSpPr>
          <p:cNvPr id="327" name="Shape 327"/>
          <p:cNvSpPr txBox="1"/>
          <p:nvPr/>
        </p:nvSpPr>
        <p:spPr>
          <a:xfrm>
            <a:off x="985838" y="1529648"/>
            <a:ext cx="3688875" cy="1869919"/>
          </a:xfrm>
          <a:prstGeom prst="rect">
            <a:avLst/>
          </a:prstGeom>
          <a:noFill/>
          <a:ln>
            <a:solidFill>
              <a:srgbClr val="FF40FF"/>
            </a:solidFill>
          </a:ln>
        </p:spPr>
        <p:txBody>
          <a:bodyPr lIns="0" tIns="0" rIns="0" bIns="0" anchor="ctr" anchorCtr="0">
            <a:noAutofit/>
          </a:bodyPr>
          <a:lstStyle/>
          <a:p>
            <a:pPr>
              <a:buClr>
                <a:srgbClr val="FFFF00"/>
              </a:buClr>
              <a:buSzPct val="25000"/>
            </a:pPr>
            <a:r>
              <a:rPr lang="en-US" sz="1688" dirty="0">
                <a:latin typeface="Courier"/>
                <a:ea typeface="Courier"/>
                <a:cs typeface="Courier"/>
                <a:sym typeface="Courier New"/>
              </a:rPr>
              <a:t>while True:</a:t>
            </a:r>
          </a:p>
          <a:p>
            <a:pPr>
              <a:buClr>
                <a:schemeClr val="lt1"/>
              </a:buClr>
              <a:buSzPct val="25000"/>
            </a:pPr>
            <a:r>
              <a:rPr lang="en-US" sz="1688" dirty="0">
                <a:latin typeface="Courier"/>
                <a:ea typeface="Courier"/>
                <a:cs typeface="Courier"/>
                <a:sym typeface="Courier New"/>
              </a:rPr>
              <a:t>    line = input('&gt; ')</a:t>
            </a:r>
          </a:p>
          <a:p>
            <a:pPr>
              <a:buClr>
                <a:schemeClr val="lt1"/>
              </a:buClr>
              <a:buSzPct val="25000"/>
            </a:pPr>
            <a:r>
              <a:rPr lang="en-US" sz="1688" dirty="0">
                <a:latin typeface="Courier"/>
                <a:ea typeface="Courier"/>
                <a:cs typeface="Courier"/>
                <a:sym typeface="Courier New"/>
              </a:rPr>
              <a:t>    if line == 'done' : </a:t>
            </a:r>
          </a:p>
          <a:p>
            <a:pPr>
              <a:buClr>
                <a:schemeClr val="lt1"/>
              </a:buClr>
              <a:buSzPct val="25000"/>
            </a:pPr>
            <a:r>
              <a:rPr lang="en-US" sz="1688" dirty="0">
                <a:latin typeface="Courier"/>
                <a:ea typeface="Courier"/>
                <a:cs typeface="Courier"/>
                <a:sym typeface="Courier New"/>
              </a:rPr>
              <a:t>       break</a:t>
            </a:r>
          </a:p>
          <a:p>
            <a:pPr>
              <a:buClr>
                <a:schemeClr val="lt1"/>
              </a:buClr>
              <a:buSzPct val="25000"/>
            </a:pPr>
            <a:r>
              <a:rPr lang="en-US" sz="1688" dirty="0">
                <a:latin typeface="Courier"/>
                <a:ea typeface="Courier"/>
                <a:cs typeface="Courier"/>
                <a:sym typeface="Courier New"/>
              </a:rPr>
              <a:t>    print(line)</a:t>
            </a:r>
          </a:p>
          <a:p>
            <a:pPr>
              <a:buClr>
                <a:srgbClr val="FFFF00"/>
              </a:buClr>
              <a:buSzPct val="25000"/>
            </a:pPr>
            <a:r>
              <a:rPr lang="en-US" sz="1688" dirty="0">
                <a:latin typeface="Courier"/>
                <a:ea typeface="Courier"/>
                <a:cs typeface="Courier"/>
                <a:sym typeface="Courier New"/>
              </a:rPr>
              <a:t>print('Done!')</a:t>
            </a:r>
          </a:p>
        </p:txBody>
      </p:sp>
      <p:cxnSp>
        <p:nvCxnSpPr>
          <p:cNvPr id="328" name="Shape 328"/>
          <p:cNvCxnSpPr/>
          <p:nvPr/>
        </p:nvCxnSpPr>
        <p:spPr>
          <a:xfrm rot="10800000">
            <a:off x="741881" y="2828334"/>
            <a:ext cx="196256" cy="306281"/>
          </a:xfrm>
          <a:prstGeom prst="straightConnector1">
            <a:avLst/>
          </a:prstGeom>
          <a:noFill/>
          <a:ln w="50800" cap="rnd" cmpd="sng">
            <a:solidFill>
              <a:srgbClr val="0432FF"/>
            </a:solidFill>
            <a:prstDash val="solid"/>
            <a:miter/>
            <a:headEnd type="stealth" w="med" len="med"/>
            <a:tailEnd type="none" w="med" len="med"/>
          </a:ln>
        </p:spPr>
      </p:cxnSp>
      <p:cxnSp>
        <p:nvCxnSpPr>
          <p:cNvPr id="329" name="Shape 329"/>
          <p:cNvCxnSpPr/>
          <p:nvPr/>
        </p:nvCxnSpPr>
        <p:spPr>
          <a:xfrm rot="10800000" flipH="1">
            <a:off x="712091" y="2610113"/>
            <a:ext cx="1005244" cy="212118"/>
          </a:xfrm>
          <a:prstGeom prst="straightConnector1">
            <a:avLst/>
          </a:prstGeom>
          <a:noFill/>
          <a:ln w="50800" cap="rnd" cmpd="sng">
            <a:solidFill>
              <a:srgbClr val="0432FF"/>
            </a:solidFill>
            <a:prstDash val="solid"/>
            <a:miter/>
            <a:headEnd type="stealth" w="med" len="med"/>
            <a:tailEnd type="none" w="med" len="med"/>
          </a:ln>
        </p:spPr>
      </p:cxnSp>
      <p:cxnSp>
        <p:nvCxnSpPr>
          <p:cNvPr id="330" name="Shape 330"/>
          <p:cNvCxnSpPr/>
          <p:nvPr/>
        </p:nvCxnSpPr>
        <p:spPr>
          <a:xfrm rot="10800000">
            <a:off x="7430288" y="2649502"/>
            <a:ext cx="577631" cy="348637"/>
          </a:xfrm>
          <a:prstGeom prst="straightConnector1">
            <a:avLst/>
          </a:prstGeom>
          <a:noFill/>
          <a:ln w="76200" cap="rnd" cmpd="sng">
            <a:solidFill>
              <a:srgbClr val="FF40FF"/>
            </a:solidFill>
            <a:prstDash val="solid"/>
            <a:miter/>
            <a:headEnd type="none" w="med" len="med"/>
            <a:tailEnd type="none" w="med" len="med"/>
          </a:ln>
        </p:spPr>
      </p:cxnSp>
      <p:sp>
        <p:nvSpPr>
          <p:cNvPr id="333" name="Shape 333"/>
          <p:cNvSpPr txBox="1"/>
          <p:nvPr/>
        </p:nvSpPr>
        <p:spPr>
          <a:xfrm>
            <a:off x="7686675" y="3036094"/>
            <a:ext cx="1228669" cy="421537"/>
          </a:xfrm>
          <a:prstGeom prst="rect">
            <a:avLst/>
          </a:prstGeom>
          <a:noFill/>
          <a:ln w="76200" cap="flat" cmpd="sng">
            <a:solidFill>
              <a:srgbClr val="FF40FF"/>
            </a:solidFill>
            <a:prstDash val="solid"/>
            <a:round/>
            <a:headEnd type="none" w="med" len="med"/>
            <a:tailEnd type="none" w="med" len="med"/>
          </a:ln>
        </p:spPr>
        <p:txBody>
          <a:bodyPr lIns="0" tIns="0" rIns="0" bIns="0" anchor="ctr" anchorCtr="0">
            <a:noAutofit/>
          </a:bodyPr>
          <a:lstStyle/>
          <a:p>
            <a:pPr algn="ctr">
              <a:buClr>
                <a:schemeClr val="lt1"/>
              </a:buClr>
              <a:buSzPct val="25000"/>
            </a:pPr>
            <a:r>
              <a:rPr lang="en-US" sz="1969">
                <a:latin typeface="Arial" charset="0"/>
                <a:ea typeface="Arial" charset="0"/>
                <a:cs typeface="Arial" charset="0"/>
                <a:sym typeface="Cabin"/>
              </a:rPr>
              <a:t>break</a:t>
            </a:r>
          </a:p>
        </p:txBody>
      </p:sp>
      <p:cxnSp>
        <p:nvCxnSpPr>
          <p:cNvPr id="334" name="Shape 334"/>
          <p:cNvCxnSpPr/>
          <p:nvPr/>
        </p:nvCxnSpPr>
        <p:spPr>
          <a:xfrm rot="10800000">
            <a:off x="7432629" y="4188037"/>
            <a:ext cx="8100" cy="318768"/>
          </a:xfrm>
          <a:prstGeom prst="straightConnector1">
            <a:avLst/>
          </a:prstGeom>
          <a:noFill/>
          <a:ln w="76200" cap="rnd" cmpd="sng">
            <a:solidFill>
              <a:srgbClr val="FF40FF"/>
            </a:solidFill>
            <a:prstDash val="solid"/>
            <a:miter/>
            <a:headEnd type="stealth" w="med" len="med"/>
            <a:tailEnd type="none" w="med" len="med"/>
          </a:ln>
        </p:spPr>
      </p:cxnSp>
      <p:cxnSp>
        <p:nvCxnSpPr>
          <p:cNvPr id="335" name="Shape 335"/>
          <p:cNvCxnSpPr/>
          <p:nvPr/>
        </p:nvCxnSpPr>
        <p:spPr>
          <a:xfrm rot="10800000">
            <a:off x="7384802" y="1872984"/>
            <a:ext cx="8100" cy="318768"/>
          </a:xfrm>
          <a:prstGeom prst="straightConnector1">
            <a:avLst/>
          </a:prstGeom>
          <a:noFill/>
          <a:ln w="76200" cap="rnd" cmpd="sng">
            <a:solidFill>
              <a:srgbClr val="FF40FF"/>
            </a:solidFill>
            <a:prstDash val="solid"/>
            <a:miter/>
            <a:headEnd type="stealth" w="med" len="med"/>
            <a:tailEnd type="none" w="med" len="med"/>
          </a:ln>
        </p:spPr>
      </p:cxnSp>
      <p:sp>
        <p:nvSpPr>
          <p:cNvPr id="2" name="Date Placeholder 1"/>
          <p:cNvSpPr>
            <a:spLocks noGrp="1"/>
          </p:cNvSpPr>
          <p:nvPr>
            <p:ph type="dt" sz="half" idx="10"/>
          </p:nvPr>
        </p:nvSpPr>
        <p:spPr/>
        <p:txBody>
          <a:bodyPr/>
          <a:lstStyle/>
          <a:p>
            <a:r>
              <a:rPr lang="en-HK" altLang="zh-HK" smtClean="0"/>
              <a:t>24 Nov 2018 </a:t>
            </a:r>
            <a:endParaRPr lang="en-US"/>
          </a:p>
        </p:txBody>
      </p:sp>
      <p:sp>
        <p:nvSpPr>
          <p:cNvPr id="3" name="Footer Placeholder 2"/>
          <p:cNvSpPr>
            <a:spLocks noGrp="1"/>
          </p:cNvSpPr>
          <p:nvPr>
            <p:ph type="ftr" sz="quarter" idx="11"/>
          </p:nvPr>
        </p:nvSpPr>
        <p:spPr/>
        <p:txBody>
          <a:bodyPr/>
          <a:lstStyle/>
          <a:p>
            <a:r>
              <a:rPr lang="it-IT" smtClean="0"/>
              <a:t>BUDMC Py01 </a:t>
            </a:r>
            <a:endParaRPr lang="en-US"/>
          </a:p>
        </p:txBody>
      </p:sp>
      <p:sp>
        <p:nvSpPr>
          <p:cNvPr id="4" name="Slide Number Placeholder 3"/>
          <p:cNvSpPr>
            <a:spLocks noGrp="1"/>
          </p:cNvSpPr>
          <p:nvPr>
            <p:ph type="sldNum" sz="quarter" idx="12"/>
          </p:nvPr>
        </p:nvSpPr>
        <p:spPr/>
        <p:txBody>
          <a:bodyPr/>
          <a:lstStyle/>
          <a:p>
            <a:fld id="{759C4891-3A96-4342-8252-30900AC70DD8}" type="slidenum">
              <a:rPr lang="en-US" smtClean="0"/>
              <a:t>48</a:t>
            </a:fld>
            <a:endParaRPr lang="en-US"/>
          </a:p>
        </p:txBody>
      </p:sp>
    </p:spTree>
    <p:extLst>
      <p:ext uri="{BB962C8B-B14F-4D97-AF65-F5344CB8AC3E}">
        <p14:creationId xmlns:p14="http://schemas.microsoft.com/office/powerpoint/2010/main" val="133561709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Continue </a:t>
            </a:r>
            <a:endParaRPr lang="en-US" dirty="0"/>
          </a:p>
        </p:txBody>
      </p:sp>
      <p:sp>
        <p:nvSpPr>
          <p:cNvPr id="3" name="Content Placeholder 2"/>
          <p:cNvSpPr>
            <a:spLocks noGrp="1"/>
          </p:cNvSpPr>
          <p:nvPr>
            <p:ph idx="1"/>
          </p:nvPr>
        </p:nvSpPr>
        <p:spPr/>
        <p:txBody>
          <a:bodyPr>
            <a:normAutofit fontScale="92500"/>
          </a:bodyPr>
          <a:lstStyle/>
          <a:p>
            <a:r>
              <a:rPr lang="en-US" dirty="0"/>
              <a:t>The continue statement ends the current iteration and jumps to the top of the loop and starts the next </a:t>
            </a:r>
            <a:r>
              <a:rPr lang="en-US" dirty="0" smtClean="0"/>
              <a:t>iteration. </a:t>
            </a:r>
          </a:p>
          <a:p>
            <a:r>
              <a:rPr lang="en-US" dirty="0"/>
              <a:t>Sometimes you are in an iteration of a loop and want to finish the current iteration and immediately jump to the next iteration. </a:t>
            </a:r>
            <a:endParaRPr lang="en-US" dirty="0" smtClean="0"/>
          </a:p>
          <a:p>
            <a:r>
              <a:rPr lang="en-US" dirty="0" smtClean="0"/>
              <a:t>In </a:t>
            </a:r>
            <a:r>
              <a:rPr lang="en-US" dirty="0"/>
              <a:t>that case you can use the continue statement to skip to the next iteration without finishing the body of the loop for the current iteration.</a:t>
            </a:r>
            <a:endParaRPr lang="en-US" dirty="0" smtClean="0"/>
          </a:p>
          <a:p>
            <a:endParaRPr lang="en-US" dirty="0"/>
          </a:p>
        </p:txBody>
      </p:sp>
      <p:sp>
        <p:nvSpPr>
          <p:cNvPr id="4" name="Date Placeholder 3"/>
          <p:cNvSpPr>
            <a:spLocks noGrp="1"/>
          </p:cNvSpPr>
          <p:nvPr>
            <p:ph type="dt" sz="half" idx="10"/>
          </p:nvPr>
        </p:nvSpPr>
        <p:spPr/>
        <p:txBody>
          <a:bodyPr/>
          <a:lstStyle/>
          <a:p>
            <a:r>
              <a:rPr lang="en-HK" altLang="zh-HK" smtClean="0"/>
              <a:t>24 Nov 2018 </a:t>
            </a:r>
            <a:endParaRPr lang="en-US"/>
          </a:p>
        </p:txBody>
      </p:sp>
      <p:sp>
        <p:nvSpPr>
          <p:cNvPr id="5" name="Footer Placeholder 4"/>
          <p:cNvSpPr>
            <a:spLocks noGrp="1"/>
          </p:cNvSpPr>
          <p:nvPr>
            <p:ph type="ftr" sz="quarter" idx="11"/>
          </p:nvPr>
        </p:nvSpPr>
        <p:spPr/>
        <p:txBody>
          <a:bodyPr/>
          <a:lstStyle/>
          <a:p>
            <a:r>
              <a:rPr lang="it-IT" smtClean="0"/>
              <a:t>BUDMC Py01 </a:t>
            </a:r>
            <a:endParaRPr lang="en-US"/>
          </a:p>
        </p:txBody>
      </p:sp>
      <p:sp>
        <p:nvSpPr>
          <p:cNvPr id="6" name="Slide Number Placeholder 5"/>
          <p:cNvSpPr>
            <a:spLocks noGrp="1"/>
          </p:cNvSpPr>
          <p:nvPr>
            <p:ph type="sldNum" sz="quarter" idx="12"/>
          </p:nvPr>
        </p:nvSpPr>
        <p:spPr/>
        <p:txBody>
          <a:bodyPr/>
          <a:lstStyle/>
          <a:p>
            <a:fld id="{759C4891-3A96-4342-8252-30900AC70DD8}" type="slidenum">
              <a:rPr lang="en-US" smtClean="0"/>
              <a:t>49</a:t>
            </a:fld>
            <a:endParaRPr lang="en-US"/>
          </a:p>
        </p:txBody>
      </p:sp>
    </p:spTree>
    <p:extLst>
      <p:ext uri="{BB962C8B-B14F-4D97-AF65-F5344CB8AC3E}">
        <p14:creationId xmlns:p14="http://schemas.microsoft.com/office/powerpoint/2010/main" val="1470639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“Computational thinking”</a:t>
            </a:r>
            <a:endParaRPr lang="en-US" dirty="0"/>
          </a:p>
        </p:txBody>
      </p:sp>
      <p:sp>
        <p:nvSpPr>
          <p:cNvPr id="6" name="Content Placeholder 5"/>
          <p:cNvSpPr>
            <a:spLocks noGrp="1"/>
          </p:cNvSpPr>
          <p:nvPr>
            <p:ph idx="1"/>
          </p:nvPr>
        </p:nvSpPr>
        <p:spPr/>
        <p:txBody>
          <a:bodyPr>
            <a:normAutofit fontScale="70000" lnSpcReduction="20000"/>
          </a:bodyPr>
          <a:lstStyle/>
          <a:p>
            <a:r>
              <a:rPr lang="en-US" dirty="0" smtClean="0"/>
              <a:t>To think </a:t>
            </a:r>
            <a:r>
              <a:rPr lang="en-US" dirty="0"/>
              <a:t>like a computer </a:t>
            </a:r>
            <a:r>
              <a:rPr lang="en-US" dirty="0" smtClean="0"/>
              <a:t>scientist</a:t>
            </a:r>
            <a:r>
              <a:rPr lang="en-US" dirty="0"/>
              <a:t> </a:t>
            </a:r>
            <a:r>
              <a:rPr lang="en-US" dirty="0" smtClean="0"/>
              <a:t>= mathematics</a:t>
            </a:r>
            <a:r>
              <a:rPr lang="en-US" dirty="0"/>
              <a:t>, engineering, and natural science. </a:t>
            </a:r>
            <a:endParaRPr lang="en-US" dirty="0" smtClean="0"/>
          </a:p>
          <a:p>
            <a:r>
              <a:rPr lang="en-US" i="1" dirty="0" smtClean="0"/>
              <a:t>Like </a:t>
            </a:r>
            <a:r>
              <a:rPr lang="en-US" i="1" dirty="0"/>
              <a:t>mathematicians, computer scientists use formal languages to denote ideas (specifically computations). </a:t>
            </a:r>
            <a:endParaRPr lang="en-US" i="1" dirty="0" smtClean="0"/>
          </a:p>
          <a:p>
            <a:r>
              <a:rPr lang="en-US" i="1" dirty="0" smtClean="0"/>
              <a:t>Like </a:t>
            </a:r>
            <a:r>
              <a:rPr lang="en-US" i="1" dirty="0"/>
              <a:t>engineers, they design things, assembling components into systems and evaluating tradeoffs among alternatives. </a:t>
            </a:r>
            <a:endParaRPr lang="en-US" i="1" dirty="0" smtClean="0"/>
          </a:p>
          <a:p>
            <a:r>
              <a:rPr lang="en-US" i="1" dirty="0" smtClean="0"/>
              <a:t>Like </a:t>
            </a:r>
            <a:r>
              <a:rPr lang="en-US" i="1" dirty="0"/>
              <a:t>scientists, they observe the behavior of complex systems, form hypotheses, and test predictions</a:t>
            </a:r>
            <a:r>
              <a:rPr lang="en-US" i="1" dirty="0" smtClean="0"/>
              <a:t>.</a:t>
            </a:r>
          </a:p>
          <a:p>
            <a:r>
              <a:rPr lang="en-US" i="1" dirty="0" smtClean="0"/>
              <a:t>The </a:t>
            </a:r>
            <a:r>
              <a:rPr lang="en-US" i="1" dirty="0"/>
              <a:t>single most important skill for a computer scientist is problem solving. Problem solving means the ability to formulate problems, think creatively about solutions, and express a solution clearly and accurately. </a:t>
            </a:r>
            <a:endParaRPr lang="en-US" i="1" dirty="0" smtClean="0"/>
          </a:p>
          <a:p>
            <a:endParaRPr lang="en-US" i="1" dirty="0" smtClean="0"/>
          </a:p>
          <a:p>
            <a:r>
              <a:rPr lang="en-US" i="1" dirty="0" smtClean="0"/>
              <a:t>-- </a:t>
            </a:r>
            <a:r>
              <a:rPr lang="en-US" dirty="0"/>
              <a:t>Allen B. </a:t>
            </a:r>
            <a:r>
              <a:rPr lang="en-US" dirty="0" smtClean="0"/>
              <a:t>Downey, </a:t>
            </a:r>
            <a:r>
              <a:rPr lang="en-US" i="1" dirty="0" smtClean="0"/>
              <a:t>How </a:t>
            </a:r>
            <a:r>
              <a:rPr lang="en-US" i="1" dirty="0"/>
              <a:t>to think like a computer scientist: Learning with </a:t>
            </a:r>
            <a:r>
              <a:rPr lang="en-US" i="1" dirty="0" smtClean="0"/>
              <a:t>Python</a:t>
            </a:r>
            <a:endParaRPr lang="en-US" dirty="0"/>
          </a:p>
        </p:txBody>
      </p:sp>
      <p:sp>
        <p:nvSpPr>
          <p:cNvPr id="2" name="Date Placeholder 1"/>
          <p:cNvSpPr>
            <a:spLocks noGrp="1"/>
          </p:cNvSpPr>
          <p:nvPr>
            <p:ph type="dt" sz="half" idx="10"/>
          </p:nvPr>
        </p:nvSpPr>
        <p:spPr/>
        <p:txBody>
          <a:bodyPr/>
          <a:lstStyle/>
          <a:p>
            <a:r>
              <a:rPr lang="en-HK" altLang="zh-HK" smtClean="0"/>
              <a:t>24 Nov 2018 </a:t>
            </a:r>
            <a:endParaRPr lang="en-US"/>
          </a:p>
        </p:txBody>
      </p:sp>
      <p:sp>
        <p:nvSpPr>
          <p:cNvPr id="3" name="Footer Placeholder 2"/>
          <p:cNvSpPr>
            <a:spLocks noGrp="1"/>
          </p:cNvSpPr>
          <p:nvPr>
            <p:ph type="ftr" sz="quarter" idx="11"/>
          </p:nvPr>
        </p:nvSpPr>
        <p:spPr/>
        <p:txBody>
          <a:bodyPr/>
          <a:lstStyle/>
          <a:p>
            <a:r>
              <a:rPr lang="it-IT" smtClean="0"/>
              <a:t>BUDMC Py01 </a:t>
            </a:r>
            <a:endParaRPr lang="en-US"/>
          </a:p>
        </p:txBody>
      </p:sp>
      <p:sp>
        <p:nvSpPr>
          <p:cNvPr id="4" name="Slide Number Placeholder 3"/>
          <p:cNvSpPr>
            <a:spLocks noGrp="1"/>
          </p:cNvSpPr>
          <p:nvPr>
            <p:ph type="sldNum" sz="quarter" idx="12"/>
          </p:nvPr>
        </p:nvSpPr>
        <p:spPr/>
        <p:txBody>
          <a:bodyPr/>
          <a:lstStyle/>
          <a:p>
            <a:fld id="{759C4891-3A96-4342-8252-30900AC70DD8}" type="slidenum">
              <a:rPr lang="en-US" smtClean="0"/>
              <a:t>5</a:t>
            </a:fld>
            <a:endParaRPr lang="en-US"/>
          </a:p>
        </p:txBody>
      </p:sp>
    </p:spTree>
    <p:extLst>
      <p:ext uri="{BB962C8B-B14F-4D97-AF65-F5344CB8AC3E}">
        <p14:creationId xmlns:p14="http://schemas.microsoft.com/office/powerpoint/2010/main" val="12129623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cxnSp>
        <p:nvCxnSpPr>
          <p:cNvPr id="358" name="Shape 358"/>
          <p:cNvCxnSpPr/>
          <p:nvPr/>
        </p:nvCxnSpPr>
        <p:spPr>
          <a:xfrm rot="10800000">
            <a:off x="6182852" y="1385015"/>
            <a:ext cx="8100" cy="318768"/>
          </a:xfrm>
          <a:prstGeom prst="straightConnector1">
            <a:avLst/>
          </a:prstGeom>
          <a:noFill/>
          <a:ln w="76200" cap="rnd" cmpd="sng">
            <a:solidFill>
              <a:srgbClr val="FF40FF"/>
            </a:solidFill>
            <a:prstDash val="solid"/>
            <a:miter/>
            <a:headEnd type="stealth" w="med" len="med"/>
            <a:tailEnd type="none" w="med" len="med"/>
          </a:ln>
        </p:spPr>
      </p:cxnSp>
      <p:sp>
        <p:nvSpPr>
          <p:cNvPr id="359" name="Shape 359"/>
          <p:cNvSpPr/>
          <p:nvPr/>
        </p:nvSpPr>
        <p:spPr>
          <a:xfrm>
            <a:off x="5386388" y="1700213"/>
            <a:ext cx="1614431" cy="714318"/>
          </a:xfrm>
          <a:prstGeom prst="diamond">
            <a:avLst/>
          </a:prstGeom>
          <a:noFill/>
          <a:ln w="76200" cap="flat" cmpd="sng">
            <a:solidFill>
              <a:srgbClr val="FF40FF"/>
            </a:solidFill>
            <a:prstDash val="solid"/>
            <a:round/>
            <a:headEnd type="none" w="med" len="med"/>
            <a:tailEnd type="none" w="med" len="med"/>
          </a:ln>
        </p:spPr>
        <p:txBody>
          <a:bodyPr lIns="0" tIns="0" rIns="0" bIns="0" anchor="ctr" anchorCtr="0">
            <a:noAutofit/>
          </a:bodyPr>
          <a:lstStyle/>
          <a:p>
            <a:pPr algn="ctr">
              <a:buClr>
                <a:srgbClr val="FF0000"/>
              </a:buClr>
              <a:buSzPct val="25000"/>
            </a:pPr>
            <a:r>
              <a:rPr lang="en-US" sz="2025">
                <a:latin typeface="Arial" charset="0"/>
                <a:ea typeface="Arial" charset="0"/>
                <a:cs typeface="Arial" charset="0"/>
                <a:sym typeface="Cabin"/>
              </a:rPr>
              <a:t>True ?</a:t>
            </a:r>
          </a:p>
        </p:txBody>
      </p:sp>
      <p:cxnSp>
        <p:nvCxnSpPr>
          <p:cNvPr id="360" name="Shape 360"/>
          <p:cNvCxnSpPr/>
          <p:nvPr/>
        </p:nvCxnSpPr>
        <p:spPr>
          <a:xfrm flipH="1" flipV="1">
            <a:off x="6185082" y="2365792"/>
            <a:ext cx="19477" cy="2205314"/>
          </a:xfrm>
          <a:prstGeom prst="straightConnector1">
            <a:avLst/>
          </a:prstGeom>
          <a:noFill/>
          <a:ln w="76200" cap="rnd" cmpd="sng">
            <a:solidFill>
              <a:srgbClr val="FF40FF"/>
            </a:solidFill>
            <a:prstDash val="solid"/>
            <a:miter/>
            <a:headEnd type="none" w="med" len="med"/>
            <a:tailEnd type="stealth" w="med" len="med"/>
          </a:ln>
        </p:spPr>
      </p:cxnSp>
      <p:cxnSp>
        <p:nvCxnSpPr>
          <p:cNvPr id="361" name="Shape 361"/>
          <p:cNvCxnSpPr/>
          <p:nvPr/>
        </p:nvCxnSpPr>
        <p:spPr>
          <a:xfrm rot="10800000">
            <a:off x="6993773" y="2053871"/>
            <a:ext cx="381881" cy="6074"/>
          </a:xfrm>
          <a:prstGeom prst="straightConnector1">
            <a:avLst/>
          </a:prstGeom>
          <a:noFill/>
          <a:ln w="76200" cap="rnd" cmpd="sng">
            <a:solidFill>
              <a:srgbClr val="FF40FF"/>
            </a:solidFill>
            <a:prstDash val="solid"/>
            <a:miter/>
            <a:headEnd type="none" w="med" len="med"/>
            <a:tailEnd type="none" w="med" len="med"/>
          </a:ln>
        </p:spPr>
      </p:cxnSp>
      <p:cxnSp>
        <p:nvCxnSpPr>
          <p:cNvPr id="362" name="Shape 362"/>
          <p:cNvCxnSpPr/>
          <p:nvPr/>
        </p:nvCxnSpPr>
        <p:spPr>
          <a:xfrm>
            <a:off x="6182845" y="4571106"/>
            <a:ext cx="1225294" cy="1856"/>
          </a:xfrm>
          <a:prstGeom prst="straightConnector1">
            <a:avLst/>
          </a:prstGeom>
          <a:noFill/>
          <a:ln w="76200" cap="rnd" cmpd="sng">
            <a:solidFill>
              <a:srgbClr val="FF40FF"/>
            </a:solidFill>
            <a:prstDash val="solid"/>
            <a:miter/>
            <a:headEnd type="none" w="med" len="med"/>
            <a:tailEnd type="none" w="med" len="med"/>
          </a:ln>
        </p:spPr>
      </p:cxnSp>
      <p:cxnSp>
        <p:nvCxnSpPr>
          <p:cNvPr id="363" name="Shape 363"/>
          <p:cNvCxnSpPr/>
          <p:nvPr/>
        </p:nvCxnSpPr>
        <p:spPr>
          <a:xfrm flipH="1">
            <a:off x="5186348" y="2062758"/>
            <a:ext cx="223256" cy="1856"/>
          </a:xfrm>
          <a:prstGeom prst="straightConnector1">
            <a:avLst/>
          </a:prstGeom>
          <a:noFill/>
          <a:ln w="76200" cap="rnd" cmpd="sng">
            <a:solidFill>
              <a:srgbClr val="FF40FF"/>
            </a:solidFill>
            <a:prstDash val="solid"/>
            <a:miter/>
            <a:headEnd type="none" w="med" len="med"/>
            <a:tailEnd type="stealth" w="med" len="med"/>
          </a:ln>
        </p:spPr>
      </p:cxnSp>
      <p:cxnSp>
        <p:nvCxnSpPr>
          <p:cNvPr id="364" name="Shape 364"/>
          <p:cNvCxnSpPr/>
          <p:nvPr/>
        </p:nvCxnSpPr>
        <p:spPr>
          <a:xfrm rot="10800000" flipH="1">
            <a:off x="6140946" y="4810488"/>
            <a:ext cx="8943" cy="362475"/>
          </a:xfrm>
          <a:prstGeom prst="straightConnector1">
            <a:avLst/>
          </a:prstGeom>
          <a:noFill/>
          <a:ln w="76200" cap="rnd" cmpd="sng">
            <a:solidFill>
              <a:srgbClr val="FF40FF"/>
            </a:solidFill>
            <a:prstDash val="solid"/>
            <a:miter/>
            <a:headEnd type="stealth" w="med" len="med"/>
            <a:tailEnd type="none" w="med" len="med"/>
          </a:ln>
        </p:spPr>
      </p:cxnSp>
      <p:cxnSp>
        <p:nvCxnSpPr>
          <p:cNvPr id="365" name="Shape 365"/>
          <p:cNvCxnSpPr/>
          <p:nvPr/>
        </p:nvCxnSpPr>
        <p:spPr>
          <a:xfrm flipV="1">
            <a:off x="5200734" y="2057407"/>
            <a:ext cx="18696" cy="2762833"/>
          </a:xfrm>
          <a:prstGeom prst="straightConnector1">
            <a:avLst/>
          </a:prstGeom>
          <a:noFill/>
          <a:ln w="76200" cap="rnd" cmpd="sng">
            <a:solidFill>
              <a:srgbClr val="FF40FF"/>
            </a:solidFill>
            <a:prstDash val="solid"/>
            <a:miter/>
            <a:headEnd type="stealth" w="med" len="med"/>
            <a:tailEnd type="none" w="med" len="med"/>
          </a:ln>
        </p:spPr>
      </p:cxnSp>
      <p:cxnSp>
        <p:nvCxnSpPr>
          <p:cNvPr id="366" name="Shape 366"/>
          <p:cNvCxnSpPr/>
          <p:nvPr/>
        </p:nvCxnSpPr>
        <p:spPr>
          <a:xfrm>
            <a:off x="5153322" y="4820240"/>
            <a:ext cx="985838" cy="0"/>
          </a:xfrm>
          <a:prstGeom prst="straightConnector1">
            <a:avLst/>
          </a:prstGeom>
          <a:noFill/>
          <a:ln w="76200" cap="rnd" cmpd="sng">
            <a:solidFill>
              <a:srgbClr val="FF40FF"/>
            </a:solidFill>
            <a:prstDash val="solid"/>
            <a:miter/>
            <a:headEnd type="none" w="med" len="med"/>
            <a:tailEnd type="none" w="med" len="med"/>
          </a:ln>
        </p:spPr>
      </p:cxnSp>
      <p:sp>
        <p:nvSpPr>
          <p:cNvPr id="367" name="Shape 367"/>
          <p:cNvSpPr txBox="1"/>
          <p:nvPr/>
        </p:nvSpPr>
        <p:spPr>
          <a:xfrm>
            <a:off x="4891683" y="1635919"/>
            <a:ext cx="407194" cy="349987"/>
          </a:xfrm>
          <a:prstGeom prst="rect">
            <a:avLst/>
          </a:prstGeom>
          <a:noFill/>
          <a:ln>
            <a:solidFill>
              <a:srgbClr val="FF40FF"/>
            </a:solidFill>
          </a:ln>
        </p:spPr>
        <p:txBody>
          <a:bodyPr lIns="0" tIns="0" rIns="0" bIns="0" anchor="ctr" anchorCtr="0">
            <a:noAutofit/>
          </a:bodyPr>
          <a:lstStyle/>
          <a:p>
            <a:pPr algn="ctr">
              <a:buClr>
                <a:schemeClr val="lt1"/>
              </a:buClr>
              <a:buSzPct val="25000"/>
            </a:pPr>
            <a:r>
              <a:rPr lang="en-US" sz="2025">
                <a:latin typeface="Arial" charset="0"/>
                <a:ea typeface="Arial" charset="0"/>
                <a:cs typeface="Arial" charset="0"/>
                <a:sym typeface="Cabin"/>
              </a:rPr>
              <a:t>No</a:t>
            </a:r>
          </a:p>
        </p:txBody>
      </p:sp>
      <p:sp>
        <p:nvSpPr>
          <p:cNvPr id="368" name="Shape 368"/>
          <p:cNvSpPr txBox="1"/>
          <p:nvPr/>
        </p:nvSpPr>
        <p:spPr>
          <a:xfrm>
            <a:off x="5329238" y="5156890"/>
            <a:ext cx="1643118" cy="421537"/>
          </a:xfrm>
          <a:prstGeom prst="rect">
            <a:avLst/>
          </a:prstGeom>
          <a:noFill/>
          <a:ln w="76200" cap="flat" cmpd="sng">
            <a:solidFill>
              <a:srgbClr val="FF40FF"/>
            </a:solidFill>
            <a:prstDash val="solid"/>
            <a:round/>
            <a:headEnd type="none" w="med" len="med"/>
            <a:tailEnd type="none" w="med" len="med"/>
          </a:ln>
        </p:spPr>
        <p:txBody>
          <a:bodyPr lIns="0" tIns="0" rIns="0" bIns="0" anchor="ctr" anchorCtr="0">
            <a:noAutofit/>
          </a:bodyPr>
          <a:lstStyle/>
          <a:p>
            <a:pPr algn="ctr">
              <a:buClr>
                <a:schemeClr val="lt1"/>
              </a:buClr>
              <a:buSzPct val="25000"/>
            </a:pPr>
            <a:r>
              <a:rPr lang="en-US" sz="1969" dirty="0">
                <a:latin typeface="Arial" charset="0"/>
                <a:ea typeface="Arial" charset="0"/>
                <a:cs typeface="Arial" charset="0"/>
                <a:sym typeface="Cabin"/>
              </a:rPr>
              <a:t>print('Done')</a:t>
            </a:r>
          </a:p>
        </p:txBody>
      </p:sp>
      <p:sp>
        <p:nvSpPr>
          <p:cNvPr id="369" name="Shape 369"/>
          <p:cNvSpPr txBox="1"/>
          <p:nvPr/>
        </p:nvSpPr>
        <p:spPr>
          <a:xfrm>
            <a:off x="7478613" y="1885950"/>
            <a:ext cx="493812" cy="349987"/>
          </a:xfrm>
          <a:prstGeom prst="rect">
            <a:avLst/>
          </a:prstGeom>
          <a:noFill/>
          <a:ln>
            <a:solidFill>
              <a:srgbClr val="FF40FF"/>
            </a:solidFill>
          </a:ln>
        </p:spPr>
        <p:txBody>
          <a:bodyPr lIns="0" tIns="0" rIns="0" bIns="0" anchor="ctr" anchorCtr="0">
            <a:noAutofit/>
          </a:bodyPr>
          <a:lstStyle/>
          <a:p>
            <a:pPr algn="ctr">
              <a:buClr>
                <a:schemeClr val="lt1"/>
              </a:buClr>
              <a:buSzPct val="25000"/>
            </a:pPr>
            <a:r>
              <a:rPr lang="en-US" sz="2025">
                <a:latin typeface="Arial" charset="0"/>
                <a:ea typeface="Arial" charset="0"/>
                <a:cs typeface="Arial" charset="0"/>
                <a:sym typeface="Cabin"/>
              </a:rPr>
              <a:t>Yes</a:t>
            </a:r>
          </a:p>
        </p:txBody>
      </p:sp>
      <p:cxnSp>
        <p:nvCxnSpPr>
          <p:cNvPr id="370" name="Shape 370"/>
          <p:cNvCxnSpPr/>
          <p:nvPr/>
        </p:nvCxnSpPr>
        <p:spPr>
          <a:xfrm rot="10800000" flipH="1">
            <a:off x="6504385" y="1591186"/>
            <a:ext cx="1688681" cy="160818"/>
          </a:xfrm>
          <a:prstGeom prst="straightConnector1">
            <a:avLst/>
          </a:prstGeom>
          <a:noFill/>
          <a:ln w="76200" cap="rnd" cmpd="sng">
            <a:solidFill>
              <a:srgbClr val="0432FF"/>
            </a:solidFill>
            <a:prstDash val="solid"/>
            <a:miter/>
            <a:headEnd type="stealth" w="med" len="med"/>
            <a:tailEnd type="none" w="med" len="med"/>
          </a:ln>
        </p:spPr>
      </p:cxnSp>
      <p:sp>
        <p:nvSpPr>
          <p:cNvPr id="371" name="Shape 371"/>
          <p:cNvSpPr txBox="1"/>
          <p:nvPr/>
        </p:nvSpPr>
        <p:spPr>
          <a:xfrm>
            <a:off x="1157288" y="2182416"/>
            <a:ext cx="3538687" cy="2493112"/>
          </a:xfrm>
          <a:prstGeom prst="rect">
            <a:avLst/>
          </a:prstGeom>
          <a:noFill/>
          <a:ln>
            <a:noFill/>
          </a:ln>
        </p:spPr>
        <p:txBody>
          <a:bodyPr lIns="0" tIns="0" rIns="0" bIns="0" anchor="ctr" anchorCtr="0">
            <a:noAutofit/>
          </a:bodyPr>
          <a:lstStyle/>
          <a:p>
            <a:pPr>
              <a:buClr>
                <a:srgbClr val="FFFF00"/>
              </a:buClr>
              <a:buSzPct val="25000"/>
            </a:pPr>
            <a:r>
              <a:rPr lang="en-US" sz="1688" dirty="0">
                <a:latin typeface="Courier"/>
                <a:ea typeface="Courier"/>
                <a:cs typeface="Courier"/>
                <a:sym typeface="Courier New"/>
              </a:rPr>
              <a:t>while True: </a:t>
            </a:r>
          </a:p>
          <a:p>
            <a:pPr>
              <a:buClr>
                <a:schemeClr val="lt1"/>
              </a:buClr>
              <a:buSzPct val="25000"/>
            </a:pPr>
            <a:r>
              <a:rPr lang="en-US" sz="1688" dirty="0">
                <a:latin typeface="Courier"/>
                <a:ea typeface="Courier"/>
                <a:cs typeface="Courier"/>
                <a:sym typeface="Courier New"/>
              </a:rPr>
              <a:t>   line = </a:t>
            </a:r>
            <a:r>
              <a:rPr lang="en-US" sz="1688" dirty="0" err="1">
                <a:latin typeface="Courier"/>
                <a:ea typeface="Courier"/>
                <a:cs typeface="Courier"/>
                <a:sym typeface="Courier New"/>
              </a:rPr>
              <a:t>raw_input</a:t>
            </a:r>
            <a:r>
              <a:rPr lang="en-US" sz="1688" dirty="0">
                <a:latin typeface="Courier"/>
                <a:ea typeface="Courier"/>
                <a:cs typeface="Courier"/>
                <a:sym typeface="Courier New"/>
              </a:rPr>
              <a:t>('&gt; ')</a:t>
            </a:r>
          </a:p>
          <a:p>
            <a:pPr>
              <a:buClr>
                <a:schemeClr val="lt1"/>
              </a:buClr>
              <a:buSzPct val="25000"/>
            </a:pPr>
            <a:r>
              <a:rPr lang="en-US" sz="1688" dirty="0">
                <a:latin typeface="Courier"/>
                <a:ea typeface="Courier"/>
                <a:cs typeface="Courier"/>
                <a:sym typeface="Courier New"/>
              </a:rPr>
              <a:t>   if line[0] == '#' :</a:t>
            </a:r>
          </a:p>
          <a:p>
            <a:pPr>
              <a:buClr>
                <a:schemeClr val="lt1"/>
              </a:buClr>
              <a:buSzPct val="25000"/>
            </a:pPr>
            <a:r>
              <a:rPr lang="en-US" sz="1688" dirty="0">
                <a:latin typeface="Courier"/>
                <a:ea typeface="Courier"/>
                <a:cs typeface="Courier"/>
                <a:sym typeface="Courier New"/>
              </a:rPr>
              <a:t>        continue</a:t>
            </a:r>
          </a:p>
          <a:p>
            <a:pPr>
              <a:buClr>
                <a:schemeClr val="lt1"/>
              </a:buClr>
              <a:buSzPct val="25000"/>
            </a:pPr>
            <a:r>
              <a:rPr lang="en-US" sz="1688" dirty="0">
                <a:latin typeface="Courier"/>
                <a:ea typeface="Courier"/>
                <a:cs typeface="Courier"/>
                <a:sym typeface="Courier New"/>
              </a:rPr>
              <a:t>    if line == 'done' :</a:t>
            </a:r>
          </a:p>
          <a:p>
            <a:pPr>
              <a:buClr>
                <a:schemeClr val="lt1"/>
              </a:buClr>
              <a:buSzPct val="25000"/>
            </a:pPr>
            <a:r>
              <a:rPr lang="en-US" sz="1688" dirty="0">
                <a:latin typeface="Courier"/>
                <a:ea typeface="Courier"/>
                <a:cs typeface="Courier"/>
                <a:sym typeface="Courier New"/>
              </a:rPr>
              <a:t>        break</a:t>
            </a:r>
          </a:p>
          <a:p>
            <a:pPr>
              <a:buClr>
                <a:schemeClr val="lt1"/>
              </a:buClr>
              <a:buSzPct val="25000"/>
            </a:pPr>
            <a:r>
              <a:rPr lang="en-US" sz="1688" dirty="0">
                <a:latin typeface="Courier"/>
                <a:ea typeface="Courier"/>
                <a:cs typeface="Courier"/>
                <a:sym typeface="Courier New"/>
              </a:rPr>
              <a:t>    print(line)</a:t>
            </a:r>
          </a:p>
          <a:p>
            <a:pPr>
              <a:buClr>
                <a:srgbClr val="FFFF00"/>
              </a:buClr>
              <a:buSzPct val="25000"/>
            </a:pPr>
            <a:r>
              <a:rPr lang="en-US" sz="1688" dirty="0">
                <a:latin typeface="Courier"/>
                <a:ea typeface="Courier"/>
                <a:cs typeface="Courier"/>
                <a:sym typeface="Courier New"/>
              </a:rPr>
              <a:t>print('Done!')</a:t>
            </a:r>
          </a:p>
        </p:txBody>
      </p:sp>
      <p:cxnSp>
        <p:nvCxnSpPr>
          <p:cNvPr id="372" name="Shape 372"/>
          <p:cNvCxnSpPr/>
          <p:nvPr/>
        </p:nvCxnSpPr>
        <p:spPr>
          <a:xfrm flipH="1">
            <a:off x="958121" y="2561372"/>
            <a:ext cx="149174" cy="471149"/>
          </a:xfrm>
          <a:prstGeom prst="straightConnector1">
            <a:avLst/>
          </a:prstGeom>
          <a:noFill/>
          <a:ln w="50800" cap="rnd" cmpd="sng">
            <a:solidFill>
              <a:srgbClr val="0432FF"/>
            </a:solidFill>
            <a:prstDash val="solid"/>
            <a:miter/>
            <a:headEnd type="stealth" w="med" len="med"/>
            <a:tailEnd type="none" w="med" len="med"/>
          </a:ln>
        </p:spPr>
      </p:cxnSp>
      <p:cxnSp>
        <p:nvCxnSpPr>
          <p:cNvPr id="373" name="Shape 373"/>
          <p:cNvCxnSpPr/>
          <p:nvPr/>
        </p:nvCxnSpPr>
        <p:spPr>
          <a:xfrm>
            <a:off x="957228" y="3038667"/>
            <a:ext cx="695925" cy="261224"/>
          </a:xfrm>
          <a:prstGeom prst="straightConnector1">
            <a:avLst/>
          </a:prstGeom>
          <a:noFill/>
          <a:ln w="50800" cap="rnd" cmpd="sng">
            <a:solidFill>
              <a:srgbClr val="0432FF"/>
            </a:solidFill>
            <a:prstDash val="solid"/>
            <a:miter/>
            <a:headEnd type="stealth" w="med" len="med"/>
            <a:tailEnd type="none" w="med" len="med"/>
          </a:ln>
        </p:spPr>
      </p:cxnSp>
      <p:sp>
        <p:nvSpPr>
          <p:cNvPr id="374" name="Shape 374"/>
          <p:cNvSpPr txBox="1"/>
          <p:nvPr/>
        </p:nvSpPr>
        <p:spPr>
          <a:xfrm>
            <a:off x="6579394" y="3950494"/>
            <a:ext cx="1643118" cy="421537"/>
          </a:xfrm>
          <a:prstGeom prst="rect">
            <a:avLst/>
          </a:prstGeom>
          <a:noFill/>
          <a:ln w="76200" cap="flat" cmpd="sng">
            <a:solidFill>
              <a:srgbClr val="FF40FF"/>
            </a:solidFill>
            <a:prstDash val="solid"/>
            <a:round/>
            <a:headEnd type="none" w="med" len="med"/>
            <a:tailEnd type="none" w="med" len="med"/>
          </a:ln>
        </p:spPr>
        <p:txBody>
          <a:bodyPr lIns="0" tIns="0" rIns="0" bIns="0" anchor="ctr" anchorCtr="0">
            <a:noAutofit/>
          </a:bodyPr>
          <a:lstStyle/>
          <a:p>
            <a:pPr algn="ctr">
              <a:buClr>
                <a:schemeClr val="lt1"/>
              </a:buClr>
              <a:buSzPct val="25000"/>
            </a:pPr>
            <a:r>
              <a:rPr lang="en-US" sz="1969">
                <a:latin typeface="Arial" charset="0"/>
                <a:ea typeface="Arial" charset="0"/>
                <a:cs typeface="Arial" charset="0"/>
                <a:sym typeface="Cabin"/>
              </a:rPr>
              <a:t>...</a:t>
            </a:r>
          </a:p>
        </p:txBody>
      </p:sp>
      <p:cxnSp>
        <p:nvCxnSpPr>
          <p:cNvPr id="375" name="Shape 375"/>
          <p:cNvCxnSpPr/>
          <p:nvPr/>
        </p:nvCxnSpPr>
        <p:spPr>
          <a:xfrm>
            <a:off x="8182272" y="1580555"/>
            <a:ext cx="475875" cy="1641262"/>
          </a:xfrm>
          <a:prstGeom prst="straightConnector1">
            <a:avLst/>
          </a:prstGeom>
          <a:noFill/>
          <a:ln w="76200" cap="rnd" cmpd="sng">
            <a:solidFill>
              <a:srgbClr val="0432FF"/>
            </a:solidFill>
            <a:prstDash val="solid"/>
            <a:miter/>
            <a:headEnd type="stealth" w="med" len="med"/>
            <a:tailEnd type="none" w="med" len="med"/>
          </a:ln>
        </p:spPr>
      </p:cxnSp>
      <p:cxnSp>
        <p:nvCxnSpPr>
          <p:cNvPr id="376" name="Shape 376"/>
          <p:cNvCxnSpPr>
            <a:endCxn id="377" idx="2"/>
          </p:cNvCxnSpPr>
          <p:nvPr/>
        </p:nvCxnSpPr>
        <p:spPr>
          <a:xfrm rot="10800000">
            <a:off x="7393809" y="2867350"/>
            <a:ext cx="817931" cy="416138"/>
          </a:xfrm>
          <a:prstGeom prst="straightConnector1">
            <a:avLst/>
          </a:prstGeom>
          <a:noFill/>
          <a:ln w="76200" cap="rnd" cmpd="sng">
            <a:solidFill>
              <a:srgbClr val="FF40FF"/>
            </a:solidFill>
            <a:prstDash val="solid"/>
            <a:miter/>
            <a:headEnd type="none" w="med" len="med"/>
            <a:tailEnd type="none" w="med" len="med"/>
          </a:ln>
        </p:spPr>
      </p:cxnSp>
      <p:sp>
        <p:nvSpPr>
          <p:cNvPr id="377" name="Shape 377"/>
          <p:cNvSpPr txBox="1"/>
          <p:nvPr/>
        </p:nvSpPr>
        <p:spPr>
          <a:xfrm>
            <a:off x="6572250" y="2445813"/>
            <a:ext cx="1643118" cy="421537"/>
          </a:xfrm>
          <a:prstGeom prst="rect">
            <a:avLst/>
          </a:prstGeom>
          <a:noFill/>
          <a:ln w="76200" cap="flat" cmpd="sng">
            <a:solidFill>
              <a:srgbClr val="FF40FF"/>
            </a:solidFill>
            <a:prstDash val="solid"/>
            <a:round/>
            <a:headEnd type="none" w="med" len="med"/>
            <a:tailEnd type="none" w="med" len="med"/>
          </a:ln>
        </p:spPr>
        <p:txBody>
          <a:bodyPr lIns="0" tIns="0" rIns="0" bIns="0" anchor="ctr" anchorCtr="0">
            <a:noAutofit/>
          </a:bodyPr>
          <a:lstStyle/>
          <a:p>
            <a:pPr algn="ctr">
              <a:buClr>
                <a:schemeClr val="lt1"/>
              </a:buClr>
              <a:buSzPct val="25000"/>
            </a:pPr>
            <a:r>
              <a:rPr lang="en-US" sz="1969">
                <a:latin typeface="Arial" charset="0"/>
                <a:ea typeface="Arial" charset="0"/>
                <a:cs typeface="Arial" charset="0"/>
                <a:sym typeface="Cabin"/>
              </a:rPr>
              <a:t>....</a:t>
            </a:r>
          </a:p>
        </p:txBody>
      </p:sp>
      <p:sp>
        <p:nvSpPr>
          <p:cNvPr id="378" name="Shape 378"/>
          <p:cNvSpPr txBox="1"/>
          <p:nvPr/>
        </p:nvSpPr>
        <p:spPr>
          <a:xfrm>
            <a:off x="7593806" y="3293269"/>
            <a:ext cx="1228669" cy="421537"/>
          </a:xfrm>
          <a:prstGeom prst="rect">
            <a:avLst/>
          </a:prstGeom>
          <a:noFill/>
          <a:ln w="76200" cap="flat" cmpd="sng">
            <a:solidFill>
              <a:srgbClr val="FF40FF"/>
            </a:solidFill>
            <a:prstDash val="solid"/>
            <a:round/>
            <a:headEnd type="none" w="med" len="med"/>
            <a:tailEnd type="none" w="med" len="med"/>
          </a:ln>
        </p:spPr>
        <p:txBody>
          <a:bodyPr lIns="0" tIns="0" rIns="0" bIns="0" anchor="ctr" anchorCtr="0">
            <a:noAutofit/>
          </a:bodyPr>
          <a:lstStyle/>
          <a:p>
            <a:pPr algn="ctr">
              <a:buClr>
                <a:schemeClr val="lt1"/>
              </a:buClr>
              <a:buSzPct val="25000"/>
            </a:pPr>
            <a:r>
              <a:rPr lang="en-US" sz="1969">
                <a:latin typeface="Arial" charset="0"/>
                <a:ea typeface="Arial" charset="0"/>
                <a:cs typeface="Arial" charset="0"/>
                <a:sym typeface="Cabin"/>
              </a:rPr>
              <a:t>continue</a:t>
            </a:r>
          </a:p>
        </p:txBody>
      </p:sp>
      <p:cxnSp>
        <p:nvCxnSpPr>
          <p:cNvPr id="379" name="Shape 379"/>
          <p:cNvCxnSpPr>
            <a:endCxn id="377" idx="2"/>
          </p:cNvCxnSpPr>
          <p:nvPr/>
        </p:nvCxnSpPr>
        <p:spPr>
          <a:xfrm rot="10800000">
            <a:off x="7393809" y="2867351"/>
            <a:ext cx="14344" cy="1083206"/>
          </a:xfrm>
          <a:prstGeom prst="straightConnector1">
            <a:avLst/>
          </a:prstGeom>
          <a:noFill/>
          <a:ln w="76200" cap="rnd" cmpd="sng">
            <a:solidFill>
              <a:srgbClr val="FF40FF"/>
            </a:solidFill>
            <a:prstDash val="solid"/>
            <a:miter/>
            <a:headEnd type="none" w="med" len="med"/>
            <a:tailEnd type="none" w="med" len="med"/>
          </a:ln>
        </p:spPr>
      </p:cxnSp>
      <p:cxnSp>
        <p:nvCxnSpPr>
          <p:cNvPr id="380" name="Shape 380"/>
          <p:cNvCxnSpPr/>
          <p:nvPr/>
        </p:nvCxnSpPr>
        <p:spPr>
          <a:xfrm flipH="1" flipV="1">
            <a:off x="7432629" y="4359488"/>
            <a:ext cx="9373" cy="226800"/>
          </a:xfrm>
          <a:prstGeom prst="straightConnector1">
            <a:avLst/>
          </a:prstGeom>
          <a:noFill/>
          <a:ln w="76200" cap="rnd" cmpd="sng">
            <a:solidFill>
              <a:srgbClr val="FF40FF"/>
            </a:solidFill>
            <a:prstDash val="solid"/>
            <a:miter/>
            <a:headEnd type="stealth" w="med" len="med"/>
            <a:tailEnd type="none" w="med" len="med"/>
          </a:ln>
        </p:spPr>
      </p:cxnSp>
      <p:cxnSp>
        <p:nvCxnSpPr>
          <p:cNvPr id="381" name="Shape 381"/>
          <p:cNvCxnSpPr/>
          <p:nvPr/>
        </p:nvCxnSpPr>
        <p:spPr>
          <a:xfrm rot="10800000">
            <a:off x="7384802" y="2087297"/>
            <a:ext cx="8100" cy="318768"/>
          </a:xfrm>
          <a:prstGeom prst="straightConnector1">
            <a:avLst/>
          </a:prstGeom>
          <a:noFill/>
          <a:ln w="76200" cap="rnd" cmpd="sng">
            <a:solidFill>
              <a:srgbClr val="FF40FF"/>
            </a:solidFill>
            <a:prstDash val="solid"/>
            <a:miter/>
            <a:headEnd type="stealth" w="med" len="med"/>
            <a:tailEnd type="none" w="med" len="med"/>
          </a:ln>
        </p:spPr>
      </p:cxnSp>
      <p:sp>
        <p:nvSpPr>
          <p:cNvPr id="2" name="Date Placeholder 1"/>
          <p:cNvSpPr>
            <a:spLocks noGrp="1"/>
          </p:cNvSpPr>
          <p:nvPr>
            <p:ph type="dt" sz="half" idx="10"/>
          </p:nvPr>
        </p:nvSpPr>
        <p:spPr/>
        <p:txBody>
          <a:bodyPr/>
          <a:lstStyle/>
          <a:p>
            <a:r>
              <a:rPr lang="en-HK" altLang="zh-HK" smtClean="0"/>
              <a:t>24 Nov 2018 </a:t>
            </a:r>
            <a:endParaRPr lang="en-US"/>
          </a:p>
        </p:txBody>
      </p:sp>
      <p:sp>
        <p:nvSpPr>
          <p:cNvPr id="3" name="Footer Placeholder 2"/>
          <p:cNvSpPr>
            <a:spLocks noGrp="1"/>
          </p:cNvSpPr>
          <p:nvPr>
            <p:ph type="ftr" sz="quarter" idx="11"/>
          </p:nvPr>
        </p:nvSpPr>
        <p:spPr/>
        <p:txBody>
          <a:bodyPr/>
          <a:lstStyle/>
          <a:p>
            <a:r>
              <a:rPr lang="it-IT" smtClean="0"/>
              <a:t>BUDMC Py01 </a:t>
            </a:r>
            <a:endParaRPr lang="en-US"/>
          </a:p>
        </p:txBody>
      </p:sp>
      <p:sp>
        <p:nvSpPr>
          <p:cNvPr id="4" name="Slide Number Placeholder 3"/>
          <p:cNvSpPr>
            <a:spLocks noGrp="1"/>
          </p:cNvSpPr>
          <p:nvPr>
            <p:ph type="sldNum" sz="quarter" idx="12"/>
          </p:nvPr>
        </p:nvSpPr>
        <p:spPr/>
        <p:txBody>
          <a:bodyPr/>
          <a:lstStyle/>
          <a:p>
            <a:fld id="{759C4891-3A96-4342-8252-30900AC70DD8}" type="slidenum">
              <a:rPr lang="en-US" smtClean="0"/>
              <a:t>50</a:t>
            </a:fld>
            <a:endParaRPr lang="en-US"/>
          </a:p>
        </p:txBody>
      </p:sp>
    </p:spTree>
    <p:extLst>
      <p:ext uri="{BB962C8B-B14F-4D97-AF65-F5344CB8AC3E}">
        <p14:creationId xmlns:p14="http://schemas.microsoft.com/office/powerpoint/2010/main" val="37033330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pass </a:t>
            </a:r>
            <a:endParaRPr lang="en-US" dirty="0"/>
          </a:p>
        </p:txBody>
      </p:sp>
      <p:sp>
        <p:nvSpPr>
          <p:cNvPr id="6" name="Content Placeholder 5"/>
          <p:cNvSpPr>
            <a:spLocks noGrp="1"/>
          </p:cNvSpPr>
          <p:nvPr>
            <p:ph idx="1"/>
          </p:nvPr>
        </p:nvSpPr>
        <p:spPr/>
        <p:txBody>
          <a:bodyPr/>
          <a:lstStyle/>
          <a:p>
            <a:r>
              <a:rPr lang="en-US" dirty="0" smtClean="0"/>
              <a:t>The “pass” statement does nothing. </a:t>
            </a:r>
          </a:p>
          <a:p>
            <a:r>
              <a:rPr lang="en-US" dirty="0" smtClean="0"/>
              <a:t>It </a:t>
            </a:r>
            <a:r>
              <a:rPr lang="en-US" dirty="0"/>
              <a:t>can be used when a statement is required syntactically but the program requires no action.</a:t>
            </a:r>
          </a:p>
        </p:txBody>
      </p:sp>
      <p:sp>
        <p:nvSpPr>
          <p:cNvPr id="2" name="Date Placeholder 1"/>
          <p:cNvSpPr>
            <a:spLocks noGrp="1"/>
          </p:cNvSpPr>
          <p:nvPr>
            <p:ph type="dt" sz="half" idx="10"/>
          </p:nvPr>
        </p:nvSpPr>
        <p:spPr/>
        <p:txBody>
          <a:bodyPr/>
          <a:lstStyle/>
          <a:p>
            <a:r>
              <a:rPr lang="en-HK" altLang="zh-HK" smtClean="0"/>
              <a:t>24 Nov 2018 </a:t>
            </a:r>
            <a:endParaRPr lang="en-US"/>
          </a:p>
        </p:txBody>
      </p:sp>
      <p:sp>
        <p:nvSpPr>
          <p:cNvPr id="3" name="Footer Placeholder 2"/>
          <p:cNvSpPr>
            <a:spLocks noGrp="1"/>
          </p:cNvSpPr>
          <p:nvPr>
            <p:ph type="ftr" sz="quarter" idx="11"/>
          </p:nvPr>
        </p:nvSpPr>
        <p:spPr/>
        <p:txBody>
          <a:bodyPr/>
          <a:lstStyle/>
          <a:p>
            <a:r>
              <a:rPr lang="it-IT" smtClean="0"/>
              <a:t>BUDMC Py01 </a:t>
            </a:r>
            <a:endParaRPr lang="en-US"/>
          </a:p>
        </p:txBody>
      </p:sp>
      <p:sp>
        <p:nvSpPr>
          <p:cNvPr id="4" name="Slide Number Placeholder 3"/>
          <p:cNvSpPr>
            <a:spLocks noGrp="1"/>
          </p:cNvSpPr>
          <p:nvPr>
            <p:ph type="sldNum" sz="quarter" idx="12"/>
          </p:nvPr>
        </p:nvSpPr>
        <p:spPr/>
        <p:txBody>
          <a:bodyPr/>
          <a:lstStyle/>
          <a:p>
            <a:fld id="{759C4891-3A96-4342-8252-30900AC70DD8}" type="slidenum">
              <a:rPr lang="en-US" smtClean="0"/>
              <a:t>51</a:t>
            </a:fld>
            <a:endParaRPr lang="en-US"/>
          </a:p>
        </p:txBody>
      </p:sp>
    </p:spTree>
    <p:extLst>
      <p:ext uri="{BB962C8B-B14F-4D97-AF65-F5344CB8AC3E}">
        <p14:creationId xmlns:p14="http://schemas.microsoft.com/office/powerpoint/2010/main" val="13981796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Functions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function is a named sequence of statements that performs a computation. </a:t>
            </a:r>
          </a:p>
          <a:p>
            <a:r>
              <a:rPr lang="en-US" dirty="0" smtClean="0"/>
              <a:t>When you define a function, you specify the name and the sequence of statements. </a:t>
            </a:r>
          </a:p>
          <a:p>
            <a:r>
              <a:rPr lang="en-US" dirty="0" smtClean="0"/>
              <a:t>Later, you can “call” the function by its name.</a:t>
            </a:r>
          </a:p>
          <a:p>
            <a:r>
              <a:rPr lang="en-US" dirty="0"/>
              <a:t>Issues on functions include: </a:t>
            </a:r>
          </a:p>
          <a:p>
            <a:pPr lvl="1"/>
            <a:r>
              <a:rPr lang="en-US" dirty="0"/>
              <a:t>define </a:t>
            </a:r>
          </a:p>
          <a:p>
            <a:pPr lvl="1"/>
            <a:r>
              <a:rPr lang="en-US" dirty="0"/>
              <a:t>call</a:t>
            </a:r>
          </a:p>
          <a:p>
            <a:pPr lvl="1"/>
            <a:r>
              <a:rPr lang="en-US" dirty="0"/>
              <a:t>parameters </a:t>
            </a:r>
          </a:p>
        </p:txBody>
      </p:sp>
      <p:sp>
        <p:nvSpPr>
          <p:cNvPr id="4" name="Date Placeholder 3"/>
          <p:cNvSpPr>
            <a:spLocks noGrp="1"/>
          </p:cNvSpPr>
          <p:nvPr>
            <p:ph type="dt" sz="half" idx="10"/>
          </p:nvPr>
        </p:nvSpPr>
        <p:spPr/>
        <p:txBody>
          <a:bodyPr/>
          <a:lstStyle/>
          <a:p>
            <a:r>
              <a:rPr lang="en-HK" altLang="zh-HK" smtClean="0"/>
              <a:t>24 Nov 2018 </a:t>
            </a:r>
            <a:endParaRPr lang="en-US"/>
          </a:p>
        </p:txBody>
      </p:sp>
      <p:sp>
        <p:nvSpPr>
          <p:cNvPr id="5" name="Footer Placeholder 4"/>
          <p:cNvSpPr>
            <a:spLocks noGrp="1"/>
          </p:cNvSpPr>
          <p:nvPr>
            <p:ph type="ftr" sz="quarter" idx="11"/>
          </p:nvPr>
        </p:nvSpPr>
        <p:spPr/>
        <p:txBody>
          <a:bodyPr/>
          <a:lstStyle/>
          <a:p>
            <a:r>
              <a:rPr lang="it-IT" smtClean="0"/>
              <a:t>BUDMC Py01 </a:t>
            </a:r>
            <a:endParaRPr lang="en-US"/>
          </a:p>
        </p:txBody>
      </p:sp>
      <p:sp>
        <p:nvSpPr>
          <p:cNvPr id="6" name="Slide Number Placeholder 5"/>
          <p:cNvSpPr>
            <a:spLocks noGrp="1"/>
          </p:cNvSpPr>
          <p:nvPr>
            <p:ph type="sldNum" sz="quarter" idx="12"/>
          </p:nvPr>
        </p:nvSpPr>
        <p:spPr/>
        <p:txBody>
          <a:bodyPr/>
          <a:lstStyle/>
          <a:p>
            <a:fld id="{759C4891-3A96-4342-8252-30900AC70DD8}" type="slidenum">
              <a:rPr lang="en-US" smtClean="0"/>
              <a:pPr/>
              <a:t>52</a:t>
            </a:fld>
            <a:endParaRPr lang="en-US"/>
          </a:p>
        </p:txBody>
      </p:sp>
    </p:spTree>
    <p:extLst>
      <p:ext uri="{BB962C8B-B14F-4D97-AF65-F5344CB8AC3E}">
        <p14:creationId xmlns:p14="http://schemas.microsoft.com/office/powerpoint/2010/main" val="2110033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HK" altLang="zh-HK" smtClean="0"/>
              <a:t>24 Nov 2018 </a:t>
            </a:r>
            <a:endParaRPr lang="en-US"/>
          </a:p>
        </p:txBody>
      </p:sp>
      <p:sp>
        <p:nvSpPr>
          <p:cNvPr id="5" name="Footer Placeholder 4"/>
          <p:cNvSpPr>
            <a:spLocks noGrp="1"/>
          </p:cNvSpPr>
          <p:nvPr>
            <p:ph type="ftr" sz="quarter" idx="11"/>
          </p:nvPr>
        </p:nvSpPr>
        <p:spPr/>
        <p:txBody>
          <a:bodyPr/>
          <a:lstStyle/>
          <a:p>
            <a:r>
              <a:rPr lang="it-IT" smtClean="0"/>
              <a:t>BUDMC Py01 </a:t>
            </a:r>
            <a:endParaRPr lang="en-US"/>
          </a:p>
        </p:txBody>
      </p:sp>
      <p:sp>
        <p:nvSpPr>
          <p:cNvPr id="6" name="Slide Number Placeholder 5"/>
          <p:cNvSpPr>
            <a:spLocks noGrp="1"/>
          </p:cNvSpPr>
          <p:nvPr>
            <p:ph type="sldNum" sz="quarter" idx="12"/>
          </p:nvPr>
        </p:nvSpPr>
        <p:spPr/>
        <p:txBody>
          <a:bodyPr/>
          <a:lstStyle/>
          <a:p>
            <a:fld id="{759C4891-3A96-4342-8252-30900AC70DD8}" type="slidenum">
              <a:rPr lang="en-US" smtClean="0"/>
              <a:t>53</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143000"/>
            <a:ext cx="5448300" cy="1930400"/>
          </a:xfrm>
          <a:prstGeom prst="rect">
            <a:avLst/>
          </a:prstGeom>
        </p:spPr>
      </p:pic>
      <p:sp>
        <p:nvSpPr>
          <p:cNvPr id="9" name="Rectangle 8"/>
          <p:cNvSpPr/>
          <p:nvPr/>
        </p:nvSpPr>
        <p:spPr>
          <a:xfrm>
            <a:off x="685800" y="3073400"/>
            <a:ext cx="4572000" cy="646331"/>
          </a:xfrm>
          <a:prstGeom prst="rect">
            <a:avLst/>
          </a:prstGeom>
        </p:spPr>
        <p:txBody>
          <a:bodyPr>
            <a:spAutoFit/>
          </a:bodyPr>
          <a:lstStyle/>
          <a:p>
            <a:r>
              <a:rPr lang="en-US"/>
              <a:t>https://</a:t>
            </a:r>
            <a:r>
              <a:rPr lang="en-US" dirty="0" err="1"/>
              <a:t>swcarpentry.github.io</a:t>
            </a:r>
            <a:r>
              <a:rPr lang="en-US" dirty="0"/>
              <a:t>/python-novice-inflammation/06-func/</a:t>
            </a:r>
            <a:r>
              <a:rPr lang="en-US" dirty="0" err="1"/>
              <a:t>index.html</a:t>
            </a:r>
            <a:endParaRPr lang="en-US" dirty="0"/>
          </a:p>
        </p:txBody>
      </p:sp>
    </p:spTree>
    <p:extLst>
      <p:ext uri="{BB962C8B-B14F-4D97-AF65-F5344CB8AC3E}">
        <p14:creationId xmlns:p14="http://schemas.microsoft.com/office/powerpoint/2010/main" val="8372812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in a notebook </a:t>
            </a:r>
            <a:endParaRPr lang="en-US" dirty="0"/>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r>
              <a:rPr lang="en-HK" altLang="zh-HK" smtClean="0"/>
              <a:t>24 Nov 2018 </a:t>
            </a:r>
            <a:endParaRPr lang="en-US"/>
          </a:p>
        </p:txBody>
      </p:sp>
      <p:sp>
        <p:nvSpPr>
          <p:cNvPr id="5" name="Footer Placeholder 4"/>
          <p:cNvSpPr>
            <a:spLocks noGrp="1"/>
          </p:cNvSpPr>
          <p:nvPr>
            <p:ph type="ftr" sz="quarter" idx="11"/>
          </p:nvPr>
        </p:nvSpPr>
        <p:spPr/>
        <p:txBody>
          <a:bodyPr/>
          <a:lstStyle/>
          <a:p>
            <a:r>
              <a:rPr lang="it-IT" smtClean="0"/>
              <a:t>BUDMC Py01 </a:t>
            </a:r>
            <a:endParaRPr lang="en-US"/>
          </a:p>
        </p:txBody>
      </p:sp>
      <p:sp>
        <p:nvSpPr>
          <p:cNvPr id="6" name="Slide Number Placeholder 5"/>
          <p:cNvSpPr>
            <a:spLocks noGrp="1"/>
          </p:cNvSpPr>
          <p:nvPr>
            <p:ph type="sldNum" sz="quarter" idx="12"/>
          </p:nvPr>
        </p:nvSpPr>
        <p:spPr/>
        <p:txBody>
          <a:bodyPr/>
          <a:lstStyle/>
          <a:p>
            <a:fld id="{759C4891-3A96-4342-8252-30900AC70DD8}" type="slidenum">
              <a:rPr lang="en-US" smtClean="0"/>
              <a:t>54</a:t>
            </a:fld>
            <a:endParaRPr lang="en-US"/>
          </a:p>
        </p:txBody>
      </p:sp>
    </p:spTree>
    <p:extLst>
      <p:ext uri="{BB962C8B-B14F-4D97-AF65-F5344CB8AC3E}">
        <p14:creationId xmlns:p14="http://schemas.microsoft.com/office/powerpoint/2010/main" val="387784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 </a:t>
            </a:r>
            <a:endParaRPr lang="en-US" dirty="0"/>
          </a:p>
        </p:txBody>
      </p:sp>
      <p:sp>
        <p:nvSpPr>
          <p:cNvPr id="3" name="Content Placeholder 2"/>
          <p:cNvSpPr>
            <a:spLocks noGrp="1"/>
          </p:cNvSpPr>
          <p:nvPr>
            <p:ph idx="1"/>
          </p:nvPr>
        </p:nvSpPr>
        <p:spPr/>
        <p:txBody>
          <a:bodyPr>
            <a:normAutofit/>
          </a:bodyPr>
          <a:lstStyle/>
          <a:p>
            <a:r>
              <a:rPr lang="en-US" dirty="0" err="1" smtClean="0"/>
              <a:t>Jupyter</a:t>
            </a:r>
            <a:r>
              <a:rPr lang="en-US" dirty="0" smtClean="0"/>
              <a:t> Notebook </a:t>
            </a:r>
          </a:p>
          <a:p>
            <a:pPr lvl="1"/>
            <a:r>
              <a:rPr lang="en-US" dirty="0" smtClean="0"/>
              <a:t>A new way of research presentation </a:t>
            </a:r>
          </a:p>
          <a:p>
            <a:r>
              <a:rPr lang="en-US" dirty="0" smtClean="0"/>
              <a:t>Three Foremost Data Science Packages</a:t>
            </a:r>
            <a:r>
              <a:rPr lang="en-US" dirty="0" smtClean="0">
                <a:solidFill>
                  <a:srgbClr val="FF40FF"/>
                </a:solidFill>
              </a:rPr>
              <a:t> (*)</a:t>
            </a:r>
          </a:p>
          <a:p>
            <a:pPr lvl="1"/>
            <a:r>
              <a:rPr lang="en-US" dirty="0" err="1" smtClean="0"/>
              <a:t>Numpy</a:t>
            </a:r>
            <a:r>
              <a:rPr lang="en-US" dirty="0" smtClean="0"/>
              <a:t> </a:t>
            </a:r>
          </a:p>
          <a:p>
            <a:pPr lvl="1"/>
            <a:r>
              <a:rPr lang="en-US" dirty="0" smtClean="0"/>
              <a:t>Pandas </a:t>
            </a:r>
            <a:r>
              <a:rPr lang="en-US" dirty="0" smtClean="0">
                <a:solidFill>
                  <a:srgbClr val="FF40FF"/>
                </a:solidFill>
              </a:rPr>
              <a:t>(*)</a:t>
            </a:r>
          </a:p>
          <a:p>
            <a:pPr lvl="1"/>
            <a:r>
              <a:rPr lang="en-US" dirty="0" err="1" smtClean="0"/>
              <a:t>Matplotlib</a:t>
            </a:r>
            <a:endParaRPr lang="en-US" dirty="0" smtClean="0"/>
          </a:p>
          <a:p>
            <a:pPr lvl="1"/>
            <a:endParaRPr lang="en-US" dirty="0"/>
          </a:p>
          <a:p>
            <a:endParaRPr lang="en-US" dirty="0" smtClean="0"/>
          </a:p>
          <a:p>
            <a:endParaRPr lang="en-US" dirty="0"/>
          </a:p>
        </p:txBody>
      </p:sp>
      <p:sp>
        <p:nvSpPr>
          <p:cNvPr id="4" name="Date Placeholder 3"/>
          <p:cNvSpPr>
            <a:spLocks noGrp="1"/>
          </p:cNvSpPr>
          <p:nvPr>
            <p:ph type="dt" sz="half" idx="10"/>
          </p:nvPr>
        </p:nvSpPr>
        <p:spPr/>
        <p:txBody>
          <a:bodyPr/>
          <a:lstStyle/>
          <a:p>
            <a:r>
              <a:rPr lang="en-HK" altLang="zh-HK" smtClean="0"/>
              <a:t>24 Nov 2018 </a:t>
            </a:r>
            <a:endParaRPr lang="en-US"/>
          </a:p>
        </p:txBody>
      </p:sp>
      <p:sp>
        <p:nvSpPr>
          <p:cNvPr id="5" name="Footer Placeholder 4"/>
          <p:cNvSpPr>
            <a:spLocks noGrp="1"/>
          </p:cNvSpPr>
          <p:nvPr>
            <p:ph type="ftr" sz="quarter" idx="11"/>
          </p:nvPr>
        </p:nvSpPr>
        <p:spPr/>
        <p:txBody>
          <a:bodyPr/>
          <a:lstStyle/>
          <a:p>
            <a:r>
              <a:rPr lang="it-IT" smtClean="0"/>
              <a:t>BUDMC Py01 </a:t>
            </a:r>
            <a:endParaRPr lang="en-US"/>
          </a:p>
        </p:txBody>
      </p:sp>
      <p:sp>
        <p:nvSpPr>
          <p:cNvPr id="6" name="Slide Number Placeholder 5"/>
          <p:cNvSpPr>
            <a:spLocks noGrp="1"/>
          </p:cNvSpPr>
          <p:nvPr>
            <p:ph type="sldNum" sz="quarter" idx="12"/>
          </p:nvPr>
        </p:nvSpPr>
        <p:spPr/>
        <p:txBody>
          <a:bodyPr/>
          <a:lstStyle/>
          <a:p>
            <a:fld id="{759C4891-3A96-4342-8252-30900AC70DD8}" type="slidenum">
              <a:rPr lang="en-US" smtClean="0"/>
              <a:pPr/>
              <a:t>55</a:t>
            </a:fld>
            <a:endParaRPr lang="en-US"/>
          </a:p>
        </p:txBody>
      </p:sp>
    </p:spTree>
    <p:extLst>
      <p:ext uri="{BB962C8B-B14F-4D97-AF65-F5344CB8AC3E}">
        <p14:creationId xmlns:p14="http://schemas.microsoft.com/office/powerpoint/2010/main" val="189246781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Jupyter</a:t>
            </a:r>
            <a:r>
              <a:rPr lang="en-US" dirty="0" smtClean="0"/>
              <a:t> Notebook</a:t>
            </a:r>
            <a:endParaRPr lang="en-US" dirty="0"/>
          </a:p>
        </p:txBody>
      </p:sp>
      <p:sp>
        <p:nvSpPr>
          <p:cNvPr id="3" name="Content Placeholder 2"/>
          <p:cNvSpPr>
            <a:spLocks noGrp="1"/>
          </p:cNvSpPr>
          <p:nvPr>
            <p:ph idx="1"/>
          </p:nvPr>
        </p:nvSpPr>
        <p:spPr/>
        <p:txBody>
          <a:bodyPr>
            <a:normAutofit/>
          </a:bodyPr>
          <a:lstStyle/>
          <a:p>
            <a:r>
              <a:rPr lang="en-US" dirty="0" smtClean="0"/>
              <a:t>Installation (please refer to week 1) </a:t>
            </a:r>
          </a:p>
          <a:p>
            <a:pPr lvl="1"/>
            <a:r>
              <a:rPr lang="en-US" dirty="0" smtClean="0"/>
              <a:t>Tips: use Anaconda </a:t>
            </a:r>
          </a:p>
          <a:p>
            <a:r>
              <a:rPr lang="en-US" dirty="0" smtClean="0"/>
              <a:t>A new way of presentation </a:t>
            </a:r>
          </a:p>
          <a:p>
            <a:pPr lvl="1"/>
            <a:r>
              <a:rPr lang="en-US" dirty="0">
                <a:hlinkClick r:id="rId2"/>
              </a:rPr>
              <a:t>A gallery of interesting Jupyter </a:t>
            </a:r>
            <a:r>
              <a:rPr lang="en-US" dirty="0" smtClean="0">
                <a:hlinkClick r:id="rId2"/>
              </a:rPr>
              <a:t>Notebooks </a:t>
            </a:r>
            <a:endParaRPr lang="en-US" dirty="0" smtClean="0"/>
          </a:p>
          <a:p>
            <a:pPr lvl="1"/>
            <a:endParaRPr lang="en-US" dirty="0"/>
          </a:p>
          <a:p>
            <a:endParaRPr lang="en-US" dirty="0" smtClean="0"/>
          </a:p>
          <a:p>
            <a:endParaRPr lang="en-US" dirty="0"/>
          </a:p>
        </p:txBody>
      </p:sp>
      <p:sp>
        <p:nvSpPr>
          <p:cNvPr id="4" name="Date Placeholder 3"/>
          <p:cNvSpPr>
            <a:spLocks noGrp="1"/>
          </p:cNvSpPr>
          <p:nvPr>
            <p:ph type="dt" sz="half" idx="10"/>
          </p:nvPr>
        </p:nvSpPr>
        <p:spPr/>
        <p:txBody>
          <a:bodyPr/>
          <a:lstStyle/>
          <a:p>
            <a:r>
              <a:rPr lang="en-HK" altLang="zh-HK" smtClean="0"/>
              <a:t>24 Nov 2018 </a:t>
            </a:r>
            <a:endParaRPr lang="en-US"/>
          </a:p>
        </p:txBody>
      </p:sp>
      <p:sp>
        <p:nvSpPr>
          <p:cNvPr id="5" name="Footer Placeholder 4"/>
          <p:cNvSpPr>
            <a:spLocks noGrp="1"/>
          </p:cNvSpPr>
          <p:nvPr>
            <p:ph type="ftr" sz="quarter" idx="11"/>
          </p:nvPr>
        </p:nvSpPr>
        <p:spPr/>
        <p:txBody>
          <a:bodyPr/>
          <a:lstStyle/>
          <a:p>
            <a:r>
              <a:rPr lang="it-IT" smtClean="0"/>
              <a:t>BUDMC Py01 </a:t>
            </a:r>
            <a:endParaRPr lang="en-US"/>
          </a:p>
        </p:txBody>
      </p:sp>
      <p:sp>
        <p:nvSpPr>
          <p:cNvPr id="6" name="Slide Number Placeholder 5"/>
          <p:cNvSpPr>
            <a:spLocks noGrp="1"/>
          </p:cNvSpPr>
          <p:nvPr>
            <p:ph type="sldNum" sz="quarter" idx="12"/>
          </p:nvPr>
        </p:nvSpPr>
        <p:spPr/>
        <p:txBody>
          <a:bodyPr/>
          <a:lstStyle/>
          <a:p>
            <a:fld id="{759C4891-3A96-4342-8252-30900AC70DD8}" type="slidenum">
              <a:rPr lang="en-US" smtClean="0"/>
              <a:t>56</a:t>
            </a:fld>
            <a:endParaRPr lang="en-US"/>
          </a:p>
        </p:txBody>
      </p:sp>
    </p:spTree>
    <p:extLst>
      <p:ext uri="{BB962C8B-B14F-4D97-AF65-F5344CB8AC3E}">
        <p14:creationId xmlns:p14="http://schemas.microsoft.com/office/powerpoint/2010/main" val="15405643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Shape 646"/>
          <p:cNvSpPr txBox="1">
            <a:spLocks noGrp="1"/>
          </p:cNvSpPr>
          <p:nvPr>
            <p:ph type="title"/>
          </p:nvPr>
        </p:nvSpPr>
        <p:spPr/>
        <p:txBody>
          <a:bodyPr/>
          <a:lstStyle/>
          <a:p>
            <a:r>
              <a:rPr lang="en-US" smtClean="0"/>
              <a:t>Acknowledgements / Contributions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Some of the slides used in this lecture are </a:t>
            </a:r>
            <a:r>
              <a:rPr lang="en-US" dirty="0"/>
              <a:t>Copyright 2010-  Charles R. Severance (</a:t>
            </a:r>
            <a:r>
              <a:rPr lang="en-US" u="sng" dirty="0">
                <a:hlinkClick r:id="rId3"/>
              </a:rPr>
              <a:t>www.dr-chuck.com</a:t>
            </a:r>
            <a:r>
              <a:rPr lang="en-US" dirty="0"/>
              <a:t>) of the University of Michigan School of Information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r>
              <a:rPr lang="en-US" dirty="0" smtClean="0"/>
              <a:t>.</a:t>
            </a:r>
            <a:endParaRPr lang="en-US" dirty="0"/>
          </a:p>
          <a:p>
            <a:r>
              <a:rPr lang="en-US" dirty="0"/>
              <a:t>Initial Development: Charles Severance, University of Michigan School of </a:t>
            </a:r>
            <a:r>
              <a:rPr lang="en-US" dirty="0" smtClean="0"/>
              <a:t>Information</a:t>
            </a:r>
            <a:endParaRPr lang="en-US" dirty="0"/>
          </a:p>
          <a:p>
            <a:r>
              <a:rPr lang="en-US" dirty="0" smtClean="0"/>
              <a:t>Compiled </a:t>
            </a:r>
            <a:r>
              <a:rPr lang="en-US" dirty="0"/>
              <a:t>and </a:t>
            </a:r>
            <a:r>
              <a:rPr lang="en-US" smtClean="0"/>
              <a:t>revised by Dr</a:t>
            </a:r>
            <a:r>
              <a:rPr lang="en-US" dirty="0"/>
              <a:t>. Xinzhi Zhang </a:t>
            </a:r>
          </a:p>
          <a:p>
            <a:endParaRPr lang="en-US" dirty="0"/>
          </a:p>
        </p:txBody>
      </p:sp>
      <p:pic>
        <p:nvPicPr>
          <p:cNvPr id="649" name="Shape 649"/>
          <p:cNvPicPr preferRelativeResize="0"/>
          <p:nvPr/>
        </p:nvPicPr>
        <p:blipFill rotWithShape="1">
          <a:blip r:embed="rId4">
            <a:alphaModFix/>
          </a:blip>
          <a:srcRect/>
          <a:stretch/>
        </p:blipFill>
        <p:spPr>
          <a:xfrm>
            <a:off x="6705600" y="5638800"/>
            <a:ext cx="1107337" cy="375975"/>
          </a:xfrm>
          <a:prstGeom prst="rect">
            <a:avLst/>
          </a:prstGeom>
          <a:noFill/>
          <a:ln>
            <a:noFill/>
          </a:ln>
        </p:spPr>
      </p:pic>
      <p:sp>
        <p:nvSpPr>
          <p:cNvPr id="4" name="Date Placeholder 3"/>
          <p:cNvSpPr>
            <a:spLocks noGrp="1"/>
          </p:cNvSpPr>
          <p:nvPr>
            <p:ph type="dt" sz="half" idx="10"/>
          </p:nvPr>
        </p:nvSpPr>
        <p:spPr/>
        <p:txBody>
          <a:bodyPr/>
          <a:lstStyle/>
          <a:p>
            <a:r>
              <a:rPr lang="en-HK" altLang="zh-HK" smtClean="0"/>
              <a:t>24 Nov 2018 </a:t>
            </a:r>
            <a:endParaRPr lang="en-US"/>
          </a:p>
        </p:txBody>
      </p:sp>
      <p:sp>
        <p:nvSpPr>
          <p:cNvPr id="5" name="Footer Placeholder 4"/>
          <p:cNvSpPr>
            <a:spLocks noGrp="1"/>
          </p:cNvSpPr>
          <p:nvPr>
            <p:ph type="ftr" sz="quarter" idx="11"/>
          </p:nvPr>
        </p:nvSpPr>
        <p:spPr/>
        <p:txBody>
          <a:bodyPr/>
          <a:lstStyle/>
          <a:p>
            <a:r>
              <a:rPr lang="it-IT" smtClean="0"/>
              <a:t>BUDMC Py01 </a:t>
            </a:r>
            <a:endParaRPr lang="en-US"/>
          </a:p>
        </p:txBody>
      </p:sp>
      <p:sp>
        <p:nvSpPr>
          <p:cNvPr id="6" name="Slide Number Placeholder 5"/>
          <p:cNvSpPr>
            <a:spLocks noGrp="1"/>
          </p:cNvSpPr>
          <p:nvPr>
            <p:ph type="sldNum" sz="quarter" idx="12"/>
          </p:nvPr>
        </p:nvSpPr>
        <p:spPr/>
        <p:txBody>
          <a:bodyPr/>
          <a:lstStyle/>
          <a:p>
            <a:fld id="{759C4891-3A96-4342-8252-30900AC70DD8}" type="slidenum">
              <a:rPr lang="en-US" smtClean="0"/>
              <a:t>57</a:t>
            </a:fld>
            <a:endParaRPr lang="en-US"/>
          </a:p>
        </p:txBody>
      </p:sp>
    </p:spTree>
    <p:extLst>
      <p:ext uri="{BB962C8B-B14F-4D97-AF65-F5344CB8AC3E}">
        <p14:creationId xmlns:p14="http://schemas.microsoft.com/office/powerpoint/2010/main" val="55878112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t>
            </a:r>
            <a:endParaRPr lang="en-US" dirty="0"/>
          </a:p>
        </p:txBody>
      </p:sp>
      <p:sp>
        <p:nvSpPr>
          <p:cNvPr id="3" name="Content Placeholder 2"/>
          <p:cNvSpPr>
            <a:spLocks noGrp="1"/>
          </p:cNvSpPr>
          <p:nvPr>
            <p:ph idx="1"/>
          </p:nvPr>
        </p:nvSpPr>
        <p:spPr/>
        <p:txBody>
          <a:bodyPr/>
          <a:lstStyle/>
          <a:p>
            <a:r>
              <a:rPr lang="en-US" dirty="0">
                <a:hlinkClick r:id="rId2"/>
              </a:rPr>
              <a:t>https://swcarpentry.github.io/python-novice-inflammation</a:t>
            </a:r>
            <a:r>
              <a:rPr lang="en-US" dirty="0" smtClean="0">
                <a:hlinkClick r:id="rId2"/>
              </a:rPr>
              <a:t>/</a:t>
            </a:r>
            <a:endParaRPr lang="en-US" dirty="0" smtClean="0"/>
          </a:p>
          <a:p>
            <a:r>
              <a:rPr lang="en-US" dirty="0">
                <a:hlinkClick r:id="rId3"/>
              </a:rPr>
              <a:t>https://</a:t>
            </a:r>
            <a:r>
              <a:rPr lang="en-US" dirty="0" smtClean="0">
                <a:hlinkClick r:id="rId3"/>
              </a:rPr>
              <a:t>www.py4e.com/html3/05-iterations</a:t>
            </a:r>
            <a:endParaRPr lang="en-US" dirty="0" smtClean="0"/>
          </a:p>
          <a:p>
            <a:r>
              <a:rPr lang="en-US" dirty="0">
                <a:hlinkClick r:id="rId4"/>
              </a:rPr>
              <a:t>https://</a:t>
            </a:r>
            <a:r>
              <a:rPr lang="en-US" dirty="0" smtClean="0">
                <a:hlinkClick r:id="rId4"/>
              </a:rPr>
              <a:t>github.com/jakevdp/WhirlwindTourOfPython/blob/master/07-Control-Flow-Statements.ipynb</a:t>
            </a:r>
            <a:endParaRPr lang="en-US" dirty="0" smtClean="0"/>
          </a:p>
          <a:p>
            <a:endParaRPr lang="en-US" dirty="0"/>
          </a:p>
        </p:txBody>
      </p:sp>
      <p:sp>
        <p:nvSpPr>
          <p:cNvPr id="4" name="Date Placeholder 3"/>
          <p:cNvSpPr>
            <a:spLocks noGrp="1"/>
          </p:cNvSpPr>
          <p:nvPr>
            <p:ph type="dt" sz="half" idx="10"/>
          </p:nvPr>
        </p:nvSpPr>
        <p:spPr/>
        <p:txBody>
          <a:bodyPr/>
          <a:lstStyle/>
          <a:p>
            <a:r>
              <a:rPr lang="en-HK" altLang="zh-HK" smtClean="0"/>
              <a:t>24 Nov 2018 </a:t>
            </a:r>
            <a:endParaRPr lang="en-US"/>
          </a:p>
        </p:txBody>
      </p:sp>
      <p:sp>
        <p:nvSpPr>
          <p:cNvPr id="5" name="Footer Placeholder 4"/>
          <p:cNvSpPr>
            <a:spLocks noGrp="1"/>
          </p:cNvSpPr>
          <p:nvPr>
            <p:ph type="ftr" sz="quarter" idx="11"/>
          </p:nvPr>
        </p:nvSpPr>
        <p:spPr/>
        <p:txBody>
          <a:bodyPr/>
          <a:lstStyle/>
          <a:p>
            <a:r>
              <a:rPr lang="it-IT" smtClean="0"/>
              <a:t>BUDMC Py01 </a:t>
            </a:r>
            <a:endParaRPr lang="en-US"/>
          </a:p>
        </p:txBody>
      </p:sp>
      <p:sp>
        <p:nvSpPr>
          <p:cNvPr id="6" name="Slide Number Placeholder 5"/>
          <p:cNvSpPr>
            <a:spLocks noGrp="1"/>
          </p:cNvSpPr>
          <p:nvPr>
            <p:ph type="sldNum" sz="quarter" idx="12"/>
          </p:nvPr>
        </p:nvSpPr>
        <p:spPr/>
        <p:txBody>
          <a:bodyPr/>
          <a:lstStyle/>
          <a:p>
            <a:fld id="{759C4891-3A96-4342-8252-30900AC70DD8}" type="slidenum">
              <a:rPr lang="en-US" smtClean="0"/>
              <a:t>58</a:t>
            </a:fld>
            <a:endParaRPr lang="en-US"/>
          </a:p>
        </p:txBody>
      </p:sp>
    </p:spTree>
    <p:extLst>
      <p:ext uri="{BB962C8B-B14F-4D97-AF65-F5344CB8AC3E}">
        <p14:creationId xmlns:p14="http://schemas.microsoft.com/office/powerpoint/2010/main" val="1145307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HK" altLang="zh-HK" smtClean="0"/>
              <a:t>24 Nov 2018 </a:t>
            </a:r>
            <a:endParaRPr lang="en-US"/>
          </a:p>
        </p:txBody>
      </p:sp>
      <p:sp>
        <p:nvSpPr>
          <p:cNvPr id="5" name="Footer Placeholder 4"/>
          <p:cNvSpPr>
            <a:spLocks noGrp="1"/>
          </p:cNvSpPr>
          <p:nvPr>
            <p:ph type="ftr" sz="quarter" idx="11"/>
          </p:nvPr>
        </p:nvSpPr>
        <p:spPr/>
        <p:txBody>
          <a:bodyPr/>
          <a:lstStyle/>
          <a:p>
            <a:r>
              <a:rPr lang="it-IT" smtClean="0"/>
              <a:t>BUDMC Py01 </a:t>
            </a:r>
            <a:endParaRPr lang="en-US"/>
          </a:p>
        </p:txBody>
      </p:sp>
      <p:sp>
        <p:nvSpPr>
          <p:cNvPr id="6" name="Slide Number Placeholder 5"/>
          <p:cNvSpPr>
            <a:spLocks noGrp="1"/>
          </p:cNvSpPr>
          <p:nvPr>
            <p:ph type="sldNum" sz="quarter" idx="12"/>
          </p:nvPr>
        </p:nvSpPr>
        <p:spPr/>
        <p:txBody>
          <a:bodyPr/>
          <a:lstStyle/>
          <a:p>
            <a:fld id="{759C4891-3A96-4342-8252-30900AC70DD8}" type="slidenum">
              <a:rPr lang="en-US" smtClean="0"/>
              <a:t>6</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609600"/>
            <a:ext cx="3428307" cy="25654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6932" y="1919780"/>
            <a:ext cx="2745735" cy="2479675"/>
          </a:xfrm>
          <a:prstGeom prst="rect">
            <a:avLst/>
          </a:prstGeom>
        </p:spPr>
      </p:pic>
      <p:sp>
        <p:nvSpPr>
          <p:cNvPr id="9" name="Rectangle 8"/>
          <p:cNvSpPr/>
          <p:nvPr/>
        </p:nvSpPr>
        <p:spPr>
          <a:xfrm>
            <a:off x="609600" y="3245293"/>
            <a:ext cx="3147930" cy="2308324"/>
          </a:xfrm>
          <a:prstGeom prst="rect">
            <a:avLst/>
          </a:prstGeom>
        </p:spPr>
        <p:txBody>
          <a:bodyPr wrap="square">
            <a:spAutoFit/>
          </a:bodyPr>
          <a:lstStyle/>
          <a:p>
            <a:r>
              <a:rPr lang="en-US" dirty="0"/>
              <a:t>Guido van Rossum </a:t>
            </a:r>
            <a:r>
              <a:rPr lang="en-US" dirty="0" smtClean="0"/>
              <a:t>is </a:t>
            </a:r>
            <a:r>
              <a:rPr lang="en-US" dirty="0"/>
              <a:t>a Dutch programmer best known as the author of the Python programming language, for which he was the "Benevolent Dictator For Life" (BDFL) until he stepped down from the position in July </a:t>
            </a:r>
            <a:r>
              <a:rPr lang="en-US"/>
              <a:t>2018</a:t>
            </a:r>
            <a:r>
              <a:rPr lang="en-US" smtClean="0"/>
              <a:t>.</a:t>
            </a:r>
            <a:endParaRPr lang="en-US" dirty="0"/>
          </a:p>
        </p:txBody>
      </p:sp>
    </p:spTree>
    <p:extLst>
      <p:ext uri="{BB962C8B-B14F-4D97-AF65-F5344CB8AC3E}">
        <p14:creationId xmlns:p14="http://schemas.microsoft.com/office/powerpoint/2010/main" val="45927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Tips to learn a programming language</a:t>
            </a:r>
            <a:endParaRPr lang="en-US" dirty="0"/>
          </a:p>
        </p:txBody>
      </p:sp>
      <p:sp>
        <p:nvSpPr>
          <p:cNvPr id="6" name="Content Placeholder 5"/>
          <p:cNvSpPr>
            <a:spLocks noGrp="1"/>
          </p:cNvSpPr>
          <p:nvPr>
            <p:ph idx="1"/>
          </p:nvPr>
        </p:nvSpPr>
        <p:spPr/>
        <p:txBody>
          <a:bodyPr/>
          <a:lstStyle/>
          <a:p>
            <a:r>
              <a:rPr lang="en-US" dirty="0" smtClean="0"/>
              <a:t>Read and write</a:t>
            </a:r>
          </a:p>
          <a:p>
            <a:r>
              <a:rPr lang="en-US" dirty="0" smtClean="0"/>
              <a:t>Pay attention to the details</a:t>
            </a:r>
          </a:p>
          <a:p>
            <a:r>
              <a:rPr lang="en-US" dirty="0" smtClean="0"/>
              <a:t>Discover and compare the differences </a:t>
            </a:r>
          </a:p>
          <a:p>
            <a:endParaRPr lang="en-US" dirty="0"/>
          </a:p>
          <a:p>
            <a:r>
              <a:rPr lang="en-US" i="1" dirty="0"/>
              <a:t>--- Zed </a:t>
            </a:r>
            <a:r>
              <a:rPr lang="en-US" i="1" dirty="0" smtClean="0"/>
              <a:t>Shaw: learn python the hard way </a:t>
            </a:r>
            <a:endParaRPr lang="en-US" i="1" dirty="0"/>
          </a:p>
        </p:txBody>
      </p:sp>
      <p:sp>
        <p:nvSpPr>
          <p:cNvPr id="2" name="Date Placeholder 1"/>
          <p:cNvSpPr>
            <a:spLocks noGrp="1"/>
          </p:cNvSpPr>
          <p:nvPr>
            <p:ph type="dt" sz="half" idx="10"/>
          </p:nvPr>
        </p:nvSpPr>
        <p:spPr/>
        <p:txBody>
          <a:bodyPr/>
          <a:lstStyle/>
          <a:p>
            <a:r>
              <a:rPr lang="en-HK" altLang="zh-HK" smtClean="0"/>
              <a:t>24 Nov 2018 </a:t>
            </a:r>
            <a:endParaRPr lang="en-US"/>
          </a:p>
        </p:txBody>
      </p:sp>
      <p:sp>
        <p:nvSpPr>
          <p:cNvPr id="3" name="Footer Placeholder 2"/>
          <p:cNvSpPr>
            <a:spLocks noGrp="1"/>
          </p:cNvSpPr>
          <p:nvPr>
            <p:ph type="ftr" sz="quarter" idx="11"/>
          </p:nvPr>
        </p:nvSpPr>
        <p:spPr/>
        <p:txBody>
          <a:bodyPr/>
          <a:lstStyle/>
          <a:p>
            <a:r>
              <a:rPr lang="it-IT" smtClean="0"/>
              <a:t>BUDMC Py01 </a:t>
            </a:r>
            <a:endParaRPr lang="en-US"/>
          </a:p>
        </p:txBody>
      </p:sp>
      <p:sp>
        <p:nvSpPr>
          <p:cNvPr id="4" name="Slide Number Placeholder 3"/>
          <p:cNvSpPr>
            <a:spLocks noGrp="1"/>
          </p:cNvSpPr>
          <p:nvPr>
            <p:ph type="sldNum" sz="quarter" idx="12"/>
          </p:nvPr>
        </p:nvSpPr>
        <p:spPr/>
        <p:txBody>
          <a:bodyPr/>
          <a:lstStyle/>
          <a:p>
            <a:fld id="{759C4891-3A96-4342-8252-30900AC70DD8}" type="slidenum">
              <a:rPr lang="en-US" smtClean="0"/>
              <a:t>7</a:t>
            </a:fld>
            <a:endParaRPr lang="en-US"/>
          </a:p>
        </p:txBody>
      </p:sp>
    </p:spTree>
    <p:extLst>
      <p:ext uri="{BB962C8B-B14F-4D97-AF65-F5344CB8AC3E}">
        <p14:creationId xmlns:p14="http://schemas.microsoft.com/office/powerpoint/2010/main" val="5627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commend-liner </a:t>
            </a:r>
            <a:endParaRPr lang="en-US" dirty="0"/>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r>
              <a:rPr lang="en-HK" altLang="zh-HK" smtClean="0"/>
              <a:t>24 Nov 2018 </a:t>
            </a:r>
            <a:endParaRPr lang="en-US"/>
          </a:p>
        </p:txBody>
      </p:sp>
      <p:sp>
        <p:nvSpPr>
          <p:cNvPr id="5" name="Footer Placeholder 4"/>
          <p:cNvSpPr>
            <a:spLocks noGrp="1"/>
          </p:cNvSpPr>
          <p:nvPr>
            <p:ph type="ftr" sz="quarter" idx="11"/>
          </p:nvPr>
        </p:nvSpPr>
        <p:spPr/>
        <p:txBody>
          <a:bodyPr/>
          <a:lstStyle/>
          <a:p>
            <a:r>
              <a:rPr lang="it-IT" smtClean="0"/>
              <a:t>BUDMC Py01 </a:t>
            </a:r>
            <a:endParaRPr lang="en-US"/>
          </a:p>
        </p:txBody>
      </p:sp>
      <p:sp>
        <p:nvSpPr>
          <p:cNvPr id="6" name="Slide Number Placeholder 5"/>
          <p:cNvSpPr>
            <a:spLocks noGrp="1"/>
          </p:cNvSpPr>
          <p:nvPr>
            <p:ph type="sldNum" sz="quarter" idx="12"/>
          </p:nvPr>
        </p:nvSpPr>
        <p:spPr/>
        <p:txBody>
          <a:bodyPr/>
          <a:lstStyle/>
          <a:p>
            <a:fld id="{759C4891-3A96-4342-8252-30900AC70DD8}" type="slidenum">
              <a:rPr lang="en-US" smtClean="0"/>
              <a:t>8</a:t>
            </a:fld>
            <a:endParaRPr lang="en-US"/>
          </a:p>
        </p:txBody>
      </p:sp>
    </p:spTree>
    <p:extLst>
      <p:ext uri="{BB962C8B-B14F-4D97-AF65-F5344CB8AC3E}">
        <p14:creationId xmlns:p14="http://schemas.microsoft.com/office/powerpoint/2010/main" val="2033973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Executing (“running”) the program</a:t>
            </a:r>
            <a:endParaRPr lang="en-US" dirty="0"/>
          </a:p>
        </p:txBody>
      </p:sp>
      <p:sp>
        <p:nvSpPr>
          <p:cNvPr id="6" name="Content Placeholder 5"/>
          <p:cNvSpPr>
            <a:spLocks noGrp="1"/>
          </p:cNvSpPr>
          <p:nvPr>
            <p:ph idx="1"/>
          </p:nvPr>
        </p:nvSpPr>
        <p:spPr/>
        <p:txBody>
          <a:bodyPr/>
          <a:lstStyle/>
          <a:p>
            <a:r>
              <a:rPr lang="en-US" dirty="0" smtClean="0"/>
              <a:t>A </a:t>
            </a:r>
            <a:r>
              <a:rPr lang="en-US" i="1" dirty="0" smtClean="0"/>
              <a:t>“command liner.”</a:t>
            </a:r>
          </a:p>
          <a:p>
            <a:r>
              <a:rPr lang="en-US" dirty="0" smtClean="0"/>
              <a:t>A Notebook </a:t>
            </a:r>
          </a:p>
          <a:p>
            <a:endParaRPr lang="en-US" i="1" dirty="0" smtClean="0"/>
          </a:p>
          <a:p>
            <a:r>
              <a:rPr lang="en-US" i="1" dirty="0" smtClean="0"/>
              <a:t>01_print.py </a:t>
            </a:r>
            <a:endParaRPr lang="en-US" i="1" dirty="0"/>
          </a:p>
        </p:txBody>
      </p:sp>
      <p:sp>
        <p:nvSpPr>
          <p:cNvPr id="2" name="Date Placeholder 1"/>
          <p:cNvSpPr>
            <a:spLocks noGrp="1"/>
          </p:cNvSpPr>
          <p:nvPr>
            <p:ph type="dt" sz="half" idx="10"/>
          </p:nvPr>
        </p:nvSpPr>
        <p:spPr/>
        <p:txBody>
          <a:bodyPr/>
          <a:lstStyle/>
          <a:p>
            <a:r>
              <a:rPr lang="en-HK" altLang="zh-HK" smtClean="0"/>
              <a:t>24 Nov 2018 </a:t>
            </a:r>
            <a:endParaRPr lang="en-US"/>
          </a:p>
        </p:txBody>
      </p:sp>
      <p:sp>
        <p:nvSpPr>
          <p:cNvPr id="3" name="Footer Placeholder 2"/>
          <p:cNvSpPr>
            <a:spLocks noGrp="1"/>
          </p:cNvSpPr>
          <p:nvPr>
            <p:ph type="ftr" sz="quarter" idx="11"/>
          </p:nvPr>
        </p:nvSpPr>
        <p:spPr/>
        <p:txBody>
          <a:bodyPr/>
          <a:lstStyle/>
          <a:p>
            <a:r>
              <a:rPr lang="it-IT" smtClean="0"/>
              <a:t>BUDMC Py01 </a:t>
            </a:r>
            <a:endParaRPr lang="en-US"/>
          </a:p>
        </p:txBody>
      </p:sp>
      <p:sp>
        <p:nvSpPr>
          <p:cNvPr id="4" name="Slide Number Placeholder 3"/>
          <p:cNvSpPr>
            <a:spLocks noGrp="1"/>
          </p:cNvSpPr>
          <p:nvPr>
            <p:ph type="sldNum" sz="quarter" idx="12"/>
          </p:nvPr>
        </p:nvSpPr>
        <p:spPr/>
        <p:txBody>
          <a:bodyPr/>
          <a:lstStyle/>
          <a:p>
            <a:fld id="{759C4891-3A96-4342-8252-30900AC70DD8}" type="slidenum">
              <a:rPr lang="en-US" smtClean="0"/>
              <a:t>9</a:t>
            </a:fld>
            <a:endParaRPr lang="en-US"/>
          </a:p>
        </p:txBody>
      </p:sp>
    </p:spTree>
    <p:extLst>
      <p:ext uri="{BB962C8B-B14F-4D97-AF65-F5344CB8AC3E}">
        <p14:creationId xmlns:p14="http://schemas.microsoft.com/office/powerpoint/2010/main" val="10912252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4865</TotalTime>
  <Words>3258</Words>
  <Application>Microsoft Macintosh PowerPoint</Application>
  <PresentationFormat>On-screen Show (4:3)</PresentationFormat>
  <Paragraphs>706</Paragraphs>
  <Slides>58</Slides>
  <Notes>25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58</vt:i4>
      </vt:variant>
    </vt:vector>
  </HeadingPairs>
  <TitlesOfParts>
    <vt:vector size="66" baseType="lpstr">
      <vt:lpstr>Cabin</vt:lpstr>
      <vt:lpstr>Calibri</vt:lpstr>
      <vt:lpstr>Courier</vt:lpstr>
      <vt:lpstr>Courier New</vt:lpstr>
      <vt:lpstr>Mangal</vt:lpstr>
      <vt:lpstr>新細明體</vt:lpstr>
      <vt:lpstr>Arial</vt:lpstr>
      <vt:lpstr>Office Theme</vt:lpstr>
      <vt:lpstr>Invitation to Python  Section 4: Python in Action:  Python in a notebook </vt:lpstr>
      <vt:lpstr>Agenda </vt:lpstr>
      <vt:lpstr>PowerPoint Presentation</vt:lpstr>
      <vt:lpstr>The Python Tutorial </vt:lpstr>
      <vt:lpstr>“Computational thinking”</vt:lpstr>
      <vt:lpstr>PowerPoint Presentation</vt:lpstr>
      <vt:lpstr>Tips to learn a programming language</vt:lpstr>
      <vt:lpstr>A commend-liner </vt:lpstr>
      <vt:lpstr>Executing (“running”) the program</vt:lpstr>
      <vt:lpstr>Program steps or program flow</vt:lpstr>
      <vt:lpstr>Program flow: input</vt:lpstr>
      <vt:lpstr>Program flow: Sequential steps</vt:lpstr>
      <vt:lpstr>Program flow: Conditional steps</vt:lpstr>
      <vt:lpstr>Program flow: Repeated steps </vt:lpstr>
      <vt:lpstr>Errors and debugging </vt:lpstr>
      <vt:lpstr>Errors and debugging </vt:lpstr>
      <vt:lpstr>Variables and expressions </vt:lpstr>
      <vt:lpstr>How to name a variable?</vt:lpstr>
      <vt:lpstr>Reserved words</vt:lpstr>
      <vt:lpstr>Numeric expressions</vt:lpstr>
      <vt:lpstr>Operator precedence rules</vt:lpstr>
      <vt:lpstr>Data structures in Python </vt:lpstr>
      <vt:lpstr>“Simple” data types </vt:lpstr>
      <vt:lpstr>“Simple” data structures</vt:lpstr>
      <vt:lpstr>Lists </vt:lpstr>
      <vt:lpstr>Tuples </vt:lpstr>
      <vt:lpstr>Dictionaries </vt:lpstr>
      <vt:lpstr>Lists vs dictionaries</vt:lpstr>
      <vt:lpstr>Sets </vt:lpstr>
      <vt:lpstr>Control flow ***</vt:lpstr>
      <vt:lpstr>Comparison operators</vt:lpstr>
      <vt:lpstr>One-way decisions</vt:lpstr>
      <vt:lpstr>more one-way decisions </vt:lpstr>
      <vt:lpstr>Nested decisions </vt:lpstr>
      <vt:lpstr>Two-way decisions (alternative execution) </vt:lpstr>
      <vt:lpstr>Conditional statements </vt:lpstr>
      <vt:lpstr>Two-way decisions: else</vt:lpstr>
      <vt:lpstr>Multi-way decisions: elif  </vt:lpstr>
      <vt:lpstr>Multi-way decisions: elif </vt:lpstr>
      <vt:lpstr>The try/except structure</vt:lpstr>
      <vt:lpstr>The try/except structure</vt:lpstr>
      <vt:lpstr>Loops &amp; Iterations</vt:lpstr>
      <vt:lpstr>For loops</vt:lpstr>
      <vt:lpstr>For loops </vt:lpstr>
      <vt:lpstr>While loops</vt:lpstr>
      <vt:lpstr>While loops </vt:lpstr>
      <vt:lpstr>Break</vt:lpstr>
      <vt:lpstr>PowerPoint Presentation</vt:lpstr>
      <vt:lpstr>Continue </vt:lpstr>
      <vt:lpstr>PowerPoint Presentation</vt:lpstr>
      <vt:lpstr>pass </vt:lpstr>
      <vt:lpstr>Functions </vt:lpstr>
      <vt:lpstr>PowerPoint Presentation</vt:lpstr>
      <vt:lpstr>Python in a notebook </vt:lpstr>
      <vt:lpstr>Agenda </vt:lpstr>
      <vt:lpstr>Jupyter Notebook</vt:lpstr>
      <vt:lpstr>Acknowledgements / Contributions</vt:lpstr>
      <vt:lpstr>References </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dc:title>
  <dc:creator>Dr. Xinzhi ZHANG</dc:creator>
  <cp:lastModifiedBy>Microsoft Office User</cp:lastModifiedBy>
  <cp:revision>1729</cp:revision>
  <dcterms:created xsi:type="dcterms:W3CDTF">2014-08-05T08:42:39Z</dcterms:created>
  <dcterms:modified xsi:type="dcterms:W3CDTF">2018-11-24T12:47:02Z</dcterms:modified>
</cp:coreProperties>
</file>