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
  </p:notesMasterIdLst>
  <p:handoutMasterIdLst>
    <p:handoutMasterId r:id="rId31"/>
  </p:handoutMasterIdLst>
  <p:sldIdLst>
    <p:sldId id="542" r:id="rId2"/>
    <p:sldId id="543" r:id="rId3"/>
    <p:sldId id="573" r:id="rId4"/>
    <p:sldId id="560" r:id="rId5"/>
    <p:sldId id="575" r:id="rId6"/>
    <p:sldId id="576" r:id="rId7"/>
    <p:sldId id="579" r:id="rId8"/>
    <p:sldId id="580" r:id="rId9"/>
    <p:sldId id="578" r:id="rId10"/>
    <p:sldId id="581" r:id="rId11"/>
    <p:sldId id="561" r:id="rId12"/>
    <p:sldId id="585" r:id="rId13"/>
    <p:sldId id="588" r:id="rId14"/>
    <p:sldId id="591" r:id="rId15"/>
    <p:sldId id="594" r:id="rId16"/>
    <p:sldId id="595" r:id="rId17"/>
    <p:sldId id="586" r:id="rId18"/>
    <p:sldId id="587" r:id="rId19"/>
    <p:sldId id="596" r:id="rId20"/>
    <p:sldId id="597" r:id="rId21"/>
    <p:sldId id="598" r:id="rId22"/>
    <p:sldId id="608" r:id="rId23"/>
    <p:sldId id="600" r:id="rId24"/>
    <p:sldId id="601" r:id="rId25"/>
    <p:sldId id="602" r:id="rId26"/>
    <p:sldId id="603" r:id="rId27"/>
    <p:sldId id="606" r:id="rId28"/>
    <p:sldId id="60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7" autoAdjust="0"/>
    <p:restoredTop sz="90421" autoAdjust="0"/>
  </p:normalViewPr>
  <p:slideViewPr>
    <p:cSldViewPr>
      <p:cViewPr varScale="1">
        <p:scale>
          <a:sx n="90" d="100"/>
          <a:sy n="90" d="100"/>
        </p:scale>
        <p:origin x="1272" y="2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7F5EE3-0DB0-E447-84FE-1400A871BA36}" type="datetimeFigureOut">
              <a:rPr lang="en-US" smtClean="0"/>
              <a:t>1/26/19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5219C1F-4D08-9440-BB08-62C8147161FB}" type="slidenum">
              <a:rPr lang="en-US" smtClean="0"/>
              <a:t>‹#›</a:t>
            </a:fld>
            <a:endParaRPr lang="en-US"/>
          </a:p>
        </p:txBody>
      </p:sp>
    </p:spTree>
    <p:extLst>
      <p:ext uri="{BB962C8B-B14F-4D97-AF65-F5344CB8AC3E}">
        <p14:creationId xmlns:p14="http://schemas.microsoft.com/office/powerpoint/2010/main" val="42367068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723390-5CBD-4C0D-9BBF-76857EFC5012}" type="datetimeFigureOut">
              <a:rPr lang="en-US" smtClean="0"/>
              <a:t>1/26/19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42EB-288E-4CED-ACA0-200C629175CA}" type="slidenum">
              <a:rPr lang="en-US" smtClean="0"/>
              <a:t>‹#›</a:t>
            </a:fld>
            <a:endParaRPr lang="en-US"/>
          </a:p>
        </p:txBody>
      </p:sp>
    </p:spTree>
    <p:extLst>
      <p:ext uri="{BB962C8B-B14F-4D97-AF65-F5344CB8AC3E}">
        <p14:creationId xmlns:p14="http://schemas.microsoft.com/office/powerpoint/2010/main" val="13785609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442EB-288E-4CED-ACA0-200C629175CA}" type="slidenum">
              <a:rPr lang="en-US" smtClean="0"/>
              <a:t>1</a:t>
            </a:fld>
            <a:endParaRPr lang="en-US"/>
          </a:p>
        </p:txBody>
      </p:sp>
    </p:spTree>
    <p:extLst>
      <p:ext uri="{BB962C8B-B14F-4D97-AF65-F5344CB8AC3E}">
        <p14:creationId xmlns:p14="http://schemas.microsoft.com/office/powerpoint/2010/main" val="142327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6442EB-288E-4CED-ACA0-200C629175CA}" type="slidenum">
              <a:rPr lang="en-US" smtClean="0"/>
              <a:t>2</a:t>
            </a:fld>
            <a:endParaRPr lang="en-US"/>
          </a:p>
        </p:txBody>
      </p:sp>
    </p:spTree>
    <p:extLst>
      <p:ext uri="{BB962C8B-B14F-4D97-AF65-F5344CB8AC3E}">
        <p14:creationId xmlns:p14="http://schemas.microsoft.com/office/powerpoint/2010/main" val="101057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TW" dirty="0" smtClean="0"/>
              <a:t>Codebook: the coding scheme that we develop usually comprises two components. One is variable name, and the other is value. Variable name describe the location of variables, and value refers to each attribute for that variable. We usually put variable name and values in a systematic way in a book. That book is called codebook. To produce the codebook, we usually use our original questionnaire. On the questionnaire, we will put down the variable names and the values. </a:t>
            </a:r>
          </a:p>
          <a:p>
            <a:endParaRPr lang="en-US" dirty="0"/>
          </a:p>
        </p:txBody>
      </p:sp>
      <p:sp>
        <p:nvSpPr>
          <p:cNvPr id="4" name="Slide Number Placeholder 3"/>
          <p:cNvSpPr>
            <a:spLocks noGrp="1"/>
          </p:cNvSpPr>
          <p:nvPr>
            <p:ph type="sldNum" sz="quarter" idx="10"/>
          </p:nvPr>
        </p:nvSpPr>
        <p:spPr/>
        <p:txBody>
          <a:bodyPr/>
          <a:lstStyle/>
          <a:p>
            <a:fld id="{54708B1C-3078-4A65-9202-697718E37C76}" type="slidenum">
              <a:rPr lang="en-US" smtClean="0"/>
              <a:pPr/>
              <a:t>13</a:t>
            </a:fld>
            <a:endParaRPr lang="en-US"/>
          </a:p>
        </p:txBody>
      </p:sp>
    </p:spTree>
    <p:extLst>
      <p:ext uri="{BB962C8B-B14F-4D97-AF65-F5344CB8AC3E}">
        <p14:creationId xmlns:p14="http://schemas.microsoft.com/office/powerpoint/2010/main" val="1807397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HK" altLang="zh-HK" smtClean="0"/>
              <a:t>26 Jan 2019</a:t>
            </a:r>
            <a:endParaRPr lang="en-US"/>
          </a:p>
        </p:txBody>
      </p:sp>
      <p:sp>
        <p:nvSpPr>
          <p:cNvPr id="5" name="Footer Placeholder 4"/>
          <p:cNvSpPr>
            <a:spLocks noGrp="1"/>
          </p:cNvSpPr>
          <p:nvPr>
            <p:ph type="ftr" sz="quarter" idx="11"/>
          </p:nvPr>
        </p:nvSpPr>
        <p:spPr/>
        <p:txBody>
          <a:bodyPr/>
          <a:lstStyle/>
          <a:p>
            <a:r>
              <a:rPr lang="it-IT" smtClean="0"/>
              <a:t>DMH2019@HKBU</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a:t>
            </a:fld>
            <a:endParaRPr lang="en-US"/>
          </a:p>
        </p:txBody>
      </p:sp>
    </p:spTree>
    <p:extLst>
      <p:ext uri="{BB962C8B-B14F-4D97-AF65-F5344CB8AC3E}">
        <p14:creationId xmlns:p14="http://schemas.microsoft.com/office/powerpoint/2010/main" val="1760813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HK" altLang="zh-HK" smtClean="0"/>
              <a:t>26 Jan 2019</a:t>
            </a:r>
            <a:endParaRPr lang="en-US"/>
          </a:p>
        </p:txBody>
      </p:sp>
      <p:sp>
        <p:nvSpPr>
          <p:cNvPr id="5" name="Footer Placeholder 4"/>
          <p:cNvSpPr>
            <a:spLocks noGrp="1"/>
          </p:cNvSpPr>
          <p:nvPr>
            <p:ph type="ftr" sz="quarter" idx="11"/>
          </p:nvPr>
        </p:nvSpPr>
        <p:spPr/>
        <p:txBody>
          <a:bodyPr/>
          <a:lstStyle/>
          <a:p>
            <a:r>
              <a:rPr lang="it-IT" smtClean="0"/>
              <a:t>DMH2019@HKBU</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a:t>
            </a:fld>
            <a:endParaRPr lang="en-US"/>
          </a:p>
        </p:txBody>
      </p:sp>
    </p:spTree>
    <p:extLst>
      <p:ext uri="{BB962C8B-B14F-4D97-AF65-F5344CB8AC3E}">
        <p14:creationId xmlns:p14="http://schemas.microsoft.com/office/powerpoint/2010/main" val="152970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HK" altLang="zh-HK" smtClean="0"/>
              <a:t>26 Jan 2019</a:t>
            </a:r>
            <a:endParaRPr lang="en-US"/>
          </a:p>
        </p:txBody>
      </p:sp>
      <p:sp>
        <p:nvSpPr>
          <p:cNvPr id="5" name="Footer Placeholder 4"/>
          <p:cNvSpPr>
            <a:spLocks noGrp="1"/>
          </p:cNvSpPr>
          <p:nvPr>
            <p:ph type="ftr" sz="quarter" idx="11"/>
          </p:nvPr>
        </p:nvSpPr>
        <p:spPr/>
        <p:txBody>
          <a:bodyPr/>
          <a:lstStyle/>
          <a:p>
            <a:r>
              <a:rPr lang="it-IT" smtClean="0"/>
              <a:t>DMH2019@HKBU</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a:t>
            </a:fld>
            <a:endParaRPr lang="en-US"/>
          </a:p>
        </p:txBody>
      </p:sp>
    </p:spTree>
    <p:extLst>
      <p:ext uri="{BB962C8B-B14F-4D97-AF65-F5344CB8AC3E}">
        <p14:creationId xmlns:p14="http://schemas.microsoft.com/office/powerpoint/2010/main" val="1751879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HK" altLang="zh-HK" smtClean="0"/>
              <a:t>26 Jan 2019</a:t>
            </a:r>
            <a:endParaRPr lang="en-US"/>
          </a:p>
        </p:txBody>
      </p:sp>
      <p:sp>
        <p:nvSpPr>
          <p:cNvPr id="5" name="Footer Placeholder 4"/>
          <p:cNvSpPr>
            <a:spLocks noGrp="1"/>
          </p:cNvSpPr>
          <p:nvPr>
            <p:ph type="ftr" sz="quarter" idx="11"/>
          </p:nvPr>
        </p:nvSpPr>
        <p:spPr/>
        <p:txBody>
          <a:bodyPr/>
          <a:lstStyle/>
          <a:p>
            <a:r>
              <a:rPr lang="it-IT" smtClean="0"/>
              <a:t>DMH2019@HKBU</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a:t>
            </a:fld>
            <a:endParaRPr lang="en-US"/>
          </a:p>
        </p:txBody>
      </p:sp>
    </p:spTree>
    <p:extLst>
      <p:ext uri="{BB962C8B-B14F-4D97-AF65-F5344CB8AC3E}">
        <p14:creationId xmlns:p14="http://schemas.microsoft.com/office/powerpoint/2010/main" val="51673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HK" altLang="zh-HK" smtClean="0"/>
              <a:t>26 Jan 2019</a:t>
            </a:r>
            <a:endParaRPr lang="en-US"/>
          </a:p>
        </p:txBody>
      </p:sp>
      <p:sp>
        <p:nvSpPr>
          <p:cNvPr id="5" name="Footer Placeholder 4"/>
          <p:cNvSpPr>
            <a:spLocks noGrp="1"/>
          </p:cNvSpPr>
          <p:nvPr>
            <p:ph type="ftr" sz="quarter" idx="11"/>
          </p:nvPr>
        </p:nvSpPr>
        <p:spPr/>
        <p:txBody>
          <a:bodyPr/>
          <a:lstStyle/>
          <a:p>
            <a:r>
              <a:rPr lang="it-IT" smtClean="0"/>
              <a:t>DMH2019@HKBU</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a:t>
            </a:fld>
            <a:endParaRPr lang="en-US"/>
          </a:p>
        </p:txBody>
      </p:sp>
    </p:spTree>
    <p:extLst>
      <p:ext uri="{BB962C8B-B14F-4D97-AF65-F5344CB8AC3E}">
        <p14:creationId xmlns:p14="http://schemas.microsoft.com/office/powerpoint/2010/main" val="1876392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HK" altLang="zh-HK" smtClean="0"/>
              <a:t>26 Jan 2019</a:t>
            </a:r>
            <a:endParaRPr lang="en-US"/>
          </a:p>
        </p:txBody>
      </p:sp>
      <p:sp>
        <p:nvSpPr>
          <p:cNvPr id="6" name="Footer Placeholder 5"/>
          <p:cNvSpPr>
            <a:spLocks noGrp="1"/>
          </p:cNvSpPr>
          <p:nvPr>
            <p:ph type="ftr" sz="quarter" idx="11"/>
          </p:nvPr>
        </p:nvSpPr>
        <p:spPr/>
        <p:txBody>
          <a:bodyPr/>
          <a:lstStyle/>
          <a:p>
            <a:r>
              <a:rPr lang="it-IT" smtClean="0"/>
              <a:t>DMH2019@HKBU</a:t>
            </a:r>
            <a:endParaRPr lang="en-US"/>
          </a:p>
        </p:txBody>
      </p:sp>
      <p:sp>
        <p:nvSpPr>
          <p:cNvPr id="7" name="Slide Number Placeholder 6"/>
          <p:cNvSpPr>
            <a:spLocks noGrp="1"/>
          </p:cNvSpPr>
          <p:nvPr>
            <p:ph type="sldNum" sz="quarter" idx="12"/>
          </p:nvPr>
        </p:nvSpPr>
        <p:spPr/>
        <p:txBody>
          <a:bodyPr/>
          <a:lstStyle/>
          <a:p>
            <a:fld id="{759C4891-3A96-4342-8252-30900AC70DD8}" type="slidenum">
              <a:rPr lang="en-US" smtClean="0"/>
              <a:t>‹#›</a:t>
            </a:fld>
            <a:endParaRPr lang="en-US"/>
          </a:p>
        </p:txBody>
      </p:sp>
    </p:spTree>
    <p:extLst>
      <p:ext uri="{BB962C8B-B14F-4D97-AF65-F5344CB8AC3E}">
        <p14:creationId xmlns:p14="http://schemas.microsoft.com/office/powerpoint/2010/main" val="2518110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HK" altLang="zh-HK" smtClean="0"/>
              <a:t>26 Jan 2019</a:t>
            </a:r>
            <a:endParaRPr lang="en-US"/>
          </a:p>
        </p:txBody>
      </p:sp>
      <p:sp>
        <p:nvSpPr>
          <p:cNvPr id="8" name="Footer Placeholder 7"/>
          <p:cNvSpPr>
            <a:spLocks noGrp="1"/>
          </p:cNvSpPr>
          <p:nvPr>
            <p:ph type="ftr" sz="quarter" idx="11"/>
          </p:nvPr>
        </p:nvSpPr>
        <p:spPr/>
        <p:txBody>
          <a:bodyPr/>
          <a:lstStyle/>
          <a:p>
            <a:r>
              <a:rPr lang="it-IT" smtClean="0"/>
              <a:t>DMH2019@HKBU</a:t>
            </a:r>
            <a:endParaRPr lang="en-US"/>
          </a:p>
        </p:txBody>
      </p:sp>
      <p:sp>
        <p:nvSpPr>
          <p:cNvPr id="9" name="Slide Number Placeholder 8"/>
          <p:cNvSpPr>
            <a:spLocks noGrp="1"/>
          </p:cNvSpPr>
          <p:nvPr>
            <p:ph type="sldNum" sz="quarter" idx="12"/>
          </p:nvPr>
        </p:nvSpPr>
        <p:spPr/>
        <p:txBody>
          <a:bodyPr/>
          <a:lstStyle/>
          <a:p>
            <a:fld id="{759C4891-3A96-4342-8252-30900AC70DD8}" type="slidenum">
              <a:rPr lang="en-US" smtClean="0"/>
              <a:t>‹#›</a:t>
            </a:fld>
            <a:endParaRPr lang="en-US"/>
          </a:p>
        </p:txBody>
      </p:sp>
    </p:spTree>
    <p:extLst>
      <p:ext uri="{BB962C8B-B14F-4D97-AF65-F5344CB8AC3E}">
        <p14:creationId xmlns:p14="http://schemas.microsoft.com/office/powerpoint/2010/main" val="265075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HK" altLang="zh-HK" smtClean="0"/>
              <a:t>26 Jan 2019</a:t>
            </a:r>
            <a:endParaRPr lang="en-US"/>
          </a:p>
        </p:txBody>
      </p:sp>
      <p:sp>
        <p:nvSpPr>
          <p:cNvPr id="4" name="Footer Placeholder 3"/>
          <p:cNvSpPr>
            <a:spLocks noGrp="1"/>
          </p:cNvSpPr>
          <p:nvPr>
            <p:ph type="ftr" sz="quarter" idx="11"/>
          </p:nvPr>
        </p:nvSpPr>
        <p:spPr/>
        <p:txBody>
          <a:bodyPr/>
          <a:lstStyle/>
          <a:p>
            <a:r>
              <a:rPr lang="it-IT" smtClean="0"/>
              <a:t>DMH2019@HKBU</a:t>
            </a:r>
            <a:endParaRPr lang="en-US"/>
          </a:p>
        </p:txBody>
      </p:sp>
      <p:sp>
        <p:nvSpPr>
          <p:cNvPr id="5" name="Slide Number Placeholder 4"/>
          <p:cNvSpPr>
            <a:spLocks noGrp="1"/>
          </p:cNvSpPr>
          <p:nvPr>
            <p:ph type="sldNum" sz="quarter" idx="12"/>
          </p:nvPr>
        </p:nvSpPr>
        <p:spPr/>
        <p:txBody>
          <a:bodyPr/>
          <a:lstStyle/>
          <a:p>
            <a:fld id="{759C4891-3A96-4342-8252-30900AC70DD8}" type="slidenum">
              <a:rPr lang="en-US" smtClean="0"/>
              <a:t>‹#›</a:t>
            </a:fld>
            <a:endParaRPr lang="en-US"/>
          </a:p>
        </p:txBody>
      </p:sp>
    </p:spTree>
    <p:extLst>
      <p:ext uri="{BB962C8B-B14F-4D97-AF65-F5344CB8AC3E}">
        <p14:creationId xmlns:p14="http://schemas.microsoft.com/office/powerpoint/2010/main" val="3107563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HK" altLang="zh-HK" smtClean="0"/>
              <a:t>26 Jan 2019</a:t>
            </a:r>
            <a:endParaRPr lang="en-US"/>
          </a:p>
        </p:txBody>
      </p:sp>
      <p:sp>
        <p:nvSpPr>
          <p:cNvPr id="3" name="Footer Placeholder 2"/>
          <p:cNvSpPr>
            <a:spLocks noGrp="1"/>
          </p:cNvSpPr>
          <p:nvPr>
            <p:ph type="ftr" sz="quarter" idx="11"/>
          </p:nvPr>
        </p:nvSpPr>
        <p:spPr/>
        <p:txBody>
          <a:bodyPr/>
          <a:lstStyle/>
          <a:p>
            <a:r>
              <a:rPr lang="it-IT" smtClean="0"/>
              <a:t>DMH2019@HKBU</a:t>
            </a:r>
            <a:endParaRPr lang="en-US"/>
          </a:p>
        </p:txBody>
      </p:sp>
      <p:sp>
        <p:nvSpPr>
          <p:cNvPr id="4" name="Slide Number Placeholder 3"/>
          <p:cNvSpPr>
            <a:spLocks noGrp="1"/>
          </p:cNvSpPr>
          <p:nvPr>
            <p:ph type="sldNum" sz="quarter" idx="12"/>
          </p:nvPr>
        </p:nvSpPr>
        <p:spPr/>
        <p:txBody>
          <a:bodyPr/>
          <a:lstStyle/>
          <a:p>
            <a:fld id="{759C4891-3A96-4342-8252-30900AC70DD8}" type="slidenum">
              <a:rPr lang="en-US" smtClean="0"/>
              <a:t>‹#›</a:t>
            </a:fld>
            <a:endParaRPr lang="en-US"/>
          </a:p>
        </p:txBody>
      </p:sp>
    </p:spTree>
    <p:extLst>
      <p:ext uri="{BB962C8B-B14F-4D97-AF65-F5344CB8AC3E}">
        <p14:creationId xmlns:p14="http://schemas.microsoft.com/office/powerpoint/2010/main" val="382099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HK" altLang="zh-HK" smtClean="0"/>
              <a:t>26 Jan 2019</a:t>
            </a:r>
            <a:endParaRPr lang="en-US"/>
          </a:p>
        </p:txBody>
      </p:sp>
      <p:sp>
        <p:nvSpPr>
          <p:cNvPr id="6" name="Footer Placeholder 5"/>
          <p:cNvSpPr>
            <a:spLocks noGrp="1"/>
          </p:cNvSpPr>
          <p:nvPr>
            <p:ph type="ftr" sz="quarter" idx="11"/>
          </p:nvPr>
        </p:nvSpPr>
        <p:spPr/>
        <p:txBody>
          <a:bodyPr/>
          <a:lstStyle/>
          <a:p>
            <a:r>
              <a:rPr lang="it-IT" smtClean="0"/>
              <a:t>DMH2019@HKBU</a:t>
            </a:r>
            <a:endParaRPr lang="en-US"/>
          </a:p>
        </p:txBody>
      </p:sp>
      <p:sp>
        <p:nvSpPr>
          <p:cNvPr id="7" name="Slide Number Placeholder 6"/>
          <p:cNvSpPr>
            <a:spLocks noGrp="1"/>
          </p:cNvSpPr>
          <p:nvPr>
            <p:ph type="sldNum" sz="quarter" idx="12"/>
          </p:nvPr>
        </p:nvSpPr>
        <p:spPr/>
        <p:txBody>
          <a:bodyPr/>
          <a:lstStyle/>
          <a:p>
            <a:fld id="{759C4891-3A96-4342-8252-30900AC70DD8}" type="slidenum">
              <a:rPr lang="en-US" smtClean="0"/>
              <a:t>‹#›</a:t>
            </a:fld>
            <a:endParaRPr lang="en-US"/>
          </a:p>
        </p:txBody>
      </p:sp>
    </p:spTree>
    <p:extLst>
      <p:ext uri="{BB962C8B-B14F-4D97-AF65-F5344CB8AC3E}">
        <p14:creationId xmlns:p14="http://schemas.microsoft.com/office/powerpoint/2010/main" val="308614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HK" altLang="zh-HK" smtClean="0"/>
              <a:t>26 Jan 2019</a:t>
            </a:r>
            <a:endParaRPr lang="en-US"/>
          </a:p>
        </p:txBody>
      </p:sp>
      <p:sp>
        <p:nvSpPr>
          <p:cNvPr id="6" name="Footer Placeholder 5"/>
          <p:cNvSpPr>
            <a:spLocks noGrp="1"/>
          </p:cNvSpPr>
          <p:nvPr>
            <p:ph type="ftr" sz="quarter" idx="11"/>
          </p:nvPr>
        </p:nvSpPr>
        <p:spPr/>
        <p:txBody>
          <a:bodyPr/>
          <a:lstStyle/>
          <a:p>
            <a:r>
              <a:rPr lang="it-IT" smtClean="0"/>
              <a:t>DMH2019@HKBU</a:t>
            </a:r>
            <a:endParaRPr lang="en-US"/>
          </a:p>
        </p:txBody>
      </p:sp>
      <p:sp>
        <p:nvSpPr>
          <p:cNvPr id="7" name="Slide Number Placeholder 6"/>
          <p:cNvSpPr>
            <a:spLocks noGrp="1"/>
          </p:cNvSpPr>
          <p:nvPr>
            <p:ph type="sldNum" sz="quarter" idx="12"/>
          </p:nvPr>
        </p:nvSpPr>
        <p:spPr/>
        <p:txBody>
          <a:bodyPr/>
          <a:lstStyle/>
          <a:p>
            <a:fld id="{759C4891-3A96-4342-8252-30900AC70DD8}" type="slidenum">
              <a:rPr lang="en-US" smtClean="0"/>
              <a:t>‹#›</a:t>
            </a:fld>
            <a:endParaRPr lang="en-US"/>
          </a:p>
        </p:txBody>
      </p:sp>
    </p:spTree>
    <p:extLst>
      <p:ext uri="{BB962C8B-B14F-4D97-AF65-F5344CB8AC3E}">
        <p14:creationId xmlns:p14="http://schemas.microsoft.com/office/powerpoint/2010/main" val="15896748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HK" altLang="zh-HK" smtClean="0"/>
              <a:t>26 Jan 2019</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smtClean="0"/>
              <a:t>DMH2019@HKBU</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C4891-3A96-4342-8252-30900AC70DD8}" type="slidenum">
              <a:rPr lang="en-US" smtClean="0"/>
              <a:t>‹#›</a:t>
            </a:fld>
            <a:endParaRPr lang="en-US"/>
          </a:p>
        </p:txBody>
      </p:sp>
    </p:spTree>
    <p:extLst>
      <p:ext uri="{BB962C8B-B14F-4D97-AF65-F5344CB8AC3E}">
        <p14:creationId xmlns:p14="http://schemas.microsoft.com/office/powerpoint/2010/main" val="147196876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andas.pydata.org/pandas-docs/stable/merging.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s://www.continuum.io/downloads" TargetMode="External"/><Relationship Id="rId4" Type="http://schemas.openxmlformats.org/officeDocument/2006/relationships/hyperlink" Target="https://jupyter.readthedocs.io/en/latest/install.html#new-to-python-and-jupyter" TargetMode="External"/><Relationship Id="rId1" Type="http://schemas.openxmlformats.org/officeDocument/2006/relationships/slideLayout" Target="../slideLayouts/slideLayout2.xml"/><Relationship Id="rId2" Type="http://schemas.openxmlformats.org/officeDocument/2006/relationships/hyperlink" Target="https://www.python.org/download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xzzhang2/201811_budmc_Invitation2P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atb.org/esr/faqs/smart-questions.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1" Type="http://schemas.openxmlformats.org/officeDocument/2006/relationships/hyperlink" Target="https://twitter.com/GlobeSpotlight" TargetMode="External"/><Relationship Id="rId12" Type="http://schemas.openxmlformats.org/officeDocument/2006/relationships/hyperlink" Target="https://medium.com/" TargetMode="External"/><Relationship Id="rId13" Type="http://schemas.openxmlformats.org/officeDocument/2006/relationships/hyperlink" Target="https://gijn.org/" TargetMode="External"/><Relationship Id="rId14" Type="http://schemas.openxmlformats.org/officeDocument/2006/relationships/hyperlink" Target="http://ica-cm.org/" TargetMode="External"/><Relationship Id="rId15" Type="http://schemas.openxmlformats.org/officeDocument/2006/relationships/hyperlink" Target="http://www.dtcj.com/datahero/topic" TargetMode="External"/><Relationship Id="rId16" Type="http://schemas.openxmlformats.org/officeDocument/2006/relationships/hyperlink" Target="https://dnnsociety.org/" TargetMode="External"/><Relationship Id="rId1" Type="http://schemas.openxmlformats.org/officeDocument/2006/relationships/slideLayout" Target="../slideLayouts/slideLayout2.xml"/><Relationship Id="rId2" Type="http://schemas.openxmlformats.org/officeDocument/2006/relationships/hyperlink" Target="https://twitter.com/GuardianData" TargetMode="External"/><Relationship Id="rId3" Type="http://schemas.openxmlformats.org/officeDocument/2006/relationships/hyperlink" Target="https://twitter.com/ftdata" TargetMode="External"/><Relationship Id="rId4" Type="http://schemas.openxmlformats.org/officeDocument/2006/relationships/hyperlink" Target="https://twitter.com/WSJGraphics" TargetMode="External"/><Relationship Id="rId5" Type="http://schemas.openxmlformats.org/officeDocument/2006/relationships/hyperlink" Target="https://twitter.com/PostGraphics" TargetMode="External"/><Relationship Id="rId6" Type="http://schemas.openxmlformats.org/officeDocument/2006/relationships/hyperlink" Target="https://twitter.com/BBC_News_Labs" TargetMode="External"/><Relationship Id="rId7" Type="http://schemas.openxmlformats.org/officeDocument/2006/relationships/hyperlink" Target="https://twitter.com/BBGVisualData" TargetMode="External"/><Relationship Id="rId8" Type="http://schemas.openxmlformats.org/officeDocument/2006/relationships/hyperlink" Target="https://twitter.com/ReutersGraphics" TargetMode="External"/><Relationship Id="rId9" Type="http://schemas.openxmlformats.org/officeDocument/2006/relationships/hyperlink" Target="https://twitter.com/LATimesGraphics" TargetMode="External"/><Relationship Id="rId10" Type="http://schemas.openxmlformats.org/officeDocument/2006/relationships/hyperlink" Target="https://twitter.com/UpshotNYT"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ikhlaqsidhu/data-x" TargetMode="External"/><Relationship Id="rId4" Type="http://schemas.openxmlformats.org/officeDocument/2006/relationships/hyperlink" Target="https://github.com/cbail/Computational-Sociology" TargetMode="External"/><Relationship Id="rId5" Type="http://schemas.openxmlformats.org/officeDocument/2006/relationships/hyperlink" Target="https://compsocialscience.github.io/summer-institute/2018/" TargetMode="External"/><Relationship Id="rId6" Type="http://schemas.openxmlformats.org/officeDocument/2006/relationships/hyperlink" Target="https://github.com/jakevdp/WhirlwindTourOfPython" TargetMode="External"/><Relationship Id="rId7" Type="http://schemas.openxmlformats.org/officeDocument/2006/relationships/hyperlink" Target="https://github.com/jakevdp/PythonDataScienceHandbook" TargetMode="External"/><Relationship Id="rId8" Type="http://schemas.openxmlformats.org/officeDocument/2006/relationships/hyperlink" Target="https://github.com/LibraryCarpentry/lc-webscraping" TargetMode="External"/><Relationship Id="rId9" Type="http://schemas.openxmlformats.org/officeDocument/2006/relationships/hyperlink" Target="https://github.com/xzzhang2/201819A_cityu_com5507" TargetMode="External"/><Relationship Id="rId10" Type="http://schemas.openxmlformats.org/officeDocument/2006/relationships/hyperlink" Target="https://github.com/hupili/python-for-data-and-media-communication-gitbook" TargetMode="External"/><Relationship Id="rId11" Type="http://schemas.openxmlformats.org/officeDocument/2006/relationships/hyperlink" Target="https://github.com/computational-class/bigdata" TargetMode="External"/><Relationship Id="rId1" Type="http://schemas.openxmlformats.org/officeDocument/2006/relationships/slideLayout" Target="../slideLayouts/slideLayout2.xml"/><Relationship Id="rId2" Type="http://schemas.openxmlformats.org/officeDocument/2006/relationships/hyperlink" Target="https://medium.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96352" y="5089012"/>
            <a:ext cx="5218698" cy="1264588"/>
          </a:xfrm>
        </p:spPr>
        <p:txBody>
          <a:bodyPr anchor="ctr">
            <a:normAutofit fontScale="90000"/>
          </a:bodyPr>
          <a:lstStyle/>
          <a:p>
            <a:pPr algn="r">
              <a:lnSpc>
                <a:spcPct val="90000"/>
              </a:lnSpc>
            </a:pPr>
            <a:r>
              <a:rPr lang="en-US" sz="2800" i="1" dirty="0"/>
              <a:t>Data &amp; Media Hack 2019 Workshop </a:t>
            </a:r>
            <a:r>
              <a:rPr lang="en-US" sz="2800" dirty="0"/>
              <a:t/>
            </a:r>
            <a:br>
              <a:rPr lang="en-US" sz="2800" dirty="0"/>
            </a:br>
            <a:r>
              <a:rPr lang="en-US" sz="2800" dirty="0"/>
              <a:t>Python for data processing and visualization</a:t>
            </a:r>
          </a:p>
        </p:txBody>
      </p:sp>
      <p:sp>
        <p:nvSpPr>
          <p:cNvPr id="10" name="Subtitle 2"/>
          <p:cNvSpPr>
            <a:spLocks noGrp="1"/>
          </p:cNvSpPr>
          <p:nvPr>
            <p:ph type="subTitle" idx="1"/>
          </p:nvPr>
        </p:nvSpPr>
        <p:spPr>
          <a:xfrm>
            <a:off x="6374330" y="5136213"/>
            <a:ext cx="2617270" cy="1264587"/>
          </a:xfrm>
        </p:spPr>
        <p:txBody>
          <a:bodyPr anchor="ctr">
            <a:noAutofit/>
          </a:bodyPr>
          <a:lstStyle/>
          <a:p>
            <a:pPr algn="l">
              <a:lnSpc>
                <a:spcPct val="90000"/>
              </a:lnSpc>
            </a:pPr>
            <a:r>
              <a:rPr lang="en-US" sz="2000" dirty="0" smtClean="0"/>
              <a:t>Dr</a:t>
            </a:r>
            <a:r>
              <a:rPr lang="en-US" sz="2000" dirty="0"/>
              <a:t>. Xinzhi ZHANG</a:t>
            </a:r>
            <a:endParaRPr lang="en-US" sz="2000" baseline="-25000" dirty="0"/>
          </a:p>
          <a:p>
            <a:pPr algn="l">
              <a:lnSpc>
                <a:spcPct val="90000"/>
              </a:lnSpc>
            </a:pPr>
            <a:r>
              <a:rPr lang="en-US" sz="1600" dirty="0"/>
              <a:t>Research Assistant Professor, Department of Journalism </a:t>
            </a:r>
          </a:p>
          <a:p>
            <a:pPr algn="l">
              <a:lnSpc>
                <a:spcPct val="90000"/>
              </a:lnSpc>
            </a:pPr>
            <a:r>
              <a:rPr lang="en-US" sz="1600" dirty="0"/>
              <a:t>Hong Kong Baptist University </a:t>
            </a:r>
          </a:p>
        </p:txBody>
      </p:sp>
      <p:pic>
        <p:nvPicPr>
          <p:cNvPr id="4" name="Picture 3"/>
          <p:cNvPicPr>
            <a:picLocks noChangeAspect="1"/>
          </p:cNvPicPr>
          <p:nvPr/>
        </p:nvPicPr>
        <p:blipFill rotWithShape="1">
          <a:blip r:embed="rId3">
            <a:extLst>
              <a:ext uri="{28A0092B-C50C-407E-A947-70E740481C1C}">
                <a14:useLocalDpi xmlns:a14="http://schemas.microsoft.com/office/drawing/2010/main"/>
              </a:ext>
            </a:extLst>
          </a:blip>
          <a:srcRect r="1499"/>
          <a:stretch/>
        </p:blipFill>
        <p:spPr>
          <a:xfrm>
            <a:off x="-2987" y="10"/>
            <a:ext cx="9143999" cy="4571990"/>
          </a:xfrm>
          <a:prstGeom prst="rect">
            <a:avLst/>
          </a:prstGeom>
        </p:spPr>
      </p:pic>
      <p:cxnSp>
        <p:nvCxnSpPr>
          <p:cNvPr id="15" name="Straight Connector 14">
            <a:extLst>
              <a:ext uri="{FF2B5EF4-FFF2-40B4-BE49-F238E27FC236}">
                <a16:creationId xmlns="" xmlns:a16="http://schemas.microsoft.com/office/drawing/2014/main" id="{E126E481-B945-4179-BD79-05E96E9B29E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a:xfrm>
            <a:off x="628650" y="6356350"/>
            <a:ext cx="2057400" cy="365125"/>
          </a:xfrm>
        </p:spPr>
        <p:txBody>
          <a:bodyPr>
            <a:normAutofit/>
          </a:bodyPr>
          <a:lstStyle/>
          <a:p>
            <a:pPr>
              <a:spcAft>
                <a:spcPts val="600"/>
              </a:spcAft>
            </a:pPr>
            <a:r>
              <a:rPr lang="en-HK" altLang="zh-HK" smtClean="0">
                <a:solidFill>
                  <a:srgbClr val="FFFFFF">
                    <a:alpha val="80000"/>
                  </a:srgbClr>
                </a:solidFill>
              </a:rPr>
              <a:t>26 Jan 2019</a:t>
            </a:r>
            <a:endParaRPr lang="en-US">
              <a:solidFill>
                <a:srgbClr val="FFFFFF">
                  <a:alpha val="80000"/>
                </a:srgbClr>
              </a:solidFill>
            </a:endParaRPr>
          </a:p>
        </p:txBody>
      </p:sp>
      <p:sp>
        <p:nvSpPr>
          <p:cNvPr id="5" name="Footer Placeholder 4"/>
          <p:cNvSpPr>
            <a:spLocks noGrp="1"/>
          </p:cNvSpPr>
          <p:nvPr>
            <p:ph type="ftr" sz="quarter" idx="11"/>
          </p:nvPr>
        </p:nvSpPr>
        <p:spPr>
          <a:xfrm>
            <a:off x="3028950" y="6356350"/>
            <a:ext cx="3086100" cy="365125"/>
          </a:xfrm>
        </p:spPr>
        <p:txBody>
          <a:bodyPr>
            <a:normAutofit/>
          </a:bodyPr>
          <a:lstStyle/>
          <a:p>
            <a:pPr>
              <a:spcAft>
                <a:spcPts val="600"/>
              </a:spcAft>
            </a:pPr>
            <a:r>
              <a:rPr lang="it-IT">
                <a:solidFill>
                  <a:srgbClr val="FFFFFF">
                    <a:alpha val="80000"/>
                  </a:srgbClr>
                </a:solidFill>
              </a:rPr>
              <a:t>DMH2019@HKBU</a:t>
            </a:r>
            <a:endParaRPr lang="en-US">
              <a:solidFill>
                <a:srgbClr val="FFFFFF">
                  <a:alpha val="80000"/>
                </a:srgbClr>
              </a:solidFill>
            </a:endParaRPr>
          </a:p>
        </p:txBody>
      </p:sp>
      <p:sp>
        <p:nvSpPr>
          <p:cNvPr id="6" name="Slide Number Placeholder 5"/>
          <p:cNvSpPr>
            <a:spLocks noGrp="1"/>
          </p:cNvSpPr>
          <p:nvPr>
            <p:ph type="sldNum" sz="quarter" idx="12"/>
          </p:nvPr>
        </p:nvSpPr>
        <p:spPr>
          <a:xfrm>
            <a:off x="6457950" y="6356350"/>
            <a:ext cx="2057400" cy="365125"/>
          </a:xfrm>
        </p:spPr>
        <p:txBody>
          <a:bodyPr>
            <a:normAutofit/>
          </a:bodyPr>
          <a:lstStyle/>
          <a:p>
            <a:pPr>
              <a:spcAft>
                <a:spcPts val="600"/>
              </a:spcAft>
            </a:pPr>
            <a:fld id="{759C4891-3A96-4342-8252-30900AC70DD8}" type="slidenum">
              <a:rPr lang="en-US">
                <a:solidFill>
                  <a:srgbClr val="FFFFFF">
                    <a:alpha val="80000"/>
                  </a:srgbClr>
                </a:solidFill>
              </a:rPr>
              <a:pPr>
                <a:spcAft>
                  <a:spcPts val="600"/>
                </a:spcAft>
              </a:pPr>
              <a:t>1</a:t>
            </a:fld>
            <a:endParaRPr lang="en-US">
              <a:solidFill>
                <a:srgbClr val="FFFFFF">
                  <a:alpha val="80000"/>
                </a:srgbClr>
              </a:solidFill>
            </a:endParaRPr>
          </a:p>
        </p:txBody>
      </p:sp>
    </p:spTree>
    <p:extLst>
      <p:ext uri="{BB962C8B-B14F-4D97-AF65-F5344CB8AC3E}">
        <p14:creationId xmlns:p14="http://schemas.microsoft.com/office/powerpoint/2010/main" val="428923704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Data Processing </a:t>
            </a:r>
            <a:endParaRPr lang="en-US" dirty="0"/>
          </a:p>
        </p:txBody>
      </p:sp>
      <p:sp>
        <p:nvSpPr>
          <p:cNvPr id="9" name="Content Placeholder 8"/>
          <p:cNvSpPr>
            <a:spLocks noGrp="1"/>
          </p:cNvSpPr>
          <p:nvPr>
            <p:ph idx="1"/>
          </p:nvPr>
        </p:nvSpPr>
        <p:spPr/>
        <p:txBody>
          <a:bodyPr/>
          <a:lstStyle/>
          <a:p>
            <a:r>
              <a:rPr lang="en-US" dirty="0" smtClean="0"/>
              <a:t>Our goal is to produce </a:t>
            </a:r>
            <a:r>
              <a:rPr lang="en-US" b="1" dirty="0" smtClean="0"/>
              <a:t>consistent data</a:t>
            </a:r>
            <a:r>
              <a:rPr lang="en-US" dirty="0" smtClean="0"/>
              <a:t>. </a:t>
            </a:r>
            <a:endParaRPr lang="en-US" dirty="0"/>
          </a:p>
        </p:txBody>
      </p:sp>
      <p:sp>
        <p:nvSpPr>
          <p:cNvPr id="2" name="Date Placeholder 1"/>
          <p:cNvSpPr>
            <a:spLocks noGrp="1"/>
          </p:cNvSpPr>
          <p:nvPr>
            <p:ph type="dt" sz="half" idx="10"/>
          </p:nvPr>
        </p:nvSpPr>
        <p:spPr/>
        <p:txBody>
          <a:bodyPr/>
          <a:lstStyle/>
          <a:p>
            <a:r>
              <a:rPr lang="en-HK" altLang="zh-HK" smtClean="0"/>
              <a:t>26 Jan 2019</a:t>
            </a:r>
            <a:endParaRPr lang="en-US"/>
          </a:p>
        </p:txBody>
      </p:sp>
      <p:sp>
        <p:nvSpPr>
          <p:cNvPr id="3" name="Footer Placeholder 2"/>
          <p:cNvSpPr>
            <a:spLocks noGrp="1"/>
          </p:cNvSpPr>
          <p:nvPr>
            <p:ph type="ftr" sz="quarter" idx="11"/>
          </p:nvPr>
        </p:nvSpPr>
        <p:spPr/>
        <p:txBody>
          <a:bodyPr/>
          <a:lstStyle/>
          <a:p>
            <a:r>
              <a:rPr lang="it-IT" smtClean="0"/>
              <a:t>DMH2019@HKBU</a:t>
            </a:r>
            <a:endParaRPr lang="en-US"/>
          </a:p>
        </p:txBody>
      </p:sp>
      <p:sp>
        <p:nvSpPr>
          <p:cNvPr id="4" name="Slide Number Placeholder 3"/>
          <p:cNvSpPr>
            <a:spLocks noGrp="1"/>
          </p:cNvSpPr>
          <p:nvPr>
            <p:ph type="sldNum" sz="quarter" idx="12"/>
          </p:nvPr>
        </p:nvSpPr>
        <p:spPr/>
        <p:txBody>
          <a:bodyPr/>
          <a:lstStyle/>
          <a:p>
            <a:fld id="{759C4891-3A96-4342-8252-30900AC70DD8}" type="slidenum">
              <a:rPr lang="en-US" smtClean="0"/>
              <a:pPr/>
              <a:t>10</a:t>
            </a:fld>
            <a:endParaRPr lang="en-US"/>
          </a:p>
        </p:txBody>
      </p:sp>
    </p:spTree>
    <p:extLst>
      <p:ext uri="{BB962C8B-B14F-4D97-AF65-F5344CB8AC3E}">
        <p14:creationId xmlns:p14="http://schemas.microsoft.com/office/powerpoint/2010/main" val="16531657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Machine-readable Data File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the field of data and media communication, we work on “</a:t>
            </a:r>
            <a:r>
              <a:rPr lang="en-US" b="1" dirty="0" smtClean="0"/>
              <a:t>Spreadsheet</a:t>
            </a:r>
            <a:r>
              <a:rPr lang="en-US" dirty="0" smtClean="0"/>
              <a:t>” or “</a:t>
            </a:r>
            <a:r>
              <a:rPr lang="en-US" b="1" dirty="0" smtClean="0"/>
              <a:t>Data Frame</a:t>
            </a:r>
            <a:r>
              <a:rPr lang="en-US" dirty="0" smtClean="0"/>
              <a:t>” (Python Pandas or R) </a:t>
            </a:r>
          </a:p>
          <a:p>
            <a:r>
              <a:rPr lang="en-US" dirty="0" smtClean="0"/>
              <a:t>Case: a collection of values that belong to a unique subject (unit) in the data file.</a:t>
            </a:r>
          </a:p>
          <a:p>
            <a:pPr lvl="1"/>
            <a:r>
              <a:rPr lang="en-US" dirty="0" smtClean="0"/>
              <a:t>Example: a person, a news article, a country… </a:t>
            </a:r>
          </a:p>
          <a:p>
            <a:r>
              <a:rPr lang="en-US" dirty="0" smtClean="0"/>
              <a:t>Variable: a logical grouping of attributes, which describe characteristics or qualities of an object.  </a:t>
            </a:r>
          </a:p>
          <a:p>
            <a:pPr lvl="1"/>
            <a:r>
              <a:rPr lang="en-US" dirty="0" smtClean="0"/>
              <a:t>Example: Age, race, weight, name, scores on a test, and time measured….</a:t>
            </a:r>
          </a:p>
          <a:p>
            <a:r>
              <a:rPr lang="en-US" dirty="0" smtClean="0"/>
              <a:t>Value: represents the observed attribute of a specific variable of a case</a:t>
            </a:r>
          </a:p>
          <a:p>
            <a:pPr lvl="1"/>
            <a:r>
              <a:rPr lang="en-US" dirty="0" smtClean="0"/>
              <a:t>Example: 25 years old, Asian, 120 pounds, A..</a:t>
            </a:r>
          </a:p>
          <a:p>
            <a:pPr lvl="1"/>
            <a:r>
              <a:rPr lang="en-US" dirty="0" smtClean="0"/>
              <a:t>Scale: The possible values the variable can assume form the scale for measuring the variable.</a:t>
            </a:r>
          </a:p>
          <a:p>
            <a:endParaRPr lang="en-US" dirty="0"/>
          </a:p>
        </p:txBody>
      </p:sp>
      <p:sp>
        <p:nvSpPr>
          <p:cNvPr id="4" name="Slide Number Placeholder 3"/>
          <p:cNvSpPr>
            <a:spLocks noGrp="1"/>
          </p:cNvSpPr>
          <p:nvPr>
            <p:ph type="sldNum" sz="quarter" idx="12"/>
          </p:nvPr>
        </p:nvSpPr>
        <p:spPr/>
        <p:txBody>
          <a:bodyPr/>
          <a:lstStyle/>
          <a:p>
            <a:fld id="{62C58D81-D779-46C3-8D42-732D7F06829E}" type="slidenum">
              <a:rPr lang="en-US" altLang="en-US" smtClean="0"/>
              <a:pPr/>
              <a:t>11</a:t>
            </a:fld>
            <a:endParaRPr lang="en-US" altLang="en-US"/>
          </a:p>
        </p:txBody>
      </p:sp>
      <p:sp>
        <p:nvSpPr>
          <p:cNvPr id="8" name="Date Placeholder 7"/>
          <p:cNvSpPr>
            <a:spLocks noGrp="1"/>
          </p:cNvSpPr>
          <p:nvPr>
            <p:ph type="dt" sz="half" idx="10"/>
          </p:nvPr>
        </p:nvSpPr>
        <p:spPr/>
        <p:txBody>
          <a:bodyPr/>
          <a:lstStyle/>
          <a:p>
            <a:r>
              <a:rPr lang="en-HK" smtClean="0"/>
              <a:t>26 Jan 2019</a:t>
            </a:r>
            <a:endParaRPr lang="en-US"/>
          </a:p>
        </p:txBody>
      </p:sp>
      <p:sp>
        <p:nvSpPr>
          <p:cNvPr id="9" name="Footer Placeholder 8"/>
          <p:cNvSpPr>
            <a:spLocks noGrp="1"/>
          </p:cNvSpPr>
          <p:nvPr>
            <p:ph type="ftr" sz="quarter" idx="11"/>
          </p:nvPr>
        </p:nvSpPr>
        <p:spPr/>
        <p:txBody>
          <a:bodyPr/>
          <a:lstStyle/>
          <a:p>
            <a:r>
              <a:rPr lang="it-IT" smtClean="0"/>
              <a:t>DMH2019@HKBU</a:t>
            </a:r>
            <a:endParaRPr lang="en-US"/>
          </a:p>
        </p:txBody>
      </p:sp>
    </p:spTree>
    <p:extLst>
      <p:ext uri="{BB962C8B-B14F-4D97-AF65-F5344CB8AC3E}">
        <p14:creationId xmlns:p14="http://schemas.microsoft.com/office/powerpoint/2010/main" val="1570584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issues in data processing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At “dataset level”</a:t>
            </a:r>
          </a:p>
          <a:p>
            <a:pPr lvl="1"/>
            <a:r>
              <a:rPr lang="en-US" dirty="0" smtClean="0"/>
              <a:t>Compiling a codebook </a:t>
            </a:r>
          </a:p>
          <a:p>
            <a:pPr lvl="1"/>
            <a:r>
              <a:rPr lang="en-US" dirty="0" smtClean="0"/>
              <a:t>Examine the shape </a:t>
            </a:r>
            <a:r>
              <a:rPr lang="en-US" dirty="0"/>
              <a:t>(dimension) </a:t>
            </a:r>
            <a:endParaRPr lang="en-US" dirty="0" smtClean="0"/>
          </a:p>
          <a:p>
            <a:pPr lvl="1"/>
            <a:r>
              <a:rPr lang="en-US" dirty="0"/>
              <a:t>Keeping or dropping variables </a:t>
            </a:r>
            <a:endParaRPr lang="en-US" dirty="0" smtClean="0"/>
          </a:p>
          <a:p>
            <a:pPr lvl="1"/>
            <a:r>
              <a:rPr lang="en-US" dirty="0" smtClean="0"/>
              <a:t>Merge </a:t>
            </a:r>
          </a:p>
          <a:p>
            <a:pPr lvl="1"/>
            <a:r>
              <a:rPr lang="en-US" dirty="0" smtClean="0"/>
              <a:t>Join</a:t>
            </a:r>
          </a:p>
          <a:p>
            <a:pPr lvl="1"/>
            <a:r>
              <a:rPr lang="en-US" dirty="0" smtClean="0"/>
              <a:t>Concatenate</a:t>
            </a:r>
          </a:p>
          <a:p>
            <a:r>
              <a:rPr lang="en-US" dirty="0" smtClean="0"/>
              <a:t>At “case” level</a:t>
            </a:r>
          </a:p>
          <a:p>
            <a:pPr lvl="1"/>
            <a:r>
              <a:rPr lang="en-US" dirty="0" smtClean="0"/>
              <a:t>Indexing (“numbering”) </a:t>
            </a:r>
          </a:p>
          <a:p>
            <a:r>
              <a:rPr lang="en-US" dirty="0" smtClean="0"/>
              <a:t>At “variable” level </a:t>
            </a:r>
          </a:p>
          <a:p>
            <a:pPr lvl="1"/>
            <a:r>
              <a:rPr lang="en-US" dirty="0" smtClean="0"/>
              <a:t>Data type (string? integer? date?) </a:t>
            </a:r>
          </a:p>
          <a:p>
            <a:pPr lvl="1"/>
            <a:r>
              <a:rPr lang="en-US" dirty="0"/>
              <a:t>Renaming, creating, recoding</a:t>
            </a:r>
          </a:p>
          <a:p>
            <a:pPr lvl="1"/>
            <a:r>
              <a:rPr lang="en-US" smtClean="0"/>
              <a:t>Missing </a:t>
            </a:r>
            <a:r>
              <a:rPr lang="en-US" dirty="0" smtClean="0"/>
              <a:t>values</a:t>
            </a:r>
          </a:p>
          <a:p>
            <a:pPr lvl="1"/>
            <a:r>
              <a:rPr lang="en-US" dirty="0" smtClean="0"/>
              <a:t>Normalization (“USA” vs “US” vs “U.S.A.”</a:t>
            </a:r>
            <a:r>
              <a:rPr lang="mr-IN" dirty="0" smtClean="0"/>
              <a:t>…</a:t>
            </a:r>
            <a:r>
              <a:rPr lang="en-US" dirty="0" smtClean="0"/>
              <a:t>) </a:t>
            </a:r>
            <a:endParaRPr lang="en-US" dirty="0"/>
          </a:p>
        </p:txBody>
      </p:sp>
      <p:sp>
        <p:nvSpPr>
          <p:cNvPr id="4" name="Date Placeholder 3"/>
          <p:cNvSpPr>
            <a:spLocks noGrp="1"/>
          </p:cNvSpPr>
          <p:nvPr>
            <p:ph type="dt" sz="half" idx="10"/>
          </p:nvPr>
        </p:nvSpPr>
        <p:spPr/>
        <p:txBody>
          <a:bodyPr/>
          <a:lstStyle/>
          <a:p>
            <a:r>
              <a:rPr lang="en-HK" altLang="zh-HK" smtClean="0"/>
              <a:t>26 Jan 2019</a:t>
            </a:r>
            <a:endParaRPr lang="en-US"/>
          </a:p>
        </p:txBody>
      </p:sp>
      <p:sp>
        <p:nvSpPr>
          <p:cNvPr id="5" name="Footer Placeholder 4"/>
          <p:cNvSpPr>
            <a:spLocks noGrp="1"/>
          </p:cNvSpPr>
          <p:nvPr>
            <p:ph type="ftr" sz="quarter" idx="11"/>
          </p:nvPr>
        </p:nvSpPr>
        <p:spPr/>
        <p:txBody>
          <a:bodyPr/>
          <a:lstStyle/>
          <a:p>
            <a:r>
              <a:rPr lang="it-IT" smtClean="0"/>
              <a:t>DMH2019@HKBU</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12</a:t>
            </a:fld>
            <a:endParaRPr lang="en-US"/>
          </a:p>
        </p:txBody>
      </p:sp>
    </p:spTree>
    <p:extLst>
      <p:ext uri="{BB962C8B-B14F-4D97-AF65-F5344CB8AC3E}">
        <p14:creationId xmlns:p14="http://schemas.microsoft.com/office/powerpoint/2010/main" val="908998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Codebook </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In the data processing, one needs to create a codebook first. </a:t>
            </a:r>
          </a:p>
          <a:p>
            <a:r>
              <a:rPr lang="en-US" altLang="x-none" dirty="0" smtClean="0"/>
              <a:t>A codebook is a document </a:t>
            </a:r>
            <a:r>
              <a:rPr lang="en-US" altLang="x-none" dirty="0"/>
              <a:t>that describes the locations of variables and lists the assignments of codes to the attributes composing those variables.</a:t>
            </a:r>
          </a:p>
          <a:p>
            <a:r>
              <a:rPr lang="en-US" altLang="x-none" dirty="0" smtClean="0"/>
              <a:t>A codebook is the primary </a:t>
            </a:r>
            <a:r>
              <a:rPr lang="en-US" altLang="x-none" dirty="0"/>
              <a:t>guide used in the coding process.</a:t>
            </a:r>
          </a:p>
          <a:p>
            <a:r>
              <a:rPr lang="en-US" altLang="x-none" dirty="0" smtClean="0"/>
              <a:t>A codebook is the guide </a:t>
            </a:r>
            <a:r>
              <a:rPr lang="en-US" altLang="x-none" dirty="0"/>
              <a:t>for locating variables and interpreting codes in the data file during analysis</a:t>
            </a:r>
            <a:r>
              <a:rPr lang="en-US" altLang="x-none" dirty="0" smtClean="0"/>
              <a:t>. </a:t>
            </a:r>
            <a:endParaRPr lang="en-US" dirty="0" smtClean="0"/>
          </a:p>
        </p:txBody>
      </p:sp>
      <p:sp>
        <p:nvSpPr>
          <p:cNvPr id="4" name="Slide Number Placeholder 3"/>
          <p:cNvSpPr>
            <a:spLocks noGrp="1"/>
          </p:cNvSpPr>
          <p:nvPr>
            <p:ph type="sldNum" sz="quarter" idx="12"/>
          </p:nvPr>
        </p:nvSpPr>
        <p:spPr/>
        <p:txBody>
          <a:bodyPr/>
          <a:lstStyle/>
          <a:p>
            <a:fld id="{62C58D81-D779-46C3-8D42-732D7F06829E}" type="slidenum">
              <a:rPr lang="en-US" altLang="en-US" smtClean="0"/>
              <a:pPr/>
              <a:t>13</a:t>
            </a:fld>
            <a:endParaRPr lang="en-US" altLang="en-US"/>
          </a:p>
        </p:txBody>
      </p:sp>
      <p:sp>
        <p:nvSpPr>
          <p:cNvPr id="8" name="Date Placeholder 7"/>
          <p:cNvSpPr>
            <a:spLocks noGrp="1"/>
          </p:cNvSpPr>
          <p:nvPr>
            <p:ph type="dt" sz="half" idx="10"/>
          </p:nvPr>
        </p:nvSpPr>
        <p:spPr/>
        <p:txBody>
          <a:bodyPr/>
          <a:lstStyle/>
          <a:p>
            <a:r>
              <a:rPr lang="en-HK" smtClean="0"/>
              <a:t>26 Jan 2019</a:t>
            </a:r>
            <a:endParaRPr lang="en-US"/>
          </a:p>
        </p:txBody>
      </p:sp>
      <p:sp>
        <p:nvSpPr>
          <p:cNvPr id="9" name="Footer Placeholder 8"/>
          <p:cNvSpPr>
            <a:spLocks noGrp="1"/>
          </p:cNvSpPr>
          <p:nvPr>
            <p:ph type="ftr" sz="quarter" idx="11"/>
          </p:nvPr>
        </p:nvSpPr>
        <p:spPr/>
        <p:txBody>
          <a:bodyPr/>
          <a:lstStyle/>
          <a:p>
            <a:r>
              <a:rPr lang="it-IT" smtClean="0"/>
              <a:t>DMH2019@HKBU</a:t>
            </a:r>
            <a:endParaRPr lang="en-US"/>
          </a:p>
        </p:txBody>
      </p:sp>
    </p:spTree>
    <p:extLst>
      <p:ext uri="{BB962C8B-B14F-4D97-AF65-F5344CB8AC3E}">
        <p14:creationId xmlns:p14="http://schemas.microsoft.com/office/powerpoint/2010/main" val="28453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Codebook </a:t>
            </a:r>
            <a:endParaRPr lang="en-US" dirty="0"/>
          </a:p>
        </p:txBody>
      </p:sp>
      <p:sp>
        <p:nvSpPr>
          <p:cNvPr id="3" name="Content Placeholder 2"/>
          <p:cNvSpPr>
            <a:spLocks noGrp="1"/>
          </p:cNvSpPr>
          <p:nvPr>
            <p:ph idx="1"/>
          </p:nvPr>
        </p:nvSpPr>
        <p:spPr/>
        <p:txBody>
          <a:bodyPr/>
          <a:lstStyle/>
          <a:p>
            <a:pPr lvl="0"/>
            <a:r>
              <a:rPr lang="en-US" dirty="0" smtClean="0"/>
              <a:t>A codebook at least includes the followings: </a:t>
            </a:r>
          </a:p>
          <a:p>
            <a:pPr lvl="1"/>
            <a:r>
              <a:rPr lang="en-US" dirty="0" smtClean="0"/>
              <a:t>variable name </a:t>
            </a:r>
          </a:p>
          <a:p>
            <a:pPr lvl="1"/>
            <a:r>
              <a:rPr lang="en-US" dirty="0" smtClean="0"/>
              <a:t>variable label: the description of the variable, usually the question on the questionnaire</a:t>
            </a:r>
          </a:p>
          <a:p>
            <a:pPr lvl="1"/>
            <a:r>
              <a:rPr lang="en-US" dirty="0" smtClean="0"/>
              <a:t>value definition: you assign a number to each value of the variable: exclusive and exhaustive</a:t>
            </a:r>
          </a:p>
          <a:p>
            <a:pPr lvl="1"/>
            <a:r>
              <a:rPr lang="en-US" dirty="0" smtClean="0"/>
              <a:t>Define missing values</a:t>
            </a:r>
          </a:p>
        </p:txBody>
      </p:sp>
      <p:sp>
        <p:nvSpPr>
          <p:cNvPr id="4" name="Slide Number Placeholder 3"/>
          <p:cNvSpPr>
            <a:spLocks noGrp="1"/>
          </p:cNvSpPr>
          <p:nvPr>
            <p:ph type="sldNum" sz="quarter" idx="12"/>
          </p:nvPr>
        </p:nvSpPr>
        <p:spPr/>
        <p:txBody>
          <a:bodyPr/>
          <a:lstStyle/>
          <a:p>
            <a:fld id="{62C58D81-D779-46C3-8D42-732D7F06829E}" type="slidenum">
              <a:rPr lang="en-US" altLang="en-US" smtClean="0"/>
              <a:pPr/>
              <a:t>14</a:t>
            </a:fld>
            <a:endParaRPr lang="en-US" altLang="en-US"/>
          </a:p>
        </p:txBody>
      </p:sp>
      <p:sp>
        <p:nvSpPr>
          <p:cNvPr id="8" name="Date Placeholder 7"/>
          <p:cNvSpPr>
            <a:spLocks noGrp="1"/>
          </p:cNvSpPr>
          <p:nvPr>
            <p:ph type="dt" sz="half" idx="10"/>
          </p:nvPr>
        </p:nvSpPr>
        <p:spPr/>
        <p:txBody>
          <a:bodyPr/>
          <a:lstStyle/>
          <a:p>
            <a:r>
              <a:rPr lang="en-HK" smtClean="0"/>
              <a:t>26 Jan 2019</a:t>
            </a:r>
            <a:endParaRPr lang="en-US"/>
          </a:p>
        </p:txBody>
      </p:sp>
      <p:sp>
        <p:nvSpPr>
          <p:cNvPr id="9" name="Footer Placeholder 8"/>
          <p:cNvSpPr>
            <a:spLocks noGrp="1"/>
          </p:cNvSpPr>
          <p:nvPr>
            <p:ph type="ftr" sz="quarter" idx="11"/>
          </p:nvPr>
        </p:nvSpPr>
        <p:spPr/>
        <p:txBody>
          <a:bodyPr/>
          <a:lstStyle/>
          <a:p>
            <a:r>
              <a:rPr lang="it-IT" smtClean="0"/>
              <a:t>DMH2019@HKBU</a:t>
            </a:r>
            <a:endParaRPr lang="en-US"/>
          </a:p>
        </p:txBody>
      </p:sp>
    </p:spTree>
    <p:extLst>
      <p:ext uri="{BB962C8B-B14F-4D97-AF65-F5344CB8AC3E}">
        <p14:creationId xmlns:p14="http://schemas.microsoft.com/office/powerpoint/2010/main" val="620523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Codebook: An example </a:t>
            </a:r>
            <a:endParaRPr lang="en-US" dirty="0" smtClean="0"/>
          </a:p>
        </p:txBody>
      </p:sp>
      <p:pic>
        <p:nvPicPr>
          <p:cNvPr id="48131"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01454" y="1894115"/>
            <a:ext cx="8201110" cy="4245428"/>
          </a:xfrm>
        </p:spPr>
      </p:pic>
      <p:sp>
        <p:nvSpPr>
          <p:cNvPr id="3" name="Footer Placeholder 2"/>
          <p:cNvSpPr>
            <a:spLocks noGrp="1"/>
          </p:cNvSpPr>
          <p:nvPr>
            <p:ph type="ftr" sz="quarter" idx="11"/>
          </p:nvPr>
        </p:nvSpPr>
        <p:spPr/>
        <p:txBody>
          <a:bodyPr/>
          <a:lstStyle/>
          <a:p>
            <a:r>
              <a:rPr lang="it-IT" smtClean="0"/>
              <a:t>DMH2019@HKBU</a:t>
            </a:r>
            <a:endParaRPr lang="en-US"/>
          </a:p>
        </p:txBody>
      </p:sp>
      <p:sp>
        <p:nvSpPr>
          <p:cNvPr id="48132" name="Date Placeholder 4"/>
          <p:cNvSpPr>
            <a:spLocks noGrp="1"/>
          </p:cNvSpPr>
          <p:nvPr>
            <p:ph type="dt" sz="quarter" idx="12"/>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HK" altLang="x-none" smtClean="0"/>
              <a:t>26 Jan 2019</a:t>
            </a:r>
            <a:endParaRPr lang="en-US" altLang="x-none"/>
          </a:p>
        </p:txBody>
      </p:sp>
      <p:sp>
        <p:nvSpPr>
          <p:cNvPr id="4" name="Slide Number Placeholder 3"/>
          <p:cNvSpPr>
            <a:spLocks noGrp="1"/>
          </p:cNvSpPr>
          <p:nvPr>
            <p:ph type="sldNum" sz="quarter" idx="4294967295"/>
          </p:nvPr>
        </p:nvSpPr>
        <p:spPr>
          <a:xfrm>
            <a:off x="7086600" y="6356350"/>
            <a:ext cx="2057400" cy="365125"/>
          </a:xfrm>
        </p:spPr>
        <p:txBody>
          <a:bodyPr/>
          <a:lstStyle/>
          <a:p>
            <a:fld id="{BF98ED9F-F353-D04D-8885-F7F9E148F491}" type="slidenum">
              <a:rPr lang="en-US" smtClean="0"/>
              <a:t>15</a:t>
            </a:fld>
            <a:endParaRPr lang="en-US"/>
          </a:p>
        </p:txBody>
      </p:sp>
    </p:spTree>
    <p:extLst>
      <p:ext uri="{BB962C8B-B14F-4D97-AF65-F5344CB8AC3E}">
        <p14:creationId xmlns:p14="http://schemas.microsoft.com/office/powerpoint/2010/main" val="1533509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Codebook: Another example </a:t>
            </a:r>
            <a:endParaRPr lang="en-US" dirty="0"/>
          </a:p>
        </p:txBody>
      </p:sp>
      <p:sp>
        <p:nvSpPr>
          <p:cNvPr id="4" name="Date Placeholder 3"/>
          <p:cNvSpPr>
            <a:spLocks noGrp="1"/>
          </p:cNvSpPr>
          <p:nvPr>
            <p:ph type="dt" sz="half" idx="10"/>
          </p:nvPr>
        </p:nvSpPr>
        <p:spPr/>
        <p:txBody>
          <a:bodyPr/>
          <a:lstStyle/>
          <a:p>
            <a:r>
              <a:rPr lang="en-HK" smtClean="0"/>
              <a:t>26 Jan 2019</a:t>
            </a:r>
            <a:endParaRPr lang="en-US"/>
          </a:p>
        </p:txBody>
      </p:sp>
      <p:sp>
        <p:nvSpPr>
          <p:cNvPr id="5" name="Footer Placeholder 4"/>
          <p:cNvSpPr>
            <a:spLocks noGrp="1"/>
          </p:cNvSpPr>
          <p:nvPr>
            <p:ph type="ftr" sz="quarter" idx="11"/>
          </p:nvPr>
        </p:nvSpPr>
        <p:spPr/>
        <p:txBody>
          <a:bodyPr/>
          <a:lstStyle/>
          <a:p>
            <a:r>
              <a:rPr lang="it-IT" smtClean="0"/>
              <a:t>DMH2019@HKBU</a:t>
            </a:r>
            <a:endParaRPr lang="en-US"/>
          </a:p>
        </p:txBody>
      </p:sp>
      <p:sp>
        <p:nvSpPr>
          <p:cNvPr id="6" name="Slide Number Placeholder 5"/>
          <p:cNvSpPr>
            <a:spLocks noGrp="1"/>
          </p:cNvSpPr>
          <p:nvPr>
            <p:ph type="sldNum" sz="quarter" idx="12"/>
          </p:nvPr>
        </p:nvSpPr>
        <p:spPr/>
        <p:txBody>
          <a:bodyPr/>
          <a:lstStyle/>
          <a:p>
            <a:fld id="{BF98ED9F-F353-D04D-8885-F7F9E148F491}" type="slidenum">
              <a:rPr lang="en-US" smtClean="0"/>
              <a:t>16</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447103"/>
            <a:ext cx="4941473" cy="5274373"/>
          </a:xfrm>
          <a:prstGeom prst="rect">
            <a:avLst/>
          </a:prstGeom>
        </p:spPr>
      </p:pic>
    </p:spTree>
    <p:extLst>
      <p:ext uri="{BB962C8B-B14F-4D97-AF65-F5344CB8AC3E}">
        <p14:creationId xmlns:p14="http://schemas.microsoft.com/office/powerpoint/2010/main" val="17425995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Dataset-level processing </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pandas.pydata.org/pandas-docs/stable/merging.html</a:t>
            </a:r>
            <a:r>
              <a:rPr lang="en-US" dirty="0" smtClean="0"/>
              <a:t> </a:t>
            </a:r>
            <a:endParaRPr lang="en-US" dirty="0"/>
          </a:p>
        </p:txBody>
      </p:sp>
      <p:sp>
        <p:nvSpPr>
          <p:cNvPr id="4" name="Date Placeholder 3"/>
          <p:cNvSpPr>
            <a:spLocks noGrp="1"/>
          </p:cNvSpPr>
          <p:nvPr>
            <p:ph type="dt" sz="half" idx="10"/>
          </p:nvPr>
        </p:nvSpPr>
        <p:spPr/>
        <p:txBody>
          <a:bodyPr/>
          <a:lstStyle/>
          <a:p>
            <a:r>
              <a:rPr lang="en-HK" altLang="zh-HK" smtClean="0"/>
              <a:t>26 Jan 2019</a:t>
            </a:r>
            <a:endParaRPr lang="en-US"/>
          </a:p>
        </p:txBody>
      </p:sp>
      <p:sp>
        <p:nvSpPr>
          <p:cNvPr id="5" name="Footer Placeholder 4"/>
          <p:cNvSpPr>
            <a:spLocks noGrp="1"/>
          </p:cNvSpPr>
          <p:nvPr>
            <p:ph type="ftr" sz="quarter" idx="11"/>
          </p:nvPr>
        </p:nvSpPr>
        <p:spPr/>
        <p:txBody>
          <a:bodyPr/>
          <a:lstStyle/>
          <a:p>
            <a:r>
              <a:rPr lang="it-IT" smtClean="0"/>
              <a:t>DMH2019@HKBU</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17</a:t>
            </a:fld>
            <a:endParaRPr lang="en-US"/>
          </a:p>
        </p:txBody>
      </p:sp>
    </p:spTree>
    <p:extLst>
      <p:ext uri="{BB962C8B-B14F-4D97-AF65-F5344CB8AC3E}">
        <p14:creationId xmlns:p14="http://schemas.microsoft.com/office/powerpoint/2010/main" val="1159267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and variable processing </a:t>
            </a:r>
            <a:endParaRPr lang="en-US" dirty="0"/>
          </a:p>
        </p:txBody>
      </p:sp>
      <p:sp>
        <p:nvSpPr>
          <p:cNvPr id="3" name="Content Placeholder 2"/>
          <p:cNvSpPr>
            <a:spLocks noGrp="1"/>
          </p:cNvSpPr>
          <p:nvPr>
            <p:ph idx="1"/>
          </p:nvPr>
        </p:nvSpPr>
        <p:spPr/>
        <p:txBody>
          <a:bodyPr/>
          <a:lstStyle/>
          <a:p>
            <a:r>
              <a:rPr lang="en-US" dirty="0"/>
              <a:t>A demonstration of Python Pandas data cleaning for numerical and string data </a:t>
            </a:r>
          </a:p>
        </p:txBody>
      </p:sp>
      <p:sp>
        <p:nvSpPr>
          <p:cNvPr id="4" name="Date Placeholder 3"/>
          <p:cNvSpPr>
            <a:spLocks noGrp="1"/>
          </p:cNvSpPr>
          <p:nvPr>
            <p:ph type="dt" sz="half" idx="10"/>
          </p:nvPr>
        </p:nvSpPr>
        <p:spPr/>
        <p:txBody>
          <a:bodyPr/>
          <a:lstStyle/>
          <a:p>
            <a:r>
              <a:rPr lang="en-HK" altLang="zh-HK" smtClean="0"/>
              <a:t>26 Jan 2019</a:t>
            </a:r>
            <a:endParaRPr lang="en-US"/>
          </a:p>
        </p:txBody>
      </p:sp>
      <p:sp>
        <p:nvSpPr>
          <p:cNvPr id="5" name="Footer Placeholder 4"/>
          <p:cNvSpPr>
            <a:spLocks noGrp="1"/>
          </p:cNvSpPr>
          <p:nvPr>
            <p:ph type="ftr" sz="quarter" idx="11"/>
          </p:nvPr>
        </p:nvSpPr>
        <p:spPr/>
        <p:txBody>
          <a:bodyPr/>
          <a:lstStyle/>
          <a:p>
            <a:r>
              <a:rPr lang="it-IT" smtClean="0"/>
              <a:t>DMH2019@HKBU</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18</a:t>
            </a:fld>
            <a:endParaRPr lang="en-US"/>
          </a:p>
        </p:txBody>
      </p:sp>
    </p:spTree>
    <p:extLst>
      <p:ext uri="{BB962C8B-B14F-4D97-AF65-F5344CB8AC3E}">
        <p14:creationId xmlns:p14="http://schemas.microsoft.com/office/powerpoint/2010/main" val="451412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Installation </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HK" altLang="zh-HK" smtClean="0"/>
              <a:t>26 Jan 2019</a:t>
            </a:r>
            <a:endParaRPr lang="en-US"/>
          </a:p>
        </p:txBody>
      </p:sp>
      <p:sp>
        <p:nvSpPr>
          <p:cNvPr id="5" name="Footer Placeholder 4"/>
          <p:cNvSpPr>
            <a:spLocks noGrp="1"/>
          </p:cNvSpPr>
          <p:nvPr>
            <p:ph type="ftr" sz="quarter" idx="11"/>
          </p:nvPr>
        </p:nvSpPr>
        <p:spPr/>
        <p:txBody>
          <a:bodyPr/>
          <a:lstStyle/>
          <a:p>
            <a:r>
              <a:rPr lang="it-IT" smtClean="0"/>
              <a:t>DMH2019@HKBU</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19</a:t>
            </a:fld>
            <a:endParaRPr lang="en-US"/>
          </a:p>
        </p:txBody>
      </p:sp>
    </p:spTree>
    <p:extLst>
      <p:ext uri="{BB962C8B-B14F-4D97-AF65-F5344CB8AC3E}">
        <p14:creationId xmlns:p14="http://schemas.microsoft.com/office/powerpoint/2010/main" val="1561170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 </a:t>
            </a:r>
            <a:endParaRPr lang="en-US" dirty="0"/>
          </a:p>
        </p:txBody>
      </p:sp>
      <p:sp>
        <p:nvSpPr>
          <p:cNvPr id="3" name="Content Placeholder 2"/>
          <p:cNvSpPr>
            <a:spLocks noGrp="1"/>
          </p:cNvSpPr>
          <p:nvPr>
            <p:ph idx="1"/>
          </p:nvPr>
        </p:nvSpPr>
        <p:spPr/>
        <p:txBody>
          <a:bodyPr>
            <a:normAutofit/>
          </a:bodyPr>
          <a:lstStyle/>
          <a:p>
            <a:r>
              <a:rPr lang="en-US" dirty="0" smtClean="0"/>
              <a:t>Data processing &amp; its five steps </a:t>
            </a:r>
          </a:p>
          <a:p>
            <a:r>
              <a:rPr lang="en-US" smtClean="0"/>
              <a:t>Python 101: </a:t>
            </a:r>
            <a:r>
              <a:rPr lang="en-US" dirty="0" smtClean="0"/>
              <a:t>a baby step </a:t>
            </a:r>
          </a:p>
          <a:p>
            <a:r>
              <a:rPr lang="en-US" dirty="0" smtClean="0"/>
              <a:t>Data exploration, and visualization </a:t>
            </a:r>
          </a:p>
        </p:txBody>
      </p:sp>
      <p:sp>
        <p:nvSpPr>
          <p:cNvPr id="4" name="Date Placeholder 3"/>
          <p:cNvSpPr>
            <a:spLocks noGrp="1"/>
          </p:cNvSpPr>
          <p:nvPr>
            <p:ph type="dt" sz="half" idx="10"/>
          </p:nvPr>
        </p:nvSpPr>
        <p:spPr/>
        <p:txBody>
          <a:bodyPr/>
          <a:lstStyle/>
          <a:p>
            <a:r>
              <a:rPr lang="en-HK" altLang="zh-HK" smtClean="0"/>
              <a:t>26 Jan 2019</a:t>
            </a:r>
            <a:endParaRPr lang="en-US"/>
          </a:p>
        </p:txBody>
      </p:sp>
      <p:sp>
        <p:nvSpPr>
          <p:cNvPr id="5" name="Footer Placeholder 4"/>
          <p:cNvSpPr>
            <a:spLocks noGrp="1"/>
          </p:cNvSpPr>
          <p:nvPr>
            <p:ph type="ftr" sz="quarter" idx="11"/>
          </p:nvPr>
        </p:nvSpPr>
        <p:spPr/>
        <p:txBody>
          <a:bodyPr/>
          <a:lstStyle/>
          <a:p>
            <a:r>
              <a:rPr lang="it-IT" smtClean="0"/>
              <a:t>DMH2019@HKBU</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pPr/>
              <a:t>2</a:t>
            </a:fld>
            <a:endParaRPr lang="en-US"/>
          </a:p>
        </p:txBody>
      </p:sp>
    </p:spTree>
    <p:extLst>
      <p:ext uri="{BB962C8B-B14F-4D97-AF65-F5344CB8AC3E}">
        <p14:creationId xmlns:p14="http://schemas.microsoft.com/office/powerpoint/2010/main" val="606982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a:t>
            </a:r>
            <a:r>
              <a:rPr lang="en-US" dirty="0"/>
              <a:t>Python and </a:t>
            </a:r>
            <a:r>
              <a:rPr lang="en-US" dirty="0" smtClean="0"/>
              <a:t/>
            </a:r>
            <a:br>
              <a:rPr lang="en-US" dirty="0" smtClean="0"/>
            </a:br>
            <a:r>
              <a:rPr lang="en-US" dirty="0" err="1" smtClean="0"/>
              <a:t>Jupyter</a:t>
            </a:r>
            <a:r>
              <a:rPr lang="en-US" dirty="0" smtClean="0"/>
              <a:t> Notebook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Python 3.x</a:t>
            </a:r>
          </a:p>
          <a:p>
            <a:pPr lvl="1"/>
            <a:r>
              <a:rPr lang="en-US" dirty="0" smtClean="0">
                <a:hlinkClick r:id="rId2"/>
              </a:rPr>
              <a:t>Python downloading </a:t>
            </a:r>
            <a:endParaRPr lang="en-US" dirty="0" smtClean="0"/>
          </a:p>
          <a:p>
            <a:pPr marL="514350" indent="-514350">
              <a:buFont typeface="+mj-lt"/>
              <a:buAutoNum type="arabicPeriod"/>
            </a:pPr>
            <a:r>
              <a:rPr lang="en-US" dirty="0" err="1" smtClean="0"/>
              <a:t>Jupyter</a:t>
            </a:r>
            <a:r>
              <a:rPr lang="en-US" dirty="0" smtClean="0"/>
              <a:t> Notebook (based on Anaconda) </a:t>
            </a:r>
          </a:p>
          <a:p>
            <a:pPr lvl="1"/>
            <a:r>
              <a:rPr lang="en-US" dirty="0">
                <a:hlinkClick r:id="rId3"/>
              </a:rPr>
              <a:t>Anaconda</a:t>
            </a:r>
            <a:endParaRPr lang="en-US" dirty="0"/>
          </a:p>
          <a:p>
            <a:pPr lvl="1"/>
            <a:r>
              <a:rPr lang="en-US" dirty="0" smtClean="0">
                <a:hlinkClick r:id="rId4"/>
              </a:rPr>
              <a:t>Jupyter Notebook documents</a:t>
            </a:r>
            <a:endParaRPr lang="en-US" dirty="0" smtClean="0"/>
          </a:p>
        </p:txBody>
      </p:sp>
      <p:sp>
        <p:nvSpPr>
          <p:cNvPr id="4" name="Date Placeholder 3"/>
          <p:cNvSpPr>
            <a:spLocks noGrp="1"/>
          </p:cNvSpPr>
          <p:nvPr>
            <p:ph type="dt" sz="half" idx="10"/>
          </p:nvPr>
        </p:nvSpPr>
        <p:spPr/>
        <p:txBody>
          <a:bodyPr/>
          <a:lstStyle/>
          <a:p>
            <a:r>
              <a:rPr lang="en-HK" altLang="zh-HK" smtClean="0"/>
              <a:t>26 Jan 2019</a:t>
            </a:r>
            <a:endParaRPr lang="en-US"/>
          </a:p>
        </p:txBody>
      </p:sp>
      <p:sp>
        <p:nvSpPr>
          <p:cNvPr id="5" name="Footer Placeholder 4"/>
          <p:cNvSpPr>
            <a:spLocks noGrp="1"/>
          </p:cNvSpPr>
          <p:nvPr>
            <p:ph type="ftr" sz="quarter" idx="11"/>
          </p:nvPr>
        </p:nvSpPr>
        <p:spPr/>
        <p:txBody>
          <a:bodyPr/>
          <a:lstStyle/>
          <a:p>
            <a:r>
              <a:rPr lang="it-IT" smtClean="0"/>
              <a:t>DMH2019@HKBU</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20</a:t>
            </a:fld>
            <a:endParaRPr lang="en-US"/>
          </a:p>
        </p:txBody>
      </p:sp>
    </p:spTree>
    <p:extLst>
      <p:ext uri="{BB962C8B-B14F-4D97-AF65-F5344CB8AC3E}">
        <p14:creationId xmlns:p14="http://schemas.microsoft.com/office/powerpoint/2010/main" val="1461319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HK" altLang="zh-HK" smtClean="0"/>
              <a:t>26 Jan 2019</a:t>
            </a:r>
            <a:endParaRPr lang="en-US"/>
          </a:p>
        </p:txBody>
      </p:sp>
      <p:sp>
        <p:nvSpPr>
          <p:cNvPr id="5" name="Footer Placeholder 4"/>
          <p:cNvSpPr>
            <a:spLocks noGrp="1"/>
          </p:cNvSpPr>
          <p:nvPr>
            <p:ph type="ftr" sz="quarter" idx="11"/>
          </p:nvPr>
        </p:nvSpPr>
        <p:spPr/>
        <p:txBody>
          <a:bodyPr/>
          <a:lstStyle/>
          <a:p>
            <a:r>
              <a:rPr lang="it-IT" smtClean="0"/>
              <a:t>DMH2019@HKBU</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21</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7200"/>
            <a:ext cx="7620000" cy="4514413"/>
          </a:xfrm>
          <a:prstGeom prst="rect">
            <a:avLst/>
          </a:prstGeom>
        </p:spPr>
      </p:pic>
      <p:sp>
        <p:nvSpPr>
          <p:cNvPr id="9" name="TextBox 8"/>
          <p:cNvSpPr txBox="1"/>
          <p:nvPr/>
        </p:nvSpPr>
        <p:spPr>
          <a:xfrm>
            <a:off x="482600" y="5109983"/>
            <a:ext cx="4306948" cy="369332"/>
          </a:xfrm>
          <a:prstGeom prst="rect">
            <a:avLst/>
          </a:prstGeom>
          <a:noFill/>
        </p:spPr>
        <p:txBody>
          <a:bodyPr wrap="none" rtlCol="0">
            <a:spAutoFit/>
          </a:bodyPr>
          <a:lstStyle/>
          <a:p>
            <a:r>
              <a:rPr lang="en-US" dirty="0" smtClean="0"/>
              <a:t>check your existing versions (for Mac users) </a:t>
            </a:r>
            <a:endParaRPr lang="en-US" dirty="0"/>
          </a:p>
        </p:txBody>
      </p:sp>
    </p:spTree>
    <p:extLst>
      <p:ext uri="{BB962C8B-B14F-4D97-AF65-F5344CB8AC3E}">
        <p14:creationId xmlns:p14="http://schemas.microsoft.com/office/powerpoint/2010/main" val="1778269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Python 101 tutorial</a:t>
            </a:r>
            <a:endParaRPr lang="en-US" dirty="0"/>
          </a:p>
        </p:txBody>
      </p:sp>
      <p:sp>
        <p:nvSpPr>
          <p:cNvPr id="3" name="Content Placeholder 2"/>
          <p:cNvSpPr>
            <a:spLocks noGrp="1"/>
          </p:cNvSpPr>
          <p:nvPr>
            <p:ph idx="1"/>
          </p:nvPr>
        </p:nvSpPr>
        <p:spPr/>
        <p:txBody>
          <a:bodyPr/>
          <a:lstStyle/>
          <a:p>
            <a:r>
              <a:rPr lang="en-US" dirty="0" smtClean="0"/>
              <a:t>“Invitation </a:t>
            </a:r>
            <a:r>
              <a:rPr lang="en-US" dirty="0"/>
              <a:t>to </a:t>
            </a:r>
            <a:r>
              <a:rPr lang="en-US" dirty="0" smtClean="0"/>
              <a:t>Python” (DMC @ HKBU, Nov 2018) </a:t>
            </a:r>
            <a:r>
              <a:rPr lang="mr-IN" dirty="0" smtClean="0"/>
              <a:t>–</a:t>
            </a:r>
            <a:r>
              <a:rPr lang="en-US" dirty="0" smtClean="0"/>
              <a:t> a baby step </a:t>
            </a:r>
          </a:p>
          <a:p>
            <a:r>
              <a:rPr lang="en-US" dirty="0" smtClean="0">
                <a:hlinkClick r:id="rId2"/>
              </a:rPr>
              <a:t>https</a:t>
            </a:r>
            <a:r>
              <a:rPr lang="en-US" dirty="0">
                <a:hlinkClick r:id="rId2"/>
              </a:rPr>
              <a:t>://</a:t>
            </a:r>
            <a:r>
              <a:rPr lang="en-US" dirty="0" smtClean="0">
                <a:hlinkClick r:id="rId2"/>
              </a:rPr>
              <a:t>github.com/xzzhang2/201811_budmc_Invitation2Py</a:t>
            </a:r>
            <a:r>
              <a:rPr lang="en-US" dirty="0" smtClean="0"/>
              <a:t> </a:t>
            </a:r>
            <a:endParaRPr lang="en-US" dirty="0"/>
          </a:p>
        </p:txBody>
      </p:sp>
      <p:sp>
        <p:nvSpPr>
          <p:cNvPr id="4" name="Date Placeholder 3"/>
          <p:cNvSpPr>
            <a:spLocks noGrp="1"/>
          </p:cNvSpPr>
          <p:nvPr>
            <p:ph type="dt" sz="half" idx="10"/>
          </p:nvPr>
        </p:nvSpPr>
        <p:spPr/>
        <p:txBody>
          <a:bodyPr/>
          <a:lstStyle/>
          <a:p>
            <a:r>
              <a:rPr lang="en-HK" altLang="zh-HK" smtClean="0"/>
              <a:t>26 Jan 2019</a:t>
            </a:r>
            <a:endParaRPr lang="en-US"/>
          </a:p>
        </p:txBody>
      </p:sp>
      <p:sp>
        <p:nvSpPr>
          <p:cNvPr id="5" name="Footer Placeholder 4"/>
          <p:cNvSpPr>
            <a:spLocks noGrp="1"/>
          </p:cNvSpPr>
          <p:nvPr>
            <p:ph type="ftr" sz="quarter" idx="11"/>
          </p:nvPr>
        </p:nvSpPr>
        <p:spPr/>
        <p:txBody>
          <a:bodyPr/>
          <a:lstStyle/>
          <a:p>
            <a:r>
              <a:rPr lang="it-IT" smtClean="0"/>
              <a:t>DMH2019@HKBU</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22</a:t>
            </a:fld>
            <a:endParaRPr lang="en-US"/>
          </a:p>
        </p:txBody>
      </p:sp>
    </p:spTree>
    <p:extLst>
      <p:ext uri="{BB962C8B-B14F-4D97-AF65-F5344CB8AC3E}">
        <p14:creationId xmlns:p14="http://schemas.microsoft.com/office/powerpoint/2010/main" val="1361738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How to ask for help?</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“Hacking skills:” Asking questions and finding answers </a:t>
            </a:r>
          </a:p>
          <a:p>
            <a:r>
              <a:rPr lang="en-US" dirty="0" smtClean="0"/>
              <a:t>Key </a:t>
            </a:r>
            <a:r>
              <a:rPr lang="en-US" dirty="0"/>
              <a:t>characteristics of </a:t>
            </a:r>
            <a:r>
              <a:rPr lang="en-US" dirty="0" smtClean="0"/>
              <a:t>hackers</a:t>
            </a:r>
          </a:p>
          <a:p>
            <a:pPr lvl="1"/>
            <a:r>
              <a:rPr lang="en-US" dirty="0" smtClean="0"/>
              <a:t>willing </a:t>
            </a:r>
            <a:r>
              <a:rPr lang="en-US" dirty="0"/>
              <a:t>to find answer on their </a:t>
            </a:r>
            <a:r>
              <a:rPr lang="en-US" dirty="0" smtClean="0"/>
              <a:t>own</a:t>
            </a:r>
          </a:p>
          <a:p>
            <a:pPr lvl="1"/>
            <a:r>
              <a:rPr lang="en-US" dirty="0" smtClean="0"/>
              <a:t>knowledgeable </a:t>
            </a:r>
            <a:r>
              <a:rPr lang="en-US" dirty="0"/>
              <a:t>about where to find answers on their own </a:t>
            </a:r>
            <a:endParaRPr lang="en-US" dirty="0" smtClean="0"/>
          </a:p>
          <a:p>
            <a:pPr lvl="1"/>
            <a:r>
              <a:rPr lang="en-US" dirty="0" smtClean="0"/>
              <a:t>unintimidated </a:t>
            </a:r>
            <a:r>
              <a:rPr lang="en-US" dirty="0"/>
              <a:t>by new data types or packages </a:t>
            </a:r>
            <a:endParaRPr lang="en-US" dirty="0" smtClean="0"/>
          </a:p>
          <a:p>
            <a:pPr lvl="1"/>
            <a:r>
              <a:rPr lang="en-US" dirty="0" smtClean="0"/>
              <a:t>not </a:t>
            </a:r>
            <a:r>
              <a:rPr lang="en-US" dirty="0"/>
              <a:t>being afraid of saying that they don't know the answer </a:t>
            </a:r>
            <a:endParaRPr lang="en-US" dirty="0" smtClean="0"/>
          </a:p>
          <a:p>
            <a:pPr lvl="1"/>
            <a:r>
              <a:rPr lang="en-US" dirty="0" smtClean="0"/>
              <a:t>polite </a:t>
            </a:r>
            <a:r>
              <a:rPr lang="en-US" dirty="0"/>
              <a:t>but relentless </a:t>
            </a:r>
            <a:endParaRPr lang="en-US" dirty="0" smtClean="0"/>
          </a:p>
          <a:p>
            <a:r>
              <a:rPr lang="en-US" dirty="0" smtClean="0"/>
              <a:t>Reference</a:t>
            </a:r>
            <a:r>
              <a:rPr lang="en-US" dirty="0"/>
              <a:t>: Eric Steven Raymond: </a:t>
            </a:r>
            <a:r>
              <a:rPr lang="en-US" i="1" dirty="0"/>
              <a:t>How To Ask Questions The Smart Way</a:t>
            </a:r>
            <a:r>
              <a:rPr lang="en-US" dirty="0"/>
              <a:t> [</a:t>
            </a:r>
            <a:r>
              <a:rPr lang="en-US" b="1" i="1" u="sng" dirty="0">
                <a:hlinkClick r:id="rId2"/>
              </a:rPr>
              <a:t>Must read, URL here</a:t>
            </a:r>
            <a:r>
              <a:rPr lang="en-US" dirty="0"/>
              <a:t>]</a:t>
            </a:r>
          </a:p>
          <a:p>
            <a:endParaRPr lang="en-US" dirty="0" smtClean="0"/>
          </a:p>
        </p:txBody>
      </p:sp>
      <p:sp>
        <p:nvSpPr>
          <p:cNvPr id="4" name="Date Placeholder 3"/>
          <p:cNvSpPr>
            <a:spLocks noGrp="1"/>
          </p:cNvSpPr>
          <p:nvPr>
            <p:ph type="dt" sz="half" idx="10"/>
          </p:nvPr>
        </p:nvSpPr>
        <p:spPr/>
        <p:txBody>
          <a:bodyPr/>
          <a:lstStyle/>
          <a:p>
            <a:r>
              <a:rPr lang="en-HK" altLang="zh-HK" smtClean="0"/>
              <a:t>26 Jan 2019</a:t>
            </a:r>
            <a:endParaRPr lang="en-US"/>
          </a:p>
        </p:txBody>
      </p:sp>
      <p:sp>
        <p:nvSpPr>
          <p:cNvPr id="5" name="Footer Placeholder 4"/>
          <p:cNvSpPr>
            <a:spLocks noGrp="1"/>
          </p:cNvSpPr>
          <p:nvPr>
            <p:ph type="ftr" sz="quarter" idx="11"/>
          </p:nvPr>
        </p:nvSpPr>
        <p:spPr/>
        <p:txBody>
          <a:bodyPr/>
          <a:lstStyle/>
          <a:p>
            <a:r>
              <a:rPr lang="it-IT" smtClean="0"/>
              <a:t>DMH2019@HKBU</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23</a:t>
            </a:fld>
            <a:endParaRPr lang="en-US"/>
          </a:p>
        </p:txBody>
      </p:sp>
    </p:spTree>
    <p:extLst>
      <p:ext uri="{BB962C8B-B14F-4D97-AF65-F5344CB8AC3E}">
        <p14:creationId xmlns:p14="http://schemas.microsoft.com/office/powerpoint/2010/main" val="5833377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How to ask for help?</a:t>
            </a:r>
          </a:p>
        </p:txBody>
      </p:sp>
      <p:sp>
        <p:nvSpPr>
          <p:cNvPr id="3" name="Content Placeholder 2"/>
          <p:cNvSpPr>
            <a:spLocks noGrp="1"/>
          </p:cNvSpPr>
          <p:nvPr>
            <p:ph idx="1"/>
          </p:nvPr>
        </p:nvSpPr>
        <p:spPr/>
        <p:txBody>
          <a:bodyPr>
            <a:normAutofit fontScale="85000" lnSpcReduction="10000"/>
          </a:bodyPr>
          <a:lstStyle/>
          <a:p>
            <a:r>
              <a:rPr lang="en-US" dirty="0" smtClean="0"/>
              <a:t>Asking </a:t>
            </a:r>
            <a:r>
              <a:rPr lang="en-US" dirty="0"/>
              <a:t>reproducible questions (other can understand your question and rework it on their own machines</a:t>
            </a:r>
            <a:r>
              <a:rPr lang="en-US" dirty="0" smtClean="0"/>
              <a:t>)</a:t>
            </a:r>
          </a:p>
          <a:p>
            <a:r>
              <a:rPr lang="en-US" dirty="0" smtClean="0"/>
              <a:t>What </a:t>
            </a:r>
            <a:r>
              <a:rPr lang="en-US" dirty="0"/>
              <a:t>is the question you are going to answer</a:t>
            </a:r>
            <a:r>
              <a:rPr lang="en-US" dirty="0" smtClean="0"/>
              <a:t>?</a:t>
            </a:r>
          </a:p>
          <a:p>
            <a:r>
              <a:rPr lang="en-US" dirty="0" smtClean="0"/>
              <a:t>What </a:t>
            </a:r>
            <a:r>
              <a:rPr lang="en-US" dirty="0"/>
              <a:t>steps did you use to find out the answer? </a:t>
            </a:r>
            <a:endParaRPr lang="en-US" dirty="0" smtClean="0"/>
          </a:p>
          <a:p>
            <a:r>
              <a:rPr lang="en-US" dirty="0" smtClean="0"/>
              <a:t>What </a:t>
            </a:r>
            <a:r>
              <a:rPr lang="en-US" dirty="0"/>
              <a:t>is the expected output? </a:t>
            </a:r>
            <a:endParaRPr lang="en-US" dirty="0" smtClean="0"/>
          </a:p>
          <a:p>
            <a:r>
              <a:rPr lang="en-US" dirty="0" smtClean="0"/>
              <a:t>What </a:t>
            </a:r>
            <a:r>
              <a:rPr lang="en-US" dirty="0"/>
              <a:t>do you see instead? </a:t>
            </a:r>
            <a:endParaRPr lang="en-US" dirty="0" smtClean="0"/>
          </a:p>
          <a:p>
            <a:r>
              <a:rPr lang="en-US" dirty="0" smtClean="0"/>
              <a:t>What </a:t>
            </a:r>
            <a:r>
              <a:rPr lang="en-US" dirty="0"/>
              <a:t>version and operating system are you using? </a:t>
            </a:r>
            <a:endParaRPr lang="en-US" dirty="0" smtClean="0"/>
          </a:p>
          <a:p>
            <a:r>
              <a:rPr lang="en-US" dirty="0" smtClean="0"/>
              <a:t>What </a:t>
            </a:r>
            <a:r>
              <a:rPr lang="en-US" dirty="0"/>
              <a:t>are the data analytical tools/functions you are using? </a:t>
            </a:r>
            <a:endParaRPr lang="en-US" dirty="0" smtClean="0"/>
          </a:p>
          <a:p>
            <a:r>
              <a:rPr lang="en-US" dirty="0" smtClean="0"/>
              <a:t>What </a:t>
            </a:r>
            <a:r>
              <a:rPr lang="en-US" dirty="0"/>
              <a:t>other solutions have your thought about? </a:t>
            </a:r>
            <a:endParaRPr lang="en-US" dirty="0" smtClean="0"/>
          </a:p>
        </p:txBody>
      </p:sp>
      <p:sp>
        <p:nvSpPr>
          <p:cNvPr id="4" name="Date Placeholder 3"/>
          <p:cNvSpPr>
            <a:spLocks noGrp="1"/>
          </p:cNvSpPr>
          <p:nvPr>
            <p:ph type="dt" sz="half" idx="10"/>
          </p:nvPr>
        </p:nvSpPr>
        <p:spPr/>
        <p:txBody>
          <a:bodyPr/>
          <a:lstStyle/>
          <a:p>
            <a:r>
              <a:rPr lang="en-HK" altLang="zh-HK" smtClean="0"/>
              <a:t>26 Jan 2019</a:t>
            </a:r>
            <a:endParaRPr lang="en-US"/>
          </a:p>
        </p:txBody>
      </p:sp>
      <p:sp>
        <p:nvSpPr>
          <p:cNvPr id="5" name="Footer Placeholder 4"/>
          <p:cNvSpPr>
            <a:spLocks noGrp="1"/>
          </p:cNvSpPr>
          <p:nvPr>
            <p:ph type="ftr" sz="quarter" idx="11"/>
          </p:nvPr>
        </p:nvSpPr>
        <p:spPr/>
        <p:txBody>
          <a:bodyPr/>
          <a:lstStyle/>
          <a:p>
            <a:r>
              <a:rPr lang="it-IT" smtClean="0"/>
              <a:t>DMH2019@HKBU</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24</a:t>
            </a:fld>
            <a:endParaRPr lang="en-US"/>
          </a:p>
        </p:txBody>
      </p:sp>
    </p:spTree>
    <p:extLst>
      <p:ext uri="{BB962C8B-B14F-4D97-AF65-F5344CB8AC3E}">
        <p14:creationId xmlns:p14="http://schemas.microsoft.com/office/powerpoint/2010/main" val="895455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How </a:t>
            </a:r>
            <a:r>
              <a:rPr lang="en-US" dirty="0" smtClean="0"/>
              <a:t>to ask for help? </a:t>
            </a:r>
            <a:endParaRPr lang="en-US" dirty="0"/>
          </a:p>
        </p:txBody>
      </p:sp>
      <p:sp>
        <p:nvSpPr>
          <p:cNvPr id="3" name="Content Placeholder 2"/>
          <p:cNvSpPr>
            <a:spLocks noGrp="1"/>
          </p:cNvSpPr>
          <p:nvPr>
            <p:ph idx="1"/>
          </p:nvPr>
        </p:nvSpPr>
        <p:spPr/>
        <p:txBody>
          <a:bodyPr/>
          <a:lstStyle/>
          <a:p>
            <a:r>
              <a:rPr lang="en-US" dirty="0"/>
              <a:t>Be polite: others do not have the obligations to help </a:t>
            </a:r>
            <a:r>
              <a:rPr lang="en-US" dirty="0" smtClean="0"/>
              <a:t>you</a:t>
            </a:r>
          </a:p>
          <a:p>
            <a:r>
              <a:rPr lang="en-US" dirty="0" smtClean="0"/>
              <a:t>Be </a:t>
            </a:r>
            <a:r>
              <a:rPr lang="en-US" dirty="0"/>
              <a:t>explicit: Try to be as specific and detailed as you can! Don't ask too general </a:t>
            </a:r>
            <a:r>
              <a:rPr lang="en-US" dirty="0" smtClean="0"/>
              <a:t>questions</a:t>
            </a:r>
          </a:p>
          <a:p>
            <a:r>
              <a:rPr lang="en-US" dirty="0" smtClean="0"/>
              <a:t>Following </a:t>
            </a:r>
            <a:r>
              <a:rPr lang="en-US" dirty="0"/>
              <a:t>up and post solutions - helping others, knowledge increments </a:t>
            </a:r>
          </a:p>
          <a:p>
            <a:endParaRPr lang="en-US" dirty="0"/>
          </a:p>
        </p:txBody>
      </p:sp>
      <p:sp>
        <p:nvSpPr>
          <p:cNvPr id="4" name="Date Placeholder 3"/>
          <p:cNvSpPr>
            <a:spLocks noGrp="1"/>
          </p:cNvSpPr>
          <p:nvPr>
            <p:ph type="dt" sz="half" idx="10"/>
          </p:nvPr>
        </p:nvSpPr>
        <p:spPr/>
        <p:txBody>
          <a:bodyPr/>
          <a:lstStyle/>
          <a:p>
            <a:r>
              <a:rPr lang="en-HK" altLang="zh-HK" smtClean="0"/>
              <a:t>26 Jan 2019</a:t>
            </a:r>
            <a:endParaRPr lang="en-US"/>
          </a:p>
        </p:txBody>
      </p:sp>
      <p:sp>
        <p:nvSpPr>
          <p:cNvPr id="5" name="Footer Placeholder 4"/>
          <p:cNvSpPr>
            <a:spLocks noGrp="1"/>
          </p:cNvSpPr>
          <p:nvPr>
            <p:ph type="ftr" sz="quarter" idx="11"/>
          </p:nvPr>
        </p:nvSpPr>
        <p:spPr/>
        <p:txBody>
          <a:bodyPr/>
          <a:lstStyle/>
          <a:p>
            <a:r>
              <a:rPr lang="it-IT" smtClean="0"/>
              <a:t>DMH2019@HKBU</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25</a:t>
            </a:fld>
            <a:endParaRPr lang="en-US"/>
          </a:p>
        </p:txBody>
      </p:sp>
    </p:spTree>
    <p:extLst>
      <p:ext uri="{BB962C8B-B14F-4D97-AF65-F5344CB8AC3E}">
        <p14:creationId xmlns:p14="http://schemas.microsoft.com/office/powerpoint/2010/main" val="350198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Where </a:t>
            </a:r>
            <a:r>
              <a:rPr lang="en-US" dirty="0" smtClean="0"/>
              <a:t>to look for </a:t>
            </a:r>
            <a:r>
              <a:rPr lang="en-US" dirty="0"/>
              <a:t>help?</a:t>
            </a:r>
          </a:p>
        </p:txBody>
      </p:sp>
      <p:sp>
        <p:nvSpPr>
          <p:cNvPr id="3" name="Content Placeholder 2"/>
          <p:cNvSpPr>
            <a:spLocks noGrp="1"/>
          </p:cNvSpPr>
          <p:nvPr>
            <p:ph idx="1"/>
          </p:nvPr>
        </p:nvSpPr>
        <p:spPr/>
        <p:txBody>
          <a:bodyPr>
            <a:normAutofit fontScale="77500" lnSpcReduction="20000"/>
          </a:bodyPr>
          <a:lstStyle/>
          <a:p>
            <a:r>
              <a:rPr lang="en-US" dirty="0" smtClean="0"/>
              <a:t>Ready-made: </a:t>
            </a:r>
          </a:p>
          <a:p>
            <a:pPr lvl="1"/>
            <a:r>
              <a:rPr lang="en-US" dirty="0" smtClean="0"/>
              <a:t>Software’s manuals and helping documents </a:t>
            </a:r>
          </a:p>
          <a:p>
            <a:pPr lvl="1"/>
            <a:r>
              <a:rPr lang="en-US" dirty="0" smtClean="0"/>
              <a:t>Official tutorials </a:t>
            </a:r>
          </a:p>
          <a:p>
            <a:r>
              <a:rPr lang="en-US" dirty="0" smtClean="0"/>
              <a:t>Online </a:t>
            </a:r>
            <a:r>
              <a:rPr lang="en-US" dirty="0"/>
              <a:t>sources: </a:t>
            </a:r>
          </a:p>
          <a:p>
            <a:pPr lvl="1"/>
            <a:r>
              <a:rPr lang="en-US" dirty="0"/>
              <a:t>Stack overflow</a:t>
            </a:r>
            <a:endParaRPr lang="en-GB" dirty="0"/>
          </a:p>
          <a:p>
            <a:pPr lvl="1"/>
            <a:r>
              <a:rPr lang="en-US" dirty="0"/>
              <a:t>GitHub pages </a:t>
            </a:r>
            <a:endParaRPr lang="en-GB" dirty="0"/>
          </a:p>
          <a:p>
            <a:pPr lvl="1"/>
            <a:r>
              <a:rPr lang="en-US" dirty="0"/>
              <a:t>Google and Google scholar </a:t>
            </a:r>
            <a:endParaRPr lang="en-GB" dirty="0"/>
          </a:p>
          <a:p>
            <a:pPr lvl="1"/>
            <a:r>
              <a:rPr lang="en-US" dirty="0"/>
              <a:t>Course forums </a:t>
            </a:r>
          </a:p>
          <a:p>
            <a:pPr lvl="1"/>
            <a:r>
              <a:rPr lang="en-US" dirty="0"/>
              <a:t>WeChat or Twitter public accounts </a:t>
            </a:r>
            <a:endParaRPr lang="en-US" dirty="0" smtClean="0"/>
          </a:p>
          <a:p>
            <a:pPr lvl="1"/>
            <a:r>
              <a:rPr lang="en-US" dirty="0" smtClean="0"/>
              <a:t>Online courses</a:t>
            </a:r>
          </a:p>
          <a:p>
            <a:r>
              <a:rPr lang="en-US" dirty="0" smtClean="0"/>
              <a:t>Offline sources</a:t>
            </a:r>
          </a:p>
          <a:p>
            <a:pPr lvl="1"/>
            <a:r>
              <a:rPr lang="en-US" dirty="0" smtClean="0"/>
              <a:t>A skilled friend? </a:t>
            </a:r>
          </a:p>
          <a:p>
            <a:pPr lvl="1"/>
            <a:r>
              <a:rPr lang="en-US" dirty="0" smtClean="0"/>
              <a:t>Workshops, seminars, hackathons, meetups  </a:t>
            </a:r>
            <a:endParaRPr lang="en-GB" dirty="0"/>
          </a:p>
        </p:txBody>
      </p:sp>
      <p:sp>
        <p:nvSpPr>
          <p:cNvPr id="4" name="Date Placeholder 3"/>
          <p:cNvSpPr>
            <a:spLocks noGrp="1"/>
          </p:cNvSpPr>
          <p:nvPr>
            <p:ph type="dt" sz="half" idx="10"/>
          </p:nvPr>
        </p:nvSpPr>
        <p:spPr/>
        <p:txBody>
          <a:bodyPr/>
          <a:lstStyle/>
          <a:p>
            <a:r>
              <a:rPr lang="en-HK" altLang="zh-HK" smtClean="0"/>
              <a:t>26 Jan 2019</a:t>
            </a:r>
            <a:endParaRPr lang="en-US"/>
          </a:p>
        </p:txBody>
      </p:sp>
      <p:sp>
        <p:nvSpPr>
          <p:cNvPr id="5" name="Footer Placeholder 4"/>
          <p:cNvSpPr>
            <a:spLocks noGrp="1"/>
          </p:cNvSpPr>
          <p:nvPr>
            <p:ph type="ftr" sz="quarter" idx="11"/>
          </p:nvPr>
        </p:nvSpPr>
        <p:spPr/>
        <p:txBody>
          <a:bodyPr/>
          <a:lstStyle/>
          <a:p>
            <a:r>
              <a:rPr lang="it-IT" smtClean="0"/>
              <a:t>DMH2019@HKBU</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26</a:t>
            </a:fld>
            <a:endParaRPr lang="en-US"/>
          </a:p>
        </p:txBody>
      </p:sp>
    </p:spTree>
    <p:extLst>
      <p:ext uri="{BB962C8B-B14F-4D97-AF65-F5344CB8AC3E}">
        <p14:creationId xmlns:p14="http://schemas.microsoft.com/office/powerpoint/2010/main" val="16834337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References: Public Twitter accounts and blog platforms </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High-quality Twitter accounts to follow (must read): </a:t>
            </a:r>
          </a:p>
          <a:p>
            <a:pPr lvl="1"/>
            <a:r>
              <a:rPr lang="en-US" dirty="0">
                <a:hlinkClick r:id="rId2"/>
              </a:rPr>
              <a:t>https://</a:t>
            </a:r>
            <a:r>
              <a:rPr lang="en-US" dirty="0" smtClean="0">
                <a:hlinkClick r:id="rId2"/>
              </a:rPr>
              <a:t>twitter.com/FiveThirtyEight</a:t>
            </a:r>
          </a:p>
          <a:p>
            <a:pPr lvl="1"/>
            <a:r>
              <a:rPr lang="en-US" dirty="0">
                <a:hlinkClick r:id="rId2"/>
              </a:rPr>
              <a:t>https://</a:t>
            </a:r>
            <a:r>
              <a:rPr lang="en-US" dirty="0" smtClean="0">
                <a:hlinkClick r:id="rId2"/>
              </a:rPr>
              <a:t>twitter.com/paulbradshaw</a:t>
            </a:r>
          </a:p>
          <a:p>
            <a:pPr lvl="1"/>
            <a:r>
              <a:rPr lang="en-US" dirty="0">
                <a:hlinkClick r:id="rId2"/>
              </a:rPr>
              <a:t>https://</a:t>
            </a:r>
            <a:r>
              <a:rPr lang="en-US" dirty="0" smtClean="0">
                <a:hlinkClick r:id="rId2"/>
              </a:rPr>
              <a:t>twitter.com/ProPublica</a:t>
            </a:r>
          </a:p>
          <a:p>
            <a:pPr lvl="1"/>
            <a:r>
              <a:rPr lang="en-US" dirty="0">
                <a:hlinkClick r:id="rId2"/>
              </a:rPr>
              <a:t>https://</a:t>
            </a:r>
            <a:r>
              <a:rPr lang="en-US" dirty="0" smtClean="0">
                <a:hlinkClick r:id="rId2"/>
              </a:rPr>
              <a:t>twitter.com/pewjournalism</a:t>
            </a:r>
          </a:p>
          <a:p>
            <a:pPr lvl="1"/>
            <a:r>
              <a:rPr lang="en-US" dirty="0" smtClean="0">
                <a:hlinkClick r:id="rId2"/>
              </a:rPr>
              <a:t>https</a:t>
            </a:r>
            <a:r>
              <a:rPr lang="en-US" dirty="0">
                <a:hlinkClick r:id="rId2"/>
              </a:rPr>
              <a:t>://</a:t>
            </a:r>
            <a:r>
              <a:rPr lang="en-US" dirty="0" smtClean="0">
                <a:hlinkClick r:id="rId2"/>
              </a:rPr>
              <a:t>twitter.com/GuardianData</a:t>
            </a:r>
            <a:endParaRPr lang="en-US" dirty="0" smtClean="0"/>
          </a:p>
          <a:p>
            <a:pPr lvl="1"/>
            <a:r>
              <a:rPr lang="en-US" dirty="0">
                <a:hlinkClick r:id="rId3"/>
              </a:rPr>
              <a:t>https://</a:t>
            </a:r>
            <a:r>
              <a:rPr lang="en-US" dirty="0" smtClean="0">
                <a:hlinkClick r:id="rId3"/>
              </a:rPr>
              <a:t>twitter.com/ftdata</a:t>
            </a:r>
            <a:endParaRPr lang="en-US" dirty="0" smtClean="0"/>
          </a:p>
          <a:p>
            <a:pPr lvl="1"/>
            <a:r>
              <a:rPr lang="en-US" dirty="0">
                <a:hlinkClick r:id="rId4"/>
              </a:rPr>
              <a:t>https://</a:t>
            </a:r>
            <a:r>
              <a:rPr lang="en-US" dirty="0" smtClean="0">
                <a:hlinkClick r:id="rId4"/>
              </a:rPr>
              <a:t>twitter.com/WSJGraphics</a:t>
            </a:r>
            <a:endParaRPr lang="en-US" dirty="0" smtClean="0"/>
          </a:p>
          <a:p>
            <a:pPr lvl="1"/>
            <a:r>
              <a:rPr lang="en-US" dirty="0">
                <a:hlinkClick r:id="rId5"/>
              </a:rPr>
              <a:t>https://</a:t>
            </a:r>
            <a:r>
              <a:rPr lang="en-US" dirty="0" smtClean="0">
                <a:hlinkClick r:id="rId5"/>
              </a:rPr>
              <a:t>twitter.com/PostGraphics</a:t>
            </a:r>
            <a:endParaRPr lang="en-US" dirty="0" smtClean="0"/>
          </a:p>
          <a:p>
            <a:pPr lvl="1"/>
            <a:r>
              <a:rPr lang="en-US" dirty="0" smtClean="0">
                <a:hlinkClick r:id="rId6"/>
              </a:rPr>
              <a:t>https</a:t>
            </a:r>
            <a:r>
              <a:rPr lang="en-US" dirty="0">
                <a:hlinkClick r:id="rId6"/>
              </a:rPr>
              <a:t>://</a:t>
            </a:r>
            <a:r>
              <a:rPr lang="en-US" dirty="0" smtClean="0">
                <a:hlinkClick r:id="rId6"/>
              </a:rPr>
              <a:t>twitter.com/BBC_News_Labs</a:t>
            </a:r>
            <a:endParaRPr lang="en-US" dirty="0" smtClean="0"/>
          </a:p>
          <a:p>
            <a:pPr lvl="1"/>
            <a:r>
              <a:rPr lang="en-US" dirty="0">
                <a:hlinkClick r:id="rId7"/>
              </a:rPr>
              <a:t>https://</a:t>
            </a:r>
            <a:r>
              <a:rPr lang="en-US" dirty="0" smtClean="0">
                <a:hlinkClick r:id="rId7"/>
              </a:rPr>
              <a:t>twitter.com/BBGVisualData</a:t>
            </a:r>
            <a:endParaRPr lang="en-US" dirty="0" smtClean="0"/>
          </a:p>
          <a:p>
            <a:pPr lvl="1"/>
            <a:r>
              <a:rPr lang="en-US" dirty="0">
                <a:hlinkClick r:id="rId8"/>
              </a:rPr>
              <a:t>https://</a:t>
            </a:r>
            <a:r>
              <a:rPr lang="en-US" dirty="0" smtClean="0">
                <a:hlinkClick r:id="rId8"/>
              </a:rPr>
              <a:t>twitter.com/ReutersGraphics</a:t>
            </a:r>
            <a:endParaRPr lang="en-US" dirty="0" smtClean="0"/>
          </a:p>
          <a:p>
            <a:pPr lvl="1"/>
            <a:r>
              <a:rPr lang="en-US" dirty="0">
                <a:hlinkClick r:id="rId9"/>
              </a:rPr>
              <a:t>https://</a:t>
            </a:r>
            <a:r>
              <a:rPr lang="en-US" dirty="0" smtClean="0">
                <a:hlinkClick r:id="rId9"/>
              </a:rPr>
              <a:t>twitter.com/LATimesGraphics</a:t>
            </a:r>
            <a:endParaRPr lang="en-US" dirty="0" smtClean="0"/>
          </a:p>
          <a:p>
            <a:pPr lvl="1"/>
            <a:r>
              <a:rPr lang="en-US" dirty="0">
                <a:hlinkClick r:id="rId10"/>
              </a:rPr>
              <a:t>https://</a:t>
            </a:r>
            <a:r>
              <a:rPr lang="en-US" dirty="0" smtClean="0">
                <a:hlinkClick r:id="rId10"/>
              </a:rPr>
              <a:t>twitter.com/UpshotNYT</a:t>
            </a:r>
            <a:endParaRPr lang="en-US" dirty="0" smtClean="0"/>
          </a:p>
          <a:p>
            <a:pPr lvl="1"/>
            <a:r>
              <a:rPr lang="en-US" dirty="0">
                <a:hlinkClick r:id="rId11"/>
              </a:rPr>
              <a:t>https://</a:t>
            </a:r>
            <a:r>
              <a:rPr lang="en-US" dirty="0" smtClean="0">
                <a:hlinkClick r:id="rId11"/>
              </a:rPr>
              <a:t>twitter.com/GlobeSpotlight</a:t>
            </a:r>
            <a:endParaRPr lang="en-US" dirty="0" smtClean="0"/>
          </a:p>
          <a:p>
            <a:r>
              <a:rPr lang="en-US" dirty="0" smtClean="0"/>
              <a:t>Professional organizations and blog communities </a:t>
            </a:r>
          </a:p>
          <a:p>
            <a:pPr lvl="1"/>
            <a:r>
              <a:rPr lang="en-US" dirty="0">
                <a:hlinkClick r:id="rId12"/>
              </a:rPr>
              <a:t>https://</a:t>
            </a:r>
            <a:r>
              <a:rPr lang="en-US" dirty="0" smtClean="0">
                <a:hlinkClick r:id="rId12"/>
              </a:rPr>
              <a:t>medium.com</a:t>
            </a:r>
            <a:endParaRPr lang="en-US" dirty="0" smtClean="0"/>
          </a:p>
          <a:p>
            <a:pPr lvl="1"/>
            <a:r>
              <a:rPr lang="en-US" dirty="0">
                <a:hlinkClick r:id="rId13"/>
              </a:rPr>
              <a:t>Global Investigative Journalism </a:t>
            </a:r>
            <a:r>
              <a:rPr lang="en-US" dirty="0" smtClean="0">
                <a:hlinkClick r:id="rId13"/>
              </a:rPr>
              <a:t>Network</a:t>
            </a:r>
            <a:endParaRPr lang="en-US" dirty="0" smtClean="0"/>
          </a:p>
          <a:p>
            <a:pPr lvl="1"/>
            <a:r>
              <a:rPr lang="en-US" dirty="0" smtClean="0">
                <a:hlinkClick r:id="rId14"/>
              </a:rPr>
              <a:t>ICA Computation Methods Interest Group </a:t>
            </a:r>
            <a:endParaRPr lang="en-US" dirty="0" smtClean="0"/>
          </a:p>
          <a:p>
            <a:pPr lvl="1"/>
            <a:r>
              <a:rPr lang="en-US" dirty="0" smtClean="0">
                <a:hlinkClick r:id="rId15"/>
              </a:rPr>
              <a:t>DT Data</a:t>
            </a:r>
            <a:endParaRPr lang="en-US" dirty="0" smtClean="0">
              <a:hlinkClick r:id="rId16"/>
            </a:endParaRPr>
          </a:p>
          <a:p>
            <a:pPr lvl="1"/>
            <a:r>
              <a:rPr lang="en-US" dirty="0" smtClean="0">
                <a:hlinkClick r:id="rId16"/>
              </a:rPr>
              <a:t>The Data and News Society </a:t>
            </a:r>
            <a:r>
              <a:rPr lang="en-US" dirty="0" smtClean="0"/>
              <a:t>@ HKBU</a:t>
            </a:r>
          </a:p>
          <a:p>
            <a:pPr lvl="1"/>
            <a:endParaRPr lang="en-US" dirty="0" smtClean="0"/>
          </a:p>
          <a:p>
            <a:pPr lvl="1"/>
            <a:endParaRPr lang="en-US" dirty="0"/>
          </a:p>
          <a:p>
            <a:endParaRPr lang="en-US" dirty="0" smtClean="0"/>
          </a:p>
          <a:p>
            <a:endParaRPr lang="en-US" dirty="0"/>
          </a:p>
        </p:txBody>
      </p:sp>
      <p:sp>
        <p:nvSpPr>
          <p:cNvPr id="4" name="Date Placeholder 3"/>
          <p:cNvSpPr>
            <a:spLocks noGrp="1"/>
          </p:cNvSpPr>
          <p:nvPr>
            <p:ph type="dt" sz="half" idx="10"/>
          </p:nvPr>
        </p:nvSpPr>
        <p:spPr/>
        <p:txBody>
          <a:bodyPr/>
          <a:lstStyle/>
          <a:p>
            <a:r>
              <a:rPr lang="en-HK" altLang="zh-HK" smtClean="0"/>
              <a:t>26 Jan 2019</a:t>
            </a:r>
            <a:endParaRPr lang="en-US"/>
          </a:p>
        </p:txBody>
      </p:sp>
      <p:sp>
        <p:nvSpPr>
          <p:cNvPr id="5" name="Footer Placeholder 4"/>
          <p:cNvSpPr>
            <a:spLocks noGrp="1"/>
          </p:cNvSpPr>
          <p:nvPr>
            <p:ph type="ftr" sz="quarter" idx="11"/>
          </p:nvPr>
        </p:nvSpPr>
        <p:spPr/>
        <p:txBody>
          <a:bodyPr/>
          <a:lstStyle/>
          <a:p>
            <a:r>
              <a:rPr lang="it-IT" smtClean="0"/>
              <a:t>DMH2019@HKBU</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27</a:t>
            </a:fld>
            <a:endParaRPr lang="en-US"/>
          </a:p>
        </p:txBody>
      </p:sp>
    </p:spTree>
    <p:extLst>
      <p:ext uri="{BB962C8B-B14F-4D97-AF65-F5344CB8AC3E}">
        <p14:creationId xmlns:p14="http://schemas.microsoft.com/office/powerpoint/2010/main" val="1564792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References: A batch of GitHub “Repos”</a:t>
            </a:r>
            <a:endParaRPr lang="en-US" dirty="0"/>
          </a:p>
        </p:txBody>
      </p:sp>
      <p:sp>
        <p:nvSpPr>
          <p:cNvPr id="5" name="Date Placeholder 4"/>
          <p:cNvSpPr>
            <a:spLocks noGrp="1"/>
          </p:cNvSpPr>
          <p:nvPr>
            <p:ph type="dt" sz="half" idx="10"/>
          </p:nvPr>
        </p:nvSpPr>
        <p:spPr/>
        <p:txBody>
          <a:bodyPr/>
          <a:lstStyle/>
          <a:p>
            <a:r>
              <a:rPr lang="en-HK" altLang="zh-HK" smtClean="0"/>
              <a:t>26 Jan 2019</a:t>
            </a:r>
            <a:endParaRPr lang="en-US"/>
          </a:p>
        </p:txBody>
      </p:sp>
      <p:sp>
        <p:nvSpPr>
          <p:cNvPr id="6" name="Footer Placeholder 5"/>
          <p:cNvSpPr>
            <a:spLocks noGrp="1"/>
          </p:cNvSpPr>
          <p:nvPr>
            <p:ph type="ftr" sz="quarter" idx="11"/>
          </p:nvPr>
        </p:nvSpPr>
        <p:spPr/>
        <p:txBody>
          <a:bodyPr/>
          <a:lstStyle/>
          <a:p>
            <a:r>
              <a:rPr lang="it-IT" smtClean="0"/>
              <a:t>DMH2019@HKBU</a:t>
            </a:r>
            <a:endParaRPr lang="en-US"/>
          </a:p>
        </p:txBody>
      </p:sp>
      <p:sp>
        <p:nvSpPr>
          <p:cNvPr id="7" name="Slide Number Placeholder 6"/>
          <p:cNvSpPr>
            <a:spLocks noGrp="1"/>
          </p:cNvSpPr>
          <p:nvPr>
            <p:ph type="sldNum" sz="quarter" idx="12"/>
          </p:nvPr>
        </p:nvSpPr>
        <p:spPr/>
        <p:txBody>
          <a:bodyPr/>
          <a:lstStyle/>
          <a:p>
            <a:fld id="{759C4891-3A96-4342-8252-30900AC70DD8}" type="slidenum">
              <a:rPr lang="en-US" smtClean="0"/>
              <a:t>28</a:t>
            </a:fld>
            <a:endParaRPr lang="en-US"/>
          </a:p>
        </p:txBody>
      </p:sp>
      <p:sp>
        <p:nvSpPr>
          <p:cNvPr id="9" name="Content Placeholder 6"/>
          <p:cNvSpPr>
            <a:spLocks noGrp="1"/>
          </p:cNvSpPr>
          <p:nvPr>
            <p:ph idx="1"/>
          </p:nvPr>
        </p:nvSpPr>
        <p:spPr/>
        <p:txBody>
          <a:bodyPr>
            <a:normAutofit fontScale="77500" lnSpcReduction="20000"/>
          </a:bodyPr>
          <a:lstStyle/>
          <a:p>
            <a:r>
              <a:rPr lang="en-US" dirty="0" smtClean="0"/>
              <a:t># “Repos” on general data science</a:t>
            </a:r>
            <a:endParaRPr lang="en-US" dirty="0" smtClean="0">
              <a:hlinkClick r:id="rId2"/>
            </a:endParaRPr>
          </a:p>
          <a:p>
            <a:pPr lvl="1"/>
            <a:r>
              <a:rPr lang="en-US" dirty="0" smtClean="0">
                <a:hlinkClick r:id="rId3"/>
              </a:rPr>
              <a:t>Data-X@Berkerly </a:t>
            </a:r>
            <a:endParaRPr lang="en-US" dirty="0" smtClean="0"/>
          </a:p>
          <a:p>
            <a:pPr lvl="1"/>
            <a:r>
              <a:rPr lang="en-US" dirty="0">
                <a:hlinkClick r:id="rId4"/>
              </a:rPr>
              <a:t>Computational Sociology @ </a:t>
            </a:r>
            <a:r>
              <a:rPr lang="en-US" dirty="0" smtClean="0">
                <a:hlinkClick r:id="rId4"/>
              </a:rPr>
              <a:t>Duke</a:t>
            </a:r>
            <a:endParaRPr lang="en-US" dirty="0" smtClean="0"/>
          </a:p>
          <a:p>
            <a:pPr lvl="1"/>
            <a:r>
              <a:rPr lang="en-US" dirty="0" smtClean="0"/>
              <a:t>SICSS [</a:t>
            </a:r>
            <a:r>
              <a:rPr lang="en-US" dirty="0" smtClean="0">
                <a:hlinkClick r:id="rId5"/>
              </a:rPr>
              <a:t>2018</a:t>
            </a:r>
            <a:r>
              <a:rPr lang="en-US" dirty="0" smtClean="0"/>
              <a:t>]</a:t>
            </a:r>
          </a:p>
          <a:p>
            <a:r>
              <a:rPr lang="en-US" dirty="0" smtClean="0"/>
              <a:t># data science based on python </a:t>
            </a:r>
          </a:p>
          <a:p>
            <a:pPr lvl="1"/>
            <a:r>
              <a:rPr lang="en-US" dirty="0" smtClean="0">
                <a:hlinkClick r:id="rId6"/>
              </a:rPr>
              <a:t>WhirlwindTourofPython</a:t>
            </a:r>
            <a:endParaRPr lang="en-US" dirty="0" smtClean="0"/>
          </a:p>
          <a:p>
            <a:pPr lvl="1"/>
            <a:r>
              <a:rPr lang="en-US" dirty="0" err="1" smtClean="0">
                <a:hlinkClick r:id="rId7"/>
              </a:rPr>
              <a:t>PythonDataScienceHandbook</a:t>
            </a:r>
            <a:endParaRPr lang="en-US" dirty="0" smtClean="0"/>
          </a:p>
          <a:p>
            <a:r>
              <a:rPr lang="en-US" dirty="0" smtClean="0"/>
              <a:t># Courses offered by several universities </a:t>
            </a:r>
            <a:endParaRPr lang="en-US" dirty="0" smtClean="0">
              <a:hlinkClick r:id="rId8"/>
            </a:endParaRPr>
          </a:p>
          <a:p>
            <a:pPr lvl="1"/>
            <a:r>
              <a:rPr lang="en-US" dirty="0" smtClean="0">
                <a:hlinkClick r:id="rId9"/>
              </a:rPr>
              <a:t>COM5507 @ CityU </a:t>
            </a:r>
            <a:endParaRPr lang="en-US" dirty="0" smtClean="0">
              <a:hlinkClick r:id="rId8"/>
            </a:endParaRPr>
          </a:p>
          <a:p>
            <a:pPr lvl="1"/>
            <a:r>
              <a:rPr lang="en-US" dirty="0" smtClean="0">
                <a:hlinkClick r:id="rId8"/>
              </a:rPr>
              <a:t>webscraping </a:t>
            </a:r>
            <a:r>
              <a:rPr lang="en-US" dirty="0">
                <a:hlinkClick r:id="rId8"/>
              </a:rPr>
              <a:t>tutorial</a:t>
            </a:r>
            <a:endParaRPr lang="en-US" dirty="0"/>
          </a:p>
          <a:p>
            <a:pPr lvl="1"/>
            <a:r>
              <a:rPr lang="en-US" dirty="0" smtClean="0">
                <a:hlinkClick r:id="rId10"/>
              </a:rPr>
              <a:t>JOUR7080 </a:t>
            </a:r>
            <a:r>
              <a:rPr lang="en-US" dirty="0" smtClean="0"/>
              <a:t>@HKBU</a:t>
            </a:r>
          </a:p>
          <a:p>
            <a:pPr lvl="1"/>
            <a:r>
              <a:rPr lang="en-US" dirty="0" smtClean="0">
                <a:hlinkClick r:id="rId11"/>
              </a:rPr>
              <a:t>Big data course </a:t>
            </a:r>
            <a:r>
              <a:rPr lang="en-US" dirty="0" smtClean="0"/>
              <a:t>@NJU</a:t>
            </a:r>
          </a:p>
        </p:txBody>
      </p:sp>
    </p:spTree>
    <p:extLst>
      <p:ext uri="{BB962C8B-B14F-4D97-AF65-F5344CB8AC3E}">
        <p14:creationId xmlns:p14="http://schemas.microsoft.com/office/powerpoint/2010/main" val="1378974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HK" altLang="zh-HK" smtClean="0"/>
              <a:t>26 Jan 2019</a:t>
            </a:r>
            <a:endParaRPr lang="en-US"/>
          </a:p>
        </p:txBody>
      </p:sp>
      <p:sp>
        <p:nvSpPr>
          <p:cNvPr id="5" name="Footer Placeholder 4"/>
          <p:cNvSpPr>
            <a:spLocks noGrp="1"/>
          </p:cNvSpPr>
          <p:nvPr>
            <p:ph type="ftr" sz="quarter" idx="11"/>
          </p:nvPr>
        </p:nvSpPr>
        <p:spPr/>
        <p:txBody>
          <a:bodyPr/>
          <a:lstStyle/>
          <a:p>
            <a:r>
              <a:rPr lang="it-IT" smtClean="0"/>
              <a:t>DMH2019@HKBU</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3</a:t>
            </a:fld>
            <a:endParaRPr lang="en-US"/>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96875"/>
            <a:ext cx="758952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2781300" y="4038600"/>
            <a:ext cx="3581400" cy="1524000"/>
          </a:xfrm>
          <a:prstGeom prst="ellipse">
            <a:avLst/>
          </a:prstGeom>
          <a:noFill/>
          <a:ln>
            <a:solidFill>
              <a:srgbClr val="FF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6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Processing</a:t>
            </a:r>
            <a:endParaRPr lang="en-US" dirty="0"/>
          </a:p>
        </p:txBody>
      </p:sp>
      <p:sp>
        <p:nvSpPr>
          <p:cNvPr id="3" name="Content Placeholder 2"/>
          <p:cNvSpPr>
            <a:spLocks noGrp="1"/>
          </p:cNvSpPr>
          <p:nvPr>
            <p:ph idx="1"/>
          </p:nvPr>
        </p:nvSpPr>
        <p:spPr/>
        <p:txBody>
          <a:bodyPr>
            <a:normAutofit/>
          </a:bodyPr>
          <a:lstStyle/>
          <a:p>
            <a:r>
              <a:rPr lang="en-US" dirty="0" smtClean="0"/>
              <a:t>The purpose of data processing is to transfer collected data (data from web scraping, downloading, or fieldworks) into machine-readable form</a:t>
            </a:r>
            <a:r>
              <a:rPr lang="en-US" dirty="0"/>
              <a:t> </a:t>
            </a:r>
            <a:r>
              <a:rPr lang="en-US" dirty="0" smtClean="0"/>
              <a:t>and ready for data analysis. </a:t>
            </a:r>
          </a:p>
          <a:p>
            <a:r>
              <a:rPr lang="en-US" dirty="0" smtClean="0"/>
              <a:t>After that, one can use mathematics and statistics to analyze the data with statistical packages. </a:t>
            </a:r>
          </a:p>
        </p:txBody>
      </p:sp>
      <p:sp>
        <p:nvSpPr>
          <p:cNvPr id="5" name="Date Placeholder 4"/>
          <p:cNvSpPr>
            <a:spLocks noGrp="1"/>
          </p:cNvSpPr>
          <p:nvPr>
            <p:ph type="dt" sz="half" idx="10"/>
          </p:nvPr>
        </p:nvSpPr>
        <p:spPr/>
        <p:txBody>
          <a:bodyPr/>
          <a:lstStyle/>
          <a:p>
            <a:r>
              <a:rPr lang="en-HK" smtClean="0"/>
              <a:t>26 Jan 2019</a:t>
            </a:r>
            <a:endParaRPr lang="en-US"/>
          </a:p>
        </p:txBody>
      </p:sp>
      <p:sp>
        <p:nvSpPr>
          <p:cNvPr id="6" name="Footer Placeholder 5"/>
          <p:cNvSpPr>
            <a:spLocks noGrp="1"/>
          </p:cNvSpPr>
          <p:nvPr>
            <p:ph type="ftr" sz="quarter" idx="11"/>
          </p:nvPr>
        </p:nvSpPr>
        <p:spPr/>
        <p:txBody>
          <a:bodyPr/>
          <a:lstStyle/>
          <a:p>
            <a:r>
              <a:rPr lang="it-IT" smtClean="0"/>
              <a:t>DMH2019@HKBU</a:t>
            </a:r>
            <a:endParaRPr lang="en-US"/>
          </a:p>
        </p:txBody>
      </p:sp>
      <p:sp>
        <p:nvSpPr>
          <p:cNvPr id="4" name="Slide Number Placeholder 3"/>
          <p:cNvSpPr>
            <a:spLocks noGrp="1"/>
          </p:cNvSpPr>
          <p:nvPr>
            <p:ph type="sldNum" sz="quarter" idx="12"/>
          </p:nvPr>
        </p:nvSpPr>
        <p:spPr/>
        <p:txBody>
          <a:bodyPr/>
          <a:lstStyle/>
          <a:p>
            <a:fld id="{62C58D81-D779-46C3-8D42-732D7F06829E}" type="slidenum">
              <a:rPr lang="en-US" altLang="en-US" smtClean="0"/>
              <a:pPr/>
              <a:t>4</a:t>
            </a:fld>
            <a:endParaRPr lang="en-US" altLang="en-US"/>
          </a:p>
        </p:txBody>
      </p:sp>
    </p:spTree>
    <p:extLst>
      <p:ext uri="{BB962C8B-B14F-4D97-AF65-F5344CB8AC3E}">
        <p14:creationId xmlns:p14="http://schemas.microsoft.com/office/powerpoint/2010/main" val="879811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Processing </a:t>
            </a:r>
            <a:endParaRPr lang="en-US" dirty="0"/>
          </a:p>
        </p:txBody>
      </p:sp>
      <p:sp>
        <p:nvSpPr>
          <p:cNvPr id="3" name="Content Placeholder 2"/>
          <p:cNvSpPr>
            <a:spLocks noGrp="1"/>
          </p:cNvSpPr>
          <p:nvPr>
            <p:ph idx="1"/>
          </p:nvPr>
        </p:nvSpPr>
        <p:spPr/>
        <p:txBody>
          <a:bodyPr>
            <a:normAutofit/>
          </a:bodyPr>
          <a:lstStyle/>
          <a:p>
            <a:r>
              <a:rPr lang="en-US" dirty="0" smtClean="0"/>
              <a:t>Data processing is also called “data preparation:” cleaning </a:t>
            </a:r>
            <a:r>
              <a:rPr lang="en-US" dirty="0"/>
              <a:t>the data, normalizing it, and </a:t>
            </a:r>
            <a:r>
              <a:rPr lang="en-US" dirty="0" smtClean="0"/>
              <a:t>putting it </a:t>
            </a:r>
            <a:r>
              <a:rPr lang="en-US" dirty="0"/>
              <a:t>a form that it can be useful </a:t>
            </a:r>
            <a:r>
              <a:rPr lang="en-US" dirty="0" smtClean="0"/>
              <a:t>for data </a:t>
            </a:r>
            <a:r>
              <a:rPr lang="en-US" dirty="0"/>
              <a:t>analysis </a:t>
            </a:r>
            <a:r>
              <a:rPr lang="en-US" dirty="0" smtClean="0"/>
              <a:t>work. </a:t>
            </a:r>
          </a:p>
          <a:p>
            <a:r>
              <a:rPr lang="en-US" dirty="0" smtClean="0"/>
              <a:t>It is </a:t>
            </a:r>
            <a:r>
              <a:rPr lang="en-US" dirty="0"/>
              <a:t>also called pre-processing (</a:t>
            </a:r>
            <a:r>
              <a:rPr lang="zh-CN" altLang="en-US" dirty="0"/>
              <a:t>预处理</a:t>
            </a:r>
            <a:r>
              <a:rPr lang="en-US" dirty="0"/>
              <a:t>) or coding (coding here in Chinese should be translated as </a:t>
            </a:r>
            <a:r>
              <a:rPr lang="zh-CN" altLang="en-US" dirty="0"/>
              <a:t>编码</a:t>
            </a:r>
            <a:r>
              <a:rPr lang="en-US" altLang="zh-CN" dirty="0"/>
              <a:t>, not </a:t>
            </a:r>
            <a:r>
              <a:rPr lang="zh-CN" altLang="en-US" dirty="0"/>
              <a:t>编程</a:t>
            </a:r>
            <a:r>
              <a:rPr lang="en-US" altLang="zh-CN" dirty="0"/>
              <a:t>, whereas the latter is expressed as programming). </a:t>
            </a:r>
            <a:endParaRPr lang="en-US" dirty="0"/>
          </a:p>
        </p:txBody>
      </p:sp>
      <p:sp>
        <p:nvSpPr>
          <p:cNvPr id="4" name="Date Placeholder 3"/>
          <p:cNvSpPr>
            <a:spLocks noGrp="1"/>
          </p:cNvSpPr>
          <p:nvPr>
            <p:ph type="dt" sz="half" idx="10"/>
          </p:nvPr>
        </p:nvSpPr>
        <p:spPr/>
        <p:txBody>
          <a:bodyPr/>
          <a:lstStyle/>
          <a:p>
            <a:r>
              <a:rPr lang="en-HK" altLang="zh-HK" smtClean="0"/>
              <a:t>26 Jan 2019</a:t>
            </a:r>
            <a:endParaRPr lang="en-US"/>
          </a:p>
        </p:txBody>
      </p:sp>
      <p:sp>
        <p:nvSpPr>
          <p:cNvPr id="5" name="Footer Placeholder 4"/>
          <p:cNvSpPr>
            <a:spLocks noGrp="1"/>
          </p:cNvSpPr>
          <p:nvPr>
            <p:ph type="ftr" sz="quarter" idx="11"/>
          </p:nvPr>
        </p:nvSpPr>
        <p:spPr/>
        <p:txBody>
          <a:bodyPr/>
          <a:lstStyle/>
          <a:p>
            <a:r>
              <a:rPr lang="it-IT" smtClean="0"/>
              <a:t>DMH2019@HKBU</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5</a:t>
            </a:fld>
            <a:endParaRPr lang="en-US"/>
          </a:p>
        </p:txBody>
      </p:sp>
    </p:spTree>
    <p:extLst>
      <p:ext uri="{BB962C8B-B14F-4D97-AF65-F5344CB8AC3E}">
        <p14:creationId xmlns:p14="http://schemas.microsoft.com/office/powerpoint/2010/main" val="488250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HK" altLang="zh-HK" smtClean="0"/>
              <a:t>26 Jan 2019</a:t>
            </a:r>
            <a:endParaRPr lang="en-US"/>
          </a:p>
        </p:txBody>
      </p:sp>
      <p:sp>
        <p:nvSpPr>
          <p:cNvPr id="5" name="Footer Placeholder 4"/>
          <p:cNvSpPr>
            <a:spLocks noGrp="1"/>
          </p:cNvSpPr>
          <p:nvPr>
            <p:ph type="ftr" sz="quarter" idx="11"/>
          </p:nvPr>
        </p:nvSpPr>
        <p:spPr/>
        <p:txBody>
          <a:bodyPr/>
          <a:lstStyle/>
          <a:p>
            <a:r>
              <a:rPr lang="it-IT" smtClean="0"/>
              <a:t>DMH2019@HKBU</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6</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32226"/>
            <a:ext cx="5374409" cy="6110269"/>
          </a:xfrm>
          <a:prstGeom prst="rect">
            <a:avLst/>
          </a:prstGeom>
        </p:spPr>
      </p:pic>
      <p:sp>
        <p:nvSpPr>
          <p:cNvPr id="8" name="Rectangle 7"/>
          <p:cNvSpPr/>
          <p:nvPr/>
        </p:nvSpPr>
        <p:spPr>
          <a:xfrm>
            <a:off x="875956" y="6171684"/>
            <a:ext cx="5511381" cy="369332"/>
          </a:xfrm>
          <a:prstGeom prst="rect">
            <a:avLst/>
          </a:prstGeom>
        </p:spPr>
        <p:txBody>
          <a:bodyPr wrap="none">
            <a:spAutoFit/>
          </a:bodyPr>
          <a:lstStyle/>
          <a:p>
            <a:r>
              <a:rPr lang="en-US" dirty="0" smtClean="0"/>
              <a:t>Source of figure 1: Edwin </a:t>
            </a:r>
            <a:r>
              <a:rPr lang="en-US" dirty="0"/>
              <a:t>de </a:t>
            </a:r>
            <a:r>
              <a:rPr lang="en-US" dirty="0" err="1"/>
              <a:t>Jonge</a:t>
            </a:r>
            <a:r>
              <a:rPr lang="en-US" dirty="0"/>
              <a:t> and Mark van der Loo</a:t>
            </a:r>
          </a:p>
        </p:txBody>
      </p:sp>
      <p:sp>
        <p:nvSpPr>
          <p:cNvPr id="9" name="TextBox 8"/>
          <p:cNvSpPr txBox="1"/>
          <p:nvPr/>
        </p:nvSpPr>
        <p:spPr>
          <a:xfrm>
            <a:off x="5603009" y="609600"/>
            <a:ext cx="3388591" cy="1938992"/>
          </a:xfrm>
          <a:prstGeom prst="rect">
            <a:avLst/>
          </a:prstGeom>
          <a:noFill/>
          <a:ln>
            <a:solidFill>
              <a:srgbClr val="FF40FF"/>
            </a:solidFill>
          </a:ln>
        </p:spPr>
        <p:txBody>
          <a:bodyPr wrap="square" rtlCol="0">
            <a:spAutoFit/>
          </a:bodyPr>
          <a:lstStyle/>
          <a:p>
            <a:r>
              <a:rPr lang="en-US" sz="2000" dirty="0"/>
              <a:t>Raw data files may lack headers, contain wrong data types (e.g. numbers stored as strings), wrong category labels, unknown or unexpected character encoding and so on.</a:t>
            </a:r>
          </a:p>
        </p:txBody>
      </p:sp>
      <p:cxnSp>
        <p:nvCxnSpPr>
          <p:cNvPr id="11" name="Straight Arrow Connector 10"/>
          <p:cNvCxnSpPr/>
          <p:nvPr/>
        </p:nvCxnSpPr>
        <p:spPr>
          <a:xfrm>
            <a:off x="3581400" y="838200"/>
            <a:ext cx="2021609" cy="2232"/>
          </a:xfrm>
          <a:prstGeom prst="straightConnector1">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74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HK" altLang="zh-HK" smtClean="0"/>
              <a:t>26 Jan 2019</a:t>
            </a:r>
            <a:endParaRPr lang="en-US"/>
          </a:p>
        </p:txBody>
      </p:sp>
      <p:sp>
        <p:nvSpPr>
          <p:cNvPr id="5" name="Footer Placeholder 4"/>
          <p:cNvSpPr>
            <a:spLocks noGrp="1"/>
          </p:cNvSpPr>
          <p:nvPr>
            <p:ph type="ftr" sz="quarter" idx="11"/>
          </p:nvPr>
        </p:nvSpPr>
        <p:spPr/>
        <p:txBody>
          <a:bodyPr/>
          <a:lstStyle/>
          <a:p>
            <a:r>
              <a:rPr lang="it-IT" smtClean="0"/>
              <a:t>DMH2019@HKBU</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32226"/>
            <a:ext cx="5374409" cy="6110269"/>
          </a:xfrm>
          <a:prstGeom prst="rect">
            <a:avLst/>
          </a:prstGeom>
        </p:spPr>
      </p:pic>
      <p:sp>
        <p:nvSpPr>
          <p:cNvPr id="8" name="Rectangle 7"/>
          <p:cNvSpPr/>
          <p:nvPr/>
        </p:nvSpPr>
        <p:spPr>
          <a:xfrm>
            <a:off x="875956" y="6171684"/>
            <a:ext cx="5511381" cy="369332"/>
          </a:xfrm>
          <a:prstGeom prst="rect">
            <a:avLst/>
          </a:prstGeom>
        </p:spPr>
        <p:txBody>
          <a:bodyPr wrap="none">
            <a:spAutoFit/>
          </a:bodyPr>
          <a:lstStyle/>
          <a:p>
            <a:r>
              <a:rPr lang="en-US" dirty="0" smtClean="0"/>
              <a:t>Source of figure 1: Edwin </a:t>
            </a:r>
            <a:r>
              <a:rPr lang="en-US" dirty="0"/>
              <a:t>de </a:t>
            </a:r>
            <a:r>
              <a:rPr lang="en-US" dirty="0" err="1"/>
              <a:t>Jonge</a:t>
            </a:r>
            <a:r>
              <a:rPr lang="en-US" dirty="0"/>
              <a:t> and Mark van der Loo</a:t>
            </a:r>
          </a:p>
        </p:txBody>
      </p:sp>
      <p:sp>
        <p:nvSpPr>
          <p:cNvPr id="13" name="TextBox 12"/>
          <p:cNvSpPr txBox="1"/>
          <p:nvPr/>
        </p:nvSpPr>
        <p:spPr>
          <a:xfrm>
            <a:off x="5603009" y="2133600"/>
            <a:ext cx="3083791" cy="1938992"/>
          </a:xfrm>
          <a:prstGeom prst="rect">
            <a:avLst/>
          </a:prstGeom>
          <a:noFill/>
          <a:ln>
            <a:solidFill>
              <a:srgbClr val="FF40FF"/>
            </a:solidFill>
          </a:ln>
        </p:spPr>
        <p:txBody>
          <a:bodyPr wrap="square" rtlCol="0">
            <a:spAutoFit/>
          </a:bodyPr>
          <a:lstStyle/>
          <a:p>
            <a:r>
              <a:rPr lang="en-US" sz="2000" dirty="0"/>
              <a:t>Technically correct data is that, in this state data can be read into a data frame, with correct names, types, and labels, without further trouble. </a:t>
            </a:r>
          </a:p>
        </p:txBody>
      </p:sp>
      <p:cxnSp>
        <p:nvCxnSpPr>
          <p:cNvPr id="14" name="Straight Arrow Connector 13"/>
          <p:cNvCxnSpPr/>
          <p:nvPr/>
        </p:nvCxnSpPr>
        <p:spPr>
          <a:xfrm>
            <a:off x="3505200" y="1981200"/>
            <a:ext cx="2097809" cy="383232"/>
          </a:xfrm>
          <a:prstGeom prst="straightConnector1">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97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HK" altLang="zh-HK" smtClean="0"/>
              <a:t>26 Jan 2019</a:t>
            </a:r>
            <a:endParaRPr lang="en-US"/>
          </a:p>
        </p:txBody>
      </p:sp>
      <p:sp>
        <p:nvSpPr>
          <p:cNvPr id="5" name="Footer Placeholder 4"/>
          <p:cNvSpPr>
            <a:spLocks noGrp="1"/>
          </p:cNvSpPr>
          <p:nvPr>
            <p:ph type="ftr" sz="quarter" idx="11"/>
          </p:nvPr>
        </p:nvSpPr>
        <p:spPr/>
        <p:txBody>
          <a:bodyPr/>
          <a:lstStyle/>
          <a:p>
            <a:r>
              <a:rPr lang="it-IT" smtClean="0"/>
              <a:t>DMH2019@HKBU</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8</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32226"/>
            <a:ext cx="5374409" cy="6110269"/>
          </a:xfrm>
          <a:prstGeom prst="rect">
            <a:avLst/>
          </a:prstGeom>
        </p:spPr>
      </p:pic>
      <p:sp>
        <p:nvSpPr>
          <p:cNvPr id="8" name="Rectangle 7"/>
          <p:cNvSpPr/>
          <p:nvPr/>
        </p:nvSpPr>
        <p:spPr>
          <a:xfrm>
            <a:off x="875956" y="6171684"/>
            <a:ext cx="5511381" cy="369332"/>
          </a:xfrm>
          <a:prstGeom prst="rect">
            <a:avLst/>
          </a:prstGeom>
        </p:spPr>
        <p:txBody>
          <a:bodyPr wrap="none">
            <a:spAutoFit/>
          </a:bodyPr>
          <a:lstStyle/>
          <a:p>
            <a:r>
              <a:rPr lang="en-US" dirty="0" smtClean="0"/>
              <a:t>Source of figure 1: Edwin </a:t>
            </a:r>
            <a:r>
              <a:rPr lang="en-US" dirty="0"/>
              <a:t>de </a:t>
            </a:r>
            <a:r>
              <a:rPr lang="en-US" dirty="0" err="1"/>
              <a:t>Jonge</a:t>
            </a:r>
            <a:r>
              <a:rPr lang="en-US" dirty="0"/>
              <a:t> and Mark van der Loo</a:t>
            </a:r>
          </a:p>
        </p:txBody>
      </p:sp>
      <p:sp>
        <p:nvSpPr>
          <p:cNvPr id="15" name="TextBox 14"/>
          <p:cNvSpPr txBox="1"/>
          <p:nvPr/>
        </p:nvSpPr>
        <p:spPr>
          <a:xfrm>
            <a:off x="5568373" y="3177790"/>
            <a:ext cx="3383148" cy="2246769"/>
          </a:xfrm>
          <a:prstGeom prst="rect">
            <a:avLst/>
          </a:prstGeom>
          <a:noFill/>
          <a:ln>
            <a:solidFill>
              <a:srgbClr val="FF40FF"/>
            </a:solidFill>
          </a:ln>
        </p:spPr>
        <p:txBody>
          <a:bodyPr wrap="square" rtlCol="0">
            <a:spAutoFit/>
          </a:bodyPr>
          <a:lstStyle/>
          <a:p>
            <a:r>
              <a:rPr lang="en-US" sz="2000" dirty="0"/>
              <a:t>Consistent data is the stage where data is ready for statistical inference. It is the data that most statistical theories (or data analytical methods) use as a starting point.</a:t>
            </a:r>
          </a:p>
        </p:txBody>
      </p:sp>
      <p:cxnSp>
        <p:nvCxnSpPr>
          <p:cNvPr id="16" name="Straight Arrow Connector 15"/>
          <p:cNvCxnSpPr/>
          <p:nvPr/>
        </p:nvCxnSpPr>
        <p:spPr>
          <a:xfrm>
            <a:off x="3631646" y="3177790"/>
            <a:ext cx="1900606" cy="908421"/>
          </a:xfrm>
          <a:prstGeom prst="straightConnector1">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66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HK" altLang="zh-HK" smtClean="0"/>
              <a:t>26 Jan 2019</a:t>
            </a:r>
            <a:endParaRPr lang="en-US"/>
          </a:p>
        </p:txBody>
      </p:sp>
      <p:sp>
        <p:nvSpPr>
          <p:cNvPr id="5" name="Footer Placeholder 4"/>
          <p:cNvSpPr>
            <a:spLocks noGrp="1"/>
          </p:cNvSpPr>
          <p:nvPr>
            <p:ph type="ftr" sz="quarter" idx="11"/>
          </p:nvPr>
        </p:nvSpPr>
        <p:spPr/>
        <p:txBody>
          <a:bodyPr/>
          <a:lstStyle/>
          <a:p>
            <a:r>
              <a:rPr lang="it-IT" smtClean="0"/>
              <a:t>DMH2019@HKBU</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9</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32226"/>
            <a:ext cx="5374409" cy="6110269"/>
          </a:xfrm>
          <a:prstGeom prst="rect">
            <a:avLst/>
          </a:prstGeom>
        </p:spPr>
      </p:pic>
      <p:sp>
        <p:nvSpPr>
          <p:cNvPr id="8" name="Rectangle 7"/>
          <p:cNvSpPr/>
          <p:nvPr/>
        </p:nvSpPr>
        <p:spPr>
          <a:xfrm>
            <a:off x="875956" y="6171684"/>
            <a:ext cx="5511381" cy="369332"/>
          </a:xfrm>
          <a:prstGeom prst="rect">
            <a:avLst/>
          </a:prstGeom>
        </p:spPr>
        <p:txBody>
          <a:bodyPr wrap="none">
            <a:spAutoFit/>
          </a:bodyPr>
          <a:lstStyle/>
          <a:p>
            <a:r>
              <a:rPr lang="en-US" dirty="0" smtClean="0"/>
              <a:t>Source of figure 1: Edwin </a:t>
            </a:r>
            <a:r>
              <a:rPr lang="en-US" dirty="0"/>
              <a:t>de </a:t>
            </a:r>
            <a:r>
              <a:rPr lang="en-US" dirty="0" err="1"/>
              <a:t>Jonge</a:t>
            </a:r>
            <a:r>
              <a:rPr lang="en-US" dirty="0"/>
              <a:t> and Mark van der Loo</a:t>
            </a:r>
          </a:p>
        </p:txBody>
      </p:sp>
      <p:sp>
        <p:nvSpPr>
          <p:cNvPr id="9" name="TextBox 8"/>
          <p:cNvSpPr txBox="1"/>
          <p:nvPr/>
        </p:nvSpPr>
        <p:spPr>
          <a:xfrm>
            <a:off x="5603009" y="609600"/>
            <a:ext cx="1938736" cy="461665"/>
          </a:xfrm>
          <a:prstGeom prst="rect">
            <a:avLst/>
          </a:prstGeom>
          <a:noFill/>
          <a:ln>
            <a:solidFill>
              <a:srgbClr val="FF40FF"/>
            </a:solidFill>
          </a:ln>
        </p:spPr>
        <p:txBody>
          <a:bodyPr wrap="none" rtlCol="0">
            <a:spAutoFit/>
          </a:bodyPr>
          <a:lstStyle/>
          <a:p>
            <a:r>
              <a:rPr lang="en-US" sz="2400" dirty="0" smtClean="0"/>
              <a:t>Web scraping</a:t>
            </a:r>
            <a:endParaRPr lang="en-US" sz="2400" dirty="0"/>
          </a:p>
        </p:txBody>
      </p:sp>
      <p:cxnSp>
        <p:nvCxnSpPr>
          <p:cNvPr id="11" name="Straight Arrow Connector 10"/>
          <p:cNvCxnSpPr/>
          <p:nvPr/>
        </p:nvCxnSpPr>
        <p:spPr>
          <a:xfrm>
            <a:off x="4038600" y="838200"/>
            <a:ext cx="1564409" cy="2232"/>
          </a:xfrm>
          <a:prstGeom prst="straightConnector1">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03009" y="2133600"/>
            <a:ext cx="2160976" cy="461665"/>
          </a:xfrm>
          <a:prstGeom prst="rect">
            <a:avLst/>
          </a:prstGeom>
          <a:noFill/>
          <a:ln>
            <a:solidFill>
              <a:srgbClr val="FF40FF"/>
            </a:solidFill>
          </a:ln>
        </p:spPr>
        <p:txBody>
          <a:bodyPr wrap="none" rtlCol="0">
            <a:spAutoFit/>
          </a:bodyPr>
          <a:lstStyle/>
          <a:p>
            <a:r>
              <a:rPr lang="en-US" sz="2400" dirty="0" smtClean="0"/>
              <a:t>Data processing</a:t>
            </a:r>
            <a:endParaRPr lang="en-US" sz="2400" dirty="0"/>
          </a:p>
        </p:txBody>
      </p:sp>
      <p:cxnSp>
        <p:nvCxnSpPr>
          <p:cNvPr id="14" name="Straight Arrow Connector 13"/>
          <p:cNvCxnSpPr/>
          <p:nvPr/>
        </p:nvCxnSpPr>
        <p:spPr>
          <a:xfrm>
            <a:off x="4038600" y="2362200"/>
            <a:ext cx="1564409" cy="2232"/>
          </a:xfrm>
          <a:prstGeom prst="straightConnector1">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532252" y="3855379"/>
            <a:ext cx="1994007" cy="461665"/>
          </a:xfrm>
          <a:prstGeom prst="rect">
            <a:avLst/>
          </a:prstGeom>
          <a:noFill/>
          <a:ln>
            <a:solidFill>
              <a:srgbClr val="FF40FF"/>
            </a:solidFill>
          </a:ln>
        </p:spPr>
        <p:txBody>
          <a:bodyPr wrap="none" rtlCol="0">
            <a:spAutoFit/>
          </a:bodyPr>
          <a:lstStyle/>
          <a:p>
            <a:r>
              <a:rPr lang="en-US" sz="2400" dirty="0"/>
              <a:t>D</a:t>
            </a:r>
            <a:r>
              <a:rPr lang="en-US" sz="2400" dirty="0" smtClean="0"/>
              <a:t>ata analytics </a:t>
            </a:r>
            <a:endParaRPr lang="en-US" sz="2400" dirty="0"/>
          </a:p>
        </p:txBody>
      </p:sp>
      <p:cxnSp>
        <p:nvCxnSpPr>
          <p:cNvPr id="16" name="Straight Arrow Connector 15"/>
          <p:cNvCxnSpPr/>
          <p:nvPr/>
        </p:nvCxnSpPr>
        <p:spPr>
          <a:xfrm>
            <a:off x="3967843" y="4083979"/>
            <a:ext cx="1564409" cy="2232"/>
          </a:xfrm>
          <a:prstGeom prst="straightConnector1">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40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5035</TotalTime>
  <Words>1361</Words>
  <Application>Microsoft Macintosh PowerPoint</Application>
  <PresentationFormat>On-screen Show (4:3)</PresentationFormat>
  <Paragraphs>239</Paragraphs>
  <Slides>28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Mangal</vt:lpstr>
      <vt:lpstr>宋体</vt:lpstr>
      <vt:lpstr>新細明體</vt:lpstr>
      <vt:lpstr>Arial</vt:lpstr>
      <vt:lpstr>Office Theme</vt:lpstr>
      <vt:lpstr>Data &amp; Media Hack 2019 Workshop  Python for data processing and visualization</vt:lpstr>
      <vt:lpstr>Agenda </vt:lpstr>
      <vt:lpstr>PowerPoint Presentation</vt:lpstr>
      <vt:lpstr>Data Processing</vt:lpstr>
      <vt:lpstr>Data Processing </vt:lpstr>
      <vt:lpstr>PowerPoint Presentation</vt:lpstr>
      <vt:lpstr>PowerPoint Presentation</vt:lpstr>
      <vt:lpstr>PowerPoint Presentation</vt:lpstr>
      <vt:lpstr>PowerPoint Presentation</vt:lpstr>
      <vt:lpstr>Data Processing </vt:lpstr>
      <vt:lpstr>Machine-readable Data File </vt:lpstr>
      <vt:lpstr>Key issues in data processing </vt:lpstr>
      <vt:lpstr>Coding: Codebook </vt:lpstr>
      <vt:lpstr>Codebook </vt:lpstr>
      <vt:lpstr>Codebook: An example </vt:lpstr>
      <vt:lpstr>Codebook: Another example </vt:lpstr>
      <vt:lpstr>Dataset-level processing </vt:lpstr>
      <vt:lpstr>Case and variable processing </vt:lpstr>
      <vt:lpstr>Python Installation </vt:lpstr>
      <vt:lpstr>Installing Python and  Jupyter Notebook </vt:lpstr>
      <vt:lpstr>PowerPoint Presentation</vt:lpstr>
      <vt:lpstr>A Python 101 tutorial</vt:lpstr>
      <vt:lpstr>Tips: How to ask for help?</vt:lpstr>
      <vt:lpstr>Tips: How to ask for help?</vt:lpstr>
      <vt:lpstr>Tips: How to ask for help? </vt:lpstr>
      <vt:lpstr>Tips: Where to look for help?</vt:lpstr>
      <vt:lpstr>References: Public Twitter accounts and blog platforms </vt:lpstr>
      <vt:lpstr>References: A batch of GitHub “Repos”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dc:title>
  <dc:creator>Dr. Xinzhi ZHANG</dc:creator>
  <cp:lastModifiedBy>Microsoft Office User</cp:lastModifiedBy>
  <cp:revision>1943</cp:revision>
  <dcterms:created xsi:type="dcterms:W3CDTF">2014-08-05T08:42:39Z</dcterms:created>
  <dcterms:modified xsi:type="dcterms:W3CDTF">2019-01-26T01:46:41Z</dcterms:modified>
</cp:coreProperties>
</file>