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handoutMasterIdLst>
    <p:handoutMasterId r:id="rId33"/>
  </p:handoutMasterIdLst>
  <p:sldIdLst>
    <p:sldId id="542" r:id="rId2"/>
    <p:sldId id="307" r:id="rId3"/>
    <p:sldId id="543" r:id="rId4"/>
    <p:sldId id="573" r:id="rId5"/>
    <p:sldId id="609" r:id="rId6"/>
    <p:sldId id="612" r:id="rId7"/>
    <p:sldId id="613" r:id="rId8"/>
    <p:sldId id="578" r:id="rId9"/>
    <p:sldId id="560" r:id="rId10"/>
    <p:sldId id="561" r:id="rId11"/>
    <p:sldId id="575" r:id="rId12"/>
    <p:sldId id="576" r:id="rId13"/>
    <p:sldId id="579" r:id="rId14"/>
    <p:sldId id="580" r:id="rId15"/>
    <p:sldId id="581" r:id="rId16"/>
    <p:sldId id="614" r:id="rId17"/>
    <p:sldId id="596" r:id="rId18"/>
    <p:sldId id="597" r:id="rId19"/>
    <p:sldId id="598" r:id="rId20"/>
    <p:sldId id="615" r:id="rId21"/>
    <p:sldId id="538" r:id="rId22"/>
    <p:sldId id="616" r:id="rId23"/>
    <p:sldId id="649" r:id="rId24"/>
    <p:sldId id="608" r:id="rId25"/>
    <p:sldId id="600" r:id="rId26"/>
    <p:sldId id="601" r:id="rId27"/>
    <p:sldId id="602" r:id="rId28"/>
    <p:sldId id="603" r:id="rId29"/>
    <p:sldId id="606" r:id="rId30"/>
    <p:sldId id="60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5" autoAdjust="0"/>
    <p:restoredTop sz="90371" autoAdjust="0"/>
  </p:normalViewPr>
  <p:slideViewPr>
    <p:cSldViewPr>
      <p:cViewPr varScale="1">
        <p:scale>
          <a:sx n="87" d="100"/>
          <a:sy n="87" d="100"/>
        </p:scale>
        <p:origin x="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5EE3-0DB0-E447-84FE-1400A871BA36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9C1F-4D08-9440-BB08-62C81471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23390-5CBD-4C0D-9BBF-76857EFC501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42EB-288E-4CED-ACA0-200C6291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0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3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readthedocs.io/en/latest/install.html#new-to-python-and-jupyte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iOFeIDIAAAAJ&amp;hl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md.hkbu.edu.hk/masters/en/aidm" TargetMode="External"/><Relationship Id="rId4" Type="http://schemas.openxmlformats.org/officeDocument/2006/relationships/hyperlink" Target="https://twitter.com/xin_zhi_zha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tutorial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zzhang2/201811_budmc_Invitation2P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tb.org/esr/faqs/smart-question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eutersGraphics" TargetMode="External"/><Relationship Id="rId13" Type="http://schemas.openxmlformats.org/officeDocument/2006/relationships/hyperlink" Target="https://gijn.org/" TargetMode="External"/><Relationship Id="rId3" Type="http://schemas.openxmlformats.org/officeDocument/2006/relationships/hyperlink" Target="https://twitter.com/ftdata" TargetMode="External"/><Relationship Id="rId7" Type="http://schemas.openxmlformats.org/officeDocument/2006/relationships/hyperlink" Target="https://twitter.com/BBGVisualData" TargetMode="External"/><Relationship Id="rId12" Type="http://schemas.openxmlformats.org/officeDocument/2006/relationships/hyperlink" Target="https://medium.com/" TargetMode="External"/><Relationship Id="rId2" Type="http://schemas.openxmlformats.org/officeDocument/2006/relationships/hyperlink" Target="https://twitter.com/GuardianData" TargetMode="External"/><Relationship Id="rId16" Type="http://schemas.openxmlformats.org/officeDocument/2006/relationships/hyperlink" Target="https://dnnsociet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BC_News_Labs" TargetMode="External"/><Relationship Id="rId11" Type="http://schemas.openxmlformats.org/officeDocument/2006/relationships/hyperlink" Target="https://twitter.com/GlobeSpotlight" TargetMode="External"/><Relationship Id="rId5" Type="http://schemas.openxmlformats.org/officeDocument/2006/relationships/hyperlink" Target="https://twitter.com/PostGraphics" TargetMode="External"/><Relationship Id="rId15" Type="http://schemas.openxmlformats.org/officeDocument/2006/relationships/hyperlink" Target="http://www.dtcj.com/datahero/topic" TargetMode="External"/><Relationship Id="rId10" Type="http://schemas.openxmlformats.org/officeDocument/2006/relationships/hyperlink" Target="https://twitter.com/UpshotNYT" TargetMode="External"/><Relationship Id="rId4" Type="http://schemas.openxmlformats.org/officeDocument/2006/relationships/hyperlink" Target="https://twitter.com/WSJGraphics" TargetMode="External"/><Relationship Id="rId9" Type="http://schemas.openxmlformats.org/officeDocument/2006/relationships/hyperlink" Target="https://twitter.com/LATimesGraphics" TargetMode="External"/><Relationship Id="rId14" Type="http://schemas.openxmlformats.org/officeDocument/2006/relationships/hyperlink" Target="http://ica-cm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braryCarpentry/lc-webscraping" TargetMode="External"/><Relationship Id="rId3" Type="http://schemas.openxmlformats.org/officeDocument/2006/relationships/hyperlink" Target="https://github.com/ikhlaqsidhu/data-x" TargetMode="External"/><Relationship Id="rId7" Type="http://schemas.openxmlformats.org/officeDocument/2006/relationships/hyperlink" Target="https://github.com/jakevdp/PythonDataScienceHandbook" TargetMode="External"/><Relationship Id="rId2" Type="http://schemas.openxmlformats.org/officeDocument/2006/relationships/hyperlink" Target="https://mediu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kevdp/WhirlwindTourOfPython" TargetMode="External"/><Relationship Id="rId11" Type="http://schemas.openxmlformats.org/officeDocument/2006/relationships/hyperlink" Target="https://github.com/computational-class/bigdata" TargetMode="External"/><Relationship Id="rId5" Type="http://schemas.openxmlformats.org/officeDocument/2006/relationships/hyperlink" Target="https://compsocialscience.github.io/summer-institute/2018/" TargetMode="External"/><Relationship Id="rId10" Type="http://schemas.openxmlformats.org/officeDocument/2006/relationships/hyperlink" Target="https://github.com/hupili/python-for-data-and-media-communication-gitbook" TargetMode="External"/><Relationship Id="rId4" Type="http://schemas.openxmlformats.org/officeDocument/2006/relationships/hyperlink" Target="https://github.com/cbail/Computational-Sociology" TargetMode="External"/><Relationship Id="rId9" Type="http://schemas.openxmlformats.org/officeDocument/2006/relationships/hyperlink" Target="https://github.com/xzzhang2/201819A_cityu_com55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s://hkbu.libguides.com/data-analyt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2103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HKBU Library Workshop </a:t>
            </a:r>
            <a:br>
              <a:rPr lang="en-US" sz="4000" dirty="0"/>
            </a:br>
            <a:r>
              <a:rPr lang="en-US" sz="4000" dirty="0"/>
              <a:t>Python for data exploration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Dr. </a:t>
            </a:r>
            <a:r>
              <a:rPr lang="en-US" sz="2800" dirty="0" err="1"/>
              <a:t>Xinzhi</a:t>
            </a:r>
            <a:r>
              <a:rPr lang="en-US" sz="2800" dirty="0"/>
              <a:t> ZHANG</a:t>
            </a:r>
          </a:p>
          <a:p>
            <a:r>
              <a:rPr lang="en-US" sz="2800" dirty="0"/>
              <a:t>Department </a:t>
            </a:r>
            <a:r>
              <a:rPr lang="en-US" sz="2800"/>
              <a:t>of Journalism </a:t>
            </a:r>
            <a:endParaRPr lang="en-US" sz="2800" dirty="0"/>
          </a:p>
          <a:p>
            <a:r>
              <a:rPr lang="en-US" sz="2800" dirty="0"/>
              <a:t>Hong Kong Baptist University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2A9421-9345-4E41-BF5A-173036C40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0001" r="42772" b="8331"/>
          <a:stretch/>
        </p:blipFill>
        <p:spPr>
          <a:xfrm>
            <a:off x="0" y="8605"/>
            <a:ext cx="5029200" cy="2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Machine-readable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the field of data and media communication, we work on “</a:t>
            </a:r>
            <a:r>
              <a:rPr lang="en-US" b="1" dirty="0"/>
              <a:t>Spreadsheet</a:t>
            </a:r>
            <a:r>
              <a:rPr lang="en-US" dirty="0"/>
              <a:t>” or “</a:t>
            </a:r>
            <a:r>
              <a:rPr lang="en-US" b="1" dirty="0"/>
              <a:t>Data Frame</a:t>
            </a:r>
            <a:r>
              <a:rPr lang="en-US" dirty="0"/>
              <a:t>” (Python Pandas or R) </a:t>
            </a:r>
          </a:p>
          <a:p>
            <a:r>
              <a:rPr lang="en-US" dirty="0"/>
              <a:t>Case: a collection of values that belong to a unique subject (unit) in the data file.</a:t>
            </a:r>
          </a:p>
          <a:p>
            <a:pPr lvl="1"/>
            <a:r>
              <a:rPr lang="en-US" dirty="0"/>
              <a:t>Example: a person, a news article, a country… </a:t>
            </a:r>
          </a:p>
          <a:p>
            <a:r>
              <a:rPr lang="en-US" dirty="0"/>
              <a:t>Variable: a logical grouping of attributes, which describe characteristics or qualities of an object.  </a:t>
            </a:r>
          </a:p>
          <a:p>
            <a:pPr lvl="1"/>
            <a:r>
              <a:rPr lang="en-US" dirty="0"/>
              <a:t>Example: Age, race, weight, name, scores on a test, and time measured….</a:t>
            </a:r>
          </a:p>
          <a:p>
            <a:r>
              <a:rPr lang="en-US" dirty="0"/>
              <a:t>Value: represents the observed attribute of a specific variable of a case</a:t>
            </a:r>
          </a:p>
          <a:p>
            <a:pPr lvl="1"/>
            <a:r>
              <a:rPr lang="en-US" dirty="0"/>
              <a:t>Example: 25 years old, Asian, 120 pounds, A..</a:t>
            </a:r>
          </a:p>
          <a:p>
            <a:pPr lvl="1"/>
            <a:r>
              <a:rPr lang="en-US" dirty="0"/>
              <a:t>Scale: The possible values the variable can assume form the scale for measuring the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8D81-D779-46C3-8D42-732D7F06829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10 April 2019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0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is also called “data preparation:” cleaning the data, normalizing it, and putting it a form that it can be useful for data analysis work. </a:t>
            </a:r>
          </a:p>
          <a:p>
            <a:r>
              <a:rPr lang="en-US" dirty="0"/>
              <a:t>It is also called pre-processing (</a:t>
            </a:r>
            <a:r>
              <a:rPr lang="zh-CN" altLang="en-US" dirty="0"/>
              <a:t>预处理</a:t>
            </a:r>
            <a:r>
              <a:rPr lang="en-US" dirty="0"/>
              <a:t>) or coding (coding here in Chinese should be translated as </a:t>
            </a:r>
            <a:r>
              <a:rPr lang="zh-CN" altLang="en-US" dirty="0"/>
              <a:t>编码</a:t>
            </a:r>
            <a:r>
              <a:rPr lang="en-US" altLang="zh-CN" dirty="0"/>
              <a:t>, not </a:t>
            </a:r>
            <a:r>
              <a:rPr lang="zh-CN" altLang="en-US" dirty="0"/>
              <a:t>编程</a:t>
            </a:r>
            <a:r>
              <a:rPr lang="en-US" altLang="zh-CN" dirty="0"/>
              <a:t>, whereas the latter is expressed as programming).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5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03009" y="609600"/>
            <a:ext cx="3388591" cy="1938992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Raw data files may lack headers, contain wrong data types (e.g. numbers stored as strings), wrong category labels, unknown or unexpected character encoding and so 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81400" y="838200"/>
            <a:ext cx="20216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3009" y="2133600"/>
            <a:ext cx="3083791" cy="1938992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Technically correct data is that, in this state data can be read into a data frame, with correct names, types, and labels, without further trouble.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05200" y="1981200"/>
            <a:ext cx="2097809" cy="383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8373" y="3177790"/>
            <a:ext cx="3383148" cy="2246769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Consistent data is the stage where data is ready for statistical inference. It is the data that most statistical theories (or data analytical methods) use as a starting point.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31646" y="3177790"/>
            <a:ext cx="1900606" cy="90842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produce </a:t>
            </a:r>
            <a:r>
              <a:rPr lang="en-US" b="1" dirty="0"/>
              <a:t>consistent data</a:t>
            </a:r>
            <a:r>
              <a:rPr lang="en-US" dirty="0"/>
              <a:t>. </a:t>
            </a:r>
          </a:p>
          <a:p>
            <a:r>
              <a:rPr lang="en-US" dirty="0"/>
              <a:t>Code example: </a:t>
            </a:r>
            <a:r>
              <a:rPr lang="en-US" i="1" u="sng" dirty="0"/>
              <a:t>20190410_HKBULib01_processing.ipynb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F7D625-CEEA-E542-A9E9-C8BD908F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C4AC4-72E9-8447-975D-C57E7417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Exploratory vs. confirmatory </a:t>
            </a:r>
          </a:p>
          <a:p>
            <a:pPr lvl="1"/>
            <a:r>
              <a:rPr lang="en-US" dirty="0"/>
              <a:t>Exploratory data analysis: </a:t>
            </a:r>
            <a:r>
              <a:rPr lang="en-HK" dirty="0"/>
              <a:t>exploratory data analysis (EDA) is an approach to </a:t>
            </a:r>
            <a:r>
              <a:rPr lang="en-HK" dirty="0" err="1"/>
              <a:t>analyzing</a:t>
            </a:r>
            <a:r>
              <a:rPr lang="en-HK" dirty="0"/>
              <a:t> data sets to summarize their main characteristics, often with visual methods </a:t>
            </a:r>
          </a:p>
          <a:p>
            <a:pPr lvl="1"/>
            <a:r>
              <a:rPr lang="en-HK" dirty="0"/>
              <a:t>Confirmatory data analysis or hypothesis testing: a hypothesis that is testable on the basis of observing a process that is modelled via a set of random variables.</a:t>
            </a:r>
          </a:p>
          <a:p>
            <a:r>
              <a:rPr lang="en-US" dirty="0"/>
              <a:t>Quantitative vs. qualitative </a:t>
            </a:r>
          </a:p>
          <a:p>
            <a:r>
              <a:rPr lang="en-US" dirty="0"/>
              <a:t>Statistical analysis, machine learning, visualization,…</a:t>
            </a:r>
          </a:p>
          <a:p>
            <a:endParaRPr lang="en-US" dirty="0"/>
          </a:p>
          <a:p>
            <a:r>
              <a:rPr lang="en-US" dirty="0"/>
              <a:t>Code example: </a:t>
            </a:r>
            <a:r>
              <a:rPr lang="en-US" i="1" u="sng" dirty="0"/>
              <a:t>20190410_HKBULib02_exp.ipynb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3A723-0E52-2D46-A52A-FC7D03A6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79068-A60F-FE48-90A6-25E18A30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8731-864F-0549-9EFE-F1EAB8FD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a baby step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Python and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3.x</a:t>
            </a:r>
          </a:p>
          <a:p>
            <a:pPr lvl="1"/>
            <a:r>
              <a:rPr lang="en-US" dirty="0">
                <a:hlinkClick r:id="rId2"/>
              </a:rPr>
              <a:t>Python downloading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 (based on Anaconda) </a:t>
            </a:r>
          </a:p>
          <a:p>
            <a:pPr lvl="1"/>
            <a:r>
              <a:rPr lang="en-US" dirty="0">
                <a:hlinkClick r:id="rId3"/>
              </a:rPr>
              <a:t>Anaconda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Jupyter Notebook documents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7620000" cy="45144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600" y="5109983"/>
            <a:ext cx="430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your existing versions (for Mac users) </a:t>
            </a:r>
          </a:p>
        </p:txBody>
      </p:sp>
    </p:spTree>
    <p:extLst>
      <p:ext uri="{BB962C8B-B14F-4D97-AF65-F5344CB8AC3E}">
        <p14:creationId xmlns:p14="http://schemas.microsoft.com/office/powerpoint/2010/main" val="17782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"/>
          <p:cNvSpPr/>
          <p:nvPr/>
        </p:nvSpPr>
        <p:spPr>
          <a:xfrm>
            <a:off x="241964" y="843130"/>
            <a:ext cx="8444836" cy="56957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4320" indent="-273600">
              <a:lnSpc>
                <a:spcPct val="100000"/>
              </a:lnSpc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Xinzhi ZHANG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[張昕之]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Ph.D. </a:t>
            </a: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M.A., Ph.D. (City University of Hong Kong) </a:t>
            </a: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www.drxinzhizhang.com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3"/>
              </a:rPr>
              <a:t>https://scholar.google.com/citations?user=iOFeIDIAAAAJ&amp;hl=en</a:t>
            </a:r>
            <a:endParaRPr lang="en-US" sz="2000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w Cen MT"/>
              <a:ea typeface="DejaVu Sans"/>
            </a:endParaRPr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b="1" dirty="0">
                <a:hlinkClick r:id="rId4"/>
              </a:rPr>
              <a:t>@</a:t>
            </a:r>
            <a:r>
              <a:rPr lang="en-US" sz="2000" dirty="0">
                <a:hlinkClick r:id="rId4"/>
              </a:rPr>
              <a:t>xin_zhi_zhang</a:t>
            </a:r>
            <a:endParaRPr lang="en-US" sz="2000" dirty="0"/>
          </a:p>
          <a:p>
            <a:pPr marL="731520" lvl="1" indent="-273600"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https://</a:t>
            </a:r>
            <a:r>
              <a:rPr lang="en-US" sz="2000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github.com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/xzzhang2</a:t>
            </a:r>
          </a:p>
          <a:p>
            <a:pPr marL="274320" indent="-273600">
              <a:lnSpc>
                <a:spcPct val="100000"/>
              </a:lnSpc>
              <a:buClr>
                <a:srgbClr val="4F81BD"/>
              </a:buClr>
              <a:buSzPct val="76000"/>
              <a:buFont typeface="Wingdings 3" charset="2"/>
              <a:buChar char=""/>
            </a:pPr>
            <a:endParaRPr lang="en-US" sz="3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w Cen MT"/>
            </a:endParaRPr>
          </a:p>
          <a:p>
            <a:pPr marL="548640" lvl="1" indent="-273600">
              <a:lnSpc>
                <a:spcPct val="100000"/>
              </a:lnSpc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lang="en-US" sz="2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Research Assistant Professor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Department of Journalism, Hong Kong Baptist University</a:t>
            </a:r>
          </a:p>
          <a:p>
            <a:pPr marL="548640" lvl="1" indent="-273600">
              <a:lnSpc>
                <a:spcPct val="100000"/>
              </a:lnSpc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lang="en-US" sz="2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Director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</a:t>
            </a:r>
            <a:r>
              <a:rPr lang="en-US" sz="2000" i="1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BSSc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in Communication, Journalism Major, Data and Media Communication Concentration (DMC)</a:t>
            </a:r>
            <a:r>
              <a:rPr lang="zh-TW" alt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 </a:t>
            </a:r>
            <a:endParaRPr lang="en-US" sz="2000" i="1" spc="-1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Tw Cen MT"/>
              <a:ea typeface="DejaVu Sans"/>
            </a:endParaRPr>
          </a:p>
          <a:p>
            <a:pPr marL="548640" lvl="1" indent="-273600">
              <a:lnSpc>
                <a:spcPct val="100000"/>
              </a:lnSpc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lang="en-US" sz="2000" b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Director</a:t>
            </a:r>
            <a:r>
              <a:rPr lang="en-US" sz="2000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, 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MSc in AI and Digital Media (AIDM) [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  <a:hlinkClick r:id="rId5"/>
              </a:rPr>
              <a:t>Link</a:t>
            </a:r>
            <a:r>
              <a:rPr lang="en-US" sz="2000" i="1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w Cen MT"/>
                <a:ea typeface="DejaVu Sans"/>
              </a:rPr>
              <a:t>]  </a:t>
            </a:r>
            <a:endParaRPr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22EE8-2AE6-274B-8111-91754C23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0ADBC-1DAF-F043-A201-89FEAF1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Python program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C2F5A-0A8C-2B4C-BDE0-E45ED73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of printing “Hello World!”</a:t>
            </a:r>
          </a:p>
          <a:p>
            <a:pPr lvl="1"/>
            <a:r>
              <a:rPr lang="en-US" dirty="0"/>
              <a:t>via CLI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import this</a:t>
            </a:r>
          </a:p>
          <a:p>
            <a:r>
              <a:rPr lang="en-US" dirty="0"/>
              <a:t>import antigravity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873C8-F7BE-0747-9261-232FD4FF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E588B-017B-494B-ABB4-B715A5FE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3F566-E6BA-EF47-8557-BE84BA5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in Python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621"/>
            <a:ext cx="8229600" cy="5105400"/>
          </a:xfrm>
        </p:spPr>
        <p:txBody>
          <a:bodyPr>
            <a:noAutofit/>
          </a:bodyPr>
          <a:lstStyle/>
          <a:p>
            <a:r>
              <a:rPr lang="en-US" sz="2000" dirty="0"/>
              <a:t>Python as a computer programming language</a:t>
            </a:r>
          </a:p>
          <a:p>
            <a:pPr lvl="1"/>
            <a:r>
              <a:rPr lang="en-US" sz="1600" dirty="0"/>
              <a:t>Program execution </a:t>
            </a:r>
          </a:p>
          <a:p>
            <a:pPr lvl="1"/>
            <a:r>
              <a:rPr lang="en-US" sz="1600" dirty="0"/>
              <a:t>Program steps and flow</a:t>
            </a:r>
          </a:p>
          <a:p>
            <a:pPr lvl="1"/>
            <a:r>
              <a:rPr lang="en-US" sz="1600" dirty="0"/>
              <a:t>Errors and debugging   </a:t>
            </a:r>
          </a:p>
          <a:p>
            <a:r>
              <a:rPr lang="en-US" sz="2000" dirty="0"/>
              <a:t>Vocabulary/Words</a:t>
            </a:r>
          </a:p>
          <a:p>
            <a:pPr lvl="1"/>
            <a:r>
              <a:rPr lang="en-US" sz="1600" dirty="0"/>
              <a:t>Variables &amp; expressions </a:t>
            </a:r>
          </a:p>
          <a:p>
            <a:r>
              <a:rPr lang="en-US" sz="2000" dirty="0"/>
              <a:t>Data Structures </a:t>
            </a:r>
          </a:p>
          <a:p>
            <a:r>
              <a:rPr lang="en-US" sz="2000" dirty="0"/>
              <a:t>Functions</a:t>
            </a:r>
          </a:p>
          <a:p>
            <a:r>
              <a:rPr lang="en-US" sz="2000" dirty="0"/>
              <a:t>Sentences &amp; Paragraphs</a:t>
            </a:r>
          </a:p>
          <a:p>
            <a:pPr lvl="1"/>
            <a:r>
              <a:rPr lang="en-US" sz="1600" dirty="0"/>
              <a:t>Control flow statements</a:t>
            </a:r>
          </a:p>
          <a:p>
            <a:pPr lvl="1"/>
            <a:r>
              <a:rPr lang="en-US" sz="1600" dirty="0"/>
              <a:t>Conditions</a:t>
            </a:r>
          </a:p>
          <a:p>
            <a:pPr lvl="1"/>
            <a:r>
              <a:rPr lang="en-US" sz="1600" dirty="0"/>
              <a:t>Loops and iterators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7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5" y="685800"/>
            <a:ext cx="3374756" cy="3208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707" y="118308"/>
            <a:ext cx="2873644" cy="3878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882" y="2193704"/>
            <a:ext cx="2971800" cy="44860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0319" y="3893832"/>
            <a:ext cx="334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https://www.py4e.com/</a:t>
            </a:r>
            <a:r>
              <a:rPr lang="en-US" dirty="0" err="1"/>
              <a:t>book.php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96340" y="4028389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interactivepython.org</a:t>
            </a:r>
            <a:r>
              <a:rPr lang="en-US" dirty="0"/>
              <a:t>/</a:t>
            </a:r>
            <a:r>
              <a:rPr lang="en-US" dirty="0" err="1"/>
              <a:t>runestone</a:t>
            </a:r>
            <a:r>
              <a:rPr lang="en-US" dirty="0"/>
              <a:t>/static/</a:t>
            </a:r>
            <a:r>
              <a:rPr lang="en-US" dirty="0" err="1"/>
              <a:t>thinkcspy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12442" y="1153562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jakevdp</a:t>
            </a:r>
            <a:r>
              <a:rPr lang="en-US" dirty="0"/>
              <a:t>/</a:t>
            </a:r>
            <a:r>
              <a:rPr lang="en-US" dirty="0" err="1"/>
              <a:t>WhirlwindTourOfPython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”official” Python tutorial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https://docs.python.org/3.7/tutorial/index.html</a:t>
            </a: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101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“Hello world!”</a:t>
            </a:r>
          </a:p>
          <a:p>
            <a:r>
              <a:rPr lang="en-US" dirty="0"/>
              <a:t>“Invitation to Python” (DMC @ HKBU, Nov 2018) </a:t>
            </a:r>
            <a:r>
              <a:rPr lang="mr-IN" dirty="0"/>
              <a:t>–</a:t>
            </a:r>
            <a:r>
              <a:rPr lang="en-US" dirty="0"/>
              <a:t> a baby step </a:t>
            </a:r>
          </a:p>
          <a:p>
            <a:r>
              <a:rPr lang="en-US" dirty="0">
                <a:hlinkClick r:id="rId2"/>
              </a:rPr>
              <a:t>https://github.com/xzzhang2/201811_budmc_Invitation2Py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38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“Hacking skills:” Asking questions and finding answers </a:t>
            </a:r>
          </a:p>
          <a:p>
            <a:r>
              <a:rPr lang="en-US" dirty="0"/>
              <a:t>Key characteristics of hackers</a:t>
            </a:r>
          </a:p>
          <a:p>
            <a:pPr lvl="1"/>
            <a:r>
              <a:rPr lang="en-US" dirty="0"/>
              <a:t>willing to find answer on their own</a:t>
            </a:r>
          </a:p>
          <a:p>
            <a:pPr lvl="1"/>
            <a:r>
              <a:rPr lang="en-US" dirty="0"/>
              <a:t>knowledgeable about where to find answers on their own </a:t>
            </a:r>
          </a:p>
          <a:p>
            <a:pPr lvl="1"/>
            <a:r>
              <a:rPr lang="en-US" dirty="0"/>
              <a:t>unintimidated by new data types or packages </a:t>
            </a:r>
          </a:p>
          <a:p>
            <a:pPr lvl="1"/>
            <a:r>
              <a:rPr lang="en-US" dirty="0"/>
              <a:t>not being afraid of saying that they don't know the answer </a:t>
            </a:r>
          </a:p>
          <a:p>
            <a:pPr lvl="1"/>
            <a:r>
              <a:rPr lang="en-US" dirty="0"/>
              <a:t>polite but relentless </a:t>
            </a:r>
          </a:p>
          <a:p>
            <a:r>
              <a:rPr lang="en-US" dirty="0"/>
              <a:t>Reference: Eric Steven Raymond: </a:t>
            </a:r>
            <a:r>
              <a:rPr lang="en-US" i="1" dirty="0"/>
              <a:t>How To Ask Questions The Smart Way</a:t>
            </a:r>
            <a:r>
              <a:rPr lang="en-US" dirty="0"/>
              <a:t> [</a:t>
            </a:r>
            <a:r>
              <a:rPr lang="en-US" b="1" i="1" u="sng" dirty="0">
                <a:hlinkClick r:id="rId2"/>
              </a:rPr>
              <a:t>Must read, URL here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Asking reproducible questions (other can understand your question and rework it on their own machines)</a:t>
            </a:r>
          </a:p>
          <a:p>
            <a:r>
              <a:rPr lang="en-US" dirty="0"/>
              <a:t>What is the question you are going to answer?</a:t>
            </a:r>
          </a:p>
          <a:p>
            <a:r>
              <a:rPr lang="en-US" dirty="0"/>
              <a:t>What steps did you use to find out the answer? </a:t>
            </a:r>
          </a:p>
          <a:p>
            <a:r>
              <a:rPr lang="en-US" dirty="0"/>
              <a:t>What is the expected output? </a:t>
            </a:r>
          </a:p>
          <a:p>
            <a:r>
              <a:rPr lang="en-US" dirty="0"/>
              <a:t>What do you see instead? </a:t>
            </a:r>
          </a:p>
          <a:p>
            <a:r>
              <a:rPr lang="en-US" dirty="0"/>
              <a:t>What version and operating system are you using? </a:t>
            </a:r>
          </a:p>
          <a:p>
            <a:r>
              <a:rPr lang="en-US" dirty="0"/>
              <a:t>What are the data analytical tools/functions you are using? </a:t>
            </a:r>
          </a:p>
          <a:p>
            <a:r>
              <a:rPr lang="en-US" dirty="0"/>
              <a:t>What other solutions have your thought about?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polite: others do not have the obligations to help you</a:t>
            </a:r>
          </a:p>
          <a:p>
            <a:r>
              <a:rPr lang="en-US" dirty="0"/>
              <a:t>Be explicit: Try to be as specific and detailed as you can! Don't ask too general questions</a:t>
            </a:r>
          </a:p>
          <a:p>
            <a:r>
              <a:rPr lang="en-US" dirty="0"/>
              <a:t>Following up and post solutions - helping others, knowledge increments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Where to look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Ready-made: </a:t>
            </a:r>
          </a:p>
          <a:p>
            <a:pPr lvl="1"/>
            <a:r>
              <a:rPr lang="en-US" dirty="0"/>
              <a:t>Software’s manuals and helping documents </a:t>
            </a:r>
          </a:p>
          <a:p>
            <a:pPr lvl="1"/>
            <a:r>
              <a:rPr lang="en-US" dirty="0"/>
              <a:t>Official tutorials </a:t>
            </a:r>
          </a:p>
          <a:p>
            <a:r>
              <a:rPr lang="en-US" dirty="0"/>
              <a:t>Online sources: </a:t>
            </a:r>
          </a:p>
          <a:p>
            <a:pPr lvl="1"/>
            <a:r>
              <a:rPr lang="en-US" dirty="0"/>
              <a:t>Stack overflow</a:t>
            </a:r>
            <a:endParaRPr lang="en-GB" dirty="0"/>
          </a:p>
          <a:p>
            <a:pPr lvl="1"/>
            <a:r>
              <a:rPr lang="en-US" dirty="0"/>
              <a:t>GitHub pages </a:t>
            </a:r>
            <a:endParaRPr lang="en-GB" dirty="0"/>
          </a:p>
          <a:p>
            <a:pPr lvl="1"/>
            <a:r>
              <a:rPr lang="en-US" dirty="0"/>
              <a:t>Google and Google scholar </a:t>
            </a:r>
            <a:endParaRPr lang="en-GB" dirty="0"/>
          </a:p>
          <a:p>
            <a:pPr lvl="1"/>
            <a:r>
              <a:rPr lang="en-US" dirty="0"/>
              <a:t>Course forums </a:t>
            </a:r>
          </a:p>
          <a:p>
            <a:pPr lvl="1"/>
            <a:r>
              <a:rPr lang="en-US" dirty="0"/>
              <a:t>WeChat or Twitter public accounts </a:t>
            </a:r>
          </a:p>
          <a:p>
            <a:pPr lvl="1"/>
            <a:r>
              <a:rPr lang="en-US" dirty="0"/>
              <a:t>Online courses</a:t>
            </a:r>
          </a:p>
          <a:p>
            <a:r>
              <a:rPr lang="en-US" dirty="0"/>
              <a:t>Offline sources</a:t>
            </a:r>
          </a:p>
          <a:p>
            <a:pPr lvl="1"/>
            <a:r>
              <a:rPr lang="en-US" dirty="0"/>
              <a:t>A skilled friend? </a:t>
            </a:r>
          </a:p>
          <a:p>
            <a:pPr lvl="1"/>
            <a:r>
              <a:rPr lang="en-US" dirty="0"/>
              <a:t>Workshops, seminars, hackathons, meetups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 Twitter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High-quality Twitter accounts to follow (must read): </a:t>
            </a:r>
          </a:p>
          <a:p>
            <a:pPr lvl="1"/>
            <a:r>
              <a:rPr lang="en-US" dirty="0">
                <a:hlinkClick r:id="rId2"/>
              </a:rPr>
              <a:t>https://twitter.com/FiveThirtyEight</a:t>
            </a:r>
          </a:p>
          <a:p>
            <a:pPr lvl="1"/>
            <a:r>
              <a:rPr lang="en-US" dirty="0">
                <a:hlinkClick r:id="rId2"/>
              </a:rPr>
              <a:t>https://twitter.com/paulbradshaw</a:t>
            </a:r>
          </a:p>
          <a:p>
            <a:pPr lvl="1"/>
            <a:r>
              <a:rPr lang="en-US" dirty="0">
                <a:hlinkClick r:id="rId2"/>
              </a:rPr>
              <a:t>https://twitter.com/ProPublica</a:t>
            </a:r>
          </a:p>
          <a:p>
            <a:pPr lvl="1"/>
            <a:r>
              <a:rPr lang="en-US" dirty="0">
                <a:hlinkClick r:id="rId2"/>
              </a:rPr>
              <a:t>https://twitter.com/pewjournalism</a:t>
            </a:r>
          </a:p>
          <a:p>
            <a:pPr lvl="1"/>
            <a:r>
              <a:rPr lang="en-US" dirty="0">
                <a:hlinkClick r:id="rId2"/>
              </a:rPr>
              <a:t>https://twitter.com/GuardianData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https://twitter.com/ftdata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https://twitter.com/WSJGraphics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https://twitter.com/PostGraphics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https://twitter.com/BBC_News_Labs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https://twitter.com/BBGVisualData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https://twitter.com/ReutersGraphics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https://twitter.com/LATimesGraphics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https://twitter.com/UpshotNYT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https://twitter.com/GlobeSpotlight</a:t>
            </a:r>
            <a:endParaRPr lang="en-US" dirty="0"/>
          </a:p>
          <a:p>
            <a:r>
              <a:rPr lang="en-US" dirty="0"/>
              <a:t>Professional organizations and blog communities </a:t>
            </a:r>
          </a:p>
          <a:p>
            <a:pPr lvl="1"/>
            <a:r>
              <a:rPr lang="en-US" dirty="0">
                <a:hlinkClick r:id="rId12"/>
              </a:rPr>
              <a:t>https://medium.com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Global Investigative Journalism Network</a:t>
            </a:r>
            <a:endParaRPr lang="en-US" dirty="0"/>
          </a:p>
          <a:p>
            <a:pPr lvl="1"/>
            <a:r>
              <a:rPr lang="en-US" dirty="0">
                <a:hlinkClick r:id="rId14"/>
              </a:rPr>
              <a:t>ICA Computation Methods Interest Group 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DT Data</a:t>
            </a:r>
            <a:endParaRPr lang="en-US" dirty="0">
              <a:hlinkClick r:id="rId16"/>
            </a:endParaRPr>
          </a:p>
          <a:p>
            <a:pPr lvl="1"/>
            <a:r>
              <a:rPr lang="en-US" dirty="0">
                <a:hlinkClick r:id="rId16"/>
              </a:rPr>
              <a:t>The Data and News Society </a:t>
            </a:r>
            <a:r>
              <a:rPr lang="en-US" dirty="0"/>
              <a:t>@ HKBU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and its involvement with data science </a:t>
            </a:r>
          </a:p>
          <a:p>
            <a:r>
              <a:rPr lang="en-US" dirty="0"/>
              <a:t>Data processing </a:t>
            </a:r>
          </a:p>
          <a:p>
            <a:r>
              <a:rPr lang="en-US" dirty="0"/>
              <a:t>Data exploration and visualization </a:t>
            </a:r>
          </a:p>
          <a:p>
            <a:r>
              <a:rPr lang="en-US" dirty="0"/>
              <a:t>Python: a baby step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References: A batch of GitHub “Repos”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“Repos” on general data science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Data-X@Berkerly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Computational Sociology @ Duke</a:t>
            </a:r>
            <a:endParaRPr lang="en-US" dirty="0"/>
          </a:p>
          <a:p>
            <a:pPr lvl="1"/>
            <a:r>
              <a:rPr lang="en-US" dirty="0"/>
              <a:t>SICSS [</a:t>
            </a:r>
            <a:r>
              <a:rPr lang="en-US" dirty="0">
                <a:hlinkClick r:id="rId5"/>
              </a:rPr>
              <a:t>2018</a:t>
            </a:r>
            <a:r>
              <a:rPr lang="en-US" dirty="0"/>
              <a:t>]</a:t>
            </a:r>
          </a:p>
          <a:p>
            <a:r>
              <a:rPr lang="en-US" dirty="0"/>
              <a:t># data science based on python </a:t>
            </a:r>
          </a:p>
          <a:p>
            <a:pPr lvl="1"/>
            <a:r>
              <a:rPr lang="en-US" dirty="0">
                <a:hlinkClick r:id="rId6"/>
              </a:rPr>
              <a:t>WhirlwindTourofPython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PythonDataScienceHandbook</a:t>
            </a:r>
            <a:endParaRPr lang="en-US" dirty="0"/>
          </a:p>
          <a:p>
            <a:r>
              <a:rPr lang="en-US" dirty="0"/>
              <a:t># Courses offered by several universities 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9"/>
              </a:rPr>
              <a:t>COM5507 @ CityU 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8"/>
              </a:rPr>
              <a:t>webscraping tutorial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JOUR7080 </a:t>
            </a:r>
            <a:r>
              <a:rPr lang="en-US" dirty="0"/>
              <a:t>@HKBU</a:t>
            </a:r>
          </a:p>
          <a:p>
            <a:pPr lvl="1"/>
            <a:r>
              <a:rPr lang="en-US" dirty="0">
                <a:hlinkClick r:id="rId11"/>
              </a:rPr>
              <a:t>Big data course </a:t>
            </a:r>
            <a:r>
              <a:rPr lang="en-US" dirty="0"/>
              <a:t>@NJU</a:t>
            </a:r>
          </a:p>
        </p:txBody>
      </p:sp>
    </p:spTree>
    <p:extLst>
      <p:ext uri="{BB962C8B-B14F-4D97-AF65-F5344CB8AC3E}">
        <p14:creationId xmlns:p14="http://schemas.microsoft.com/office/powerpoint/2010/main" val="137897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875"/>
            <a:ext cx="758952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81300" y="4038600"/>
            <a:ext cx="3581400" cy="1905000"/>
          </a:xfrm>
          <a:prstGeom prst="ellipse">
            <a:avLst/>
          </a:prstGeom>
          <a:noFill/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CF0BEE-F646-664D-AC52-0862CBF8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“data life cycle”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1B48-A75D-1847-99F1-52E1B8A6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Guide at the HKBU library: </a:t>
            </a:r>
            <a:r>
              <a:rPr lang="en-HK" dirty="0">
                <a:hlinkClick r:id="rId2"/>
              </a:rPr>
              <a:t>https://hkbu.libguides.com/data-analytics</a:t>
            </a:r>
            <a:r>
              <a:rPr lang="en-HK" dirty="0"/>
              <a:t> 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F1F7E-A314-FA46-B188-8B933C3A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2D7B8-8AEC-5246-BF2A-14F776C6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2FE62-8B96-4E47-8677-1961EE99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431F0-703C-1D47-B5AA-58661FF6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0"/>
            <a:ext cx="6306373" cy="3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8E6D-0B9A-DA46-BFC9-7EAEF844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“data life cycle”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7CE2DB-B7DC-164F-A062-B5D6754F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156645"/>
              </p:ext>
            </p:extLst>
          </p:nvPr>
        </p:nvGraphicFramePr>
        <p:xfrm>
          <a:off x="457200" y="1417638"/>
          <a:ext cx="8229600" cy="5424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0766123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45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44526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0155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“Non-coding-based”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role of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1261"/>
                  </a:ext>
                </a:extLst>
              </a:tr>
              <a:tr h="202400">
                <a:tc>
                  <a:txBody>
                    <a:bodyPr/>
                    <a:lstStyle/>
                    <a:p>
                      <a:r>
                        <a:rPr lang="en-US" b="1" dirty="0"/>
                        <a:t>1. Data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collection (via fieldworks or simulation)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Netlogo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simulation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scraping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2095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2. 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OpenRefine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 programming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593588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3. Data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Various types of data analysis (data exploration, data visualization, statistical analysis…)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SPSS, STATA, EXCEL,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Gephi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Scipy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Pandas, 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0861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4.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archiving and version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53691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5. Data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data via data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92556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6. Data re-use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Re-using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9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67E4-EF7E-4441-AEBF-F789F0E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A7F2-699C-6247-81E2-01BA41A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7E68-68AB-F547-BD0B-94BD77B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8E6D-0B9A-DA46-BFC9-7EAEF844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“data life cycle”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07CE2DB-B7DC-164F-A062-B5D6754F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94648"/>
              </p:ext>
            </p:extLst>
          </p:nvPr>
        </p:nvGraphicFramePr>
        <p:xfrm>
          <a:off x="457200" y="1417638"/>
          <a:ext cx="8229600" cy="5424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0766123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545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44526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0155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life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“Non-coding-based”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role of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1261"/>
                  </a:ext>
                </a:extLst>
              </a:tr>
              <a:tr h="202400">
                <a:tc>
                  <a:txBody>
                    <a:bodyPr/>
                    <a:lstStyle/>
                    <a:p>
                      <a:r>
                        <a:rPr lang="en-US" b="1" dirty="0"/>
                        <a:t>1. Data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collection (via fieldworks or simulation)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Netlogo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simulation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scraping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12095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2. Data processing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cleaning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OpenRefine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 programming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93588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3. Data analysis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Various types of data analysis (data exploration, data visualization, statistical analysis…)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SPSS, STATA, EXCEL,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Gephi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Python,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Scipy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Pandas, 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08612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4.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archiving and version control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4653691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5. Data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 data via data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92556"/>
                  </a:ext>
                </a:extLst>
              </a:tr>
              <a:tr h="486408">
                <a:tc>
                  <a:txBody>
                    <a:bodyPr/>
                    <a:lstStyle/>
                    <a:p>
                      <a:r>
                        <a:rPr lang="en-US" b="1" dirty="0"/>
                        <a:t>6. Data re-use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Re-using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91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67E4-EF7E-4441-AEBF-F789F0E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A7F2-699C-6247-81E2-01BA41A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7E68-68AB-F547-BD0B-94BD77B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/>
              <a:t>10 April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2226"/>
            <a:ext cx="5374409" cy="61102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956" y="6171684"/>
            <a:ext cx="551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 of figure 1: Edwin de </a:t>
            </a:r>
            <a:r>
              <a:rPr lang="en-US" dirty="0" err="1"/>
              <a:t>Jonge</a:t>
            </a:r>
            <a:r>
              <a:rPr lang="en-US" dirty="0"/>
              <a:t> and Mark van der Loo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03009" y="609600"/>
            <a:ext cx="1931170" cy="461665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creation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600" y="838200"/>
            <a:ext cx="15644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3009" y="2133600"/>
            <a:ext cx="2160976" cy="461665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processing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2362200"/>
            <a:ext cx="15644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2252" y="3855379"/>
            <a:ext cx="1946430" cy="461665"/>
          </a:xfrm>
          <a:prstGeom prst="rect">
            <a:avLst/>
          </a:prstGeom>
          <a:noFill/>
          <a:ln>
            <a:solidFill>
              <a:srgbClr val="FF4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analysis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7843" y="4083979"/>
            <a:ext cx="1564409" cy="223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purpose of data processing is to transfer collected data (data from web scraping, downloading, or fieldworks) into </a:t>
            </a:r>
            <a:r>
              <a:rPr lang="en-US" u="sng" dirty="0">
                <a:solidFill>
                  <a:srgbClr val="FF40FF"/>
                </a:solidFill>
              </a:rPr>
              <a:t>machine-readable form</a:t>
            </a:r>
            <a:r>
              <a:rPr lang="en-US" dirty="0"/>
              <a:t> and ready for data analysis. </a:t>
            </a:r>
          </a:p>
          <a:p>
            <a:r>
              <a:rPr lang="en-US" dirty="0"/>
              <a:t>After that, one can use mathematics and statistics to analyze the data with statistical packages.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10 April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Workshop 2019@HKBULib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8D81-D779-46C3-8D42-732D7F06829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81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1715</Words>
  <Application>Microsoft Macintosh PowerPoint</Application>
  <PresentationFormat>On-screen Show (4:3)</PresentationFormat>
  <Paragraphs>320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Tw Cen MT</vt:lpstr>
      <vt:lpstr>Wingdings 3</vt:lpstr>
      <vt:lpstr>Office Theme</vt:lpstr>
      <vt:lpstr>HKBU Library Workshop  Python for data exploration </vt:lpstr>
      <vt:lpstr>PowerPoint Presentation</vt:lpstr>
      <vt:lpstr>Agenda </vt:lpstr>
      <vt:lpstr>PowerPoint Presentation</vt:lpstr>
      <vt:lpstr>Python and “data life cycle”  </vt:lpstr>
      <vt:lpstr>Python and “data life cycle” </vt:lpstr>
      <vt:lpstr>Python and “data life cycle” </vt:lpstr>
      <vt:lpstr>PowerPoint Presentation</vt:lpstr>
      <vt:lpstr>Data processing</vt:lpstr>
      <vt:lpstr>Note: Machine-readable File </vt:lpstr>
      <vt:lpstr>Data processing </vt:lpstr>
      <vt:lpstr>PowerPoint Presentation</vt:lpstr>
      <vt:lpstr>PowerPoint Presentation</vt:lpstr>
      <vt:lpstr>PowerPoint Presentation</vt:lpstr>
      <vt:lpstr>Data processing </vt:lpstr>
      <vt:lpstr>Data analysis </vt:lpstr>
      <vt:lpstr>Python: a baby step </vt:lpstr>
      <vt:lpstr>Installing Python and  Jupyter Notebook </vt:lpstr>
      <vt:lpstr>PowerPoint Presentation</vt:lpstr>
      <vt:lpstr>Your first Python program </vt:lpstr>
      <vt:lpstr>Basics in Python programming </vt:lpstr>
      <vt:lpstr>PowerPoint Presentation</vt:lpstr>
      <vt:lpstr>The ”official” Python tutorial </vt:lpstr>
      <vt:lpstr>A Python 101 tutorial</vt:lpstr>
      <vt:lpstr>Tips: How to ask for help?</vt:lpstr>
      <vt:lpstr>Tips: How to ask for help?</vt:lpstr>
      <vt:lpstr>Tips: How to ask for help? </vt:lpstr>
      <vt:lpstr>Tips: Where to look for help?</vt:lpstr>
      <vt:lpstr>References: Twitter accounts</vt:lpstr>
      <vt:lpstr>References: A batch of GitHub “Repos”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HKBU Library Workshop  Python for data exploration </dc:title>
  <dc:creator>Zhang Xinzhi</dc:creator>
  <cp:lastModifiedBy>Zhang Xinzhi</cp:lastModifiedBy>
  <cp:revision>64</cp:revision>
  <dcterms:created xsi:type="dcterms:W3CDTF">2019-04-09T09:12:59Z</dcterms:created>
  <dcterms:modified xsi:type="dcterms:W3CDTF">2019-04-11T13:44:31Z</dcterms:modified>
</cp:coreProperties>
</file>