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61" r:id="rId1"/>
  </p:sldMasterIdLst>
  <p:notesMasterIdLst>
    <p:notesMasterId r:id="rId13"/>
  </p:notesMasterIdLst>
  <p:handoutMasterIdLst>
    <p:handoutMasterId r:id="rId14"/>
  </p:handoutMasterIdLst>
  <p:sldIdLst>
    <p:sldId id="256" r:id="rId2"/>
    <p:sldId id="265" r:id="rId3"/>
    <p:sldId id="257" r:id="rId4"/>
    <p:sldId id="263" r:id="rId5"/>
    <p:sldId id="259" r:id="rId6"/>
    <p:sldId id="264" r:id="rId7"/>
    <p:sldId id="260" r:id="rId8"/>
    <p:sldId id="266" r:id="rId9"/>
    <p:sldId id="261" r:id="rId10"/>
    <p:sldId id="262"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60" autoAdjust="0"/>
  </p:normalViewPr>
  <p:slideViewPr>
    <p:cSldViewPr snapToGrid="0">
      <p:cViewPr varScale="1">
        <p:scale>
          <a:sx n="104" d="100"/>
          <a:sy n="104" d="100"/>
        </p:scale>
        <p:origin x="132" y="330"/>
      </p:cViewPr>
      <p:guideLst/>
    </p:cSldViewPr>
  </p:slideViewPr>
  <p:outlineViewPr>
    <p:cViewPr>
      <p:scale>
        <a:sx n="33" d="100"/>
        <a:sy n="33" d="100"/>
      </p:scale>
      <p:origin x="0" y="-22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0FFA8-4BA0-465D-AFBB-C23495AFAE57}" type="datetimeFigureOut">
              <a:rPr kumimoji="1" lang="ja-JP" altLang="en-US" smtClean="0"/>
              <a:t>2017/5/1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B3634-8D8E-4147-AEC9-58E3B040C363}" type="slidenum">
              <a:rPr kumimoji="1" lang="ja-JP" altLang="en-US" smtClean="0"/>
              <a:t>‹#›</a:t>
            </a:fld>
            <a:endParaRPr kumimoji="1" lang="ja-JP" altLang="en-US"/>
          </a:p>
        </p:txBody>
      </p:sp>
    </p:spTree>
    <p:extLst>
      <p:ext uri="{BB962C8B-B14F-4D97-AF65-F5344CB8AC3E}">
        <p14:creationId xmlns:p14="http://schemas.microsoft.com/office/powerpoint/2010/main" val="1458585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D678-25D7-4565-963F-A838C62DF6B5}" type="datetimeFigureOut">
              <a:rPr kumimoji="1" lang="ja-JP" altLang="en-US" smtClean="0"/>
              <a:t>2017/5/1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5BE68-8646-425B-8286-811A612EA33E}" type="slidenum">
              <a:rPr kumimoji="1" lang="ja-JP" altLang="en-US" smtClean="0"/>
              <a:t>‹#›</a:t>
            </a:fld>
            <a:endParaRPr kumimoji="1" lang="ja-JP" altLang="en-US"/>
          </a:p>
        </p:txBody>
      </p:sp>
    </p:spTree>
    <p:extLst>
      <p:ext uri="{BB962C8B-B14F-4D97-AF65-F5344CB8AC3E}">
        <p14:creationId xmlns:p14="http://schemas.microsoft.com/office/powerpoint/2010/main" val="17490694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0</a:t>
            </a:fld>
            <a:endParaRPr kumimoji="1" lang="ja-JP" altLang="en-US"/>
          </a:p>
        </p:txBody>
      </p:sp>
    </p:spTree>
    <p:extLst>
      <p:ext uri="{BB962C8B-B14F-4D97-AF65-F5344CB8AC3E}">
        <p14:creationId xmlns:p14="http://schemas.microsoft.com/office/powerpoint/2010/main" val="88859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日記だけでなく映画とか文章を読んだ時</a:t>
            </a:r>
            <a:endParaRPr kumimoji="1" lang="en-US" altLang="ja-JP" dirty="0"/>
          </a:p>
          <a:p>
            <a:endParaRPr lang="en-US" altLang="ja-JP" dirty="0"/>
          </a:p>
          <a:p>
            <a:r>
              <a:rPr kumimoji="1" lang="ja-JP" altLang="en-US"/>
              <a:t>杉山さんがオブジェクト指向で何故作るのかという本を読んだ</a:t>
            </a:r>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9</a:t>
            </a:fld>
            <a:endParaRPr kumimoji="1" lang="ja-JP" altLang="en-US"/>
          </a:p>
        </p:txBody>
      </p:sp>
    </p:spTree>
    <p:extLst>
      <p:ext uri="{BB962C8B-B14F-4D97-AF65-F5344CB8AC3E}">
        <p14:creationId xmlns:p14="http://schemas.microsoft.com/office/powerpoint/2010/main" val="2024550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10</a:t>
            </a:fld>
            <a:endParaRPr kumimoji="1" lang="ja-JP" altLang="en-US"/>
          </a:p>
        </p:txBody>
      </p:sp>
    </p:spTree>
    <p:extLst>
      <p:ext uri="{BB962C8B-B14F-4D97-AF65-F5344CB8AC3E}">
        <p14:creationId xmlns:p14="http://schemas.microsoft.com/office/powerpoint/2010/main" val="2109495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endParaRPr lang="en-US" altLang="ja-JP" dirty="0"/>
          </a:p>
          <a:p>
            <a:r>
              <a:rPr lang="ja-JP" altLang="en-US" dirty="0"/>
              <a:t>入社</a:t>
            </a:r>
            <a:r>
              <a:rPr lang="ja-JP" altLang="en-US" dirty="0" err="1"/>
              <a:t>時のの</a:t>
            </a:r>
            <a:r>
              <a:rPr lang="en-US" altLang="ja-JP" dirty="0"/>
              <a:t>3</a:t>
            </a:r>
            <a:r>
              <a:rPr lang="ja-JP" altLang="en-US" dirty="0"/>
              <a:t>次面接のときのプレゼンの内容が苦手なことを克服できる</a:t>
            </a:r>
            <a:r>
              <a:rPr lang="ja-JP" altLang="en-US" dirty="0" err="1"/>
              <a:t>だった</a:t>
            </a:r>
            <a:endParaRPr lang="en-US" altLang="ja-JP" dirty="0"/>
          </a:p>
          <a:p>
            <a:endParaRPr kumimoji="1" lang="en-US" altLang="ja-JP" dirty="0"/>
          </a:p>
          <a:p>
            <a:r>
              <a:rPr lang="ja-JP" altLang="en-US" dirty="0"/>
              <a:t>苦手な部分というところに焦点を当てて今日のプレゼンテーションを始めたいと思います。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1</a:t>
            </a:fld>
            <a:endParaRPr kumimoji="1" lang="ja-JP" altLang="en-US"/>
          </a:p>
        </p:txBody>
      </p:sp>
    </p:spTree>
    <p:extLst>
      <p:ext uri="{BB962C8B-B14F-4D97-AF65-F5344CB8AC3E}">
        <p14:creationId xmlns:p14="http://schemas.microsoft.com/office/powerpoint/2010/main" val="107669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2</a:t>
            </a:fld>
            <a:endParaRPr kumimoji="1" lang="ja-JP" altLang="en-US"/>
          </a:p>
        </p:txBody>
      </p:sp>
    </p:spTree>
    <p:extLst>
      <p:ext uri="{BB962C8B-B14F-4D97-AF65-F5344CB8AC3E}">
        <p14:creationId xmlns:p14="http://schemas.microsoft.com/office/powerpoint/2010/main" val="266309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まず第</a:t>
            </a:r>
            <a:r>
              <a:rPr kumimoji="1" lang="en-US" altLang="ja-JP" dirty="0"/>
              <a:t>1</a:t>
            </a:r>
            <a:r>
              <a:rPr kumimoji="1" lang="ja-JP" altLang="en-US" dirty="0"/>
              <a:t>の苦手なこと</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3</a:t>
            </a:fld>
            <a:endParaRPr kumimoji="1" lang="ja-JP" altLang="en-US"/>
          </a:p>
        </p:txBody>
      </p:sp>
    </p:spTree>
    <p:extLst>
      <p:ext uri="{BB962C8B-B14F-4D97-AF65-F5344CB8AC3E}">
        <p14:creationId xmlns:p14="http://schemas.microsoft.com/office/powerpoint/2010/main" val="32439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説明できそうな部分と、できなさそうな部分の差が激しかった</a:t>
            </a:r>
            <a:endParaRPr kumimoji="1" lang="en-US" altLang="ja-JP" dirty="0"/>
          </a:p>
          <a:p>
            <a:endParaRPr kumimoji="1" lang="en-US" altLang="ja-JP" dirty="0"/>
          </a:p>
          <a:p>
            <a:r>
              <a:rPr lang="ja-JP" altLang="en-US" dirty="0"/>
              <a:t>クラス、抽象クラス、インターフェイスに入ってからは自分なりに説明することができず、ほぼ教科書通りの説明になっていた。</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4</a:t>
            </a:fld>
            <a:endParaRPr kumimoji="1" lang="ja-JP" altLang="en-US"/>
          </a:p>
        </p:txBody>
      </p:sp>
    </p:spTree>
    <p:extLst>
      <p:ext uri="{BB962C8B-B14F-4D97-AF65-F5344CB8AC3E}">
        <p14:creationId xmlns:p14="http://schemas.microsoft.com/office/powerpoint/2010/main" val="1236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85800" y="4400549"/>
            <a:ext cx="5692966" cy="4545147"/>
          </a:xfrm>
        </p:spPr>
        <p:txBody>
          <a:bodyPr/>
          <a:lstStyle/>
          <a:p>
            <a:r>
              <a:rPr lang="ja-JP" altLang="en-US" dirty="0"/>
              <a:t>左がコードで右はメモリ</a:t>
            </a:r>
          </a:p>
          <a:p>
            <a:r>
              <a:rPr lang="ja-JP" altLang="en-US" dirty="0"/>
              <a:t>なぜ</a:t>
            </a:r>
            <a:r>
              <a:rPr lang="en-US" altLang="ja-JP" dirty="0"/>
              <a:t>String</a:t>
            </a:r>
            <a:r>
              <a:rPr lang="ja-JP" altLang="en-US" dirty="0"/>
              <a:t>型は参照値を渡しているのに値渡しの動きを</a:t>
            </a:r>
            <a:r>
              <a:rPr lang="ja-JP" altLang="en-US" dirty="0" err="1"/>
              <a:t>するの</a:t>
            </a:r>
            <a:r>
              <a:rPr lang="ja-JP" altLang="en-US" dirty="0"/>
              <a:t>かとうことをここで説明したいと思います。</a:t>
            </a:r>
          </a:p>
          <a:p>
            <a:r>
              <a:rPr lang="ja-JP" altLang="en-US" dirty="0"/>
              <a:t>結論から言います。</a:t>
            </a:r>
          </a:p>
          <a:p>
            <a:r>
              <a:rPr lang="en-US" altLang="ja-JP" dirty="0"/>
              <a:t>String</a:t>
            </a:r>
            <a:r>
              <a:rPr lang="ja-JP" altLang="en-US" dirty="0"/>
              <a:t>型は値の変更を行うこと新しい領域に文字列を作成しそこの参照値を指すようになるからです。</a:t>
            </a:r>
          </a:p>
          <a:p>
            <a:r>
              <a:rPr lang="en-US" altLang="ja-JP" dirty="0"/>
              <a:t>1String </a:t>
            </a:r>
            <a:r>
              <a:rPr lang="en-US" altLang="ja-JP" dirty="0" err="1"/>
              <a:t>str</a:t>
            </a:r>
            <a:r>
              <a:rPr lang="en-US" altLang="ja-JP" dirty="0"/>
              <a:t>=“</a:t>
            </a:r>
            <a:r>
              <a:rPr lang="en-US" altLang="ja-JP" dirty="0" err="1"/>
              <a:t>abc</a:t>
            </a:r>
            <a:r>
              <a:rPr lang="en-US" altLang="ja-JP" dirty="0"/>
              <a:t>”</a:t>
            </a:r>
            <a:r>
              <a:rPr lang="ja-JP" altLang="en-US" dirty="0"/>
              <a:t>が実行されます。</a:t>
            </a:r>
          </a:p>
          <a:p>
            <a:r>
              <a:rPr lang="en-US" altLang="ja-JP" dirty="0"/>
              <a:t>2</a:t>
            </a:r>
            <a:r>
              <a:rPr lang="ja-JP" altLang="en-US" dirty="0"/>
              <a:t>すると、変数</a:t>
            </a:r>
            <a:r>
              <a:rPr lang="en-US" altLang="ja-JP" dirty="0" err="1"/>
              <a:t>str</a:t>
            </a:r>
            <a:r>
              <a:rPr lang="ja-JP" altLang="en-US" dirty="0"/>
              <a:t>が作られます</a:t>
            </a:r>
          </a:p>
          <a:p>
            <a:r>
              <a:rPr lang="en-US" altLang="ja-JP" dirty="0"/>
              <a:t>3</a:t>
            </a:r>
            <a:r>
              <a:rPr lang="ja-JP" altLang="en-US" dirty="0"/>
              <a:t>そして、</a:t>
            </a:r>
            <a:r>
              <a:rPr lang="en-US" altLang="ja-JP" dirty="0" err="1"/>
              <a:t>str</a:t>
            </a:r>
            <a:r>
              <a:rPr lang="ja-JP" altLang="en-US" dirty="0"/>
              <a:t>の中身には参照値が入ります。その参照値の中身を観ることで</a:t>
            </a:r>
            <a:r>
              <a:rPr lang="en-US" altLang="ja-JP" dirty="0" err="1"/>
              <a:t>abc</a:t>
            </a:r>
            <a:r>
              <a:rPr lang="en-US" altLang="ja-JP" dirty="0"/>
              <a:t> </a:t>
            </a:r>
          </a:p>
          <a:p>
            <a:r>
              <a:rPr lang="en-US" altLang="ja-JP" dirty="0"/>
              <a:t>  </a:t>
            </a:r>
            <a:r>
              <a:rPr lang="ja-JP" altLang="en-US" dirty="0"/>
              <a:t>を表示できます。</a:t>
            </a:r>
          </a:p>
          <a:p>
            <a:r>
              <a:rPr lang="en-US" altLang="ja-JP" dirty="0"/>
              <a:t>4test</a:t>
            </a:r>
            <a:r>
              <a:rPr lang="ja-JP" altLang="en-US" dirty="0"/>
              <a:t>メソッドの実行に移ります。</a:t>
            </a:r>
          </a:p>
          <a:p>
            <a:r>
              <a:rPr lang="en-US" altLang="ja-JP" dirty="0"/>
              <a:t>5</a:t>
            </a:r>
            <a:r>
              <a:rPr lang="ja-JP" altLang="en-US" dirty="0"/>
              <a:t>変数</a:t>
            </a:r>
            <a:r>
              <a:rPr lang="en-US" altLang="ja-JP" dirty="0"/>
              <a:t>str1</a:t>
            </a:r>
            <a:r>
              <a:rPr lang="ja-JP" altLang="en-US" dirty="0"/>
              <a:t>が作られます</a:t>
            </a:r>
          </a:p>
          <a:p>
            <a:r>
              <a:rPr lang="en-US" altLang="ja-JP" dirty="0"/>
              <a:t>6</a:t>
            </a:r>
            <a:r>
              <a:rPr lang="ja-JP" altLang="en-US" dirty="0"/>
              <a:t>この時に</a:t>
            </a:r>
            <a:r>
              <a:rPr lang="en-US" altLang="ja-JP" dirty="0" err="1"/>
              <a:t>str</a:t>
            </a:r>
            <a:r>
              <a:rPr lang="ja-JP" altLang="en-US" dirty="0"/>
              <a:t>の参照地が</a:t>
            </a:r>
            <a:r>
              <a:rPr lang="en-US" altLang="ja-JP" dirty="0"/>
              <a:t>str1</a:t>
            </a:r>
            <a:r>
              <a:rPr lang="ja-JP" altLang="en-US" dirty="0"/>
              <a:t>にコピーされます</a:t>
            </a:r>
          </a:p>
          <a:p>
            <a:r>
              <a:rPr lang="en-US" altLang="ja-JP" dirty="0"/>
              <a:t>7str1</a:t>
            </a:r>
            <a:r>
              <a:rPr lang="ja-JP" altLang="en-US" dirty="0"/>
              <a:t>＝</a:t>
            </a:r>
            <a:r>
              <a:rPr lang="en-US" altLang="ja-JP" dirty="0"/>
              <a:t>123</a:t>
            </a:r>
            <a:r>
              <a:rPr lang="ja-JP" altLang="en-US" dirty="0"/>
              <a:t>が実行されます。もし</a:t>
            </a:r>
            <a:r>
              <a:rPr lang="en-US" altLang="ja-JP" dirty="0"/>
              <a:t>String</a:t>
            </a:r>
            <a:r>
              <a:rPr lang="ja-JP" altLang="en-US" dirty="0"/>
              <a:t>の値の変更ができるのなら</a:t>
            </a:r>
            <a:r>
              <a:rPr lang="en-US" altLang="ja-JP" dirty="0" err="1"/>
              <a:t>abc</a:t>
            </a:r>
            <a:r>
              <a:rPr lang="ja-JP" altLang="en-US" dirty="0"/>
              <a:t>を</a:t>
            </a:r>
            <a:r>
              <a:rPr lang="en-US" altLang="ja-JP" dirty="0"/>
              <a:t>123</a:t>
            </a:r>
            <a:r>
              <a:rPr lang="ja-JP" altLang="en-US" dirty="0"/>
              <a:t>に変</a:t>
            </a:r>
            <a:endParaRPr lang="en-US" altLang="ja-JP" dirty="0"/>
          </a:p>
          <a:p>
            <a:r>
              <a:rPr lang="en-US" altLang="ja-JP" dirty="0"/>
              <a:t>  </a:t>
            </a:r>
            <a:r>
              <a:rPr lang="ja-JP" altLang="en-US" dirty="0"/>
              <a:t>更し</a:t>
            </a:r>
            <a:r>
              <a:rPr lang="en-US" altLang="ja-JP" dirty="0" err="1"/>
              <a:t>str</a:t>
            </a:r>
            <a:r>
              <a:rPr lang="ja-JP" altLang="en-US" dirty="0"/>
              <a:t>の中身も変わってしまうというと言ったことが起こるのですが</a:t>
            </a:r>
            <a:endParaRPr lang="en-US" altLang="ja-JP" dirty="0"/>
          </a:p>
          <a:p>
            <a:r>
              <a:rPr lang="en-US" altLang="ja-JP" dirty="0"/>
              <a:t> </a:t>
            </a:r>
            <a:r>
              <a:rPr lang="ja-JP" altLang="en-US" dirty="0"/>
              <a:t> </a:t>
            </a:r>
            <a:r>
              <a:rPr lang="en-US" altLang="ja-JP" dirty="0"/>
              <a:t>String</a:t>
            </a:r>
            <a:r>
              <a:rPr lang="ja-JP" altLang="en-US" dirty="0"/>
              <a:t>は値の変更が出来ません。</a:t>
            </a:r>
            <a:r>
              <a:rPr lang="ja-JP" altLang="en-US" dirty="0" err="1"/>
              <a:t>なの</a:t>
            </a:r>
            <a:r>
              <a:rPr lang="ja-JP" altLang="en-US" dirty="0"/>
              <a:t>で、</a:t>
            </a:r>
          </a:p>
          <a:p>
            <a:r>
              <a:rPr lang="en-US" altLang="ja-JP" dirty="0"/>
              <a:t>8</a:t>
            </a:r>
            <a:r>
              <a:rPr lang="ja-JP" altLang="en-US" dirty="0"/>
              <a:t>新たに文字列の領域を取り、</a:t>
            </a:r>
          </a:p>
          <a:p>
            <a:r>
              <a:rPr lang="en-US" altLang="ja-JP" dirty="0"/>
              <a:t>9</a:t>
            </a:r>
            <a:r>
              <a:rPr lang="ja-JP" altLang="en-US" dirty="0"/>
              <a:t>そこに１２３を代入します。</a:t>
            </a:r>
          </a:p>
          <a:p>
            <a:r>
              <a:rPr lang="en-US" altLang="ja-JP" dirty="0"/>
              <a:t>10</a:t>
            </a:r>
            <a:r>
              <a:rPr lang="ja-JP" altLang="en-US" dirty="0" err="1"/>
              <a:t>なの</a:t>
            </a:r>
            <a:r>
              <a:rPr lang="ja-JP" altLang="en-US" dirty="0"/>
              <a:t>で</a:t>
            </a:r>
            <a:r>
              <a:rPr lang="en-US" altLang="ja-JP" dirty="0" err="1"/>
              <a:t>str</a:t>
            </a:r>
            <a:r>
              <a:rPr lang="ja-JP" altLang="en-US" dirty="0"/>
              <a:t>側にはなんの変更もなく</a:t>
            </a:r>
          </a:p>
          <a:p>
            <a:r>
              <a:rPr lang="en-US" altLang="ja-JP" dirty="0"/>
              <a:t>11</a:t>
            </a:r>
            <a:r>
              <a:rPr lang="ja-JP" altLang="en-US" dirty="0"/>
              <a:t>出力結果は</a:t>
            </a:r>
            <a:r>
              <a:rPr lang="en-US" altLang="ja-JP" dirty="0" err="1"/>
              <a:t>abc</a:t>
            </a:r>
            <a:r>
              <a:rPr lang="ja-JP" altLang="en-US" dirty="0"/>
              <a:t>となります。</a:t>
            </a:r>
          </a:p>
          <a:p>
            <a:r>
              <a:rPr lang="ja-JP" altLang="en-US" dirty="0"/>
              <a:t>ちなみに</a:t>
            </a:r>
            <a:r>
              <a:rPr lang="en-US" altLang="ja-JP" dirty="0"/>
              <a:t>String</a:t>
            </a:r>
            <a:r>
              <a:rPr lang="ja-JP" altLang="en-US" dirty="0"/>
              <a:t>の配列を渡すと参照渡しの動きになりますが、</a:t>
            </a:r>
          </a:p>
          <a:p>
            <a:r>
              <a:rPr lang="ja-JP" altLang="en-US" dirty="0"/>
              <a:t>なぜそうなるのかは、このやり方と同じように考えるとわかると思うので試してみてください。</a:t>
            </a:r>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5</a:t>
            </a:fld>
            <a:endParaRPr kumimoji="1" lang="ja-JP" altLang="en-US"/>
          </a:p>
        </p:txBody>
      </p:sp>
    </p:spTree>
    <p:extLst>
      <p:ext uri="{BB962C8B-B14F-4D97-AF65-F5344CB8AC3E}">
        <p14:creationId xmlns:p14="http://schemas.microsoft.com/office/powerpoint/2010/main" val="338058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最終課題の説明</a:t>
            </a:r>
            <a:endParaRPr lang="en-US" altLang="ja-JP" dirty="0"/>
          </a:p>
          <a:p>
            <a:endParaRPr kumimoji="1" lang="en-US" altLang="ja-JP" dirty="0"/>
          </a:p>
          <a:p>
            <a:endParaRPr lang="en-US" altLang="ja-JP" dirty="0"/>
          </a:p>
          <a:p>
            <a:r>
              <a:rPr kumimoji="1" lang="ja-JP" altLang="en-US" dirty="0"/>
              <a:t>イメージが沸かなくてプログラムから作った</a:t>
            </a:r>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6</a:t>
            </a:fld>
            <a:endParaRPr kumimoji="1" lang="ja-JP" altLang="en-US"/>
          </a:p>
        </p:txBody>
      </p:sp>
    </p:spTree>
    <p:extLst>
      <p:ext uri="{BB962C8B-B14F-4D97-AF65-F5344CB8AC3E}">
        <p14:creationId xmlns:p14="http://schemas.microsoft.com/office/powerpoint/2010/main" val="2642989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電話を取るのもでるのも苦手だった。</a:t>
            </a:r>
            <a:endParaRPr kumimoji="1" lang="en-US" altLang="ja-JP" dirty="0"/>
          </a:p>
          <a:p>
            <a:r>
              <a:rPr kumimoji="1" lang="ja-JP" altLang="en-US" dirty="0"/>
              <a:t>サポセン電話</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7</a:t>
            </a:fld>
            <a:endParaRPr kumimoji="1" lang="ja-JP" altLang="en-US"/>
          </a:p>
        </p:txBody>
      </p:sp>
    </p:spTree>
    <p:extLst>
      <p:ext uri="{BB962C8B-B14F-4D97-AF65-F5344CB8AC3E}">
        <p14:creationId xmlns:p14="http://schemas.microsoft.com/office/powerpoint/2010/main" val="160530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8</a:t>
            </a:fld>
            <a:endParaRPr kumimoji="1" lang="ja-JP" altLang="en-US"/>
          </a:p>
        </p:txBody>
      </p:sp>
    </p:spTree>
    <p:extLst>
      <p:ext uri="{BB962C8B-B14F-4D97-AF65-F5344CB8AC3E}">
        <p14:creationId xmlns:p14="http://schemas.microsoft.com/office/powerpoint/2010/main" val="329539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2B6356-61B0-499F-8F57-1A8B98A92062}" type="datetime1">
              <a:rPr lang="en-US" altLang="ja-JP"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userDrawn="1"/>
        </p:nvSpPr>
        <p:spPr>
          <a:xfrm>
            <a:off x="11554976" y="0"/>
            <a:ext cx="625941" cy="369332"/>
          </a:xfrm>
          <a:prstGeom prst="rect">
            <a:avLst/>
          </a:prstGeom>
          <a:noFill/>
        </p:spPr>
        <p:txBody>
          <a:bodyPr wrap="none" rtlCol="0">
            <a:spAutoFit/>
          </a:bodyPr>
          <a:lstStyle/>
          <a:p>
            <a:r>
              <a:rPr kumimoji="1" lang="en-US" altLang="ja-JP" dirty="0" err="1"/>
              <a:t>LevB</a:t>
            </a:r>
            <a:endParaRPr kumimoji="1" lang="ja-JP" altLang="en-US" dirty="0"/>
          </a:p>
        </p:txBody>
      </p:sp>
    </p:spTree>
    <p:extLst>
      <p:ext uri="{BB962C8B-B14F-4D97-AF65-F5344CB8AC3E}">
        <p14:creationId xmlns:p14="http://schemas.microsoft.com/office/powerpoint/2010/main" val="397934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DBE768B-FE97-49B7-A90C-9A232A0EF449}"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72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B07D8F-D3FF-4F48-AE6B-7E1A73427EC2}"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31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3AF2997-750D-43CC-ABE3-CA9AECF246AB}" type="datetime1">
              <a:rPr lang="en-US" altLang="ja-JP"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CE482DC-2269-4F26-9D2A-7E44B1A4CD85}" type="slidenum">
              <a:rPr lang="en-US" smtClean="0"/>
              <a:pPr/>
              <a:t>‹#›</a:t>
            </a:fld>
            <a:endParaRPr lang="en-US" dirty="0"/>
          </a:p>
        </p:txBody>
      </p:sp>
      <p:sp>
        <p:nvSpPr>
          <p:cNvPr id="8" name="テキスト ボックス 7"/>
          <p:cNvSpPr txBox="1"/>
          <p:nvPr userDrawn="1"/>
        </p:nvSpPr>
        <p:spPr>
          <a:xfrm>
            <a:off x="11573448" y="0"/>
            <a:ext cx="625941" cy="369332"/>
          </a:xfrm>
          <a:prstGeom prst="rect">
            <a:avLst/>
          </a:prstGeom>
          <a:noFill/>
        </p:spPr>
        <p:txBody>
          <a:bodyPr wrap="none" rtlCol="0">
            <a:spAutoFit/>
          </a:bodyPr>
          <a:lstStyle/>
          <a:p>
            <a:r>
              <a:rPr kumimoji="1" lang="en-US" altLang="ja-JP" dirty="0" err="1"/>
              <a:t>LevB</a:t>
            </a:r>
            <a:endParaRPr kumimoji="1" lang="ja-JP" altLang="en-US" dirty="0"/>
          </a:p>
        </p:txBody>
      </p:sp>
    </p:spTree>
    <p:extLst>
      <p:ext uri="{BB962C8B-B14F-4D97-AF65-F5344CB8AC3E}">
        <p14:creationId xmlns:p14="http://schemas.microsoft.com/office/powerpoint/2010/main" val="28130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AAEF50-F8F0-4D65-924D-E9EDB2E94BAA}"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40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DD4AF03-3104-49E1-A055-F9CBA41F00F3}" type="datetime1">
              <a:rPr lang="en-US" altLang="ja-JP"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302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F0D45FE-C881-4969-81BF-4DDAEA6F97A5}" type="datetime1">
              <a:rPr lang="en-US" altLang="ja-JP"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686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6D8704D-D75A-45B8-97A4-3FFFBB438CF2}" type="datetime1">
              <a:rPr lang="en-US" altLang="ja-JP" smtClean="0"/>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929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0E49A1-99DF-4A10-8920-595A2673E1EE}" type="datetime1">
              <a:rPr lang="en-US" altLang="ja-JP" smtClean="0"/>
              <a:t>5/1/2017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
        <p:nvSpPr>
          <p:cNvPr id="2" name="正方形/長方形 1"/>
          <p:cNvSpPr/>
          <p:nvPr userDrawn="1"/>
        </p:nvSpPr>
        <p:spPr>
          <a:xfrm>
            <a:off x="11566059" y="0"/>
            <a:ext cx="625941" cy="369332"/>
          </a:xfrm>
          <a:prstGeom prst="rect">
            <a:avLst/>
          </a:prstGeom>
        </p:spPr>
        <p:txBody>
          <a:bodyPr wrap="none">
            <a:spAutoFit/>
          </a:bodyPr>
          <a:lstStyle/>
          <a:p>
            <a:r>
              <a:rPr kumimoji="1" lang="en-US" altLang="ja-JP" dirty="0" err="1"/>
              <a:t>LevB</a:t>
            </a:r>
            <a:endParaRPr lang="ja-JP" altLang="en-US" dirty="0"/>
          </a:p>
        </p:txBody>
      </p:sp>
    </p:spTree>
    <p:extLst>
      <p:ext uri="{BB962C8B-B14F-4D97-AF65-F5344CB8AC3E}">
        <p14:creationId xmlns:p14="http://schemas.microsoft.com/office/powerpoint/2010/main" val="387426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82D3D4-45B3-4DAE-8940-E75B8FB01BBA}" type="datetime1">
              <a:rPr lang="en-US" altLang="ja-JP" smtClean="0"/>
              <a:t>5/1/2017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150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B63FF05-AB67-4E88-966A-A9F6731CB903}" type="datetime1">
              <a:rPr lang="en-US" altLang="ja-JP"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76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0311A2-7FB0-43E3-88DA-9E4233BFA6E0}" type="datetime1">
              <a:rPr lang="en-US" altLang="ja-JP" smtClean="0"/>
              <a:t>5/2/2017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219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基礎言語成果発表</a:t>
            </a:r>
          </a:p>
        </p:txBody>
      </p:sp>
      <p:sp>
        <p:nvSpPr>
          <p:cNvPr id="3" name="サブタイトル 2"/>
          <p:cNvSpPr>
            <a:spLocks noGrp="1"/>
          </p:cNvSpPr>
          <p:nvPr>
            <p:ph type="subTitle" idx="1"/>
          </p:nvPr>
        </p:nvSpPr>
        <p:spPr/>
        <p:txBody>
          <a:bodyPr/>
          <a:lstStyle/>
          <a:p>
            <a:r>
              <a:rPr lang="en-US" altLang="ja-JP" dirty="0"/>
              <a:t>2017/5/2</a:t>
            </a:r>
            <a:r>
              <a:rPr lang="ja-JP" altLang="en-US" dirty="0"/>
              <a:t>　社員番号：</a:t>
            </a:r>
            <a:r>
              <a:rPr lang="en-US" altLang="ja-JP" dirty="0"/>
              <a:t>205</a:t>
            </a:r>
            <a:r>
              <a:rPr lang="ja-JP" altLang="en-US" dirty="0"/>
              <a:t>　</a:t>
            </a:r>
            <a:r>
              <a:rPr kumimoji="1" lang="ja-JP" altLang="en-US" dirty="0"/>
              <a:t>相吉澤　優太</a:t>
            </a:r>
          </a:p>
        </p:txBody>
      </p:sp>
    </p:spTree>
    <p:extLst>
      <p:ext uri="{BB962C8B-B14F-4D97-AF65-F5344CB8AC3E}">
        <p14:creationId xmlns:p14="http://schemas.microsoft.com/office/powerpoint/2010/main" val="2606980179"/>
      </p:ext>
    </p:extLst>
  </p:cSld>
  <p:clrMapOvr>
    <a:masterClrMapping/>
  </p:clrMapOvr>
  <mc:AlternateContent xmlns:mc="http://schemas.openxmlformats.org/markup-compatibility/2006">
    <mc:Choice xmlns:p14="http://schemas.microsoft.com/office/powerpoint/2010/main" Requires="p14">
      <p:transition spd="slow" p14:dur="2000" advTm="2493"/>
    </mc:Choice>
    <mc:Fallback>
      <p:transition spd="slow" advTm="24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次に</a:t>
            </a:r>
            <a:r>
              <a:rPr lang="ja-JP" altLang="en-US" dirty="0"/>
              <a:t>生かすこと</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sz="2800" dirty="0"/>
              <a:t>　日記を書く</a:t>
            </a: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オブジェクト指向の本を読む</a:t>
            </a:r>
            <a:endParaRPr lang="en-US" altLang="ja-JP" sz="2800" dirty="0"/>
          </a:p>
          <a:p>
            <a:pPr>
              <a:buFont typeface="Wingdings" panose="05000000000000000000" pitchFamily="2" charset="2"/>
              <a:buChar char="l"/>
            </a:pPr>
            <a:endParaRPr kumimoji="1" lang="en-US" altLang="ja-JP"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9</a:t>
            </a:fld>
            <a:endParaRPr lang="en-US" dirty="0"/>
          </a:p>
        </p:txBody>
      </p:sp>
    </p:spTree>
    <p:extLst>
      <p:ext uri="{BB962C8B-B14F-4D97-AF65-F5344CB8AC3E}">
        <p14:creationId xmlns:p14="http://schemas.microsoft.com/office/powerpoint/2010/main" val="393247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694576" y="2726422"/>
            <a:ext cx="8819626" cy="923330"/>
          </a:xfrm>
          <a:prstGeom prst="rect">
            <a:avLst/>
          </a:prstGeom>
          <a:noFill/>
        </p:spPr>
        <p:txBody>
          <a:bodyPr wrap="square" rtlCol="0">
            <a:spAutoFit/>
          </a:bodyPr>
          <a:lstStyle/>
          <a:p>
            <a:r>
              <a:rPr kumimoji="1" lang="ja-JP" altLang="en-US" sz="5400" dirty="0"/>
              <a:t>ご清聴ありがとうございました</a:t>
            </a:r>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71641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ja-JP" altLang="en-US" dirty="0"/>
              <a:t>得たこと</a:t>
            </a:r>
          </a:p>
        </p:txBody>
      </p:sp>
      <p:sp>
        <p:nvSpPr>
          <p:cNvPr id="10" name="コンテンツ プレースホルダー 9"/>
          <p:cNvSpPr>
            <a:spLocks noGrp="1"/>
          </p:cNvSpPr>
          <p:nvPr>
            <p:ph idx="1"/>
          </p:nvPr>
        </p:nvSpPr>
        <p:spPr/>
        <p:txBody>
          <a:bodyPr/>
          <a:lstStyle/>
          <a:p>
            <a:pPr marL="0" indent="0">
              <a:buNone/>
            </a:pPr>
            <a:endParaRPr lang="en-US" altLang="ja-JP" sz="4800" dirty="0"/>
          </a:p>
          <a:p>
            <a:pPr>
              <a:buFont typeface="Wingdings" panose="05000000000000000000" pitchFamily="2" charset="2"/>
              <a:buChar char="l"/>
            </a:pPr>
            <a:endParaRPr lang="en-US" altLang="ja-JP" sz="4800" dirty="0"/>
          </a:p>
          <a:p>
            <a:pPr>
              <a:buFont typeface="Wingdings" panose="05000000000000000000" pitchFamily="2" charset="2"/>
              <a:buChar char="l"/>
            </a:pPr>
            <a:r>
              <a:rPr lang="ja-JP" altLang="en-US" sz="4800" dirty="0"/>
              <a:t>　苦手な部分がはっきりした</a:t>
            </a:r>
            <a:endParaRPr lang="en-US" altLang="ja-JP" sz="4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1</a:t>
            </a:fld>
            <a:endParaRPr lang="en-US" dirty="0"/>
          </a:p>
        </p:txBody>
      </p:sp>
    </p:spTree>
    <p:extLst>
      <p:ext uri="{BB962C8B-B14F-4D97-AF65-F5344CB8AC3E}">
        <p14:creationId xmlns:p14="http://schemas.microsoft.com/office/powerpoint/2010/main" val="346489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a:t>
            </a: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en-US" altLang="ja-JP" sz="2800" dirty="0"/>
              <a:t>WBA</a:t>
            </a:r>
            <a:r>
              <a:rPr lang="ja-JP" altLang="en-US" sz="2800" dirty="0"/>
              <a:t>や木鶏会について</a:t>
            </a:r>
            <a:endParaRPr lang="en-US" altLang="ja-JP" sz="2800" dirty="0"/>
          </a:p>
          <a:p>
            <a:pPr marL="457200" indent="-457200">
              <a:buFont typeface="+mj-lt"/>
              <a:buAutoNum type="arabicPeriod"/>
            </a:pPr>
            <a:r>
              <a:rPr lang="ja-JP" altLang="en-US" sz="2800" dirty="0"/>
              <a:t>輪講について</a:t>
            </a:r>
            <a:endParaRPr lang="en-US" altLang="ja-JP" sz="2800" dirty="0"/>
          </a:p>
          <a:p>
            <a:pPr marL="457200" indent="-457200">
              <a:buFont typeface="+mj-lt"/>
              <a:buAutoNum type="arabicPeriod"/>
            </a:pPr>
            <a:r>
              <a:rPr lang="ja-JP" altLang="en-US" sz="2800" dirty="0"/>
              <a:t>最終課題について</a:t>
            </a:r>
            <a:endParaRPr lang="en-US" altLang="ja-JP" sz="2800" dirty="0"/>
          </a:p>
          <a:p>
            <a:pPr marL="457200" indent="-457200">
              <a:buFont typeface="+mj-lt"/>
              <a:buAutoNum type="arabicPeriod"/>
            </a:pPr>
            <a:r>
              <a:rPr lang="ja-JP" altLang="en-US" sz="2800" dirty="0"/>
              <a:t>克服したこと</a:t>
            </a:r>
            <a:endParaRPr lang="en-US" altLang="ja-JP" sz="2800" dirty="0"/>
          </a:p>
          <a:p>
            <a:pPr marL="457200" indent="-457200">
              <a:buFont typeface="+mj-lt"/>
              <a:buAutoNum type="arabicPeriod"/>
            </a:pPr>
            <a:r>
              <a:rPr lang="ja-JP" altLang="en-US" sz="2800" dirty="0"/>
              <a:t>克服したいこと</a:t>
            </a:r>
            <a:endParaRPr lang="en-US" altLang="ja-JP" sz="2800" dirty="0"/>
          </a:p>
          <a:p>
            <a:pPr marL="457200" indent="-457200">
              <a:buFont typeface="+mj-lt"/>
              <a:buAutoNum type="arabicPeriod"/>
            </a:pPr>
            <a:r>
              <a:rPr lang="ja-JP" altLang="en-US" sz="2800" dirty="0"/>
              <a:t>次に生かすこと</a:t>
            </a:r>
            <a:endParaRPr lang="en-US" altLang="ja-JP" sz="2800" dirty="0"/>
          </a:p>
          <a:p>
            <a:pPr marL="457200" indent="-457200">
              <a:buFont typeface="+mj-lt"/>
              <a:buAutoNum type="arabicPeriod"/>
            </a:pPr>
            <a:endParaRPr lang="en-US" altLang="ja-JP" dirty="0"/>
          </a:p>
          <a:p>
            <a:pPr marL="457200" indent="-457200">
              <a:buFont typeface="+mj-lt"/>
              <a:buAutoNum type="arabicPeriod"/>
            </a:pP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4396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WBA</a:t>
            </a:r>
            <a:r>
              <a:rPr lang="ja-JP" altLang="en-US" dirty="0"/>
              <a:t>や木鶏会について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a:t>
            </a:r>
            <a:r>
              <a:rPr kumimoji="1" lang="ja-JP" altLang="en-US" sz="2800" dirty="0"/>
              <a:t>質問や感想が思いつかない</a:t>
            </a:r>
            <a:endParaRPr kumimoji="1" lang="en-US" altLang="ja-JP" sz="2800"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3</a:t>
            </a:fld>
            <a:endParaRPr lang="en-US" dirty="0"/>
          </a:p>
        </p:txBody>
      </p:sp>
    </p:spTree>
    <p:extLst>
      <p:ext uri="{BB962C8B-B14F-4D97-AF65-F5344CB8AC3E}">
        <p14:creationId xmlns:p14="http://schemas.microsoft.com/office/powerpoint/2010/main" val="404060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輪講について</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sz="2400" dirty="0"/>
              <a:t>　分かっている部分とわからない部分がはっきりした</a:t>
            </a:r>
            <a:endParaRPr lang="en-US" altLang="ja-JP" sz="2400" dirty="0"/>
          </a:p>
          <a:p>
            <a:pPr lvl="1"/>
            <a:endParaRPr lang="en-US" altLang="ja-JP" sz="2400" dirty="0"/>
          </a:p>
          <a:p>
            <a:pPr lvl="1"/>
            <a:r>
              <a:rPr lang="ja-JP" altLang="en-US" sz="2400" dirty="0"/>
              <a:t>オブジェクト指向の理解が浅い</a:t>
            </a:r>
            <a:endParaRPr lang="en-US" altLang="ja-JP" sz="2400" dirty="0"/>
          </a:p>
          <a:p>
            <a:pPr marL="201168" lvl="1" indent="0">
              <a:buNone/>
            </a:pPr>
            <a:endParaRPr lang="en-US" altLang="ja-JP" sz="2400" dirty="0"/>
          </a:p>
          <a:p>
            <a:pPr>
              <a:buFont typeface="Wingdings" panose="05000000000000000000" pitchFamily="2" charset="2"/>
              <a:buChar char="l"/>
            </a:pPr>
            <a:r>
              <a:rPr lang="ja-JP" altLang="en-US" sz="2400" dirty="0"/>
              <a:t>　一番印象に残っているのは</a:t>
            </a:r>
            <a:r>
              <a:rPr lang="en-US" altLang="ja-JP" sz="2400" dirty="0"/>
              <a:t>String</a:t>
            </a:r>
            <a:r>
              <a:rPr lang="ja-JP" altLang="en-US" sz="2400" dirty="0"/>
              <a:t>はクラスなのに値渡しの動きをするのか？</a:t>
            </a:r>
            <a:endParaRPr lang="en-US" altLang="ja-JP" sz="24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4</a:t>
            </a:fld>
            <a:endParaRPr lang="en-US" dirty="0"/>
          </a:p>
        </p:txBody>
      </p:sp>
    </p:spTree>
    <p:extLst>
      <p:ext uri="{BB962C8B-B14F-4D97-AF65-F5344CB8AC3E}">
        <p14:creationId xmlns:p14="http://schemas.microsoft.com/office/powerpoint/2010/main" val="59768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String</a:t>
            </a:r>
            <a:r>
              <a:rPr kumimoji="1" lang="ja-JP" altLang="en-US" dirty="0"/>
              <a:t>が値渡しの動きをする理由</a:t>
            </a: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513589112"/>
              </p:ext>
            </p:extLst>
          </p:nvPr>
        </p:nvGraphicFramePr>
        <p:xfrm>
          <a:off x="4879250" y="2373639"/>
          <a:ext cx="2345178" cy="2554105"/>
        </p:xfrm>
        <a:graphic>
          <a:graphicData uri="http://schemas.openxmlformats.org/drawingml/2006/table">
            <a:tbl>
              <a:tblPr firstRow="1" bandRow="1">
                <a:tableStyleId>{5C22544A-7EE6-4342-B048-85BDC9FD1C3A}</a:tableStyleId>
              </a:tblPr>
              <a:tblGrid>
                <a:gridCol w="1116893">
                  <a:extLst>
                    <a:ext uri="{9D8B030D-6E8A-4147-A177-3AD203B41FA5}">
                      <a16:colId xmlns:a16="http://schemas.microsoft.com/office/drawing/2014/main" val="2580009634"/>
                    </a:ext>
                  </a:extLst>
                </a:gridCol>
                <a:gridCol w="1228285">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0x0010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0x0020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0x0030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0x0040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4" name="スライド番号プレースホルダー 3"/>
          <p:cNvSpPr>
            <a:spLocks noGrp="1"/>
          </p:cNvSpPr>
          <p:nvPr>
            <p:ph type="sldNum" sz="quarter" idx="12"/>
          </p:nvPr>
        </p:nvSpPr>
        <p:spPr/>
        <p:txBody>
          <a:bodyPr/>
          <a:lstStyle/>
          <a:p>
            <a:fld id="{4CE482DC-2269-4F26-9D2A-7E44B1A4CD85}" type="slidenum">
              <a:rPr lang="en-US" smtClean="0"/>
              <a:pPr/>
              <a:t>5</a:t>
            </a:fld>
            <a:endParaRPr lang="en-US" dirty="0"/>
          </a:p>
        </p:txBody>
      </p:sp>
      <p:cxnSp>
        <p:nvCxnSpPr>
          <p:cNvPr id="15" name="直線矢印コネクタ 14"/>
          <p:cNvCxnSpPr>
            <a:cxnSpLocks/>
            <a:stCxn id="16" idx="1"/>
            <a:endCxn id="79" idx="3"/>
          </p:cNvCxnSpPr>
          <p:nvPr/>
        </p:nvCxnSpPr>
        <p:spPr>
          <a:xfrm flipH="1">
            <a:off x="7176891" y="3144138"/>
            <a:ext cx="519545" cy="3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696436" y="2913305"/>
            <a:ext cx="511422" cy="461665"/>
          </a:xfrm>
          <a:prstGeom prst="rect">
            <a:avLst/>
          </a:prstGeom>
          <a:noFill/>
        </p:spPr>
        <p:txBody>
          <a:bodyPr wrap="none" rtlCol="0">
            <a:spAutoFit/>
          </a:bodyPr>
          <a:lstStyle/>
          <a:p>
            <a:r>
              <a:rPr kumimoji="1" lang="en-US" altLang="ja-JP" sz="2400" dirty="0" err="1"/>
              <a:t>str</a:t>
            </a:r>
            <a:endParaRPr kumimoji="1" lang="en-US" altLang="ja-JP" sz="2400" dirty="0"/>
          </a:p>
        </p:txBody>
      </p:sp>
      <p:cxnSp>
        <p:nvCxnSpPr>
          <p:cNvPr id="68" name="直線矢印コネクタ 67"/>
          <p:cNvCxnSpPr>
            <a:cxnSpLocks/>
          </p:cNvCxnSpPr>
          <p:nvPr/>
        </p:nvCxnSpPr>
        <p:spPr>
          <a:xfrm flipH="1">
            <a:off x="5755864" y="3317970"/>
            <a:ext cx="727680" cy="657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4" name="コンテンツ プレースホルダー 6"/>
          <p:cNvGraphicFramePr>
            <a:graphicFrameLocks/>
          </p:cNvGraphicFramePr>
          <p:nvPr>
            <p:extLst>
              <p:ext uri="{D42A27DB-BD31-4B8C-83A1-F6EECF244321}">
                <p14:modId xmlns:p14="http://schemas.microsoft.com/office/powerpoint/2010/main" val="2501069070"/>
              </p:ext>
            </p:extLst>
          </p:nvPr>
        </p:nvGraphicFramePr>
        <p:xfrm>
          <a:off x="8766809" y="2373640"/>
          <a:ext cx="2351035" cy="2554105"/>
        </p:xfrm>
        <a:graphic>
          <a:graphicData uri="http://schemas.openxmlformats.org/drawingml/2006/table">
            <a:tbl>
              <a:tblPr firstRow="1" bandRow="1">
                <a:tableStyleId>{5C22544A-7EE6-4342-B048-85BDC9FD1C3A}</a:tableStyleId>
              </a:tblPr>
              <a:tblGrid>
                <a:gridCol w="1119682">
                  <a:extLst>
                    <a:ext uri="{9D8B030D-6E8A-4147-A177-3AD203B41FA5}">
                      <a16:colId xmlns:a16="http://schemas.microsoft.com/office/drawing/2014/main" val="2580009634"/>
                    </a:ext>
                  </a:extLst>
                </a:gridCol>
                <a:gridCol w="1231353">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0x0050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0x0060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0x0070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0x0080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75" name="テキスト ボックス 74"/>
          <p:cNvSpPr txBox="1"/>
          <p:nvPr/>
        </p:nvSpPr>
        <p:spPr>
          <a:xfrm>
            <a:off x="767465" y="2111588"/>
            <a:ext cx="3637937" cy="3046988"/>
          </a:xfrm>
          <a:prstGeom prst="rect">
            <a:avLst/>
          </a:prstGeom>
          <a:noFill/>
        </p:spPr>
        <p:txBody>
          <a:bodyPr wrap="square" rtlCol="0">
            <a:spAutoFit/>
          </a:bodyPr>
          <a:lstStyle/>
          <a:p>
            <a:r>
              <a:rPr kumimoji="1" lang="en-US" altLang="ja-JP" sz="2400" dirty="0"/>
              <a:t>Void test(String str1){</a:t>
            </a:r>
          </a:p>
          <a:p>
            <a:r>
              <a:rPr kumimoji="1" lang="en-US" altLang="ja-JP" sz="2400" dirty="0"/>
              <a:t>	str1=“123”;</a:t>
            </a:r>
          </a:p>
          <a:p>
            <a:r>
              <a:rPr kumimoji="1" lang="en-US" altLang="ja-JP" sz="2400" dirty="0"/>
              <a:t>}</a:t>
            </a:r>
          </a:p>
          <a:p>
            <a:r>
              <a:rPr kumimoji="1" lang="en-US" altLang="ja-JP" sz="2400" dirty="0"/>
              <a:t>Void main(String[] </a:t>
            </a:r>
            <a:r>
              <a:rPr kumimoji="1" lang="en-US" altLang="ja-JP" sz="2400" dirty="0" err="1"/>
              <a:t>args</a:t>
            </a:r>
            <a:r>
              <a:rPr kumimoji="1" lang="en-US" altLang="ja-JP" sz="2400" dirty="0"/>
              <a:t>){</a:t>
            </a:r>
          </a:p>
          <a:p>
            <a:r>
              <a:rPr kumimoji="1" lang="en-US" altLang="ja-JP" sz="2400" dirty="0"/>
              <a:t>	String </a:t>
            </a:r>
            <a:r>
              <a:rPr kumimoji="1" lang="en-US" altLang="ja-JP" sz="2400" dirty="0" err="1"/>
              <a:t>str</a:t>
            </a:r>
            <a:r>
              <a:rPr kumimoji="1" lang="en-US" altLang="ja-JP" sz="2400" dirty="0"/>
              <a:t>=“</a:t>
            </a:r>
            <a:r>
              <a:rPr kumimoji="1" lang="en-US" altLang="ja-JP" sz="2400" dirty="0" err="1"/>
              <a:t>abc</a:t>
            </a:r>
            <a:r>
              <a:rPr kumimoji="1" lang="en-US" altLang="ja-JP" sz="2400" dirty="0"/>
              <a:t>”;</a:t>
            </a:r>
          </a:p>
          <a:p>
            <a:r>
              <a:rPr kumimoji="1" lang="en-US" altLang="ja-JP" sz="2400" dirty="0"/>
              <a:t>	test(</a:t>
            </a:r>
            <a:r>
              <a:rPr kumimoji="1" lang="en-US" altLang="ja-JP" sz="2400" dirty="0" err="1"/>
              <a:t>str</a:t>
            </a:r>
            <a:r>
              <a:rPr kumimoji="1" lang="en-US" altLang="ja-JP" sz="2400" dirty="0"/>
              <a:t>);</a:t>
            </a:r>
          </a:p>
          <a:p>
            <a:r>
              <a:rPr kumimoji="1" lang="en-US" altLang="ja-JP" sz="2400" dirty="0"/>
              <a:t>	</a:t>
            </a:r>
            <a:r>
              <a:rPr kumimoji="1" lang="en-US" altLang="ja-JP" sz="2400" dirty="0" err="1"/>
              <a:t>System.out.println</a:t>
            </a:r>
            <a:r>
              <a:rPr kumimoji="1" lang="en-US" altLang="ja-JP" sz="2400" dirty="0"/>
              <a:t>(</a:t>
            </a:r>
            <a:r>
              <a:rPr kumimoji="1" lang="en-US" altLang="ja-JP" sz="2400" dirty="0" err="1"/>
              <a:t>str</a:t>
            </a:r>
            <a:r>
              <a:rPr kumimoji="1" lang="en-US" altLang="ja-JP" sz="2400" dirty="0"/>
              <a:t>);</a:t>
            </a:r>
          </a:p>
          <a:p>
            <a:r>
              <a:rPr kumimoji="1" lang="en-US" altLang="ja-JP" sz="2400" dirty="0"/>
              <a:t>}</a:t>
            </a:r>
          </a:p>
        </p:txBody>
      </p:sp>
      <p:sp>
        <p:nvSpPr>
          <p:cNvPr id="76" name="矢印: 右 75"/>
          <p:cNvSpPr/>
          <p:nvPr/>
        </p:nvSpPr>
        <p:spPr>
          <a:xfrm>
            <a:off x="1086369" y="3723155"/>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p:cNvSpPr/>
          <p:nvPr/>
        </p:nvSpPr>
        <p:spPr>
          <a:xfrm>
            <a:off x="1076504" y="4127411"/>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右 77"/>
          <p:cNvSpPr/>
          <p:nvPr/>
        </p:nvSpPr>
        <p:spPr>
          <a:xfrm>
            <a:off x="1086369" y="2662092"/>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6081719" y="2917178"/>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0" name="テキスト ボックス 79"/>
          <p:cNvSpPr txBox="1"/>
          <p:nvPr/>
        </p:nvSpPr>
        <p:spPr>
          <a:xfrm>
            <a:off x="6109509" y="3932558"/>
            <a:ext cx="623889" cy="461665"/>
          </a:xfrm>
          <a:prstGeom prst="rect">
            <a:avLst/>
          </a:prstGeom>
          <a:noFill/>
        </p:spPr>
        <p:txBody>
          <a:bodyPr wrap="none" rtlCol="0">
            <a:spAutoFit/>
          </a:bodyPr>
          <a:lstStyle/>
          <a:p>
            <a:r>
              <a:rPr kumimoji="1" lang="en-US" altLang="ja-JP" sz="2400" dirty="0" err="1"/>
              <a:t>abc</a:t>
            </a:r>
            <a:endParaRPr kumimoji="1" lang="ja-JP" altLang="en-US" sz="2400" dirty="0"/>
          </a:p>
        </p:txBody>
      </p:sp>
      <p:sp>
        <p:nvSpPr>
          <p:cNvPr id="81" name="テキスト ボックス 80"/>
          <p:cNvSpPr txBox="1"/>
          <p:nvPr/>
        </p:nvSpPr>
        <p:spPr>
          <a:xfrm>
            <a:off x="9972398" y="2915176"/>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2" name="テキスト ボックス 81"/>
          <p:cNvSpPr txBox="1"/>
          <p:nvPr/>
        </p:nvSpPr>
        <p:spPr>
          <a:xfrm>
            <a:off x="11373653" y="2881116"/>
            <a:ext cx="666914" cy="461665"/>
          </a:xfrm>
          <a:prstGeom prst="rect">
            <a:avLst/>
          </a:prstGeom>
          <a:noFill/>
        </p:spPr>
        <p:txBody>
          <a:bodyPr wrap="none" rtlCol="0">
            <a:spAutoFit/>
          </a:bodyPr>
          <a:lstStyle/>
          <a:p>
            <a:r>
              <a:rPr kumimoji="1" lang="en-US" altLang="ja-JP" sz="2400" dirty="0"/>
              <a:t>str1</a:t>
            </a:r>
          </a:p>
        </p:txBody>
      </p:sp>
      <p:cxnSp>
        <p:nvCxnSpPr>
          <p:cNvPr id="83" name="直線矢印コネクタ 82"/>
          <p:cNvCxnSpPr>
            <a:cxnSpLocks/>
            <a:stCxn id="82" idx="1"/>
            <a:endCxn id="88" idx="3"/>
          </p:cNvCxnSpPr>
          <p:nvPr/>
        </p:nvCxnSpPr>
        <p:spPr>
          <a:xfrm flipH="1">
            <a:off x="11067570" y="3111949"/>
            <a:ext cx="306083" cy="32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cxnSpLocks/>
            <a:stCxn id="88" idx="1"/>
            <a:endCxn id="80" idx="3"/>
          </p:cNvCxnSpPr>
          <p:nvPr/>
        </p:nvCxnSpPr>
        <p:spPr>
          <a:xfrm flipH="1">
            <a:off x="6733398" y="3144138"/>
            <a:ext cx="3239000" cy="10192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9972398" y="2913305"/>
            <a:ext cx="1095172" cy="461665"/>
          </a:xfrm>
          <a:prstGeom prst="rect">
            <a:avLst/>
          </a:prstGeom>
          <a:noFill/>
        </p:spPr>
        <p:txBody>
          <a:bodyPr wrap="none" rtlCol="0">
            <a:spAutoFit/>
          </a:bodyPr>
          <a:lstStyle/>
          <a:p>
            <a:r>
              <a:rPr kumimoji="1" lang="en-US" altLang="ja-JP" sz="2400" dirty="0"/>
              <a:t>0x0040</a:t>
            </a:r>
            <a:endParaRPr kumimoji="1" lang="ja-JP" altLang="en-US" sz="2400" dirty="0"/>
          </a:p>
        </p:txBody>
      </p:sp>
      <p:sp>
        <p:nvSpPr>
          <p:cNvPr id="89" name="テキスト ボックス 88"/>
          <p:cNvSpPr txBox="1"/>
          <p:nvPr/>
        </p:nvSpPr>
        <p:spPr>
          <a:xfrm>
            <a:off x="6064882" y="4436700"/>
            <a:ext cx="651140" cy="461665"/>
          </a:xfrm>
          <a:prstGeom prst="rect">
            <a:avLst/>
          </a:prstGeom>
          <a:noFill/>
        </p:spPr>
        <p:txBody>
          <a:bodyPr wrap="none" rtlCol="0">
            <a:spAutoFit/>
          </a:bodyPr>
          <a:lstStyle/>
          <a:p>
            <a:r>
              <a:rPr kumimoji="1" lang="en-US" altLang="ja-JP" sz="2400" dirty="0"/>
              <a:t>123</a:t>
            </a:r>
            <a:endParaRPr kumimoji="1" lang="ja-JP" altLang="en-US" sz="2400" dirty="0"/>
          </a:p>
        </p:txBody>
      </p:sp>
      <p:cxnSp>
        <p:nvCxnSpPr>
          <p:cNvPr id="91" name="直線矢印コネクタ 90"/>
          <p:cNvCxnSpPr>
            <a:cxnSpLocks/>
            <a:stCxn id="88" idx="1"/>
            <a:endCxn id="89" idx="3"/>
          </p:cNvCxnSpPr>
          <p:nvPr/>
        </p:nvCxnSpPr>
        <p:spPr>
          <a:xfrm flipH="1">
            <a:off x="6716022" y="3144138"/>
            <a:ext cx="3256376" cy="1523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矢印: 右 99"/>
          <p:cNvSpPr/>
          <p:nvPr/>
        </p:nvSpPr>
        <p:spPr>
          <a:xfrm>
            <a:off x="1086369" y="4479548"/>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1097280" y="5302376"/>
            <a:ext cx="1956313" cy="461665"/>
          </a:xfrm>
          <a:prstGeom prst="rect">
            <a:avLst/>
          </a:prstGeom>
          <a:noFill/>
        </p:spPr>
        <p:txBody>
          <a:bodyPr wrap="square" rtlCol="0">
            <a:spAutoFit/>
          </a:bodyPr>
          <a:lstStyle/>
          <a:p>
            <a:r>
              <a:rPr kumimoji="1" lang="ja-JP" altLang="en-US" sz="2400" dirty="0"/>
              <a:t>実行結果</a:t>
            </a:r>
            <a:r>
              <a:rPr kumimoji="1" lang="en-US" altLang="ja-JP" sz="2400" dirty="0"/>
              <a:t>:</a:t>
            </a:r>
            <a:r>
              <a:rPr kumimoji="1" lang="en-US" altLang="ja-JP" sz="2400" dirty="0" err="1"/>
              <a:t>abc</a:t>
            </a:r>
            <a:endParaRPr kumimoji="1" lang="ja-JP" altLang="en-US" sz="2400" dirty="0"/>
          </a:p>
        </p:txBody>
      </p:sp>
      <p:cxnSp>
        <p:nvCxnSpPr>
          <p:cNvPr id="103" name="直線矢印コネクタ 102"/>
          <p:cNvCxnSpPr>
            <a:cxnSpLocks/>
            <a:endCxn id="101" idx="3"/>
          </p:cNvCxnSpPr>
          <p:nvPr/>
        </p:nvCxnSpPr>
        <p:spPr>
          <a:xfrm flipH="1">
            <a:off x="3053593" y="4163391"/>
            <a:ext cx="1910760" cy="13698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21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fade">
                                      <p:cBhvr>
                                        <p:cTn id="20" dur="500"/>
                                        <p:tgtEl>
                                          <p:spTgt spid="79"/>
                                        </p:tgtEl>
                                      </p:cBhvr>
                                    </p:animEffect>
                                  </p:childTnLst>
                                </p:cTn>
                              </p:par>
                              <p:par>
                                <p:cTn id="21" presetID="10"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76"/>
                                        </p:tgtEl>
                                      </p:cBhvr>
                                    </p:animEffect>
                                    <p:set>
                                      <p:cBhvr>
                                        <p:cTn id="31" dur="1" fill="hold">
                                          <p:stCondLst>
                                            <p:cond delay="499"/>
                                          </p:stCondLst>
                                        </p:cTn>
                                        <p:tgtEl>
                                          <p:spTgt spid="7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77"/>
                                        </p:tgtEl>
                                      </p:cBhvr>
                                    </p:animEffect>
                                    <p:set>
                                      <p:cBhvr>
                                        <p:cTn id="55" dur="1" fill="hold">
                                          <p:stCondLst>
                                            <p:cond delay="499"/>
                                          </p:stCondLst>
                                        </p:cTn>
                                        <p:tgtEl>
                                          <p:spTgt spid="7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1"/>
                                        </p:tgtEl>
                                      </p:cBhvr>
                                    </p:animEffect>
                                    <p:set>
                                      <p:cBhvr>
                                        <p:cTn id="63" dur="1" fill="hold">
                                          <p:stCondLst>
                                            <p:cond delay="499"/>
                                          </p:stCondLst>
                                        </p:cTn>
                                        <p:tgtEl>
                                          <p:spTgt spid="8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4"/>
                                        </p:tgtEl>
                                      </p:cBhvr>
                                    </p:animEffect>
                                    <p:set>
                                      <p:cBhvr>
                                        <p:cTn id="66" dur="1" fill="hold">
                                          <p:stCondLst>
                                            <p:cond delay="499"/>
                                          </p:stCondLst>
                                        </p:cTn>
                                        <p:tgtEl>
                                          <p:spTgt spid="8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fade">
                                      <p:cBhvr>
                                        <p:cTn id="71" dur="500"/>
                                        <p:tgtEl>
                                          <p:spTgt spid="8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fade">
                                      <p:cBhvr>
                                        <p:cTn id="74" dur="500"/>
                                        <p:tgtEl>
                                          <p:spTgt spid="89"/>
                                        </p:tgtEl>
                                      </p:cBhvr>
                                    </p:animEffect>
                                  </p:childTnLst>
                                </p:cTn>
                              </p:par>
                              <p:par>
                                <p:cTn id="75" presetID="10"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fade">
                                      <p:cBhvr>
                                        <p:cTn id="77" dur="500"/>
                                        <p:tgtEl>
                                          <p:spTgt spid="9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78"/>
                                        </p:tgtEl>
                                      </p:cBhvr>
                                    </p:animEffect>
                                    <p:set>
                                      <p:cBhvr>
                                        <p:cTn id="82" dur="1" fill="hold">
                                          <p:stCondLst>
                                            <p:cond delay="499"/>
                                          </p:stCondLst>
                                        </p:cTn>
                                        <p:tgtEl>
                                          <p:spTgt spid="78"/>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animEffect transition="in" filter="fade">
                                      <p:cBhvr>
                                        <p:cTn id="85" dur="500"/>
                                        <p:tgtEl>
                                          <p:spTgt spid="10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03"/>
                                        </p:tgtEl>
                                        <p:attrNameLst>
                                          <p:attrName>style.visibility</p:attrName>
                                        </p:attrNameLst>
                                      </p:cBhvr>
                                      <p:to>
                                        <p:strVal val="visible"/>
                                      </p:to>
                                    </p:set>
                                    <p:animEffect transition="in" filter="fade">
                                      <p:cBhvr>
                                        <p:cTn id="90" dur="500"/>
                                        <p:tgtEl>
                                          <p:spTgt spid="10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fade">
                                      <p:cBhvr>
                                        <p:cTn id="93"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6" grpId="0" animBg="1"/>
      <p:bldP spid="76" grpId="1" animBg="1"/>
      <p:bldP spid="77" grpId="0" animBg="1"/>
      <p:bldP spid="77" grpId="1" animBg="1"/>
      <p:bldP spid="78" grpId="0" animBg="1"/>
      <p:bldP spid="78" grpId="1" animBg="1"/>
      <p:bldP spid="79" grpId="0"/>
      <p:bldP spid="80" grpId="0"/>
      <p:bldP spid="81" grpId="0"/>
      <p:bldP spid="81" grpId="1"/>
      <p:bldP spid="82" grpId="0"/>
      <p:bldP spid="88" grpId="0"/>
      <p:bldP spid="89" grpId="0"/>
      <p:bldP spid="100" grpId="0" animBg="1"/>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最終課題について</a:t>
            </a:r>
          </a:p>
        </p:txBody>
      </p:sp>
      <p:sp>
        <p:nvSpPr>
          <p:cNvPr id="3" name="コンテンツ プレースホルダー 2"/>
          <p:cNvSpPr>
            <a:spLocks noGrp="1"/>
          </p:cNvSpPr>
          <p:nvPr>
            <p:ph idx="1"/>
          </p:nvPr>
        </p:nvSpPr>
        <p:spPr/>
        <p:txBody>
          <a:bodyPr/>
          <a:lstStyle/>
          <a:p>
            <a:endParaRPr lang="en-US" altLang="ja-JP" dirty="0"/>
          </a:p>
          <a:p>
            <a:pPr>
              <a:buFont typeface="Wingdings" panose="05000000000000000000" pitchFamily="2" charset="2"/>
              <a:buChar char="l"/>
            </a:pPr>
            <a:r>
              <a:rPr lang="ja-JP" altLang="en-US" sz="2800" dirty="0"/>
              <a:t>　テスト計画書を考えるのが大変</a:t>
            </a:r>
            <a:endParaRPr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複雑なアルゴリズムの問題でフローチャートから書ける</a:t>
            </a:r>
            <a:endParaRPr lang="en-US" altLang="ja-JP" sz="2800" dirty="0"/>
          </a:p>
          <a:p>
            <a:pPr marL="0" indent="0">
              <a:buNone/>
            </a:pPr>
            <a:r>
              <a:rPr lang="ja-JP" altLang="en-US" sz="2800" dirty="0"/>
              <a:t>　　ものなのかという疑問</a:t>
            </a:r>
            <a:endParaRPr kumimoji="1" lang="ja-JP" altLang="en-US"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6</a:t>
            </a:fld>
            <a:endParaRPr lang="en-US" dirty="0"/>
          </a:p>
        </p:txBody>
      </p:sp>
    </p:spTree>
    <p:extLst>
      <p:ext uri="{BB962C8B-B14F-4D97-AF65-F5344CB8AC3E}">
        <p14:creationId xmlns:p14="http://schemas.microsoft.com/office/powerpoint/2010/main" val="154666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克服できたこと</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kumimoji="1" lang="ja-JP" altLang="en-US" sz="2800" dirty="0"/>
              <a:t>　電話対応</a:t>
            </a:r>
            <a:endParaRPr kumimoji="1" lang="en-US" altLang="ja-JP" sz="2800"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7</a:t>
            </a:fld>
            <a:endParaRPr lang="en-US" dirty="0"/>
          </a:p>
        </p:txBody>
      </p:sp>
    </p:spTree>
    <p:extLst>
      <p:ext uri="{BB962C8B-B14F-4D97-AF65-F5344CB8AC3E}">
        <p14:creationId xmlns:p14="http://schemas.microsoft.com/office/powerpoint/2010/main" val="58458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克服したいこと</a:t>
            </a:r>
            <a:endParaRPr lang="en-US" altLang="ja-JP"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感想や質問が出てこない</a:t>
            </a:r>
            <a:endParaRPr lang="en-US" altLang="ja-JP" sz="2800" dirty="0"/>
          </a:p>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オブジェクト指向の理解が浅い</a:t>
            </a:r>
            <a:endParaRPr lang="en-US" altLang="ja-JP" sz="2800" dirty="0"/>
          </a:p>
          <a:p>
            <a:pPr marL="201168" lvl="1" indent="0">
              <a:buNone/>
            </a:pPr>
            <a:endParaRPr lang="en-US" altLang="ja-JP" sz="2800" dirty="0"/>
          </a:p>
          <a:p>
            <a:pPr marL="0" indent="0">
              <a:buNone/>
            </a:pPr>
            <a:endParaRPr lang="en-US" altLang="ja-JP"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8</a:t>
            </a:fld>
            <a:endParaRPr lang="en-US" dirty="0"/>
          </a:p>
        </p:txBody>
      </p:sp>
    </p:spTree>
    <p:extLst>
      <p:ext uri="{BB962C8B-B14F-4D97-AF65-F5344CB8AC3E}">
        <p14:creationId xmlns:p14="http://schemas.microsoft.com/office/powerpoint/2010/main" val="1355217813"/>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2237</TotalTime>
  <Words>507</Words>
  <Application>Microsoft Office PowerPoint</Application>
  <PresentationFormat>ワイド画面</PresentationFormat>
  <Paragraphs>137</Paragraphs>
  <Slides>11</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Calibri</vt:lpstr>
      <vt:lpstr>Calibri Light</vt:lpstr>
      <vt:lpstr>Wingdings</vt:lpstr>
      <vt:lpstr>レトロスペクト</vt:lpstr>
      <vt:lpstr>基礎言語成果発表</vt:lpstr>
      <vt:lpstr>得たこと</vt:lpstr>
      <vt:lpstr>アジェンダ</vt:lpstr>
      <vt:lpstr>WBAや木鶏会について</vt:lpstr>
      <vt:lpstr>輪講について</vt:lpstr>
      <vt:lpstr>Stringが値渡しの動きをする理由</vt:lpstr>
      <vt:lpstr>最終課題について</vt:lpstr>
      <vt:lpstr>克服できたこと</vt:lpstr>
      <vt:lpstr>克服したいこと</vt:lpstr>
      <vt:lpstr>次に生かすこと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成果発表</dc:title>
  <dc:creator>相吉澤 優太</dc:creator>
  <cp:lastModifiedBy>yuta</cp:lastModifiedBy>
  <cp:revision>55</cp:revision>
  <dcterms:created xsi:type="dcterms:W3CDTF">2017-04-27T08:22:35Z</dcterms:created>
  <dcterms:modified xsi:type="dcterms:W3CDTF">2017-05-01T16:10:47Z</dcterms:modified>
</cp:coreProperties>
</file>