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61" r:id="rId1"/>
  </p:sldMasterIdLst>
  <p:notesMasterIdLst>
    <p:notesMasterId r:id="rId13"/>
  </p:notesMasterIdLst>
  <p:handoutMasterIdLst>
    <p:handoutMasterId r:id="rId14"/>
  </p:handoutMasterIdLst>
  <p:sldIdLst>
    <p:sldId id="256" r:id="rId2"/>
    <p:sldId id="265" r:id="rId3"/>
    <p:sldId id="257" r:id="rId4"/>
    <p:sldId id="263" r:id="rId5"/>
    <p:sldId id="259" r:id="rId6"/>
    <p:sldId id="264" r:id="rId7"/>
    <p:sldId id="260" r:id="rId8"/>
    <p:sldId id="266" r:id="rId9"/>
    <p:sldId id="261" r:id="rId10"/>
    <p:sldId id="262"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302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F0FFA8-4BA0-465D-AFBB-C23495AFAE57}" type="datetimeFigureOut">
              <a:rPr kumimoji="1" lang="ja-JP" altLang="en-US" smtClean="0"/>
              <a:t>2017/5/1</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EB3634-8D8E-4147-AEC9-58E3B040C363}" type="slidenum">
              <a:rPr kumimoji="1" lang="ja-JP" altLang="en-US" smtClean="0"/>
              <a:t>‹#›</a:t>
            </a:fld>
            <a:endParaRPr kumimoji="1" lang="ja-JP" altLang="en-US"/>
          </a:p>
        </p:txBody>
      </p:sp>
    </p:spTree>
    <p:extLst>
      <p:ext uri="{BB962C8B-B14F-4D97-AF65-F5344CB8AC3E}">
        <p14:creationId xmlns:p14="http://schemas.microsoft.com/office/powerpoint/2010/main" val="1458585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D678-25D7-4565-963F-A838C62DF6B5}" type="datetimeFigureOut">
              <a:rPr kumimoji="1" lang="ja-JP" altLang="en-US" smtClean="0"/>
              <a:t>2017/5/1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F5BE68-8646-425B-8286-811A612EA33E}" type="slidenum">
              <a:rPr kumimoji="1" lang="ja-JP" altLang="en-US" smtClean="0"/>
              <a:t>‹#›</a:t>
            </a:fld>
            <a:endParaRPr kumimoji="1" lang="ja-JP" altLang="en-US"/>
          </a:p>
        </p:txBody>
      </p:sp>
    </p:spTree>
    <p:extLst>
      <p:ext uri="{BB962C8B-B14F-4D97-AF65-F5344CB8AC3E}">
        <p14:creationId xmlns:p14="http://schemas.microsoft.com/office/powerpoint/2010/main" val="17490694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0</a:t>
            </a:fld>
            <a:endParaRPr kumimoji="1" lang="ja-JP" altLang="en-US"/>
          </a:p>
        </p:txBody>
      </p:sp>
    </p:spTree>
    <p:extLst>
      <p:ext uri="{BB962C8B-B14F-4D97-AF65-F5344CB8AC3E}">
        <p14:creationId xmlns:p14="http://schemas.microsoft.com/office/powerpoint/2010/main" val="88859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9</a:t>
            </a:fld>
            <a:endParaRPr kumimoji="1" lang="ja-JP" altLang="en-US"/>
          </a:p>
        </p:txBody>
      </p:sp>
    </p:spTree>
    <p:extLst>
      <p:ext uri="{BB962C8B-B14F-4D97-AF65-F5344CB8AC3E}">
        <p14:creationId xmlns:p14="http://schemas.microsoft.com/office/powerpoint/2010/main" val="202455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a:p>
            <a:endParaRPr lang="en-US" altLang="ja-JP" dirty="0"/>
          </a:p>
          <a:p>
            <a:r>
              <a:rPr lang="ja-JP" altLang="en-US" dirty="0"/>
              <a:t>入社</a:t>
            </a:r>
            <a:r>
              <a:rPr lang="ja-JP" altLang="en-US" dirty="0" err="1"/>
              <a:t>時のの</a:t>
            </a:r>
            <a:r>
              <a:rPr lang="en-US" altLang="ja-JP" dirty="0"/>
              <a:t>3</a:t>
            </a:r>
            <a:r>
              <a:rPr lang="ja-JP" altLang="en-US" dirty="0"/>
              <a:t>次面接のときのプレゼンの内容が苦手なことを克服できる</a:t>
            </a:r>
            <a:r>
              <a:rPr lang="ja-JP" altLang="en-US" dirty="0" err="1"/>
              <a:t>だった</a:t>
            </a:r>
            <a:endParaRPr lang="en-US" altLang="ja-JP" dirty="0"/>
          </a:p>
          <a:p>
            <a:endParaRPr kumimoji="1" lang="en-US" altLang="ja-JP" dirty="0"/>
          </a:p>
          <a:p>
            <a:r>
              <a:rPr lang="ja-JP" altLang="en-US" dirty="0"/>
              <a:t>苦手な部分というところに焦点を当てて今日のプレゼンテーションを始めたいと思います。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1</a:t>
            </a:fld>
            <a:endParaRPr kumimoji="1" lang="ja-JP" altLang="en-US"/>
          </a:p>
        </p:txBody>
      </p:sp>
    </p:spTree>
    <p:extLst>
      <p:ext uri="{BB962C8B-B14F-4D97-AF65-F5344CB8AC3E}">
        <p14:creationId xmlns:p14="http://schemas.microsoft.com/office/powerpoint/2010/main" val="1076690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2</a:t>
            </a:fld>
            <a:endParaRPr kumimoji="1" lang="ja-JP" altLang="en-US"/>
          </a:p>
        </p:txBody>
      </p:sp>
    </p:spTree>
    <p:extLst>
      <p:ext uri="{BB962C8B-B14F-4D97-AF65-F5344CB8AC3E}">
        <p14:creationId xmlns:p14="http://schemas.microsoft.com/office/powerpoint/2010/main" val="2663091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まず第</a:t>
            </a:r>
            <a:r>
              <a:rPr kumimoji="1" lang="en-US" altLang="ja-JP" dirty="0"/>
              <a:t>1</a:t>
            </a:r>
            <a:r>
              <a:rPr kumimoji="1" lang="ja-JP" altLang="en-US" dirty="0"/>
              <a:t>の苦手なこと</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3</a:t>
            </a:fld>
            <a:endParaRPr kumimoji="1" lang="ja-JP" altLang="en-US"/>
          </a:p>
        </p:txBody>
      </p:sp>
    </p:spTree>
    <p:extLst>
      <p:ext uri="{BB962C8B-B14F-4D97-AF65-F5344CB8AC3E}">
        <p14:creationId xmlns:p14="http://schemas.microsoft.com/office/powerpoint/2010/main" val="324396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aaaa</a:t>
            </a:r>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4</a:t>
            </a:fld>
            <a:endParaRPr kumimoji="1" lang="ja-JP" altLang="en-US"/>
          </a:p>
        </p:txBody>
      </p:sp>
    </p:spTree>
    <p:extLst>
      <p:ext uri="{BB962C8B-B14F-4D97-AF65-F5344CB8AC3E}">
        <p14:creationId xmlns:p14="http://schemas.microsoft.com/office/powerpoint/2010/main" val="12366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なぜ</a:t>
            </a:r>
            <a:r>
              <a:rPr lang="en-US" altLang="ja-JP" dirty="0"/>
              <a:t>String</a:t>
            </a:r>
            <a:r>
              <a:rPr lang="ja-JP" altLang="en-US" dirty="0"/>
              <a:t>型は参照値を渡しているのに値渡しの動きを</a:t>
            </a:r>
            <a:r>
              <a:rPr lang="ja-JP" altLang="en-US" dirty="0" err="1"/>
              <a:t>するの</a:t>
            </a:r>
            <a:r>
              <a:rPr lang="ja-JP" altLang="en-US" dirty="0"/>
              <a:t>かとうことをここで説明したいと思います。</a:t>
            </a:r>
          </a:p>
          <a:p>
            <a:r>
              <a:rPr lang="ja-JP" altLang="en-US" dirty="0"/>
              <a:t>結論から言います。</a:t>
            </a:r>
          </a:p>
          <a:p>
            <a:r>
              <a:rPr lang="en-US" altLang="ja-JP" dirty="0"/>
              <a:t>String</a:t>
            </a:r>
            <a:r>
              <a:rPr lang="ja-JP" altLang="en-US" dirty="0"/>
              <a:t>型は値の変更を行うことが出来ません。</a:t>
            </a:r>
          </a:p>
          <a:p>
            <a:r>
              <a:rPr lang="ja-JP" altLang="en-US" dirty="0" err="1"/>
              <a:t>なので</a:t>
            </a:r>
            <a:r>
              <a:rPr lang="ja-JP" altLang="en-US" dirty="0"/>
              <a:t>値を変更する時は新しい領域を確保し、</a:t>
            </a:r>
          </a:p>
          <a:p>
            <a:r>
              <a:rPr lang="ja-JP" altLang="en-US" dirty="0"/>
              <a:t>新しい参照値になるため値渡しのような動きになります。</a:t>
            </a:r>
          </a:p>
          <a:p>
            <a:endParaRPr lang="ja-JP" altLang="en-US" dirty="0"/>
          </a:p>
          <a:p>
            <a:r>
              <a:rPr lang="en-US" altLang="ja-JP" dirty="0"/>
              <a:t>1</a:t>
            </a:r>
          </a:p>
          <a:p>
            <a:r>
              <a:rPr lang="en-US" altLang="ja-JP" dirty="0"/>
              <a:t>2</a:t>
            </a:r>
          </a:p>
          <a:p>
            <a:r>
              <a:rPr lang="en-US" altLang="ja-JP" dirty="0"/>
              <a:t>3</a:t>
            </a:r>
          </a:p>
          <a:p>
            <a:r>
              <a:rPr lang="en-US" altLang="ja-JP" dirty="0"/>
              <a:t>4</a:t>
            </a:r>
          </a:p>
          <a:p>
            <a:r>
              <a:rPr lang="en-US" altLang="ja-JP" dirty="0"/>
              <a:t>5</a:t>
            </a:r>
          </a:p>
          <a:p>
            <a:r>
              <a:rPr lang="en-US" altLang="ja-JP" dirty="0"/>
              <a:t>6</a:t>
            </a:r>
          </a:p>
          <a:p>
            <a:r>
              <a:rPr lang="en-US" altLang="ja-JP" dirty="0"/>
              <a:t>7</a:t>
            </a:r>
          </a:p>
          <a:p>
            <a:r>
              <a:rPr lang="en-US" altLang="ja-JP" dirty="0"/>
              <a:t>8</a:t>
            </a:r>
          </a:p>
          <a:p>
            <a:r>
              <a:rPr lang="en-US" altLang="ja-JP" dirty="0"/>
              <a:t>9</a:t>
            </a:r>
          </a:p>
          <a:p>
            <a:r>
              <a:rPr lang="en-US" altLang="ja-JP" dirty="0"/>
              <a:t>10</a:t>
            </a:r>
          </a:p>
          <a:p>
            <a:r>
              <a:rPr lang="en-US" altLang="ja-JP" dirty="0"/>
              <a:t>11</a:t>
            </a:r>
          </a:p>
          <a:p>
            <a:r>
              <a:rPr lang="en-US" altLang="ja-JP" dirty="0"/>
              <a:t>12</a:t>
            </a:r>
          </a:p>
          <a:p>
            <a:r>
              <a:rPr lang="en-US" altLang="ja-JP" dirty="0"/>
              <a:t>13</a:t>
            </a:r>
          </a:p>
          <a:p>
            <a:r>
              <a:rPr lang="en-US" altLang="ja-JP" dirty="0"/>
              <a:t>14</a:t>
            </a:r>
          </a:p>
          <a:p>
            <a:endParaRPr lang="en-US" altLang="ja-JP" dirty="0"/>
          </a:p>
          <a:p>
            <a:r>
              <a:rPr lang="ja-JP" altLang="en-US" dirty="0"/>
              <a:t>これを参照渡しと呼ぶのか値渡しと呼ぶのかは別れる部分であるのでここでは</a:t>
            </a:r>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5</a:t>
            </a:fld>
            <a:endParaRPr kumimoji="1" lang="ja-JP" altLang="en-US"/>
          </a:p>
        </p:txBody>
      </p:sp>
    </p:spTree>
    <p:extLst>
      <p:ext uri="{BB962C8B-B14F-4D97-AF65-F5344CB8AC3E}">
        <p14:creationId xmlns:p14="http://schemas.microsoft.com/office/powerpoint/2010/main" val="3380586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6</a:t>
            </a:fld>
            <a:endParaRPr kumimoji="1" lang="ja-JP" altLang="en-US"/>
          </a:p>
        </p:txBody>
      </p:sp>
    </p:spTree>
    <p:extLst>
      <p:ext uri="{BB962C8B-B14F-4D97-AF65-F5344CB8AC3E}">
        <p14:creationId xmlns:p14="http://schemas.microsoft.com/office/powerpoint/2010/main" val="2642989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電話を取るのもでるのも苦手だった。</a:t>
            </a:r>
            <a:endParaRPr kumimoji="1" lang="en-US" altLang="ja-JP" dirty="0"/>
          </a:p>
          <a:p>
            <a:r>
              <a:rPr kumimoji="1" lang="ja-JP" altLang="en-US" dirty="0"/>
              <a:t>サポセン電話</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7</a:t>
            </a:fld>
            <a:endParaRPr kumimoji="1" lang="ja-JP" altLang="en-US"/>
          </a:p>
        </p:txBody>
      </p:sp>
    </p:spTree>
    <p:extLst>
      <p:ext uri="{BB962C8B-B14F-4D97-AF65-F5344CB8AC3E}">
        <p14:creationId xmlns:p14="http://schemas.microsoft.com/office/powerpoint/2010/main" val="160530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F5BE68-8646-425B-8286-811A612EA33E}" type="slidenum">
              <a:rPr kumimoji="1" lang="ja-JP" altLang="en-US" smtClean="0"/>
              <a:t>8</a:t>
            </a:fld>
            <a:endParaRPr kumimoji="1" lang="ja-JP" altLang="en-US"/>
          </a:p>
        </p:txBody>
      </p:sp>
    </p:spTree>
    <p:extLst>
      <p:ext uri="{BB962C8B-B14F-4D97-AF65-F5344CB8AC3E}">
        <p14:creationId xmlns:p14="http://schemas.microsoft.com/office/powerpoint/2010/main" val="329539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42B6356-61B0-499F-8F57-1A8B98A92062}" type="datetime1">
              <a:rPr lang="en-US" altLang="ja-JP"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34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DBE768B-FE97-49B7-A90C-9A232A0EF449}" type="datetime1">
              <a:rPr lang="en-US" altLang="ja-JP"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272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8B07D8F-D3FF-4F48-AE6B-7E1A73427EC2}" type="datetime1">
              <a:rPr lang="en-US" altLang="ja-JP"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317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D3AF2997-750D-43CC-ABE3-CA9AECF246AB}" type="datetime1">
              <a:rPr lang="en-US" altLang="ja-JP"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400"/>
            </a:lvl1pPr>
          </a:lstStyle>
          <a:p>
            <a:fld id="{4CE482DC-2269-4F26-9D2A-7E44B1A4CD85}" type="slidenum">
              <a:rPr lang="en-US" smtClean="0"/>
              <a:pPr/>
              <a:t>‹#›</a:t>
            </a:fld>
            <a:endParaRPr lang="en-US" dirty="0"/>
          </a:p>
        </p:txBody>
      </p:sp>
    </p:spTree>
    <p:extLst>
      <p:ext uri="{BB962C8B-B14F-4D97-AF65-F5344CB8AC3E}">
        <p14:creationId xmlns:p14="http://schemas.microsoft.com/office/powerpoint/2010/main" val="28130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DAAEF50-F8F0-4D65-924D-E9EDB2E94BAA}" type="datetime1">
              <a:rPr lang="en-US" altLang="ja-JP"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40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DD4AF03-3104-49E1-A055-F9CBA41F00F3}" type="datetime1">
              <a:rPr lang="en-US" altLang="ja-JP" smtClean="0"/>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63021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F0D45FE-C881-4969-81BF-4DDAEA6F97A5}" type="datetime1">
              <a:rPr lang="en-US" altLang="ja-JP" smtClean="0"/>
              <a:t>5/1/2017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5686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6D8704D-D75A-45B8-97A4-3FFFBB438CF2}" type="datetime1">
              <a:rPr lang="en-US" altLang="ja-JP" smtClean="0"/>
              <a:t>5/1/2017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3929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0E49A1-99DF-4A10-8920-595A2673E1EE}" type="datetime1">
              <a:rPr lang="en-US" altLang="ja-JP" smtClean="0"/>
              <a:t>5/1/2017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lvl1pPr>
              <a:defRPr sz="24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426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682D3D4-45B3-4DAE-8940-E75B8FB01BBA}" type="datetime1">
              <a:rPr lang="en-US" altLang="ja-JP" smtClean="0"/>
              <a:t>5/1/2017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1150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B63FF05-AB67-4E88-966A-A9F6731CB903}" type="datetime1">
              <a:rPr lang="en-US" altLang="ja-JP" smtClean="0"/>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7767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F0311A2-7FB0-43E3-88DA-9E4233BFA6E0}" type="datetime1">
              <a:rPr lang="en-US" altLang="ja-JP" smtClean="0"/>
              <a:t>5/1/2017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0219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成果発表</a:t>
            </a:r>
          </a:p>
        </p:txBody>
      </p:sp>
      <p:sp>
        <p:nvSpPr>
          <p:cNvPr id="3" name="サブタイトル 2"/>
          <p:cNvSpPr>
            <a:spLocks noGrp="1"/>
          </p:cNvSpPr>
          <p:nvPr>
            <p:ph type="subTitle" idx="1"/>
          </p:nvPr>
        </p:nvSpPr>
        <p:spPr/>
        <p:txBody>
          <a:bodyPr/>
          <a:lstStyle/>
          <a:p>
            <a:r>
              <a:rPr lang="en-US" altLang="ja-JP" dirty="0"/>
              <a:t>2017/5/2</a:t>
            </a:r>
            <a:r>
              <a:rPr lang="ja-JP" altLang="en-US" dirty="0"/>
              <a:t>　</a:t>
            </a:r>
            <a:r>
              <a:rPr kumimoji="1" lang="ja-JP" altLang="en-US" dirty="0"/>
              <a:t>相吉澤　優太</a:t>
            </a:r>
          </a:p>
        </p:txBody>
      </p:sp>
    </p:spTree>
    <p:extLst>
      <p:ext uri="{BB962C8B-B14F-4D97-AF65-F5344CB8AC3E}">
        <p14:creationId xmlns:p14="http://schemas.microsoft.com/office/powerpoint/2010/main" val="2606980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次に</a:t>
            </a:r>
            <a:r>
              <a:rPr lang="ja-JP" altLang="en-US" dirty="0"/>
              <a:t>生かすこと</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a:p>
          <a:p>
            <a:pPr>
              <a:buFont typeface="Wingdings" panose="05000000000000000000" pitchFamily="2" charset="2"/>
              <a:buChar char="l"/>
            </a:pPr>
            <a:r>
              <a:rPr lang="ja-JP" altLang="en-US" sz="2800" dirty="0"/>
              <a:t>　日記を書く</a:t>
            </a: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r>
              <a:rPr lang="ja-JP" altLang="en-US" sz="2800" dirty="0"/>
              <a:t>　オブジェクト指向の本を読む</a:t>
            </a:r>
            <a:endParaRPr lang="en-US" altLang="ja-JP" sz="2800" dirty="0"/>
          </a:p>
          <a:p>
            <a:pPr>
              <a:buFont typeface="Wingdings" panose="05000000000000000000" pitchFamily="2" charset="2"/>
              <a:buChar char="l"/>
            </a:pPr>
            <a:endParaRPr kumimoji="1" lang="en-US" altLang="ja-JP" sz="2800" dirty="0"/>
          </a:p>
          <a:p>
            <a:pPr>
              <a:buFont typeface="Wingdings" panose="05000000000000000000" pitchFamily="2" charset="2"/>
              <a:buChar char="l"/>
            </a:pPr>
            <a:r>
              <a:rPr lang="ja-JP" altLang="en-US" sz="2800"/>
              <a:t>　プログラムを書く時はフローチャートから書くようにする</a:t>
            </a:r>
            <a:endParaRPr kumimoji="1" lang="ja-JP" altLang="en-US" sz="28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9</a:t>
            </a:fld>
            <a:endParaRPr lang="en-US" dirty="0"/>
          </a:p>
        </p:txBody>
      </p:sp>
    </p:spTree>
    <p:extLst>
      <p:ext uri="{BB962C8B-B14F-4D97-AF65-F5344CB8AC3E}">
        <p14:creationId xmlns:p14="http://schemas.microsoft.com/office/powerpoint/2010/main" val="393247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694576" y="2726422"/>
            <a:ext cx="8819626" cy="923330"/>
          </a:xfrm>
          <a:prstGeom prst="rect">
            <a:avLst/>
          </a:prstGeom>
          <a:noFill/>
        </p:spPr>
        <p:txBody>
          <a:bodyPr wrap="square" rtlCol="0">
            <a:spAutoFit/>
          </a:bodyPr>
          <a:lstStyle/>
          <a:p>
            <a:r>
              <a:rPr kumimoji="1" lang="ja-JP" altLang="en-US" sz="5400" dirty="0"/>
              <a:t>ご清聴ありがとうございました</a:t>
            </a:r>
          </a:p>
        </p:txBody>
      </p:sp>
      <p:sp>
        <p:nvSpPr>
          <p:cNvPr id="6" name="スライド番号プレースホルダー 5"/>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371641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ja-JP" altLang="en-US" dirty="0"/>
              <a:t>得たこと</a:t>
            </a:r>
          </a:p>
        </p:txBody>
      </p:sp>
      <p:sp>
        <p:nvSpPr>
          <p:cNvPr id="10" name="コンテンツ プレースホルダー 9"/>
          <p:cNvSpPr>
            <a:spLocks noGrp="1"/>
          </p:cNvSpPr>
          <p:nvPr>
            <p:ph idx="1"/>
          </p:nvPr>
        </p:nvSpPr>
        <p:spPr/>
        <p:txBody>
          <a:bodyPr/>
          <a:lstStyle/>
          <a:p>
            <a:pPr marL="0" indent="0">
              <a:buNone/>
            </a:pPr>
            <a:endParaRPr lang="en-US" altLang="ja-JP" sz="4800" dirty="0"/>
          </a:p>
          <a:p>
            <a:pPr>
              <a:buFont typeface="Wingdings" panose="05000000000000000000" pitchFamily="2" charset="2"/>
              <a:buChar char="l"/>
            </a:pPr>
            <a:endParaRPr lang="en-US" altLang="ja-JP" sz="4800" dirty="0"/>
          </a:p>
          <a:p>
            <a:pPr>
              <a:buFont typeface="Wingdings" panose="05000000000000000000" pitchFamily="2" charset="2"/>
              <a:buChar char="l"/>
            </a:pPr>
            <a:r>
              <a:rPr lang="ja-JP" altLang="en-US" sz="4800" dirty="0"/>
              <a:t>　苦手な部分がはっきりした</a:t>
            </a:r>
            <a:endParaRPr lang="en-US" altLang="ja-JP" sz="48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1</a:t>
            </a:fld>
            <a:endParaRPr lang="en-US" dirty="0"/>
          </a:p>
        </p:txBody>
      </p:sp>
    </p:spTree>
    <p:extLst>
      <p:ext uri="{BB962C8B-B14F-4D97-AF65-F5344CB8AC3E}">
        <p14:creationId xmlns:p14="http://schemas.microsoft.com/office/powerpoint/2010/main" val="346489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アジェンダ</a:t>
            </a:r>
          </a:p>
        </p:txBody>
      </p:sp>
      <p:sp>
        <p:nvSpPr>
          <p:cNvPr id="3" name="コンテンツ プレースホルダー 2"/>
          <p:cNvSpPr>
            <a:spLocks noGrp="1"/>
          </p:cNvSpPr>
          <p:nvPr>
            <p:ph idx="1"/>
          </p:nvPr>
        </p:nvSpPr>
        <p:spPr/>
        <p:txBody>
          <a:bodyPr/>
          <a:lstStyle/>
          <a:p>
            <a:pPr marL="457200" indent="-457200">
              <a:buFont typeface="+mj-lt"/>
              <a:buAutoNum type="arabicPeriod"/>
            </a:pPr>
            <a:r>
              <a:rPr lang="en-US" altLang="ja-JP" sz="2800" dirty="0"/>
              <a:t>WBA</a:t>
            </a:r>
            <a:r>
              <a:rPr lang="ja-JP" altLang="en-US" sz="2800" dirty="0"/>
              <a:t>や木鶏会について</a:t>
            </a:r>
            <a:endParaRPr lang="en-US" altLang="ja-JP" sz="2800" dirty="0"/>
          </a:p>
          <a:p>
            <a:pPr marL="457200" indent="-457200">
              <a:buFont typeface="+mj-lt"/>
              <a:buAutoNum type="arabicPeriod"/>
            </a:pPr>
            <a:r>
              <a:rPr lang="ja-JP" altLang="en-US" sz="2800" dirty="0"/>
              <a:t>輪講について</a:t>
            </a:r>
            <a:endParaRPr lang="en-US" altLang="ja-JP" sz="2800" dirty="0"/>
          </a:p>
          <a:p>
            <a:pPr marL="457200" indent="-457200">
              <a:buFont typeface="+mj-lt"/>
              <a:buAutoNum type="arabicPeriod"/>
            </a:pPr>
            <a:r>
              <a:rPr lang="ja-JP" altLang="en-US" sz="2800" dirty="0"/>
              <a:t>最終課題について</a:t>
            </a:r>
            <a:endParaRPr lang="en-US" altLang="ja-JP" sz="2800" dirty="0"/>
          </a:p>
          <a:p>
            <a:pPr marL="457200" indent="-457200">
              <a:buFont typeface="+mj-lt"/>
              <a:buAutoNum type="arabicPeriod"/>
            </a:pPr>
            <a:r>
              <a:rPr lang="ja-JP" altLang="en-US" sz="2800" dirty="0"/>
              <a:t>克服したこと</a:t>
            </a:r>
            <a:endParaRPr lang="en-US" altLang="ja-JP" sz="2800" dirty="0"/>
          </a:p>
          <a:p>
            <a:pPr marL="457200" indent="-457200">
              <a:buFont typeface="+mj-lt"/>
              <a:buAutoNum type="arabicPeriod"/>
            </a:pPr>
            <a:r>
              <a:rPr lang="ja-JP" altLang="en-US" sz="2800" dirty="0"/>
              <a:t>克服したいこと</a:t>
            </a:r>
            <a:endParaRPr lang="en-US" altLang="ja-JP" sz="2800" dirty="0"/>
          </a:p>
          <a:p>
            <a:pPr marL="457200" indent="-457200">
              <a:buFont typeface="+mj-lt"/>
              <a:buAutoNum type="arabicPeriod"/>
            </a:pPr>
            <a:r>
              <a:rPr lang="ja-JP" altLang="en-US" sz="2800" dirty="0"/>
              <a:t>次に生かすこと</a:t>
            </a:r>
            <a:endParaRPr lang="en-US" altLang="ja-JP" sz="2800" dirty="0"/>
          </a:p>
          <a:p>
            <a:pPr marL="457200" indent="-457200">
              <a:buFont typeface="+mj-lt"/>
              <a:buAutoNum type="arabicPeriod"/>
            </a:pPr>
            <a:endParaRPr lang="en-US" altLang="ja-JP" dirty="0"/>
          </a:p>
          <a:p>
            <a:pPr marL="457200" indent="-457200">
              <a:buFont typeface="+mj-lt"/>
              <a:buAutoNum type="arabicPeriod"/>
            </a:pPr>
            <a:endParaRPr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t>2</a:t>
            </a:fld>
            <a:endParaRPr lang="en-US" dirty="0"/>
          </a:p>
        </p:txBody>
      </p:sp>
    </p:spTree>
    <p:extLst>
      <p:ext uri="{BB962C8B-B14F-4D97-AF65-F5344CB8AC3E}">
        <p14:creationId xmlns:p14="http://schemas.microsoft.com/office/powerpoint/2010/main" val="3943968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WBA</a:t>
            </a:r>
            <a:r>
              <a:rPr lang="ja-JP" altLang="en-US" dirty="0"/>
              <a:t>や木鶏会について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lang="en-US" altLang="ja-JP" dirty="0"/>
          </a:p>
          <a:p>
            <a:pPr>
              <a:buFont typeface="Wingdings" panose="05000000000000000000" pitchFamily="2" charset="2"/>
              <a:buChar char="l"/>
            </a:pPr>
            <a:endParaRPr lang="en-US" altLang="ja-JP" dirty="0"/>
          </a:p>
          <a:p>
            <a:pPr>
              <a:buFont typeface="Wingdings" panose="05000000000000000000" pitchFamily="2" charset="2"/>
              <a:buChar char="l"/>
            </a:pPr>
            <a:endParaRPr kumimoji="1" lang="en-US" altLang="ja-JP" sz="2800" dirty="0"/>
          </a:p>
          <a:p>
            <a:pPr>
              <a:buFont typeface="Wingdings" panose="05000000000000000000" pitchFamily="2" charset="2"/>
              <a:buChar char="l"/>
            </a:pPr>
            <a:r>
              <a:rPr lang="ja-JP" altLang="en-US" sz="2800" dirty="0"/>
              <a:t>　</a:t>
            </a:r>
            <a:r>
              <a:rPr kumimoji="1" lang="ja-JP" altLang="en-US" sz="2800" dirty="0"/>
              <a:t>質問や感想が思いつかない</a:t>
            </a:r>
            <a:endParaRPr kumimoji="1" lang="en-US" altLang="ja-JP" sz="2800" dirty="0"/>
          </a:p>
          <a:p>
            <a:pPr>
              <a:buFont typeface="Wingdings" panose="05000000000000000000" pitchFamily="2" charset="2"/>
              <a:buChar char="l"/>
            </a:pPr>
            <a:endParaRPr lang="en-US" altLang="ja-JP" dirty="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3</a:t>
            </a:fld>
            <a:endParaRPr lang="en-US" dirty="0"/>
          </a:p>
        </p:txBody>
      </p:sp>
    </p:spTree>
    <p:extLst>
      <p:ext uri="{BB962C8B-B14F-4D97-AF65-F5344CB8AC3E}">
        <p14:creationId xmlns:p14="http://schemas.microsoft.com/office/powerpoint/2010/main" val="404060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輪講について</a:t>
            </a:r>
          </a:p>
        </p:txBody>
      </p:sp>
      <p:sp>
        <p:nvSpPr>
          <p:cNvPr id="3" name="コンテンツ プレースホルダー 2"/>
          <p:cNvSpPr>
            <a:spLocks noGrp="1"/>
          </p:cNvSpPr>
          <p:nvPr>
            <p:ph idx="1"/>
          </p:nvPr>
        </p:nvSpPr>
        <p:spPr/>
        <p:txBody>
          <a:bodyPr/>
          <a:lstStyle/>
          <a:p>
            <a:endParaRPr kumimoji="1" lang="en-US" altLang="ja-JP" dirty="0"/>
          </a:p>
          <a:p>
            <a:pPr>
              <a:buFont typeface="Wingdings" panose="05000000000000000000" pitchFamily="2" charset="2"/>
              <a:buChar char="l"/>
            </a:pPr>
            <a:r>
              <a:rPr lang="ja-JP" altLang="en-US" dirty="0"/>
              <a:t>　</a:t>
            </a:r>
            <a:r>
              <a:rPr lang="ja-JP" altLang="en-US" sz="2400" dirty="0"/>
              <a:t>分かっている部分とわからない部分がはっきりした</a:t>
            </a:r>
            <a:endParaRPr lang="en-US" altLang="ja-JP" sz="2400" dirty="0"/>
          </a:p>
          <a:p>
            <a:pPr lvl="1"/>
            <a:endParaRPr lang="en-US" altLang="ja-JP" sz="2400" dirty="0"/>
          </a:p>
          <a:p>
            <a:pPr lvl="1"/>
            <a:r>
              <a:rPr lang="ja-JP" altLang="en-US" sz="2400" dirty="0"/>
              <a:t>オブジェクト指向の理解が浅い</a:t>
            </a:r>
            <a:endParaRPr lang="en-US" altLang="ja-JP" sz="2400" dirty="0"/>
          </a:p>
          <a:p>
            <a:pPr marL="201168" lvl="1" indent="0">
              <a:buNone/>
            </a:pPr>
            <a:endParaRPr lang="en-US" altLang="ja-JP" sz="2400" dirty="0"/>
          </a:p>
          <a:p>
            <a:pPr>
              <a:buFont typeface="Wingdings" panose="05000000000000000000" pitchFamily="2" charset="2"/>
              <a:buChar char="l"/>
            </a:pPr>
            <a:r>
              <a:rPr lang="ja-JP" altLang="en-US" sz="2400" dirty="0"/>
              <a:t>　一番印象に残っているのは</a:t>
            </a:r>
            <a:r>
              <a:rPr lang="en-US" altLang="ja-JP" sz="2400" dirty="0"/>
              <a:t>String</a:t>
            </a:r>
            <a:r>
              <a:rPr lang="ja-JP" altLang="en-US" sz="2400" dirty="0"/>
              <a:t>はクラスなのに値渡しの動きをするのか？</a:t>
            </a:r>
            <a:endParaRPr lang="en-US" altLang="ja-JP" sz="24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4</a:t>
            </a:fld>
            <a:endParaRPr lang="en-US" dirty="0"/>
          </a:p>
        </p:txBody>
      </p:sp>
    </p:spTree>
    <p:extLst>
      <p:ext uri="{BB962C8B-B14F-4D97-AF65-F5344CB8AC3E}">
        <p14:creationId xmlns:p14="http://schemas.microsoft.com/office/powerpoint/2010/main" val="597680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String</a:t>
            </a:r>
            <a:r>
              <a:rPr kumimoji="1" lang="ja-JP" altLang="en-US" dirty="0"/>
              <a:t>が値渡しの動きをする理由</a:t>
            </a:r>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513589112"/>
              </p:ext>
            </p:extLst>
          </p:nvPr>
        </p:nvGraphicFramePr>
        <p:xfrm>
          <a:off x="4879250" y="2373639"/>
          <a:ext cx="2345178" cy="2554105"/>
        </p:xfrm>
        <a:graphic>
          <a:graphicData uri="http://schemas.openxmlformats.org/drawingml/2006/table">
            <a:tbl>
              <a:tblPr firstRow="1" bandRow="1">
                <a:tableStyleId>{5C22544A-7EE6-4342-B048-85BDC9FD1C3A}</a:tableStyleId>
              </a:tblPr>
              <a:tblGrid>
                <a:gridCol w="1116893">
                  <a:extLst>
                    <a:ext uri="{9D8B030D-6E8A-4147-A177-3AD203B41FA5}">
                      <a16:colId xmlns:a16="http://schemas.microsoft.com/office/drawing/2014/main" val="2580009634"/>
                    </a:ext>
                  </a:extLst>
                </a:gridCol>
                <a:gridCol w="1228285">
                  <a:extLst>
                    <a:ext uri="{9D8B030D-6E8A-4147-A177-3AD203B41FA5}">
                      <a16:colId xmlns:a16="http://schemas.microsoft.com/office/drawing/2014/main" val="581496984"/>
                    </a:ext>
                  </a:extLst>
                </a:gridCol>
              </a:tblGrid>
              <a:tr h="510821">
                <a:tc>
                  <a:txBody>
                    <a:bodyPr/>
                    <a:lstStyle/>
                    <a:p>
                      <a:pPr algn="ctr"/>
                      <a:r>
                        <a:rPr kumimoji="1" lang="ja-JP" altLang="en-US" sz="2400" dirty="0"/>
                        <a:t>番地</a:t>
                      </a:r>
                    </a:p>
                  </a:txBody>
                  <a:tcPr/>
                </a:tc>
                <a:tc>
                  <a:txBody>
                    <a:bodyPr/>
                    <a:lstStyle/>
                    <a:p>
                      <a:pPr algn="ctr"/>
                      <a:r>
                        <a:rPr kumimoji="1" lang="ja-JP" altLang="en-US" sz="2400" dirty="0"/>
                        <a:t>値</a:t>
                      </a:r>
                      <a:endParaRPr kumimoji="1" lang="en-US" altLang="ja-JP" sz="2400" dirty="0"/>
                    </a:p>
                  </a:txBody>
                  <a:tcPr/>
                </a:tc>
                <a:extLst>
                  <a:ext uri="{0D108BD9-81ED-4DB2-BD59-A6C34878D82A}">
                    <a16:rowId xmlns:a16="http://schemas.microsoft.com/office/drawing/2014/main" val="1311113486"/>
                  </a:ext>
                </a:extLst>
              </a:tr>
              <a:tr h="510821">
                <a:tc>
                  <a:txBody>
                    <a:bodyPr/>
                    <a:lstStyle/>
                    <a:p>
                      <a:pPr algn="ctr"/>
                      <a:r>
                        <a:rPr kumimoji="1" lang="en-US" altLang="ja-JP" sz="2400" dirty="0"/>
                        <a:t>0x0010</a:t>
                      </a:r>
                    </a:p>
                  </a:txBody>
                  <a:tcPr/>
                </a:tc>
                <a:tc>
                  <a:txBody>
                    <a:bodyPr/>
                    <a:lstStyle/>
                    <a:p>
                      <a:pPr algn="ctr"/>
                      <a:endParaRPr kumimoji="1" lang="ja-JP" altLang="en-US" sz="2400" dirty="0"/>
                    </a:p>
                  </a:txBody>
                  <a:tcPr/>
                </a:tc>
                <a:extLst>
                  <a:ext uri="{0D108BD9-81ED-4DB2-BD59-A6C34878D82A}">
                    <a16:rowId xmlns:a16="http://schemas.microsoft.com/office/drawing/2014/main" val="2318824077"/>
                  </a:ext>
                </a:extLst>
              </a:tr>
              <a:tr h="510821">
                <a:tc>
                  <a:txBody>
                    <a:bodyPr/>
                    <a:lstStyle/>
                    <a:p>
                      <a:pPr algn="ctr"/>
                      <a:r>
                        <a:rPr kumimoji="1" lang="en-US" altLang="ja-JP" sz="2400" dirty="0"/>
                        <a:t>0x0020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732511059"/>
                  </a:ext>
                </a:extLst>
              </a:tr>
              <a:tr h="510821">
                <a:tc>
                  <a:txBody>
                    <a:bodyPr/>
                    <a:lstStyle/>
                    <a:p>
                      <a:pPr algn="ctr"/>
                      <a:r>
                        <a:rPr kumimoji="1" lang="en-US" altLang="ja-JP" sz="2400" dirty="0"/>
                        <a:t>0x0030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3368597015"/>
                  </a:ext>
                </a:extLst>
              </a:tr>
              <a:tr h="510821">
                <a:tc>
                  <a:txBody>
                    <a:bodyPr/>
                    <a:lstStyle/>
                    <a:p>
                      <a:pPr algn="ctr"/>
                      <a:r>
                        <a:rPr kumimoji="1" lang="en-US" altLang="ja-JP" sz="2400" dirty="0"/>
                        <a:t>0x0040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3473312475"/>
                  </a:ext>
                </a:extLst>
              </a:tr>
            </a:tbl>
          </a:graphicData>
        </a:graphic>
      </p:graphicFrame>
      <p:sp>
        <p:nvSpPr>
          <p:cNvPr id="4" name="スライド番号プレースホルダー 3"/>
          <p:cNvSpPr>
            <a:spLocks noGrp="1"/>
          </p:cNvSpPr>
          <p:nvPr>
            <p:ph type="sldNum" sz="quarter" idx="12"/>
          </p:nvPr>
        </p:nvSpPr>
        <p:spPr/>
        <p:txBody>
          <a:bodyPr/>
          <a:lstStyle/>
          <a:p>
            <a:fld id="{4CE482DC-2269-4F26-9D2A-7E44B1A4CD85}" type="slidenum">
              <a:rPr lang="en-US" smtClean="0"/>
              <a:pPr/>
              <a:t>5</a:t>
            </a:fld>
            <a:endParaRPr lang="en-US" dirty="0"/>
          </a:p>
        </p:txBody>
      </p:sp>
      <p:cxnSp>
        <p:nvCxnSpPr>
          <p:cNvPr id="15" name="直線矢印コネクタ 14"/>
          <p:cNvCxnSpPr>
            <a:cxnSpLocks/>
            <a:stCxn id="16" idx="1"/>
            <a:endCxn id="79" idx="3"/>
          </p:cNvCxnSpPr>
          <p:nvPr/>
        </p:nvCxnSpPr>
        <p:spPr>
          <a:xfrm flipH="1">
            <a:off x="7176891" y="3144138"/>
            <a:ext cx="519545" cy="38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696436" y="2913305"/>
            <a:ext cx="511422" cy="461665"/>
          </a:xfrm>
          <a:prstGeom prst="rect">
            <a:avLst/>
          </a:prstGeom>
          <a:noFill/>
        </p:spPr>
        <p:txBody>
          <a:bodyPr wrap="none" rtlCol="0">
            <a:spAutoFit/>
          </a:bodyPr>
          <a:lstStyle/>
          <a:p>
            <a:r>
              <a:rPr kumimoji="1" lang="en-US" altLang="ja-JP" sz="2400" dirty="0" err="1"/>
              <a:t>str</a:t>
            </a:r>
            <a:endParaRPr kumimoji="1" lang="en-US" altLang="ja-JP" sz="2400" dirty="0"/>
          </a:p>
        </p:txBody>
      </p:sp>
      <p:cxnSp>
        <p:nvCxnSpPr>
          <p:cNvPr id="68" name="直線矢印コネクタ 67"/>
          <p:cNvCxnSpPr>
            <a:cxnSpLocks/>
          </p:cNvCxnSpPr>
          <p:nvPr/>
        </p:nvCxnSpPr>
        <p:spPr>
          <a:xfrm flipH="1">
            <a:off x="5755864" y="3317970"/>
            <a:ext cx="727680" cy="6574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4" name="コンテンツ プレースホルダー 6"/>
          <p:cNvGraphicFramePr>
            <a:graphicFrameLocks/>
          </p:cNvGraphicFramePr>
          <p:nvPr>
            <p:extLst>
              <p:ext uri="{D42A27DB-BD31-4B8C-83A1-F6EECF244321}">
                <p14:modId xmlns:p14="http://schemas.microsoft.com/office/powerpoint/2010/main" val="2501069070"/>
              </p:ext>
            </p:extLst>
          </p:nvPr>
        </p:nvGraphicFramePr>
        <p:xfrm>
          <a:off x="8766809" y="2373640"/>
          <a:ext cx="2351035" cy="2554105"/>
        </p:xfrm>
        <a:graphic>
          <a:graphicData uri="http://schemas.openxmlformats.org/drawingml/2006/table">
            <a:tbl>
              <a:tblPr firstRow="1" bandRow="1">
                <a:tableStyleId>{5C22544A-7EE6-4342-B048-85BDC9FD1C3A}</a:tableStyleId>
              </a:tblPr>
              <a:tblGrid>
                <a:gridCol w="1119682">
                  <a:extLst>
                    <a:ext uri="{9D8B030D-6E8A-4147-A177-3AD203B41FA5}">
                      <a16:colId xmlns:a16="http://schemas.microsoft.com/office/drawing/2014/main" val="2580009634"/>
                    </a:ext>
                  </a:extLst>
                </a:gridCol>
                <a:gridCol w="1231353">
                  <a:extLst>
                    <a:ext uri="{9D8B030D-6E8A-4147-A177-3AD203B41FA5}">
                      <a16:colId xmlns:a16="http://schemas.microsoft.com/office/drawing/2014/main" val="581496984"/>
                    </a:ext>
                  </a:extLst>
                </a:gridCol>
              </a:tblGrid>
              <a:tr h="510821">
                <a:tc>
                  <a:txBody>
                    <a:bodyPr/>
                    <a:lstStyle/>
                    <a:p>
                      <a:pPr algn="ctr"/>
                      <a:r>
                        <a:rPr kumimoji="1" lang="ja-JP" altLang="en-US" sz="2400" dirty="0"/>
                        <a:t>番地</a:t>
                      </a:r>
                    </a:p>
                  </a:txBody>
                  <a:tcPr/>
                </a:tc>
                <a:tc>
                  <a:txBody>
                    <a:bodyPr/>
                    <a:lstStyle/>
                    <a:p>
                      <a:pPr algn="ctr"/>
                      <a:r>
                        <a:rPr kumimoji="1" lang="ja-JP" altLang="en-US" sz="2400" dirty="0"/>
                        <a:t>値</a:t>
                      </a:r>
                      <a:endParaRPr kumimoji="1" lang="en-US" altLang="ja-JP" sz="2400" dirty="0"/>
                    </a:p>
                  </a:txBody>
                  <a:tcPr/>
                </a:tc>
                <a:extLst>
                  <a:ext uri="{0D108BD9-81ED-4DB2-BD59-A6C34878D82A}">
                    <a16:rowId xmlns:a16="http://schemas.microsoft.com/office/drawing/2014/main" val="1311113486"/>
                  </a:ext>
                </a:extLst>
              </a:tr>
              <a:tr h="510821">
                <a:tc>
                  <a:txBody>
                    <a:bodyPr/>
                    <a:lstStyle/>
                    <a:p>
                      <a:pPr algn="ctr"/>
                      <a:r>
                        <a:rPr kumimoji="1" lang="en-US" altLang="ja-JP" sz="2400" dirty="0"/>
                        <a:t>0x0050</a:t>
                      </a:r>
                    </a:p>
                  </a:txBody>
                  <a:tcPr/>
                </a:tc>
                <a:tc>
                  <a:txBody>
                    <a:bodyPr/>
                    <a:lstStyle/>
                    <a:p>
                      <a:pPr algn="ctr"/>
                      <a:endParaRPr kumimoji="1" lang="ja-JP" altLang="en-US" sz="2400" dirty="0"/>
                    </a:p>
                  </a:txBody>
                  <a:tcPr/>
                </a:tc>
                <a:extLst>
                  <a:ext uri="{0D108BD9-81ED-4DB2-BD59-A6C34878D82A}">
                    <a16:rowId xmlns:a16="http://schemas.microsoft.com/office/drawing/2014/main" val="2318824077"/>
                  </a:ext>
                </a:extLst>
              </a:tr>
              <a:tr h="510821">
                <a:tc>
                  <a:txBody>
                    <a:bodyPr/>
                    <a:lstStyle/>
                    <a:p>
                      <a:pPr algn="ctr"/>
                      <a:r>
                        <a:rPr kumimoji="1" lang="en-US" altLang="ja-JP" sz="2400" dirty="0"/>
                        <a:t>0x0060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732511059"/>
                  </a:ext>
                </a:extLst>
              </a:tr>
              <a:tr h="510821">
                <a:tc>
                  <a:txBody>
                    <a:bodyPr/>
                    <a:lstStyle/>
                    <a:p>
                      <a:pPr algn="ctr"/>
                      <a:r>
                        <a:rPr kumimoji="1" lang="en-US" altLang="ja-JP" sz="2400" dirty="0"/>
                        <a:t>0x0070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3368597015"/>
                  </a:ext>
                </a:extLst>
              </a:tr>
              <a:tr h="510821">
                <a:tc>
                  <a:txBody>
                    <a:bodyPr/>
                    <a:lstStyle/>
                    <a:p>
                      <a:pPr algn="ctr"/>
                      <a:r>
                        <a:rPr kumimoji="1" lang="en-US" altLang="ja-JP" sz="2400" dirty="0"/>
                        <a:t>0x0080</a:t>
                      </a:r>
                      <a:endParaRPr kumimoji="1" lang="ja-JP" altLang="en-US" sz="2400" dirty="0"/>
                    </a:p>
                  </a:txBody>
                  <a:tcPr/>
                </a:tc>
                <a:tc>
                  <a:txBody>
                    <a:bodyPr/>
                    <a:lstStyle/>
                    <a:p>
                      <a:pPr algn="ctr"/>
                      <a:endParaRPr kumimoji="1" lang="ja-JP" altLang="en-US" sz="2400" dirty="0"/>
                    </a:p>
                  </a:txBody>
                  <a:tcPr/>
                </a:tc>
                <a:extLst>
                  <a:ext uri="{0D108BD9-81ED-4DB2-BD59-A6C34878D82A}">
                    <a16:rowId xmlns:a16="http://schemas.microsoft.com/office/drawing/2014/main" val="3473312475"/>
                  </a:ext>
                </a:extLst>
              </a:tr>
            </a:tbl>
          </a:graphicData>
        </a:graphic>
      </p:graphicFrame>
      <p:sp>
        <p:nvSpPr>
          <p:cNvPr id="75" name="テキスト ボックス 74"/>
          <p:cNvSpPr txBox="1"/>
          <p:nvPr/>
        </p:nvSpPr>
        <p:spPr>
          <a:xfrm>
            <a:off x="767465" y="2111588"/>
            <a:ext cx="3637937" cy="3046988"/>
          </a:xfrm>
          <a:prstGeom prst="rect">
            <a:avLst/>
          </a:prstGeom>
          <a:noFill/>
        </p:spPr>
        <p:txBody>
          <a:bodyPr wrap="square" rtlCol="0">
            <a:spAutoFit/>
          </a:bodyPr>
          <a:lstStyle/>
          <a:p>
            <a:r>
              <a:rPr kumimoji="1" lang="en-US" altLang="ja-JP" sz="2400" dirty="0"/>
              <a:t>Void test(String str1){</a:t>
            </a:r>
          </a:p>
          <a:p>
            <a:r>
              <a:rPr kumimoji="1" lang="en-US" altLang="ja-JP" sz="2400" dirty="0"/>
              <a:t>	str1=“123”;</a:t>
            </a:r>
          </a:p>
          <a:p>
            <a:r>
              <a:rPr kumimoji="1" lang="en-US" altLang="ja-JP" sz="2400" dirty="0"/>
              <a:t>}</a:t>
            </a:r>
          </a:p>
          <a:p>
            <a:r>
              <a:rPr kumimoji="1" lang="en-US" altLang="ja-JP" sz="2400" dirty="0"/>
              <a:t>Void main(String[] </a:t>
            </a:r>
            <a:r>
              <a:rPr kumimoji="1" lang="en-US" altLang="ja-JP" sz="2400" dirty="0" err="1"/>
              <a:t>args</a:t>
            </a:r>
            <a:r>
              <a:rPr kumimoji="1" lang="en-US" altLang="ja-JP" sz="2400" dirty="0"/>
              <a:t>){</a:t>
            </a:r>
          </a:p>
          <a:p>
            <a:r>
              <a:rPr kumimoji="1" lang="en-US" altLang="ja-JP" sz="2400" dirty="0"/>
              <a:t>	String </a:t>
            </a:r>
            <a:r>
              <a:rPr kumimoji="1" lang="en-US" altLang="ja-JP" sz="2400" dirty="0" err="1"/>
              <a:t>str</a:t>
            </a:r>
            <a:r>
              <a:rPr kumimoji="1" lang="en-US" altLang="ja-JP" sz="2400" dirty="0"/>
              <a:t>=“</a:t>
            </a:r>
            <a:r>
              <a:rPr kumimoji="1" lang="en-US" altLang="ja-JP" sz="2400" dirty="0" err="1"/>
              <a:t>abc</a:t>
            </a:r>
            <a:r>
              <a:rPr kumimoji="1" lang="en-US" altLang="ja-JP" sz="2400" dirty="0"/>
              <a:t>”;</a:t>
            </a:r>
          </a:p>
          <a:p>
            <a:r>
              <a:rPr kumimoji="1" lang="en-US" altLang="ja-JP" sz="2400" dirty="0"/>
              <a:t>	test(</a:t>
            </a:r>
            <a:r>
              <a:rPr kumimoji="1" lang="en-US" altLang="ja-JP" sz="2400" dirty="0" err="1"/>
              <a:t>str</a:t>
            </a:r>
            <a:r>
              <a:rPr kumimoji="1" lang="en-US" altLang="ja-JP" sz="2400" dirty="0"/>
              <a:t>);</a:t>
            </a:r>
          </a:p>
          <a:p>
            <a:r>
              <a:rPr kumimoji="1" lang="en-US" altLang="ja-JP" sz="2400" dirty="0"/>
              <a:t>	</a:t>
            </a:r>
            <a:r>
              <a:rPr kumimoji="1" lang="en-US" altLang="ja-JP" sz="2400" dirty="0" err="1"/>
              <a:t>System.out.println</a:t>
            </a:r>
            <a:r>
              <a:rPr kumimoji="1" lang="en-US" altLang="ja-JP" sz="2400" dirty="0"/>
              <a:t>(</a:t>
            </a:r>
            <a:r>
              <a:rPr kumimoji="1" lang="en-US" altLang="ja-JP" sz="2400" dirty="0" err="1"/>
              <a:t>str</a:t>
            </a:r>
            <a:r>
              <a:rPr kumimoji="1" lang="en-US" altLang="ja-JP" sz="2400" dirty="0"/>
              <a:t>);</a:t>
            </a:r>
          </a:p>
          <a:p>
            <a:r>
              <a:rPr kumimoji="1" lang="en-US" altLang="ja-JP" sz="2400" dirty="0"/>
              <a:t>}</a:t>
            </a:r>
          </a:p>
        </p:txBody>
      </p:sp>
      <p:sp>
        <p:nvSpPr>
          <p:cNvPr id="76" name="矢印: 右 75"/>
          <p:cNvSpPr/>
          <p:nvPr/>
        </p:nvSpPr>
        <p:spPr>
          <a:xfrm>
            <a:off x="1086369" y="3723155"/>
            <a:ext cx="184558" cy="14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p:cNvSpPr/>
          <p:nvPr/>
        </p:nvSpPr>
        <p:spPr>
          <a:xfrm>
            <a:off x="1076504" y="4127411"/>
            <a:ext cx="184558" cy="14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矢印: 右 77"/>
          <p:cNvSpPr/>
          <p:nvPr/>
        </p:nvSpPr>
        <p:spPr>
          <a:xfrm>
            <a:off x="1086369" y="2662092"/>
            <a:ext cx="184558" cy="14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p:cNvSpPr txBox="1"/>
          <p:nvPr/>
        </p:nvSpPr>
        <p:spPr>
          <a:xfrm>
            <a:off x="6081719" y="2917178"/>
            <a:ext cx="1095172" cy="461665"/>
          </a:xfrm>
          <a:prstGeom prst="rect">
            <a:avLst/>
          </a:prstGeom>
          <a:noFill/>
        </p:spPr>
        <p:txBody>
          <a:bodyPr wrap="none" rtlCol="0">
            <a:spAutoFit/>
          </a:bodyPr>
          <a:lstStyle/>
          <a:p>
            <a:r>
              <a:rPr kumimoji="1" lang="en-US" altLang="ja-JP" sz="2400" dirty="0"/>
              <a:t>0x0030</a:t>
            </a:r>
            <a:endParaRPr kumimoji="1" lang="ja-JP" altLang="en-US" sz="2400" dirty="0"/>
          </a:p>
        </p:txBody>
      </p:sp>
      <p:sp>
        <p:nvSpPr>
          <p:cNvPr id="80" name="テキスト ボックス 79"/>
          <p:cNvSpPr txBox="1"/>
          <p:nvPr/>
        </p:nvSpPr>
        <p:spPr>
          <a:xfrm>
            <a:off x="6109509" y="3932558"/>
            <a:ext cx="623889" cy="461665"/>
          </a:xfrm>
          <a:prstGeom prst="rect">
            <a:avLst/>
          </a:prstGeom>
          <a:noFill/>
        </p:spPr>
        <p:txBody>
          <a:bodyPr wrap="none" rtlCol="0">
            <a:spAutoFit/>
          </a:bodyPr>
          <a:lstStyle/>
          <a:p>
            <a:r>
              <a:rPr kumimoji="1" lang="en-US" altLang="ja-JP" sz="2400" dirty="0" err="1"/>
              <a:t>abc</a:t>
            </a:r>
            <a:endParaRPr kumimoji="1" lang="ja-JP" altLang="en-US" sz="2400" dirty="0"/>
          </a:p>
        </p:txBody>
      </p:sp>
      <p:sp>
        <p:nvSpPr>
          <p:cNvPr id="81" name="テキスト ボックス 80"/>
          <p:cNvSpPr txBox="1"/>
          <p:nvPr/>
        </p:nvSpPr>
        <p:spPr>
          <a:xfrm>
            <a:off x="9972398" y="2915176"/>
            <a:ext cx="1095172" cy="461665"/>
          </a:xfrm>
          <a:prstGeom prst="rect">
            <a:avLst/>
          </a:prstGeom>
          <a:noFill/>
        </p:spPr>
        <p:txBody>
          <a:bodyPr wrap="none" rtlCol="0">
            <a:spAutoFit/>
          </a:bodyPr>
          <a:lstStyle/>
          <a:p>
            <a:r>
              <a:rPr kumimoji="1" lang="en-US" altLang="ja-JP" sz="2400" dirty="0"/>
              <a:t>0x0030</a:t>
            </a:r>
            <a:endParaRPr kumimoji="1" lang="ja-JP" altLang="en-US" sz="2400" dirty="0"/>
          </a:p>
        </p:txBody>
      </p:sp>
      <p:sp>
        <p:nvSpPr>
          <p:cNvPr id="82" name="テキスト ボックス 81"/>
          <p:cNvSpPr txBox="1"/>
          <p:nvPr/>
        </p:nvSpPr>
        <p:spPr>
          <a:xfrm>
            <a:off x="11373653" y="2881116"/>
            <a:ext cx="666914" cy="461665"/>
          </a:xfrm>
          <a:prstGeom prst="rect">
            <a:avLst/>
          </a:prstGeom>
          <a:noFill/>
        </p:spPr>
        <p:txBody>
          <a:bodyPr wrap="none" rtlCol="0">
            <a:spAutoFit/>
          </a:bodyPr>
          <a:lstStyle/>
          <a:p>
            <a:r>
              <a:rPr kumimoji="1" lang="en-US" altLang="ja-JP" sz="2400" dirty="0"/>
              <a:t>str1</a:t>
            </a:r>
          </a:p>
        </p:txBody>
      </p:sp>
      <p:cxnSp>
        <p:nvCxnSpPr>
          <p:cNvPr id="83" name="直線矢印コネクタ 82"/>
          <p:cNvCxnSpPr>
            <a:cxnSpLocks/>
            <a:stCxn id="82" idx="1"/>
            <a:endCxn id="88" idx="3"/>
          </p:cNvCxnSpPr>
          <p:nvPr/>
        </p:nvCxnSpPr>
        <p:spPr>
          <a:xfrm flipH="1">
            <a:off x="11067570" y="3111949"/>
            <a:ext cx="306083" cy="321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cxnSpLocks/>
            <a:stCxn id="88" idx="1"/>
            <a:endCxn id="80" idx="3"/>
          </p:cNvCxnSpPr>
          <p:nvPr/>
        </p:nvCxnSpPr>
        <p:spPr>
          <a:xfrm flipH="1">
            <a:off x="6733398" y="3144138"/>
            <a:ext cx="3239000" cy="10192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9972398" y="2913305"/>
            <a:ext cx="1095172" cy="461665"/>
          </a:xfrm>
          <a:prstGeom prst="rect">
            <a:avLst/>
          </a:prstGeom>
          <a:noFill/>
        </p:spPr>
        <p:txBody>
          <a:bodyPr wrap="none" rtlCol="0">
            <a:spAutoFit/>
          </a:bodyPr>
          <a:lstStyle/>
          <a:p>
            <a:r>
              <a:rPr kumimoji="1" lang="en-US" altLang="ja-JP" sz="2400" dirty="0"/>
              <a:t>0x0040</a:t>
            </a:r>
            <a:endParaRPr kumimoji="1" lang="ja-JP" altLang="en-US" sz="2400" dirty="0"/>
          </a:p>
        </p:txBody>
      </p:sp>
      <p:sp>
        <p:nvSpPr>
          <p:cNvPr id="89" name="テキスト ボックス 88"/>
          <p:cNvSpPr txBox="1"/>
          <p:nvPr/>
        </p:nvSpPr>
        <p:spPr>
          <a:xfrm>
            <a:off x="6064882" y="4436700"/>
            <a:ext cx="651140" cy="461665"/>
          </a:xfrm>
          <a:prstGeom prst="rect">
            <a:avLst/>
          </a:prstGeom>
          <a:noFill/>
        </p:spPr>
        <p:txBody>
          <a:bodyPr wrap="none" rtlCol="0">
            <a:spAutoFit/>
          </a:bodyPr>
          <a:lstStyle/>
          <a:p>
            <a:r>
              <a:rPr kumimoji="1" lang="en-US" altLang="ja-JP" sz="2400" dirty="0"/>
              <a:t>123</a:t>
            </a:r>
            <a:endParaRPr kumimoji="1" lang="ja-JP" altLang="en-US" sz="2400" dirty="0"/>
          </a:p>
        </p:txBody>
      </p:sp>
      <p:cxnSp>
        <p:nvCxnSpPr>
          <p:cNvPr id="91" name="直線矢印コネクタ 90"/>
          <p:cNvCxnSpPr>
            <a:cxnSpLocks/>
            <a:stCxn id="88" idx="1"/>
            <a:endCxn id="89" idx="3"/>
          </p:cNvCxnSpPr>
          <p:nvPr/>
        </p:nvCxnSpPr>
        <p:spPr>
          <a:xfrm flipH="1">
            <a:off x="6716022" y="3144138"/>
            <a:ext cx="3256376" cy="15233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0" name="矢印: 右 99"/>
          <p:cNvSpPr/>
          <p:nvPr/>
        </p:nvSpPr>
        <p:spPr>
          <a:xfrm>
            <a:off x="1086369" y="4479548"/>
            <a:ext cx="184558" cy="14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p:cNvSpPr txBox="1"/>
          <p:nvPr/>
        </p:nvSpPr>
        <p:spPr>
          <a:xfrm>
            <a:off x="1097280" y="5302376"/>
            <a:ext cx="1956313" cy="461665"/>
          </a:xfrm>
          <a:prstGeom prst="rect">
            <a:avLst/>
          </a:prstGeom>
          <a:noFill/>
        </p:spPr>
        <p:txBody>
          <a:bodyPr wrap="square" rtlCol="0">
            <a:spAutoFit/>
          </a:bodyPr>
          <a:lstStyle/>
          <a:p>
            <a:r>
              <a:rPr kumimoji="1" lang="ja-JP" altLang="en-US" sz="2400" dirty="0"/>
              <a:t>実行結果</a:t>
            </a:r>
            <a:r>
              <a:rPr kumimoji="1" lang="en-US" altLang="ja-JP" sz="2400" dirty="0"/>
              <a:t>:</a:t>
            </a:r>
            <a:r>
              <a:rPr kumimoji="1" lang="en-US" altLang="ja-JP" sz="2400" dirty="0" err="1"/>
              <a:t>abc</a:t>
            </a:r>
            <a:endParaRPr kumimoji="1" lang="ja-JP" altLang="en-US" sz="2400" dirty="0"/>
          </a:p>
        </p:txBody>
      </p:sp>
      <p:cxnSp>
        <p:nvCxnSpPr>
          <p:cNvPr id="103" name="直線矢印コネクタ 102"/>
          <p:cNvCxnSpPr>
            <a:cxnSpLocks/>
            <a:endCxn id="101" idx="3"/>
          </p:cNvCxnSpPr>
          <p:nvPr/>
        </p:nvCxnSpPr>
        <p:spPr>
          <a:xfrm flipH="1">
            <a:off x="3053593" y="4163391"/>
            <a:ext cx="1910760" cy="13698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21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9"/>
                                        </p:tgtEl>
                                        <p:attrNameLst>
                                          <p:attrName>style.visibility</p:attrName>
                                        </p:attrNameLst>
                                      </p:cBhvr>
                                      <p:to>
                                        <p:strVal val="visible"/>
                                      </p:to>
                                    </p:set>
                                    <p:animEffect transition="in" filter="fade">
                                      <p:cBhvr>
                                        <p:cTn id="20" dur="500"/>
                                        <p:tgtEl>
                                          <p:spTgt spid="79"/>
                                        </p:tgtEl>
                                      </p:cBhvr>
                                    </p:animEffect>
                                  </p:childTnLst>
                                </p:cTn>
                              </p:par>
                              <p:par>
                                <p:cTn id="21" presetID="10"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fade">
                                      <p:cBhvr>
                                        <p:cTn id="26" dur="500"/>
                                        <p:tgtEl>
                                          <p:spTgt spid="8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76"/>
                                        </p:tgtEl>
                                      </p:cBhvr>
                                    </p:animEffect>
                                    <p:set>
                                      <p:cBhvr>
                                        <p:cTn id="31" dur="1" fill="hold">
                                          <p:stCondLst>
                                            <p:cond delay="499"/>
                                          </p:stCondLst>
                                        </p:cTn>
                                        <p:tgtEl>
                                          <p:spTgt spid="76"/>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77"/>
                                        </p:tgtEl>
                                        <p:attrNameLst>
                                          <p:attrName>style.visibility</p:attrName>
                                        </p:attrNameLst>
                                      </p:cBhvr>
                                      <p:to>
                                        <p:strVal val="visible"/>
                                      </p:to>
                                    </p:set>
                                    <p:animEffect transition="in" filter="fade">
                                      <p:cBhvr>
                                        <p:cTn id="34" dur="500"/>
                                        <p:tgtEl>
                                          <p:spTgt spid="7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fade">
                                      <p:cBhvr>
                                        <p:cTn id="39" dur="500"/>
                                        <p:tgtEl>
                                          <p:spTgt spid="8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fade">
                                      <p:cBhvr>
                                        <p:cTn id="44" dur="500"/>
                                        <p:tgtEl>
                                          <p:spTgt spid="81"/>
                                        </p:tgtEl>
                                      </p:cBhvr>
                                    </p:animEffect>
                                  </p:childTnLst>
                                </p:cTn>
                              </p:par>
                              <p:par>
                                <p:cTn id="45" presetID="10" presetClass="entr" presetSubtype="0" fill="hold" nodeType="with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500"/>
                                        <p:tgtEl>
                                          <p:spTgt spid="83"/>
                                        </p:tgtEl>
                                      </p:cBhvr>
                                    </p:animEffect>
                                  </p:childTnLst>
                                </p:cTn>
                              </p:par>
                              <p:par>
                                <p:cTn id="48" presetID="10" presetClass="entr" presetSubtype="0" fill="hold" nodeType="with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fade">
                                      <p:cBhvr>
                                        <p:cTn id="50" dur="500"/>
                                        <p:tgtEl>
                                          <p:spTgt spid="8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77"/>
                                        </p:tgtEl>
                                      </p:cBhvr>
                                    </p:animEffect>
                                    <p:set>
                                      <p:cBhvr>
                                        <p:cTn id="55" dur="1" fill="hold">
                                          <p:stCondLst>
                                            <p:cond delay="499"/>
                                          </p:stCondLst>
                                        </p:cTn>
                                        <p:tgtEl>
                                          <p:spTgt spid="77"/>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500"/>
                                        <p:tgtEl>
                                          <p:spTgt spid="7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81"/>
                                        </p:tgtEl>
                                      </p:cBhvr>
                                    </p:animEffect>
                                    <p:set>
                                      <p:cBhvr>
                                        <p:cTn id="63" dur="1" fill="hold">
                                          <p:stCondLst>
                                            <p:cond delay="499"/>
                                          </p:stCondLst>
                                        </p:cTn>
                                        <p:tgtEl>
                                          <p:spTgt spid="81"/>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84"/>
                                        </p:tgtEl>
                                      </p:cBhvr>
                                    </p:animEffect>
                                    <p:set>
                                      <p:cBhvr>
                                        <p:cTn id="66" dur="1" fill="hold">
                                          <p:stCondLst>
                                            <p:cond delay="499"/>
                                          </p:stCondLst>
                                        </p:cTn>
                                        <p:tgtEl>
                                          <p:spTgt spid="8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88"/>
                                        </p:tgtEl>
                                        <p:attrNameLst>
                                          <p:attrName>style.visibility</p:attrName>
                                        </p:attrNameLst>
                                      </p:cBhvr>
                                      <p:to>
                                        <p:strVal val="visible"/>
                                      </p:to>
                                    </p:set>
                                    <p:animEffect transition="in" filter="fade">
                                      <p:cBhvr>
                                        <p:cTn id="71" dur="500"/>
                                        <p:tgtEl>
                                          <p:spTgt spid="8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89"/>
                                        </p:tgtEl>
                                        <p:attrNameLst>
                                          <p:attrName>style.visibility</p:attrName>
                                        </p:attrNameLst>
                                      </p:cBhvr>
                                      <p:to>
                                        <p:strVal val="visible"/>
                                      </p:to>
                                    </p:set>
                                    <p:animEffect transition="in" filter="fade">
                                      <p:cBhvr>
                                        <p:cTn id="76" dur="500"/>
                                        <p:tgtEl>
                                          <p:spTgt spid="89"/>
                                        </p:tgtEl>
                                      </p:cBhvr>
                                    </p:animEffect>
                                  </p:childTnLst>
                                </p:cTn>
                              </p:par>
                              <p:par>
                                <p:cTn id="77" presetID="10" presetClass="entr" presetSubtype="0" fill="hold" nodeType="withEffect">
                                  <p:stCondLst>
                                    <p:cond delay="0"/>
                                  </p:stCondLst>
                                  <p:childTnLst>
                                    <p:set>
                                      <p:cBhvr>
                                        <p:cTn id="78" dur="1" fill="hold">
                                          <p:stCondLst>
                                            <p:cond delay="0"/>
                                          </p:stCondLst>
                                        </p:cTn>
                                        <p:tgtEl>
                                          <p:spTgt spid="91"/>
                                        </p:tgtEl>
                                        <p:attrNameLst>
                                          <p:attrName>style.visibility</p:attrName>
                                        </p:attrNameLst>
                                      </p:cBhvr>
                                      <p:to>
                                        <p:strVal val="visible"/>
                                      </p:to>
                                    </p:set>
                                    <p:animEffect transition="in" filter="fade">
                                      <p:cBhvr>
                                        <p:cTn id="79" dur="500"/>
                                        <p:tgtEl>
                                          <p:spTgt spid="9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1" nodeType="clickEffect">
                                  <p:stCondLst>
                                    <p:cond delay="0"/>
                                  </p:stCondLst>
                                  <p:childTnLst>
                                    <p:animEffect transition="out" filter="fade">
                                      <p:cBhvr>
                                        <p:cTn id="83" dur="500"/>
                                        <p:tgtEl>
                                          <p:spTgt spid="78"/>
                                        </p:tgtEl>
                                      </p:cBhvr>
                                    </p:animEffect>
                                    <p:set>
                                      <p:cBhvr>
                                        <p:cTn id="84" dur="1" fill="hold">
                                          <p:stCondLst>
                                            <p:cond delay="499"/>
                                          </p:stCondLst>
                                        </p:cTn>
                                        <p:tgtEl>
                                          <p:spTgt spid="78"/>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100"/>
                                        </p:tgtEl>
                                        <p:attrNameLst>
                                          <p:attrName>style.visibility</p:attrName>
                                        </p:attrNameLst>
                                      </p:cBhvr>
                                      <p:to>
                                        <p:strVal val="visible"/>
                                      </p:to>
                                    </p:set>
                                    <p:animEffect transition="in" filter="fade">
                                      <p:cBhvr>
                                        <p:cTn id="87" dur="500"/>
                                        <p:tgtEl>
                                          <p:spTgt spid="10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03"/>
                                        </p:tgtEl>
                                        <p:attrNameLst>
                                          <p:attrName>style.visibility</p:attrName>
                                        </p:attrNameLst>
                                      </p:cBhvr>
                                      <p:to>
                                        <p:strVal val="visible"/>
                                      </p:to>
                                    </p:set>
                                    <p:animEffect transition="in" filter="fade">
                                      <p:cBhvr>
                                        <p:cTn id="92" dur="500"/>
                                        <p:tgtEl>
                                          <p:spTgt spid="10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01"/>
                                        </p:tgtEl>
                                        <p:attrNameLst>
                                          <p:attrName>style.visibility</p:attrName>
                                        </p:attrNameLst>
                                      </p:cBhvr>
                                      <p:to>
                                        <p:strVal val="visible"/>
                                      </p:to>
                                    </p:set>
                                    <p:animEffect transition="in" filter="fade">
                                      <p:cBhvr>
                                        <p:cTn id="95"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6" grpId="0" animBg="1"/>
      <p:bldP spid="76" grpId="1" animBg="1"/>
      <p:bldP spid="77" grpId="0" animBg="1"/>
      <p:bldP spid="77" grpId="1" animBg="1"/>
      <p:bldP spid="78" grpId="0" animBg="1"/>
      <p:bldP spid="78" grpId="1" animBg="1"/>
      <p:bldP spid="79" grpId="0"/>
      <p:bldP spid="80" grpId="0"/>
      <p:bldP spid="81" grpId="0"/>
      <p:bldP spid="81" grpId="1"/>
      <p:bldP spid="82" grpId="0"/>
      <p:bldP spid="88" grpId="0"/>
      <p:bldP spid="89" grpId="0"/>
      <p:bldP spid="100" grpId="0" animBg="1"/>
      <p:bldP spid="10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最終課題について</a:t>
            </a:r>
          </a:p>
        </p:txBody>
      </p:sp>
      <p:sp>
        <p:nvSpPr>
          <p:cNvPr id="3" name="コンテンツ プレースホルダー 2"/>
          <p:cNvSpPr>
            <a:spLocks noGrp="1"/>
          </p:cNvSpPr>
          <p:nvPr>
            <p:ph idx="1"/>
          </p:nvPr>
        </p:nvSpPr>
        <p:spPr/>
        <p:txBody>
          <a:bodyPr/>
          <a:lstStyle/>
          <a:p>
            <a:endParaRPr lang="en-US" altLang="ja-JP" dirty="0"/>
          </a:p>
          <a:p>
            <a:pPr>
              <a:buFont typeface="Wingdings" panose="05000000000000000000" pitchFamily="2" charset="2"/>
              <a:buChar char="l"/>
            </a:pPr>
            <a:r>
              <a:rPr lang="ja-JP" altLang="en-US" sz="2800" dirty="0"/>
              <a:t>　テスト計画書を考えるのが大変</a:t>
            </a:r>
            <a:endParaRPr lang="en-US" altLang="ja-JP" sz="2800" dirty="0"/>
          </a:p>
          <a:p>
            <a:pPr>
              <a:buFont typeface="Wingdings" panose="05000000000000000000" pitchFamily="2" charset="2"/>
              <a:buChar char="l"/>
            </a:pPr>
            <a:endParaRPr lang="en-US" altLang="ja-JP" sz="2800" dirty="0"/>
          </a:p>
          <a:p>
            <a:pPr>
              <a:buFont typeface="Wingdings" panose="05000000000000000000" pitchFamily="2" charset="2"/>
              <a:buChar char="l"/>
            </a:pPr>
            <a:r>
              <a:rPr lang="ja-JP" altLang="en-US" sz="2800" dirty="0"/>
              <a:t>　複雑なアルゴリズムの問題でフローチャートから書ける</a:t>
            </a:r>
            <a:endParaRPr lang="en-US" altLang="ja-JP" sz="2800" dirty="0"/>
          </a:p>
          <a:p>
            <a:pPr marL="0" indent="0">
              <a:buNone/>
            </a:pPr>
            <a:r>
              <a:rPr lang="ja-JP" altLang="en-US" sz="2800" dirty="0"/>
              <a:t>　　ものなのかという疑問</a:t>
            </a:r>
            <a:endParaRPr kumimoji="1" lang="ja-JP" altLang="en-US" sz="28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6</a:t>
            </a:fld>
            <a:endParaRPr lang="en-US" dirty="0"/>
          </a:p>
        </p:txBody>
      </p:sp>
    </p:spTree>
    <p:extLst>
      <p:ext uri="{BB962C8B-B14F-4D97-AF65-F5344CB8AC3E}">
        <p14:creationId xmlns:p14="http://schemas.microsoft.com/office/powerpoint/2010/main" val="154666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克服できたこと</a:t>
            </a:r>
          </a:p>
        </p:txBody>
      </p:sp>
      <p:sp>
        <p:nvSpPr>
          <p:cNvPr id="3" name="コンテンツ プレースホルダー 2"/>
          <p:cNvSpPr>
            <a:spLocks noGrp="1"/>
          </p:cNvSpPr>
          <p:nvPr>
            <p:ph idx="1"/>
          </p:nvPr>
        </p:nvSpPr>
        <p:spPr/>
        <p:txBody>
          <a:bodyPr/>
          <a:lstStyle/>
          <a:p>
            <a:endParaRPr kumimoji="1" lang="en-US" altLang="ja-JP" dirty="0"/>
          </a:p>
          <a:p>
            <a:pPr>
              <a:buFont typeface="Wingdings" panose="05000000000000000000" pitchFamily="2" charset="2"/>
              <a:buChar char="l"/>
            </a:pPr>
            <a:r>
              <a:rPr kumimoji="1" lang="ja-JP" altLang="en-US" sz="2800" dirty="0"/>
              <a:t>　電話対応</a:t>
            </a:r>
            <a:endParaRPr kumimoji="1" lang="en-US" altLang="ja-JP" sz="2800"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7</a:t>
            </a:fld>
            <a:endParaRPr lang="en-US" dirty="0"/>
          </a:p>
        </p:txBody>
      </p:sp>
    </p:spTree>
    <p:extLst>
      <p:ext uri="{BB962C8B-B14F-4D97-AF65-F5344CB8AC3E}">
        <p14:creationId xmlns:p14="http://schemas.microsoft.com/office/powerpoint/2010/main" val="58458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克服したいこと</a:t>
            </a:r>
            <a:endParaRPr lang="en-US" altLang="ja-JP" dirty="0"/>
          </a:p>
        </p:txBody>
      </p:sp>
      <p:sp>
        <p:nvSpPr>
          <p:cNvPr id="3" name="コンテンツ プレースホルダー 2"/>
          <p:cNvSpPr>
            <a:spLocks noGrp="1"/>
          </p:cNvSpPr>
          <p:nvPr>
            <p:ph idx="1"/>
          </p:nvPr>
        </p:nvSpPr>
        <p:spPr/>
        <p:txBody>
          <a:bodyPr/>
          <a:lstStyle/>
          <a:p>
            <a:pPr lvl="1">
              <a:buFont typeface="Wingdings" panose="05000000000000000000" pitchFamily="2" charset="2"/>
              <a:buChar char="l"/>
            </a:pPr>
            <a:endParaRPr lang="en-US" altLang="ja-JP" sz="2800" dirty="0"/>
          </a:p>
          <a:p>
            <a:pPr>
              <a:buFont typeface="Wingdings" panose="05000000000000000000" pitchFamily="2" charset="2"/>
              <a:buChar char="l"/>
            </a:pPr>
            <a:r>
              <a:rPr lang="ja-JP" altLang="en-US" sz="2800" dirty="0"/>
              <a:t>　感想や質問が出てこない</a:t>
            </a:r>
            <a:endParaRPr lang="en-US" altLang="ja-JP" sz="2800" dirty="0"/>
          </a:p>
          <a:p>
            <a:pPr lvl="1">
              <a:buFont typeface="Wingdings" panose="05000000000000000000" pitchFamily="2" charset="2"/>
              <a:buChar char="l"/>
            </a:pPr>
            <a:endParaRPr lang="en-US" altLang="ja-JP" sz="2800" dirty="0"/>
          </a:p>
          <a:p>
            <a:pPr>
              <a:buFont typeface="Wingdings" panose="05000000000000000000" pitchFamily="2" charset="2"/>
              <a:buChar char="l"/>
            </a:pPr>
            <a:r>
              <a:rPr lang="ja-JP" altLang="en-US" sz="2800" dirty="0"/>
              <a:t>　オブジェクト指向の理解が浅い</a:t>
            </a:r>
            <a:endParaRPr lang="en-US" altLang="ja-JP" sz="2800" dirty="0"/>
          </a:p>
          <a:p>
            <a:pPr marL="201168" lvl="1" indent="0">
              <a:buNone/>
            </a:pPr>
            <a:endParaRPr lang="en-US" altLang="ja-JP" sz="2800" dirty="0"/>
          </a:p>
          <a:p>
            <a:pPr>
              <a:buFont typeface="Wingdings" panose="05000000000000000000" pitchFamily="2" charset="2"/>
              <a:buChar char="l"/>
            </a:pPr>
            <a:r>
              <a:rPr lang="ja-JP" altLang="en-US" sz="2800" dirty="0"/>
              <a:t>　フローチャートから書けない</a:t>
            </a:r>
            <a:endParaRPr lang="en-US" altLang="ja-JP" sz="2800" dirty="0"/>
          </a:p>
        </p:txBody>
      </p:sp>
      <p:sp>
        <p:nvSpPr>
          <p:cNvPr id="4" name="スライド番号プレースホルダー 3"/>
          <p:cNvSpPr>
            <a:spLocks noGrp="1"/>
          </p:cNvSpPr>
          <p:nvPr>
            <p:ph type="sldNum" sz="quarter" idx="12"/>
          </p:nvPr>
        </p:nvSpPr>
        <p:spPr/>
        <p:txBody>
          <a:bodyPr/>
          <a:lstStyle/>
          <a:p>
            <a:fld id="{4CE482DC-2269-4F26-9D2A-7E44B1A4CD85}" type="slidenum">
              <a:rPr lang="en-US" smtClean="0"/>
              <a:pPr/>
              <a:t>8</a:t>
            </a:fld>
            <a:endParaRPr lang="en-US" dirty="0"/>
          </a:p>
        </p:txBody>
      </p:sp>
    </p:spTree>
    <p:extLst>
      <p:ext uri="{BB962C8B-B14F-4D97-AF65-F5344CB8AC3E}">
        <p14:creationId xmlns:p14="http://schemas.microsoft.com/office/powerpoint/2010/main" val="1355217813"/>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2073</TotalTime>
  <Words>278</Words>
  <Application>Microsoft Office PowerPoint</Application>
  <PresentationFormat>ワイド画面</PresentationFormat>
  <Paragraphs>133</Paragraphs>
  <Slides>11</Slides>
  <Notes>10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游ゴシック</vt:lpstr>
      <vt:lpstr>Calibri</vt:lpstr>
      <vt:lpstr>Calibri Light</vt:lpstr>
      <vt:lpstr>Wingdings</vt:lpstr>
      <vt:lpstr>レトロスペクト</vt:lpstr>
      <vt:lpstr>成果発表</vt:lpstr>
      <vt:lpstr>得たこと</vt:lpstr>
      <vt:lpstr>アジェンダ</vt:lpstr>
      <vt:lpstr>WBAや木鶏会について</vt:lpstr>
      <vt:lpstr>輪講について</vt:lpstr>
      <vt:lpstr>Stringが値渡しの動きをする理由</vt:lpstr>
      <vt:lpstr>最終課題について</vt:lpstr>
      <vt:lpstr>克服できたこと</vt:lpstr>
      <vt:lpstr>克服したいこと</vt:lpstr>
      <vt:lpstr>次に生かすこと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成果発表</dc:title>
  <dc:creator>相吉澤 優太</dc:creator>
  <cp:lastModifiedBy>yuta</cp:lastModifiedBy>
  <cp:revision>42</cp:revision>
  <dcterms:created xsi:type="dcterms:W3CDTF">2017-04-27T08:22:35Z</dcterms:created>
  <dcterms:modified xsi:type="dcterms:W3CDTF">2017-04-30T15:37:34Z</dcterms:modified>
</cp:coreProperties>
</file>