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295" r:id="rId4"/>
    <p:sldId id="294" r:id="rId5"/>
    <p:sldId id="296" r:id="rId6"/>
    <p:sldId id="260" r:id="rId7"/>
    <p:sldId id="297" r:id="rId8"/>
    <p:sldId id="298" r:id="rId9"/>
    <p:sldId id="299" r:id="rId10"/>
    <p:sldId id="300" r:id="rId11"/>
    <p:sldId id="301" r:id="rId12"/>
    <p:sldId id="268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SU uCOM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1"/>
    <a:srgbClr val="FFFFFF"/>
    <a:srgbClr val="B70F1F"/>
    <a:srgbClr val="AB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02"/>
    <p:restoredTop sz="85453"/>
  </p:normalViewPr>
  <p:slideViewPr>
    <p:cSldViewPr snapToGrid="0" snapToObjects="1">
      <p:cViewPr varScale="1">
        <p:scale>
          <a:sx n="88" d="100"/>
          <a:sy n="88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44144-6C60-9145-B025-63884EECB46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9D250-2B82-4849-97C1-6687D7D8D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9D250-2B82-4849-97C1-6687D7D8D5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4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9D250-2B82-4849-97C1-6687D7D8D5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55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9D250-2B82-4849-97C1-6687D7D8D5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3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delimiter,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https://</a:t>
            </a:r>
            <a:r>
              <a:rPr lang="en-US" altLang="zh-CN" dirty="0" err="1"/>
              <a:t>www.stata.com</a:t>
            </a:r>
            <a:r>
              <a:rPr lang="en-US" altLang="zh-CN" dirty="0"/>
              <a:t>/manuals/</a:t>
            </a:r>
            <a:r>
              <a:rPr lang="en-US" altLang="zh-CN" dirty="0" err="1"/>
              <a:t>pdelimit.pdf</a:t>
            </a:r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///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breakers,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there’s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(“</a:t>
            </a:r>
            <a:r>
              <a:rPr lang="zh-CN" altLang="en-US" dirty="0"/>
              <a:t> </a:t>
            </a:r>
            <a:r>
              <a:rPr lang="en-US" altLang="zh-CN" dirty="0"/>
              <a:t>“)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///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9D250-2B82-4849-97C1-6687D7D8D5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3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9D250-2B82-4849-97C1-6687D7D8D5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21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www.stata.com</a:t>
            </a:r>
            <a:r>
              <a:rPr lang="en-US" dirty="0"/>
              <a:t>/manuals/</a:t>
            </a:r>
            <a:r>
              <a:rPr lang="en-US" dirty="0" err="1"/>
              <a:t>pmacro.pdf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9D250-2B82-4849-97C1-6687D7D8D5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7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9D250-2B82-4849-97C1-6687D7D8D5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9D250-2B82-4849-97C1-6687D7D8D5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2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m:m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twice!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trying to accomplish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joinby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different command, does: create in the output dataset every possible combination of an observation from the first dataset and an observation from the second dataset, both having the same key.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www.stata.com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/manuals/u23.pdf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www.statalist.org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/forums/forum/general-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-discussion/general/1551609-merge-m-m-vs-joinby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reclink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www.statalist.org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/forums/forum/general-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-discussion/general/1338206-what-are-the-differences-between-matchit-and-reclink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9D250-2B82-4849-97C1-6687D7D8D5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2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9D250-2B82-4849-97C1-6687D7D8D5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8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9D250-2B82-4849-97C1-6687D7D8D5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2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567A-8357-AE40-8850-D153C712E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E71BF-2D11-0349-97BC-DD949246F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A9D7-FB77-4341-B17F-13C33D06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EA05-723B-BD44-B808-14D083F55340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26749-0748-F446-9B27-017D2D8A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F4470-C83C-CC4E-BF5E-E1CF1AB4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1B02-D299-6242-BEBA-FDC9BC77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6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9B43-30AB-1E4B-B4E3-39CE19C7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C81D0-3779-C04E-883B-24971E5AC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74515-9844-554A-9D24-B53F4B2C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EA05-723B-BD44-B808-14D083F55340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BA972-B82A-5247-BCF3-0811715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371F-1968-BB41-A38E-4FA744CB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1B02-D299-6242-BEBA-FDC9BC77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6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87259-4D75-BC4F-B185-78240AE72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896D5-1956-B248-A513-62C34CAD8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8FBF-8D52-6B4B-9227-75255E26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EA05-723B-BD44-B808-14D083F55340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03FD1-54DC-9342-8D64-AB20B896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FBA2-5B5E-4140-B058-67FA8C78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1B02-D299-6242-BEBA-FDC9BC77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453F-11D2-7E4A-B492-F38A5FFB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8446-F056-FC4E-9F53-C6F103DB8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DEEFD-D5A5-2741-90FB-FB243A80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EA05-723B-BD44-B808-14D083F55340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66A2-0BF3-5740-AB81-A8CA731F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5FA3C-28A9-6E44-8495-7D84171A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1B02-D299-6242-BEBA-FDC9BC77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16D9-3428-824A-8E5E-6E0C49AC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AAE8F-A088-D14D-AFDD-2626CADB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E0DAB-7A49-4844-98DE-697229B3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EA05-723B-BD44-B808-14D083F55340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BFBB-ACF5-834F-B2F7-00F0AE14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F6C2-5BEE-6A41-AC03-8080E680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1B02-D299-6242-BEBA-FDC9BC77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2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0AAE-7848-874E-8C74-12608548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35B4-93D7-1B45-99FF-4A091C2C1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1759E-8EF7-2D44-9B68-50566835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9879A-054B-EE49-86DE-46205188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EA05-723B-BD44-B808-14D083F55340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23CAC-A528-A741-A6DE-47E13B3E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C4DB8-22DF-CB44-BF8B-893B2A20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1B02-D299-6242-BEBA-FDC9BC77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0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08A2-04D9-1749-8AB4-4CDAAC64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42817-CF40-3A49-B53E-F329EFE01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38B30-A5B5-7E49-88B5-99BF45D4F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6F374-46DC-F34E-B544-C95523598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40BEA-37FF-9049-B457-D860880AA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E1FD1-FABF-5148-976F-B2FE055F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EA05-723B-BD44-B808-14D083F55340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F7D78-003E-694F-9040-136AD4E9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04662-4C15-7343-AE25-9D5718F6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1B02-D299-6242-BEBA-FDC9BC77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7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4B74-2CEF-0449-B701-A687EDDE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F693D-87DD-A448-9D0E-82C12400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EA05-723B-BD44-B808-14D083F55340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94374-D3AF-FB42-AE6B-D272DDDD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BF4EE-047A-144C-8830-1BF8E11F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1B02-D299-6242-BEBA-FDC9BC77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8A154-0AAF-F941-96F7-40F28871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EA05-723B-BD44-B808-14D083F55340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1177C-0D05-E24D-B96C-35774EF4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72580-4705-624F-BD1B-C2F3E337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1B02-D299-6242-BEBA-FDC9BC77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1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E3E3-BCC5-224B-8BA4-8A660643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5AF3-8E06-E34B-9AD7-11653DE22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590F1-1F4D-F547-BD83-8000EAE28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C375C-FC7B-1244-90B2-6D630A66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EA05-723B-BD44-B808-14D083F55340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BCCC7-A759-F548-BC9E-0E763A29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91D41-EEE4-C648-872B-D8B4B919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1B02-D299-6242-BEBA-FDC9BC77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F23B-52E0-2943-B4B9-9F4B4B01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793C4-B3B1-E940-96B7-91BDB2B8C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CEC8B-7A7C-C44E-AD15-BD736939D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AA206-E262-EE45-8897-149FD448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EA05-723B-BD44-B808-14D083F55340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785FE-6EFF-0B4A-AB87-308B6048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25A46-4311-6843-9347-FA7CD853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1B02-D299-6242-BEBA-FDC9BC77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5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A1F3F-92FC-0C49-902D-67A56999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5E828-7F33-4646-9328-3F260E6A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8128-4658-2043-B372-E35A184C8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AEA05-723B-BD44-B808-14D083F55340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9183A-A530-224E-9BD6-B8AE3A791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6842B-0F8A-0444-901C-FC155099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1B02-D299-6242-BEBA-FDC9BC77C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overtyaction.github.io/guides/cleaning/04%20Data%20Aggregation/02%20Fuzzy%20Merge/" TargetMode="External"/><Relationship Id="rId3" Type="http://schemas.openxmlformats.org/officeDocument/2006/relationships/hyperlink" Target="mailto:chu.282@osu.edu" TargetMode="External"/><Relationship Id="rId7" Type="http://schemas.openxmlformats.org/officeDocument/2006/relationships/hyperlink" Target="http://repec.sowi.unibe.ch/stata/estout/esttab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wbbC7TtQOoqY9EAIr_9ETd_IYfK59fbP/view" TargetMode="External"/><Relationship Id="rId5" Type="http://schemas.openxmlformats.org/officeDocument/2006/relationships/hyperlink" Target="http://web.stanford.edu/~gentzkow/research/CodeAndData.pdf" TargetMode="External"/><Relationship Id="rId10" Type="http://schemas.openxmlformats.org/officeDocument/2006/relationships/image" Target="../media/image14.jpeg"/><Relationship Id="rId4" Type="http://schemas.openxmlformats.org/officeDocument/2006/relationships/hyperlink" Target="https://github.com/y-chu/Stats-resource-for-social-science" TargetMode="External"/><Relationship Id="rId9" Type="http://schemas.openxmlformats.org/officeDocument/2006/relationships/hyperlink" Target="https://bookdown.org/csgillespie/efficient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a.com/manuals/pdelimit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a.com/meeting/switzerland16/slides/raffo-switzerland16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D03740-D23B-0640-86BA-95F4DA134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9380"/>
            <a:ext cx="12192000" cy="7107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E7FB41-9988-EF4D-A889-0F1517809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48197"/>
            <a:ext cx="12192000" cy="1874325"/>
          </a:xfrm>
          <a:solidFill>
            <a:srgbClr val="B70F1F"/>
          </a:solidFill>
        </p:spPr>
        <p:txBody>
          <a:bodyPr anchor="ctr"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Coding</a:t>
            </a: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workshop</a:t>
            </a: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-</a:t>
            </a: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Stata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4DA97-5FD8-9F4B-A862-88F21671D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20903"/>
            <a:ext cx="12192000" cy="1255258"/>
          </a:xfrm>
          <a:solidFill>
            <a:srgbClr val="B70F1F"/>
          </a:solidFill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Yue Chu</a:t>
            </a:r>
          </a:p>
          <a:p>
            <a:r>
              <a:rPr lang="en-US" altLang="zh-CN" sz="2200" dirty="0">
                <a:solidFill>
                  <a:schemeClr val="bg1"/>
                </a:solidFill>
              </a:rPr>
              <a:t>SGSA</a:t>
            </a:r>
            <a:r>
              <a:rPr lang="zh-CN" altLang="en-US" sz="2200" dirty="0">
                <a:solidFill>
                  <a:schemeClr val="bg1"/>
                </a:solidFill>
              </a:rPr>
              <a:t> </a:t>
            </a:r>
            <a:r>
              <a:rPr lang="en-US" altLang="zh-CN" sz="2200" dirty="0">
                <a:solidFill>
                  <a:schemeClr val="bg1"/>
                </a:solidFill>
              </a:rPr>
              <a:t>Research</a:t>
            </a:r>
            <a:r>
              <a:rPr lang="zh-CN" altLang="en-US" sz="2200" dirty="0">
                <a:solidFill>
                  <a:schemeClr val="bg1"/>
                </a:solidFill>
              </a:rPr>
              <a:t> </a:t>
            </a:r>
            <a:r>
              <a:rPr lang="en-US" altLang="zh-CN" sz="2200" dirty="0">
                <a:solidFill>
                  <a:schemeClr val="bg1"/>
                </a:solidFill>
              </a:rPr>
              <a:t>Committee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altLang="zh-CN" sz="2200" dirty="0">
                <a:solidFill>
                  <a:schemeClr val="bg1"/>
                </a:solidFill>
              </a:rPr>
              <a:t>Mar.</a:t>
            </a:r>
            <a:r>
              <a:rPr lang="zh-CN" altLang="en-US" sz="2200" dirty="0">
                <a:solidFill>
                  <a:schemeClr val="bg1"/>
                </a:solidFill>
              </a:rPr>
              <a:t> </a:t>
            </a:r>
            <a:r>
              <a:rPr lang="en-US" altLang="zh-CN" sz="2200" dirty="0">
                <a:solidFill>
                  <a:schemeClr val="bg1"/>
                </a:solidFill>
              </a:rPr>
              <a:t>25</a:t>
            </a:r>
            <a:r>
              <a:rPr lang="en-US" sz="2200" dirty="0">
                <a:solidFill>
                  <a:schemeClr val="bg1"/>
                </a:solidFill>
              </a:rPr>
              <a:t>, 202</a:t>
            </a:r>
            <a:r>
              <a:rPr lang="en-US" altLang="zh-CN" sz="2200" dirty="0">
                <a:solidFill>
                  <a:schemeClr val="bg1"/>
                </a:solidFill>
              </a:rPr>
              <a:t>2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altLang="zh-CN" sz="2200" dirty="0">
                <a:solidFill>
                  <a:schemeClr val="bg1"/>
                </a:solidFill>
              </a:rPr>
              <a:t>OSU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1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FFD9-69A1-554E-A71D-42C32E8D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Missing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imputation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71E1-79A7-7A46-9F21-25FD31C2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86" y="1690688"/>
            <a:ext cx="10515600" cy="4802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zh-CN" sz="3200" dirty="0"/>
              <a:t>Regression</a:t>
            </a:r>
            <a:r>
              <a:rPr lang="zh-CN" altLang="en-US" sz="3200" dirty="0"/>
              <a:t> </a:t>
            </a:r>
            <a:r>
              <a:rPr lang="en-US" altLang="zh-CN" sz="3200" dirty="0"/>
              <a:t>imputation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dirty="0"/>
              <a:t>Stochastic</a:t>
            </a:r>
            <a:r>
              <a:rPr lang="zh-CN" altLang="en-US" sz="2800" dirty="0"/>
              <a:t> </a:t>
            </a:r>
            <a:r>
              <a:rPr lang="en-US" altLang="zh-CN" sz="2800" dirty="0"/>
              <a:t>regression:</a:t>
            </a:r>
            <a:r>
              <a:rPr lang="zh-CN" altLang="en-US" sz="2800" dirty="0"/>
              <a:t> </a:t>
            </a:r>
            <a:r>
              <a:rPr lang="en-US" altLang="zh-CN" sz="2800" dirty="0"/>
              <a:t>add</a:t>
            </a:r>
            <a:r>
              <a:rPr lang="zh-CN" altLang="en-US" sz="2800" dirty="0"/>
              <a:t> </a:t>
            </a:r>
            <a:r>
              <a:rPr lang="en-US" altLang="zh-CN" sz="2800" dirty="0"/>
              <a:t>random</a:t>
            </a:r>
            <a:r>
              <a:rPr lang="zh-CN" altLang="en-US" sz="2800" dirty="0"/>
              <a:t> </a:t>
            </a:r>
            <a:r>
              <a:rPr lang="en-US" altLang="zh-CN" sz="2800" dirty="0"/>
              <a:t>noise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predicted</a:t>
            </a:r>
            <a:r>
              <a:rPr lang="zh-CN" altLang="en-US" sz="2800" dirty="0"/>
              <a:t> </a:t>
            </a:r>
            <a:r>
              <a:rPr lang="en-US" altLang="zh-CN" sz="2800" dirty="0"/>
              <a:t>value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zh-CN" sz="3200" dirty="0"/>
              <a:t>MICE</a:t>
            </a:r>
            <a:r>
              <a:rPr lang="zh-CN" altLang="en-US" sz="3200" dirty="0"/>
              <a:t> </a:t>
            </a:r>
            <a:r>
              <a:rPr lang="en-US" altLang="zh-CN" sz="3200" dirty="0"/>
              <a:t>(multiple</a:t>
            </a:r>
            <a:r>
              <a:rPr lang="zh-CN" altLang="en-US" sz="3200" dirty="0"/>
              <a:t> </a:t>
            </a:r>
            <a:r>
              <a:rPr lang="en-US" altLang="zh-CN" sz="3200" dirty="0"/>
              <a:t>imputation</a:t>
            </a:r>
            <a:r>
              <a:rPr lang="zh-CN" altLang="en-US" sz="3200" dirty="0"/>
              <a:t>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chained</a:t>
            </a:r>
            <a:r>
              <a:rPr lang="zh-CN" altLang="en-US" sz="3200" dirty="0"/>
              <a:t> </a:t>
            </a:r>
            <a:r>
              <a:rPr lang="en-US" altLang="zh-CN" sz="3200" dirty="0"/>
              <a:t>equations)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i="1" dirty="0"/>
              <a:t>mi</a:t>
            </a:r>
            <a:endParaRPr lang="en-US" altLang="zh-CN" sz="2800" dirty="0"/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dirty="0"/>
              <a:t>Specify</a:t>
            </a:r>
            <a:r>
              <a:rPr lang="zh-CN" altLang="en-US" sz="2800" dirty="0"/>
              <a:t> </a:t>
            </a:r>
            <a:r>
              <a:rPr lang="en-US" altLang="zh-CN" sz="2800" dirty="0"/>
              <a:t>separate</a:t>
            </a:r>
            <a:r>
              <a:rPr lang="zh-CN" altLang="en-US" sz="2800" dirty="0"/>
              <a:t> </a:t>
            </a:r>
            <a:r>
              <a:rPr lang="en-US" altLang="zh-CN" sz="2800" dirty="0"/>
              <a:t>regression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variable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be</a:t>
            </a:r>
            <a:r>
              <a:rPr lang="zh-CN" altLang="en-US" sz="2800" dirty="0"/>
              <a:t> </a:t>
            </a:r>
            <a:r>
              <a:rPr lang="en-US" altLang="zh-CN" sz="2800" dirty="0"/>
              <a:t>imputed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C884C-8087-1144-932F-898F929C3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036" y="4601890"/>
            <a:ext cx="68453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FFD9-69A1-554E-A71D-42C32E8D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Output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formatting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71E1-79A7-7A46-9F21-25FD31C2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86" y="1690688"/>
            <a:ext cx="6171846" cy="4802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zh-CN" sz="3200" dirty="0"/>
              <a:t>Store</a:t>
            </a:r>
            <a:r>
              <a:rPr lang="zh-CN" altLang="en-US" sz="3200" dirty="0"/>
              <a:t> </a:t>
            </a:r>
            <a:r>
              <a:rPr lang="en-US" altLang="zh-CN" sz="3200" dirty="0"/>
              <a:t>regression</a:t>
            </a:r>
            <a:r>
              <a:rPr lang="zh-CN" altLang="en-US" sz="3200" dirty="0"/>
              <a:t> </a:t>
            </a:r>
            <a:r>
              <a:rPr lang="en-US" altLang="zh-CN" sz="3200" dirty="0"/>
              <a:t>estimates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i="1" dirty="0" err="1"/>
              <a:t>eststo</a:t>
            </a:r>
            <a:endParaRPr lang="en-US" altLang="zh-CN" sz="2800" i="1" dirty="0"/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zh-CN" sz="3200" dirty="0"/>
              <a:t>Publication</a:t>
            </a:r>
            <a:r>
              <a:rPr lang="zh-CN" altLang="en-US" sz="3200" dirty="0"/>
              <a:t> </a:t>
            </a:r>
            <a:r>
              <a:rPr lang="en-US" altLang="zh-CN" sz="3200" dirty="0"/>
              <a:t>style</a:t>
            </a:r>
            <a:r>
              <a:rPr lang="zh-CN" altLang="en-US" sz="3200" dirty="0"/>
              <a:t> </a:t>
            </a:r>
            <a:r>
              <a:rPr lang="en-US" altLang="zh-CN" sz="3200" dirty="0"/>
              <a:t>regression</a:t>
            </a:r>
            <a:r>
              <a:rPr lang="zh-CN" altLang="en-US" sz="3200" dirty="0"/>
              <a:t> </a:t>
            </a:r>
            <a:r>
              <a:rPr lang="en-US" altLang="zh-CN" sz="3200" dirty="0"/>
              <a:t>tables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i="1" dirty="0" err="1"/>
              <a:t>esttab</a:t>
            </a:r>
            <a:endParaRPr lang="en-US" altLang="zh-C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C4562-D4F5-BB47-BA0A-AEBB4BCB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86" y="4405312"/>
            <a:ext cx="670560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3279B-27C9-AF47-902B-53D3C6605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486" y="959004"/>
            <a:ext cx="4755711" cy="52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3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1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0" name="Rectangle 1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3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3" name="Rectangle 14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BAEFE-DC06-694D-82AB-61824277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749030"/>
            <a:ext cx="6045938" cy="1338711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Thank</a:t>
            </a:r>
            <a:r>
              <a:rPr lang="zh-CN" altLang="en-US" sz="3600" dirty="0"/>
              <a:t> </a:t>
            </a:r>
            <a:r>
              <a:rPr lang="en-US" altLang="zh-CN" sz="3600" dirty="0"/>
              <a:t>you!</a:t>
            </a:r>
            <a:br>
              <a:rPr lang="en-US" altLang="zh-CN" sz="3600" dirty="0"/>
            </a:br>
            <a:r>
              <a:rPr lang="en-US" sz="2400" dirty="0"/>
              <a:t>Contact info: Yue Chu </a:t>
            </a:r>
            <a:r>
              <a:rPr lang="en-US" sz="2400" dirty="0">
                <a:hlinkClick r:id="rId3"/>
              </a:rPr>
              <a:t>chu.282@osu.edu</a:t>
            </a:r>
            <a:r>
              <a:rPr lang="en-US" sz="24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6238-698E-DA46-BC4C-1A460B58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51793"/>
            <a:ext cx="7708175" cy="40404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600" b="1" dirty="0"/>
              <a:t>Codes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in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Stata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can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be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found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on</a:t>
            </a:r>
            <a:r>
              <a:rPr lang="zh-CN" altLang="en-US" sz="1600" b="1" dirty="0"/>
              <a:t> </a:t>
            </a:r>
            <a:r>
              <a:rPr lang="en-US" altLang="zh-CN" sz="1600" b="1" dirty="0" err="1">
                <a:hlinkClick r:id="rId4"/>
              </a:rPr>
              <a:t>Github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dirty="0"/>
              <a:t>This</a:t>
            </a:r>
            <a:r>
              <a:rPr lang="zh-CN" altLang="en-US" sz="1600" dirty="0"/>
              <a:t> </a:t>
            </a:r>
            <a:r>
              <a:rPr lang="en-US" altLang="zh-CN" sz="1600" dirty="0"/>
              <a:t>repository</a:t>
            </a:r>
            <a:r>
              <a:rPr lang="zh-CN" altLang="en-US" sz="1600" dirty="0"/>
              <a:t> </a:t>
            </a:r>
            <a:r>
              <a:rPr lang="en-US" altLang="zh-CN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list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resources,</a:t>
            </a:r>
            <a:r>
              <a:rPr lang="zh-CN" altLang="en-US" sz="1600" dirty="0"/>
              <a:t> </a:t>
            </a:r>
            <a:r>
              <a:rPr lang="en-US" altLang="zh-CN" sz="1600" dirty="0" err="1"/>
              <a:t>cheatsheets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books,</a:t>
            </a:r>
            <a:r>
              <a:rPr lang="zh-CN" altLang="en-US" sz="1600" dirty="0"/>
              <a:t> </a:t>
            </a:r>
            <a:r>
              <a:rPr lang="en-US" altLang="zh-CN" sz="1600" dirty="0"/>
              <a:t>codes</a:t>
            </a:r>
            <a:r>
              <a:rPr lang="zh-CN" altLang="en-US" sz="1600" dirty="0"/>
              <a:t> </a:t>
            </a:r>
            <a:r>
              <a:rPr lang="en-US" altLang="zh-CN" sz="1600" dirty="0"/>
              <a:t>etc.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References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and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useful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resources:</a:t>
            </a:r>
          </a:p>
          <a:p>
            <a:pPr marL="0" indent="0">
              <a:buNone/>
            </a:pPr>
            <a:r>
              <a:rPr lang="en-US" sz="1400" dirty="0"/>
              <a:t>Gentzkow and Shapiro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5"/>
              </a:rPr>
              <a:t>Code and Data for the Social Sciences: A Practitioner’s Guide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Mize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6"/>
              </a:rPr>
              <a:t>Best Practices for Analyzing Incomplete</a:t>
            </a:r>
            <a:r>
              <a:rPr lang="zh-CN" altLang="en-US" sz="1400" dirty="0">
                <a:hlinkClick r:id="rId6"/>
              </a:rPr>
              <a:t> </a:t>
            </a:r>
            <a:r>
              <a:rPr lang="en-US" altLang="zh-CN" sz="1400" dirty="0">
                <a:hlinkClick r:id="rId6"/>
              </a:rPr>
              <a:t>Data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>
                <a:hlinkClick r:id="rId7"/>
              </a:rPr>
              <a:t>Publication</a:t>
            </a:r>
            <a:r>
              <a:rPr lang="zh-CN" altLang="en-US" sz="1400" dirty="0">
                <a:hlinkClick r:id="rId7"/>
              </a:rPr>
              <a:t> </a:t>
            </a:r>
            <a:r>
              <a:rPr lang="en-US" altLang="zh-CN" sz="1400" dirty="0">
                <a:hlinkClick r:id="rId7"/>
              </a:rPr>
              <a:t>style</a:t>
            </a:r>
            <a:r>
              <a:rPr lang="zh-CN" altLang="en-US" sz="1400" dirty="0">
                <a:hlinkClick r:id="rId7"/>
              </a:rPr>
              <a:t> </a:t>
            </a:r>
            <a:r>
              <a:rPr lang="en-US" altLang="zh-CN" sz="1400" dirty="0">
                <a:hlinkClick r:id="rId7"/>
              </a:rPr>
              <a:t>regression</a:t>
            </a:r>
            <a:r>
              <a:rPr lang="zh-CN" altLang="en-US" sz="1400" dirty="0">
                <a:hlinkClick r:id="rId7"/>
              </a:rPr>
              <a:t> </a:t>
            </a:r>
            <a:r>
              <a:rPr lang="en-US" altLang="zh-CN" sz="1400" dirty="0">
                <a:hlinkClick r:id="rId7"/>
              </a:rPr>
              <a:t>tables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>
                <a:hlinkClick r:id="rId8"/>
              </a:rPr>
              <a:t>Useful</a:t>
            </a:r>
            <a:r>
              <a:rPr lang="zh-CN" altLang="en-US" sz="1400" dirty="0">
                <a:hlinkClick r:id="rId8"/>
              </a:rPr>
              <a:t> </a:t>
            </a:r>
            <a:r>
              <a:rPr lang="en-US" altLang="zh-CN" sz="1400" dirty="0">
                <a:hlinkClick r:id="rId8"/>
              </a:rPr>
              <a:t>Stata</a:t>
            </a:r>
            <a:r>
              <a:rPr lang="zh-CN" altLang="en-US" sz="1400" dirty="0">
                <a:hlinkClick r:id="rId8"/>
              </a:rPr>
              <a:t> </a:t>
            </a:r>
            <a:r>
              <a:rPr lang="en-US" altLang="zh-CN" sz="1400" dirty="0">
                <a:hlinkClick r:id="rId8"/>
              </a:rPr>
              <a:t>code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Gillespie and Lovelace,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9"/>
              </a:rPr>
              <a:t>Efficient</a:t>
            </a:r>
            <a:r>
              <a:rPr lang="zh-CN" altLang="en-US" sz="1400" dirty="0">
                <a:hlinkClick r:id="rId9"/>
              </a:rPr>
              <a:t> </a:t>
            </a:r>
            <a:r>
              <a:rPr lang="en-US" altLang="zh-CN" sz="1400" dirty="0">
                <a:hlinkClick r:id="rId9"/>
              </a:rPr>
              <a:t>R</a:t>
            </a:r>
            <a:r>
              <a:rPr lang="zh-CN" altLang="en-US" sz="1400" dirty="0">
                <a:hlinkClick r:id="rId9"/>
              </a:rPr>
              <a:t> </a:t>
            </a:r>
            <a:r>
              <a:rPr lang="en-US" altLang="zh-CN" sz="1400" dirty="0">
                <a:hlinkClick r:id="rId9"/>
              </a:rPr>
              <a:t>programming</a:t>
            </a:r>
            <a:endParaRPr lang="en-US" altLang="zh-CN" sz="1400" dirty="0"/>
          </a:p>
          <a:p>
            <a:pPr marL="0" indent="0">
              <a:buNone/>
            </a:pPr>
            <a:endParaRPr lang="en-US" sz="1400" dirty="0"/>
          </a:p>
        </p:txBody>
      </p:sp>
      <p:cxnSp>
        <p:nvCxnSpPr>
          <p:cNvPr id="1034" name="Straight Connector 14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22A5865-8E06-2C40-B774-CE53F1BE5408}"/>
              </a:ext>
            </a:extLst>
          </p:cNvPr>
          <p:cNvGrpSpPr/>
          <p:nvPr/>
        </p:nvGrpSpPr>
        <p:grpSpPr>
          <a:xfrm>
            <a:off x="8498511" y="1843314"/>
            <a:ext cx="3259397" cy="3709207"/>
            <a:chOff x="7449416" y="731905"/>
            <a:chExt cx="4474747" cy="5092285"/>
          </a:xfrm>
        </p:grpSpPr>
        <p:pic>
          <p:nvPicPr>
            <p:cNvPr id="1026" name="Picture 2" descr="Can thank-you notes make the world a better place? | locallove">
              <a:extLst>
                <a:ext uri="{FF2B5EF4-FFF2-40B4-BE49-F238E27FC236}">
                  <a16:creationId xmlns:a16="http://schemas.microsoft.com/office/drawing/2014/main" id="{B1967AE7-5EB0-524E-B2BF-05A297541E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7" t="6" r="41451" b="-7"/>
            <a:stretch/>
          </p:blipFill>
          <p:spPr bwMode="auto">
            <a:xfrm>
              <a:off x="7449416" y="731905"/>
              <a:ext cx="4474747" cy="5080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7FCD17-BF90-0542-8F9B-7258B2858660}"/>
                </a:ext>
              </a:extLst>
            </p:cNvPr>
            <p:cNvSpPr txBox="1"/>
            <p:nvPr/>
          </p:nvSpPr>
          <p:spPr>
            <a:xfrm>
              <a:off x="8393878" y="5546758"/>
              <a:ext cx="3530285" cy="277432"/>
            </a:xfrm>
            <a:prstGeom prst="rect">
              <a:avLst/>
            </a:prstGeom>
            <a:solidFill>
              <a:srgbClr val="ABDBDE">
                <a:alpha val="45098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b="1" cap="all" dirty="0"/>
                <a:t>(</a:t>
              </a:r>
              <a:r>
                <a:rPr lang="en-US" sz="900" b="1" cap="all" dirty="0"/>
                <a:t>ILLUSTRATIONS BY MICHELE PERRY @LOKFUNG, ISTOCK)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19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A045-A43F-F24F-9BEF-F008D1A2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campus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342D51-1D54-7D47-9A10-A15BF117A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79736"/>
              </p:ext>
            </p:extLst>
          </p:nvPr>
        </p:nvGraphicFramePr>
        <p:xfrm>
          <a:off x="838200" y="1825625"/>
          <a:ext cx="10781489" cy="26598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6565">
                  <a:extLst>
                    <a:ext uri="{9D8B030D-6E8A-4147-A177-3AD203B41FA5}">
                      <a16:colId xmlns:a16="http://schemas.microsoft.com/office/drawing/2014/main" val="3056454930"/>
                    </a:ext>
                  </a:extLst>
                </a:gridCol>
                <a:gridCol w="1968680">
                  <a:extLst>
                    <a:ext uri="{9D8B030D-6E8A-4147-A177-3AD203B41FA5}">
                      <a16:colId xmlns:a16="http://schemas.microsoft.com/office/drawing/2014/main" val="4191764300"/>
                    </a:ext>
                  </a:extLst>
                </a:gridCol>
                <a:gridCol w="3311717">
                  <a:extLst>
                    <a:ext uri="{9D8B030D-6E8A-4147-A177-3AD203B41FA5}">
                      <a16:colId xmlns:a16="http://schemas.microsoft.com/office/drawing/2014/main" val="1396884951"/>
                    </a:ext>
                  </a:extLst>
                </a:gridCol>
                <a:gridCol w="4124527">
                  <a:extLst>
                    <a:ext uri="{9D8B030D-6E8A-4147-A177-3AD203B41FA5}">
                      <a16:colId xmlns:a16="http://schemas.microsoft.com/office/drawing/2014/main" val="2299201243"/>
                    </a:ext>
                  </a:extLst>
                </a:gridCol>
              </a:tblGrid>
              <a:tr h="4937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What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Pro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15328"/>
                  </a:ext>
                </a:extLst>
              </a:tr>
              <a:tr h="953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Soc-C1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Department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c</a:t>
                      </a:r>
                      <a:r>
                        <a:rPr lang="en-US" sz="2000" dirty="0"/>
                        <a:t>luster service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altLang="zh-CN" sz="2000" dirty="0"/>
                        <a:t>User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friendly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altLang="zh-CN" sz="2000" dirty="0"/>
                        <a:t>Own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space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with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memories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altLang="zh-CN" sz="2000" dirty="0"/>
                        <a:t>Stop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revise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anytime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altLang="zh-CN" sz="2000" dirty="0"/>
                        <a:t>Not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much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21943"/>
                  </a:ext>
                </a:extLst>
              </a:tr>
              <a:tr h="116030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Unity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University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supercomputer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environment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altLang="zh-CN" sz="2000" dirty="0"/>
                        <a:t>Fast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altLang="zh-CN" sz="2000" dirty="0"/>
                        <a:t>Push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altLang="zh-CN" sz="2000" dirty="0"/>
                        <a:t>Comfortable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living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in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0-1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world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altLang="zh-CN" sz="2000" dirty="0"/>
                        <a:t>Error-free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codes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altLang="zh-CN" sz="2000" dirty="0"/>
                        <a:t>Wait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in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line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153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48CD3-771A-D74D-B6CB-3A178544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altLang="zh-CN" sz="5400" b="1"/>
              <a:t>Topics</a:t>
            </a:r>
            <a:r>
              <a:rPr lang="zh-CN" altLang="en-US" sz="5400" b="1"/>
              <a:t> </a:t>
            </a:r>
            <a:r>
              <a:rPr lang="en-US" altLang="zh-CN" sz="5400" b="1"/>
              <a:t>for</a:t>
            </a:r>
            <a:r>
              <a:rPr lang="zh-CN" altLang="en-US" sz="5400" b="1"/>
              <a:t> </a:t>
            </a:r>
            <a:r>
              <a:rPr lang="en-US" altLang="zh-CN" sz="5400" b="1"/>
              <a:t>today</a:t>
            </a:r>
            <a:endParaRPr lang="en-US" sz="5400" b="1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E0A4-D914-3848-A33B-F27E4791B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929781"/>
            <a:ext cx="7424878" cy="4671391"/>
          </a:xfrm>
        </p:spPr>
        <p:txBody>
          <a:bodyPr anchor="t">
            <a:normAutofit/>
          </a:bodyPr>
          <a:lstStyle/>
          <a:p>
            <a:r>
              <a:rPr lang="en-US" altLang="zh-CN" sz="2400" dirty="0"/>
              <a:t>Good</a:t>
            </a:r>
            <a:r>
              <a:rPr lang="zh-CN" altLang="en-US" sz="2400" dirty="0"/>
              <a:t> </a:t>
            </a:r>
            <a:r>
              <a:rPr lang="en-US" altLang="zh-CN" sz="2400" dirty="0"/>
              <a:t>coding</a:t>
            </a:r>
            <a:r>
              <a:rPr lang="zh-CN" altLang="en-US" sz="2400" dirty="0"/>
              <a:t> </a:t>
            </a:r>
            <a:r>
              <a:rPr lang="en-US" altLang="zh-CN" sz="2400" dirty="0"/>
              <a:t>practices</a:t>
            </a:r>
          </a:p>
          <a:p>
            <a:r>
              <a:rPr lang="en-US" altLang="zh-CN" sz="2400" dirty="0"/>
              <a:t>Efficient</a:t>
            </a:r>
            <a:r>
              <a:rPr lang="zh-CN" altLang="en-US" sz="2400" dirty="0"/>
              <a:t> </a:t>
            </a:r>
            <a:r>
              <a:rPr lang="en-US" altLang="zh-CN" sz="2400" dirty="0"/>
              <a:t>coding</a:t>
            </a:r>
          </a:p>
          <a:p>
            <a:pPr lvl="1"/>
            <a:r>
              <a:rPr lang="en-US" altLang="zh-CN" dirty="0"/>
              <a:t>macros</a:t>
            </a:r>
          </a:p>
          <a:p>
            <a:pPr lvl="1"/>
            <a:r>
              <a:rPr lang="en-US" altLang="zh-CN" dirty="0" err="1"/>
              <a:t>tempfile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tempvar</a:t>
            </a:r>
            <a:endParaRPr lang="en-US" altLang="zh-CN" dirty="0"/>
          </a:p>
          <a:p>
            <a:pPr lvl="1"/>
            <a:r>
              <a:rPr lang="en-US" altLang="zh-CN" dirty="0"/>
              <a:t>loops</a:t>
            </a:r>
          </a:p>
          <a:p>
            <a:r>
              <a:rPr lang="en-US" altLang="zh-CN" sz="2400" dirty="0"/>
              <a:t>Useful</a:t>
            </a:r>
            <a:r>
              <a:rPr lang="zh-CN" altLang="en-US" sz="2400" dirty="0"/>
              <a:t> </a:t>
            </a:r>
            <a:r>
              <a:rPr lang="en-US" altLang="zh-CN" sz="2400" dirty="0"/>
              <a:t>commands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processing:</a:t>
            </a:r>
            <a:r>
              <a:rPr lang="zh-CN" altLang="en-US" dirty="0"/>
              <a:t> </a:t>
            </a:r>
            <a:r>
              <a:rPr lang="en-US" altLang="zh-CN" dirty="0"/>
              <a:t>merge,</a:t>
            </a:r>
            <a:r>
              <a:rPr lang="zh-CN" altLang="en-US" dirty="0"/>
              <a:t> </a:t>
            </a:r>
            <a:r>
              <a:rPr lang="en-US" altLang="zh-CN" dirty="0"/>
              <a:t>fuzzy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</a:p>
          <a:p>
            <a:pPr lvl="1"/>
            <a:r>
              <a:rPr lang="en-US" altLang="zh-CN" dirty="0"/>
              <a:t>Missingness:</a:t>
            </a:r>
            <a:r>
              <a:rPr lang="zh-CN" altLang="en-US" dirty="0"/>
              <a:t> </a:t>
            </a:r>
            <a:r>
              <a:rPr lang="en-US" altLang="zh-CN" dirty="0" err="1"/>
              <a:t>mdesc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mvpatterns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mcartest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mi</a:t>
            </a:r>
          </a:p>
          <a:p>
            <a:r>
              <a:rPr lang="en-US" altLang="zh-CN" sz="2400" dirty="0"/>
              <a:t>Output</a:t>
            </a:r>
            <a:r>
              <a:rPr lang="zh-CN" altLang="en-US" sz="2400" dirty="0"/>
              <a:t> </a:t>
            </a:r>
            <a:r>
              <a:rPr lang="en-US" altLang="zh-CN" sz="2400" dirty="0"/>
              <a:t>formatting</a:t>
            </a:r>
          </a:p>
          <a:p>
            <a:pPr lvl="1"/>
            <a:r>
              <a:rPr lang="en-US" altLang="zh-CN" dirty="0" err="1"/>
              <a:t>eststo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esttab</a:t>
            </a:r>
            <a:endParaRPr lang="en-US" altLang="zh-CN" dirty="0"/>
          </a:p>
          <a:p>
            <a:r>
              <a:rPr lang="en-US" altLang="zh-CN" sz="2400" dirty="0"/>
              <a:t>Q&amp;A</a:t>
            </a:r>
            <a:endParaRPr lang="en-US" sz="2400" dirty="0"/>
          </a:p>
        </p:txBody>
      </p:sp>
      <p:pic>
        <p:nvPicPr>
          <p:cNvPr id="5" name="Picture 2" descr="Lazy Cat and Code 🐱 💻 by catalyst on Dribbble">
            <a:extLst>
              <a:ext uri="{FF2B5EF4-FFF2-40B4-BE49-F238E27FC236}">
                <a16:creationId xmlns:a16="http://schemas.microsoft.com/office/drawing/2014/main" id="{D82037EC-8384-8549-B7A3-AC5A36894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8" r="17218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5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50B4-41A4-6046-9C4A-ED5BEE88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altLang="zh-CN" b="1" dirty="0"/>
              <a:t>Good</a:t>
            </a:r>
            <a:r>
              <a:rPr lang="zh-CN" altLang="en-US" b="1" dirty="0"/>
              <a:t> </a:t>
            </a:r>
            <a:r>
              <a:rPr lang="en-US" altLang="zh-CN" b="1" dirty="0"/>
              <a:t>coding</a:t>
            </a:r>
            <a:r>
              <a:rPr lang="zh-CN" altLang="en-US" b="1" dirty="0"/>
              <a:t> </a:t>
            </a:r>
            <a:r>
              <a:rPr lang="en-US" altLang="zh-CN" b="1" dirty="0"/>
              <a:t>practice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2AE4E79-A10E-D847-BBA3-81844ACC1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63678"/>
              </p:ext>
            </p:extLst>
          </p:nvPr>
        </p:nvGraphicFramePr>
        <p:xfrm>
          <a:off x="644071" y="1393371"/>
          <a:ext cx="11083472" cy="52123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2672">
                  <a:extLst>
                    <a:ext uri="{9D8B030D-6E8A-4147-A177-3AD203B41FA5}">
                      <a16:colId xmlns:a16="http://schemas.microsoft.com/office/drawing/2014/main" val="1564902254"/>
                    </a:ext>
                  </a:extLst>
                </a:gridCol>
                <a:gridCol w="4151487">
                  <a:extLst>
                    <a:ext uri="{9D8B030D-6E8A-4147-A177-3AD203B41FA5}">
                      <a16:colId xmlns:a16="http://schemas.microsoft.com/office/drawing/2014/main" val="1631386088"/>
                    </a:ext>
                  </a:extLst>
                </a:gridCol>
                <a:gridCol w="4789313">
                  <a:extLst>
                    <a:ext uri="{9D8B030D-6E8A-4147-A177-3AD203B41FA5}">
                      <a16:colId xmlns:a16="http://schemas.microsoft.com/office/drawing/2014/main" val="3923893795"/>
                    </a:ext>
                  </a:extLst>
                </a:gridCol>
              </a:tblGrid>
              <a:tr h="460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Principles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Do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Don’t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14481"/>
                  </a:ext>
                </a:extLst>
              </a:tr>
              <a:tr h="460801"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Clean</a:t>
                      </a:r>
                      <a:r>
                        <a:rPr lang="zh-CN" alt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zh-CN" alt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clear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Clean</a:t>
                      </a:r>
                      <a:r>
                        <a:rPr lang="zh-CN" altLang="en-US" sz="2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directories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Everything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in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root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folder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390836"/>
                  </a:ext>
                </a:extLst>
              </a:tr>
              <a:tr h="460801">
                <a:tc vMerge="1">
                  <a:txBody>
                    <a:bodyPr/>
                    <a:lstStyle/>
                    <a:p>
                      <a:pPr algn="l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Outline</a:t>
                      </a:r>
                      <a:r>
                        <a:rPr lang="zh-CN" altLang="en-US" sz="2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zh-CN" altLang="en-US" sz="2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”chunk”</a:t>
                      </a:r>
                      <a:r>
                        <a:rPr lang="zh-CN" altLang="en-US" sz="2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like</a:t>
                      </a:r>
                      <a:r>
                        <a:rPr lang="zh-CN" altLang="en-US" sz="2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zh-CN" altLang="en-US" sz="2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No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paragraphs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or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sections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293910"/>
                  </a:ext>
                </a:extLst>
              </a:tr>
              <a:tr h="460801">
                <a:tc vMerge="1">
                  <a:txBody>
                    <a:bodyPr/>
                    <a:lstStyle/>
                    <a:p>
                      <a:pPr algn="l"/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Wrap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long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commands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2000" i="1" dirty="0">
                          <a:latin typeface="+mn-lt"/>
                          <a:cs typeface="Calibri" panose="020F0502020204030204" pitchFamily="34" charset="0"/>
                          <a:hlinkClick r:id="rId3"/>
                        </a:rPr>
                        <a:t>#delimit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latin typeface="+mn-lt"/>
                          <a:cs typeface="Calibri" panose="020F0502020204030204" pitchFamily="34" charset="0"/>
                        </a:rPr>
                        <a:t>///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>
                          <a:latin typeface="+mn-lt"/>
                          <a:cs typeface="Calibri" panose="020F0502020204030204" pitchFamily="34" charset="0"/>
                        </a:rPr>
                        <a:t>Looong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commands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983053"/>
                  </a:ext>
                </a:extLst>
              </a:tr>
              <a:tr h="443479">
                <a:tc vMerge="1">
                  <a:txBody>
                    <a:bodyPr/>
                    <a:lstStyle/>
                    <a:p>
                      <a:pPr algn="l"/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Shell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files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2000" i="1" dirty="0">
                          <a:latin typeface="+mn-lt"/>
                          <a:cs typeface="Calibri" panose="020F0502020204030204" pitchFamily="34" charset="0"/>
                        </a:rPr>
                        <a:t>include</a:t>
                      </a:r>
                      <a:r>
                        <a:rPr lang="zh-CN" altLang="en-US" sz="2000" i="1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latin typeface="+mn-lt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en-US" altLang="zh-CN" sz="2000" i="1" dirty="0" err="1">
                          <a:latin typeface="+mn-lt"/>
                          <a:cs typeface="Calibri" panose="020F0502020204030204" pitchFamily="34" charset="0"/>
                        </a:rPr>
                        <a:t>x.do</a:t>
                      </a:r>
                      <a:r>
                        <a:rPr lang="en-US" altLang="zh-CN" sz="2000" i="1" dirty="0">
                          <a:latin typeface="+mn-lt"/>
                          <a:cs typeface="Calibri" panose="020F0502020204030204" pitchFamily="34" charset="0"/>
                        </a:rPr>
                        <a:t>”,</a:t>
                      </a:r>
                      <a:r>
                        <a:rPr lang="zh-CN" altLang="en-US" sz="2000" i="1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latin typeface="+mn-lt"/>
                          <a:cs typeface="Calibri" panose="020F0502020204030204" pitchFamily="34" charset="0"/>
                        </a:rPr>
                        <a:t>do</a:t>
                      </a:r>
                      <a:r>
                        <a:rPr lang="zh-CN" altLang="en-US" sz="2000" i="1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latin typeface="+mn-lt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en-US" altLang="zh-CN" sz="2000" i="1" dirty="0" err="1">
                          <a:latin typeface="+mn-lt"/>
                          <a:cs typeface="Calibri" panose="020F0502020204030204" pitchFamily="34" charset="0"/>
                        </a:rPr>
                        <a:t>x.do</a:t>
                      </a:r>
                      <a:r>
                        <a:rPr lang="en-US" altLang="zh-CN" sz="2000" i="1" dirty="0">
                          <a:latin typeface="+mn-lt"/>
                          <a:cs typeface="Calibri" panose="020F0502020204030204" pitchFamily="34" charset="0"/>
                        </a:rPr>
                        <a:t>”)</a:t>
                      </a:r>
                      <a:endParaRPr lang="en-US" sz="2000" i="1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>
                          <a:latin typeface="+mn-lt"/>
                          <a:cs typeface="Calibri" panose="020F0502020204030204" pitchFamily="34" charset="0"/>
                        </a:rPr>
                        <a:t>Looong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files,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or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err="1">
                          <a:latin typeface="+mn-lt"/>
                          <a:cs typeface="Calibri" panose="020F0502020204030204" pitchFamily="34" charset="0"/>
                        </a:rPr>
                        <a:t>maaany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individual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files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528874"/>
                  </a:ext>
                </a:extLst>
              </a:tr>
              <a:tr h="70080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Efficient</a:t>
                      </a:r>
                      <a:r>
                        <a:rPr lang="zh-CN" alt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coding</a:t>
                      </a:r>
                      <a:r>
                        <a:rPr lang="zh-CN" alt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Simplify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codes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(e.g.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latin typeface="+mn-lt"/>
                          <a:cs typeface="Calibri" panose="020F0502020204030204" pitchFamily="34" charset="0"/>
                        </a:rPr>
                        <a:t>recode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loops,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macros,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 err="1">
                          <a:latin typeface="+mn-lt"/>
                          <a:cs typeface="Calibri" panose="020F0502020204030204" pitchFamily="34" charset="0"/>
                        </a:rPr>
                        <a:t>tempfiles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Repetitive</a:t>
                      </a:r>
                      <a:r>
                        <a:rPr lang="zh-CN" alt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  <a:cs typeface="Calibri" panose="020F0502020204030204" pitchFamily="34" charset="0"/>
                        </a:rPr>
                        <a:t>codes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938266"/>
                  </a:ext>
                </a:extLst>
              </a:tr>
              <a:tr h="48772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Flexible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Consider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possible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future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Manually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search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update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577401"/>
                  </a:ext>
                </a:extLst>
              </a:tr>
              <a:tr h="81526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Avoid</a:t>
                      </a:r>
                      <a:r>
                        <a:rPr lang="zh-CN" alt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hard</a:t>
                      </a:r>
                      <a:r>
                        <a:rPr lang="zh-CN" alt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code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Rely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your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logic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programming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(e.g.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replace</a:t>
                      </a:r>
                      <a:r>
                        <a:rPr lang="zh-CN" altLang="en-US" sz="2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x=0</a:t>
                      </a:r>
                      <a:r>
                        <a:rPr lang="zh-CN" altLang="en-US" sz="2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  <a:r>
                        <a:rPr lang="zh-CN" altLang="en-US" sz="2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missing(x)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Write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fixed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solution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manually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assign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values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b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(e.g.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replace</a:t>
                      </a:r>
                      <a:r>
                        <a:rPr lang="zh-CN" altLang="en-US" sz="2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x=0</a:t>
                      </a:r>
                      <a:r>
                        <a:rPr lang="zh-CN" altLang="en-US" sz="2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in</a:t>
                      </a:r>
                      <a:r>
                        <a:rPr lang="zh-CN" altLang="en-US" sz="2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123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968127"/>
                  </a:ext>
                </a:extLst>
              </a:tr>
              <a:tr h="460801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Well-documented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Always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comment!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No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comments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or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notes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841994"/>
                  </a:ext>
                </a:extLst>
              </a:tr>
              <a:tr h="460801">
                <a:tc vMerge="1">
                  <a:txBody>
                    <a:bodyPr/>
                    <a:lstStyle/>
                    <a:p>
                      <a:pPr algn="l"/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Version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control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Save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updated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output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as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same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file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365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02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50B4-41A4-6046-9C4A-ED5BEE88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coding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C73C-7055-8B49-A528-CBDE4158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501241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Clean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and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clear</a:t>
            </a:r>
          </a:p>
          <a:p>
            <a:pPr lvl="1"/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directories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Outline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divide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codes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</a:p>
          <a:p>
            <a:pPr lvl="1"/>
            <a:r>
              <a:rPr lang="en-US" altLang="zh-CN" dirty="0"/>
              <a:t>Wrap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</a:p>
          <a:p>
            <a:pPr lvl="1"/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Efficient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coding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Flexible</a:t>
            </a:r>
          </a:p>
          <a:p>
            <a:pPr lvl="1"/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Avoid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hard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code</a:t>
            </a:r>
          </a:p>
          <a:p>
            <a:pPr lvl="1"/>
            <a:r>
              <a:rPr lang="en-US" altLang="zh-CN" dirty="0"/>
              <a:t>Rely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Well-documented</a:t>
            </a:r>
          </a:p>
          <a:p>
            <a:pPr lvl="1"/>
            <a:r>
              <a:rPr lang="en-US" altLang="zh-CN" dirty="0"/>
              <a:t>Comment!</a:t>
            </a:r>
            <a:r>
              <a:rPr lang="zh-CN" altLang="en-US" dirty="0"/>
              <a:t> </a:t>
            </a:r>
            <a:r>
              <a:rPr lang="en-US" altLang="zh-CN" dirty="0"/>
              <a:t>Comment!</a:t>
            </a:r>
            <a:r>
              <a:rPr lang="zh-CN" altLang="en-US" dirty="0"/>
              <a:t> </a:t>
            </a:r>
            <a:r>
              <a:rPr lang="en-US" altLang="zh-CN" dirty="0"/>
              <a:t>Comment!</a:t>
            </a:r>
          </a:p>
          <a:p>
            <a:pPr lvl="1"/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46792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FFD9-69A1-554E-A71D-42C32E8D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Macros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71E1-79A7-7A46-9F21-25FD31C2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86" y="1690688"/>
            <a:ext cx="10515600" cy="4802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zh-CN" sz="3200" dirty="0"/>
              <a:t>Reusable</a:t>
            </a:r>
            <a:r>
              <a:rPr lang="zh-CN" altLang="en-US" sz="3200" dirty="0"/>
              <a:t> </a:t>
            </a:r>
            <a:r>
              <a:rPr lang="en-US" altLang="zh-CN" sz="3200" dirty="0"/>
              <a:t>item</a:t>
            </a:r>
            <a:r>
              <a:rPr lang="zh-CN" altLang="en-US" sz="3200" dirty="0"/>
              <a:t> </a:t>
            </a:r>
            <a:r>
              <a:rPr lang="en-US" altLang="zh-CN" sz="3200" dirty="0"/>
              <a:t>(string,</a:t>
            </a:r>
            <a:r>
              <a:rPr lang="zh-CN" altLang="en-US" sz="3200" dirty="0"/>
              <a:t> </a:t>
            </a:r>
            <a:r>
              <a:rPr lang="en-US" altLang="zh-CN" sz="3200" dirty="0"/>
              <a:t>number,</a:t>
            </a:r>
            <a:r>
              <a:rPr lang="zh-CN" altLang="en-US" sz="3200" dirty="0"/>
              <a:t> </a:t>
            </a:r>
            <a:r>
              <a:rPr lang="en-US" altLang="zh-CN" sz="3200" dirty="0"/>
              <a:t>etc.)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dirty="0"/>
              <a:t>Super</a:t>
            </a:r>
            <a:r>
              <a:rPr lang="zh-CN" altLang="en-US" sz="2800" dirty="0"/>
              <a:t> </a:t>
            </a:r>
            <a:r>
              <a:rPr lang="en-US" altLang="zh-CN" sz="2800" dirty="0"/>
              <a:t>easy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updating</a:t>
            </a:r>
            <a:r>
              <a:rPr lang="zh-CN" altLang="en-US" sz="2800" dirty="0"/>
              <a:t> </a:t>
            </a:r>
            <a:r>
              <a:rPr lang="en-US" altLang="zh-CN" sz="2800" dirty="0"/>
              <a:t>/</a:t>
            </a:r>
            <a:r>
              <a:rPr lang="zh-CN" altLang="en-US" sz="2800" dirty="0"/>
              <a:t> </a:t>
            </a:r>
            <a:r>
              <a:rPr lang="en-US" altLang="zh-CN" sz="2800" dirty="0"/>
              <a:t>version</a:t>
            </a:r>
            <a:r>
              <a:rPr lang="zh-CN" altLang="en-US" sz="2800" dirty="0"/>
              <a:t> </a:t>
            </a:r>
            <a:r>
              <a:rPr lang="en-US" altLang="zh-CN" sz="2800" dirty="0"/>
              <a:t>control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dirty="0"/>
              <a:t>Efficient</a:t>
            </a:r>
            <a:r>
              <a:rPr lang="zh-CN" altLang="en-US" sz="2800" dirty="0"/>
              <a:t> </a:t>
            </a:r>
            <a:r>
              <a:rPr lang="en-US" altLang="zh-CN" sz="2800" dirty="0"/>
              <a:t>coding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zh-CN" sz="3200" dirty="0"/>
              <a:t>Two</a:t>
            </a:r>
            <a:r>
              <a:rPr lang="zh-CN" altLang="en-US" sz="3200" dirty="0"/>
              <a:t> </a:t>
            </a:r>
            <a:r>
              <a:rPr lang="en-US" altLang="zh-CN" sz="3200" dirty="0"/>
              <a:t>types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macros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dirty="0"/>
              <a:t>Global</a:t>
            </a:r>
            <a:r>
              <a:rPr lang="zh-CN" altLang="en-US" sz="2800" dirty="0"/>
              <a:t> </a:t>
            </a:r>
            <a:r>
              <a:rPr lang="en-US" altLang="zh-CN" sz="2800" dirty="0"/>
              <a:t>macro:</a:t>
            </a:r>
            <a:r>
              <a:rPr lang="zh-CN" altLang="en-US" sz="2800" dirty="0"/>
              <a:t> </a:t>
            </a:r>
            <a:r>
              <a:rPr lang="en-US" altLang="zh-CN" sz="2800" dirty="0"/>
              <a:t>Stata</a:t>
            </a:r>
            <a:r>
              <a:rPr lang="zh-CN" altLang="en-US" sz="2800" dirty="0"/>
              <a:t> </a:t>
            </a:r>
            <a:r>
              <a:rPr lang="en-US" altLang="zh-CN" sz="2800" dirty="0"/>
              <a:t>remembers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value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dirty="0"/>
              <a:t>Local</a:t>
            </a:r>
            <a:r>
              <a:rPr lang="zh-CN" altLang="en-US" sz="2800" dirty="0"/>
              <a:t> </a:t>
            </a:r>
            <a:r>
              <a:rPr lang="en-US" altLang="zh-CN" sz="2800" dirty="0"/>
              <a:t>macro:</a:t>
            </a:r>
            <a:r>
              <a:rPr lang="zh-CN" altLang="en-US" sz="2800" dirty="0"/>
              <a:t> </a:t>
            </a:r>
            <a:r>
              <a:rPr lang="en-US" altLang="zh-CN" sz="2800" dirty="0"/>
              <a:t>Only</a:t>
            </a:r>
            <a:r>
              <a:rPr lang="zh-CN" altLang="en-US" sz="2800" dirty="0"/>
              <a:t> </a:t>
            </a:r>
            <a:r>
              <a:rPr lang="en-US" altLang="zh-CN" sz="2800" dirty="0"/>
              <a:t>works</a:t>
            </a:r>
            <a:r>
              <a:rPr lang="zh-CN" altLang="en-US" sz="2800" dirty="0"/>
              <a:t> </a:t>
            </a:r>
            <a:r>
              <a:rPr lang="en-US" altLang="zh-CN" sz="2800" dirty="0"/>
              <a:t>locally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zh-CN" sz="3200" dirty="0"/>
              <a:t>Use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caution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dirty="0"/>
              <a:t>Conflicts</a:t>
            </a:r>
            <a:r>
              <a:rPr lang="zh-CN" altLang="en-US" sz="2800" dirty="0"/>
              <a:t> </a:t>
            </a:r>
            <a:r>
              <a:rPr lang="en-US" altLang="zh-CN" sz="2800" dirty="0"/>
              <a:t>across</a:t>
            </a:r>
            <a:r>
              <a:rPr lang="zh-CN" altLang="en-US" sz="2800" dirty="0"/>
              <a:t> </a:t>
            </a:r>
            <a:r>
              <a:rPr lang="en-US" altLang="zh-CN" sz="2800" dirty="0"/>
              <a:t>do-files</a:t>
            </a:r>
            <a:r>
              <a:rPr lang="zh-CN" altLang="en-US" sz="2800" dirty="0"/>
              <a:t> </a:t>
            </a:r>
            <a:r>
              <a:rPr lang="en-US" altLang="zh-CN" sz="2800" dirty="0"/>
              <a:t>/</a:t>
            </a:r>
            <a:r>
              <a:rPr lang="zh-CN" altLang="en-US" sz="2800" dirty="0"/>
              <a:t> </a:t>
            </a:r>
            <a:r>
              <a:rPr lang="en-US" altLang="zh-CN" sz="2800" dirty="0"/>
              <a:t>ado-files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670CB-210E-3543-835B-CDD6627B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285" y="1727200"/>
            <a:ext cx="4546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3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FFD9-69A1-554E-A71D-42C32E8D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tempvar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and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tempfile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71E1-79A7-7A46-9F21-25FD31C2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87" y="1690688"/>
            <a:ext cx="7913914" cy="4802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variable</a:t>
            </a:r>
            <a:r>
              <a:rPr lang="zh-CN" altLang="en-US" sz="3200" dirty="0"/>
              <a:t> </a:t>
            </a:r>
            <a:r>
              <a:rPr lang="en-US" altLang="zh-CN" sz="3200" dirty="0"/>
              <a:t>or</a:t>
            </a:r>
            <a:r>
              <a:rPr lang="zh-CN" altLang="en-US" sz="3200" dirty="0"/>
              <a:t> </a:t>
            </a:r>
            <a:r>
              <a:rPr lang="en-US" altLang="zh-CN" sz="3200" dirty="0"/>
              <a:t>file</a:t>
            </a:r>
            <a:r>
              <a:rPr lang="zh-CN" altLang="en-US" sz="3200" dirty="0"/>
              <a:t> </a:t>
            </a:r>
            <a:r>
              <a:rPr lang="en-US" altLang="zh-CN" sz="3200" dirty="0"/>
              <a:t>only</a:t>
            </a:r>
            <a:r>
              <a:rPr lang="zh-CN" altLang="en-US" sz="3200" dirty="0"/>
              <a:t> </a:t>
            </a:r>
            <a:r>
              <a:rPr lang="en-US" altLang="zh-CN" sz="3200" dirty="0"/>
              <a:t>defined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current</a:t>
            </a:r>
            <a:r>
              <a:rPr lang="zh-CN" altLang="en-US" sz="3200" dirty="0"/>
              <a:t> </a:t>
            </a:r>
            <a:r>
              <a:rPr lang="en-US" altLang="zh-CN" sz="3200" dirty="0"/>
              <a:t>session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dirty="0"/>
              <a:t>Use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intermediate</a:t>
            </a:r>
            <a:r>
              <a:rPr lang="zh-CN" altLang="en-US" sz="2800" dirty="0"/>
              <a:t> </a:t>
            </a:r>
            <a:r>
              <a:rPr lang="en-US" altLang="zh-CN" sz="2800" dirty="0"/>
              <a:t>files</a:t>
            </a:r>
            <a:r>
              <a:rPr lang="zh-CN" altLang="en-US" sz="2800" dirty="0"/>
              <a:t> </a:t>
            </a:r>
            <a:r>
              <a:rPr lang="en-US" altLang="zh-CN" sz="2800" dirty="0"/>
              <a:t>or</a:t>
            </a:r>
            <a:r>
              <a:rPr lang="zh-CN" altLang="en-US" sz="2800" dirty="0"/>
              <a:t> </a:t>
            </a:r>
            <a:r>
              <a:rPr lang="en-US" altLang="zh-CN" sz="2800" dirty="0"/>
              <a:t>variables</a:t>
            </a:r>
            <a:r>
              <a:rPr lang="zh-CN" altLang="en-US" sz="2800" dirty="0"/>
              <a:t> </a:t>
            </a:r>
            <a:r>
              <a:rPr lang="en-US" altLang="zh-CN" sz="2800" dirty="0"/>
              <a:t>you</a:t>
            </a:r>
            <a:r>
              <a:rPr lang="zh-CN" altLang="en-US" sz="2800" dirty="0"/>
              <a:t> </a:t>
            </a:r>
            <a:r>
              <a:rPr lang="en-US" altLang="zh-CN" sz="2800" dirty="0"/>
              <a:t>don’t</a:t>
            </a:r>
            <a:r>
              <a:rPr lang="zh-CN" altLang="en-US" sz="2800" dirty="0"/>
              <a:t> </a:t>
            </a:r>
            <a:r>
              <a:rPr lang="en-US" altLang="zh-CN" sz="2800" dirty="0"/>
              <a:t>want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save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dirty="0"/>
              <a:t>Keep</a:t>
            </a:r>
            <a:r>
              <a:rPr lang="zh-CN" altLang="en-US" sz="2800" dirty="0"/>
              <a:t> </a:t>
            </a:r>
            <a:r>
              <a:rPr lang="en-US" altLang="zh-CN" sz="2800" dirty="0"/>
              <a:t>dataset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directories</a:t>
            </a:r>
            <a:r>
              <a:rPr lang="zh-CN" altLang="en-US" sz="2800" dirty="0"/>
              <a:t> </a:t>
            </a:r>
            <a:r>
              <a:rPr lang="en-US" altLang="zh-CN" sz="2800" dirty="0"/>
              <a:t>clean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zh-CN" sz="3200" dirty="0"/>
              <a:t>Note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dirty="0"/>
              <a:t>Only</a:t>
            </a:r>
            <a:r>
              <a:rPr lang="zh-CN" altLang="en-US" sz="2800" dirty="0"/>
              <a:t> </a:t>
            </a:r>
            <a:r>
              <a:rPr lang="en-US" altLang="zh-CN" sz="2800" dirty="0"/>
              <a:t>need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define</a:t>
            </a:r>
            <a:r>
              <a:rPr lang="zh-CN" altLang="en-US" sz="2800" dirty="0"/>
              <a:t> </a:t>
            </a:r>
            <a:r>
              <a:rPr lang="en-US" altLang="zh-CN" sz="2800" dirty="0"/>
              <a:t>once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one</a:t>
            </a:r>
            <a:r>
              <a:rPr lang="zh-CN" altLang="en-US" sz="2800" dirty="0"/>
              <a:t> </a:t>
            </a:r>
            <a:r>
              <a:rPr lang="en-US" altLang="zh-CN" sz="2800" dirty="0"/>
              <a:t>session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dirty="0"/>
              <a:t>need</a:t>
            </a:r>
            <a:r>
              <a:rPr lang="zh-CN" altLang="en-US" sz="2800" dirty="0"/>
              <a:t> </a:t>
            </a:r>
            <a:r>
              <a:rPr lang="en-US" altLang="zh-CN" sz="2800" dirty="0"/>
              <a:t>“</a:t>
            </a:r>
            <a:r>
              <a:rPr lang="en-US" altLang="zh-CN" sz="2800" i="1" dirty="0"/>
              <a:t>replace</a:t>
            </a:r>
            <a:r>
              <a:rPr lang="en-US" altLang="zh-CN" sz="2800" dirty="0"/>
              <a:t>”</a:t>
            </a:r>
            <a:r>
              <a:rPr lang="zh-CN" altLang="en-US" sz="2800" dirty="0"/>
              <a:t> </a:t>
            </a:r>
            <a:r>
              <a:rPr lang="en-US" altLang="zh-CN" sz="2800" dirty="0"/>
              <a:t>if</a:t>
            </a:r>
            <a:r>
              <a:rPr lang="zh-CN" altLang="en-US" sz="2800" dirty="0"/>
              <a:t> </a:t>
            </a:r>
            <a:r>
              <a:rPr lang="en-US" altLang="zh-CN" sz="2800" dirty="0"/>
              <a:t>assigning</a:t>
            </a:r>
            <a:r>
              <a:rPr lang="zh-CN" altLang="en-US" sz="2800" dirty="0"/>
              <a:t> </a:t>
            </a:r>
            <a:r>
              <a:rPr lang="en-US" altLang="zh-CN" sz="2800" dirty="0"/>
              <a:t>same</a:t>
            </a:r>
            <a:r>
              <a:rPr lang="zh-CN" altLang="en-US" sz="2800" dirty="0"/>
              <a:t> </a:t>
            </a:r>
            <a:r>
              <a:rPr lang="en-US" altLang="zh-CN" sz="2800" dirty="0"/>
              <a:t>name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variable/file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endParaRPr lang="en-US" sz="3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748275-5FE1-1A4F-BDE0-0AB41392A75B}"/>
              </a:ext>
            </a:extLst>
          </p:cNvPr>
          <p:cNvGrpSpPr/>
          <p:nvPr/>
        </p:nvGrpSpPr>
        <p:grpSpPr>
          <a:xfrm>
            <a:off x="8726714" y="2347119"/>
            <a:ext cx="2755900" cy="2163762"/>
            <a:chOff x="8915400" y="2514600"/>
            <a:chExt cx="2755900" cy="21637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D687FD-DD96-CD44-9527-BA7230FE8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5400" y="2514600"/>
              <a:ext cx="2438400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63FE16-4FCF-244B-BE9E-80875A523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5400" y="3827462"/>
              <a:ext cx="2755900" cy="850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567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FFD9-69A1-554E-A71D-42C32E8D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Loops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71E1-79A7-7A46-9F21-25FD31C2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86" y="1690688"/>
            <a:ext cx="6549571" cy="4802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zh-CN" sz="3200" dirty="0"/>
              <a:t>Use</a:t>
            </a:r>
            <a:r>
              <a:rPr lang="zh-CN" altLang="en-US" sz="3200" dirty="0"/>
              <a:t> </a:t>
            </a:r>
            <a:r>
              <a:rPr lang="en-US" altLang="zh-CN" sz="3200" dirty="0"/>
              <a:t>loops</a:t>
            </a:r>
            <a:r>
              <a:rPr lang="zh-CN" altLang="en-US" sz="3200" dirty="0"/>
              <a:t> </a:t>
            </a:r>
            <a:r>
              <a:rPr lang="en-US" altLang="zh-CN" sz="3200" dirty="0"/>
              <a:t>as</a:t>
            </a:r>
            <a:r>
              <a:rPr lang="zh-CN" altLang="en-US" sz="3200" dirty="0"/>
              <a:t> </a:t>
            </a:r>
            <a:r>
              <a:rPr lang="en-US" altLang="zh-CN" sz="3200" dirty="0"/>
              <a:t>much</a:t>
            </a:r>
            <a:r>
              <a:rPr lang="zh-CN" altLang="en-US" sz="3200" dirty="0"/>
              <a:t> </a:t>
            </a:r>
            <a:r>
              <a:rPr lang="en-US" altLang="zh-CN" sz="3200" dirty="0"/>
              <a:t>as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zh-CN" sz="3200" i="1" dirty="0" err="1"/>
              <a:t>forvalues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(</a:t>
            </a:r>
            <a:r>
              <a:rPr lang="en-US" altLang="zh-CN" sz="3200" i="1" dirty="0" err="1"/>
              <a:t>forv</a:t>
            </a:r>
            <a:r>
              <a:rPr lang="en-US" altLang="zh-CN" sz="3200" i="1" dirty="0"/>
              <a:t>)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zh-CN" sz="3200" i="1" dirty="0"/>
              <a:t>foreach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dirty="0"/>
              <a:t>loop</a:t>
            </a:r>
            <a:r>
              <a:rPr lang="zh-CN" altLang="en-US" sz="2800" dirty="0"/>
              <a:t> </a:t>
            </a:r>
            <a:r>
              <a:rPr lang="en-US" altLang="zh-CN" sz="2800" dirty="0"/>
              <a:t>over</a:t>
            </a:r>
            <a:r>
              <a:rPr lang="zh-CN" altLang="en-US" sz="2800" dirty="0"/>
              <a:t> </a:t>
            </a:r>
            <a:r>
              <a:rPr lang="en-US" altLang="zh-CN" sz="2800" dirty="0"/>
              <a:t>strings,</a:t>
            </a:r>
            <a:r>
              <a:rPr lang="zh-CN" altLang="en-US" sz="2800" dirty="0"/>
              <a:t> </a:t>
            </a:r>
            <a:r>
              <a:rPr lang="en-US" altLang="zh-CN" sz="2800" dirty="0"/>
              <a:t>variables,</a:t>
            </a:r>
            <a:r>
              <a:rPr lang="zh-CN" altLang="en-US" sz="2800" dirty="0"/>
              <a:t> </a:t>
            </a:r>
            <a:r>
              <a:rPr lang="en-US" altLang="zh-CN" sz="2800" dirty="0"/>
              <a:t>list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numbers/variables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dirty="0"/>
              <a:t>levels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variables</a:t>
            </a:r>
            <a:endParaRPr lang="en-US" altLang="zh-CN" sz="2400" dirty="0"/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zh-CN" sz="3200" i="1" dirty="0"/>
              <a:t>while</a:t>
            </a:r>
            <a:endParaRPr lang="en-US" altLang="zh-CN" sz="2800" i="1" dirty="0"/>
          </a:p>
          <a:p>
            <a:pPr>
              <a:lnSpc>
                <a:spcPct val="100000"/>
              </a:lnSpc>
              <a:spcAft>
                <a:spcPts val="300"/>
              </a:spcAft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E2F88-C13E-6641-BBDE-FF356AC9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457" y="439893"/>
            <a:ext cx="40259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8A7957-C41F-4448-966A-AB2260109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57" y="2004587"/>
            <a:ext cx="3898900" cy="115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E27270-1342-5449-B419-58F83489A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457" y="3340681"/>
            <a:ext cx="4305300" cy="134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3E22AD-C3EB-A642-A7E1-8F1D0226F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507" y="4867275"/>
            <a:ext cx="39878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2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FFD9-69A1-554E-A71D-42C32E8D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Merge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71E1-79A7-7A46-9F21-25FD31C2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86" y="1690688"/>
            <a:ext cx="10515600" cy="4802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zh-CN" sz="3200" i="1" dirty="0"/>
              <a:t>merge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dirty="0"/>
              <a:t>Avoid</a:t>
            </a:r>
            <a:r>
              <a:rPr lang="zh-CN" altLang="en-US" sz="2800" dirty="0"/>
              <a:t> </a:t>
            </a:r>
            <a:r>
              <a:rPr lang="en-US" altLang="zh-CN" sz="2800" dirty="0" err="1"/>
              <a:t>m:m</a:t>
            </a:r>
            <a:r>
              <a:rPr lang="zh-CN" altLang="en-US" sz="2800" dirty="0"/>
              <a:t> </a:t>
            </a:r>
            <a:r>
              <a:rPr lang="en-US" altLang="zh-CN" sz="2800" dirty="0"/>
              <a:t>merge!</a:t>
            </a:r>
            <a:r>
              <a:rPr lang="zh-CN" altLang="en-US" sz="2800" dirty="0"/>
              <a:t> </a:t>
            </a:r>
            <a:r>
              <a:rPr lang="en-US" altLang="zh-CN" sz="2800" dirty="0"/>
              <a:t>if</a:t>
            </a:r>
            <a:r>
              <a:rPr lang="zh-CN" altLang="en-US" sz="2800" dirty="0"/>
              <a:t> </a:t>
            </a:r>
            <a:r>
              <a:rPr lang="en-US" altLang="zh-CN" sz="2800" dirty="0"/>
              <a:t>you</a:t>
            </a:r>
            <a:r>
              <a:rPr lang="zh-CN" altLang="en-US" sz="2800" dirty="0"/>
              <a:t> </a:t>
            </a:r>
            <a:r>
              <a:rPr lang="en-US" altLang="zh-CN" sz="2800" dirty="0"/>
              <a:t>want</a:t>
            </a:r>
            <a:r>
              <a:rPr lang="zh-CN" altLang="en-US" sz="2800" dirty="0"/>
              <a:t> </a:t>
            </a:r>
            <a:r>
              <a:rPr lang="en-US" altLang="zh-CN" sz="2800" dirty="0"/>
              <a:t>every</a:t>
            </a:r>
            <a:r>
              <a:rPr lang="zh-CN" altLang="en-US" sz="2800" dirty="0"/>
              <a:t> </a:t>
            </a:r>
            <a:r>
              <a:rPr lang="en-US" altLang="zh-CN" sz="2800" dirty="0"/>
              <a:t>possible</a:t>
            </a:r>
            <a:r>
              <a:rPr lang="zh-CN" altLang="en-US" sz="2800" dirty="0"/>
              <a:t> </a:t>
            </a:r>
            <a:r>
              <a:rPr lang="en-US" altLang="zh-CN" sz="2800" dirty="0"/>
              <a:t>matches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observations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same</a:t>
            </a:r>
            <a:r>
              <a:rPr lang="zh-CN" altLang="en-US" sz="2800" dirty="0"/>
              <a:t> </a:t>
            </a:r>
            <a:r>
              <a:rPr lang="en-US" altLang="zh-CN" sz="2800" dirty="0"/>
              <a:t>key,</a:t>
            </a:r>
            <a:r>
              <a:rPr lang="zh-CN" altLang="en-US" sz="2800" dirty="0"/>
              <a:t> </a:t>
            </a:r>
            <a:r>
              <a:rPr lang="en-US" altLang="zh-CN" sz="2800" dirty="0"/>
              <a:t>try</a:t>
            </a:r>
            <a:r>
              <a:rPr lang="zh-CN" altLang="en-US" sz="2800" dirty="0"/>
              <a:t> </a:t>
            </a:r>
            <a:r>
              <a:rPr lang="en-US" altLang="zh-CN" sz="2800" i="1" dirty="0" err="1"/>
              <a:t>joinby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zh-CN" sz="3200" dirty="0"/>
              <a:t>Fuzzy</a:t>
            </a:r>
            <a:r>
              <a:rPr lang="zh-CN" altLang="en-US" sz="3200" dirty="0"/>
              <a:t> </a:t>
            </a:r>
            <a:r>
              <a:rPr lang="en-US" altLang="zh-CN" sz="3200" dirty="0"/>
              <a:t>match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dirty="0"/>
              <a:t>Mainly</a:t>
            </a:r>
            <a:r>
              <a:rPr lang="zh-CN" altLang="en-US" sz="2800" dirty="0"/>
              <a:t> </a:t>
            </a:r>
            <a:r>
              <a:rPr lang="en-US" altLang="zh-CN" sz="2800" dirty="0"/>
              <a:t>relaxing</a:t>
            </a:r>
            <a:r>
              <a:rPr lang="zh-CN" altLang="en-US" sz="2800" dirty="0"/>
              <a:t> </a:t>
            </a:r>
            <a:r>
              <a:rPr lang="en-US" altLang="zh-CN" sz="2800" dirty="0"/>
              <a:t>matching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string</a:t>
            </a:r>
            <a:r>
              <a:rPr lang="zh-CN" altLang="en-US" sz="2800" dirty="0"/>
              <a:t> </a:t>
            </a:r>
            <a:r>
              <a:rPr lang="en-US" altLang="zh-CN" sz="2800" dirty="0"/>
              <a:t>variables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i="1" dirty="0">
                <a:hlinkClick r:id="rId3"/>
              </a:rPr>
              <a:t>matchit</a:t>
            </a:r>
            <a:r>
              <a:rPr lang="en-US" altLang="zh-CN" sz="2800" i="1" dirty="0"/>
              <a:t>:</a:t>
            </a:r>
            <a:r>
              <a:rPr lang="zh-CN" altLang="en-US" sz="2800" i="1" dirty="0"/>
              <a:t> </a:t>
            </a:r>
            <a:r>
              <a:rPr lang="en-US" altLang="zh-CN" sz="2800" dirty="0"/>
              <a:t>more</a:t>
            </a:r>
            <a:r>
              <a:rPr lang="zh-CN" altLang="en-US" sz="2800" dirty="0"/>
              <a:t> </a:t>
            </a:r>
            <a:r>
              <a:rPr lang="en-US" altLang="zh-CN" sz="2800" dirty="0"/>
              <a:t>flexible,</a:t>
            </a:r>
            <a:r>
              <a:rPr lang="zh-CN" altLang="en-US" sz="2800" dirty="0"/>
              <a:t> </a:t>
            </a:r>
            <a:r>
              <a:rPr lang="en-US" altLang="zh-CN" sz="2800" dirty="0"/>
              <a:t>column</a:t>
            </a:r>
            <a:r>
              <a:rPr lang="zh-CN" altLang="en-US" sz="2800" dirty="0"/>
              <a:t> </a:t>
            </a:r>
            <a:r>
              <a:rPr lang="en-US" altLang="zh-CN" sz="2800" dirty="0"/>
              <a:t>matches,</a:t>
            </a:r>
            <a:r>
              <a:rPr lang="zh-CN" altLang="en-US" sz="2800" dirty="0"/>
              <a:t> </a:t>
            </a:r>
            <a:r>
              <a:rPr lang="en-US" altLang="zh-CN" sz="2800" dirty="0"/>
              <a:t>work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long</a:t>
            </a:r>
            <a:r>
              <a:rPr lang="zh-CN" altLang="en-US" sz="2800" dirty="0"/>
              <a:t> </a:t>
            </a:r>
            <a:r>
              <a:rPr lang="en-US" altLang="zh-CN" sz="2800" dirty="0"/>
              <a:t>strings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zh-CN" sz="2800" i="1" dirty="0" err="1"/>
              <a:t>reclink</a:t>
            </a:r>
            <a:r>
              <a:rPr lang="en-US" altLang="zh-CN" sz="2800" i="1" dirty="0"/>
              <a:t>:</a:t>
            </a:r>
            <a:r>
              <a:rPr lang="zh-CN" altLang="en-US" sz="2800" i="1" dirty="0"/>
              <a:t> </a:t>
            </a:r>
            <a:r>
              <a:rPr lang="en-US" altLang="zh-CN" sz="2800" dirty="0"/>
              <a:t>simpler,</a:t>
            </a:r>
            <a:r>
              <a:rPr lang="zh-CN" altLang="en-US" sz="2800" dirty="0"/>
              <a:t> </a:t>
            </a:r>
            <a:r>
              <a:rPr lang="en-US" altLang="zh-CN" sz="2800" dirty="0"/>
              <a:t>faster</a:t>
            </a:r>
          </a:p>
          <a:p>
            <a:pPr marL="457200" lvl="1" indent="0">
              <a:lnSpc>
                <a:spcPct val="100000"/>
              </a:lnSpc>
              <a:spcAft>
                <a:spcPts val="300"/>
              </a:spcAft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6808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FFD9-69A1-554E-A71D-42C32E8D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Missingness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investigation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2071E1-79A7-7A46-9F21-25FD31C2A1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886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300"/>
                  </a:spcAft>
                </a:pPr>
                <a:r>
                  <a:rPr lang="en-US" altLang="zh-CN" sz="3200" dirty="0"/>
                  <a:t>Number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and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percentage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of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missing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values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for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each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variable</a:t>
                </a:r>
              </a:p>
              <a:p>
                <a:pPr lvl="1">
                  <a:lnSpc>
                    <a:spcPct val="100000"/>
                  </a:lnSpc>
                  <a:spcAft>
                    <a:spcPts val="300"/>
                  </a:spcAft>
                </a:pPr>
                <a:r>
                  <a:rPr lang="en-US" altLang="zh-CN" sz="2800" i="1" dirty="0" err="1"/>
                  <a:t>mdesc</a:t>
                </a:r>
                <a:endParaRPr lang="en-US" altLang="zh-CN" sz="2800" i="1" dirty="0"/>
              </a:p>
              <a:p>
                <a:pPr>
                  <a:lnSpc>
                    <a:spcPct val="100000"/>
                  </a:lnSpc>
                  <a:spcAft>
                    <a:spcPts val="300"/>
                  </a:spcAft>
                </a:pPr>
                <a:r>
                  <a:rPr lang="en-US" altLang="zh-CN" sz="3200" dirty="0"/>
                  <a:t>Missing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patterns</a:t>
                </a:r>
              </a:p>
              <a:p>
                <a:pPr lvl="1">
                  <a:lnSpc>
                    <a:spcPct val="100000"/>
                  </a:lnSpc>
                  <a:spcAft>
                    <a:spcPts val="300"/>
                  </a:spcAft>
                </a:pPr>
                <a:r>
                  <a:rPr lang="en-US" altLang="zh-CN" sz="2800" i="1" dirty="0" err="1"/>
                  <a:t>mvpatterns</a:t>
                </a:r>
                <a:r>
                  <a:rPr lang="en-US" altLang="zh-CN" sz="2800" i="1" dirty="0"/>
                  <a:t>:</a:t>
                </a:r>
                <a:r>
                  <a:rPr lang="zh-CN" altLang="en-US" sz="2800" i="1" dirty="0"/>
                  <a:t> </a:t>
                </a:r>
                <a:r>
                  <a:rPr lang="en-US" altLang="zh-CN" sz="2800" dirty="0"/>
                  <a:t>visual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examination</a:t>
                </a:r>
              </a:p>
              <a:p>
                <a:pPr>
                  <a:lnSpc>
                    <a:spcPct val="100000"/>
                  </a:lnSpc>
                  <a:spcAft>
                    <a:spcPts val="300"/>
                  </a:spcAft>
                </a:pPr>
                <a:r>
                  <a:rPr lang="en-US" altLang="zh-CN" sz="3200" dirty="0"/>
                  <a:t>MCAR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(missing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completely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at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random)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test:</a:t>
                </a:r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(1|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pPr lvl="1">
                  <a:lnSpc>
                    <a:spcPct val="100000"/>
                  </a:lnSpc>
                  <a:spcAft>
                    <a:spcPts val="300"/>
                  </a:spcAft>
                </a:pPr>
                <a:r>
                  <a:rPr lang="en-US" altLang="zh-CN" sz="2800" dirty="0"/>
                  <a:t>Single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variable</a:t>
                </a:r>
                <a:r>
                  <a:rPr lang="en-US" altLang="zh-CN" sz="2800" i="1" dirty="0"/>
                  <a:t>:</a:t>
                </a:r>
                <a:r>
                  <a:rPr lang="zh-CN" altLang="en-US" sz="2800" i="1" dirty="0"/>
                  <a:t> </a:t>
                </a:r>
                <a:r>
                  <a:rPr lang="en-US" altLang="zh-CN" sz="2800" i="1" dirty="0" err="1"/>
                  <a:t>ttest</a:t>
                </a:r>
                <a:r>
                  <a:rPr lang="zh-CN" altLang="en-US" sz="2800" i="1" dirty="0"/>
                  <a:t> </a:t>
                </a:r>
                <a:r>
                  <a:rPr lang="en-US" altLang="zh-CN" sz="2800" dirty="0"/>
                  <a:t>or</a:t>
                </a:r>
                <a:r>
                  <a:rPr lang="zh-CN" altLang="en-US" sz="2800" i="1" dirty="0"/>
                  <a:t> </a:t>
                </a:r>
                <a:r>
                  <a:rPr lang="en-US" altLang="zh-CN" sz="2800" i="1" dirty="0"/>
                  <a:t>chi2</a:t>
                </a:r>
              </a:p>
              <a:p>
                <a:pPr lvl="1">
                  <a:lnSpc>
                    <a:spcPct val="100000"/>
                  </a:lnSpc>
                  <a:spcAft>
                    <a:spcPts val="300"/>
                  </a:spcAft>
                </a:pPr>
                <a:r>
                  <a:rPr lang="en-US" altLang="zh-CN" sz="2800" dirty="0"/>
                  <a:t>Multiple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variables</a:t>
                </a:r>
                <a:r>
                  <a:rPr lang="en-US" altLang="zh-CN" sz="2800" i="1" dirty="0"/>
                  <a:t>:</a:t>
                </a:r>
                <a:r>
                  <a:rPr lang="zh-CN" altLang="en-US" sz="2800" i="1" dirty="0"/>
                  <a:t> </a:t>
                </a:r>
                <a:r>
                  <a:rPr lang="en-US" altLang="zh-CN" sz="2800" i="1" dirty="0" err="1"/>
                  <a:t>mcartest</a:t>
                </a:r>
                <a:r>
                  <a:rPr lang="zh-CN" altLang="en-US" sz="2800" i="1" dirty="0"/>
                  <a:t> </a:t>
                </a:r>
                <a:r>
                  <a:rPr lang="en-US" altLang="zh-CN" sz="2800" dirty="0"/>
                  <a:t>(Little’s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test)</a:t>
                </a:r>
                <a:endParaRPr lang="en-US" sz="28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2071E1-79A7-7A46-9F21-25FD31C2A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886" y="1690688"/>
                <a:ext cx="10515600" cy="4802187"/>
              </a:xfrm>
              <a:blipFill>
                <a:blip r:embed="rId3"/>
                <a:stretch>
                  <a:fillRect l="-1327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818</Words>
  <Application>Microsoft Macintosh PowerPoint</Application>
  <PresentationFormat>Widescreen</PresentationFormat>
  <Paragraphs>152</Paragraphs>
  <Slides>13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Coding workshop - Stata</vt:lpstr>
      <vt:lpstr>Topics for today</vt:lpstr>
      <vt:lpstr>Good coding practice</vt:lpstr>
      <vt:lpstr>Good coding practice</vt:lpstr>
      <vt:lpstr>Macros</vt:lpstr>
      <vt:lpstr>tempvar and tempfile</vt:lpstr>
      <vt:lpstr>Loops</vt:lpstr>
      <vt:lpstr>Merge</vt:lpstr>
      <vt:lpstr>Missingness investigation</vt:lpstr>
      <vt:lpstr>Missing imputation</vt:lpstr>
      <vt:lpstr>Output formatting</vt:lpstr>
      <vt:lpstr>Thank you! Contact info: Yue Chu chu.282@osu.edu </vt:lpstr>
      <vt:lpstr>Computing resources on campus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Indirect Estimation of Mortality Schedule from Summary Birth History: A SVD-Based Bayesian Approach</dc:title>
  <dc:creator>Sophia Chu</dc:creator>
  <cp:lastModifiedBy>Sophia Chu</cp:lastModifiedBy>
  <cp:revision>54</cp:revision>
  <dcterms:created xsi:type="dcterms:W3CDTF">2021-05-05T16:10:12Z</dcterms:created>
  <dcterms:modified xsi:type="dcterms:W3CDTF">2022-03-25T07:55:44Z</dcterms:modified>
</cp:coreProperties>
</file>