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27"/>
  </p:notesMasterIdLst>
  <p:sldIdLst>
    <p:sldId id="256" r:id="rId2"/>
    <p:sldId id="364" r:id="rId3"/>
    <p:sldId id="363" r:id="rId4"/>
    <p:sldId id="465" r:id="rId5"/>
    <p:sldId id="494" r:id="rId6"/>
    <p:sldId id="495" r:id="rId7"/>
    <p:sldId id="349" r:id="rId8"/>
    <p:sldId id="501" r:id="rId9"/>
    <p:sldId id="456" r:id="rId10"/>
    <p:sldId id="496" r:id="rId11"/>
    <p:sldId id="502" r:id="rId12"/>
    <p:sldId id="471" r:id="rId13"/>
    <p:sldId id="506" r:id="rId14"/>
    <p:sldId id="503" r:id="rId15"/>
    <p:sldId id="468" r:id="rId16"/>
    <p:sldId id="507" r:id="rId17"/>
    <p:sldId id="486" r:id="rId18"/>
    <p:sldId id="510" r:id="rId19"/>
    <p:sldId id="511" r:id="rId20"/>
    <p:sldId id="509" r:id="rId21"/>
    <p:sldId id="504" r:id="rId22"/>
    <p:sldId id="512" r:id="rId23"/>
    <p:sldId id="513" r:id="rId24"/>
    <p:sldId id="514" r:id="rId25"/>
    <p:sldId id="4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 autoAdjust="0"/>
    <p:restoredTop sz="89052" autoAdjust="0"/>
  </p:normalViewPr>
  <p:slideViewPr>
    <p:cSldViewPr>
      <p:cViewPr varScale="1">
        <p:scale>
          <a:sx n="68" d="100"/>
          <a:sy n="68" d="100"/>
        </p:scale>
        <p:origin x="208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dirty="0"/>
            <a:t>Collect</a:t>
          </a:r>
          <a:r>
            <a:rPr lang="zh-CN" altLang="en-US" sz="2400" dirty="0"/>
            <a:t> </a:t>
          </a:r>
          <a:r>
            <a:rPr lang="en-US" altLang="zh-CN" sz="2400" dirty="0"/>
            <a:t>sample</a:t>
          </a:r>
          <a:r>
            <a:rPr lang="zh-CN" altLang="en-US" sz="2400" dirty="0"/>
            <a:t> </a:t>
          </a:r>
          <a:r>
            <a:rPr lang="en-US" altLang="zh-CN" sz="2400" dirty="0"/>
            <a:t>and</a:t>
          </a:r>
          <a:r>
            <a:rPr lang="zh-CN" altLang="en-US" sz="2400" dirty="0"/>
            <a:t> </a:t>
          </a:r>
          <a:r>
            <a:rPr lang="en-US" altLang="zh-CN" sz="2400" dirty="0"/>
            <a:t>compute</a:t>
          </a:r>
          <a:r>
            <a:rPr lang="zh-CN" altLang="en-US" sz="2400" dirty="0"/>
            <a:t> </a:t>
          </a:r>
          <a:r>
            <a:rPr lang="en-US" altLang="zh-CN" sz="2400" dirty="0"/>
            <a:t>test</a:t>
          </a:r>
          <a:r>
            <a:rPr lang="zh-CN" altLang="en-US" sz="2400" dirty="0"/>
            <a:t> </a:t>
          </a:r>
          <a:r>
            <a:rPr lang="en-US" altLang="zh-CN" sz="2400" dirty="0"/>
            <a:t>statistics</a:t>
          </a:r>
          <a:endParaRPr lang="en-US" sz="2400" dirty="0"/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45427634-ADD9-2D41-9FB9-867D80CF0A69}">
      <dgm:prSet phldrT="[Text]" custT="1"/>
      <dgm:spPr/>
      <dgm:t>
        <a:bodyPr/>
        <a:lstStyle/>
        <a:p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population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z-test.</a:t>
          </a:r>
          <a:r>
            <a:rPr lang="zh-CN" altLang="en-US" sz="1900" dirty="0"/>
            <a:t> </a:t>
          </a:r>
          <a:r>
            <a:rPr lang="en-US" altLang="zh-CN" sz="1900" dirty="0"/>
            <a:t>Don't</a:t>
          </a:r>
          <a:r>
            <a:rPr lang="zh-CN" altLang="en-US" sz="1900" dirty="0"/>
            <a:t> </a:t>
          </a:r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population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t-test.</a:t>
          </a:r>
          <a:endParaRPr lang="en-US" sz="1900" dirty="0"/>
        </a:p>
      </dgm:t>
    </dgm:pt>
    <dgm:pt modelId="{88AEB962-BCE7-B04C-9945-19CE19C2863D}" type="parTrans" cxnId="{5C9D6C72-8AF6-3149-BEC4-26EC8973F6D8}">
      <dgm:prSet/>
      <dgm:spPr/>
      <dgm:t>
        <a:bodyPr/>
        <a:lstStyle/>
        <a:p>
          <a:endParaRPr lang="en-US"/>
        </a:p>
      </dgm:t>
    </dgm:pt>
    <dgm:pt modelId="{4E3122AA-4413-6F46-A5F0-AC4BBE5400D8}" type="sibTrans" cxnId="{5C9D6C72-8AF6-3149-BEC4-26EC8973F6D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dirty="0"/>
                <a:t>Set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significance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level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(</a:t>
              </a:r>
              <a14:m>
                <m:oMath xmlns:m="http://schemas.openxmlformats.org/officeDocument/2006/math">
                  <m:r>
                    <a:rPr lang="en-US" altLang="zh-CN" sz="2400" b="1" i="1" smtClean="0"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𝜶</m:t>
                  </m:r>
                </m:oMath>
              </a14:m>
              <a:r>
                <a:rPr lang="en-US" altLang="zh-CN" sz="2400" dirty="0"/>
                <a:t>),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decide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values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&amp;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region</a:t>
              </a:r>
              <a:endParaRPr lang="en-US" sz="2400" dirty="0"/>
            </a:p>
          </dgm:t>
        </dgm:pt>
      </mc:Choice>
      <mc:Fallback xmlns="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dirty="0"/>
                <a:t>Set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significance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level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(</a:t>
              </a:r>
              <a:r>
                <a:rPr lang="en-US" altLang="zh-CN" sz="2400" b="1" i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𝜶</a:t>
              </a:r>
              <a:r>
                <a:rPr lang="en-US" altLang="zh-CN" sz="2400" dirty="0"/>
                <a:t>),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decide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values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&amp;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region</a:t>
              </a:r>
              <a:endParaRPr lang="en-US" sz="2400" dirty="0"/>
            </a:p>
          </dgm:t>
        </dgm:pt>
      </mc:Fallback>
    </mc:AlternateConten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E28CFC19-D4E7-4A48-B25A-6B952D6CCC73}">
      <dgm:prSet phldrT="[Text]" custT="1"/>
      <dgm:spPr/>
      <dgm:t>
        <a:bodyPr/>
        <a:lstStyle/>
        <a:p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population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z-distribution.</a:t>
          </a:r>
          <a:r>
            <a:rPr lang="zh-CN" altLang="en-US" sz="1900" dirty="0"/>
            <a:t> </a:t>
          </a:r>
          <a:r>
            <a:rPr lang="en-US" altLang="zh-CN" sz="1900" dirty="0"/>
            <a:t>Only</a:t>
          </a:r>
          <a:r>
            <a:rPr lang="zh-CN" altLang="en-US" sz="1900" dirty="0"/>
            <a:t> </a:t>
          </a:r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sample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t-distribution</a:t>
          </a:r>
          <a:r>
            <a:rPr lang="en-US" altLang="zh-CN" sz="2000" dirty="0"/>
            <a:t>.</a:t>
          </a:r>
          <a:endParaRPr lang="en-US" sz="2000" dirty="0"/>
        </a:p>
      </dgm:t>
    </dgm:pt>
    <dgm:pt modelId="{E1B28CEF-D9C8-DD44-81F4-E569214CA3BE}" type="sibTrans" cxnId="{840908A7-095F-634F-AC94-0EF1C26CFE62}">
      <dgm:prSet/>
      <dgm:spPr/>
      <dgm:t>
        <a:bodyPr/>
        <a:lstStyle/>
        <a:p>
          <a:endParaRPr lang="en-US"/>
        </a:p>
      </dgm:t>
    </dgm:pt>
    <dgm:pt modelId="{FF142D6E-65F0-5948-A946-125638E32ADA}" type="parTrans" cxnId="{840908A7-095F-634F-AC94-0EF1C26CFE62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18493B64-6BE9-3F43-A8DA-7A7CB9CA4CF0}" type="presOf" srcId="{45427634-ADD9-2D41-9FB9-867D80CF0A69}" destId="{9674E052-F48A-1F4B-A095-762D1C689A9C}" srcOrd="0" destOrd="1" presId="urn:microsoft.com/office/officeart/2005/8/layout/chevron2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5C9D6C72-8AF6-3149-BEC4-26EC8973F6D8}" srcId="{083A7109-EA0B-0C46-9799-7EA79EE82C74}" destId="{45427634-ADD9-2D41-9FB9-867D80CF0A69}" srcOrd="0" destOrd="0" parTransId="{88AEB962-BCE7-B04C-9945-19CE19C2863D}" sibTransId="{4E3122AA-4413-6F46-A5F0-AC4BBE5400D8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840908A7-095F-634F-AC94-0EF1C26CFE62}" srcId="{BE6CF897-B00E-3544-B93D-F11F7069987F}" destId="{E28CFC19-D4E7-4A48-B25A-6B952D6CCC73}" srcOrd="0" destOrd="0" parTransId="{FF142D6E-65F0-5948-A946-125638E32ADA}" sibTransId="{E1B28CEF-D9C8-DD44-81F4-E569214CA3BE}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5E2302E5-5388-8A47-BC45-4708165CDF60}" type="presOf" srcId="{E28CFC19-D4E7-4A48-B25A-6B952D6CCC73}" destId="{2E824D8A-2938-8944-98F2-6EB395D45BD8}" srcOrd="0" destOrd="1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dirty="0"/>
            <a:t>Collect</a:t>
          </a:r>
          <a:r>
            <a:rPr lang="zh-CN" altLang="en-US" sz="2400" dirty="0"/>
            <a:t> </a:t>
          </a:r>
          <a:r>
            <a:rPr lang="en-US" altLang="zh-CN" sz="2400" dirty="0"/>
            <a:t>sample</a:t>
          </a:r>
          <a:r>
            <a:rPr lang="zh-CN" altLang="en-US" sz="2400" dirty="0"/>
            <a:t> </a:t>
          </a:r>
          <a:r>
            <a:rPr lang="en-US" altLang="zh-CN" sz="2400" dirty="0"/>
            <a:t>and</a:t>
          </a:r>
          <a:r>
            <a:rPr lang="zh-CN" altLang="en-US" sz="2400" dirty="0"/>
            <a:t> </a:t>
          </a:r>
          <a:r>
            <a:rPr lang="en-US" altLang="zh-CN" sz="2400" dirty="0"/>
            <a:t>compute</a:t>
          </a:r>
          <a:r>
            <a:rPr lang="zh-CN" altLang="en-US" sz="2400" dirty="0"/>
            <a:t> </a:t>
          </a:r>
          <a:r>
            <a:rPr lang="en-US" altLang="zh-CN" sz="2400" dirty="0"/>
            <a:t>test</a:t>
          </a:r>
          <a:r>
            <a:rPr lang="zh-CN" altLang="en-US" sz="2400" dirty="0"/>
            <a:t> </a:t>
          </a:r>
          <a:r>
            <a:rPr lang="en-US" altLang="zh-CN" sz="2400" dirty="0"/>
            <a:t>statistics</a:t>
          </a:r>
          <a:endParaRPr lang="en-US" sz="2400" dirty="0"/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45427634-ADD9-2D41-9FB9-867D80CF0A69}">
      <dgm:prSet phldrT="[Text]" custT="1"/>
      <dgm:spPr/>
      <dgm:t>
        <a:bodyPr/>
        <a:lstStyle/>
        <a:p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population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z-test.</a:t>
          </a:r>
          <a:r>
            <a:rPr lang="zh-CN" altLang="en-US" sz="1900" dirty="0"/>
            <a:t> </a:t>
          </a:r>
          <a:r>
            <a:rPr lang="en-US" altLang="zh-CN" sz="1900" dirty="0"/>
            <a:t>Don't</a:t>
          </a:r>
          <a:r>
            <a:rPr lang="zh-CN" altLang="en-US" sz="1900" dirty="0"/>
            <a:t> </a:t>
          </a:r>
          <a:r>
            <a:rPr lang="en-US" altLang="zh-CN" sz="1900" dirty="0"/>
            <a:t>know</a:t>
          </a:r>
          <a:r>
            <a:rPr lang="zh-CN" altLang="en-US" sz="1900" dirty="0"/>
            <a:t> </a:t>
          </a:r>
          <a:r>
            <a:rPr lang="en-US" altLang="zh-CN" sz="1900" dirty="0"/>
            <a:t>population</a:t>
          </a:r>
          <a:r>
            <a:rPr lang="zh-CN" altLang="en-US" sz="1900" dirty="0"/>
            <a:t> </a:t>
          </a:r>
          <a:r>
            <a:rPr lang="en-US" altLang="zh-CN" sz="1900" dirty="0"/>
            <a:t>SD,</a:t>
          </a:r>
          <a:r>
            <a:rPr lang="zh-CN" altLang="en-US" sz="1900" dirty="0"/>
            <a:t> </a:t>
          </a:r>
          <a:r>
            <a:rPr lang="en-US" altLang="zh-CN" sz="1900" dirty="0"/>
            <a:t>use</a:t>
          </a:r>
          <a:r>
            <a:rPr lang="zh-CN" altLang="en-US" sz="1900" dirty="0"/>
            <a:t> </a:t>
          </a:r>
          <a:r>
            <a:rPr lang="en-US" altLang="zh-CN" sz="1900" dirty="0"/>
            <a:t>t-test.</a:t>
          </a:r>
          <a:endParaRPr lang="en-US" sz="1900" dirty="0"/>
        </a:p>
      </dgm:t>
    </dgm:pt>
    <dgm:pt modelId="{88AEB962-BCE7-B04C-9945-19CE19C2863D}" type="parTrans" cxnId="{5C9D6C72-8AF6-3149-BEC4-26EC8973F6D8}">
      <dgm:prSet/>
      <dgm:spPr/>
      <dgm:t>
        <a:bodyPr/>
        <a:lstStyle/>
        <a:p>
          <a:endParaRPr lang="en-US"/>
        </a:p>
      </dgm:t>
    </dgm:pt>
    <dgm:pt modelId="{4E3122AA-4413-6F46-A5F0-AC4BBE5400D8}" type="sibTrans" cxnId="{5C9D6C72-8AF6-3149-BEC4-26EC8973F6D8}">
      <dgm:prSet/>
      <dgm:spPr/>
      <dgm:t>
        <a:bodyPr/>
        <a:lstStyle/>
        <a:p>
          <a:endParaRPr lang="en-US"/>
        </a:p>
      </dgm:t>
    </dgm:pt>
    <dgm:pt modelId="{BE6CF897-B00E-3544-B93D-F11F7069987F}">
      <dgm:prSet phldrT="[Text]" custT="1"/>
      <dgm:spPr>
        <a:blipFill>
          <a:blip xmlns:r="http://schemas.openxmlformats.org/officeDocument/2006/relationships" r:embed="rId1"/>
          <a:stretch>
            <a:fillRect l="-128" t="-13559" r="-256" b="-1864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E28CFC19-D4E7-4A48-B25A-6B952D6CCC73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1B28CEF-D9C8-DD44-81F4-E569214CA3BE}" type="sibTrans" cxnId="{840908A7-095F-634F-AC94-0EF1C26CFE62}">
      <dgm:prSet/>
      <dgm:spPr/>
      <dgm:t>
        <a:bodyPr/>
        <a:lstStyle/>
        <a:p>
          <a:endParaRPr lang="en-US"/>
        </a:p>
      </dgm:t>
    </dgm:pt>
    <dgm:pt modelId="{FF142D6E-65F0-5948-A946-125638E32ADA}" type="parTrans" cxnId="{840908A7-095F-634F-AC94-0EF1C26CFE62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18493B64-6BE9-3F43-A8DA-7A7CB9CA4CF0}" type="presOf" srcId="{45427634-ADD9-2D41-9FB9-867D80CF0A69}" destId="{9674E052-F48A-1F4B-A095-762D1C689A9C}" srcOrd="0" destOrd="1" presId="urn:microsoft.com/office/officeart/2005/8/layout/chevron2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5C9D6C72-8AF6-3149-BEC4-26EC8973F6D8}" srcId="{083A7109-EA0B-0C46-9799-7EA79EE82C74}" destId="{45427634-ADD9-2D41-9FB9-867D80CF0A69}" srcOrd="0" destOrd="0" parTransId="{88AEB962-BCE7-B04C-9945-19CE19C2863D}" sibTransId="{4E3122AA-4413-6F46-A5F0-AC4BBE5400D8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840908A7-095F-634F-AC94-0EF1C26CFE62}" srcId="{BE6CF897-B00E-3544-B93D-F11F7069987F}" destId="{E28CFC19-D4E7-4A48-B25A-6B952D6CCC73}" srcOrd="0" destOrd="0" parTransId="{FF142D6E-65F0-5948-A946-125638E32ADA}" sibTransId="{E1B28CEF-D9C8-DD44-81F4-E569214CA3BE}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5E2302E5-5388-8A47-BC45-4708165CDF60}" type="presOf" srcId="{E28CFC19-D4E7-4A48-B25A-6B952D6CCC73}" destId="{2E824D8A-2938-8944-98F2-6EB395D45BD8}" srcOrd="0" destOrd="1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739A0-FE2D-CF4B-B9ED-9BDE7F182532}">
      <dsp:nvSpPr>
        <dsp:cNvPr id="0" name=""/>
        <dsp:cNvSpPr/>
      </dsp:nvSpPr>
      <dsp:spPr>
        <a:xfrm rot="5400000">
          <a:off x="-167246" y="171990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State</a:t>
          </a:r>
          <a:endParaRPr lang="en-US" sz="1200" b="1" kern="1200" dirty="0"/>
        </a:p>
      </dsp:txBody>
      <dsp:txXfrm rot="-5400000">
        <a:off x="1" y="394986"/>
        <a:ext cx="780483" cy="334493"/>
      </dsp:txXfrm>
    </dsp:sp>
    <dsp:sp modelId="{B3D4496A-F564-B84D-9F66-9353E87A75D5}">
      <dsp:nvSpPr>
        <dsp:cNvPr id="0" name=""/>
        <dsp:cNvSpPr/>
      </dsp:nvSpPr>
      <dsp:spPr>
        <a:xfrm rot="5400000">
          <a:off x="5361874" y="-4576647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State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hypothesis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(H</a:t>
          </a:r>
          <a:r>
            <a:rPr lang="en-US" altLang="zh-CN" sz="2400" kern="1200" baseline="-25000" dirty="0"/>
            <a:t>0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1</a:t>
          </a:r>
          <a:r>
            <a:rPr lang="en-US" altLang="zh-CN" sz="2400" kern="1200" dirty="0"/>
            <a:t>)</a:t>
          </a:r>
          <a:endParaRPr lang="en-US" sz="2400" kern="1200" dirty="0"/>
        </a:p>
      </dsp:txBody>
      <dsp:txXfrm rot="-5400000">
        <a:off x="780484" y="40122"/>
        <a:ext cx="9852137" cy="653976"/>
      </dsp:txXfrm>
    </dsp:sp>
    <dsp:sp modelId="{A2C41113-ABC8-5B46-B427-5CD4AAEE922A}">
      <dsp:nvSpPr>
        <dsp:cNvPr id="0" name=""/>
        <dsp:cNvSpPr/>
      </dsp:nvSpPr>
      <dsp:spPr>
        <a:xfrm rot="5400000">
          <a:off x="-167246" y="1138544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Sig</a:t>
          </a:r>
          <a:r>
            <a:rPr lang="en-US" altLang="zh-CN" sz="1200" b="1" kern="1200"/>
            <a:t>.</a:t>
          </a:r>
          <a:endParaRPr lang="en-US" sz="1200" b="1" kern="1200"/>
        </a:p>
      </dsp:txBody>
      <dsp:txXfrm rot="-5400000">
        <a:off x="1" y="1361540"/>
        <a:ext cx="780483" cy="334493"/>
      </dsp:txXfrm>
    </dsp:sp>
    <dsp:sp modelId="{2E824D8A-2938-8944-98F2-6EB395D45BD8}">
      <dsp:nvSpPr>
        <dsp:cNvPr id="0" name=""/>
        <dsp:cNvSpPr/>
      </dsp:nvSpPr>
      <dsp:spPr>
        <a:xfrm rot="5400000">
          <a:off x="5361874" y="-3610093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Set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significance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level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1" i="1" kern="120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m:t>𝜶</m:t>
              </m:r>
            </m:oMath>
          </a14:m>
          <a:r>
            <a:rPr lang="en-US" altLang="zh-CN" sz="2400" kern="1200" dirty="0"/>
            <a:t>),</a:t>
          </a:r>
          <a:r>
            <a:rPr lang="zh-CN" altLang="en-US" sz="2400" kern="1200" dirty="0"/>
            <a:t> </a:t>
          </a:r>
          <a:r>
            <a:rPr lang="en-US" altLang="zh-CN" sz="2400" kern="1200" dirty="0"/>
            <a:t>decide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values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&amp;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region</a:t>
          </a:r>
          <a:endParaRPr lang="en-US" sz="24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Know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population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SD,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use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z-distribution.</a:t>
          </a:r>
          <a:r>
            <a:rPr lang="zh-CN" altLang="en-US" sz="1900" kern="1200" dirty="0"/>
            <a:t> </a:t>
          </a:r>
          <a:r>
            <a:rPr lang="en-US" altLang="zh-CN" sz="1900" kern="1200" dirty="0"/>
            <a:t>Only</a:t>
          </a:r>
          <a:r>
            <a:rPr lang="zh-CN" altLang="en-US" sz="1900" kern="1200" dirty="0"/>
            <a:t> </a:t>
          </a:r>
          <a:r>
            <a:rPr lang="en-US" altLang="zh-CN" sz="1900" kern="1200" dirty="0"/>
            <a:t>know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sample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SD,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use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t-distribution</a:t>
          </a:r>
          <a:r>
            <a:rPr lang="en-US" altLang="zh-CN" sz="2000" kern="1200" dirty="0"/>
            <a:t>.</a:t>
          </a:r>
          <a:endParaRPr lang="en-US" sz="2000" kern="1200" dirty="0"/>
        </a:p>
      </dsp:txBody>
      <dsp:txXfrm rot="-5400000">
        <a:off x="780484" y="1006676"/>
        <a:ext cx="9852137" cy="653976"/>
      </dsp:txXfrm>
    </dsp:sp>
    <dsp:sp modelId="{3EBA4E06-B061-1C45-9F50-6858C2EBD90C}">
      <dsp:nvSpPr>
        <dsp:cNvPr id="0" name=""/>
        <dsp:cNvSpPr/>
      </dsp:nvSpPr>
      <dsp:spPr>
        <a:xfrm rot="5400000">
          <a:off x="-167246" y="2105097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Calculate</a:t>
          </a:r>
          <a:endParaRPr lang="en-US" sz="1200" b="1" kern="1200" dirty="0"/>
        </a:p>
      </dsp:txBody>
      <dsp:txXfrm rot="-5400000">
        <a:off x="1" y="2328093"/>
        <a:ext cx="780483" cy="334493"/>
      </dsp:txXfrm>
    </dsp:sp>
    <dsp:sp modelId="{9674E052-F48A-1F4B-A095-762D1C689A9C}">
      <dsp:nvSpPr>
        <dsp:cNvPr id="0" name=""/>
        <dsp:cNvSpPr/>
      </dsp:nvSpPr>
      <dsp:spPr>
        <a:xfrm rot="5400000">
          <a:off x="5361874" y="-2643539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compute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test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statistics</a:t>
          </a:r>
          <a:endParaRPr lang="en-US" sz="24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Know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population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SD,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use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z-test.</a:t>
          </a:r>
          <a:r>
            <a:rPr lang="zh-CN" altLang="en-US" sz="1900" kern="1200" dirty="0"/>
            <a:t> </a:t>
          </a:r>
          <a:r>
            <a:rPr lang="en-US" altLang="zh-CN" sz="1900" kern="1200" dirty="0"/>
            <a:t>Don't</a:t>
          </a:r>
          <a:r>
            <a:rPr lang="zh-CN" altLang="en-US" sz="1900" kern="1200" dirty="0"/>
            <a:t> </a:t>
          </a:r>
          <a:r>
            <a:rPr lang="en-US" altLang="zh-CN" sz="1900" kern="1200" dirty="0"/>
            <a:t>know</a:t>
          </a:r>
          <a:r>
            <a:rPr lang="zh-CN" altLang="en-US" sz="1900" kern="1200" dirty="0"/>
            <a:t> </a:t>
          </a:r>
          <a:r>
            <a:rPr lang="en-US" altLang="zh-CN" sz="1900" kern="1200" dirty="0"/>
            <a:t>population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SD,</a:t>
          </a:r>
          <a:r>
            <a:rPr lang="zh-CN" altLang="en-US" sz="1900" kern="1200" dirty="0"/>
            <a:t> </a:t>
          </a:r>
          <a:r>
            <a:rPr lang="en-US" altLang="zh-CN" sz="1900" kern="1200" dirty="0"/>
            <a:t>use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t-test.</a:t>
          </a:r>
          <a:endParaRPr lang="en-US" sz="1900" kern="1200" dirty="0"/>
        </a:p>
      </dsp:txBody>
      <dsp:txXfrm rot="-5400000">
        <a:off x="780484" y="1973230"/>
        <a:ext cx="9852137" cy="653976"/>
      </dsp:txXfrm>
    </dsp:sp>
    <dsp:sp modelId="{5EF0478E-E2D3-F444-AE5C-FEAC601FD079}">
      <dsp:nvSpPr>
        <dsp:cNvPr id="0" name=""/>
        <dsp:cNvSpPr/>
      </dsp:nvSpPr>
      <dsp:spPr>
        <a:xfrm rot="5400000">
          <a:off x="-167246" y="3071651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Decide</a:t>
          </a:r>
          <a:endParaRPr lang="en-US" sz="1200" b="1" kern="1200" dirty="0"/>
        </a:p>
      </dsp:txBody>
      <dsp:txXfrm rot="-5400000">
        <a:off x="1" y="3294647"/>
        <a:ext cx="780483" cy="334493"/>
      </dsp:txXfrm>
    </dsp:sp>
    <dsp:sp modelId="{D56C9508-FEB7-5B44-8C2E-375AF83189AD}">
      <dsp:nvSpPr>
        <dsp:cNvPr id="0" name=""/>
        <dsp:cNvSpPr/>
      </dsp:nvSpPr>
      <dsp:spPr>
        <a:xfrm rot="5400000">
          <a:off x="5361874" y="-1676986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whether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/</a:t>
          </a:r>
          <a:r>
            <a:rPr lang="zh-CN" altLang="en-US" sz="2400" kern="1200" dirty="0"/>
            <a:t> </a:t>
          </a:r>
          <a:r>
            <a:rPr lang="en-US" altLang="zh-CN" sz="2400" kern="1200" dirty="0"/>
            <a:t>fail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to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0</a:t>
          </a:r>
          <a:endParaRPr lang="en-US" sz="2400" kern="1200" baseline="-25000" dirty="0"/>
        </a:p>
      </dsp:txBody>
      <dsp:txXfrm rot="-5400000">
        <a:off x="780484" y="2939783"/>
        <a:ext cx="9852137" cy="65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6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When sample size increases, standard error decreases. So for the same sample mean, its relative distance to population mean increases and becomes more likely to fall into critical region. </a:t>
            </a:r>
          </a:p>
          <a:p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Will prefer conclusion from the second scenario because the bigger sample size, more information we have about given population, so sample statistics will more accurately approximate population parameters.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basted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ETS</a:t>
            </a:r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www.ets.org</a:t>
            </a:r>
            <a:r>
              <a:rPr lang="en-US" altLang="zh-CN" dirty="0"/>
              <a:t>/s/</a:t>
            </a:r>
            <a:r>
              <a:rPr lang="en-US" altLang="zh-CN" dirty="0" err="1"/>
              <a:t>gre</a:t>
            </a:r>
            <a:r>
              <a:rPr lang="en-US" altLang="zh-CN" dirty="0"/>
              <a:t>/pdf/</a:t>
            </a:r>
            <a:r>
              <a:rPr lang="en-US" altLang="zh-CN" dirty="0" err="1"/>
              <a:t>snapshot.pdf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3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basted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ETS</a:t>
            </a:r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www.ets.org</a:t>
            </a:r>
            <a:r>
              <a:rPr lang="en-US" altLang="zh-CN" dirty="0"/>
              <a:t>/s/</a:t>
            </a:r>
            <a:r>
              <a:rPr lang="en-US" altLang="zh-CN" dirty="0" err="1"/>
              <a:t>gre</a:t>
            </a:r>
            <a:r>
              <a:rPr lang="en-US" altLang="zh-CN" dirty="0"/>
              <a:t>/pdf/</a:t>
            </a:r>
            <a:r>
              <a:rPr lang="en-US" altLang="zh-CN" dirty="0" err="1"/>
              <a:t>snapshot.pdf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8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basted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ETS</a:t>
            </a:r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www.ets.org</a:t>
            </a:r>
            <a:r>
              <a:rPr lang="en-US" altLang="zh-CN" dirty="0"/>
              <a:t>/s/</a:t>
            </a:r>
            <a:r>
              <a:rPr lang="en-US" altLang="zh-CN" dirty="0" err="1"/>
              <a:t>gre</a:t>
            </a:r>
            <a:r>
              <a:rPr lang="en-US" altLang="zh-CN" dirty="0"/>
              <a:t>/pdf/</a:t>
            </a:r>
            <a:r>
              <a:rPr lang="en-US" altLang="zh-CN" dirty="0" err="1"/>
              <a:t>snapshot.pdf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6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0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Walrus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subtract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denominator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tends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population,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underestimates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variability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denominator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“correct”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underestimation.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Source:https</a:t>
            </a:r>
            <a:r>
              <a:rPr lang="en-US" altLang="zh-CN" dirty="0"/>
              <a:t>://</a:t>
            </a:r>
            <a:r>
              <a:rPr lang="en-US" altLang="zh-CN" dirty="0" err="1"/>
              <a:t>www.jmp.com</a:t>
            </a:r>
            <a:r>
              <a:rPr lang="en-US" altLang="zh-CN" dirty="0"/>
              <a:t>/</a:t>
            </a:r>
            <a:r>
              <a:rPr lang="en-US" altLang="zh-CN" dirty="0" err="1"/>
              <a:t>en_us</a:t>
            </a:r>
            <a:r>
              <a:rPr lang="en-US" altLang="zh-CN" dirty="0"/>
              <a:t>/statistics-knowledge-portal/t-test/t-</a:t>
            </a:r>
            <a:r>
              <a:rPr lang="en-US" altLang="zh-CN" dirty="0" err="1"/>
              <a:t>distribution.html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4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9C5EB-A16C-4E5C-A833-9F53CD69A0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8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D9225-EADA-457E-B48D-1BC7040AC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D9225-EADA-457E-B48D-1BC7040AC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1.png"/><Relationship Id="rId4" Type="http://schemas.openxmlformats.org/officeDocument/2006/relationships/diagramData" Target="../diagrams/data3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1.png"/><Relationship Id="rId4" Type="http://schemas.openxmlformats.org/officeDocument/2006/relationships/diagramData" Target="../diagrams/data4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itzlaw.osu.edu/dividedcommunityproject/details-education-for-citizenship-post-election-dialogue-seri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sandsciences.osu.edu/news-events/events/election-2020-understanding-outcome" TargetMode="External"/><Relationship Id="rId5" Type="http://schemas.openxmlformats.org/officeDocument/2006/relationships/hyperlink" Target="https://moritzlaw.osu.edu/dividedcommunityproject/wp-content/uploads/sites/101/2020/10/DCP-card-for-OSU-students-post-election-2.pdf" TargetMode="External"/><Relationship Id="rId4" Type="http://schemas.openxmlformats.org/officeDocument/2006/relationships/hyperlink" Target="https://youtu.be/0zZ4yR3z_9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1.png"/><Relationship Id="rId4" Type="http://schemas.openxmlformats.org/officeDocument/2006/relationships/diagramData" Target="../diagrams/data5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6.xml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#11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660-D53C-435E-9A25-744EF535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4373"/>
            <a:ext cx="102870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sample</a:t>
            </a:r>
            <a:r>
              <a:rPr lang="zh-CN" altLang="en-US" sz="2800" dirty="0"/>
              <a:t> </a:t>
            </a:r>
            <a:r>
              <a:rPr lang="en-US" altLang="zh-CN" sz="2800" dirty="0"/>
              <a:t>SD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B810F-091E-DB41-951B-D0D0332F27BF}"/>
                  </a:ext>
                </a:extLst>
              </p:cNvPr>
              <p:cNvSpPr/>
              <p:nvPr/>
            </p:nvSpPr>
            <p:spPr>
              <a:xfrm>
                <a:off x="3296126" y="3090016"/>
                <a:ext cx="5098733" cy="897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zh-CN" altLang="en-US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4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zh-CN" altLang="en-US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B810F-091E-DB41-951B-D0D0332F2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26" y="3090016"/>
                <a:ext cx="5098733" cy="897169"/>
              </a:xfrm>
              <a:prstGeom prst="rect">
                <a:avLst/>
              </a:prstGeom>
              <a:blipFill>
                <a:blip r:embed="rId3"/>
                <a:stretch>
                  <a:fillRect t="-2817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9286C-EC8A-364E-BFD9-BA0277ACE870}"/>
              </a:ext>
            </a:extLst>
          </p:cNvPr>
          <p:cNvSpPr/>
          <p:nvPr/>
        </p:nvSpPr>
        <p:spPr>
          <a:xfrm>
            <a:off x="3884793" y="3251816"/>
            <a:ext cx="704850" cy="7620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0FD190-BE05-E443-BA10-0C145CC70C83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862500" y="3632816"/>
            <a:ext cx="1022293" cy="203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86E4D7-D5BD-7349-95C4-8D04F0F20D53}"/>
              </a:ext>
            </a:extLst>
          </p:cNvPr>
          <p:cNvSpPr txBox="1">
            <a:spLocks/>
          </p:cNvSpPr>
          <p:nvPr/>
        </p:nvSpPr>
        <p:spPr>
          <a:xfrm>
            <a:off x="1414701" y="3310143"/>
            <a:ext cx="1447799" cy="10528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6C1490-68DB-2E49-9AF5-3290C9CC6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4859" y="3244208"/>
                <a:ext cx="3288385" cy="15240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6C1490-68DB-2E49-9AF5-3290C9CC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859" y="3244208"/>
                <a:ext cx="3288385" cy="1524000"/>
              </a:xfrm>
              <a:prstGeom prst="rect">
                <a:avLst/>
              </a:prstGeom>
              <a:blipFill>
                <a:blip r:embed="rId4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22CAE5-5AA8-134A-B213-3FB95F2C128C}"/>
              </a:ext>
            </a:extLst>
          </p:cNvPr>
          <p:cNvSpPr/>
          <p:nvPr/>
        </p:nvSpPr>
        <p:spPr>
          <a:xfrm>
            <a:off x="6754986" y="3237241"/>
            <a:ext cx="784860" cy="781849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8D8DE-199D-6046-B0CC-59412FA396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7539846" y="3628166"/>
            <a:ext cx="855013" cy="3780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D9EC664-731C-A04E-9BFA-A24E48CCBFD9}"/>
              </a:ext>
            </a:extLst>
          </p:cNvPr>
          <p:cNvSpPr/>
          <p:nvPr/>
        </p:nvSpPr>
        <p:spPr>
          <a:xfrm>
            <a:off x="5106474" y="3250125"/>
            <a:ext cx="1469863" cy="75608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88CFC6-16F8-8A49-A674-674D80F1066C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5841406" y="2957737"/>
            <a:ext cx="257907" cy="2923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1592725-53FB-E34B-A7FE-E0727792A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426" y="1905000"/>
                <a:ext cx="10813774" cy="1052737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t-score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degree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freedom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significance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Determined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confidence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(1-</a:t>
                </a:r>
                <a:r>
                  <a:rPr lang="en-US" altLang="zh-CN" sz="2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degree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freedom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(n-1).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1592725-53FB-E34B-A7FE-E0727792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6" y="1905000"/>
                <a:ext cx="10813774" cy="1052737"/>
              </a:xfrm>
              <a:prstGeom prst="rect">
                <a:avLst/>
              </a:prstGeom>
              <a:blipFill>
                <a:blip r:embed="rId5"/>
                <a:stretch>
                  <a:fillRect l="-821" t="-352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1E87D0DC-249E-4243-AD01-48BBB6F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83" y="5181600"/>
            <a:ext cx="1001685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Interpretation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Based on our sample of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, we are XX% confident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somewhere</a:t>
            </a:r>
            <a:r>
              <a:rPr lang="zh-CN" altLang="en-US" dirty="0"/>
              <a:t> </a:t>
            </a:r>
            <a:r>
              <a:rPr lang="en-US" dirty="0"/>
              <a:t>between </a:t>
            </a:r>
            <a:r>
              <a:rPr lang="en-US" altLang="zh-CN" dirty="0"/>
              <a:t>&lt;lower</a:t>
            </a:r>
            <a:r>
              <a:rPr lang="zh-CN" altLang="en-US" dirty="0"/>
              <a:t> </a:t>
            </a:r>
            <a:r>
              <a:rPr lang="en-US" altLang="zh-CN" dirty="0"/>
              <a:t>limit&gt;</a:t>
            </a:r>
            <a:r>
              <a:rPr lang="en-US" dirty="0"/>
              <a:t> and </a:t>
            </a:r>
            <a:r>
              <a:rPr lang="en-US" altLang="zh-CN" dirty="0"/>
              <a:t>&lt;upper</a:t>
            </a:r>
            <a:r>
              <a:rPr lang="zh-CN" altLang="en-US" dirty="0"/>
              <a:t> </a:t>
            </a:r>
            <a:r>
              <a:rPr lang="en-US" altLang="zh-CN" dirty="0"/>
              <a:t>limit&gt;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92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 animBg="1"/>
      <p:bldP spid="29" grpId="0" animBg="1"/>
      <p:bldP spid="3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DB3-4667-5848-95A7-E0FD121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5B84-1353-6649-87B9-4990660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8116059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8116059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98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02B-AB7C-A54D-AC61-1B2CC7D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59627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60EC-4AFA-AB45-B3CD-7023B7499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19400"/>
            <a:ext cx="5334000" cy="339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/>
              <a:t>Single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mean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test</a:t>
            </a:r>
            <a:r>
              <a:rPr lang="zh-CN" altLang="en-US" b="1" u="sng" dirty="0"/>
              <a:t> </a:t>
            </a:r>
            <a:endParaRPr lang="en-US" altLang="zh-CN" b="1" u="sng" dirty="0"/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hypothesized</a:t>
            </a:r>
            <a:r>
              <a:rPr lang="zh-CN" altLang="en-US" dirty="0"/>
              <a:t> </a:t>
            </a:r>
            <a:r>
              <a:rPr lang="en-US" altLang="zh-CN" dirty="0"/>
              <a:t>mean.</a:t>
            </a:r>
            <a:endParaRPr lang="en-US" sz="3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ACB368-55E0-F64B-AA13-355F154C2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819400"/>
                <a:ext cx="53340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u="sng" dirty="0"/>
                  <a:t>Two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means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test</a:t>
                </a:r>
                <a:r>
                  <a:rPr lang="zh-CN" altLang="en-US" b="1" u="sng" dirty="0"/>
                  <a:t> </a:t>
                </a:r>
                <a:endParaRPr lang="en-US" altLang="zh-CN" b="1" u="sng" dirty="0"/>
              </a:p>
              <a:p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two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population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means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differ.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Essentially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ACB368-55E0-F64B-AA13-355F154C2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819400"/>
                <a:ext cx="5334000" cy="3581400"/>
              </a:xfrm>
              <a:blipFill>
                <a:blip r:embed="rId2"/>
                <a:stretch>
                  <a:fillRect l="-1425" t="-2120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F4C78637-5E6E-324E-A5D5-1B78B94CF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411558"/>
              </p:ext>
            </p:extLst>
          </p:nvPr>
        </p:nvGraphicFramePr>
        <p:xfrm>
          <a:off x="2560476" y="1553817"/>
          <a:ext cx="6918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199678"/>
                    </a:ext>
                  </a:extLst>
                </a:gridCol>
                <a:gridCol w="2128416">
                  <a:extLst>
                    <a:ext uri="{9D8B030D-6E8A-4147-A177-3AD203B41FA5}">
                      <a16:colId xmlns:a16="http://schemas.microsoft.com/office/drawing/2014/main" val="2939379920"/>
                    </a:ext>
                  </a:extLst>
                </a:gridCol>
                <a:gridCol w="2128416">
                  <a:extLst>
                    <a:ext uri="{9D8B030D-6E8A-4147-A177-3AD203B41FA5}">
                      <a16:colId xmlns:a16="http://schemas.microsoft.com/office/drawing/2014/main" val="2107176626"/>
                    </a:ext>
                  </a:extLst>
                </a:gridCol>
                <a:gridCol w="2128416">
                  <a:extLst>
                    <a:ext uri="{9D8B030D-6E8A-4147-A177-3AD203B41FA5}">
                      <a16:colId xmlns:a16="http://schemas.microsoft.com/office/drawing/2014/main" val="209011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</a:t>
                      </a:r>
                      <a:r>
                        <a:rPr lang="en-US" altLang="zh-CN" dirty="0"/>
                        <a:t>-tailed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Left-tailed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Right-tailed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r>
                        <a:rPr lang="en-US" altLang="zh-CN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greater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r>
                        <a:rPr lang="en-US" altLang="zh-CN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Greater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05702"/>
                  </a:ext>
                </a:extLst>
              </a:tr>
            </a:tbl>
          </a:graphicData>
        </a:graphic>
      </p:graphicFrame>
      <p:pic>
        <p:nvPicPr>
          <p:cNvPr id="6" name="Picture 2" descr="Hypothesis Testing - Introduction - YouTube">
            <a:extLst>
              <a:ext uri="{FF2B5EF4-FFF2-40B4-BE49-F238E27FC236}">
                <a16:creationId xmlns:a16="http://schemas.microsoft.com/office/drawing/2014/main" id="{51B8C8D1-F6D3-B04E-90D7-BD0CEB86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5557" r="6050" b="45651"/>
          <a:stretch/>
        </p:blipFill>
        <p:spPr bwMode="auto">
          <a:xfrm>
            <a:off x="565597" y="4177276"/>
            <a:ext cx="4527641" cy="12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249E8A-31E3-764B-B470-A10FC90B9787}"/>
              </a:ext>
            </a:extLst>
          </p:cNvPr>
          <p:cNvGrpSpPr/>
          <p:nvPr/>
        </p:nvGrpSpPr>
        <p:grpSpPr>
          <a:xfrm>
            <a:off x="6961031" y="4177255"/>
            <a:ext cx="4648200" cy="1201993"/>
            <a:chOff x="6781800" y="4520044"/>
            <a:chExt cx="4648200" cy="1201993"/>
          </a:xfrm>
        </p:grpSpPr>
        <p:pic>
          <p:nvPicPr>
            <p:cNvPr id="11" name="Picture 2" descr="Hypothesis Testing - Introduction - YouTube">
              <a:extLst>
                <a:ext uri="{FF2B5EF4-FFF2-40B4-BE49-F238E27FC236}">
                  <a16:creationId xmlns:a16="http://schemas.microsoft.com/office/drawing/2014/main" id="{C1551B95-E388-E34F-9A0D-D2CEDED9A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15558" r="4358" b="45931"/>
            <a:stretch/>
          </p:blipFill>
          <p:spPr bwMode="auto">
            <a:xfrm>
              <a:off x="6781800" y="4520044"/>
              <a:ext cx="4648200" cy="119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92E832-168D-814E-9C25-B99D4FFE124D}"/>
                </a:ext>
              </a:extLst>
            </p:cNvPr>
            <p:cNvGrpSpPr/>
            <p:nvPr/>
          </p:nvGrpSpPr>
          <p:grpSpPr>
            <a:xfrm>
              <a:off x="6781800" y="5024862"/>
              <a:ext cx="4648200" cy="697175"/>
              <a:chOff x="1676400" y="3470644"/>
              <a:chExt cx="6675166" cy="102006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0C5C6E-CAD7-FB41-A810-F029893C8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452" b="-1"/>
              <a:stretch/>
            </p:blipFill>
            <p:spPr>
              <a:xfrm>
                <a:off x="1676400" y="3476988"/>
                <a:ext cx="6612141" cy="100737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69A7676-3502-6944-8C7B-AA29EDF1B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93" t="9451"/>
              <a:stretch/>
            </p:blipFill>
            <p:spPr>
              <a:xfrm>
                <a:off x="3857695" y="3470644"/>
                <a:ext cx="2116340" cy="100737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3510ED3-98DB-0C44-A90D-E110576A5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3420" t="8881" r="34312"/>
              <a:stretch/>
            </p:blipFill>
            <p:spPr>
              <a:xfrm>
                <a:off x="6217966" y="3483334"/>
                <a:ext cx="2133600" cy="1007372"/>
              </a:xfrm>
              <a:prstGeom prst="rect">
                <a:avLst/>
              </a:prstGeom>
            </p:spPr>
          </p:pic>
        </p:grpSp>
        <p:pic>
          <p:nvPicPr>
            <p:cNvPr id="12" name="Picture 2" descr="Hypothesis Testing - Introduction - YouTube">
              <a:extLst>
                <a:ext uri="{FF2B5EF4-FFF2-40B4-BE49-F238E27FC236}">
                  <a16:creationId xmlns:a16="http://schemas.microsoft.com/office/drawing/2014/main" id="{80B0CBFA-848E-B14B-A3BF-4F02419505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2" t="15557" r="4533" b="65451"/>
            <a:stretch/>
          </p:blipFill>
          <p:spPr bwMode="auto">
            <a:xfrm>
              <a:off x="6781800" y="4532551"/>
              <a:ext cx="4648200" cy="58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05B0A2-B5AC-E74F-95AE-5D59BEA9F421}"/>
              </a:ext>
            </a:extLst>
          </p:cNvPr>
          <p:cNvGrpSpPr/>
          <p:nvPr/>
        </p:nvGrpSpPr>
        <p:grpSpPr>
          <a:xfrm>
            <a:off x="5093238" y="4519042"/>
            <a:ext cx="1851350" cy="584775"/>
            <a:chOff x="5093238" y="4519042"/>
            <a:chExt cx="1851350" cy="5847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D1311C-B1AB-2A40-B759-54D10FD0F09F}"/>
                </a:ext>
              </a:extLst>
            </p:cNvPr>
            <p:cNvGrpSpPr/>
            <p:nvPr/>
          </p:nvGrpSpPr>
          <p:grpSpPr>
            <a:xfrm>
              <a:off x="5093238" y="4519042"/>
              <a:ext cx="1564550" cy="584775"/>
              <a:chOff x="8411681" y="4340506"/>
              <a:chExt cx="1564550" cy="5847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044770-98B4-7F4F-A497-DF389581A8A3}"/>
                  </a:ext>
                </a:extLst>
              </p:cNvPr>
              <p:cNvSpPr/>
              <p:nvPr/>
            </p:nvSpPr>
            <p:spPr>
              <a:xfrm>
                <a:off x="8700255" y="4340506"/>
                <a:ext cx="12759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includes equality</a:t>
                </a:r>
              </a:p>
            </p:txBody>
          </p:sp>
          <p:sp>
            <p:nvSpPr>
              <p:cNvPr id="16" name="Down Arrow 15">
                <a:extLst>
                  <a:ext uri="{FF2B5EF4-FFF2-40B4-BE49-F238E27FC236}">
                    <a16:creationId xmlns:a16="http://schemas.microsoft.com/office/drawing/2014/main" id="{98818971-EF77-9547-8140-C7EE5634CE7B}"/>
                  </a:ext>
                </a:extLst>
              </p:cNvPr>
              <p:cNvSpPr/>
              <p:nvPr/>
            </p:nvSpPr>
            <p:spPr>
              <a:xfrm rot="5400000">
                <a:off x="8529781" y="4481626"/>
                <a:ext cx="198117" cy="43431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98585FEA-ED4D-D845-BF1D-897218F3C08C}"/>
                </a:ext>
              </a:extLst>
            </p:cNvPr>
            <p:cNvSpPr/>
            <p:nvPr/>
          </p:nvSpPr>
          <p:spPr>
            <a:xfrm rot="16200000">
              <a:off x="6628371" y="4647820"/>
              <a:ext cx="198117" cy="434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99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C7FA-A0C6-EA4E-A804-16EA57CD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4373"/>
            <a:ext cx="10439400" cy="1293028"/>
          </a:xfrm>
        </p:spPr>
        <p:txBody>
          <a:bodyPr>
            <a:normAutofit/>
          </a:bodyPr>
          <a:lstStyle/>
          <a:p>
            <a:r>
              <a:rPr lang="en-US" altLang="zh-CN" sz="4400" baseline="-25000" dirty="0"/>
              <a:t>Underlying</a:t>
            </a:r>
            <a:r>
              <a:rPr lang="zh-CN" altLang="en-US" sz="4400" baseline="-25000" dirty="0"/>
              <a:t> </a:t>
            </a:r>
            <a:r>
              <a:rPr lang="en-US" altLang="zh-CN" sz="4400" baseline="-25000" dirty="0"/>
              <a:t>assumptions</a:t>
            </a:r>
            <a:r>
              <a:rPr lang="zh-CN" altLang="en-US" sz="4400" baseline="-25000" dirty="0"/>
              <a:t> </a:t>
            </a:r>
            <a:r>
              <a:rPr lang="en-US" altLang="zh-CN" sz="4400" baseline="-25000" dirty="0"/>
              <a:t>for</a:t>
            </a:r>
            <a:r>
              <a:rPr lang="zh-CN" altLang="en-US" sz="4400" baseline="-25000" dirty="0"/>
              <a:t> </a:t>
            </a:r>
            <a:r>
              <a:rPr lang="en-US" altLang="zh-CN" sz="4400" baseline="-25000" dirty="0"/>
              <a:t>two-means</a:t>
            </a:r>
            <a:r>
              <a:rPr lang="zh-CN" altLang="en-US" sz="4400" baseline="-25000" dirty="0"/>
              <a:t> </a:t>
            </a:r>
            <a:r>
              <a:rPr lang="en-US" altLang="zh-CN" sz="4400" baseline="-25000" dirty="0"/>
              <a:t>t-test</a:t>
            </a:r>
            <a:endParaRPr lang="en-US" sz="4400" baseline="-25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AEFF60-3341-6B46-8510-9B600059BCD4}"/>
              </a:ext>
            </a:extLst>
          </p:cNvPr>
          <p:cNvSpPr txBox="1">
            <a:spLocks/>
          </p:cNvSpPr>
          <p:nvPr/>
        </p:nvSpPr>
        <p:spPr>
          <a:xfrm>
            <a:off x="685800" y="2057401"/>
            <a:ext cx="10668000" cy="416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means</a:t>
            </a:r>
            <a:r>
              <a:rPr lang="zh-CN" altLang="en-US" sz="2400" dirty="0"/>
              <a:t> </a:t>
            </a:r>
            <a:r>
              <a:rPr lang="en-US" altLang="zh-CN" sz="2400" dirty="0"/>
              <a:t>test: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two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population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means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differ.</a:t>
            </a:r>
            <a:endParaRPr lang="en-US" sz="36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400" b="1" u="sng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u="sng" dirty="0"/>
              <a:t>Underlying</a:t>
            </a:r>
            <a:r>
              <a:rPr lang="zh-CN" altLang="en-US" sz="2400" b="1" u="sng" dirty="0"/>
              <a:t> </a:t>
            </a:r>
            <a:r>
              <a:rPr lang="en-US" altLang="zh-CN" sz="2400" b="1" u="sng" dirty="0"/>
              <a:t>assumptions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sampled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normal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distributions.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sampled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populations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equal</a:t>
            </a:r>
            <a:r>
              <a:rPr lang="zh-CN" altLang="en-US" sz="2400" dirty="0"/>
              <a:t> </a:t>
            </a:r>
            <a:r>
              <a:rPr lang="en-US" altLang="zh-CN" sz="2400" dirty="0"/>
              <a:t>variances.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Cases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samples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independent.</a:t>
            </a:r>
          </a:p>
          <a:p>
            <a:pPr lvl="1">
              <a:lnSpc>
                <a:spcPct val="11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2859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7062EC-F69E-6841-910C-6608E0AC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5" y="1109299"/>
            <a:ext cx="4316304" cy="9483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CN" sz="3600" dirty="0"/>
              <a:t>Critical</a:t>
            </a:r>
            <a:r>
              <a:rPr lang="zh-CN" altLang="en-US" sz="3600" dirty="0"/>
              <a:t> </a:t>
            </a:r>
            <a:r>
              <a:rPr lang="en-US" altLang="zh-CN" sz="3600" dirty="0"/>
              <a:t>region</a:t>
            </a:r>
            <a:endParaRPr lang="en-US" sz="3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9">
                <a:extLst>
                  <a:ext uri="{FF2B5EF4-FFF2-40B4-BE49-F238E27FC236}">
                    <a16:creationId xmlns:a16="http://schemas.microsoft.com/office/drawing/2014/main" id="{3709F544-BE2B-B648-992E-C39AEDA855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1028801"/>
                  </p:ext>
                </p:extLst>
              </p:nvPr>
            </p:nvGraphicFramePr>
            <p:xfrm>
              <a:off x="6324600" y="1839896"/>
              <a:ext cx="5558064" cy="1919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032">
                      <a:extLst>
                        <a:ext uri="{9D8B030D-6E8A-4147-A177-3AD203B41FA5}">
                          <a16:colId xmlns:a16="http://schemas.microsoft.com/office/drawing/2014/main" val="2939379920"/>
                        </a:ext>
                      </a:extLst>
                    </a:gridCol>
                    <a:gridCol w="2779032">
                      <a:extLst>
                        <a:ext uri="{9D8B030D-6E8A-4147-A177-3AD203B41FA5}">
                          <a16:colId xmlns:a16="http://schemas.microsoft.com/office/drawing/2014/main" val="2107176626"/>
                        </a:ext>
                      </a:extLst>
                    </a:gridCol>
                  </a:tblGrid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Z-test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T-test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475576"/>
                      </a:ext>
                    </a:extLst>
                  </a:tr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know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population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Only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know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sample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SD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370665"/>
                      </a:ext>
                    </a:extLst>
                  </a:tr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Z-distribution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(Appendix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A)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t-distribution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(Appendix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B)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521780"/>
                      </a:ext>
                    </a:extLst>
                  </a:tr>
                  <a:tr h="7305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for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two-tailed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−/</m:t>
                              </m:r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for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one-tailed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dirty="0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i="0" dirty="0" smtClean="0"/>
                                <m:t>two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i="0" dirty="0" smtClean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i="0" dirty="0" smtClean="0"/>
                                <m:t>tailed</m:t>
                              </m:r>
                            </m:oMath>
                          </a14:m>
                          <a:r>
                            <a:rPr lang="zh-CN" altLang="en-US" sz="1600" i="0" baseline="0" dirty="0">
                              <a:latin typeface="+mn-lt"/>
                            </a:rPr>
                            <a:t> </a:t>
                          </a:r>
                          <a:br>
                            <a:rPr lang="en-US" altLang="zh-CN" sz="1600" i="0" baseline="0" dirty="0">
                              <a:latin typeface="+mn-lt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−/+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1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dirty="0"/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0" dirty="0" smtClean="0"/>
                                  <m:t>one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0" dirty="0" smtClean="0"/>
                                  <m:t>tailed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9">
                <a:extLst>
                  <a:ext uri="{FF2B5EF4-FFF2-40B4-BE49-F238E27FC236}">
                    <a16:creationId xmlns:a16="http://schemas.microsoft.com/office/drawing/2014/main" id="{3709F544-BE2B-B648-992E-C39AEDA855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1028801"/>
                  </p:ext>
                </p:extLst>
              </p:nvPr>
            </p:nvGraphicFramePr>
            <p:xfrm>
              <a:off x="6324600" y="1839896"/>
              <a:ext cx="5558064" cy="1919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032">
                      <a:extLst>
                        <a:ext uri="{9D8B030D-6E8A-4147-A177-3AD203B41FA5}">
                          <a16:colId xmlns:a16="http://schemas.microsoft.com/office/drawing/2014/main" val="2939379920"/>
                        </a:ext>
                      </a:extLst>
                    </a:gridCol>
                    <a:gridCol w="2779032">
                      <a:extLst>
                        <a:ext uri="{9D8B030D-6E8A-4147-A177-3AD203B41FA5}">
                          <a16:colId xmlns:a16="http://schemas.microsoft.com/office/drawing/2014/main" val="2107176626"/>
                        </a:ext>
                      </a:extLst>
                    </a:gridCol>
                  </a:tblGrid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Z-test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T-test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475576"/>
                      </a:ext>
                    </a:extLst>
                  </a:tr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know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population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Only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know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sample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SD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370665"/>
                      </a:ext>
                    </a:extLst>
                  </a:tr>
                  <a:tr h="396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Z-distribution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(Appendix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A)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t-distribution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(Appendix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B)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521780"/>
                      </a:ext>
                    </a:extLst>
                  </a:tr>
                  <a:tr h="730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7" t="-163793" r="-10091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57" t="-163793" r="-91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47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21FB4BB-2165-2D45-B522-6B31F0003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07" y="2241549"/>
                <a:ext cx="5840305" cy="4267201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sz="2400" dirty="0"/>
                  <a:t>Set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significance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sz="2400" dirty="0"/>
                  <a:t>Determine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z-test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t-test.</a:t>
                </a:r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sz="2400" dirty="0"/>
                  <a:t>One-tailed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two-tailed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test.</a:t>
                </a:r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sz="2400" dirty="0"/>
                  <a:t>Degree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freedom</a:t>
                </a:r>
              </a:p>
              <a:p>
                <a:pPr marL="7429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Single-mean: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altLang="zh-CN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/>
              </a:p>
              <a:p>
                <a:pPr marL="7429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Two-means: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altLang="zh-CN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zh-CN" sz="2400" dirty="0"/>
                  <a:t>Find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critical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value(s)</a:t>
                </a: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en-US" altLang="zh-CN" sz="2400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is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row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with</a:t>
                </a:r>
                <a:r>
                  <a:rPr lang="zh-CN" altLang="en-US" sz="2400" b="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df</a:t>
                </a:r>
                <a:r>
                  <a:rPr lang="en-US" altLang="zh-CN" sz="2400" b="0" dirty="0"/>
                  <a:t>,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column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with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>
                    <a:solidFill>
                      <a:schemeClr val="accent1"/>
                    </a:solidFill>
                  </a:rPr>
                  <a:t>sig.</a:t>
                </a:r>
                <a:r>
                  <a:rPr lang="zh-CN" altLang="en-US" sz="2400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b="0" dirty="0">
                    <a:solidFill>
                      <a:schemeClr val="accent1"/>
                    </a:solidFill>
                  </a:rPr>
                  <a:t>level</a:t>
                </a:r>
                <a:r>
                  <a:rPr lang="zh-CN" altLang="en-US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b="0" dirty="0"/>
                  <a:t>given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>
                    <a:solidFill>
                      <a:schemeClr val="accent1"/>
                    </a:solidFill>
                  </a:rPr>
                  <a:t>one-/two-tailed</a:t>
                </a:r>
                <a:r>
                  <a:rPr lang="zh-CN" altLang="en-US" sz="2400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b="0" dirty="0"/>
                  <a:t>test.</a:t>
                </a:r>
                <a:r>
                  <a:rPr lang="zh-CN" altLang="en-US" sz="2400" b="0" dirty="0"/>
                  <a:t> 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21FB4BB-2165-2D45-B522-6B31F000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7" y="2241549"/>
                <a:ext cx="5840305" cy="4267201"/>
              </a:xfrm>
              <a:prstGeom prst="rect">
                <a:avLst/>
              </a:prstGeom>
              <a:blipFill>
                <a:blip r:embed="rId5"/>
                <a:stretch>
                  <a:fillRect l="-1302" t="-890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2289A2B-8954-C443-A1B1-8193EBB3E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3886201"/>
            <a:ext cx="5558064" cy="20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02B-AB7C-A54D-AC61-1B2CC7D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3"/>
            <a:ext cx="10134600" cy="75962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Compute</a:t>
            </a:r>
            <a:r>
              <a:rPr lang="zh-CN" altLang="en-US" sz="3200" dirty="0"/>
              <a:t> </a:t>
            </a:r>
            <a:r>
              <a:rPr lang="en-US" altLang="zh-CN" sz="3200" dirty="0"/>
              <a:t>t-score:</a:t>
            </a:r>
            <a:r>
              <a:rPr lang="zh-CN" altLang="en-US" sz="3200" dirty="0"/>
              <a:t> </a:t>
            </a:r>
            <a:r>
              <a:rPr lang="en-US" altLang="zh-CN" sz="3200" dirty="0"/>
              <a:t>single-mean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60EC-4AFA-AB45-B3CD-7023B7499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67012"/>
            <a:ext cx="5334000" cy="39516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u="sng" dirty="0"/>
              <a:t>Single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mean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t-test</a:t>
            </a:r>
            <a:r>
              <a:rPr lang="zh-CN" altLang="en-US" b="1" u="sng" dirty="0"/>
              <a:t> </a:t>
            </a:r>
            <a:endParaRPr lang="en-US" altLang="zh-CN" b="1" u="sng" dirty="0"/>
          </a:p>
          <a:p>
            <a:r>
              <a:rPr lang="en-US" altLang="zh-CN" dirty="0"/>
              <a:t>t-score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by:</a:t>
            </a:r>
            <a:endParaRPr lang="en-US" sz="3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/>
                  <a:t>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  <a:blipFill>
                <a:blip r:embed="rId2"/>
                <a:stretch>
                  <a:fillRect l="-949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614BE5-A866-BD46-8AE8-C7F5934D9914}"/>
                  </a:ext>
                </a:extLst>
              </p:cNvPr>
              <p:cNvSpPr/>
              <p:nvPr/>
            </p:nvSpPr>
            <p:spPr>
              <a:xfrm>
                <a:off x="3352800" y="3332253"/>
                <a:ext cx="2514600" cy="12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3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zh-CN" sz="36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36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36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altLang="zh-CN" sz="36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614BE5-A866-BD46-8AE8-C7F5934D9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332253"/>
                <a:ext cx="2514600" cy="1216039"/>
              </a:xfrm>
              <a:prstGeom prst="rect">
                <a:avLst/>
              </a:prstGeom>
              <a:blipFill>
                <a:blip r:embed="rId3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12C16242-69D2-D447-9763-734D2EA42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3800" y="2267012"/>
                <a:ext cx="3625800" cy="369385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variance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𝑺𝑺</m:t>
                          </m:r>
                        </m:num>
                        <m:den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𝒅𝒇</m:t>
                          </m:r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000" b="1" i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CN" sz="2000" b="1" i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sz="20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12C16242-69D2-D447-9763-734D2EA4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67012"/>
                <a:ext cx="3625800" cy="3693859"/>
              </a:xfrm>
              <a:prstGeom prst="rect">
                <a:avLst/>
              </a:prstGeom>
              <a:blipFill>
                <a:blip r:embed="rId4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904DBD7-321C-E644-B257-30D5EA60B134}"/>
              </a:ext>
            </a:extLst>
          </p:cNvPr>
          <p:cNvSpPr/>
          <p:nvPr/>
        </p:nvSpPr>
        <p:spPr>
          <a:xfrm>
            <a:off x="4766310" y="4056658"/>
            <a:ext cx="784860" cy="4916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24DC1E-8A91-3C4C-BCFD-0641C261B714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5551170" y="4113942"/>
            <a:ext cx="1992630" cy="1885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D9D8E6-104D-324C-AF0D-7863DEE5CA76}"/>
              </a:ext>
            </a:extLst>
          </p:cNvPr>
          <p:cNvGrpSpPr/>
          <p:nvPr/>
        </p:nvGrpSpPr>
        <p:grpSpPr>
          <a:xfrm>
            <a:off x="840693" y="4839986"/>
            <a:ext cx="3848719" cy="1547094"/>
            <a:chOff x="964328" y="4535362"/>
            <a:chExt cx="5382450" cy="1804279"/>
          </a:xfrm>
        </p:grpSpPr>
        <p:pic>
          <p:nvPicPr>
            <p:cNvPr id="78" name="Picture 2" descr="Hypothesis Testing - Introduction - YouTube">
              <a:extLst>
                <a:ext uri="{FF2B5EF4-FFF2-40B4-BE49-F238E27FC236}">
                  <a16:creationId xmlns:a16="http://schemas.microsoft.com/office/drawing/2014/main" id="{E09EF134-61FD-294C-8EF3-4D4874129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56" b="63959"/>
            <a:stretch/>
          </p:blipFill>
          <p:spPr bwMode="auto">
            <a:xfrm>
              <a:off x="971967" y="4535362"/>
              <a:ext cx="5374811" cy="67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4A62B12-C95A-1143-9872-095E344B0F27}"/>
                </a:ext>
              </a:extLst>
            </p:cNvPr>
            <p:cNvGrpSpPr/>
            <p:nvPr/>
          </p:nvGrpSpPr>
          <p:grpSpPr>
            <a:xfrm>
              <a:off x="964328" y="5149765"/>
              <a:ext cx="5374811" cy="1189876"/>
              <a:chOff x="882661" y="5054878"/>
              <a:chExt cx="5635150" cy="124751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BB5853-8C93-CE45-8A41-339A51EA5D46}"/>
                  </a:ext>
                </a:extLst>
              </p:cNvPr>
              <p:cNvGrpSpPr/>
              <p:nvPr/>
            </p:nvGrpSpPr>
            <p:grpSpPr>
              <a:xfrm>
                <a:off x="882661" y="5054878"/>
                <a:ext cx="5635150" cy="1247510"/>
                <a:chOff x="4612399" y="3944937"/>
                <a:chExt cx="7365862" cy="1504941"/>
              </a:xfrm>
            </p:grpSpPr>
            <p:pic>
              <p:nvPicPr>
                <p:cNvPr id="85" name="Picture 2" descr="Hypothesis Testing - Introduction - YouTube">
                  <a:extLst>
                    <a:ext uri="{FF2B5EF4-FFF2-40B4-BE49-F238E27FC236}">
                      <a16:creationId xmlns:a16="http://schemas.microsoft.com/office/drawing/2014/main" id="{F18A12A9-B51C-A74D-80A6-67464CA946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3476" b="11876"/>
                <a:stretch/>
              </p:blipFill>
              <p:spPr bwMode="auto">
                <a:xfrm>
                  <a:off x="4612399" y="4014279"/>
                  <a:ext cx="7365862" cy="1435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Down Arrow 85">
                  <a:extLst>
                    <a:ext uri="{FF2B5EF4-FFF2-40B4-BE49-F238E27FC236}">
                      <a16:creationId xmlns:a16="http://schemas.microsoft.com/office/drawing/2014/main" id="{AA14800C-F3D9-E840-9B02-F0CBD131CFF8}"/>
                    </a:ext>
                  </a:extLst>
                </p:cNvPr>
                <p:cNvSpPr/>
                <p:nvPr/>
              </p:nvSpPr>
              <p:spPr>
                <a:xfrm>
                  <a:off x="8305800" y="3978274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own Arrow 86">
                  <a:extLst>
                    <a:ext uri="{FF2B5EF4-FFF2-40B4-BE49-F238E27FC236}">
                      <a16:creationId xmlns:a16="http://schemas.microsoft.com/office/drawing/2014/main" id="{898AB41A-ABDB-EA45-A715-B0DBDD7B7CA1}"/>
                    </a:ext>
                  </a:extLst>
                </p:cNvPr>
                <p:cNvSpPr/>
                <p:nvPr/>
              </p:nvSpPr>
              <p:spPr>
                <a:xfrm>
                  <a:off x="4851469" y="3956049"/>
                  <a:ext cx="183885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own Arrow 87">
                  <a:extLst>
                    <a:ext uri="{FF2B5EF4-FFF2-40B4-BE49-F238E27FC236}">
                      <a16:creationId xmlns:a16="http://schemas.microsoft.com/office/drawing/2014/main" id="{3666859B-24F2-304A-ADAF-AD7B7B2FDED8}"/>
                    </a:ext>
                  </a:extLst>
                </p:cNvPr>
                <p:cNvSpPr/>
                <p:nvPr/>
              </p:nvSpPr>
              <p:spPr>
                <a:xfrm>
                  <a:off x="11527674" y="3944937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7B3EEBC1-C53E-7B4E-A680-428EC9B2D2A4}"/>
                  </a:ext>
                </a:extLst>
              </p:cNvPr>
              <p:cNvSpPr/>
              <p:nvPr/>
            </p:nvSpPr>
            <p:spPr>
              <a:xfrm>
                <a:off x="2438400" y="542071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7BE2288-DA00-504C-A1E4-83CDF316B5F4}"/>
                  </a:ext>
                </a:extLst>
              </p:cNvPr>
              <p:cNvSpPr/>
              <p:nvPr/>
            </p:nvSpPr>
            <p:spPr>
              <a:xfrm>
                <a:off x="2959023" y="5448345"/>
                <a:ext cx="228600" cy="1524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FC402C90-6A49-8343-ACF3-F0260EB0DF73}"/>
                  </a:ext>
                </a:extLst>
              </p:cNvPr>
              <p:cNvSpPr/>
              <p:nvPr/>
            </p:nvSpPr>
            <p:spPr>
              <a:xfrm>
                <a:off x="1021597" y="5458855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6B2E93EE-3109-D54A-9C6F-C3FCE21CBBDB}"/>
                  </a:ext>
                </a:extLst>
              </p:cNvPr>
              <p:cNvSpPr/>
              <p:nvPr/>
            </p:nvSpPr>
            <p:spPr>
              <a:xfrm>
                <a:off x="6111373" y="545360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5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EXAMPLE</a:t>
            </a:r>
            <a:r>
              <a:rPr lang="zh-CN" altLang="en-US" sz="3200" dirty="0"/>
              <a:t> </a:t>
            </a:r>
            <a:r>
              <a:rPr lang="en-US" altLang="zh-CN" sz="3200" dirty="0"/>
              <a:t>1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SINGLE</a:t>
            </a:r>
            <a:r>
              <a:rPr lang="zh-CN" altLang="en-US" sz="3200" dirty="0"/>
              <a:t> </a:t>
            </a:r>
            <a:r>
              <a:rPr lang="en-US" altLang="zh-CN" sz="3200" dirty="0"/>
              <a:t>MEAN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Birth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weight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Whether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birth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has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dropped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comparing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2000.(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mean=3.4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kg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n=40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=3.35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kg,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SD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s=0.19</a:t>
                </a:r>
                <a:r>
                  <a:rPr lang="zh-CN" altLang="en-US" sz="24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  <a:blipFill>
                <a:blip r:embed="rId3"/>
                <a:stretch>
                  <a:fillRect l="-713" t="-4706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70063"/>
              </p:ext>
            </p:extLst>
          </p:nvPr>
        </p:nvGraphicFramePr>
        <p:xfrm>
          <a:off x="152400" y="2895600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	vs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kg.</a:t>
                </a:r>
                <a:r>
                  <a:rPr lang="zh-CN" altLang="en-US" dirty="0"/>
                  <a:t>  </a:t>
                </a:r>
                <a:r>
                  <a:rPr lang="en-US" altLang="zh-CN" dirty="0">
                    <a:sym typeface="Wingdings" pitchFamily="2" charset="2"/>
                  </a:rPr>
                  <a:t>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/>
                  <a:t>One-tail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left-tailed</a:t>
                </a:r>
                <a:endParaRPr lang="en-US" altLang="zh-CN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Degree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freedom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n-1=39,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39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-1.684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b="1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b="1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-1.664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girls,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at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significance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level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birth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MBW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dropped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2000.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  <a:blipFill>
                <a:blip r:embed="rId9"/>
                <a:stretch>
                  <a:fillRect l="-892" t="-1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91C79-2E8B-6240-94C1-B4537792EE99}"/>
              </a:ext>
            </a:extLst>
          </p:cNvPr>
          <p:cNvGrpSpPr/>
          <p:nvPr/>
        </p:nvGrpSpPr>
        <p:grpSpPr>
          <a:xfrm>
            <a:off x="3341940" y="4139556"/>
            <a:ext cx="6886390" cy="2432962"/>
            <a:chOff x="3581400" y="4116925"/>
            <a:chExt cx="6886390" cy="2432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A10070-8316-D241-B10E-CFE3DCB06983}"/>
                </a:ext>
              </a:extLst>
            </p:cNvPr>
            <p:cNvGrpSpPr/>
            <p:nvPr/>
          </p:nvGrpSpPr>
          <p:grpSpPr>
            <a:xfrm>
              <a:off x="3581400" y="4116925"/>
              <a:ext cx="6886390" cy="2432962"/>
              <a:chOff x="3292151" y="0"/>
              <a:chExt cx="5607698" cy="19812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90CF862-22E4-4F4A-B550-92471551D4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81111"/>
              <a:stretch/>
            </p:blipFill>
            <p:spPr>
              <a:xfrm>
                <a:off x="3292151" y="0"/>
                <a:ext cx="5607698" cy="12954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7A01A8-DEA9-6B4E-8420-293ED3A9F3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90000"/>
              <a:stretch/>
            </p:blipFill>
            <p:spPr>
              <a:xfrm>
                <a:off x="3292151" y="1295400"/>
                <a:ext cx="5607698" cy="685800"/>
              </a:xfrm>
              <a:prstGeom prst="rect">
                <a:avLst/>
              </a:prstGeom>
            </p:spPr>
          </p:pic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62756E4-73B8-3D40-89A8-BADA1697356D}"/>
                </a:ext>
              </a:extLst>
            </p:cNvPr>
            <p:cNvSpPr/>
            <p:nvPr/>
          </p:nvSpPr>
          <p:spPr>
            <a:xfrm>
              <a:off x="5692775" y="5638800"/>
              <a:ext cx="555625" cy="3048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8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EXAMPLE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SINGLE</a:t>
            </a:r>
            <a:r>
              <a:rPr lang="zh-CN" altLang="en-US" sz="3200" dirty="0"/>
              <a:t> </a:t>
            </a:r>
            <a:r>
              <a:rPr lang="en-US" altLang="zh-CN" sz="3200" dirty="0"/>
              <a:t>MEAN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Birth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weight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Whether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birth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has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dropped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comparing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2000.(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mean=3.4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kg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>
                    <a:solidFill>
                      <a:schemeClr val="accent1"/>
                    </a:solidFill>
                  </a:rPr>
                  <a:t>n=400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=3.35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kg,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SD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s=0.19</a:t>
                </a:r>
                <a:r>
                  <a:rPr lang="zh-CN" altLang="en-US" sz="24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  <a:blipFill>
                <a:blip r:embed="rId3"/>
                <a:stretch>
                  <a:fillRect l="-713" t="-4706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/>
        </p:nvGraphicFramePr>
        <p:xfrm>
          <a:off x="152400" y="2895600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H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kg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vs	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kg.</a:t>
                </a:r>
                <a:r>
                  <a:rPr lang="zh-CN" altLang="en-US" sz="2000" dirty="0"/>
                  <a:t>  </a:t>
                </a:r>
                <a:r>
                  <a:rPr lang="en-US" altLang="zh-CN" sz="2000" dirty="0">
                    <a:sym typeface="Wingdings" pitchFamily="2" charset="2"/>
                  </a:rPr>
                  <a:t></a:t>
                </a:r>
                <a:r>
                  <a:rPr lang="zh-CN" altLang="en-US" sz="2000" dirty="0">
                    <a:sym typeface="Wingdings" pitchFamily="2" charset="2"/>
                  </a:rPr>
                  <a:t> </a:t>
                </a:r>
                <a:r>
                  <a:rPr lang="en-US" altLang="zh-CN" sz="2000" dirty="0">
                    <a:sym typeface="Wingdings" pitchFamily="2" charset="2"/>
                  </a:rPr>
                  <a:t>Left</a:t>
                </a:r>
                <a:r>
                  <a:rPr lang="en-US" altLang="zh-CN" sz="2000" dirty="0"/>
                  <a:t>-tailed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t-test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Degree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freedom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n-1=399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critical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value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399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-1.645</a:t>
                </a:r>
                <a:r>
                  <a:rPr lang="zh-CN" altLang="en-US" sz="2000" b="1" dirty="0"/>
                  <a:t> </a:t>
                </a:r>
                <a:endParaRPr lang="en-US" altLang="zh-CN" sz="2000" b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t-score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-1.664</a:t>
                </a:r>
                <a:r>
                  <a:rPr lang="zh-CN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critical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region.</a:t>
                </a: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Increased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size,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everything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else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remains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now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reject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null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hypothesis.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↑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SE,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abs(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US" altLang="zh-CN" sz="2000" dirty="0"/>
                  <a:t>),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likely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reject,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provides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about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population,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statistics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accurately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approximate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population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parameters.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  <a:blipFill>
                <a:blip r:embed="rId9"/>
                <a:stretch>
                  <a:fillRect l="-63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91C79-2E8B-6240-94C1-B4537792EE99}"/>
              </a:ext>
            </a:extLst>
          </p:cNvPr>
          <p:cNvGrpSpPr/>
          <p:nvPr/>
        </p:nvGrpSpPr>
        <p:grpSpPr>
          <a:xfrm>
            <a:off x="3465605" y="4267200"/>
            <a:ext cx="6886390" cy="2432962"/>
            <a:chOff x="3581400" y="4116925"/>
            <a:chExt cx="6886390" cy="2432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A10070-8316-D241-B10E-CFE3DCB06983}"/>
                </a:ext>
              </a:extLst>
            </p:cNvPr>
            <p:cNvGrpSpPr/>
            <p:nvPr/>
          </p:nvGrpSpPr>
          <p:grpSpPr>
            <a:xfrm>
              <a:off x="3581400" y="4116925"/>
              <a:ext cx="6886390" cy="2432962"/>
              <a:chOff x="3292151" y="0"/>
              <a:chExt cx="5607698" cy="19812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90CF862-22E4-4F4A-B550-92471551D4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81111"/>
              <a:stretch/>
            </p:blipFill>
            <p:spPr>
              <a:xfrm>
                <a:off x="3292151" y="0"/>
                <a:ext cx="5607698" cy="12954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7A01A8-DEA9-6B4E-8420-293ED3A9F3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90000"/>
              <a:stretch/>
            </p:blipFill>
            <p:spPr>
              <a:xfrm>
                <a:off x="3292151" y="1295400"/>
                <a:ext cx="5607698" cy="685800"/>
              </a:xfrm>
              <a:prstGeom prst="rect">
                <a:avLst/>
              </a:prstGeom>
            </p:spPr>
          </p:pic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62756E4-73B8-3D40-89A8-BADA1697356D}"/>
                </a:ext>
              </a:extLst>
            </p:cNvPr>
            <p:cNvSpPr/>
            <p:nvPr/>
          </p:nvSpPr>
          <p:spPr>
            <a:xfrm>
              <a:off x="5692775" y="6168887"/>
              <a:ext cx="555625" cy="3048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02B-AB7C-A54D-AC61-1B2CC7D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3"/>
            <a:ext cx="10134600" cy="75962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Compute</a:t>
            </a:r>
            <a:r>
              <a:rPr lang="zh-CN" altLang="en-US" sz="3200" dirty="0"/>
              <a:t> </a:t>
            </a:r>
            <a:r>
              <a:rPr lang="en-US" altLang="zh-CN" sz="3200" dirty="0"/>
              <a:t>t-score:</a:t>
            </a:r>
            <a:r>
              <a:rPr lang="zh-CN" altLang="en-US" sz="3200" dirty="0"/>
              <a:t> </a:t>
            </a:r>
            <a:r>
              <a:rPr lang="en-US" altLang="zh-CN" sz="3200" dirty="0"/>
              <a:t>two-means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CB368-55E0-F64B-AA13-355F154C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870" y="2267012"/>
            <a:ext cx="6914367" cy="39516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u="sng" dirty="0"/>
              <a:t>Two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means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t-test</a:t>
            </a:r>
          </a:p>
          <a:p>
            <a:r>
              <a:rPr lang="en-US" altLang="zh-CN" dirty="0"/>
              <a:t>t-score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by:</a:t>
            </a:r>
            <a:r>
              <a:rPr lang="zh-CN" altLang="en-US" dirty="0"/>
              <a:t> </a:t>
            </a:r>
            <a:endParaRPr lang="en-US" sz="3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/>
                  <a:t>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  <a:blipFill>
                <a:blip r:embed="rId2"/>
                <a:stretch>
                  <a:fillRect l="-949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A8BB5-8C37-0B48-9D3F-E57B8786976B}"/>
              </a:ext>
            </a:extLst>
          </p:cNvPr>
          <p:cNvGrpSpPr/>
          <p:nvPr/>
        </p:nvGrpSpPr>
        <p:grpSpPr>
          <a:xfrm>
            <a:off x="737390" y="4671589"/>
            <a:ext cx="3848719" cy="1547094"/>
            <a:chOff x="964328" y="4535362"/>
            <a:chExt cx="5382450" cy="1804279"/>
          </a:xfrm>
        </p:grpSpPr>
        <p:pic>
          <p:nvPicPr>
            <p:cNvPr id="21" name="Picture 2" descr="Hypothesis Testing - Introduction - YouTube">
              <a:extLst>
                <a:ext uri="{FF2B5EF4-FFF2-40B4-BE49-F238E27FC236}">
                  <a16:creationId xmlns:a16="http://schemas.microsoft.com/office/drawing/2014/main" id="{56AAF9F3-D7DD-4D47-AD25-BCC36D43E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56" b="63959"/>
            <a:stretch/>
          </p:blipFill>
          <p:spPr bwMode="auto">
            <a:xfrm>
              <a:off x="971967" y="4535362"/>
              <a:ext cx="5374811" cy="67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B331C2-082F-714E-A2FF-58B71FEEDAAC}"/>
                </a:ext>
              </a:extLst>
            </p:cNvPr>
            <p:cNvGrpSpPr/>
            <p:nvPr/>
          </p:nvGrpSpPr>
          <p:grpSpPr>
            <a:xfrm>
              <a:off x="964328" y="5149765"/>
              <a:ext cx="5374811" cy="1189876"/>
              <a:chOff x="882661" y="5054878"/>
              <a:chExt cx="5635150" cy="12475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4B4279E-805C-964E-A28E-7C2DD12A6B5C}"/>
                  </a:ext>
                </a:extLst>
              </p:cNvPr>
              <p:cNvGrpSpPr/>
              <p:nvPr/>
            </p:nvGrpSpPr>
            <p:grpSpPr>
              <a:xfrm>
                <a:off x="882661" y="5054878"/>
                <a:ext cx="5635150" cy="1247510"/>
                <a:chOff x="4612399" y="3944937"/>
                <a:chExt cx="7365862" cy="1504941"/>
              </a:xfrm>
            </p:grpSpPr>
            <p:pic>
              <p:nvPicPr>
                <p:cNvPr id="28" name="Picture 2" descr="Hypothesis Testing - Introduction - YouTube">
                  <a:extLst>
                    <a:ext uri="{FF2B5EF4-FFF2-40B4-BE49-F238E27FC236}">
                      <a16:creationId xmlns:a16="http://schemas.microsoft.com/office/drawing/2014/main" id="{7BFF377C-00DF-344D-8107-CB792AEB92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3476" b="11876"/>
                <a:stretch/>
              </p:blipFill>
              <p:spPr bwMode="auto">
                <a:xfrm>
                  <a:off x="4612399" y="4014279"/>
                  <a:ext cx="7365862" cy="1435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Down Arrow 28">
                  <a:extLst>
                    <a:ext uri="{FF2B5EF4-FFF2-40B4-BE49-F238E27FC236}">
                      <a16:creationId xmlns:a16="http://schemas.microsoft.com/office/drawing/2014/main" id="{5AC8C581-CCFB-A745-8D0A-4BA0EF406B53}"/>
                    </a:ext>
                  </a:extLst>
                </p:cNvPr>
                <p:cNvSpPr/>
                <p:nvPr/>
              </p:nvSpPr>
              <p:spPr>
                <a:xfrm>
                  <a:off x="8305800" y="3978274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Down Arrow 29">
                  <a:extLst>
                    <a:ext uri="{FF2B5EF4-FFF2-40B4-BE49-F238E27FC236}">
                      <a16:creationId xmlns:a16="http://schemas.microsoft.com/office/drawing/2014/main" id="{58E0FD62-29D5-A946-BE80-EE358A5611EC}"/>
                    </a:ext>
                  </a:extLst>
                </p:cNvPr>
                <p:cNvSpPr/>
                <p:nvPr/>
              </p:nvSpPr>
              <p:spPr>
                <a:xfrm>
                  <a:off x="4851469" y="3956049"/>
                  <a:ext cx="183885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own Arrow 30">
                  <a:extLst>
                    <a:ext uri="{FF2B5EF4-FFF2-40B4-BE49-F238E27FC236}">
                      <a16:creationId xmlns:a16="http://schemas.microsoft.com/office/drawing/2014/main" id="{A5755BD2-65C5-6745-85BE-3A7A12582CC7}"/>
                    </a:ext>
                  </a:extLst>
                </p:cNvPr>
                <p:cNvSpPr/>
                <p:nvPr/>
              </p:nvSpPr>
              <p:spPr>
                <a:xfrm>
                  <a:off x="11527674" y="3944937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9FE40A6-A587-B342-BD6B-CCEC0AA4F21C}"/>
                  </a:ext>
                </a:extLst>
              </p:cNvPr>
              <p:cNvSpPr/>
              <p:nvPr/>
            </p:nvSpPr>
            <p:spPr>
              <a:xfrm>
                <a:off x="2438400" y="542071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575DA5E-B293-D349-8DDA-B0F56244D86F}"/>
                  </a:ext>
                </a:extLst>
              </p:cNvPr>
              <p:cNvSpPr/>
              <p:nvPr/>
            </p:nvSpPr>
            <p:spPr>
              <a:xfrm>
                <a:off x="2959023" y="5448345"/>
                <a:ext cx="228600" cy="1524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6C970151-6A57-3245-8B6E-A9C7D8E64C15}"/>
                  </a:ext>
                </a:extLst>
              </p:cNvPr>
              <p:cNvSpPr/>
              <p:nvPr/>
            </p:nvSpPr>
            <p:spPr>
              <a:xfrm>
                <a:off x="1021597" y="5458855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4073399-21B9-3140-BCE2-7847B81683F9}"/>
                  </a:ext>
                </a:extLst>
              </p:cNvPr>
              <p:cNvSpPr/>
              <p:nvPr/>
            </p:nvSpPr>
            <p:spPr>
              <a:xfrm>
                <a:off x="6111373" y="545360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/>
              <p:nvPr/>
            </p:nvSpPr>
            <p:spPr>
              <a:xfrm>
                <a:off x="2078365" y="3181060"/>
                <a:ext cx="4253980" cy="1154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32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65" y="3181060"/>
                <a:ext cx="4253980" cy="1154996"/>
              </a:xfrm>
              <a:prstGeom prst="rect">
                <a:avLst/>
              </a:prstGeom>
              <a:blipFill>
                <a:blip r:embed="rId4"/>
                <a:stretch>
                  <a:fillRect b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9938" y="2842197"/>
                <a:ext cx="5707262" cy="32514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SDs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38" y="2842197"/>
                <a:ext cx="5707262" cy="3251430"/>
              </a:xfrm>
              <a:prstGeom prst="rect">
                <a:avLst/>
              </a:prstGeom>
              <a:blipFill>
                <a:blip r:embed="rId5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9F30FEC-2849-B647-9BB8-F3EA806ADB2E}"/>
              </a:ext>
            </a:extLst>
          </p:cNvPr>
          <p:cNvSpPr/>
          <p:nvPr/>
        </p:nvSpPr>
        <p:spPr>
          <a:xfrm>
            <a:off x="4381404" y="3841530"/>
            <a:ext cx="1475869" cy="54443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624E73-F50C-F143-A30F-601FFAF06EED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5857273" y="4113746"/>
            <a:ext cx="322665" cy="3541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Hope</a:t>
            </a:r>
            <a:r>
              <a:rPr lang="zh-CN" altLang="en-US" sz="2400" dirty="0"/>
              <a:t> </a:t>
            </a:r>
            <a:r>
              <a:rPr lang="en-US" altLang="zh-CN" sz="2400" dirty="0"/>
              <a:t>you’re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doing</a:t>
            </a:r>
            <a:r>
              <a:rPr lang="zh-CN" altLang="en-US" sz="2400" dirty="0"/>
              <a:t> </a:t>
            </a:r>
            <a:r>
              <a:rPr lang="en-US" altLang="zh-CN" sz="2400" dirty="0"/>
              <a:t>well!</a:t>
            </a:r>
          </a:p>
          <a:p>
            <a:endParaRPr lang="en-US" altLang="zh-CN" sz="2400" dirty="0"/>
          </a:p>
          <a:p>
            <a:r>
              <a:rPr lang="en-US" altLang="zh-CN" sz="2400" dirty="0"/>
              <a:t>Post-election</a:t>
            </a:r>
            <a:r>
              <a:rPr lang="zh-CN" altLang="en-US" sz="2400" dirty="0"/>
              <a:t> </a:t>
            </a:r>
            <a:r>
              <a:rPr lang="en-US" altLang="zh-CN" sz="2400" dirty="0"/>
              <a:t>resources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campus</a:t>
            </a:r>
          </a:p>
          <a:p>
            <a:pPr lvl="1"/>
            <a:r>
              <a:rPr lang="en-US" altLang="zh-CN" sz="1800" dirty="0"/>
              <a:t>OSU</a:t>
            </a:r>
            <a:r>
              <a:rPr lang="zh-CN" altLang="en-US" sz="1800" dirty="0"/>
              <a:t> </a:t>
            </a:r>
            <a:r>
              <a:rPr lang="en-US" sz="1800" dirty="0"/>
              <a:t>“Education for Citizenship Post-Election Dialogue Series”</a:t>
            </a:r>
            <a:r>
              <a:rPr lang="zh-CN" altLang="en-US" sz="1800" dirty="0"/>
              <a:t> </a:t>
            </a:r>
            <a:r>
              <a:rPr lang="en-US" altLang="zh-CN" sz="1800" dirty="0"/>
              <a:t>(more</a:t>
            </a:r>
            <a:r>
              <a:rPr lang="zh-CN" altLang="en-US" sz="1800" dirty="0"/>
              <a:t> </a:t>
            </a:r>
            <a:r>
              <a:rPr lang="en-US" altLang="zh-CN" sz="1800" dirty="0"/>
              <a:t>info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3"/>
              </a:rPr>
              <a:t>here</a:t>
            </a:r>
            <a:r>
              <a:rPr lang="en-US" altLang="zh-CN" sz="1800" dirty="0"/>
              <a:t>)</a:t>
            </a:r>
            <a:endParaRPr lang="en-US" sz="1800" dirty="0"/>
          </a:p>
          <a:p>
            <a:pPr lvl="2"/>
            <a:r>
              <a:rPr lang="en-US" dirty="0">
                <a:hlinkClick r:id="rId4"/>
              </a:rPr>
              <a:t>“Unpacking the Presidential 2020 Election — How we got here and what lies ahead.”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Next:</a:t>
            </a:r>
            <a:r>
              <a:rPr lang="zh-CN" altLang="en-US" dirty="0"/>
              <a:t> </a:t>
            </a:r>
            <a:r>
              <a:rPr lang="en-US" dirty="0"/>
              <a:t>No</a:t>
            </a:r>
            <a:r>
              <a:rPr lang="en-US" altLang="zh-CN" dirty="0"/>
              <a:t>v.</a:t>
            </a:r>
            <a:r>
              <a:rPr lang="en-US" dirty="0"/>
              <a:t> 10, 6</a:t>
            </a:r>
            <a:r>
              <a:rPr lang="en-US" altLang="zh-CN" dirty="0"/>
              <a:t>-</a:t>
            </a:r>
            <a:r>
              <a:rPr lang="en-US" dirty="0"/>
              <a:t>7:30 p.m. “Unpacking the 2020 Presidential Election — Can we talk?”</a:t>
            </a:r>
          </a:p>
          <a:p>
            <a:pPr lvl="1"/>
            <a:r>
              <a:rPr lang="en-US" sz="1800" dirty="0">
                <a:hlinkClick r:id="rId5"/>
              </a:rPr>
              <a:t>POST-ELECTION CONVERSATIONS WITH OTHER STUDENTS: A FEW IDEAS</a:t>
            </a:r>
            <a:endParaRPr lang="en-US" sz="1800" dirty="0"/>
          </a:p>
          <a:p>
            <a:pPr lvl="1"/>
            <a:r>
              <a:rPr lang="en-US" altLang="zh-CN" sz="1800" dirty="0"/>
              <a:t>OSU</a:t>
            </a:r>
            <a:r>
              <a:rPr lang="zh-CN" altLang="en-US" sz="1800" dirty="0"/>
              <a:t> </a:t>
            </a:r>
            <a:r>
              <a:rPr lang="en-US" altLang="zh-CN" sz="1800" dirty="0"/>
              <a:t>“</a:t>
            </a:r>
            <a:r>
              <a:rPr lang="en-US" sz="1800" dirty="0"/>
              <a:t>Election 2020: Understanding the Outcome</a:t>
            </a:r>
            <a:r>
              <a:rPr lang="en-US" altLang="zh-CN" sz="1800" dirty="0"/>
              <a:t>”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Nov.12,</a:t>
            </a:r>
            <a:r>
              <a:rPr lang="zh-CN" altLang="en-US" sz="1800" dirty="0"/>
              <a:t> </a:t>
            </a:r>
            <a:r>
              <a:rPr lang="en-US" altLang="zh-CN" sz="1800" dirty="0"/>
              <a:t>4pm</a:t>
            </a:r>
            <a:r>
              <a:rPr lang="zh-CN" altLang="en-US" sz="1800" dirty="0"/>
              <a:t> </a:t>
            </a:r>
            <a:r>
              <a:rPr lang="en-US" altLang="zh-CN" sz="1800" dirty="0"/>
              <a:t>(more</a:t>
            </a:r>
            <a:r>
              <a:rPr lang="zh-CN" altLang="en-US" sz="1800" dirty="0"/>
              <a:t> </a:t>
            </a:r>
            <a:r>
              <a:rPr lang="en-US" altLang="zh-CN" sz="1800" dirty="0"/>
              <a:t>info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6"/>
              </a:rPr>
              <a:t>here</a:t>
            </a:r>
            <a:r>
              <a:rPr lang="en-US" altLang="zh-CN" sz="1800" dirty="0"/>
              <a:t>)</a:t>
            </a:r>
            <a:endParaRPr lang="en-US" sz="1800" dirty="0"/>
          </a:p>
          <a:p>
            <a:pPr lvl="1"/>
            <a:endParaRPr lang="en-US" sz="2200" dirty="0"/>
          </a:p>
          <a:p>
            <a:r>
              <a:rPr lang="en-US" altLang="zh-CN" sz="2400" dirty="0"/>
              <a:t>Homework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due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Nov.13</a:t>
            </a:r>
          </a:p>
          <a:p>
            <a:pPr lvl="1"/>
            <a:r>
              <a:rPr lang="en-US" sz="2400" dirty="0"/>
              <a:t>Make sure to show your work!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02B-AB7C-A54D-AC61-1B2CC7D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3"/>
            <a:ext cx="10134600" cy="75962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Compute</a:t>
            </a:r>
            <a:r>
              <a:rPr lang="zh-CN" altLang="en-US" sz="3200" dirty="0"/>
              <a:t> </a:t>
            </a:r>
            <a:r>
              <a:rPr lang="en-US" altLang="zh-CN" sz="3200" dirty="0"/>
              <a:t>t-score:</a:t>
            </a:r>
            <a:r>
              <a:rPr lang="zh-CN" altLang="en-US" sz="3200" dirty="0"/>
              <a:t> </a:t>
            </a:r>
            <a:r>
              <a:rPr lang="en-US" altLang="zh-CN" sz="3200" dirty="0"/>
              <a:t>two-means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ACB368-55E0-F64B-AA13-355F154C2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7870" y="2267012"/>
                <a:ext cx="9088130" cy="3951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u="sng" dirty="0"/>
                  <a:t>Two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means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t-test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with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same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sample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sizes</a:t>
                </a:r>
                <a:r>
                  <a:rPr lang="zh-CN" altLang="en-US" b="1" u="sng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b="1" u="sng" dirty="0"/>
                  <a:t> </a:t>
                </a:r>
                <a:endParaRPr lang="en-US" altLang="zh-CN" b="1" u="sng" dirty="0"/>
              </a:p>
              <a:p>
                <a:r>
                  <a:rPr lang="en-US" altLang="zh-CN" dirty="0"/>
                  <a:t>t-score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  <a:r>
                  <a:rPr lang="zh-CN" altLang="en-US" dirty="0"/>
                  <a:t> </a:t>
                </a:r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ACB368-55E0-F64B-AA13-355F154C2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7870" y="2267012"/>
                <a:ext cx="9088130" cy="3951672"/>
              </a:xfrm>
              <a:blipFill>
                <a:blip r:embed="rId2"/>
                <a:stretch>
                  <a:fillRect l="-83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/>
                  <a:t>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" y="1595945"/>
                <a:ext cx="9363587" cy="671067"/>
              </a:xfrm>
              <a:prstGeom prst="rect">
                <a:avLst/>
              </a:prstGeom>
              <a:blipFill>
                <a:blip r:embed="rId3"/>
                <a:stretch>
                  <a:fillRect l="-949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A8BB5-8C37-0B48-9D3F-E57B8786976B}"/>
              </a:ext>
            </a:extLst>
          </p:cNvPr>
          <p:cNvGrpSpPr/>
          <p:nvPr/>
        </p:nvGrpSpPr>
        <p:grpSpPr>
          <a:xfrm>
            <a:off x="737390" y="4671589"/>
            <a:ext cx="3848719" cy="1547094"/>
            <a:chOff x="964328" y="4535362"/>
            <a:chExt cx="5382450" cy="1804279"/>
          </a:xfrm>
        </p:grpSpPr>
        <p:pic>
          <p:nvPicPr>
            <p:cNvPr id="21" name="Picture 2" descr="Hypothesis Testing - Introduction - YouTube">
              <a:extLst>
                <a:ext uri="{FF2B5EF4-FFF2-40B4-BE49-F238E27FC236}">
                  <a16:creationId xmlns:a16="http://schemas.microsoft.com/office/drawing/2014/main" id="{56AAF9F3-D7DD-4D47-AD25-BCC36D43E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56" b="63959"/>
            <a:stretch/>
          </p:blipFill>
          <p:spPr bwMode="auto">
            <a:xfrm>
              <a:off x="971967" y="4535362"/>
              <a:ext cx="5374811" cy="67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B331C2-082F-714E-A2FF-58B71FEEDAAC}"/>
                </a:ext>
              </a:extLst>
            </p:cNvPr>
            <p:cNvGrpSpPr/>
            <p:nvPr/>
          </p:nvGrpSpPr>
          <p:grpSpPr>
            <a:xfrm>
              <a:off x="964328" y="5149765"/>
              <a:ext cx="5374811" cy="1189876"/>
              <a:chOff x="882661" y="5054878"/>
              <a:chExt cx="5635150" cy="12475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4B4279E-805C-964E-A28E-7C2DD12A6B5C}"/>
                  </a:ext>
                </a:extLst>
              </p:cNvPr>
              <p:cNvGrpSpPr/>
              <p:nvPr/>
            </p:nvGrpSpPr>
            <p:grpSpPr>
              <a:xfrm>
                <a:off x="882661" y="5054878"/>
                <a:ext cx="5635150" cy="1247510"/>
                <a:chOff x="4612399" y="3944937"/>
                <a:chExt cx="7365862" cy="1504941"/>
              </a:xfrm>
            </p:grpSpPr>
            <p:pic>
              <p:nvPicPr>
                <p:cNvPr id="28" name="Picture 2" descr="Hypothesis Testing - Introduction - YouTube">
                  <a:extLst>
                    <a:ext uri="{FF2B5EF4-FFF2-40B4-BE49-F238E27FC236}">
                      <a16:creationId xmlns:a16="http://schemas.microsoft.com/office/drawing/2014/main" id="{7BFF377C-00DF-344D-8107-CB792AEB92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3476" b="11876"/>
                <a:stretch/>
              </p:blipFill>
              <p:spPr bwMode="auto">
                <a:xfrm>
                  <a:off x="4612399" y="4014279"/>
                  <a:ext cx="7365862" cy="1435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Down Arrow 28">
                  <a:extLst>
                    <a:ext uri="{FF2B5EF4-FFF2-40B4-BE49-F238E27FC236}">
                      <a16:creationId xmlns:a16="http://schemas.microsoft.com/office/drawing/2014/main" id="{5AC8C581-CCFB-A745-8D0A-4BA0EF406B53}"/>
                    </a:ext>
                  </a:extLst>
                </p:cNvPr>
                <p:cNvSpPr/>
                <p:nvPr/>
              </p:nvSpPr>
              <p:spPr>
                <a:xfrm>
                  <a:off x="8305800" y="3978274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Down Arrow 29">
                  <a:extLst>
                    <a:ext uri="{FF2B5EF4-FFF2-40B4-BE49-F238E27FC236}">
                      <a16:creationId xmlns:a16="http://schemas.microsoft.com/office/drawing/2014/main" id="{58E0FD62-29D5-A946-BE80-EE358A5611EC}"/>
                    </a:ext>
                  </a:extLst>
                </p:cNvPr>
                <p:cNvSpPr/>
                <p:nvPr/>
              </p:nvSpPr>
              <p:spPr>
                <a:xfrm>
                  <a:off x="4851469" y="3956049"/>
                  <a:ext cx="183885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own Arrow 30">
                  <a:extLst>
                    <a:ext uri="{FF2B5EF4-FFF2-40B4-BE49-F238E27FC236}">
                      <a16:creationId xmlns:a16="http://schemas.microsoft.com/office/drawing/2014/main" id="{A5755BD2-65C5-6745-85BE-3A7A12582CC7}"/>
                    </a:ext>
                  </a:extLst>
                </p:cNvPr>
                <p:cNvSpPr/>
                <p:nvPr/>
              </p:nvSpPr>
              <p:spPr>
                <a:xfrm>
                  <a:off x="11527674" y="3944937"/>
                  <a:ext cx="218130" cy="44132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9FE40A6-A587-B342-BD6B-CCEC0AA4F21C}"/>
                  </a:ext>
                </a:extLst>
              </p:cNvPr>
              <p:cNvSpPr/>
              <p:nvPr/>
            </p:nvSpPr>
            <p:spPr>
              <a:xfrm>
                <a:off x="2438400" y="542071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575DA5E-B293-D349-8DDA-B0F56244D86F}"/>
                  </a:ext>
                </a:extLst>
              </p:cNvPr>
              <p:cNvSpPr/>
              <p:nvPr/>
            </p:nvSpPr>
            <p:spPr>
              <a:xfrm>
                <a:off x="2959023" y="5448345"/>
                <a:ext cx="228600" cy="1524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6C970151-6A57-3245-8B6E-A9C7D8E64C15}"/>
                  </a:ext>
                </a:extLst>
              </p:cNvPr>
              <p:cNvSpPr/>
              <p:nvPr/>
            </p:nvSpPr>
            <p:spPr>
              <a:xfrm>
                <a:off x="1021597" y="5458855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4073399-21B9-3140-BCE2-7847B81683F9}"/>
                  </a:ext>
                </a:extLst>
              </p:cNvPr>
              <p:cNvSpPr/>
              <p:nvPr/>
            </p:nvSpPr>
            <p:spPr>
              <a:xfrm>
                <a:off x="6111373" y="5453600"/>
                <a:ext cx="228600" cy="1418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/>
              <p:nvPr/>
            </p:nvSpPr>
            <p:spPr>
              <a:xfrm>
                <a:off x="2078365" y="3181060"/>
                <a:ext cx="4253980" cy="1154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32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65" y="3181060"/>
                <a:ext cx="4253980" cy="1154996"/>
              </a:xfrm>
              <a:prstGeom prst="rect">
                <a:avLst/>
              </a:prstGeom>
              <a:blipFill>
                <a:blip r:embed="rId5"/>
                <a:stretch>
                  <a:fillRect b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3400" y="3181060"/>
                <a:ext cx="5344507" cy="30376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When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equal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size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simplified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00" y="3181060"/>
                <a:ext cx="5344507" cy="3037623"/>
              </a:xfrm>
              <a:prstGeom prst="rect">
                <a:avLst/>
              </a:prstGeom>
              <a:blipFill>
                <a:blip r:embed="rId6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9F30FEC-2849-B647-9BB8-F3EA806ADB2E}"/>
              </a:ext>
            </a:extLst>
          </p:cNvPr>
          <p:cNvSpPr/>
          <p:nvPr/>
        </p:nvSpPr>
        <p:spPr>
          <a:xfrm>
            <a:off x="4381404" y="3841530"/>
            <a:ext cx="1475869" cy="54443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624E73-F50C-F143-A30F-601FFAF06EED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5857273" y="4113746"/>
            <a:ext cx="596127" cy="5861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MEAN</a:t>
            </a:r>
            <a:r>
              <a:rPr lang="zh-CN" altLang="en-US" sz="2800" dirty="0"/>
              <a:t> </a:t>
            </a:r>
            <a:r>
              <a:rPr lang="en-US" altLang="zh-CN" sz="2800" dirty="0"/>
              <a:t>T-TEST,</a:t>
            </a:r>
            <a:r>
              <a:rPr lang="zh-CN" altLang="en-US" sz="2800" dirty="0"/>
              <a:t> </a:t>
            </a:r>
            <a:r>
              <a:rPr lang="en-US" altLang="zh-CN" sz="2800" dirty="0"/>
              <a:t>equal</a:t>
            </a:r>
            <a:r>
              <a:rPr lang="zh-CN" altLang="en-US" sz="2800" dirty="0"/>
              <a:t> </a:t>
            </a:r>
            <a:r>
              <a:rPr lang="en-US" altLang="zh-CN" sz="2800" dirty="0"/>
              <a:t>size</a:t>
            </a:r>
            <a:r>
              <a:rPr lang="zh-CN" altLang="en-US" sz="2800" dirty="0"/>
              <a:t> </a:t>
            </a:r>
            <a:r>
              <a:rPr lang="en-US" altLang="zh-CN" sz="2800" dirty="0"/>
              <a:t>samples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10668000" cy="13612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GRE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compare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verbal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performance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gender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citizens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2012</a:t>
                </a:r>
                <a:br>
                  <a:rPr lang="en-US" altLang="zh-CN" sz="2400" dirty="0"/>
                </a:b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10668000" cy="1361238"/>
              </a:xfrm>
              <a:blipFill>
                <a:blip r:embed="rId3"/>
                <a:stretch>
                  <a:fillRect l="-951" t="-4630" r="-71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66001"/>
              </p:ext>
            </p:extLst>
          </p:nvPr>
        </p:nvGraphicFramePr>
        <p:xfrm>
          <a:off x="175591" y="3313302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00" y="3305747"/>
                <a:ext cx="9956800" cy="3247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		vs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ym typeface="Wingdings" pitchFamily="2" charset="2"/>
                  </a:rPr>
                  <a:t>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/>
                  <a:t>Two-tailed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</a:t>
                </a:r>
                <a:endParaRPr lang="en-US" altLang="zh-CN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(100-1)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(100-1),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198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±1.960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𝟏𝟓𝟒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𝟏𝟓𝟏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+(</m:t>
                            </m:r>
                            <m:f>
                              <m:fPr>
                                <m:ctrlP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b="1" i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1" i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den>
                            </m:f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𝟒𝟎𝟑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At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significance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level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verbal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citizens.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3305747"/>
                <a:ext cx="9956800" cy="3247453"/>
              </a:xfrm>
              <a:prstGeom prst="rect">
                <a:avLst/>
              </a:prstGeom>
              <a:blipFill>
                <a:blip r:embed="rId9"/>
                <a:stretch>
                  <a:fillRect l="-76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91C79-2E8B-6240-94C1-B4537792EE99}"/>
              </a:ext>
            </a:extLst>
          </p:cNvPr>
          <p:cNvGrpSpPr/>
          <p:nvPr/>
        </p:nvGrpSpPr>
        <p:grpSpPr>
          <a:xfrm>
            <a:off x="3935505" y="4193719"/>
            <a:ext cx="6886390" cy="2432962"/>
            <a:chOff x="3581400" y="4116925"/>
            <a:chExt cx="6886390" cy="2432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A10070-8316-D241-B10E-CFE3DCB06983}"/>
                </a:ext>
              </a:extLst>
            </p:cNvPr>
            <p:cNvGrpSpPr/>
            <p:nvPr/>
          </p:nvGrpSpPr>
          <p:grpSpPr>
            <a:xfrm>
              <a:off x="3581400" y="4116925"/>
              <a:ext cx="6886390" cy="2432962"/>
              <a:chOff x="3292151" y="0"/>
              <a:chExt cx="5607698" cy="19812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90CF862-22E4-4F4A-B550-92471551D4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81111"/>
              <a:stretch/>
            </p:blipFill>
            <p:spPr>
              <a:xfrm>
                <a:off x="3292151" y="0"/>
                <a:ext cx="5607698" cy="12954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7A01A8-DEA9-6B4E-8420-293ED3A9F3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90000"/>
              <a:stretch/>
            </p:blipFill>
            <p:spPr>
              <a:xfrm>
                <a:off x="3292151" y="1295400"/>
                <a:ext cx="5607698" cy="685800"/>
              </a:xfrm>
              <a:prstGeom prst="rect">
                <a:avLst/>
              </a:prstGeom>
            </p:spPr>
          </p:pic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62756E4-73B8-3D40-89A8-BADA1697356D}"/>
                </a:ext>
              </a:extLst>
            </p:cNvPr>
            <p:cNvSpPr/>
            <p:nvPr/>
          </p:nvSpPr>
          <p:spPr>
            <a:xfrm>
              <a:off x="6657790" y="6211972"/>
              <a:ext cx="555625" cy="2286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9401"/>
              </p:ext>
            </p:extLst>
          </p:nvPr>
        </p:nvGraphicFramePr>
        <p:xfrm>
          <a:off x="3657600" y="2000227"/>
          <a:ext cx="744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MEAN</a:t>
            </a:r>
            <a:r>
              <a:rPr lang="zh-CN" altLang="en-US" sz="2800" dirty="0"/>
              <a:t> </a:t>
            </a:r>
            <a:r>
              <a:rPr lang="en-US" altLang="zh-CN" sz="2800" dirty="0"/>
              <a:t>T-TEST,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UNequal</a:t>
            </a:r>
            <a:r>
              <a:rPr lang="zh-CN" altLang="en-US" sz="2800" dirty="0"/>
              <a:t> </a:t>
            </a:r>
            <a:r>
              <a:rPr lang="en-US" altLang="zh-CN" sz="2800" dirty="0"/>
              <a:t>size</a:t>
            </a:r>
            <a:r>
              <a:rPr lang="zh-CN" altLang="en-US" sz="2800" dirty="0"/>
              <a:t> </a:t>
            </a:r>
            <a:r>
              <a:rPr lang="en-US" altLang="zh-CN" sz="2800" dirty="0"/>
              <a:t>samples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10668000" cy="14478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GRE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compare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verbal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performance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gender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non-US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citizens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2012</a:t>
                </a:r>
                <a:br>
                  <a:rPr lang="en-US" altLang="zh-CN" sz="2400" dirty="0"/>
                </a:b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10668000" cy="1447800"/>
              </a:xfrm>
              <a:blipFill>
                <a:blip r:embed="rId3"/>
                <a:stretch>
                  <a:fillRect l="-951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/>
        </p:nvGraphicFramePr>
        <p:xfrm>
          <a:off x="175591" y="3313302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00" y="3305747"/>
                <a:ext cx="9956800" cy="3247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		vs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ym typeface="Wingdings" pitchFamily="2" charset="2"/>
                  </a:rPr>
                  <a:t>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Two</a:t>
                </a:r>
                <a:r>
                  <a:rPr lang="en-US" altLang="zh-CN" dirty="0"/>
                  <a:t>-tailed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</a:t>
                </a:r>
                <a:endParaRPr lang="en-US" altLang="zh-CN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(100-1)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(120-1),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±1.960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𝟏𝟐𝟎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𝟏𝟐𝟎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zh-CN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altLang="zh-CN" b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200" dirty="0"/>
                  <a:t>So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standard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error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𝟔𝟒</m:t>
                                  </m:r>
                                  <m:r>
                                    <a:rPr lang="en-US" altLang="zh-CN" b="1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1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altLang="zh-CN" b="1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  <m:r>
                                <a:rPr lang="en-US" altLang="zh-CN" b="1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𝟏𝟐𝟎</m:t>
                              </m:r>
                            </m:den>
                          </m:f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3305747"/>
                <a:ext cx="9956800" cy="3247453"/>
              </a:xfrm>
              <a:prstGeom prst="rect">
                <a:avLst/>
              </a:prstGeom>
              <a:blipFill>
                <a:blip r:embed="rId9"/>
                <a:stretch>
                  <a:fillRect l="-764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04315"/>
              </p:ext>
            </p:extLst>
          </p:nvPr>
        </p:nvGraphicFramePr>
        <p:xfrm>
          <a:off x="4191000" y="1990744"/>
          <a:ext cx="744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MEAN</a:t>
            </a:r>
            <a:r>
              <a:rPr lang="zh-CN" altLang="en-US" sz="2800" dirty="0"/>
              <a:t> </a:t>
            </a:r>
            <a:r>
              <a:rPr lang="en-US" altLang="zh-CN" sz="2800" dirty="0"/>
              <a:t>T-TEST,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UNequal</a:t>
            </a:r>
            <a:r>
              <a:rPr lang="zh-CN" altLang="en-US" sz="2800" dirty="0"/>
              <a:t> </a:t>
            </a:r>
            <a:r>
              <a:rPr lang="en-US" altLang="zh-CN" sz="2800" dirty="0"/>
              <a:t>size</a:t>
            </a:r>
            <a:r>
              <a:rPr lang="zh-CN" altLang="en-US" sz="2800" dirty="0"/>
              <a:t> </a:t>
            </a:r>
            <a:r>
              <a:rPr lang="en-US" altLang="zh-CN" sz="2800" dirty="0"/>
              <a:t>samples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803869"/>
              </p:ext>
            </p:extLst>
          </p:nvPr>
        </p:nvGraphicFramePr>
        <p:xfrm>
          <a:off x="175591" y="2819400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63" y="2588427"/>
                <a:ext cx="9956800" cy="3505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		vs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ym typeface="Wingdings" pitchFamily="2" charset="2"/>
                  </a:rPr>
                  <a:t>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Two</a:t>
                </a:r>
                <a:r>
                  <a:rPr lang="en-US" altLang="zh-CN" dirty="0"/>
                  <a:t>-tailed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</a:t>
                </a:r>
                <a:endParaRPr lang="en-US" altLang="zh-CN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(100-1)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(120-1),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±1.960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t-score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𝟏𝟒𝟓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𝟏𝟒𝟔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𝟔𝟒</m:t>
                                    </m:r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+(</m:t>
                            </m:r>
                            <m:f>
                              <m:fPr>
                                <m:ctrlPr>
                                  <a:rPr lang="en-US" altLang="zh-CN" b="1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  <m:r>
                                  <a:rPr lang="en-US" altLang="zh-CN" b="1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𝟏𝟐𝟎</m:t>
                                </m:r>
                              </m:den>
                            </m:f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𝟓𝟓𝟏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US" altLang="zh-CN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CN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d>
                          <m:dPr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sz="20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CN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At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significance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level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With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95%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confidence,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conclude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women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similarly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verbal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among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citizens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2012.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63" y="2588427"/>
                <a:ext cx="9956800" cy="3505200"/>
              </a:xfrm>
              <a:prstGeom prst="rect">
                <a:avLst/>
              </a:prstGeom>
              <a:blipFill>
                <a:blip r:embed="rId8"/>
                <a:stretch>
                  <a:fillRect l="-892" t="-1805" b="-1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646878B-E4A0-AC45-8CC8-F0C38EC194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447800"/>
                <a:ext cx="10668000" cy="144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b="1" u="sng" dirty="0"/>
                  <a:t>GRE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compare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verbal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performance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gender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non-US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citizens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2012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646878B-E4A0-AC45-8CC8-F0C38EC19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10668000" cy="1447800"/>
              </a:xfrm>
              <a:prstGeom prst="rect">
                <a:avLst/>
              </a:prstGeom>
              <a:blipFill>
                <a:blip r:embed="rId9"/>
                <a:stretch>
                  <a:fillRect l="-951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8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u="sng" dirty="0"/>
                  <a:t>Test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score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example</a:t>
                </a:r>
              </a:p>
              <a:p>
                <a:pPr lvl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school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intended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science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majors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higher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verbal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intended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natural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sciences.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surveyed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below: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r>
                  <a:rPr lang="en-US" altLang="zh-CN" sz="2000" b="1" u="sng" dirty="0"/>
                  <a:t>Question</a:t>
                </a:r>
              </a:p>
              <a:p>
                <a:pPr lvl="1"/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95%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confident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intended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major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science.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(slide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(slide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20-21)</a:t>
                </a:r>
              </a:p>
              <a:p>
                <a:r>
                  <a:rPr lang="en-US" altLang="zh-CN" sz="2000" dirty="0"/>
                  <a:t>Type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your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Carmen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attendance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  <a:blipFill>
                <a:blip r:embed="rId3"/>
                <a:stretch>
                  <a:fillRect l="-713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A11628-A4D6-9443-93E0-C6DFB1B8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82872"/>
              </p:ext>
            </p:extLst>
          </p:nvPr>
        </p:nvGraphicFramePr>
        <p:xfrm>
          <a:off x="2133600" y="3116580"/>
          <a:ext cx="8534399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8160">
                  <a:extLst>
                    <a:ext uri="{9D8B030D-6E8A-4147-A177-3AD203B41FA5}">
                      <a16:colId xmlns:a16="http://schemas.microsoft.com/office/drawing/2014/main" val="1315786901"/>
                    </a:ext>
                  </a:extLst>
                </a:gridCol>
                <a:gridCol w="1825413">
                  <a:extLst>
                    <a:ext uri="{9D8B030D-6E8A-4147-A177-3AD203B41FA5}">
                      <a16:colId xmlns:a16="http://schemas.microsoft.com/office/drawing/2014/main" val="1822356901"/>
                    </a:ext>
                  </a:extLst>
                </a:gridCol>
                <a:gridCol w="1825413">
                  <a:extLst>
                    <a:ext uri="{9D8B030D-6E8A-4147-A177-3AD203B41FA5}">
                      <a16:colId xmlns:a16="http://schemas.microsoft.com/office/drawing/2014/main" val="1625925434"/>
                    </a:ext>
                  </a:extLst>
                </a:gridCol>
                <a:gridCol w="1825413">
                  <a:extLst>
                    <a:ext uri="{9D8B030D-6E8A-4147-A177-3AD203B41FA5}">
                      <a16:colId xmlns:a16="http://schemas.microsoft.com/office/drawing/2014/main" val="184272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Intended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735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155.1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87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149.9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9.2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802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8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u="sng" dirty="0"/>
                  <a:t>Test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score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example</a:t>
                </a:r>
              </a:p>
              <a:p>
                <a:pPr lvl="1"/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school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want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know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whether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2020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out-performs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2019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verbal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test.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2019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had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mean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score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148.5.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You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took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sample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>
                    <a:solidFill>
                      <a:schemeClr val="accent1"/>
                    </a:solidFill>
                  </a:rPr>
                  <a:t>n=16</a:t>
                </a:r>
                <a:r>
                  <a:rPr lang="zh-CN" alt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200" dirty="0"/>
                  <a:t>students,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get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their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scores:</a:t>
                </a:r>
              </a:p>
              <a:p>
                <a:pPr marL="457200" lvl="1" indent="0">
                  <a:buNone/>
                </a:pPr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endParaRPr lang="en-US" altLang="zh-CN" b="1" u="sng" dirty="0"/>
              </a:p>
              <a:p>
                <a:pPr marL="0" indent="0">
                  <a:buNone/>
                </a:pPr>
                <a:endParaRPr lang="en-US" altLang="zh-CN" b="1" u="sng" dirty="0"/>
              </a:p>
              <a:p>
                <a:pPr marL="0" indent="0">
                  <a:buNone/>
                </a:pPr>
                <a:r>
                  <a:rPr lang="en-US" altLang="zh-CN" b="1" u="sng" dirty="0"/>
                  <a:t>Question</a:t>
                </a:r>
              </a:p>
              <a:p>
                <a:pPr lvl="1"/>
                <a:r>
                  <a:rPr lang="en-US" altLang="zh-CN" sz="2200" dirty="0"/>
                  <a:t>Calculate</a:t>
                </a:r>
                <a:r>
                  <a:rPr lang="zh-CN" altLang="en-US" sz="2200" dirty="0"/>
                  <a:t> </a:t>
                </a:r>
                <a:r>
                  <a:rPr lang="en-US" altLang="zh-CN" sz="2200" dirty="0">
                    <a:solidFill>
                      <a:schemeClr val="accent1"/>
                    </a:solidFill>
                  </a:rPr>
                  <a:t>95%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confident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interval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for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mean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score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2020.</a:t>
                </a:r>
              </a:p>
              <a:p>
                <a:pPr lvl="1"/>
                <a:r>
                  <a:rPr lang="en-US" altLang="zh-CN" sz="2200" dirty="0"/>
                  <a:t>Test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your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hypothesis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2020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out-performed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2019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class,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significant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level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=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0.05.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  <a:blipFill>
                <a:blip r:embed="rId3"/>
                <a:stretch>
                  <a:fillRect l="-713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A11628-A4D6-9443-93E0-C6DFB1B85D8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60527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2356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5925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2727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03396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2176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4070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21661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481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87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145.7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802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2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</a:t>
            </a:r>
          </a:p>
          <a:p>
            <a:r>
              <a:rPr lang="en-US" altLang="zh-CN" sz="2400" dirty="0"/>
              <a:t>CI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</a:t>
            </a:r>
          </a:p>
          <a:p>
            <a:r>
              <a:rPr lang="en-US" altLang="zh-CN" sz="2400" dirty="0"/>
              <a:t>Hypothesis</a:t>
            </a:r>
            <a:r>
              <a:rPr lang="zh-CN" altLang="en-US" sz="2400" dirty="0"/>
              <a:t> </a:t>
            </a:r>
            <a:r>
              <a:rPr lang="en-US" altLang="zh-CN" sz="2400" dirty="0"/>
              <a:t>testing</a:t>
            </a:r>
          </a:p>
          <a:p>
            <a:pPr lvl="1"/>
            <a:r>
              <a:rPr lang="en-US" altLang="zh-CN" sz="2400" dirty="0"/>
              <a:t>Single</a:t>
            </a:r>
            <a:r>
              <a:rPr lang="zh-CN" altLang="en-US" sz="2400" dirty="0"/>
              <a:t> </a:t>
            </a:r>
            <a:r>
              <a:rPr lang="en-US" altLang="zh-CN" sz="2400" dirty="0"/>
              <a:t>mean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</a:p>
          <a:p>
            <a:pPr lvl="1"/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means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</a:p>
          <a:p>
            <a:pPr lvl="1"/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Carmen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Z-test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654A7F-8719-B64D-A68D-E523F6C75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29566"/>
                <a:ext cx="10820400" cy="39891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testing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b="1" dirty="0"/>
                  <a:t>H</a:t>
                </a:r>
                <a:r>
                  <a:rPr lang="en-US" altLang="zh-CN" b="1" baseline="-25000" dirty="0"/>
                  <a:t>0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(Null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hypothesis):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statistically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significant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means.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b="1" dirty="0"/>
                  <a:t>H</a:t>
                </a:r>
                <a:r>
                  <a:rPr lang="en-US" altLang="zh-CN" b="1" baseline="-25000" dirty="0"/>
                  <a:t>1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(or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</a:t>
                </a:r>
                <a:r>
                  <a:rPr lang="en-US" altLang="zh-CN" b="1" baseline="-25000" dirty="0"/>
                  <a:t>a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Alternative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hypothesis):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Statistically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significant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mean, 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don’t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  <a:endParaRPr lang="en-US" dirty="0"/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654A7F-8719-B64D-A68D-E523F6C75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29566"/>
                <a:ext cx="10820400" cy="3989119"/>
              </a:xfrm>
              <a:blipFill>
                <a:blip r:embed="rId3"/>
                <a:stretch>
                  <a:fillRect l="-70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zh-CN" dirty="0"/>
              <a:t>Z-test</a:t>
            </a:r>
            <a:r>
              <a:rPr lang="zh-CN" altLang="en-US" dirty="0"/>
              <a:t> </a:t>
            </a:r>
            <a:r>
              <a:rPr lang="en-US" altLang="zh-CN" dirty="0"/>
              <a:t>		vs</a:t>
            </a:r>
            <a:r>
              <a:rPr lang="zh-CN" altLang="en-US" dirty="0"/>
              <a:t> </a:t>
            </a:r>
            <a:r>
              <a:rPr lang="en-US" altLang="zh-CN" dirty="0"/>
              <a:t>		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67880-6D8B-B349-BFF9-085E3AC492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population: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sz="20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follows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z-distribution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67880-6D8B-B349-BFF9-085E3AC49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2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follows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t-distribution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42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033882-C5AE-9A45-AA43-1FC0E19B5BC9}"/>
                  </a:ext>
                </a:extLst>
              </p:cNvPr>
              <p:cNvSpPr/>
              <p:nvPr/>
            </p:nvSpPr>
            <p:spPr>
              <a:xfrm>
                <a:off x="7696200" y="2649748"/>
                <a:ext cx="2286000" cy="77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033882-C5AE-9A45-AA43-1FC0E19B5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649748"/>
                <a:ext cx="2286000" cy="779252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24A6E9-BBB0-5049-A325-494698D5EF8A}"/>
                  </a:ext>
                </a:extLst>
              </p:cNvPr>
              <p:cNvSpPr/>
              <p:nvPr/>
            </p:nvSpPr>
            <p:spPr>
              <a:xfrm>
                <a:off x="2215587" y="2649748"/>
                <a:ext cx="2286000" cy="776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24A6E9-BBB0-5049-A325-494698D5E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87" y="2649748"/>
                <a:ext cx="2286000" cy="776816"/>
              </a:xfrm>
              <a:prstGeom prst="rect">
                <a:avLst/>
              </a:prstGeom>
              <a:blipFill>
                <a:blip r:embed="rId6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9857053E-1441-E24C-8E01-659A7DCAA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1650" y="3581043"/>
                <a:ext cx="3162300" cy="17574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𝝁</m:t>
                    </m:r>
                    <m:r>
                      <a:rPr lang="en-US" sz="16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population mean</a:t>
                </a:r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𝝈</m:t>
                    </m:r>
                    <m:r>
                      <a:rPr lang="en-US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population standard deviation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population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𝝈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9857053E-1441-E24C-8E01-659A7DCAA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650" y="3581043"/>
                <a:ext cx="3162300" cy="1757464"/>
              </a:xfrm>
              <a:prstGeom prst="rect">
                <a:avLst/>
              </a:prstGeom>
              <a:blipFill>
                <a:blip r:embed="rId7"/>
                <a:stretch>
                  <a:fillRect l="-1200" t="-1429" b="-2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8050" y="3581043"/>
                <a:ext cx="3162300" cy="17574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sz="16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mean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sz="16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standard deviation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</m:t>
                      </m:r>
                      <m:r>
                        <a:rPr lang="en-US" sz="16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n-US" sz="1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8050" y="3581043"/>
                <a:ext cx="3162300" cy="1757464"/>
              </a:xfrm>
              <a:prstGeom prst="rect">
                <a:avLst/>
              </a:prstGeom>
              <a:blipFill>
                <a:blip r:embed="rId8"/>
                <a:stretch>
                  <a:fillRect l="-1200" t="-1429" b="-2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E95C7FF4-3C39-4D4C-95D2-1AC720652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446" y="5460191"/>
                <a:ext cx="5334000" cy="107119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altLang="zh-CN" sz="1600" b="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n w="0"/>
                                          <a:solidFill>
                                            <a:sysClr val="windowText" lastClr="000000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n w="0"/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E95C7FF4-3C39-4D4C-95D2-1AC72065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46" y="5460191"/>
                <a:ext cx="5334000" cy="1071199"/>
              </a:xfrm>
              <a:prstGeom prst="rect">
                <a:avLst/>
              </a:prstGeom>
              <a:blipFill>
                <a:blip r:embed="rId9"/>
                <a:stretch>
                  <a:fillRect t="-2326" b="-2790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4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Z-distribution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t-distribution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8DE2-74AF-D246-B322-30B01B84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94559"/>
            <a:ext cx="5486400" cy="4024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freedom:</a:t>
            </a:r>
            <a:r>
              <a:rPr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n-1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The degree of freedom refers to the number of independent observations in a dataset.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freedom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infinity,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t-score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z-score</a:t>
            </a:r>
            <a:endParaRPr lang="en-US" dirty="0"/>
          </a:p>
        </p:txBody>
      </p:sp>
      <p:pic>
        <p:nvPicPr>
          <p:cNvPr id="1026" name="Picture 2" descr="Graph comparing the standard normal (z) distribution with multiple t distributions, each with different degrees of freedom">
            <a:extLst>
              <a:ext uri="{FF2B5EF4-FFF2-40B4-BE49-F238E27FC236}">
                <a16:creationId xmlns:a16="http://schemas.microsoft.com/office/drawing/2014/main" id="{4DA7D207-8A22-EE4F-8123-52A908F9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1"/>
            <a:ext cx="4774005" cy="41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1549-7458-4E88-A4BC-DF7EF7BE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2592753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one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use?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z-test </a:t>
            </a:r>
            <a:r>
              <a:rPr lang="en-US" altLang="zh-CN" sz="2400" dirty="0"/>
              <a:t>vs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t-test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EBF-4A7F-48CE-BF64-F2C72F06F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1" y="1085549"/>
                <a:ext cx="7766308" cy="4934251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zh-CN" dirty="0"/>
                  <a:t>Know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population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SD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, do a </a:t>
                </a:r>
                <a:r>
                  <a:rPr lang="en-US" b="1" dirty="0"/>
                  <a:t>z-test</a:t>
                </a:r>
                <a:r>
                  <a:rPr lang="en-US" dirty="0"/>
                  <a:t>! </a:t>
                </a:r>
              </a:p>
              <a:p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dirty="0"/>
                  <a:t>ave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sample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SD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do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t-test</a:t>
                </a:r>
                <a:r>
                  <a:rPr lang="en-US" dirty="0"/>
                  <a:t>!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common)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the estimated standard error that is based on the sample standard deviation requires us to use the t-distribution instead of the z-distribution to find the critical region under the normal curve.</a:t>
                </a:r>
              </a:p>
              <a:p>
                <a:r>
                  <a:rPr lang="en-US" dirty="0"/>
                  <a:t>Z tests are appropriate when the standard error is calculated using the population standard deviation while t is needed when the standard error is estimated using the sample standard deviation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9AEBF-4A7F-48CE-BF64-F2C72F06F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1" y="1085549"/>
                <a:ext cx="7766308" cy="4934251"/>
              </a:xfrm>
              <a:blipFill>
                <a:blip r:embed="rId3"/>
                <a:stretch>
                  <a:fillRect l="-980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27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DB3-4667-5848-95A7-E0FD121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interval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5B84-1353-6649-87B9-4990660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660-D53C-435E-9A25-744EF535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4373"/>
            <a:ext cx="102870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population</a:t>
            </a:r>
            <a:r>
              <a:rPr lang="zh-CN" altLang="en-US" sz="2800" dirty="0"/>
              <a:t> </a:t>
            </a:r>
            <a:r>
              <a:rPr lang="en-US" altLang="zh-CN" sz="2800" dirty="0"/>
              <a:t>SD</a:t>
            </a:r>
            <a:r>
              <a:rPr lang="zh-CN" altLang="en-US" sz="2800" dirty="0"/>
              <a:t> </a:t>
            </a:r>
            <a:r>
              <a:rPr lang="en-US" altLang="zh-CN" sz="2800" dirty="0"/>
              <a:t>(week</a:t>
            </a:r>
            <a:r>
              <a:rPr lang="zh-CN" altLang="en-US" sz="2800" dirty="0"/>
              <a:t> </a:t>
            </a:r>
            <a:r>
              <a:rPr lang="en-US" altLang="zh-CN" sz="2800" dirty="0"/>
              <a:t>8)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B810F-091E-DB41-951B-D0D0332F27BF}"/>
                  </a:ext>
                </a:extLst>
              </p:cNvPr>
              <p:cNvSpPr/>
              <p:nvPr/>
            </p:nvSpPr>
            <p:spPr>
              <a:xfrm>
                <a:off x="3803333" y="3091809"/>
                <a:ext cx="4038600" cy="897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4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zh-CN" altLang="en-US" sz="4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B810F-091E-DB41-951B-D0D0332F2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33" y="3091809"/>
                <a:ext cx="4038600" cy="897169"/>
              </a:xfrm>
              <a:prstGeom prst="rect">
                <a:avLst/>
              </a:prstGeom>
              <a:blipFill>
                <a:blip r:embed="rId3"/>
                <a:stretch>
                  <a:fillRect t="-2817" r="-1254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9286C-EC8A-364E-BFD9-BA0277ACE870}"/>
              </a:ext>
            </a:extLst>
          </p:cNvPr>
          <p:cNvSpPr/>
          <p:nvPr/>
        </p:nvSpPr>
        <p:spPr>
          <a:xfrm>
            <a:off x="3887271" y="3219031"/>
            <a:ext cx="704850" cy="7620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0FD190-BE05-E443-BA10-0C145CC70C83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862500" y="3600031"/>
            <a:ext cx="1024771" cy="236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86E4D7-D5BD-7349-95C4-8D04F0F20D53}"/>
              </a:ext>
            </a:extLst>
          </p:cNvPr>
          <p:cNvSpPr txBox="1">
            <a:spLocks/>
          </p:cNvSpPr>
          <p:nvPr/>
        </p:nvSpPr>
        <p:spPr>
          <a:xfrm>
            <a:off x="1414701" y="3310143"/>
            <a:ext cx="1447799" cy="10528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6C1490-68DB-2E49-9AF5-3290C9CC6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9678" y="3244208"/>
                <a:ext cx="3616522" cy="15240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population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SD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𝝈</m:t>
                          </m:r>
                        </m:num>
                        <m:den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66C1490-68DB-2E49-9AF5-3290C9CC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78" y="3244208"/>
                <a:ext cx="3616522" cy="1524000"/>
              </a:xfrm>
              <a:prstGeom prst="rect">
                <a:avLst/>
              </a:prstGeom>
              <a:blipFill>
                <a:blip r:embed="rId4"/>
                <a:stretch>
                  <a:fillRect l="-139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22CAE5-5AA8-134A-B213-3FB95F2C128C}"/>
              </a:ext>
            </a:extLst>
          </p:cNvPr>
          <p:cNvSpPr/>
          <p:nvPr/>
        </p:nvSpPr>
        <p:spPr>
          <a:xfrm>
            <a:off x="6673276" y="3288867"/>
            <a:ext cx="784860" cy="67859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8D8DE-199D-6046-B0CC-59412FA396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7458136" y="3628166"/>
            <a:ext cx="431542" cy="3780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D9EC664-731C-A04E-9BFA-A24E48CCBFD9}"/>
              </a:ext>
            </a:extLst>
          </p:cNvPr>
          <p:cNvSpPr/>
          <p:nvPr/>
        </p:nvSpPr>
        <p:spPr>
          <a:xfrm>
            <a:off x="5156477" y="3250125"/>
            <a:ext cx="1244323" cy="75608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88CFC6-16F8-8A49-A674-674D80F1066C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5778639" y="2957737"/>
            <a:ext cx="31611" cy="2923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1592725-53FB-E34B-A7FE-E0727792A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100" y="1905000"/>
                <a:ext cx="8496300" cy="1052737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Z-score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area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above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being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both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tails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Determined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self-defined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confidence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(1-</a:t>
                </a:r>
                <a:r>
                  <a:rPr lang="en-US" altLang="zh-CN" sz="2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400" dirty="0"/>
                  <a:t>)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1592725-53FB-E34B-A7FE-E0727792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1905000"/>
                <a:ext cx="8496300" cy="1052737"/>
              </a:xfrm>
              <a:prstGeom prst="rect">
                <a:avLst/>
              </a:prstGeom>
              <a:blipFill>
                <a:blip r:embed="rId5"/>
                <a:stretch>
                  <a:fillRect l="-1043" t="-352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1E87D0DC-249E-4243-AD01-48BBB6F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83" y="5181600"/>
            <a:ext cx="1001685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Interpretation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Based on our sample of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, we are XX% confident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somewhere</a:t>
            </a:r>
            <a:r>
              <a:rPr lang="zh-CN" altLang="en-US" dirty="0"/>
              <a:t> </a:t>
            </a:r>
            <a:r>
              <a:rPr lang="en-US" dirty="0"/>
              <a:t>between </a:t>
            </a:r>
            <a:r>
              <a:rPr lang="en-US" altLang="zh-CN" dirty="0"/>
              <a:t>&lt;lower</a:t>
            </a:r>
            <a:r>
              <a:rPr lang="zh-CN" altLang="en-US" dirty="0"/>
              <a:t> </a:t>
            </a:r>
            <a:r>
              <a:rPr lang="en-US" altLang="zh-CN" dirty="0"/>
              <a:t>limit&gt;</a:t>
            </a:r>
            <a:r>
              <a:rPr lang="en-US" dirty="0"/>
              <a:t> and </a:t>
            </a:r>
            <a:r>
              <a:rPr lang="en-US" altLang="zh-CN" dirty="0"/>
              <a:t>&lt;upper</a:t>
            </a:r>
            <a:r>
              <a:rPr lang="zh-CN" altLang="en-US" dirty="0"/>
              <a:t> </a:t>
            </a:r>
            <a:r>
              <a:rPr lang="en-US" altLang="zh-CN" dirty="0"/>
              <a:t>limit&gt;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12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 animBg="1"/>
      <p:bldP spid="29" grpId="0" animBg="1"/>
      <p:bldP spid="36" grpId="0" animBg="1"/>
      <p:bldP spid="65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2149</Words>
  <Application>Microsoft Macintosh PowerPoint</Application>
  <PresentationFormat>Widescreen</PresentationFormat>
  <Paragraphs>337</Paragraphs>
  <Slides>25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Vapor Trail</vt:lpstr>
      <vt:lpstr>Sociology: 3549 Hypothesis testing</vt:lpstr>
      <vt:lpstr>announcement</vt:lpstr>
      <vt:lpstr>agenda</vt:lpstr>
      <vt:lpstr>Hypothesis testing – Z-test</vt:lpstr>
      <vt:lpstr>Z-test   vs   t-test</vt:lpstr>
      <vt:lpstr>Z-distribution vs t-distribution</vt:lpstr>
      <vt:lpstr>Which one to use?  z-test vs t-test </vt:lpstr>
      <vt:lpstr>Confidence interval</vt:lpstr>
      <vt:lpstr>Confidence Interval with population SD (week 8)</vt:lpstr>
      <vt:lpstr>Confidence Interval with sample SD</vt:lpstr>
      <vt:lpstr>Hypothesis testing</vt:lpstr>
      <vt:lpstr>Steps for test hypothesis</vt:lpstr>
      <vt:lpstr>How to set h0</vt:lpstr>
      <vt:lpstr>Underlying assumptions for two-means t-test</vt:lpstr>
      <vt:lpstr>Critical region</vt:lpstr>
      <vt:lpstr>Compute t-score: single-mean t-test</vt:lpstr>
      <vt:lpstr>EXAMPLE 1 – SINGLE MEAN T-TEST</vt:lpstr>
      <vt:lpstr>EXAMPLE 2 – SINGLE MEAN T-TEST</vt:lpstr>
      <vt:lpstr>Compute t-score: two-means t-test</vt:lpstr>
      <vt:lpstr>Compute t-score: two-means t-test</vt:lpstr>
      <vt:lpstr>EXAMPLE 3 – two MEAN T-TEST, equal size samples</vt:lpstr>
      <vt:lpstr>EXAMPLE 3 – two MEAN T-TEST, UNequal size samples</vt:lpstr>
      <vt:lpstr>EXAMPLE 3 – two MEAN T-TEST, UNequal size samples</vt:lpstr>
      <vt:lpstr>In-class exercise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3549 Hypothesis testing</dc:title>
  <dc:creator>ychu612@gmail.com</dc:creator>
  <cp:lastModifiedBy>ychu612@gmail.com</cp:lastModifiedBy>
  <cp:revision>98</cp:revision>
  <dcterms:created xsi:type="dcterms:W3CDTF">2020-10-31T02:55:17Z</dcterms:created>
  <dcterms:modified xsi:type="dcterms:W3CDTF">2020-11-09T16:22:10Z</dcterms:modified>
</cp:coreProperties>
</file>