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8" r:id="rId1"/>
  </p:sldMasterIdLst>
  <p:notesMasterIdLst>
    <p:notesMasterId r:id="rId27"/>
  </p:notesMasterIdLst>
  <p:sldIdLst>
    <p:sldId id="256" r:id="rId2"/>
    <p:sldId id="364" r:id="rId3"/>
    <p:sldId id="363" r:id="rId4"/>
    <p:sldId id="465" r:id="rId5"/>
    <p:sldId id="511" r:id="rId6"/>
    <p:sldId id="516" r:id="rId7"/>
    <p:sldId id="494" r:id="rId8"/>
    <p:sldId id="495" r:id="rId9"/>
    <p:sldId id="517" r:id="rId10"/>
    <p:sldId id="520" r:id="rId11"/>
    <p:sldId id="524" r:id="rId12"/>
    <p:sldId id="521" r:id="rId13"/>
    <p:sldId id="518" r:id="rId14"/>
    <p:sldId id="519" r:id="rId15"/>
    <p:sldId id="525" r:id="rId16"/>
    <p:sldId id="527" r:id="rId17"/>
    <p:sldId id="535" r:id="rId18"/>
    <p:sldId id="502" r:id="rId19"/>
    <p:sldId id="512" r:id="rId20"/>
    <p:sldId id="537" r:id="rId21"/>
    <p:sldId id="531" r:id="rId22"/>
    <p:sldId id="536" r:id="rId23"/>
    <p:sldId id="533" r:id="rId24"/>
    <p:sldId id="534" r:id="rId25"/>
    <p:sldId id="51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55" autoAdjust="0"/>
    <p:restoredTop sz="89052" autoAdjust="0"/>
  </p:normalViewPr>
  <p:slideViewPr>
    <p:cSldViewPr>
      <p:cViewPr varScale="1">
        <p:scale>
          <a:sx n="93" d="100"/>
          <a:sy n="93" d="100"/>
        </p:scale>
        <p:origin x="592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3" y="15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603" y="-9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image" Target="../media/image130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1F6ADB-169B-544E-8717-D63EACCFDB02}" type="doc">
      <dgm:prSet loTypeId="urn:microsoft.com/office/officeart/2005/8/layout/chevron2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4CE94B-1B41-2E47-85E2-DEB86F29640A}">
      <dgm:prSet phldrT="[Text]"/>
      <dgm:spPr/>
      <dgm:t>
        <a:bodyPr/>
        <a:lstStyle/>
        <a:p>
          <a:r>
            <a:rPr lang="zh-CN" altLang="en-US" b="1" dirty="0"/>
            <a:t> </a:t>
          </a:r>
          <a:endParaRPr lang="en-US" b="1" dirty="0"/>
        </a:p>
      </dgm:t>
    </dgm:pt>
    <dgm:pt modelId="{DBB5A1E2-3E6B-5044-B371-959148A24738}" type="parTrans" cxnId="{0194ED71-B535-344F-B2B5-4761E2924AE1}">
      <dgm:prSet/>
      <dgm:spPr/>
      <dgm:t>
        <a:bodyPr/>
        <a:lstStyle/>
        <a:p>
          <a:endParaRPr lang="en-US"/>
        </a:p>
      </dgm:t>
    </dgm:pt>
    <dgm:pt modelId="{ED949760-155D-3C42-8E2E-EA1627A5CDD3}" type="sibTrans" cxnId="{0194ED71-B535-344F-B2B5-4761E2924AE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6A12A18-F615-C24E-807C-D3C8A09752C7}">
          <dgm:prSet phldrT="[Text]" custT="1"/>
          <dgm:spPr/>
          <dgm:t>
            <a:bodyPr/>
            <a:lstStyle/>
            <a:p>
              <a:r>
                <a:rPr lang="en-US" altLang="zh-CN" sz="1600" dirty="0"/>
                <a:t>Calculate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group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mean</a:t>
              </a:r>
              <a:r>
                <a:rPr lang="zh-CN" altLang="en-US" sz="1600" dirty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</m:ctrlPr>
                    </m:sSubPr>
                    <m:e>
                      <m:acc>
                        <m:accPr>
                          <m:chr m:val="̅"/>
                          <m:ctrlPr>
                            <a:rPr lang="en-US" sz="1600" b="1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1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e>
                    <m:sub>
                      <m:r>
                        <a:rPr lang="en-US" altLang="zh-CN" sz="16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𝒌</m:t>
                      </m:r>
                    </m:sub>
                  </m:sSub>
                </m:oMath>
              </a14:m>
              <a:r>
                <a:rPr lang="zh-CN" altLang="en-US" sz="1600" dirty="0"/>
                <a:t> </a:t>
              </a:r>
              <a:r>
                <a:rPr lang="en-US" altLang="zh-CN" sz="1600" dirty="0"/>
                <a:t>and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grand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mean</a:t>
              </a:r>
              <a:r>
                <a:rPr lang="zh-CN" altLang="en-US" sz="1600" dirty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</m:ctrlPr>
                    </m:sSubPr>
                    <m:e>
                      <m:acc>
                        <m:accPr>
                          <m:chr m:val="̅"/>
                          <m:ctrlPr>
                            <a:rPr lang="en-US" sz="1600" b="1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1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e>
                    <m:sub>
                      <m:r>
                        <a:rPr lang="en-US" altLang="zh-CN" sz="16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𝒕𝒐𝒕𝒂𝒍</m:t>
                      </m:r>
                    </m:sub>
                  </m:sSub>
                </m:oMath>
              </a14:m>
              <a:endParaRPr lang="en-US" sz="1600" dirty="0"/>
            </a:p>
          </dgm:t>
        </dgm:pt>
      </mc:Choice>
      <mc:Fallback xmlns="">
        <dgm:pt modelId="{C6A12A18-F615-C24E-807C-D3C8A09752C7}">
          <dgm:prSet phldrT="[Text]" custT="1"/>
          <dgm:spPr/>
          <dgm:t>
            <a:bodyPr/>
            <a:lstStyle/>
            <a:p>
              <a:r>
                <a:rPr lang="en-US" altLang="zh-CN" sz="1600" dirty="0"/>
                <a:t>Calculate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group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mean</a:t>
              </a:r>
              <a:r>
                <a:rPr lang="zh-CN" altLang="en-US" sz="1600" dirty="0"/>
                <a:t> </a:t>
              </a:r>
              <a:r>
                <a:rPr lang="en-US" altLang="zh-CN" sz="1600" b="1" i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rPr>
                <a:t>𝒙 ̅_𝒌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and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grand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mean</a:t>
              </a:r>
              <a:r>
                <a:rPr lang="zh-CN" altLang="en-US" sz="1600" dirty="0"/>
                <a:t> </a:t>
              </a:r>
              <a:r>
                <a:rPr lang="en-US" altLang="zh-CN" sz="1600" b="1" i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rPr>
                <a:t>𝒙 ̅_</a:t>
              </a:r>
              <a:r>
                <a:rPr lang="en-US" altLang="zh-CN" sz="1600" b="1" i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libri" panose="020F0502020204030204" pitchFamily="34" charset="0"/>
                </a:rPr>
                <a:t>𝒕𝒐𝒕𝒂𝒍</a:t>
              </a:r>
              <a:endParaRPr lang="en-US" sz="1600" dirty="0"/>
            </a:p>
          </dgm:t>
        </dgm:pt>
      </mc:Fallback>
    </mc:AlternateContent>
    <dgm:pt modelId="{E398D2AE-CD9B-FF4E-B352-927F4FB5CD18}" type="parTrans" cxnId="{4F797859-A1E9-5C4D-AB8D-1E39C76A7524}">
      <dgm:prSet/>
      <dgm:spPr/>
      <dgm:t>
        <a:bodyPr/>
        <a:lstStyle/>
        <a:p>
          <a:endParaRPr lang="en-US"/>
        </a:p>
      </dgm:t>
    </dgm:pt>
    <dgm:pt modelId="{F5C5E007-A42C-C64C-B173-ABDA850353E0}" type="sibTrans" cxnId="{4F797859-A1E9-5C4D-AB8D-1E39C76A752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73A3338-E833-B549-8F72-77B798ED409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zh-CN" altLang="en-US" b="1" i="1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</m:oMath>
                </m:oMathPara>
              </a14:m>
              <a:endParaRPr lang="en-US" b="1" dirty="0"/>
            </a:p>
          </dgm:t>
        </dgm:pt>
      </mc:Choice>
      <mc:Fallback xmlns="">
        <dgm:pt modelId="{473A3338-E833-B549-8F72-77B798ED4095}">
          <dgm:prSet phldrT="[Text]"/>
          <dgm:spPr/>
          <dgm:t>
            <a:bodyPr/>
            <a:lstStyle/>
            <a:p>
              <a:r>
                <a:rPr lang="zh-CN" altLang="en-US" b="1" i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libri" panose="020F0502020204030204" pitchFamily="34" charset="0"/>
                </a:rPr>
                <a:t> </a:t>
              </a:r>
              <a:endParaRPr lang="en-US" b="1" dirty="0"/>
            </a:p>
          </dgm:t>
        </dgm:pt>
      </mc:Fallback>
    </mc:AlternateContent>
    <dgm:pt modelId="{39D419D6-6D6F-FF46-8648-18535CDA771F}" type="parTrans" cxnId="{1AB1A204-777C-4E4C-9B38-19A23CEA5634}">
      <dgm:prSet/>
      <dgm:spPr/>
      <dgm:t>
        <a:bodyPr/>
        <a:lstStyle/>
        <a:p>
          <a:endParaRPr lang="en-US"/>
        </a:p>
      </dgm:t>
    </dgm:pt>
    <dgm:pt modelId="{7662A67D-BD47-9D4E-BDFB-DFABF8125E4F}" type="sibTrans" cxnId="{1AB1A204-777C-4E4C-9B38-19A23CEA563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FF6C136-3405-C345-84E9-6926AADE354A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zh-CN" altLang="en-US" b="1" i="1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</m:oMath>
                </m:oMathPara>
              </a14:m>
              <a:endParaRPr lang="en-US" b="1" dirty="0"/>
            </a:p>
          </dgm:t>
        </dgm:pt>
      </mc:Choice>
      <mc:Fallback xmlns="">
        <dgm:pt modelId="{DFF6C136-3405-C345-84E9-6926AADE354A}">
          <dgm:prSet phldrT="[Text]"/>
          <dgm:spPr/>
          <dgm:t>
            <a:bodyPr/>
            <a:lstStyle/>
            <a:p>
              <a:r>
                <a:rPr lang="zh-CN" altLang="en-US" b="1" i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libri" panose="020F0502020204030204" pitchFamily="34" charset="0"/>
                </a:rPr>
                <a:t> </a:t>
              </a:r>
              <a:endParaRPr lang="en-US" b="1" dirty="0"/>
            </a:p>
          </dgm:t>
        </dgm:pt>
      </mc:Fallback>
    </mc:AlternateContent>
    <dgm:pt modelId="{F2D94CAE-CC53-3348-80B2-3A13FCF0718E}" type="parTrans" cxnId="{722DF3E9-E9EC-4943-BCEB-2349818D0E86}">
      <dgm:prSet/>
      <dgm:spPr/>
      <dgm:t>
        <a:bodyPr/>
        <a:lstStyle/>
        <a:p>
          <a:endParaRPr lang="en-US"/>
        </a:p>
      </dgm:t>
    </dgm:pt>
    <dgm:pt modelId="{D4CE4717-2C86-7949-8129-C3B2C98C58B5}" type="sibTrans" cxnId="{722DF3E9-E9EC-4943-BCEB-2349818D0E8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83A7109-EA0B-0C46-9799-7EA79EE82C74}">
          <dgm:prSet phldrT="[Text]" custT="1"/>
          <dgm:spPr/>
          <dgm:t>
            <a:bodyPr/>
            <a:lstStyle/>
            <a:p>
              <a:r>
                <a:rPr lang="en-US" altLang="zh-CN" sz="1600" dirty="0"/>
                <a:t>Calculate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between-group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variance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for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each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group,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sum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across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all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groups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to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get</a:t>
              </a:r>
              <a:r>
                <a:rPr lang="zh-CN" altLang="en-US" sz="1600" dirty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</m:ctrlPr>
                    </m:sSubPr>
                    <m:e>
                      <m:r>
                        <a:rPr lang="en-US" altLang="zh-CN" sz="1600" b="1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𝑺𝑺</m:t>
                      </m:r>
                    </m:e>
                    <m:sub>
                      <m:r>
                        <a:rPr lang="en-US" altLang="zh-CN" sz="16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𝒃𝒆𝒕𝒘𝒆𝒆𝒏</m:t>
                      </m:r>
                    </m:sub>
                  </m:sSub>
                </m:oMath>
              </a14:m>
              <a:endParaRPr lang="en-US" sz="1600" dirty="0"/>
            </a:p>
          </dgm:t>
        </dgm:pt>
      </mc:Choice>
      <mc:Fallback xmlns="">
        <dgm:pt modelId="{083A7109-EA0B-0C46-9799-7EA79EE82C74}">
          <dgm:prSet phldrT="[Text]" custT="1"/>
          <dgm:spPr/>
          <dgm:t>
            <a:bodyPr/>
            <a:lstStyle/>
            <a:p>
              <a:r>
                <a:rPr lang="en-US" altLang="zh-CN" sz="1600" dirty="0"/>
                <a:t>Calculate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between-group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variance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for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each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group,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sum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across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all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groups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to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get</a:t>
              </a:r>
              <a:r>
                <a:rPr lang="zh-CN" altLang="en-US" sz="1600" dirty="0"/>
                <a:t> </a:t>
              </a:r>
              <a:r>
                <a:rPr lang="en-US" sz="1600" b="1" i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rPr>
                <a:t>〖</a:t>
              </a:r>
              <a:r>
                <a:rPr lang="en-US" altLang="zh-CN" sz="1600" b="1" i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rPr>
                <a:t>𝑺𝑺〗_𝒃𝒆𝒕𝒘𝒆𝒆𝒏</a:t>
              </a:r>
              <a:endParaRPr lang="en-US" sz="1600" dirty="0"/>
            </a:p>
          </dgm:t>
        </dgm:pt>
      </mc:Fallback>
    </mc:AlternateContent>
    <dgm:pt modelId="{5BE496C7-CD49-5447-A1D7-C667ABA7E853}" type="parTrans" cxnId="{B85B4B82-850F-6341-B633-1A3D7E4F577D}">
      <dgm:prSet/>
      <dgm:spPr/>
      <dgm:t>
        <a:bodyPr/>
        <a:lstStyle/>
        <a:p>
          <a:endParaRPr lang="en-US"/>
        </a:p>
      </dgm:t>
    </dgm:pt>
    <dgm:pt modelId="{7F7D9DAF-677A-B745-B8A0-7B62284C250E}" type="sibTrans" cxnId="{B85B4B82-850F-6341-B633-1A3D7E4F577D}">
      <dgm:prSet/>
      <dgm:spPr/>
      <dgm:t>
        <a:bodyPr/>
        <a:lstStyle/>
        <a:p>
          <a:endParaRPr lang="en-US"/>
        </a:p>
      </dgm:t>
    </dgm:pt>
    <dgm:pt modelId="{4D481EF6-A408-0B46-8FCB-A192184AD5CB}">
      <dgm:prSet phldrT="[Text]"/>
      <dgm:spPr/>
      <dgm:t>
        <a:bodyPr/>
        <a:lstStyle/>
        <a:p>
          <a:r>
            <a:rPr lang="zh-CN" altLang="en-US" b="1" dirty="0"/>
            <a:t> </a:t>
          </a:r>
          <a:endParaRPr lang="en-US" b="1" dirty="0"/>
        </a:p>
      </dgm:t>
    </dgm:pt>
    <dgm:pt modelId="{B5650D6C-2066-3E48-B114-C850D6017FED}" type="parTrans" cxnId="{CD1AB869-FC8C-2E43-B07C-1C35BA59A82C}">
      <dgm:prSet/>
      <dgm:spPr/>
      <dgm:t>
        <a:bodyPr/>
        <a:lstStyle/>
        <a:p>
          <a:endParaRPr lang="en-US"/>
        </a:p>
      </dgm:t>
    </dgm:pt>
    <dgm:pt modelId="{3850F3CF-B1C1-544C-B150-D14492B81A79}" type="sibTrans" cxnId="{CD1AB869-FC8C-2E43-B07C-1C35BA59A82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2C28D82-6AA0-C643-9FA8-3019AA063B79}">
          <dgm:prSet phldrT="[Text]" custT="1"/>
          <dgm:spPr/>
          <dgm:t>
            <a:bodyPr/>
            <a:lstStyle/>
            <a:p>
              <a:r>
                <a:rPr lang="en-US" altLang="zh-CN" sz="1600" dirty="0"/>
                <a:t>Calculate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degree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of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freedom</a:t>
              </a:r>
              <a:r>
                <a:rPr lang="zh-CN" altLang="en-US" sz="1600" dirty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</m:ctrlPr>
                    </m:sSubPr>
                    <m:e>
                      <m:r>
                        <a:rPr lang="en-US" altLang="zh-CN" sz="16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𝒅𝒇</m:t>
                      </m:r>
                    </m:e>
                    <m:sub>
                      <m:r>
                        <a:rPr lang="en-US" altLang="zh-CN" sz="16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𝒘𝒊𝒕𝒉𝒊𝒏</m:t>
                      </m:r>
                    </m:sub>
                  </m:sSub>
                </m:oMath>
              </a14:m>
              <a:r>
                <a:rPr lang="zh-CN" altLang="en-US" sz="1600" baseline="-25000" dirty="0"/>
                <a:t> </a:t>
              </a:r>
              <a:r>
                <a:rPr lang="en-US" altLang="zh-CN" sz="1600" baseline="-25000" dirty="0"/>
                <a:t>,</a:t>
              </a:r>
              <a:r>
                <a:rPr lang="zh-CN" altLang="en-US" sz="1600" baseline="-25000" dirty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</m:ctrlPr>
                    </m:sSubPr>
                    <m:e>
                      <m:r>
                        <a:rPr lang="en-US" altLang="zh-CN" sz="16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𝒅𝒇</m:t>
                      </m:r>
                    </m:e>
                    <m:sub>
                      <m:r>
                        <a:rPr lang="en-US" altLang="zh-CN" sz="16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𝒃𝒆𝒕𝒘𝒆𝒆𝒏</m:t>
                      </m:r>
                    </m:sub>
                  </m:sSub>
                </m:oMath>
              </a14:m>
              <a:endParaRPr lang="en-US" sz="1600" baseline="-25000" dirty="0"/>
            </a:p>
          </dgm:t>
        </dgm:pt>
      </mc:Choice>
      <mc:Fallback xmlns="">
        <dgm:pt modelId="{72C28D82-6AA0-C643-9FA8-3019AA063B79}">
          <dgm:prSet phldrT="[Text]" custT="1"/>
          <dgm:spPr/>
          <dgm:t>
            <a:bodyPr/>
            <a:lstStyle/>
            <a:p>
              <a:r>
                <a:rPr lang="en-US" altLang="zh-CN" sz="1600" dirty="0"/>
                <a:t>Calculate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degree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of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freedom</a:t>
              </a:r>
              <a:r>
                <a:rPr lang="zh-CN" altLang="en-US" sz="1600" dirty="0"/>
                <a:t> </a:t>
              </a:r>
              <a:r>
                <a:rPr lang="en-US" sz="1600" b="1" i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rPr>
                <a:t>〖</a:t>
              </a:r>
              <a:r>
                <a:rPr lang="en-US" altLang="zh-CN" sz="1600" b="1" i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libri" panose="020F0502020204030204" pitchFamily="34" charset="0"/>
                </a:rPr>
                <a:t>𝒅𝒇〗_</a:t>
              </a:r>
              <a:r>
                <a:rPr lang="en-US" altLang="zh-CN" sz="1600" b="1" i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rPr>
                <a:t>𝒘𝒊𝒕𝒉𝒊𝒏</a:t>
              </a:r>
              <a:r>
                <a:rPr lang="zh-CN" altLang="en-US" sz="1600" baseline="-25000" dirty="0"/>
                <a:t> </a:t>
              </a:r>
              <a:r>
                <a:rPr lang="en-US" altLang="zh-CN" sz="1600" baseline="-25000" dirty="0"/>
                <a:t>,</a:t>
              </a:r>
              <a:r>
                <a:rPr lang="zh-CN" altLang="en-US" sz="1600" baseline="-25000" dirty="0"/>
                <a:t> </a:t>
              </a:r>
              <a:r>
                <a:rPr lang="en-US" sz="1600" b="1" i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rPr>
                <a:t>〖</a:t>
              </a:r>
              <a:r>
                <a:rPr lang="en-US" altLang="zh-CN" sz="1600" b="1" i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libri" panose="020F0502020204030204" pitchFamily="34" charset="0"/>
                </a:rPr>
                <a:t>𝒅𝒇〗_</a:t>
              </a:r>
              <a:r>
                <a:rPr lang="en-US" altLang="zh-CN" sz="1600" b="1" i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rPr>
                <a:t>𝒃𝒆𝒕𝒘𝒆𝒆𝒏</a:t>
              </a:r>
              <a:endParaRPr lang="en-US" sz="1600" baseline="-25000" dirty="0"/>
            </a:p>
          </dgm:t>
        </dgm:pt>
      </mc:Fallback>
    </mc:AlternateContent>
    <dgm:pt modelId="{A2DECEB2-3DB9-764F-832A-08023D9961E4}" type="parTrans" cxnId="{D0542D01-B5AB-E446-AB11-ED44F004B527}">
      <dgm:prSet/>
      <dgm:spPr/>
      <dgm:t>
        <a:bodyPr/>
        <a:lstStyle/>
        <a:p>
          <a:endParaRPr lang="en-US"/>
        </a:p>
      </dgm:t>
    </dgm:pt>
    <dgm:pt modelId="{A8B82AD3-4D2B-4C40-B31D-016C123891F9}" type="sibTrans" cxnId="{D0542D01-B5AB-E446-AB11-ED44F004B52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E6CF897-B00E-3544-B93D-F11F7069987F}">
          <dgm:prSet phldrT="[Text]" custT="1"/>
          <dgm:spPr/>
          <dgm:t>
            <a:bodyPr/>
            <a:lstStyle/>
            <a:p>
              <a:r>
                <a:rPr lang="en-US" altLang="zh-CN" sz="1600" dirty="0"/>
                <a:t>Calculate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within-group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variance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for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each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group,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sum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across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all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groups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to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get</a:t>
              </a:r>
              <a:r>
                <a:rPr lang="zh-CN" altLang="en-US" sz="1600" dirty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</m:ctrlPr>
                    </m:sSubPr>
                    <m:e>
                      <m:r>
                        <a:rPr lang="en-US" altLang="zh-CN" sz="1600" b="1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𝑺𝑺</m:t>
                      </m:r>
                    </m:e>
                    <m:sub>
                      <m:r>
                        <a:rPr lang="en-US" altLang="zh-CN" sz="16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𝒘𝒊𝒕𝒉𝒊𝒏</m:t>
                      </m:r>
                    </m:sub>
                  </m:sSub>
                </m:oMath>
              </a14:m>
              <a:endParaRPr lang="en-US" sz="1600" dirty="0"/>
            </a:p>
          </dgm:t>
        </dgm:pt>
      </mc:Choice>
      <mc:Fallback xmlns="">
        <dgm:pt modelId="{BE6CF897-B00E-3544-B93D-F11F7069987F}">
          <dgm:prSet phldrT="[Text]" custT="1"/>
          <dgm:spPr/>
          <dgm:t>
            <a:bodyPr/>
            <a:lstStyle/>
            <a:p>
              <a:r>
                <a:rPr lang="en-US" altLang="zh-CN" sz="1600" dirty="0"/>
                <a:t>Calculate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within-group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variance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for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each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group,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sum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across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all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groups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to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get</a:t>
              </a:r>
              <a:r>
                <a:rPr lang="zh-CN" altLang="en-US" sz="1600" dirty="0"/>
                <a:t> </a:t>
              </a:r>
              <a:r>
                <a:rPr lang="en-US" sz="1600" b="1" i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rPr>
                <a:t>〖</a:t>
              </a:r>
              <a:r>
                <a:rPr lang="en-US" altLang="zh-CN" sz="1600" b="1" i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rPr>
                <a:t>𝑺𝑺〗_𝒘𝒊𝒕𝒉𝒊𝒏</a:t>
              </a:r>
              <a:endParaRPr lang="en-US" sz="1600" dirty="0"/>
            </a:p>
          </dgm:t>
        </dgm:pt>
      </mc:Fallback>
    </mc:AlternateContent>
    <dgm:pt modelId="{CE0AB846-87D5-0640-9916-B156CF852417}" type="sibTrans" cxnId="{77F2776A-2A7B-7144-8C8E-42366C9680AE}">
      <dgm:prSet/>
      <dgm:spPr/>
      <dgm:t>
        <a:bodyPr/>
        <a:lstStyle/>
        <a:p>
          <a:endParaRPr lang="en-US"/>
        </a:p>
      </dgm:t>
    </dgm:pt>
    <dgm:pt modelId="{19520899-5BEE-9F4A-AA9A-EAE72B2C4BA9}" type="parTrans" cxnId="{77F2776A-2A7B-7144-8C8E-42366C9680AE}">
      <dgm:prSet/>
      <dgm:spPr/>
      <dgm:t>
        <a:bodyPr/>
        <a:lstStyle/>
        <a:p>
          <a:endParaRPr lang="en-US"/>
        </a:p>
      </dgm:t>
    </dgm:pt>
    <dgm:pt modelId="{B0B620E7-2DC8-E54E-97B9-3DC914838D71}">
      <dgm:prSet phldrT="[Text]" custT="1"/>
      <dgm:spPr/>
      <dgm:t>
        <a:bodyPr/>
        <a:lstStyle/>
        <a:p>
          <a:r>
            <a:rPr lang="zh-CN" altLang="en-US" sz="2200" baseline="-25000" dirty="0"/>
            <a:t> </a:t>
          </a:r>
          <a:endParaRPr lang="en-US" sz="2200" baseline="-25000" dirty="0"/>
        </a:p>
      </dgm:t>
    </dgm:pt>
    <dgm:pt modelId="{42588FA9-8983-254D-A04B-42D4ECF079CC}" type="parTrans" cxnId="{897F3912-711C-F448-9BE1-411A632F81DD}">
      <dgm:prSet/>
      <dgm:spPr/>
      <dgm:t>
        <a:bodyPr/>
        <a:lstStyle/>
        <a:p>
          <a:endParaRPr lang="en-US"/>
        </a:p>
      </dgm:t>
    </dgm:pt>
    <dgm:pt modelId="{78322F34-1C6D-EA4F-930A-E632CCB90B66}" type="sibTrans" cxnId="{897F3912-711C-F448-9BE1-411A632F81D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3DBE844-A1EB-9E49-AA86-E8C08A942F31}">
          <dgm:prSet phldrT="[Text]" custT="1"/>
          <dgm:spPr/>
          <dgm:t>
            <a:bodyPr/>
            <a:lstStyle/>
            <a:p>
              <a:r>
                <a:rPr lang="en-US" sz="16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Calculate</a:t>
              </a:r>
              <a:r>
                <a:rPr lang="zh-CN" altLang="en-US" sz="16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 </a:t>
              </a:r>
              <a:r>
                <a:rPr lang="en-US" altLang="zh-CN" sz="16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mean</a:t>
              </a:r>
              <a:r>
                <a:rPr lang="zh-CN" altLang="en-US" sz="16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 </a:t>
              </a:r>
              <a:r>
                <a:rPr lang="en-US" altLang="zh-CN" sz="16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squares</a:t>
              </a:r>
              <a:r>
                <a:rPr lang="zh-CN" altLang="en-US" sz="16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1" i="1" kern="120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</m:ctrlPr>
                    </m:sSubPr>
                    <m:e>
                      <m:r>
                        <a:rPr lang="en-US" altLang="zh-CN" sz="1600" b="1" i="1" kern="120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𝑴𝑺</m:t>
                      </m:r>
                    </m:e>
                    <m:sub>
                      <m:r>
                        <a:rPr lang="en-US" altLang="zh-CN" sz="1600" b="1" i="1" kern="120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𝒘𝒊𝒕𝒉𝒊𝒏</m:t>
                      </m:r>
                    </m:sub>
                  </m:sSub>
                </m:oMath>
              </a14:m>
              <a:r>
                <a:rPr lang="zh-CN" altLang="en-US" sz="1600" kern="1200" baseline="-25000" dirty="0"/>
                <a:t> </a:t>
              </a:r>
              <a:r>
                <a:rPr lang="en-US" altLang="zh-CN" sz="1600" kern="1200" baseline="-25000" dirty="0"/>
                <a:t>,</a:t>
              </a:r>
              <a:r>
                <a:rPr lang="zh-CN" altLang="en-US" sz="1600" kern="1200" baseline="-25000" dirty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1" i="1" kern="120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</m:ctrlPr>
                    </m:sSubPr>
                    <m:e>
                      <m:r>
                        <a:rPr lang="en-US" altLang="zh-CN" sz="1600" b="1" i="1" kern="120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𝑴𝑺</m:t>
                      </m:r>
                    </m:e>
                    <m:sub>
                      <m:r>
                        <a:rPr lang="en-US" altLang="zh-CN" sz="1600" b="1" i="1" kern="120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𝒃𝒆𝒕𝒘𝒆𝒆𝒏</m:t>
                      </m:r>
                    </m:sub>
                  </m:sSub>
                </m:oMath>
              </a14:m>
              <a:endParaRPr lang="en-US" sz="16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dgm:t>
        </dgm:pt>
      </mc:Choice>
      <mc:Fallback xmlns="">
        <dgm:pt modelId="{C3DBE844-A1EB-9E49-AA86-E8C08A942F31}">
          <dgm:prSet phldrT="[Text]" custT="1"/>
          <dgm:spPr/>
          <dgm:t>
            <a:bodyPr/>
            <a:lstStyle/>
            <a:p>
              <a:r>
                <a:rPr lang="en-US" sz="16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Calculate</a:t>
              </a:r>
              <a:r>
                <a:rPr lang="zh-CN" altLang="en-US" sz="16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 </a:t>
              </a:r>
              <a:r>
                <a:rPr lang="en-US" altLang="zh-CN" sz="16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mean</a:t>
              </a:r>
              <a:r>
                <a:rPr lang="zh-CN" altLang="en-US" sz="16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 </a:t>
              </a:r>
              <a:r>
                <a:rPr lang="en-US" altLang="zh-CN" sz="16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squares</a:t>
              </a:r>
              <a:r>
                <a:rPr lang="zh-CN" altLang="en-US" sz="16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 </a:t>
              </a:r>
              <a:r>
                <a:rPr lang="en-US" sz="1600" b="1" i="0" kern="120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rPr>
                <a:t>〖</a:t>
              </a:r>
              <a:r>
                <a:rPr lang="en-US" altLang="zh-CN" sz="1600" b="1" i="0" kern="120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libri" panose="020F0502020204030204" pitchFamily="34" charset="0"/>
                </a:rPr>
                <a:t>𝑴𝑺〗_</a:t>
              </a:r>
              <a:r>
                <a:rPr lang="en-US" altLang="zh-CN" sz="1600" b="1" i="0" kern="120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rPr>
                <a:t>𝒘𝒊𝒕𝒉𝒊𝒏</a:t>
              </a:r>
              <a:r>
                <a:rPr lang="zh-CN" altLang="en-US" sz="1600" kern="1200" baseline="-25000" dirty="0"/>
                <a:t> </a:t>
              </a:r>
              <a:r>
                <a:rPr lang="en-US" altLang="zh-CN" sz="1600" kern="1200" baseline="-25000" dirty="0"/>
                <a:t>,</a:t>
              </a:r>
              <a:r>
                <a:rPr lang="zh-CN" altLang="en-US" sz="1600" kern="1200" baseline="-25000" dirty="0"/>
                <a:t> </a:t>
              </a:r>
              <a:r>
                <a:rPr lang="en-US" sz="1600" b="1" i="0" kern="120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rPr>
                <a:t>〖</a:t>
              </a:r>
              <a:r>
                <a:rPr lang="en-US" altLang="zh-CN" sz="1600" b="1" i="0" kern="120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libri" panose="020F0502020204030204" pitchFamily="34" charset="0"/>
                </a:rPr>
                <a:t>𝑴𝑺〗_</a:t>
              </a:r>
              <a:r>
                <a:rPr lang="en-US" altLang="zh-CN" sz="1600" b="1" i="0" kern="120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rPr>
                <a:t>𝒃𝒆𝒕𝒘𝒆𝒆𝒏</a:t>
              </a:r>
              <a:endParaRPr lang="en-US" sz="16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dgm:t>
        </dgm:pt>
      </mc:Fallback>
    </mc:AlternateContent>
    <dgm:pt modelId="{E2465D82-234D-0F4E-BCE9-8DB774C99B09}" type="parTrans" cxnId="{D5EF7359-3F37-EF48-898A-CDA7A117C56C}">
      <dgm:prSet/>
      <dgm:spPr/>
      <dgm:t>
        <a:bodyPr/>
        <a:lstStyle/>
        <a:p>
          <a:endParaRPr lang="en-US"/>
        </a:p>
      </dgm:t>
    </dgm:pt>
    <dgm:pt modelId="{8A2F5EF5-A376-154B-AE6B-FFC1AAD223FD}" type="sibTrans" cxnId="{D5EF7359-3F37-EF48-898A-CDA7A117C56C}">
      <dgm:prSet/>
      <dgm:spPr/>
      <dgm:t>
        <a:bodyPr/>
        <a:lstStyle/>
        <a:p>
          <a:endParaRPr lang="en-US"/>
        </a:p>
      </dgm:t>
    </dgm:pt>
    <dgm:pt modelId="{C1EDAFFF-1D25-3F4C-A17C-62678C93AA71}">
      <dgm:prSet phldrT="[Text]" custT="1"/>
      <dgm:spPr/>
      <dgm:t>
        <a:bodyPr/>
        <a:lstStyle/>
        <a:p>
          <a:r>
            <a:rPr lang="zh-CN" alt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宋体" panose="02010600030101010101" pitchFamily="2" charset="-122"/>
            <a:cs typeface="+mn-cs"/>
          </a:endParaRPr>
        </a:p>
      </dgm:t>
    </dgm:pt>
    <dgm:pt modelId="{757D83B4-AB58-2A4E-8839-2C20EE9E2392}" type="parTrans" cxnId="{41B8078B-C838-6C47-A1E7-E4B917F0E9FD}">
      <dgm:prSet/>
      <dgm:spPr/>
      <dgm:t>
        <a:bodyPr/>
        <a:lstStyle/>
        <a:p>
          <a:endParaRPr lang="en-US"/>
        </a:p>
      </dgm:t>
    </dgm:pt>
    <dgm:pt modelId="{C9B70216-C806-C34C-98E8-E8ECAC4256ED}" type="sibTrans" cxnId="{41B8078B-C838-6C47-A1E7-E4B917F0E9FD}">
      <dgm:prSet/>
      <dgm:spPr/>
      <dgm:t>
        <a:bodyPr/>
        <a:lstStyle/>
        <a:p>
          <a:endParaRPr lang="en-US"/>
        </a:p>
      </dgm:t>
    </dgm:pt>
    <dgm:pt modelId="{0E16EFAB-9BB0-AB4C-95B8-8ABE409E8DC0}">
      <dgm:prSet phldrT="[Text]" custT="1"/>
      <dgm:spPr/>
      <dgm:t>
        <a:bodyPr/>
        <a:lstStyle/>
        <a:p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Calculate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F-score,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and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compare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to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critical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value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F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given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df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and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sig.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level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alpha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宋体" panose="02010600030101010101" pitchFamily="2" charset="-122"/>
            <a:cs typeface="+mn-cs"/>
          </a:endParaRPr>
        </a:p>
      </dgm:t>
    </dgm:pt>
    <dgm:pt modelId="{E0585A4A-A780-E14A-9CBF-1E2DF7C33031}" type="parTrans" cxnId="{33AC0E88-A10A-494F-93DC-1084D59F24C4}">
      <dgm:prSet/>
      <dgm:spPr/>
      <dgm:t>
        <a:bodyPr/>
        <a:lstStyle/>
        <a:p>
          <a:endParaRPr lang="en-US"/>
        </a:p>
      </dgm:t>
    </dgm:pt>
    <dgm:pt modelId="{0877B0B5-1FD5-6C49-9DFA-CDA9706FDAF1}" type="sibTrans" cxnId="{33AC0E88-A10A-494F-93DC-1084D59F24C4}">
      <dgm:prSet/>
      <dgm:spPr/>
      <dgm:t>
        <a:bodyPr/>
        <a:lstStyle/>
        <a:p>
          <a:endParaRPr lang="en-US"/>
        </a:p>
      </dgm:t>
    </dgm:pt>
    <dgm:pt modelId="{03E1C9B7-A249-9947-9DD0-A858C569B9B4}" type="pres">
      <dgm:prSet presAssocID="{F31F6ADB-169B-544E-8717-D63EACCFDB02}" presName="linearFlow" presStyleCnt="0">
        <dgm:presLayoutVars>
          <dgm:dir/>
          <dgm:animLvl val="lvl"/>
          <dgm:resizeHandles val="exact"/>
        </dgm:presLayoutVars>
      </dgm:prSet>
      <dgm:spPr/>
    </dgm:pt>
    <dgm:pt modelId="{81BCE5E0-F14A-1E41-B339-750FA0667263}" type="pres">
      <dgm:prSet presAssocID="{164CE94B-1B41-2E47-85E2-DEB86F29640A}" presName="composite" presStyleCnt="0"/>
      <dgm:spPr/>
    </dgm:pt>
    <dgm:pt modelId="{538739A0-FE2D-CF4B-B9ED-9BDE7F182532}" type="pres">
      <dgm:prSet presAssocID="{164CE94B-1B41-2E47-85E2-DEB86F29640A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B3D4496A-F564-B84D-9F66-9353E87A75D5}" type="pres">
      <dgm:prSet presAssocID="{164CE94B-1B41-2E47-85E2-DEB86F29640A}" presName="descendantText" presStyleLbl="alignAcc1" presStyleIdx="0" presStyleCnt="6">
        <dgm:presLayoutVars>
          <dgm:bulletEnabled val="1"/>
        </dgm:presLayoutVars>
      </dgm:prSet>
      <dgm:spPr/>
    </dgm:pt>
    <dgm:pt modelId="{BCB1768C-3B3A-8449-8AED-08B2F9905DF1}" type="pres">
      <dgm:prSet presAssocID="{ED949760-155D-3C42-8E2E-EA1627A5CDD3}" presName="sp" presStyleCnt="0"/>
      <dgm:spPr/>
    </dgm:pt>
    <dgm:pt modelId="{204D953D-6A8A-0340-AF44-5B48332B420E}" type="pres">
      <dgm:prSet presAssocID="{473A3338-E833-B549-8F72-77B798ED4095}" presName="composite" presStyleCnt="0"/>
      <dgm:spPr/>
    </dgm:pt>
    <dgm:pt modelId="{A2C41113-ABC8-5B46-B427-5CD4AAEE922A}" type="pres">
      <dgm:prSet presAssocID="{473A3338-E833-B549-8F72-77B798ED4095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2E824D8A-2938-8944-98F2-6EB395D45BD8}" type="pres">
      <dgm:prSet presAssocID="{473A3338-E833-B549-8F72-77B798ED4095}" presName="descendantText" presStyleLbl="alignAcc1" presStyleIdx="1" presStyleCnt="6">
        <dgm:presLayoutVars>
          <dgm:bulletEnabled val="1"/>
        </dgm:presLayoutVars>
      </dgm:prSet>
      <dgm:spPr/>
    </dgm:pt>
    <dgm:pt modelId="{C84BC193-DF6C-3A4C-96F7-EA9426EC80B2}" type="pres">
      <dgm:prSet presAssocID="{7662A67D-BD47-9D4E-BDFB-DFABF8125E4F}" presName="sp" presStyleCnt="0"/>
      <dgm:spPr/>
    </dgm:pt>
    <dgm:pt modelId="{D7A10772-F549-AF4D-B4C1-3F2F624A18BA}" type="pres">
      <dgm:prSet presAssocID="{DFF6C136-3405-C345-84E9-6926AADE354A}" presName="composite" presStyleCnt="0"/>
      <dgm:spPr/>
    </dgm:pt>
    <dgm:pt modelId="{3EBA4E06-B061-1C45-9F50-6858C2EBD90C}" type="pres">
      <dgm:prSet presAssocID="{DFF6C136-3405-C345-84E9-6926AADE354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9674E052-F48A-1F4B-A095-762D1C689A9C}" type="pres">
      <dgm:prSet presAssocID="{DFF6C136-3405-C345-84E9-6926AADE354A}" presName="descendantText" presStyleLbl="alignAcc1" presStyleIdx="2" presStyleCnt="6">
        <dgm:presLayoutVars>
          <dgm:bulletEnabled val="1"/>
        </dgm:presLayoutVars>
      </dgm:prSet>
      <dgm:spPr/>
    </dgm:pt>
    <dgm:pt modelId="{568E3085-2C92-1840-B9EC-CB7E57D670C0}" type="pres">
      <dgm:prSet presAssocID="{D4CE4717-2C86-7949-8129-C3B2C98C58B5}" presName="sp" presStyleCnt="0"/>
      <dgm:spPr/>
    </dgm:pt>
    <dgm:pt modelId="{50DA8B3D-65B1-274F-B338-C7C1540DD2B4}" type="pres">
      <dgm:prSet presAssocID="{4D481EF6-A408-0B46-8FCB-A192184AD5CB}" presName="composite" presStyleCnt="0"/>
      <dgm:spPr/>
    </dgm:pt>
    <dgm:pt modelId="{5EF0478E-E2D3-F444-AE5C-FEAC601FD079}" type="pres">
      <dgm:prSet presAssocID="{4D481EF6-A408-0B46-8FCB-A192184AD5CB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D56C9508-FEB7-5B44-8C2E-375AF83189AD}" type="pres">
      <dgm:prSet presAssocID="{4D481EF6-A408-0B46-8FCB-A192184AD5CB}" presName="descendantText" presStyleLbl="alignAcc1" presStyleIdx="3" presStyleCnt="6">
        <dgm:presLayoutVars>
          <dgm:bulletEnabled val="1"/>
        </dgm:presLayoutVars>
      </dgm:prSet>
      <dgm:spPr/>
    </dgm:pt>
    <dgm:pt modelId="{E5B44487-2C6E-A241-B8A5-50E7578C6BBC}" type="pres">
      <dgm:prSet presAssocID="{3850F3CF-B1C1-544C-B150-D14492B81A79}" presName="sp" presStyleCnt="0"/>
      <dgm:spPr/>
    </dgm:pt>
    <dgm:pt modelId="{E685061C-B59E-294D-BB4A-1530B184432F}" type="pres">
      <dgm:prSet presAssocID="{B0B620E7-2DC8-E54E-97B9-3DC914838D71}" presName="composite" presStyleCnt="0"/>
      <dgm:spPr/>
    </dgm:pt>
    <dgm:pt modelId="{8434F26F-D6C0-A34A-A7BF-FDB1B225DD78}" type="pres">
      <dgm:prSet presAssocID="{B0B620E7-2DC8-E54E-97B9-3DC914838D71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79F7437F-0BC2-1347-BD2C-83E3E995A933}" type="pres">
      <dgm:prSet presAssocID="{B0B620E7-2DC8-E54E-97B9-3DC914838D71}" presName="descendantText" presStyleLbl="alignAcc1" presStyleIdx="4" presStyleCnt="6">
        <dgm:presLayoutVars>
          <dgm:bulletEnabled val="1"/>
        </dgm:presLayoutVars>
      </dgm:prSet>
      <dgm:spPr/>
    </dgm:pt>
    <dgm:pt modelId="{1C52397E-54A9-814D-A779-3CF8E90D5990}" type="pres">
      <dgm:prSet presAssocID="{78322F34-1C6D-EA4F-930A-E632CCB90B66}" presName="sp" presStyleCnt="0"/>
      <dgm:spPr/>
    </dgm:pt>
    <dgm:pt modelId="{94E9B59C-FCF8-A543-87BB-376926BFBB58}" type="pres">
      <dgm:prSet presAssocID="{C1EDAFFF-1D25-3F4C-A17C-62678C93AA71}" presName="composite" presStyleCnt="0"/>
      <dgm:spPr/>
    </dgm:pt>
    <dgm:pt modelId="{327B10B1-BEE7-6347-A541-04A0EB681AAE}" type="pres">
      <dgm:prSet presAssocID="{C1EDAFFF-1D25-3F4C-A17C-62678C93AA7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077B90B2-5833-1448-83ED-E05650C567D8}" type="pres">
      <dgm:prSet presAssocID="{C1EDAFFF-1D25-3F4C-A17C-62678C93AA7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D0542D01-B5AB-E446-AB11-ED44F004B527}" srcId="{4D481EF6-A408-0B46-8FCB-A192184AD5CB}" destId="{72C28D82-6AA0-C643-9FA8-3019AA063B79}" srcOrd="0" destOrd="0" parTransId="{A2DECEB2-3DB9-764F-832A-08023D9961E4}" sibTransId="{A8B82AD3-4D2B-4C40-B31D-016C123891F9}"/>
    <dgm:cxn modelId="{1AB1A204-777C-4E4C-9B38-19A23CEA5634}" srcId="{F31F6ADB-169B-544E-8717-D63EACCFDB02}" destId="{473A3338-E833-B549-8F72-77B798ED4095}" srcOrd="1" destOrd="0" parTransId="{39D419D6-6D6F-FF46-8648-18535CDA771F}" sibTransId="{7662A67D-BD47-9D4E-BDFB-DFABF8125E4F}"/>
    <dgm:cxn modelId="{22D6A00B-2B4A-AC4B-9B9E-FD7D5B2A52ED}" type="presOf" srcId="{B0B620E7-2DC8-E54E-97B9-3DC914838D71}" destId="{8434F26F-D6C0-A34A-A7BF-FDB1B225DD78}" srcOrd="0" destOrd="0" presId="urn:microsoft.com/office/officeart/2005/8/layout/chevron2"/>
    <dgm:cxn modelId="{9E0B5111-8326-6140-B149-6E9F7BC234D6}" type="presOf" srcId="{0E16EFAB-9BB0-AB4C-95B8-8ABE409E8DC0}" destId="{077B90B2-5833-1448-83ED-E05650C567D8}" srcOrd="0" destOrd="0" presId="urn:microsoft.com/office/officeart/2005/8/layout/chevron2"/>
    <dgm:cxn modelId="{897F3912-711C-F448-9BE1-411A632F81DD}" srcId="{F31F6ADB-169B-544E-8717-D63EACCFDB02}" destId="{B0B620E7-2DC8-E54E-97B9-3DC914838D71}" srcOrd="4" destOrd="0" parTransId="{42588FA9-8983-254D-A04B-42D4ECF079CC}" sibTransId="{78322F34-1C6D-EA4F-930A-E632CCB90B66}"/>
    <dgm:cxn modelId="{C2EA643F-CA0E-7B4E-AA67-A09A08457944}" type="presOf" srcId="{72C28D82-6AA0-C643-9FA8-3019AA063B79}" destId="{D56C9508-FEB7-5B44-8C2E-375AF83189AD}" srcOrd="0" destOrd="0" presId="urn:microsoft.com/office/officeart/2005/8/layout/chevron2"/>
    <dgm:cxn modelId="{D5EF7359-3F37-EF48-898A-CDA7A117C56C}" srcId="{B0B620E7-2DC8-E54E-97B9-3DC914838D71}" destId="{C3DBE844-A1EB-9E49-AA86-E8C08A942F31}" srcOrd="0" destOrd="0" parTransId="{E2465D82-234D-0F4E-BCE9-8DB774C99B09}" sibTransId="{8A2F5EF5-A376-154B-AE6B-FFC1AAD223FD}"/>
    <dgm:cxn modelId="{4F797859-A1E9-5C4D-AB8D-1E39C76A7524}" srcId="{164CE94B-1B41-2E47-85E2-DEB86F29640A}" destId="{C6A12A18-F615-C24E-807C-D3C8A09752C7}" srcOrd="0" destOrd="0" parTransId="{E398D2AE-CD9B-FF4E-B352-927F4FB5CD18}" sibTransId="{F5C5E007-A42C-C64C-B173-ABDA850353E0}"/>
    <dgm:cxn modelId="{F557E15B-55F8-9E47-ABE4-199BA2B63253}" type="presOf" srcId="{164CE94B-1B41-2E47-85E2-DEB86F29640A}" destId="{538739A0-FE2D-CF4B-B9ED-9BDE7F182532}" srcOrd="0" destOrd="0" presId="urn:microsoft.com/office/officeart/2005/8/layout/chevron2"/>
    <dgm:cxn modelId="{E6BCFD65-D042-9B42-B823-FAF607EAFBBE}" type="presOf" srcId="{BE6CF897-B00E-3544-B93D-F11F7069987F}" destId="{2E824D8A-2938-8944-98F2-6EB395D45BD8}" srcOrd="0" destOrd="0" presId="urn:microsoft.com/office/officeart/2005/8/layout/chevron2"/>
    <dgm:cxn modelId="{CD1AB869-FC8C-2E43-B07C-1C35BA59A82C}" srcId="{F31F6ADB-169B-544E-8717-D63EACCFDB02}" destId="{4D481EF6-A408-0B46-8FCB-A192184AD5CB}" srcOrd="3" destOrd="0" parTransId="{B5650D6C-2066-3E48-B114-C850D6017FED}" sibTransId="{3850F3CF-B1C1-544C-B150-D14492B81A79}"/>
    <dgm:cxn modelId="{77F2776A-2A7B-7144-8C8E-42366C9680AE}" srcId="{473A3338-E833-B549-8F72-77B798ED4095}" destId="{BE6CF897-B00E-3544-B93D-F11F7069987F}" srcOrd="0" destOrd="0" parTransId="{19520899-5BEE-9F4A-AA9A-EAE72B2C4BA9}" sibTransId="{CE0AB846-87D5-0640-9916-B156CF852417}"/>
    <dgm:cxn modelId="{0194ED71-B535-344F-B2B5-4761E2924AE1}" srcId="{F31F6ADB-169B-544E-8717-D63EACCFDB02}" destId="{164CE94B-1B41-2E47-85E2-DEB86F29640A}" srcOrd="0" destOrd="0" parTransId="{DBB5A1E2-3E6B-5044-B371-959148A24738}" sibTransId="{ED949760-155D-3C42-8E2E-EA1627A5CDD3}"/>
    <dgm:cxn modelId="{6FC1727C-FF48-1141-8BEC-12529C7393A7}" type="presOf" srcId="{C1EDAFFF-1D25-3F4C-A17C-62678C93AA71}" destId="{327B10B1-BEE7-6347-A541-04A0EB681AAE}" srcOrd="0" destOrd="0" presId="urn:microsoft.com/office/officeart/2005/8/layout/chevron2"/>
    <dgm:cxn modelId="{B85B4B82-850F-6341-B633-1A3D7E4F577D}" srcId="{DFF6C136-3405-C345-84E9-6926AADE354A}" destId="{083A7109-EA0B-0C46-9799-7EA79EE82C74}" srcOrd="0" destOrd="0" parTransId="{5BE496C7-CD49-5447-A1D7-C667ABA7E853}" sibTransId="{7F7D9DAF-677A-B745-B8A0-7B62284C250E}"/>
    <dgm:cxn modelId="{0040F183-3676-E641-BE8F-767EB4EBF07E}" type="presOf" srcId="{C3DBE844-A1EB-9E49-AA86-E8C08A942F31}" destId="{79F7437F-0BC2-1347-BD2C-83E3E995A933}" srcOrd="0" destOrd="0" presId="urn:microsoft.com/office/officeart/2005/8/layout/chevron2"/>
    <dgm:cxn modelId="{F1DE6185-4981-6C4E-AEA3-69FCC4302300}" type="presOf" srcId="{083A7109-EA0B-0C46-9799-7EA79EE82C74}" destId="{9674E052-F48A-1F4B-A095-762D1C689A9C}" srcOrd="0" destOrd="0" presId="urn:microsoft.com/office/officeart/2005/8/layout/chevron2"/>
    <dgm:cxn modelId="{33AC0E88-A10A-494F-93DC-1084D59F24C4}" srcId="{C1EDAFFF-1D25-3F4C-A17C-62678C93AA71}" destId="{0E16EFAB-9BB0-AB4C-95B8-8ABE409E8DC0}" srcOrd="0" destOrd="0" parTransId="{E0585A4A-A780-E14A-9CBF-1E2DF7C33031}" sibTransId="{0877B0B5-1FD5-6C49-9DFA-CDA9706FDAF1}"/>
    <dgm:cxn modelId="{41B8078B-C838-6C47-A1E7-E4B917F0E9FD}" srcId="{F31F6ADB-169B-544E-8717-D63EACCFDB02}" destId="{C1EDAFFF-1D25-3F4C-A17C-62678C93AA71}" srcOrd="5" destOrd="0" parTransId="{757D83B4-AB58-2A4E-8839-2C20EE9E2392}" sibTransId="{C9B70216-C806-C34C-98E8-E8ECAC4256ED}"/>
    <dgm:cxn modelId="{D411B2AE-203B-974C-8F1B-F2FFB90F3D02}" type="presOf" srcId="{DFF6C136-3405-C345-84E9-6926AADE354A}" destId="{3EBA4E06-B061-1C45-9F50-6858C2EBD90C}" srcOrd="0" destOrd="0" presId="urn:microsoft.com/office/officeart/2005/8/layout/chevron2"/>
    <dgm:cxn modelId="{6DF153B1-EDC5-0B49-9B08-272CE6A8B002}" type="presOf" srcId="{F31F6ADB-169B-544E-8717-D63EACCFDB02}" destId="{03E1C9B7-A249-9947-9DD0-A858C569B9B4}" srcOrd="0" destOrd="0" presId="urn:microsoft.com/office/officeart/2005/8/layout/chevron2"/>
    <dgm:cxn modelId="{89C758C0-4D6D-774A-BA20-BD569091B725}" type="presOf" srcId="{473A3338-E833-B549-8F72-77B798ED4095}" destId="{A2C41113-ABC8-5B46-B427-5CD4AAEE922A}" srcOrd="0" destOrd="0" presId="urn:microsoft.com/office/officeart/2005/8/layout/chevron2"/>
    <dgm:cxn modelId="{CB9075C9-C705-F24D-B62B-589DDBDA65A1}" type="presOf" srcId="{C6A12A18-F615-C24E-807C-D3C8A09752C7}" destId="{B3D4496A-F564-B84D-9F66-9353E87A75D5}" srcOrd="0" destOrd="0" presId="urn:microsoft.com/office/officeart/2005/8/layout/chevron2"/>
    <dgm:cxn modelId="{79C4EDE7-D694-2547-8A79-6A24E61BC4F3}" type="presOf" srcId="{4D481EF6-A408-0B46-8FCB-A192184AD5CB}" destId="{5EF0478E-E2D3-F444-AE5C-FEAC601FD079}" srcOrd="0" destOrd="0" presId="urn:microsoft.com/office/officeart/2005/8/layout/chevron2"/>
    <dgm:cxn modelId="{722DF3E9-E9EC-4943-BCEB-2349818D0E86}" srcId="{F31F6ADB-169B-544E-8717-D63EACCFDB02}" destId="{DFF6C136-3405-C345-84E9-6926AADE354A}" srcOrd="2" destOrd="0" parTransId="{F2D94CAE-CC53-3348-80B2-3A13FCF0718E}" sibTransId="{D4CE4717-2C86-7949-8129-C3B2C98C58B5}"/>
    <dgm:cxn modelId="{A97E0E84-35C1-5B42-839F-C703525C99C9}" type="presParOf" srcId="{03E1C9B7-A249-9947-9DD0-A858C569B9B4}" destId="{81BCE5E0-F14A-1E41-B339-750FA0667263}" srcOrd="0" destOrd="0" presId="urn:microsoft.com/office/officeart/2005/8/layout/chevron2"/>
    <dgm:cxn modelId="{B8152062-98CC-7E40-8732-2472473FCCF0}" type="presParOf" srcId="{81BCE5E0-F14A-1E41-B339-750FA0667263}" destId="{538739A0-FE2D-CF4B-B9ED-9BDE7F182532}" srcOrd="0" destOrd="0" presId="urn:microsoft.com/office/officeart/2005/8/layout/chevron2"/>
    <dgm:cxn modelId="{1387C2E4-9677-2848-8434-0ACCE9DD3F1B}" type="presParOf" srcId="{81BCE5E0-F14A-1E41-B339-750FA0667263}" destId="{B3D4496A-F564-B84D-9F66-9353E87A75D5}" srcOrd="1" destOrd="0" presId="urn:microsoft.com/office/officeart/2005/8/layout/chevron2"/>
    <dgm:cxn modelId="{E4B02BBA-DED2-1B4E-8D77-13E1CDAC606C}" type="presParOf" srcId="{03E1C9B7-A249-9947-9DD0-A858C569B9B4}" destId="{BCB1768C-3B3A-8449-8AED-08B2F9905DF1}" srcOrd="1" destOrd="0" presId="urn:microsoft.com/office/officeart/2005/8/layout/chevron2"/>
    <dgm:cxn modelId="{4DAF6EC0-5F65-B14C-99E8-A020F8CC00C0}" type="presParOf" srcId="{03E1C9B7-A249-9947-9DD0-A858C569B9B4}" destId="{204D953D-6A8A-0340-AF44-5B48332B420E}" srcOrd="2" destOrd="0" presId="urn:microsoft.com/office/officeart/2005/8/layout/chevron2"/>
    <dgm:cxn modelId="{EC8EA578-8F22-3B4A-AF85-CEB26C0E3501}" type="presParOf" srcId="{204D953D-6A8A-0340-AF44-5B48332B420E}" destId="{A2C41113-ABC8-5B46-B427-5CD4AAEE922A}" srcOrd="0" destOrd="0" presId="urn:microsoft.com/office/officeart/2005/8/layout/chevron2"/>
    <dgm:cxn modelId="{FC789C46-ECF0-384D-BD40-91B21EB880E3}" type="presParOf" srcId="{204D953D-6A8A-0340-AF44-5B48332B420E}" destId="{2E824D8A-2938-8944-98F2-6EB395D45BD8}" srcOrd="1" destOrd="0" presId="urn:microsoft.com/office/officeart/2005/8/layout/chevron2"/>
    <dgm:cxn modelId="{F2E3E559-3BB4-3B44-A383-A8ADF0BC6039}" type="presParOf" srcId="{03E1C9B7-A249-9947-9DD0-A858C569B9B4}" destId="{C84BC193-DF6C-3A4C-96F7-EA9426EC80B2}" srcOrd="3" destOrd="0" presId="urn:microsoft.com/office/officeart/2005/8/layout/chevron2"/>
    <dgm:cxn modelId="{28D1B09C-E292-9C4B-9205-9BB5F1BFCC03}" type="presParOf" srcId="{03E1C9B7-A249-9947-9DD0-A858C569B9B4}" destId="{D7A10772-F549-AF4D-B4C1-3F2F624A18BA}" srcOrd="4" destOrd="0" presId="urn:microsoft.com/office/officeart/2005/8/layout/chevron2"/>
    <dgm:cxn modelId="{F36FBA2C-1761-9F47-9CAB-BCB584CF1F95}" type="presParOf" srcId="{D7A10772-F549-AF4D-B4C1-3F2F624A18BA}" destId="{3EBA4E06-B061-1C45-9F50-6858C2EBD90C}" srcOrd="0" destOrd="0" presId="urn:microsoft.com/office/officeart/2005/8/layout/chevron2"/>
    <dgm:cxn modelId="{7B8968AC-2215-7D43-AA49-D3F3F85C67A6}" type="presParOf" srcId="{D7A10772-F549-AF4D-B4C1-3F2F624A18BA}" destId="{9674E052-F48A-1F4B-A095-762D1C689A9C}" srcOrd="1" destOrd="0" presId="urn:microsoft.com/office/officeart/2005/8/layout/chevron2"/>
    <dgm:cxn modelId="{4371AA9A-8AF9-BF40-837C-AE6AD4507AFD}" type="presParOf" srcId="{03E1C9B7-A249-9947-9DD0-A858C569B9B4}" destId="{568E3085-2C92-1840-B9EC-CB7E57D670C0}" srcOrd="5" destOrd="0" presId="urn:microsoft.com/office/officeart/2005/8/layout/chevron2"/>
    <dgm:cxn modelId="{21E02C6A-7D2E-BA4B-B190-93BB947645CF}" type="presParOf" srcId="{03E1C9B7-A249-9947-9DD0-A858C569B9B4}" destId="{50DA8B3D-65B1-274F-B338-C7C1540DD2B4}" srcOrd="6" destOrd="0" presId="urn:microsoft.com/office/officeart/2005/8/layout/chevron2"/>
    <dgm:cxn modelId="{A17832F1-722B-6240-81B7-2CC53301DBEA}" type="presParOf" srcId="{50DA8B3D-65B1-274F-B338-C7C1540DD2B4}" destId="{5EF0478E-E2D3-F444-AE5C-FEAC601FD079}" srcOrd="0" destOrd="0" presId="urn:microsoft.com/office/officeart/2005/8/layout/chevron2"/>
    <dgm:cxn modelId="{2BF4B052-C580-2E4C-9CF0-6887FBD42522}" type="presParOf" srcId="{50DA8B3D-65B1-274F-B338-C7C1540DD2B4}" destId="{D56C9508-FEB7-5B44-8C2E-375AF83189AD}" srcOrd="1" destOrd="0" presId="urn:microsoft.com/office/officeart/2005/8/layout/chevron2"/>
    <dgm:cxn modelId="{8C6D1D22-0D7F-BD41-9904-A5A410CBEC5D}" type="presParOf" srcId="{03E1C9B7-A249-9947-9DD0-A858C569B9B4}" destId="{E5B44487-2C6E-A241-B8A5-50E7578C6BBC}" srcOrd="7" destOrd="0" presId="urn:microsoft.com/office/officeart/2005/8/layout/chevron2"/>
    <dgm:cxn modelId="{EEE0AB4A-68CF-5B4C-A067-73AF4E87D838}" type="presParOf" srcId="{03E1C9B7-A249-9947-9DD0-A858C569B9B4}" destId="{E685061C-B59E-294D-BB4A-1530B184432F}" srcOrd="8" destOrd="0" presId="urn:microsoft.com/office/officeart/2005/8/layout/chevron2"/>
    <dgm:cxn modelId="{A6BA9253-5707-1B4F-B5CB-D9C1732003E7}" type="presParOf" srcId="{E685061C-B59E-294D-BB4A-1530B184432F}" destId="{8434F26F-D6C0-A34A-A7BF-FDB1B225DD78}" srcOrd="0" destOrd="0" presId="urn:microsoft.com/office/officeart/2005/8/layout/chevron2"/>
    <dgm:cxn modelId="{6FEF0469-C131-5348-B566-B864426881EE}" type="presParOf" srcId="{E685061C-B59E-294D-BB4A-1530B184432F}" destId="{79F7437F-0BC2-1347-BD2C-83E3E995A933}" srcOrd="1" destOrd="0" presId="urn:microsoft.com/office/officeart/2005/8/layout/chevron2"/>
    <dgm:cxn modelId="{2FFF6733-319D-224F-8FFA-3FAF5D483F78}" type="presParOf" srcId="{03E1C9B7-A249-9947-9DD0-A858C569B9B4}" destId="{1C52397E-54A9-814D-A779-3CF8E90D5990}" srcOrd="9" destOrd="0" presId="urn:microsoft.com/office/officeart/2005/8/layout/chevron2"/>
    <dgm:cxn modelId="{39068058-A42D-A64A-9353-1FED62D5EA61}" type="presParOf" srcId="{03E1C9B7-A249-9947-9DD0-A858C569B9B4}" destId="{94E9B59C-FCF8-A543-87BB-376926BFBB58}" srcOrd="10" destOrd="0" presId="urn:microsoft.com/office/officeart/2005/8/layout/chevron2"/>
    <dgm:cxn modelId="{EABD409A-640E-6D4F-AFB6-B9AB74ED9B1F}" type="presParOf" srcId="{94E9B59C-FCF8-A543-87BB-376926BFBB58}" destId="{327B10B1-BEE7-6347-A541-04A0EB681AAE}" srcOrd="0" destOrd="0" presId="urn:microsoft.com/office/officeart/2005/8/layout/chevron2"/>
    <dgm:cxn modelId="{333E54DA-F2BA-A34F-B927-5B18A31C8370}" type="presParOf" srcId="{94E9B59C-FCF8-A543-87BB-376926BFBB58}" destId="{077B90B2-5833-1448-83ED-E05650C567D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1F6ADB-169B-544E-8717-D63EACCFDB02}" type="doc">
      <dgm:prSet loTypeId="urn:microsoft.com/office/officeart/2005/8/layout/chevron2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4CE94B-1B41-2E47-85E2-DEB86F29640A}">
      <dgm:prSet phldrT="[Text]"/>
      <dgm:spPr/>
      <dgm:t>
        <a:bodyPr/>
        <a:lstStyle/>
        <a:p>
          <a:r>
            <a:rPr lang="zh-CN" altLang="en-US" b="1" dirty="0"/>
            <a:t> </a:t>
          </a:r>
          <a:endParaRPr lang="en-US" b="1" dirty="0"/>
        </a:p>
      </dgm:t>
    </dgm:pt>
    <dgm:pt modelId="{DBB5A1E2-3E6B-5044-B371-959148A24738}" type="parTrans" cxnId="{0194ED71-B535-344F-B2B5-4761E2924AE1}">
      <dgm:prSet/>
      <dgm:spPr/>
      <dgm:t>
        <a:bodyPr/>
        <a:lstStyle/>
        <a:p>
          <a:endParaRPr lang="en-US"/>
        </a:p>
      </dgm:t>
    </dgm:pt>
    <dgm:pt modelId="{ED949760-155D-3C42-8E2E-EA1627A5CDD3}" type="sibTrans" cxnId="{0194ED71-B535-344F-B2B5-4761E2924AE1}">
      <dgm:prSet/>
      <dgm:spPr/>
      <dgm:t>
        <a:bodyPr/>
        <a:lstStyle/>
        <a:p>
          <a:endParaRPr lang="en-US"/>
        </a:p>
      </dgm:t>
    </dgm:pt>
    <dgm:pt modelId="{C6A12A18-F615-C24E-807C-D3C8A09752C7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398D2AE-CD9B-FF4E-B352-927F4FB5CD18}" type="parTrans" cxnId="{4F797859-A1E9-5C4D-AB8D-1E39C76A7524}">
      <dgm:prSet/>
      <dgm:spPr/>
      <dgm:t>
        <a:bodyPr/>
        <a:lstStyle/>
        <a:p>
          <a:endParaRPr lang="en-US"/>
        </a:p>
      </dgm:t>
    </dgm:pt>
    <dgm:pt modelId="{F5C5E007-A42C-C64C-B173-ABDA850353E0}" type="sibTrans" cxnId="{4F797859-A1E9-5C4D-AB8D-1E39C76A7524}">
      <dgm:prSet/>
      <dgm:spPr/>
      <dgm:t>
        <a:bodyPr/>
        <a:lstStyle/>
        <a:p>
          <a:endParaRPr lang="en-US"/>
        </a:p>
      </dgm:t>
    </dgm:pt>
    <dgm:pt modelId="{473A3338-E833-B549-8F72-77B798ED4095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9D419D6-6D6F-FF46-8648-18535CDA771F}" type="parTrans" cxnId="{1AB1A204-777C-4E4C-9B38-19A23CEA5634}">
      <dgm:prSet/>
      <dgm:spPr/>
      <dgm:t>
        <a:bodyPr/>
        <a:lstStyle/>
        <a:p>
          <a:endParaRPr lang="en-US"/>
        </a:p>
      </dgm:t>
    </dgm:pt>
    <dgm:pt modelId="{7662A67D-BD47-9D4E-BDFB-DFABF8125E4F}" type="sibTrans" cxnId="{1AB1A204-777C-4E4C-9B38-19A23CEA5634}">
      <dgm:prSet/>
      <dgm:spPr/>
      <dgm:t>
        <a:bodyPr/>
        <a:lstStyle/>
        <a:p>
          <a:endParaRPr lang="en-US"/>
        </a:p>
      </dgm:t>
    </dgm:pt>
    <dgm:pt modelId="{DFF6C136-3405-C345-84E9-6926AADE354A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2D94CAE-CC53-3348-80B2-3A13FCF0718E}" type="parTrans" cxnId="{722DF3E9-E9EC-4943-BCEB-2349818D0E86}">
      <dgm:prSet/>
      <dgm:spPr/>
      <dgm:t>
        <a:bodyPr/>
        <a:lstStyle/>
        <a:p>
          <a:endParaRPr lang="en-US"/>
        </a:p>
      </dgm:t>
    </dgm:pt>
    <dgm:pt modelId="{D4CE4717-2C86-7949-8129-C3B2C98C58B5}" type="sibTrans" cxnId="{722DF3E9-E9EC-4943-BCEB-2349818D0E86}">
      <dgm:prSet/>
      <dgm:spPr/>
      <dgm:t>
        <a:bodyPr/>
        <a:lstStyle/>
        <a:p>
          <a:endParaRPr lang="en-US"/>
        </a:p>
      </dgm:t>
    </dgm:pt>
    <dgm:pt modelId="{083A7109-EA0B-0C46-9799-7EA79EE82C74}">
      <dgm:prSet phldrT="[Text]"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BE496C7-CD49-5447-A1D7-C667ABA7E853}" type="parTrans" cxnId="{B85B4B82-850F-6341-B633-1A3D7E4F577D}">
      <dgm:prSet/>
      <dgm:spPr/>
      <dgm:t>
        <a:bodyPr/>
        <a:lstStyle/>
        <a:p>
          <a:endParaRPr lang="en-US"/>
        </a:p>
      </dgm:t>
    </dgm:pt>
    <dgm:pt modelId="{7F7D9DAF-677A-B745-B8A0-7B62284C250E}" type="sibTrans" cxnId="{B85B4B82-850F-6341-B633-1A3D7E4F577D}">
      <dgm:prSet/>
      <dgm:spPr/>
      <dgm:t>
        <a:bodyPr/>
        <a:lstStyle/>
        <a:p>
          <a:endParaRPr lang="en-US"/>
        </a:p>
      </dgm:t>
    </dgm:pt>
    <dgm:pt modelId="{4D481EF6-A408-0B46-8FCB-A192184AD5CB}">
      <dgm:prSet phldrT="[Text]"/>
      <dgm:spPr/>
      <dgm:t>
        <a:bodyPr/>
        <a:lstStyle/>
        <a:p>
          <a:r>
            <a:rPr lang="zh-CN" altLang="en-US" b="1" dirty="0"/>
            <a:t> </a:t>
          </a:r>
          <a:endParaRPr lang="en-US" b="1" dirty="0"/>
        </a:p>
      </dgm:t>
    </dgm:pt>
    <dgm:pt modelId="{B5650D6C-2066-3E48-B114-C850D6017FED}" type="parTrans" cxnId="{CD1AB869-FC8C-2E43-B07C-1C35BA59A82C}">
      <dgm:prSet/>
      <dgm:spPr/>
      <dgm:t>
        <a:bodyPr/>
        <a:lstStyle/>
        <a:p>
          <a:endParaRPr lang="en-US"/>
        </a:p>
      </dgm:t>
    </dgm:pt>
    <dgm:pt modelId="{3850F3CF-B1C1-544C-B150-D14492B81A79}" type="sibTrans" cxnId="{CD1AB869-FC8C-2E43-B07C-1C35BA59A82C}">
      <dgm:prSet/>
      <dgm:spPr/>
      <dgm:t>
        <a:bodyPr/>
        <a:lstStyle/>
        <a:p>
          <a:endParaRPr lang="en-US"/>
        </a:p>
      </dgm:t>
    </dgm:pt>
    <dgm:pt modelId="{72C28D82-6AA0-C643-9FA8-3019AA063B79}">
      <dgm:prSet phldrT="[Text]" custT="1"/>
      <dgm:spPr>
        <a:blipFill>
          <a:blip xmlns:r="http://schemas.openxmlformats.org/officeDocument/2006/relationships" r:embed="rId5"/>
          <a:stretch>
            <a:fillRect b="-2222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2DECEB2-3DB9-764F-832A-08023D9961E4}" type="parTrans" cxnId="{D0542D01-B5AB-E446-AB11-ED44F004B527}">
      <dgm:prSet/>
      <dgm:spPr/>
      <dgm:t>
        <a:bodyPr/>
        <a:lstStyle/>
        <a:p>
          <a:endParaRPr lang="en-US"/>
        </a:p>
      </dgm:t>
    </dgm:pt>
    <dgm:pt modelId="{A8B82AD3-4D2B-4C40-B31D-016C123891F9}" type="sibTrans" cxnId="{D0542D01-B5AB-E446-AB11-ED44F004B527}">
      <dgm:prSet/>
      <dgm:spPr/>
      <dgm:t>
        <a:bodyPr/>
        <a:lstStyle/>
        <a:p>
          <a:endParaRPr lang="en-US"/>
        </a:p>
      </dgm:t>
    </dgm:pt>
    <dgm:pt modelId="{BE6CF897-B00E-3544-B93D-F11F7069987F}">
      <dgm:prSet phldrT="[Text]" custT="1"/>
      <dgm:spPr>
        <a:blipFill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E0AB846-87D5-0640-9916-B156CF852417}" type="sibTrans" cxnId="{77F2776A-2A7B-7144-8C8E-42366C9680AE}">
      <dgm:prSet/>
      <dgm:spPr/>
      <dgm:t>
        <a:bodyPr/>
        <a:lstStyle/>
        <a:p>
          <a:endParaRPr lang="en-US"/>
        </a:p>
      </dgm:t>
    </dgm:pt>
    <dgm:pt modelId="{19520899-5BEE-9F4A-AA9A-EAE72B2C4BA9}" type="parTrans" cxnId="{77F2776A-2A7B-7144-8C8E-42366C9680AE}">
      <dgm:prSet/>
      <dgm:spPr/>
      <dgm:t>
        <a:bodyPr/>
        <a:lstStyle/>
        <a:p>
          <a:endParaRPr lang="en-US"/>
        </a:p>
      </dgm:t>
    </dgm:pt>
    <dgm:pt modelId="{B0B620E7-2DC8-E54E-97B9-3DC914838D71}">
      <dgm:prSet phldrT="[Text]" custT="1"/>
      <dgm:spPr/>
      <dgm:t>
        <a:bodyPr/>
        <a:lstStyle/>
        <a:p>
          <a:r>
            <a:rPr lang="zh-CN" altLang="en-US" sz="2200" baseline="-25000" dirty="0"/>
            <a:t> </a:t>
          </a:r>
          <a:endParaRPr lang="en-US" sz="2200" baseline="-25000" dirty="0"/>
        </a:p>
      </dgm:t>
    </dgm:pt>
    <dgm:pt modelId="{42588FA9-8983-254D-A04B-42D4ECF079CC}" type="parTrans" cxnId="{897F3912-711C-F448-9BE1-411A632F81DD}">
      <dgm:prSet/>
      <dgm:spPr/>
      <dgm:t>
        <a:bodyPr/>
        <a:lstStyle/>
        <a:p>
          <a:endParaRPr lang="en-US"/>
        </a:p>
      </dgm:t>
    </dgm:pt>
    <dgm:pt modelId="{78322F34-1C6D-EA4F-930A-E632CCB90B66}" type="sibTrans" cxnId="{897F3912-711C-F448-9BE1-411A632F81DD}">
      <dgm:prSet/>
      <dgm:spPr/>
      <dgm:t>
        <a:bodyPr/>
        <a:lstStyle/>
        <a:p>
          <a:endParaRPr lang="en-US"/>
        </a:p>
      </dgm:t>
    </dgm:pt>
    <dgm:pt modelId="{C3DBE844-A1EB-9E49-AA86-E8C08A942F31}">
      <dgm:prSet phldrT="[Text]" custT="1"/>
      <dgm:spPr>
        <a:blipFill>
          <a:blip xmlns:r="http://schemas.openxmlformats.org/officeDocument/2006/relationships" r:embed="rId7"/>
          <a:stretch>
            <a:fillRect b="-227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2465D82-234D-0F4E-BCE9-8DB774C99B09}" type="parTrans" cxnId="{D5EF7359-3F37-EF48-898A-CDA7A117C56C}">
      <dgm:prSet/>
      <dgm:spPr/>
      <dgm:t>
        <a:bodyPr/>
        <a:lstStyle/>
        <a:p>
          <a:endParaRPr lang="en-US"/>
        </a:p>
      </dgm:t>
    </dgm:pt>
    <dgm:pt modelId="{8A2F5EF5-A376-154B-AE6B-FFC1AAD223FD}" type="sibTrans" cxnId="{D5EF7359-3F37-EF48-898A-CDA7A117C56C}">
      <dgm:prSet/>
      <dgm:spPr/>
      <dgm:t>
        <a:bodyPr/>
        <a:lstStyle/>
        <a:p>
          <a:endParaRPr lang="en-US"/>
        </a:p>
      </dgm:t>
    </dgm:pt>
    <dgm:pt modelId="{C1EDAFFF-1D25-3F4C-A17C-62678C93AA71}">
      <dgm:prSet phldrT="[Text]" custT="1"/>
      <dgm:spPr/>
      <dgm:t>
        <a:bodyPr/>
        <a:lstStyle/>
        <a:p>
          <a:r>
            <a:rPr lang="zh-CN" alt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宋体" panose="02010600030101010101" pitchFamily="2" charset="-122"/>
            <a:cs typeface="+mn-cs"/>
          </a:endParaRPr>
        </a:p>
      </dgm:t>
    </dgm:pt>
    <dgm:pt modelId="{757D83B4-AB58-2A4E-8839-2C20EE9E2392}" type="parTrans" cxnId="{41B8078B-C838-6C47-A1E7-E4B917F0E9FD}">
      <dgm:prSet/>
      <dgm:spPr/>
      <dgm:t>
        <a:bodyPr/>
        <a:lstStyle/>
        <a:p>
          <a:endParaRPr lang="en-US"/>
        </a:p>
      </dgm:t>
    </dgm:pt>
    <dgm:pt modelId="{C9B70216-C806-C34C-98E8-E8ECAC4256ED}" type="sibTrans" cxnId="{41B8078B-C838-6C47-A1E7-E4B917F0E9FD}">
      <dgm:prSet/>
      <dgm:spPr/>
      <dgm:t>
        <a:bodyPr/>
        <a:lstStyle/>
        <a:p>
          <a:endParaRPr lang="en-US"/>
        </a:p>
      </dgm:t>
    </dgm:pt>
    <dgm:pt modelId="{0E16EFAB-9BB0-AB4C-95B8-8ABE409E8DC0}">
      <dgm:prSet phldrT="[Text]" custT="1"/>
      <dgm:spPr/>
      <dgm:t>
        <a:bodyPr/>
        <a:lstStyle/>
        <a:p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Calculate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F-score,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and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compare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to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critical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value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F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given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df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and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sig.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level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alpha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宋体" panose="02010600030101010101" pitchFamily="2" charset="-122"/>
            <a:cs typeface="+mn-cs"/>
          </a:endParaRPr>
        </a:p>
      </dgm:t>
    </dgm:pt>
    <dgm:pt modelId="{E0585A4A-A780-E14A-9CBF-1E2DF7C33031}" type="parTrans" cxnId="{33AC0E88-A10A-494F-93DC-1084D59F24C4}">
      <dgm:prSet/>
      <dgm:spPr/>
      <dgm:t>
        <a:bodyPr/>
        <a:lstStyle/>
        <a:p>
          <a:endParaRPr lang="en-US"/>
        </a:p>
      </dgm:t>
    </dgm:pt>
    <dgm:pt modelId="{0877B0B5-1FD5-6C49-9DFA-CDA9706FDAF1}" type="sibTrans" cxnId="{33AC0E88-A10A-494F-93DC-1084D59F24C4}">
      <dgm:prSet/>
      <dgm:spPr/>
      <dgm:t>
        <a:bodyPr/>
        <a:lstStyle/>
        <a:p>
          <a:endParaRPr lang="en-US"/>
        </a:p>
      </dgm:t>
    </dgm:pt>
    <dgm:pt modelId="{03E1C9B7-A249-9947-9DD0-A858C569B9B4}" type="pres">
      <dgm:prSet presAssocID="{F31F6ADB-169B-544E-8717-D63EACCFDB02}" presName="linearFlow" presStyleCnt="0">
        <dgm:presLayoutVars>
          <dgm:dir/>
          <dgm:animLvl val="lvl"/>
          <dgm:resizeHandles val="exact"/>
        </dgm:presLayoutVars>
      </dgm:prSet>
      <dgm:spPr/>
    </dgm:pt>
    <dgm:pt modelId="{81BCE5E0-F14A-1E41-B339-750FA0667263}" type="pres">
      <dgm:prSet presAssocID="{164CE94B-1B41-2E47-85E2-DEB86F29640A}" presName="composite" presStyleCnt="0"/>
      <dgm:spPr/>
    </dgm:pt>
    <dgm:pt modelId="{538739A0-FE2D-CF4B-B9ED-9BDE7F182532}" type="pres">
      <dgm:prSet presAssocID="{164CE94B-1B41-2E47-85E2-DEB86F29640A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B3D4496A-F564-B84D-9F66-9353E87A75D5}" type="pres">
      <dgm:prSet presAssocID="{164CE94B-1B41-2E47-85E2-DEB86F29640A}" presName="descendantText" presStyleLbl="alignAcc1" presStyleIdx="0" presStyleCnt="6">
        <dgm:presLayoutVars>
          <dgm:bulletEnabled val="1"/>
        </dgm:presLayoutVars>
      </dgm:prSet>
      <dgm:spPr/>
    </dgm:pt>
    <dgm:pt modelId="{BCB1768C-3B3A-8449-8AED-08B2F9905DF1}" type="pres">
      <dgm:prSet presAssocID="{ED949760-155D-3C42-8E2E-EA1627A5CDD3}" presName="sp" presStyleCnt="0"/>
      <dgm:spPr/>
    </dgm:pt>
    <dgm:pt modelId="{204D953D-6A8A-0340-AF44-5B48332B420E}" type="pres">
      <dgm:prSet presAssocID="{473A3338-E833-B549-8F72-77B798ED4095}" presName="composite" presStyleCnt="0"/>
      <dgm:spPr/>
    </dgm:pt>
    <dgm:pt modelId="{A2C41113-ABC8-5B46-B427-5CD4AAEE922A}" type="pres">
      <dgm:prSet presAssocID="{473A3338-E833-B549-8F72-77B798ED4095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2E824D8A-2938-8944-98F2-6EB395D45BD8}" type="pres">
      <dgm:prSet presAssocID="{473A3338-E833-B549-8F72-77B798ED4095}" presName="descendantText" presStyleLbl="alignAcc1" presStyleIdx="1" presStyleCnt="6">
        <dgm:presLayoutVars>
          <dgm:bulletEnabled val="1"/>
        </dgm:presLayoutVars>
      </dgm:prSet>
      <dgm:spPr/>
    </dgm:pt>
    <dgm:pt modelId="{C84BC193-DF6C-3A4C-96F7-EA9426EC80B2}" type="pres">
      <dgm:prSet presAssocID="{7662A67D-BD47-9D4E-BDFB-DFABF8125E4F}" presName="sp" presStyleCnt="0"/>
      <dgm:spPr/>
    </dgm:pt>
    <dgm:pt modelId="{D7A10772-F549-AF4D-B4C1-3F2F624A18BA}" type="pres">
      <dgm:prSet presAssocID="{DFF6C136-3405-C345-84E9-6926AADE354A}" presName="composite" presStyleCnt="0"/>
      <dgm:spPr/>
    </dgm:pt>
    <dgm:pt modelId="{3EBA4E06-B061-1C45-9F50-6858C2EBD90C}" type="pres">
      <dgm:prSet presAssocID="{DFF6C136-3405-C345-84E9-6926AADE354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9674E052-F48A-1F4B-A095-762D1C689A9C}" type="pres">
      <dgm:prSet presAssocID="{DFF6C136-3405-C345-84E9-6926AADE354A}" presName="descendantText" presStyleLbl="alignAcc1" presStyleIdx="2" presStyleCnt="6">
        <dgm:presLayoutVars>
          <dgm:bulletEnabled val="1"/>
        </dgm:presLayoutVars>
      </dgm:prSet>
      <dgm:spPr/>
    </dgm:pt>
    <dgm:pt modelId="{568E3085-2C92-1840-B9EC-CB7E57D670C0}" type="pres">
      <dgm:prSet presAssocID="{D4CE4717-2C86-7949-8129-C3B2C98C58B5}" presName="sp" presStyleCnt="0"/>
      <dgm:spPr/>
    </dgm:pt>
    <dgm:pt modelId="{50DA8B3D-65B1-274F-B338-C7C1540DD2B4}" type="pres">
      <dgm:prSet presAssocID="{4D481EF6-A408-0B46-8FCB-A192184AD5CB}" presName="composite" presStyleCnt="0"/>
      <dgm:spPr/>
    </dgm:pt>
    <dgm:pt modelId="{5EF0478E-E2D3-F444-AE5C-FEAC601FD079}" type="pres">
      <dgm:prSet presAssocID="{4D481EF6-A408-0B46-8FCB-A192184AD5CB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D56C9508-FEB7-5B44-8C2E-375AF83189AD}" type="pres">
      <dgm:prSet presAssocID="{4D481EF6-A408-0B46-8FCB-A192184AD5CB}" presName="descendantText" presStyleLbl="alignAcc1" presStyleIdx="3" presStyleCnt="6">
        <dgm:presLayoutVars>
          <dgm:bulletEnabled val="1"/>
        </dgm:presLayoutVars>
      </dgm:prSet>
      <dgm:spPr/>
    </dgm:pt>
    <dgm:pt modelId="{E5B44487-2C6E-A241-B8A5-50E7578C6BBC}" type="pres">
      <dgm:prSet presAssocID="{3850F3CF-B1C1-544C-B150-D14492B81A79}" presName="sp" presStyleCnt="0"/>
      <dgm:spPr/>
    </dgm:pt>
    <dgm:pt modelId="{E685061C-B59E-294D-BB4A-1530B184432F}" type="pres">
      <dgm:prSet presAssocID="{B0B620E7-2DC8-E54E-97B9-3DC914838D71}" presName="composite" presStyleCnt="0"/>
      <dgm:spPr/>
    </dgm:pt>
    <dgm:pt modelId="{8434F26F-D6C0-A34A-A7BF-FDB1B225DD78}" type="pres">
      <dgm:prSet presAssocID="{B0B620E7-2DC8-E54E-97B9-3DC914838D71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79F7437F-0BC2-1347-BD2C-83E3E995A933}" type="pres">
      <dgm:prSet presAssocID="{B0B620E7-2DC8-E54E-97B9-3DC914838D71}" presName="descendantText" presStyleLbl="alignAcc1" presStyleIdx="4" presStyleCnt="6">
        <dgm:presLayoutVars>
          <dgm:bulletEnabled val="1"/>
        </dgm:presLayoutVars>
      </dgm:prSet>
      <dgm:spPr/>
    </dgm:pt>
    <dgm:pt modelId="{1C52397E-54A9-814D-A779-3CF8E90D5990}" type="pres">
      <dgm:prSet presAssocID="{78322F34-1C6D-EA4F-930A-E632CCB90B66}" presName="sp" presStyleCnt="0"/>
      <dgm:spPr/>
    </dgm:pt>
    <dgm:pt modelId="{94E9B59C-FCF8-A543-87BB-376926BFBB58}" type="pres">
      <dgm:prSet presAssocID="{C1EDAFFF-1D25-3F4C-A17C-62678C93AA71}" presName="composite" presStyleCnt="0"/>
      <dgm:spPr/>
    </dgm:pt>
    <dgm:pt modelId="{327B10B1-BEE7-6347-A541-04A0EB681AAE}" type="pres">
      <dgm:prSet presAssocID="{C1EDAFFF-1D25-3F4C-A17C-62678C93AA7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077B90B2-5833-1448-83ED-E05650C567D8}" type="pres">
      <dgm:prSet presAssocID="{C1EDAFFF-1D25-3F4C-A17C-62678C93AA7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D0542D01-B5AB-E446-AB11-ED44F004B527}" srcId="{4D481EF6-A408-0B46-8FCB-A192184AD5CB}" destId="{72C28D82-6AA0-C643-9FA8-3019AA063B79}" srcOrd="0" destOrd="0" parTransId="{A2DECEB2-3DB9-764F-832A-08023D9961E4}" sibTransId="{A8B82AD3-4D2B-4C40-B31D-016C123891F9}"/>
    <dgm:cxn modelId="{1AB1A204-777C-4E4C-9B38-19A23CEA5634}" srcId="{F31F6ADB-169B-544E-8717-D63EACCFDB02}" destId="{473A3338-E833-B549-8F72-77B798ED4095}" srcOrd="1" destOrd="0" parTransId="{39D419D6-6D6F-FF46-8648-18535CDA771F}" sibTransId="{7662A67D-BD47-9D4E-BDFB-DFABF8125E4F}"/>
    <dgm:cxn modelId="{22D6A00B-2B4A-AC4B-9B9E-FD7D5B2A52ED}" type="presOf" srcId="{B0B620E7-2DC8-E54E-97B9-3DC914838D71}" destId="{8434F26F-D6C0-A34A-A7BF-FDB1B225DD78}" srcOrd="0" destOrd="0" presId="urn:microsoft.com/office/officeart/2005/8/layout/chevron2"/>
    <dgm:cxn modelId="{9E0B5111-8326-6140-B149-6E9F7BC234D6}" type="presOf" srcId="{0E16EFAB-9BB0-AB4C-95B8-8ABE409E8DC0}" destId="{077B90B2-5833-1448-83ED-E05650C567D8}" srcOrd="0" destOrd="0" presId="urn:microsoft.com/office/officeart/2005/8/layout/chevron2"/>
    <dgm:cxn modelId="{897F3912-711C-F448-9BE1-411A632F81DD}" srcId="{F31F6ADB-169B-544E-8717-D63EACCFDB02}" destId="{B0B620E7-2DC8-E54E-97B9-3DC914838D71}" srcOrd="4" destOrd="0" parTransId="{42588FA9-8983-254D-A04B-42D4ECF079CC}" sibTransId="{78322F34-1C6D-EA4F-930A-E632CCB90B66}"/>
    <dgm:cxn modelId="{C2EA643F-CA0E-7B4E-AA67-A09A08457944}" type="presOf" srcId="{72C28D82-6AA0-C643-9FA8-3019AA063B79}" destId="{D56C9508-FEB7-5B44-8C2E-375AF83189AD}" srcOrd="0" destOrd="0" presId="urn:microsoft.com/office/officeart/2005/8/layout/chevron2"/>
    <dgm:cxn modelId="{D5EF7359-3F37-EF48-898A-CDA7A117C56C}" srcId="{B0B620E7-2DC8-E54E-97B9-3DC914838D71}" destId="{C3DBE844-A1EB-9E49-AA86-E8C08A942F31}" srcOrd="0" destOrd="0" parTransId="{E2465D82-234D-0F4E-BCE9-8DB774C99B09}" sibTransId="{8A2F5EF5-A376-154B-AE6B-FFC1AAD223FD}"/>
    <dgm:cxn modelId="{4F797859-A1E9-5C4D-AB8D-1E39C76A7524}" srcId="{164CE94B-1B41-2E47-85E2-DEB86F29640A}" destId="{C6A12A18-F615-C24E-807C-D3C8A09752C7}" srcOrd="0" destOrd="0" parTransId="{E398D2AE-CD9B-FF4E-B352-927F4FB5CD18}" sibTransId="{F5C5E007-A42C-C64C-B173-ABDA850353E0}"/>
    <dgm:cxn modelId="{F557E15B-55F8-9E47-ABE4-199BA2B63253}" type="presOf" srcId="{164CE94B-1B41-2E47-85E2-DEB86F29640A}" destId="{538739A0-FE2D-CF4B-B9ED-9BDE7F182532}" srcOrd="0" destOrd="0" presId="urn:microsoft.com/office/officeart/2005/8/layout/chevron2"/>
    <dgm:cxn modelId="{E6BCFD65-D042-9B42-B823-FAF607EAFBBE}" type="presOf" srcId="{BE6CF897-B00E-3544-B93D-F11F7069987F}" destId="{2E824D8A-2938-8944-98F2-6EB395D45BD8}" srcOrd="0" destOrd="0" presId="urn:microsoft.com/office/officeart/2005/8/layout/chevron2"/>
    <dgm:cxn modelId="{CD1AB869-FC8C-2E43-B07C-1C35BA59A82C}" srcId="{F31F6ADB-169B-544E-8717-D63EACCFDB02}" destId="{4D481EF6-A408-0B46-8FCB-A192184AD5CB}" srcOrd="3" destOrd="0" parTransId="{B5650D6C-2066-3E48-B114-C850D6017FED}" sibTransId="{3850F3CF-B1C1-544C-B150-D14492B81A79}"/>
    <dgm:cxn modelId="{77F2776A-2A7B-7144-8C8E-42366C9680AE}" srcId="{473A3338-E833-B549-8F72-77B798ED4095}" destId="{BE6CF897-B00E-3544-B93D-F11F7069987F}" srcOrd="0" destOrd="0" parTransId="{19520899-5BEE-9F4A-AA9A-EAE72B2C4BA9}" sibTransId="{CE0AB846-87D5-0640-9916-B156CF852417}"/>
    <dgm:cxn modelId="{0194ED71-B535-344F-B2B5-4761E2924AE1}" srcId="{F31F6ADB-169B-544E-8717-D63EACCFDB02}" destId="{164CE94B-1B41-2E47-85E2-DEB86F29640A}" srcOrd="0" destOrd="0" parTransId="{DBB5A1E2-3E6B-5044-B371-959148A24738}" sibTransId="{ED949760-155D-3C42-8E2E-EA1627A5CDD3}"/>
    <dgm:cxn modelId="{6FC1727C-FF48-1141-8BEC-12529C7393A7}" type="presOf" srcId="{C1EDAFFF-1D25-3F4C-A17C-62678C93AA71}" destId="{327B10B1-BEE7-6347-A541-04A0EB681AAE}" srcOrd="0" destOrd="0" presId="urn:microsoft.com/office/officeart/2005/8/layout/chevron2"/>
    <dgm:cxn modelId="{B85B4B82-850F-6341-B633-1A3D7E4F577D}" srcId="{DFF6C136-3405-C345-84E9-6926AADE354A}" destId="{083A7109-EA0B-0C46-9799-7EA79EE82C74}" srcOrd="0" destOrd="0" parTransId="{5BE496C7-CD49-5447-A1D7-C667ABA7E853}" sibTransId="{7F7D9DAF-677A-B745-B8A0-7B62284C250E}"/>
    <dgm:cxn modelId="{0040F183-3676-E641-BE8F-767EB4EBF07E}" type="presOf" srcId="{C3DBE844-A1EB-9E49-AA86-E8C08A942F31}" destId="{79F7437F-0BC2-1347-BD2C-83E3E995A933}" srcOrd="0" destOrd="0" presId="urn:microsoft.com/office/officeart/2005/8/layout/chevron2"/>
    <dgm:cxn modelId="{F1DE6185-4981-6C4E-AEA3-69FCC4302300}" type="presOf" srcId="{083A7109-EA0B-0C46-9799-7EA79EE82C74}" destId="{9674E052-F48A-1F4B-A095-762D1C689A9C}" srcOrd="0" destOrd="0" presId="urn:microsoft.com/office/officeart/2005/8/layout/chevron2"/>
    <dgm:cxn modelId="{33AC0E88-A10A-494F-93DC-1084D59F24C4}" srcId="{C1EDAFFF-1D25-3F4C-A17C-62678C93AA71}" destId="{0E16EFAB-9BB0-AB4C-95B8-8ABE409E8DC0}" srcOrd="0" destOrd="0" parTransId="{E0585A4A-A780-E14A-9CBF-1E2DF7C33031}" sibTransId="{0877B0B5-1FD5-6C49-9DFA-CDA9706FDAF1}"/>
    <dgm:cxn modelId="{41B8078B-C838-6C47-A1E7-E4B917F0E9FD}" srcId="{F31F6ADB-169B-544E-8717-D63EACCFDB02}" destId="{C1EDAFFF-1D25-3F4C-A17C-62678C93AA71}" srcOrd="5" destOrd="0" parTransId="{757D83B4-AB58-2A4E-8839-2C20EE9E2392}" sibTransId="{C9B70216-C806-C34C-98E8-E8ECAC4256ED}"/>
    <dgm:cxn modelId="{D411B2AE-203B-974C-8F1B-F2FFB90F3D02}" type="presOf" srcId="{DFF6C136-3405-C345-84E9-6926AADE354A}" destId="{3EBA4E06-B061-1C45-9F50-6858C2EBD90C}" srcOrd="0" destOrd="0" presId="urn:microsoft.com/office/officeart/2005/8/layout/chevron2"/>
    <dgm:cxn modelId="{6DF153B1-EDC5-0B49-9B08-272CE6A8B002}" type="presOf" srcId="{F31F6ADB-169B-544E-8717-D63EACCFDB02}" destId="{03E1C9B7-A249-9947-9DD0-A858C569B9B4}" srcOrd="0" destOrd="0" presId="urn:microsoft.com/office/officeart/2005/8/layout/chevron2"/>
    <dgm:cxn modelId="{89C758C0-4D6D-774A-BA20-BD569091B725}" type="presOf" srcId="{473A3338-E833-B549-8F72-77B798ED4095}" destId="{A2C41113-ABC8-5B46-B427-5CD4AAEE922A}" srcOrd="0" destOrd="0" presId="urn:microsoft.com/office/officeart/2005/8/layout/chevron2"/>
    <dgm:cxn modelId="{CB9075C9-C705-F24D-B62B-589DDBDA65A1}" type="presOf" srcId="{C6A12A18-F615-C24E-807C-D3C8A09752C7}" destId="{B3D4496A-F564-B84D-9F66-9353E87A75D5}" srcOrd="0" destOrd="0" presId="urn:microsoft.com/office/officeart/2005/8/layout/chevron2"/>
    <dgm:cxn modelId="{79C4EDE7-D694-2547-8A79-6A24E61BC4F3}" type="presOf" srcId="{4D481EF6-A408-0B46-8FCB-A192184AD5CB}" destId="{5EF0478E-E2D3-F444-AE5C-FEAC601FD079}" srcOrd="0" destOrd="0" presId="urn:microsoft.com/office/officeart/2005/8/layout/chevron2"/>
    <dgm:cxn modelId="{722DF3E9-E9EC-4943-BCEB-2349818D0E86}" srcId="{F31F6ADB-169B-544E-8717-D63EACCFDB02}" destId="{DFF6C136-3405-C345-84E9-6926AADE354A}" srcOrd="2" destOrd="0" parTransId="{F2D94CAE-CC53-3348-80B2-3A13FCF0718E}" sibTransId="{D4CE4717-2C86-7949-8129-C3B2C98C58B5}"/>
    <dgm:cxn modelId="{A97E0E84-35C1-5B42-839F-C703525C99C9}" type="presParOf" srcId="{03E1C9B7-A249-9947-9DD0-A858C569B9B4}" destId="{81BCE5E0-F14A-1E41-B339-750FA0667263}" srcOrd="0" destOrd="0" presId="urn:microsoft.com/office/officeart/2005/8/layout/chevron2"/>
    <dgm:cxn modelId="{B8152062-98CC-7E40-8732-2472473FCCF0}" type="presParOf" srcId="{81BCE5E0-F14A-1E41-B339-750FA0667263}" destId="{538739A0-FE2D-CF4B-B9ED-9BDE7F182532}" srcOrd="0" destOrd="0" presId="urn:microsoft.com/office/officeart/2005/8/layout/chevron2"/>
    <dgm:cxn modelId="{1387C2E4-9677-2848-8434-0ACCE9DD3F1B}" type="presParOf" srcId="{81BCE5E0-F14A-1E41-B339-750FA0667263}" destId="{B3D4496A-F564-B84D-9F66-9353E87A75D5}" srcOrd="1" destOrd="0" presId="urn:microsoft.com/office/officeart/2005/8/layout/chevron2"/>
    <dgm:cxn modelId="{E4B02BBA-DED2-1B4E-8D77-13E1CDAC606C}" type="presParOf" srcId="{03E1C9B7-A249-9947-9DD0-A858C569B9B4}" destId="{BCB1768C-3B3A-8449-8AED-08B2F9905DF1}" srcOrd="1" destOrd="0" presId="urn:microsoft.com/office/officeart/2005/8/layout/chevron2"/>
    <dgm:cxn modelId="{4DAF6EC0-5F65-B14C-99E8-A020F8CC00C0}" type="presParOf" srcId="{03E1C9B7-A249-9947-9DD0-A858C569B9B4}" destId="{204D953D-6A8A-0340-AF44-5B48332B420E}" srcOrd="2" destOrd="0" presId="urn:microsoft.com/office/officeart/2005/8/layout/chevron2"/>
    <dgm:cxn modelId="{EC8EA578-8F22-3B4A-AF85-CEB26C0E3501}" type="presParOf" srcId="{204D953D-6A8A-0340-AF44-5B48332B420E}" destId="{A2C41113-ABC8-5B46-B427-5CD4AAEE922A}" srcOrd="0" destOrd="0" presId="urn:microsoft.com/office/officeart/2005/8/layout/chevron2"/>
    <dgm:cxn modelId="{FC789C46-ECF0-384D-BD40-91B21EB880E3}" type="presParOf" srcId="{204D953D-6A8A-0340-AF44-5B48332B420E}" destId="{2E824D8A-2938-8944-98F2-6EB395D45BD8}" srcOrd="1" destOrd="0" presId="urn:microsoft.com/office/officeart/2005/8/layout/chevron2"/>
    <dgm:cxn modelId="{F2E3E559-3BB4-3B44-A383-A8ADF0BC6039}" type="presParOf" srcId="{03E1C9B7-A249-9947-9DD0-A858C569B9B4}" destId="{C84BC193-DF6C-3A4C-96F7-EA9426EC80B2}" srcOrd="3" destOrd="0" presId="urn:microsoft.com/office/officeart/2005/8/layout/chevron2"/>
    <dgm:cxn modelId="{28D1B09C-E292-9C4B-9205-9BB5F1BFCC03}" type="presParOf" srcId="{03E1C9B7-A249-9947-9DD0-A858C569B9B4}" destId="{D7A10772-F549-AF4D-B4C1-3F2F624A18BA}" srcOrd="4" destOrd="0" presId="urn:microsoft.com/office/officeart/2005/8/layout/chevron2"/>
    <dgm:cxn modelId="{F36FBA2C-1761-9F47-9CAB-BCB584CF1F95}" type="presParOf" srcId="{D7A10772-F549-AF4D-B4C1-3F2F624A18BA}" destId="{3EBA4E06-B061-1C45-9F50-6858C2EBD90C}" srcOrd="0" destOrd="0" presId="urn:microsoft.com/office/officeart/2005/8/layout/chevron2"/>
    <dgm:cxn modelId="{7B8968AC-2215-7D43-AA49-D3F3F85C67A6}" type="presParOf" srcId="{D7A10772-F549-AF4D-B4C1-3F2F624A18BA}" destId="{9674E052-F48A-1F4B-A095-762D1C689A9C}" srcOrd="1" destOrd="0" presId="urn:microsoft.com/office/officeart/2005/8/layout/chevron2"/>
    <dgm:cxn modelId="{4371AA9A-8AF9-BF40-837C-AE6AD4507AFD}" type="presParOf" srcId="{03E1C9B7-A249-9947-9DD0-A858C569B9B4}" destId="{568E3085-2C92-1840-B9EC-CB7E57D670C0}" srcOrd="5" destOrd="0" presId="urn:microsoft.com/office/officeart/2005/8/layout/chevron2"/>
    <dgm:cxn modelId="{21E02C6A-7D2E-BA4B-B190-93BB947645CF}" type="presParOf" srcId="{03E1C9B7-A249-9947-9DD0-A858C569B9B4}" destId="{50DA8B3D-65B1-274F-B338-C7C1540DD2B4}" srcOrd="6" destOrd="0" presId="urn:microsoft.com/office/officeart/2005/8/layout/chevron2"/>
    <dgm:cxn modelId="{A17832F1-722B-6240-81B7-2CC53301DBEA}" type="presParOf" srcId="{50DA8B3D-65B1-274F-B338-C7C1540DD2B4}" destId="{5EF0478E-E2D3-F444-AE5C-FEAC601FD079}" srcOrd="0" destOrd="0" presId="urn:microsoft.com/office/officeart/2005/8/layout/chevron2"/>
    <dgm:cxn modelId="{2BF4B052-C580-2E4C-9CF0-6887FBD42522}" type="presParOf" srcId="{50DA8B3D-65B1-274F-B338-C7C1540DD2B4}" destId="{D56C9508-FEB7-5B44-8C2E-375AF83189AD}" srcOrd="1" destOrd="0" presId="urn:microsoft.com/office/officeart/2005/8/layout/chevron2"/>
    <dgm:cxn modelId="{8C6D1D22-0D7F-BD41-9904-A5A410CBEC5D}" type="presParOf" srcId="{03E1C9B7-A249-9947-9DD0-A858C569B9B4}" destId="{E5B44487-2C6E-A241-B8A5-50E7578C6BBC}" srcOrd="7" destOrd="0" presId="urn:microsoft.com/office/officeart/2005/8/layout/chevron2"/>
    <dgm:cxn modelId="{EEE0AB4A-68CF-5B4C-A067-73AF4E87D838}" type="presParOf" srcId="{03E1C9B7-A249-9947-9DD0-A858C569B9B4}" destId="{E685061C-B59E-294D-BB4A-1530B184432F}" srcOrd="8" destOrd="0" presId="urn:microsoft.com/office/officeart/2005/8/layout/chevron2"/>
    <dgm:cxn modelId="{A6BA9253-5707-1B4F-B5CB-D9C1732003E7}" type="presParOf" srcId="{E685061C-B59E-294D-BB4A-1530B184432F}" destId="{8434F26F-D6C0-A34A-A7BF-FDB1B225DD78}" srcOrd="0" destOrd="0" presId="urn:microsoft.com/office/officeart/2005/8/layout/chevron2"/>
    <dgm:cxn modelId="{6FEF0469-C131-5348-B566-B864426881EE}" type="presParOf" srcId="{E685061C-B59E-294D-BB4A-1530B184432F}" destId="{79F7437F-0BC2-1347-BD2C-83E3E995A933}" srcOrd="1" destOrd="0" presId="urn:microsoft.com/office/officeart/2005/8/layout/chevron2"/>
    <dgm:cxn modelId="{2FFF6733-319D-224F-8FFA-3FAF5D483F78}" type="presParOf" srcId="{03E1C9B7-A249-9947-9DD0-A858C569B9B4}" destId="{1C52397E-54A9-814D-A779-3CF8E90D5990}" srcOrd="9" destOrd="0" presId="urn:microsoft.com/office/officeart/2005/8/layout/chevron2"/>
    <dgm:cxn modelId="{39068058-A42D-A64A-9353-1FED62D5EA61}" type="presParOf" srcId="{03E1C9B7-A249-9947-9DD0-A858C569B9B4}" destId="{94E9B59C-FCF8-A543-87BB-376926BFBB58}" srcOrd="10" destOrd="0" presId="urn:microsoft.com/office/officeart/2005/8/layout/chevron2"/>
    <dgm:cxn modelId="{EABD409A-640E-6D4F-AFB6-B9AB74ED9B1F}" type="presParOf" srcId="{94E9B59C-FCF8-A543-87BB-376926BFBB58}" destId="{327B10B1-BEE7-6347-A541-04A0EB681AAE}" srcOrd="0" destOrd="0" presId="urn:microsoft.com/office/officeart/2005/8/layout/chevron2"/>
    <dgm:cxn modelId="{333E54DA-F2BA-A34F-B927-5B18A31C8370}" type="presParOf" srcId="{94E9B59C-FCF8-A543-87BB-376926BFBB58}" destId="{077B90B2-5833-1448-83ED-E05650C567D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739A0-FE2D-CF4B-B9ED-9BDE7F182532}">
      <dsp:nvSpPr>
        <dsp:cNvPr id="0" name=""/>
        <dsp:cNvSpPr/>
      </dsp:nvSpPr>
      <dsp:spPr>
        <a:xfrm rot="5400000">
          <a:off x="-125892" y="128134"/>
          <a:ext cx="839286" cy="5875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/>
            <a:t> </a:t>
          </a:r>
          <a:endParaRPr lang="en-US" sz="1200" b="1" kern="1200" dirty="0"/>
        </a:p>
      </dsp:txBody>
      <dsp:txXfrm rot="-5400000">
        <a:off x="1" y="295991"/>
        <a:ext cx="587500" cy="251786"/>
      </dsp:txXfrm>
    </dsp:sp>
    <dsp:sp modelId="{B3D4496A-F564-B84D-9F66-9353E87A75D5}">
      <dsp:nvSpPr>
        <dsp:cNvPr id="0" name=""/>
        <dsp:cNvSpPr/>
      </dsp:nvSpPr>
      <dsp:spPr>
        <a:xfrm rot="5400000">
          <a:off x="5545482" y="-4955740"/>
          <a:ext cx="545536" cy="104614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Calculate</a:t>
          </a:r>
          <a:r>
            <a:rPr lang="zh-CN" altLang="en-US" sz="1600" kern="1200" dirty="0"/>
            <a:t> </a:t>
          </a:r>
          <a:r>
            <a:rPr lang="en-US" altLang="zh-CN" sz="1600" kern="1200" dirty="0"/>
            <a:t>group</a:t>
          </a:r>
          <a:r>
            <a:rPr lang="zh-CN" altLang="en-US" sz="1600" kern="1200" dirty="0"/>
            <a:t> </a:t>
          </a:r>
          <a:r>
            <a:rPr lang="en-US" altLang="zh-CN" sz="1600" kern="1200" dirty="0"/>
            <a:t>mean</a:t>
          </a:r>
          <a:r>
            <a:rPr lang="zh-CN" alt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1" i="1" kern="1200" smtClean="0">
                      <a:ln w="0"/>
                      <a:solidFill>
                        <a:schemeClr val="accent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libri" panose="020F0502020204030204" pitchFamily="34" charset="0"/>
                    </a:rPr>
                  </m:ctrlPr>
                </m:sSubPr>
                <m:e>
                  <m:acc>
                    <m:accPr>
                      <m:chr m:val="̅"/>
                      <m:ctrlPr>
                        <a:rPr lang="en-US" sz="1600" b="1" i="1" kern="120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altLang="zh-CN" sz="1600" b="1" i="1" kern="120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𝒙</m:t>
                      </m:r>
                    </m:e>
                  </m:acc>
                </m:e>
                <m:sub>
                  <m:r>
                    <a:rPr lang="en-US" altLang="zh-CN" sz="1600" b="1" i="1" kern="1200" smtClean="0">
                      <a:ln w="0"/>
                      <a:solidFill>
                        <a:schemeClr val="accent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</a:rPr>
                    <m:t>𝒌</m:t>
                  </m:r>
                </m:sub>
              </m:sSub>
            </m:oMath>
          </a14:m>
          <a:r>
            <a:rPr lang="zh-CN" altLang="en-US" sz="1600" kern="1200" dirty="0"/>
            <a:t> </a:t>
          </a:r>
          <a:r>
            <a:rPr lang="en-US" altLang="zh-CN" sz="1600" kern="1200" dirty="0"/>
            <a:t>and</a:t>
          </a:r>
          <a:r>
            <a:rPr lang="zh-CN" altLang="en-US" sz="1600" kern="1200" dirty="0"/>
            <a:t> </a:t>
          </a:r>
          <a:r>
            <a:rPr lang="en-US" altLang="zh-CN" sz="1600" kern="1200" dirty="0"/>
            <a:t>grand</a:t>
          </a:r>
          <a:r>
            <a:rPr lang="zh-CN" altLang="en-US" sz="1600" kern="1200" dirty="0"/>
            <a:t> </a:t>
          </a:r>
          <a:r>
            <a:rPr lang="en-US" altLang="zh-CN" sz="1600" kern="1200" dirty="0"/>
            <a:t>mean</a:t>
          </a:r>
          <a:r>
            <a:rPr lang="zh-CN" alt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1" i="1" kern="1200" smtClean="0">
                      <a:ln w="0"/>
                      <a:solidFill>
                        <a:schemeClr val="accent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libri" panose="020F0502020204030204" pitchFamily="34" charset="0"/>
                    </a:rPr>
                  </m:ctrlPr>
                </m:sSubPr>
                <m:e>
                  <m:acc>
                    <m:accPr>
                      <m:chr m:val="̅"/>
                      <m:ctrlPr>
                        <a:rPr lang="en-US" sz="1600" b="1" i="1" kern="120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altLang="zh-CN" sz="1600" b="1" i="1" kern="120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𝒙</m:t>
                      </m:r>
                    </m:e>
                  </m:acc>
                </m:e>
                <m:sub>
                  <m:r>
                    <a:rPr lang="en-US" altLang="zh-CN" sz="1600" b="1" i="1" kern="1200" smtClean="0">
                      <a:ln w="0"/>
                      <a:solidFill>
                        <a:schemeClr val="accent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libri" panose="020F0502020204030204" pitchFamily="34" charset="0"/>
                    </a:rPr>
                    <m:t>𝒕𝒐𝒕𝒂𝒍</m:t>
                  </m:r>
                </m:sub>
              </m:sSub>
            </m:oMath>
          </a14:m>
          <a:endParaRPr lang="en-US" sz="1600" kern="1200" dirty="0"/>
        </a:p>
      </dsp:txBody>
      <dsp:txXfrm rot="-5400000">
        <a:off x="587501" y="28872"/>
        <a:ext cx="10434868" cy="492274"/>
      </dsp:txXfrm>
    </dsp:sp>
    <dsp:sp modelId="{A2C41113-ABC8-5B46-B427-5CD4AAEE922A}">
      <dsp:nvSpPr>
        <dsp:cNvPr id="0" name=""/>
        <dsp:cNvSpPr/>
      </dsp:nvSpPr>
      <dsp:spPr>
        <a:xfrm rot="5400000">
          <a:off x="-125892" y="868515"/>
          <a:ext cx="839286" cy="587500"/>
        </a:xfrm>
        <a:prstGeom prst="chevron">
          <a:avLst/>
        </a:prstGeom>
        <a:gradFill rotWithShape="0">
          <a:gsLst>
            <a:gs pos="0">
              <a:schemeClr val="accent2">
                <a:hueOff val="229898"/>
                <a:satOff val="-3754"/>
                <a:lumOff val="235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229898"/>
                <a:satOff val="-3754"/>
                <a:lumOff val="235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229898"/>
              <a:satOff val="-3754"/>
              <a:lumOff val="235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zh-CN" altLang="en-US" sz="1200" b="1" i="1" kern="1200" smtClean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libri" panose="020F0502020204030204" pitchFamily="34" charset="0"/>
                  </a:rPr>
                  <m:t> </m:t>
                </m:r>
              </m:oMath>
            </m:oMathPara>
          </a14:m>
          <a:endParaRPr lang="en-US" sz="1200" b="1" kern="1200" dirty="0"/>
        </a:p>
      </dsp:txBody>
      <dsp:txXfrm rot="-5400000">
        <a:off x="1" y="1036372"/>
        <a:ext cx="587500" cy="251786"/>
      </dsp:txXfrm>
    </dsp:sp>
    <dsp:sp modelId="{2E824D8A-2938-8944-98F2-6EB395D45BD8}">
      <dsp:nvSpPr>
        <dsp:cNvPr id="0" name=""/>
        <dsp:cNvSpPr/>
      </dsp:nvSpPr>
      <dsp:spPr>
        <a:xfrm rot="5400000">
          <a:off x="5545482" y="-4215358"/>
          <a:ext cx="545536" cy="104614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29898"/>
              <a:satOff val="-3754"/>
              <a:lumOff val="2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Calculate</a:t>
          </a:r>
          <a:r>
            <a:rPr lang="zh-CN" altLang="en-US" sz="1600" kern="1200" dirty="0"/>
            <a:t> </a:t>
          </a:r>
          <a:r>
            <a:rPr lang="en-US" altLang="zh-CN" sz="1600" kern="1200" dirty="0"/>
            <a:t>within-group</a:t>
          </a:r>
          <a:r>
            <a:rPr lang="zh-CN" altLang="en-US" sz="1600" kern="1200" dirty="0"/>
            <a:t> </a:t>
          </a:r>
          <a:r>
            <a:rPr lang="en-US" altLang="zh-CN" sz="1600" kern="1200" dirty="0"/>
            <a:t>variance</a:t>
          </a:r>
          <a:r>
            <a:rPr lang="zh-CN" altLang="en-US" sz="1600" kern="1200" dirty="0"/>
            <a:t> </a:t>
          </a:r>
          <a:r>
            <a:rPr lang="en-US" altLang="zh-CN" sz="1600" kern="1200" dirty="0"/>
            <a:t>for</a:t>
          </a:r>
          <a:r>
            <a:rPr lang="zh-CN" altLang="en-US" sz="1600" kern="1200" dirty="0"/>
            <a:t> </a:t>
          </a:r>
          <a:r>
            <a:rPr lang="en-US" altLang="zh-CN" sz="1600" kern="1200" dirty="0"/>
            <a:t>each</a:t>
          </a:r>
          <a:r>
            <a:rPr lang="zh-CN" altLang="en-US" sz="1600" kern="1200" dirty="0"/>
            <a:t> </a:t>
          </a:r>
          <a:r>
            <a:rPr lang="en-US" altLang="zh-CN" sz="1600" kern="1200" dirty="0"/>
            <a:t>group,</a:t>
          </a:r>
          <a:r>
            <a:rPr lang="zh-CN" altLang="en-US" sz="1600" kern="1200" dirty="0"/>
            <a:t> </a:t>
          </a:r>
          <a:r>
            <a:rPr lang="en-US" altLang="zh-CN" sz="1600" kern="1200" dirty="0"/>
            <a:t>sum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across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all</a:t>
          </a:r>
          <a:r>
            <a:rPr lang="zh-CN" altLang="en-US" sz="1600" kern="1200" dirty="0"/>
            <a:t> </a:t>
          </a:r>
          <a:r>
            <a:rPr lang="en-US" altLang="zh-CN" sz="1600" kern="1200" dirty="0"/>
            <a:t>groups</a:t>
          </a:r>
          <a:r>
            <a:rPr lang="zh-CN" altLang="en-US" sz="1600" kern="1200" dirty="0"/>
            <a:t> </a:t>
          </a:r>
          <a:r>
            <a:rPr lang="en-US" altLang="zh-CN" sz="1600" kern="1200" dirty="0"/>
            <a:t>to</a:t>
          </a:r>
          <a:r>
            <a:rPr lang="zh-CN" altLang="en-US" sz="1600" kern="1200" dirty="0"/>
            <a:t> </a:t>
          </a:r>
          <a:r>
            <a:rPr lang="en-US" altLang="zh-CN" sz="1600" kern="1200" dirty="0"/>
            <a:t>get</a:t>
          </a:r>
          <a:r>
            <a:rPr lang="zh-CN" alt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1" i="1" kern="1200" smtClean="0">
                      <a:ln w="0"/>
                      <a:solidFill>
                        <a:schemeClr val="accent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libri" panose="020F0502020204030204" pitchFamily="34" charset="0"/>
                    </a:rPr>
                  </m:ctrlPr>
                </m:sSubPr>
                <m:e>
                  <m:r>
                    <a:rPr lang="en-US" altLang="zh-CN" sz="1600" b="1" i="1" kern="1200">
                      <a:ln w="0"/>
                      <a:solidFill>
                        <a:schemeClr val="accent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</a:rPr>
                    <m:t>𝑺𝑺</m:t>
                  </m:r>
                </m:e>
                <m:sub>
                  <m:r>
                    <a:rPr lang="en-US" altLang="zh-CN" sz="1600" b="1" i="1" kern="1200" smtClean="0">
                      <a:ln w="0"/>
                      <a:solidFill>
                        <a:schemeClr val="accent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</a:rPr>
                    <m:t>𝒘𝒊𝒕𝒉𝒊𝒏</m:t>
                  </m:r>
                </m:sub>
              </m:sSub>
            </m:oMath>
          </a14:m>
          <a:endParaRPr lang="en-US" sz="1600" kern="1200" dirty="0"/>
        </a:p>
      </dsp:txBody>
      <dsp:txXfrm rot="-5400000">
        <a:off x="587501" y="769254"/>
        <a:ext cx="10434868" cy="492274"/>
      </dsp:txXfrm>
    </dsp:sp>
    <dsp:sp modelId="{3EBA4E06-B061-1C45-9F50-6858C2EBD90C}">
      <dsp:nvSpPr>
        <dsp:cNvPr id="0" name=""/>
        <dsp:cNvSpPr/>
      </dsp:nvSpPr>
      <dsp:spPr>
        <a:xfrm rot="5400000">
          <a:off x="-125892" y="1608897"/>
          <a:ext cx="839286" cy="587500"/>
        </a:xfrm>
        <a:prstGeom prst="chevron">
          <a:avLst/>
        </a:prstGeom>
        <a:gradFill rotWithShape="0">
          <a:gsLst>
            <a:gs pos="0">
              <a:schemeClr val="accent2">
                <a:hueOff val="459796"/>
                <a:satOff val="-7509"/>
                <a:lumOff val="47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459796"/>
                <a:satOff val="-7509"/>
                <a:lumOff val="47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459796"/>
              <a:satOff val="-7509"/>
              <a:lumOff val="47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zh-CN" altLang="en-US" sz="1200" b="1" i="1" kern="1200" smtClean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libri" panose="020F0502020204030204" pitchFamily="34" charset="0"/>
                  </a:rPr>
                  <m:t> </m:t>
                </m:r>
              </m:oMath>
            </m:oMathPara>
          </a14:m>
          <a:endParaRPr lang="en-US" sz="1200" b="1" kern="1200" dirty="0"/>
        </a:p>
      </dsp:txBody>
      <dsp:txXfrm rot="-5400000">
        <a:off x="1" y="1776754"/>
        <a:ext cx="587500" cy="251786"/>
      </dsp:txXfrm>
    </dsp:sp>
    <dsp:sp modelId="{9674E052-F48A-1F4B-A095-762D1C689A9C}">
      <dsp:nvSpPr>
        <dsp:cNvPr id="0" name=""/>
        <dsp:cNvSpPr/>
      </dsp:nvSpPr>
      <dsp:spPr>
        <a:xfrm rot="5400000">
          <a:off x="5545482" y="-3474977"/>
          <a:ext cx="545536" cy="104614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59796"/>
              <a:satOff val="-7509"/>
              <a:lumOff val="4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Calculate</a:t>
          </a:r>
          <a:r>
            <a:rPr lang="zh-CN" altLang="en-US" sz="1600" kern="1200" dirty="0"/>
            <a:t> </a:t>
          </a:r>
          <a:r>
            <a:rPr lang="en-US" altLang="zh-CN" sz="1600" kern="1200" dirty="0"/>
            <a:t>between-group</a:t>
          </a:r>
          <a:r>
            <a:rPr lang="zh-CN" altLang="en-US" sz="1600" kern="1200" dirty="0"/>
            <a:t> </a:t>
          </a:r>
          <a:r>
            <a:rPr lang="en-US" altLang="zh-CN" sz="1600" kern="1200" dirty="0"/>
            <a:t>variance</a:t>
          </a:r>
          <a:r>
            <a:rPr lang="zh-CN" altLang="en-US" sz="1600" kern="1200" dirty="0"/>
            <a:t> </a:t>
          </a:r>
          <a:r>
            <a:rPr lang="en-US" altLang="zh-CN" sz="1600" kern="1200" dirty="0"/>
            <a:t>for</a:t>
          </a:r>
          <a:r>
            <a:rPr lang="zh-CN" altLang="en-US" sz="1600" kern="1200" dirty="0"/>
            <a:t> </a:t>
          </a:r>
          <a:r>
            <a:rPr lang="en-US" altLang="zh-CN" sz="1600" kern="1200" dirty="0"/>
            <a:t>each</a:t>
          </a:r>
          <a:r>
            <a:rPr lang="zh-CN" altLang="en-US" sz="1600" kern="1200" dirty="0"/>
            <a:t> </a:t>
          </a:r>
          <a:r>
            <a:rPr lang="en-US" altLang="zh-CN" sz="1600" kern="1200" dirty="0"/>
            <a:t>group,</a:t>
          </a:r>
          <a:r>
            <a:rPr lang="zh-CN" altLang="en-US" sz="1600" kern="1200" dirty="0"/>
            <a:t> </a:t>
          </a:r>
          <a:r>
            <a:rPr lang="en-US" altLang="zh-CN" sz="1600" kern="1200" dirty="0"/>
            <a:t>sum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across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all</a:t>
          </a:r>
          <a:r>
            <a:rPr lang="zh-CN" altLang="en-US" sz="1600" kern="1200" dirty="0"/>
            <a:t> </a:t>
          </a:r>
          <a:r>
            <a:rPr lang="en-US" altLang="zh-CN" sz="1600" kern="1200" dirty="0"/>
            <a:t>groups</a:t>
          </a:r>
          <a:r>
            <a:rPr lang="zh-CN" altLang="en-US" sz="1600" kern="1200" dirty="0"/>
            <a:t> </a:t>
          </a:r>
          <a:r>
            <a:rPr lang="en-US" altLang="zh-CN" sz="1600" kern="1200" dirty="0"/>
            <a:t>to</a:t>
          </a:r>
          <a:r>
            <a:rPr lang="zh-CN" altLang="en-US" sz="1600" kern="1200" dirty="0"/>
            <a:t> </a:t>
          </a:r>
          <a:r>
            <a:rPr lang="en-US" altLang="zh-CN" sz="1600" kern="1200" dirty="0"/>
            <a:t>get</a:t>
          </a:r>
          <a:r>
            <a:rPr lang="zh-CN" alt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1" i="1" kern="1200" smtClean="0">
                      <a:ln w="0"/>
                      <a:solidFill>
                        <a:schemeClr val="accent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libri" panose="020F0502020204030204" pitchFamily="34" charset="0"/>
                    </a:rPr>
                  </m:ctrlPr>
                </m:sSubPr>
                <m:e>
                  <m:r>
                    <a:rPr lang="en-US" altLang="zh-CN" sz="1600" b="1" i="1" kern="1200">
                      <a:ln w="0"/>
                      <a:solidFill>
                        <a:schemeClr val="accent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</a:rPr>
                    <m:t>𝑺𝑺</m:t>
                  </m:r>
                </m:e>
                <m:sub>
                  <m:r>
                    <a:rPr lang="en-US" altLang="zh-CN" sz="1600" b="1" i="1" kern="1200" smtClean="0">
                      <a:ln w="0"/>
                      <a:solidFill>
                        <a:schemeClr val="accent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</a:rPr>
                    <m:t>𝒃𝒆𝒕𝒘𝒆𝒆𝒏</m:t>
                  </m:r>
                </m:sub>
              </m:sSub>
            </m:oMath>
          </a14:m>
          <a:endParaRPr lang="en-US" sz="1600" kern="1200" dirty="0"/>
        </a:p>
      </dsp:txBody>
      <dsp:txXfrm rot="-5400000">
        <a:off x="587501" y="1509635"/>
        <a:ext cx="10434868" cy="492274"/>
      </dsp:txXfrm>
    </dsp:sp>
    <dsp:sp modelId="{5EF0478E-E2D3-F444-AE5C-FEAC601FD079}">
      <dsp:nvSpPr>
        <dsp:cNvPr id="0" name=""/>
        <dsp:cNvSpPr/>
      </dsp:nvSpPr>
      <dsp:spPr>
        <a:xfrm rot="5400000">
          <a:off x="-125892" y="2349279"/>
          <a:ext cx="839286" cy="587500"/>
        </a:xfrm>
        <a:prstGeom prst="chevron">
          <a:avLst/>
        </a:prstGeom>
        <a:gradFill rotWithShape="0">
          <a:gsLst>
            <a:gs pos="0">
              <a:schemeClr val="accent2">
                <a:hueOff val="689694"/>
                <a:satOff val="-11263"/>
                <a:lumOff val="70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689694"/>
                <a:satOff val="-11263"/>
                <a:lumOff val="70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689694"/>
              <a:satOff val="-11263"/>
              <a:lumOff val="706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/>
            <a:t> </a:t>
          </a:r>
          <a:endParaRPr lang="en-US" sz="1200" b="1" kern="1200" dirty="0"/>
        </a:p>
      </dsp:txBody>
      <dsp:txXfrm rot="-5400000">
        <a:off x="1" y="2517136"/>
        <a:ext cx="587500" cy="251786"/>
      </dsp:txXfrm>
    </dsp:sp>
    <dsp:sp modelId="{D56C9508-FEB7-5B44-8C2E-375AF83189AD}">
      <dsp:nvSpPr>
        <dsp:cNvPr id="0" name=""/>
        <dsp:cNvSpPr/>
      </dsp:nvSpPr>
      <dsp:spPr>
        <a:xfrm rot="5400000">
          <a:off x="5545482" y="-2734595"/>
          <a:ext cx="545536" cy="104614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689694"/>
              <a:satOff val="-11263"/>
              <a:lumOff val="7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Calculate</a:t>
          </a:r>
          <a:r>
            <a:rPr lang="zh-CN" altLang="en-US" sz="1600" kern="1200" dirty="0"/>
            <a:t> </a:t>
          </a:r>
          <a:r>
            <a:rPr lang="en-US" altLang="zh-CN" sz="1600" kern="1200" dirty="0"/>
            <a:t>degree</a:t>
          </a:r>
          <a:r>
            <a:rPr lang="zh-CN" altLang="en-US" sz="1600" kern="1200" dirty="0"/>
            <a:t> </a:t>
          </a:r>
          <a:r>
            <a:rPr lang="en-US" altLang="zh-CN" sz="1600" kern="1200" dirty="0"/>
            <a:t>of</a:t>
          </a:r>
          <a:r>
            <a:rPr lang="zh-CN" altLang="en-US" sz="1600" kern="1200" dirty="0"/>
            <a:t> </a:t>
          </a:r>
          <a:r>
            <a:rPr lang="en-US" altLang="zh-CN" sz="1600" kern="1200" dirty="0"/>
            <a:t>freedom</a:t>
          </a:r>
          <a:r>
            <a:rPr lang="zh-CN" alt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1" i="1" kern="1200" smtClean="0">
                      <a:ln w="0"/>
                      <a:solidFill>
                        <a:schemeClr val="accent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libri" panose="020F0502020204030204" pitchFamily="34" charset="0"/>
                    </a:rPr>
                  </m:ctrlPr>
                </m:sSubPr>
                <m:e>
                  <m:r>
                    <a:rPr lang="en-US" altLang="zh-CN" sz="1600" b="1" i="1" kern="1200" smtClean="0">
                      <a:ln w="0"/>
                      <a:solidFill>
                        <a:schemeClr val="accent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libri" panose="020F0502020204030204" pitchFamily="34" charset="0"/>
                    </a:rPr>
                    <m:t>𝒅𝒇</m:t>
                  </m:r>
                </m:e>
                <m:sub>
                  <m:r>
                    <a:rPr lang="en-US" altLang="zh-CN" sz="1600" b="1" i="1" kern="1200" smtClean="0">
                      <a:ln w="0"/>
                      <a:solidFill>
                        <a:schemeClr val="accent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</a:rPr>
                    <m:t>𝒘𝒊𝒕𝒉𝒊𝒏</m:t>
                  </m:r>
                </m:sub>
              </m:sSub>
            </m:oMath>
          </a14:m>
          <a:r>
            <a:rPr lang="zh-CN" altLang="en-US" sz="1600" kern="1200" baseline="-25000" dirty="0"/>
            <a:t> </a:t>
          </a:r>
          <a:r>
            <a:rPr lang="en-US" altLang="zh-CN" sz="1600" kern="1200" baseline="-25000" dirty="0"/>
            <a:t>,</a:t>
          </a:r>
          <a:r>
            <a:rPr lang="zh-CN" altLang="en-US" sz="1600" kern="1200" baseline="-25000" dirty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1" i="1" kern="1200" smtClean="0">
                      <a:ln w="0"/>
                      <a:solidFill>
                        <a:schemeClr val="accent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libri" panose="020F0502020204030204" pitchFamily="34" charset="0"/>
                    </a:rPr>
                  </m:ctrlPr>
                </m:sSubPr>
                <m:e>
                  <m:r>
                    <a:rPr lang="en-US" altLang="zh-CN" sz="1600" b="1" i="1" kern="1200" smtClean="0">
                      <a:ln w="0"/>
                      <a:solidFill>
                        <a:schemeClr val="accent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libri" panose="020F0502020204030204" pitchFamily="34" charset="0"/>
                    </a:rPr>
                    <m:t>𝒅𝒇</m:t>
                  </m:r>
                </m:e>
                <m:sub>
                  <m:r>
                    <a:rPr lang="en-US" altLang="zh-CN" sz="1600" b="1" i="1" kern="1200" smtClean="0">
                      <a:ln w="0"/>
                      <a:solidFill>
                        <a:schemeClr val="accent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</a:rPr>
                    <m:t>𝒃𝒆𝒕𝒘𝒆𝒆𝒏</m:t>
                  </m:r>
                </m:sub>
              </m:sSub>
            </m:oMath>
          </a14:m>
          <a:endParaRPr lang="en-US" sz="1600" kern="1200" baseline="-25000" dirty="0"/>
        </a:p>
      </dsp:txBody>
      <dsp:txXfrm rot="-5400000">
        <a:off x="587501" y="2250017"/>
        <a:ext cx="10434868" cy="492274"/>
      </dsp:txXfrm>
    </dsp:sp>
    <dsp:sp modelId="{8434F26F-D6C0-A34A-A7BF-FDB1B225DD78}">
      <dsp:nvSpPr>
        <dsp:cNvPr id="0" name=""/>
        <dsp:cNvSpPr/>
      </dsp:nvSpPr>
      <dsp:spPr>
        <a:xfrm rot="5400000">
          <a:off x="-125892" y="3089660"/>
          <a:ext cx="839286" cy="587500"/>
        </a:xfrm>
        <a:prstGeom prst="chevron">
          <a:avLst/>
        </a:prstGeom>
        <a:gradFill rotWithShape="0">
          <a:gsLst>
            <a:gs pos="0">
              <a:schemeClr val="accent2">
                <a:hueOff val="919592"/>
                <a:satOff val="-15018"/>
                <a:lumOff val="941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919592"/>
                <a:satOff val="-15018"/>
                <a:lumOff val="941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919592"/>
              <a:satOff val="-15018"/>
              <a:lumOff val="941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baseline="-25000" dirty="0"/>
            <a:t> </a:t>
          </a:r>
          <a:endParaRPr lang="en-US" sz="2200" kern="1200" baseline="-25000" dirty="0"/>
        </a:p>
      </dsp:txBody>
      <dsp:txXfrm rot="-5400000">
        <a:off x="1" y="3257517"/>
        <a:ext cx="587500" cy="251786"/>
      </dsp:txXfrm>
    </dsp:sp>
    <dsp:sp modelId="{79F7437F-0BC2-1347-BD2C-83E3E995A933}">
      <dsp:nvSpPr>
        <dsp:cNvPr id="0" name=""/>
        <dsp:cNvSpPr/>
      </dsp:nvSpPr>
      <dsp:spPr>
        <a:xfrm rot="5400000">
          <a:off x="5545338" y="-1994070"/>
          <a:ext cx="545823" cy="104614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919592"/>
              <a:satOff val="-15018"/>
              <a:lumOff val="9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Calculate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mean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squares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1" i="1" kern="1200" smtClean="0">
                      <a:ln w="0"/>
                      <a:solidFill>
                        <a:schemeClr val="accent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libri" panose="020F0502020204030204" pitchFamily="34" charset="0"/>
                    </a:rPr>
                  </m:ctrlPr>
                </m:sSubPr>
                <m:e>
                  <m:r>
                    <a:rPr lang="en-US" altLang="zh-CN" sz="1600" b="1" i="1" kern="1200" smtClean="0">
                      <a:ln w="0"/>
                      <a:solidFill>
                        <a:schemeClr val="accent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libri" panose="020F0502020204030204" pitchFamily="34" charset="0"/>
                    </a:rPr>
                    <m:t>𝑴𝑺</m:t>
                  </m:r>
                </m:e>
                <m:sub>
                  <m:r>
                    <a:rPr lang="en-US" altLang="zh-CN" sz="1600" b="1" i="1" kern="1200" smtClean="0">
                      <a:ln w="0"/>
                      <a:solidFill>
                        <a:schemeClr val="accent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</a:rPr>
                    <m:t>𝒘𝒊𝒕𝒉𝒊𝒏</m:t>
                  </m:r>
                </m:sub>
              </m:sSub>
            </m:oMath>
          </a14:m>
          <a:r>
            <a:rPr lang="zh-CN" altLang="en-US" sz="1600" kern="1200" baseline="-25000" dirty="0"/>
            <a:t> </a:t>
          </a:r>
          <a:r>
            <a:rPr lang="en-US" altLang="zh-CN" sz="1600" kern="1200" baseline="-25000" dirty="0"/>
            <a:t>,</a:t>
          </a:r>
          <a:r>
            <a:rPr lang="zh-CN" altLang="en-US" sz="1600" kern="1200" baseline="-25000" dirty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1" i="1" kern="1200" smtClean="0">
                      <a:ln w="0"/>
                      <a:solidFill>
                        <a:schemeClr val="accent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libri" panose="020F0502020204030204" pitchFamily="34" charset="0"/>
                    </a:rPr>
                  </m:ctrlPr>
                </m:sSubPr>
                <m:e>
                  <m:r>
                    <a:rPr lang="en-US" altLang="zh-CN" sz="1600" b="1" i="1" kern="1200" smtClean="0">
                      <a:ln w="0"/>
                      <a:solidFill>
                        <a:schemeClr val="accent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libri" panose="020F0502020204030204" pitchFamily="34" charset="0"/>
                    </a:rPr>
                    <m:t>𝑴𝑺</m:t>
                  </m:r>
                </m:e>
                <m:sub>
                  <m:r>
                    <a:rPr lang="en-US" altLang="zh-CN" sz="1600" b="1" i="1" kern="1200" smtClean="0">
                      <a:ln w="0"/>
                      <a:solidFill>
                        <a:schemeClr val="accent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</a:rPr>
                    <m:t>𝒃𝒆𝒕𝒘𝒆𝒆𝒏</m:t>
                  </m:r>
                </m:sub>
              </m:sSub>
            </m:oMath>
          </a14:m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宋体" panose="02010600030101010101" pitchFamily="2" charset="-122"/>
            <a:cs typeface="+mn-cs"/>
          </a:endParaRPr>
        </a:p>
      </dsp:txBody>
      <dsp:txXfrm rot="-5400000">
        <a:off x="587501" y="2990412"/>
        <a:ext cx="10434854" cy="492533"/>
      </dsp:txXfrm>
    </dsp:sp>
    <dsp:sp modelId="{327B10B1-BEE7-6347-A541-04A0EB681AAE}">
      <dsp:nvSpPr>
        <dsp:cNvPr id="0" name=""/>
        <dsp:cNvSpPr/>
      </dsp:nvSpPr>
      <dsp:spPr>
        <a:xfrm rot="5400000">
          <a:off x="-125892" y="3830042"/>
          <a:ext cx="839286" cy="587500"/>
        </a:xfrm>
        <a:prstGeom prst="chevron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宋体" panose="02010600030101010101" pitchFamily="2" charset="-122"/>
            <a:cs typeface="+mn-cs"/>
          </a:endParaRPr>
        </a:p>
      </dsp:txBody>
      <dsp:txXfrm rot="-5400000">
        <a:off x="1" y="3997899"/>
        <a:ext cx="587500" cy="251786"/>
      </dsp:txXfrm>
    </dsp:sp>
    <dsp:sp modelId="{077B90B2-5833-1448-83ED-E05650C567D8}">
      <dsp:nvSpPr>
        <dsp:cNvPr id="0" name=""/>
        <dsp:cNvSpPr/>
      </dsp:nvSpPr>
      <dsp:spPr>
        <a:xfrm rot="5400000">
          <a:off x="5545482" y="-1253832"/>
          <a:ext cx="545536" cy="104614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Calculate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F-score,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and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compare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to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critical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value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F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given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df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and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sig.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level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alpha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宋体" panose="02010600030101010101" pitchFamily="2" charset="-122"/>
            <a:cs typeface="+mn-cs"/>
          </a:endParaRPr>
        </a:p>
      </dsp:txBody>
      <dsp:txXfrm rot="-5400000">
        <a:off x="587501" y="3730780"/>
        <a:ext cx="10434868" cy="492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5DEB0-B1B7-4B0F-A7EC-CF4A76D2085A}" type="datetimeFigureOut">
              <a:rPr lang="en-US"/>
              <a:pPr/>
              <a:t>11/20/20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877B4-D1E2-48B8-AA50-ACEFAD04A16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32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877B4-D1E2-48B8-AA50-ACEFAD04A163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79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/>
                  <a:t>Most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of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total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variance</a:t>
                </a:r>
                <a:r>
                  <a:rPr lang="zh-CN" alt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zh-CN" sz="12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zh-CN" altLang="en-US" sz="12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1200" dirty="0"/>
                  <a:t>comes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from</a:t>
                </a:r>
                <a:r>
                  <a:rPr lang="zh-CN" alt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zh-CN" sz="12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𝒃𝒆𝒕𝒘𝒆𝒆𝒏</m:t>
                        </m:r>
                      </m:sub>
                    </m:sSub>
                  </m:oMath>
                </a14:m>
                <a:endParaRPr lang="en-US" altLang="zh-CN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/>
                  <a:t>Most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of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total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variance</a:t>
                </a:r>
                <a:r>
                  <a:rPr lang="zh-CN" alt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zh-CN" sz="12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zh-CN" altLang="en-US" sz="12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1200" dirty="0"/>
                  <a:t>comes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from</a:t>
                </a:r>
                <a:r>
                  <a:rPr lang="zh-CN" alt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zh-CN" sz="12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𝒘𝒊𝒕𝒉𝒊𝒏</m:t>
                        </m:r>
                      </m:sub>
                    </m:sSub>
                  </m:oMath>
                </a14:m>
                <a:endParaRPr lang="en-US" altLang="zh-CN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/>
                  <a:t>Most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of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total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variance</a:t>
                </a:r>
                <a:r>
                  <a:rPr lang="zh-CN" altLang="en-US" sz="1200" dirty="0"/>
                  <a:t> </a:t>
                </a:r>
                <a:r>
                  <a:rPr lang="en-US" sz="1200" b="1" i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〖</a:t>
                </a:r>
                <a:r>
                  <a:rPr lang="en-US" altLang="zh-CN" sz="1200" b="1" i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𝑺𝑺〗_</a:t>
                </a:r>
                <a:r>
                  <a:rPr lang="en-US" altLang="zh-CN" sz="1200" b="1" i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libri" panose="020F0502020204030204" pitchFamily="34" charset="0"/>
                  </a:rPr>
                  <a:t>𝒕𝒐𝒕𝒂𝒍</a:t>
                </a:r>
                <a:r>
                  <a:rPr lang="zh-CN" altLang="en-US" sz="12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1200" dirty="0"/>
                  <a:t>comes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from</a:t>
                </a:r>
                <a:r>
                  <a:rPr lang="zh-CN" altLang="en-US" sz="1200" dirty="0"/>
                  <a:t> </a:t>
                </a:r>
                <a:r>
                  <a:rPr lang="en-US" sz="1200" b="1" i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〖</a:t>
                </a:r>
                <a:r>
                  <a:rPr lang="en-US" altLang="zh-CN" sz="1200" b="1" i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𝑺𝑺〗_𝒃𝒆𝒕𝒘𝒆𝒆𝒏</a:t>
                </a:r>
                <a:endParaRPr lang="en-US" altLang="zh-CN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/>
                  <a:t>Most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of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total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variance</a:t>
                </a:r>
                <a:r>
                  <a:rPr lang="zh-CN" altLang="en-US" sz="1200" dirty="0"/>
                  <a:t> </a:t>
                </a:r>
                <a:r>
                  <a:rPr lang="en-US" sz="1200" b="1" i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〖</a:t>
                </a:r>
                <a:r>
                  <a:rPr lang="en-US" altLang="zh-CN" sz="1200" b="1" i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𝑺𝑺〗_</a:t>
                </a:r>
                <a:r>
                  <a:rPr lang="en-US" altLang="zh-CN" sz="1200" b="1" i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libri" panose="020F0502020204030204" pitchFamily="34" charset="0"/>
                  </a:rPr>
                  <a:t>𝒕𝒐𝒕𝒂𝒍</a:t>
                </a:r>
                <a:r>
                  <a:rPr lang="zh-CN" altLang="en-US" sz="12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1200" dirty="0"/>
                  <a:t>comes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from</a:t>
                </a:r>
                <a:r>
                  <a:rPr lang="zh-CN" altLang="en-US" sz="1200" dirty="0"/>
                  <a:t> </a:t>
                </a:r>
                <a:r>
                  <a:rPr lang="en-US" sz="1200" b="1" i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〖</a:t>
                </a:r>
                <a:r>
                  <a:rPr lang="en-US" altLang="zh-CN" sz="1200" b="1" i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𝑺𝑺〗_𝒘𝒊𝒕𝒉𝒊𝒏</a:t>
                </a:r>
                <a:endParaRPr lang="en-US" altLang="zh-CN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47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68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basted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ETS</a:t>
            </a:r>
            <a:r>
              <a:rPr lang="zh-CN" altLang="en-US" dirty="0"/>
              <a:t> </a:t>
            </a:r>
            <a:r>
              <a:rPr lang="en-US" altLang="zh-CN" dirty="0"/>
              <a:t>2012</a:t>
            </a:r>
            <a:r>
              <a:rPr lang="zh-CN" altLang="en-US" dirty="0"/>
              <a:t> </a:t>
            </a:r>
            <a:r>
              <a:rPr lang="en-US" altLang="zh-CN" dirty="0"/>
              <a:t>report</a:t>
            </a:r>
            <a:r>
              <a:rPr lang="zh-CN" altLang="en-US" dirty="0"/>
              <a:t> </a:t>
            </a:r>
            <a:r>
              <a:rPr lang="en-US" altLang="zh-CN" dirty="0"/>
              <a:t>https://</a:t>
            </a:r>
            <a:r>
              <a:rPr lang="en-US" altLang="zh-CN" dirty="0" err="1"/>
              <a:t>www.ets.org</a:t>
            </a:r>
            <a:r>
              <a:rPr lang="en-US" altLang="zh-CN" dirty="0"/>
              <a:t>/s/</a:t>
            </a:r>
            <a:r>
              <a:rPr lang="en-US" altLang="zh-CN" dirty="0" err="1"/>
              <a:t>gre</a:t>
            </a:r>
            <a:r>
              <a:rPr lang="en-US" altLang="zh-CN" dirty="0"/>
              <a:t>/pdf/</a:t>
            </a:r>
            <a:r>
              <a:rPr lang="en-US" altLang="zh-CN" dirty="0" err="1"/>
              <a:t>snapshot.pdf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86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06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46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55.90000 1530.33333   65.76243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49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00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covid.cdc.gov</a:t>
            </a:r>
            <a:r>
              <a:rPr lang="en-US" dirty="0"/>
              <a:t>/</a:t>
            </a:r>
            <a:r>
              <a:rPr lang="en-US" dirty="0" err="1"/>
              <a:t>covid</a:t>
            </a:r>
            <a:r>
              <a:rPr lang="en-US" dirty="0"/>
              <a:t>-data-tracker/#county-map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30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82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Causation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2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www.sagepub.com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/sites/default/files/</a:t>
            </a:r>
            <a:r>
              <a:rPr lang="en-US" sz="2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upm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-binaries/23639_Chapter_5___Causation_and_Experimental_Design.pdf</a:t>
            </a:r>
          </a:p>
          <a:p>
            <a:endParaRPr lang="en-US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Bradford-Hill</a:t>
            </a:r>
            <a:r>
              <a:rPr lang="zh-CN" alt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criteria</a:t>
            </a:r>
            <a:r>
              <a:rPr lang="zh-CN" alt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</a:t>
            </a:r>
            <a:r>
              <a:rPr lang="zh-CN" alt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causal</a:t>
            </a:r>
            <a:r>
              <a:rPr lang="zh-CN" alt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association</a:t>
            </a:r>
            <a:r>
              <a:rPr lang="zh-CN" alt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zh-CN" alt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epidemiology</a:t>
            </a:r>
          </a:p>
          <a:p>
            <a:r>
              <a:rPr lang="en-US" altLang="zh-CN" sz="2400" dirty="0"/>
              <a:t>Association</a:t>
            </a:r>
            <a:r>
              <a:rPr lang="zh-CN" altLang="en-US" sz="2400" dirty="0"/>
              <a:t> </a:t>
            </a:r>
            <a:r>
              <a:rPr lang="en-US" altLang="zh-CN" sz="2400" dirty="0"/>
              <a:t>(change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risk</a:t>
            </a:r>
            <a:r>
              <a:rPr lang="zh-CN" altLang="en-US" sz="2400" dirty="0"/>
              <a:t> </a:t>
            </a:r>
            <a:r>
              <a:rPr lang="en-US" altLang="zh-CN" sz="2400" dirty="0"/>
              <a:t>factor)</a:t>
            </a:r>
          </a:p>
          <a:p>
            <a:r>
              <a:rPr lang="en-US" altLang="zh-CN" sz="2400" dirty="0"/>
              <a:t>Temporality</a:t>
            </a:r>
          </a:p>
          <a:p>
            <a:r>
              <a:rPr lang="en-US" altLang="zh-CN" sz="2400" dirty="0"/>
              <a:t>Plausibility</a:t>
            </a:r>
          </a:p>
          <a:p>
            <a:r>
              <a:rPr lang="en-US" altLang="zh-CN" sz="2400" dirty="0"/>
              <a:t>Consistency</a:t>
            </a:r>
          </a:p>
          <a:p>
            <a:r>
              <a:rPr lang="en-US" altLang="zh-CN" sz="2400" dirty="0"/>
              <a:t>Strength</a:t>
            </a:r>
          </a:p>
          <a:p>
            <a:r>
              <a:rPr lang="en-US" altLang="zh-CN" sz="2400" dirty="0"/>
              <a:t>Specificity</a:t>
            </a:r>
            <a:endParaRPr lang="en-US" altLang="zh-CN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45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21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SS: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differs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mean.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47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27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95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86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6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6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12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635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78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86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7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3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6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8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6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5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98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  <p:sldLayoutId id="2147484350" r:id="rId12"/>
    <p:sldLayoutId id="2147484351" r:id="rId13"/>
    <p:sldLayoutId id="2147484352" r:id="rId14"/>
    <p:sldLayoutId id="2147484353" r:id="rId15"/>
    <p:sldLayoutId id="2147484354" r:id="rId16"/>
    <p:sldLayoutId id="214748435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su.zoom.us/j/98745192052?pwd=WTUydnRsSlQ3bDhpY291MGFCWkJsdz0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Sociology: 3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Recitation #12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Yue Chu</a:t>
            </a:r>
          </a:p>
        </p:txBody>
      </p:sp>
    </p:spTree>
    <p:extLst>
      <p:ext uri="{BB962C8B-B14F-4D97-AF65-F5344CB8AC3E}">
        <p14:creationId xmlns:p14="http://schemas.microsoft.com/office/powerpoint/2010/main" val="155149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DA19-0265-B14A-B2CD-C9E83BB3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altLang="zh-CN" dirty="0"/>
              <a:t>Steps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ANOVA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4D7CA4C-4230-B443-98D0-FD0CF3F1A0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74416102"/>
                  </p:ext>
                </p:extLst>
              </p:nvPr>
            </p:nvGraphicFramePr>
            <p:xfrm>
              <a:off x="457200" y="1905000"/>
              <a:ext cx="11049000" cy="45456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4D7CA4C-4230-B443-98D0-FD0CF3F1A0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74416102"/>
                  </p:ext>
                </p:extLst>
              </p:nvPr>
            </p:nvGraphicFramePr>
            <p:xfrm>
              <a:off x="457200" y="1905000"/>
              <a:ext cx="11049000" cy="45456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449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DA19-0265-B14A-B2CD-C9E83BB3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altLang="zh-CN" dirty="0"/>
              <a:t>Steps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ANOVA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5AF291-E839-E143-A304-DAEF8FE557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28800"/>
                <a:ext cx="10820400" cy="1981200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dirty="0"/>
                  <a:t>State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hypothesis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…=</m:t>
                    </m:r>
                    <m:sSub>
                      <m:sSub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group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group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statistically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significantly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different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from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other</a:t>
                </a:r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significance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level,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CN" dirty="0"/>
                  <a:t>;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determine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critical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given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F-distribution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(Table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D)</a:t>
                </a:r>
                <a:r>
                  <a:rPr lang="zh-CN" altLang="en-US" dirty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5AF291-E839-E143-A304-DAEF8FE557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28800"/>
                <a:ext cx="10820400" cy="1981200"/>
              </a:xfrm>
              <a:blipFill>
                <a:blip r:embed="rId2"/>
                <a:stretch>
                  <a:fillRect l="-586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A657586-F3DC-5945-AB2F-963585FEA0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8609824"/>
                  </p:ext>
                </p:extLst>
              </p:nvPr>
            </p:nvGraphicFramePr>
            <p:xfrm>
              <a:off x="1143000" y="3962400"/>
              <a:ext cx="9906000" cy="2171679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val="3343606998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612348427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75418658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23725124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863292442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2267501045"/>
                        </a:ext>
                      </a:extLst>
                    </a:gridCol>
                  </a:tblGrid>
                  <a:tr h="532807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Source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SS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df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MS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F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Sig.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5160452"/>
                      </a:ext>
                    </a:extLst>
                  </a:tr>
                  <a:tr h="532807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Within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SS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bg1"/>
                              </a:solidFill>
                            </a:rPr>
                            <a:t>N-k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a:rPr lang="en-US" altLang="zh-CN" sz="2400" b="0" i="1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1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1" i="1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1" i="1">
                                            <a:ln w="0"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ln w="0"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>
                                            <a:ln w="0"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b="1" i="1">
                                            <a:ln w="0"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ln w="0"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𝑴𝑺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>
                                            <a:ln w="0"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ln w="0"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n w="0"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n w="0"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𝑠𝑎𝑚𝑝𝑙𝑒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n w="0"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n w="0"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n w="0"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n w="0"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𝑐𝑟𝑖𝑡𝑖𝑐𝑎𝑙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>
                              <a:solidFill>
                                <a:schemeClr val="bg1"/>
                              </a:solidFill>
                            </a:rPr>
                            <a:t>,</a:t>
                          </a:r>
                          <a:r>
                            <a:rPr lang="zh-CN" altLang="en-US" sz="20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altLang="zh-CN" sz="2000" dirty="0">
                              <a:solidFill>
                                <a:schemeClr val="bg1"/>
                              </a:solidFill>
                            </a:rPr>
                            <a:t>reject</a:t>
                          </a:r>
                          <a:r>
                            <a:rPr lang="zh-CN" altLang="en-US" sz="20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1" i="1" smtClean="0">
                                      <a:ln w="0"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n w="0"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n w="0"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en-US" altLang="zh-CN" sz="200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/>
                              </a:solidFill>
                            </a:rPr>
                            <a:t>Otherwise,</a:t>
                          </a:r>
                          <a:r>
                            <a:rPr lang="zh-CN" altLang="en-US" sz="20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altLang="zh-CN" sz="2000" dirty="0">
                              <a:solidFill>
                                <a:schemeClr val="bg1"/>
                              </a:solidFill>
                            </a:rPr>
                            <a:t>fail</a:t>
                          </a:r>
                          <a:r>
                            <a:rPr lang="zh-CN" altLang="en-US" sz="20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altLang="zh-CN" sz="2000" dirty="0">
                              <a:solidFill>
                                <a:schemeClr val="bg1"/>
                              </a:solidFill>
                            </a:rPr>
                            <a:t>to</a:t>
                          </a:r>
                          <a:r>
                            <a:rPr lang="zh-CN" altLang="en-US" sz="20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altLang="zh-CN" sz="2000" dirty="0">
                              <a:solidFill>
                                <a:schemeClr val="bg1"/>
                              </a:solidFill>
                            </a:rPr>
                            <a:t>reject</a:t>
                          </a:r>
                          <a:r>
                            <a:rPr lang="zh-CN" altLang="en-US" sz="20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1" i="1" smtClean="0">
                                      <a:ln w="0"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n w="0"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n w="0"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6421243"/>
                      </a:ext>
                    </a:extLst>
                  </a:tr>
                  <a:tr h="532807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Between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SS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bg1"/>
                              </a:solidFill>
                            </a:rPr>
                            <a:t>k-1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2400" b="0" i="1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6389394"/>
                      </a:ext>
                    </a:extLst>
                  </a:tr>
                  <a:tr h="532807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Total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SS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ln w="0"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SS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bg1"/>
                              </a:solidFill>
                            </a:rPr>
                            <a:t>N-1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59528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A657586-F3DC-5945-AB2F-963585FEA0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8609824"/>
                  </p:ext>
                </p:extLst>
              </p:nvPr>
            </p:nvGraphicFramePr>
            <p:xfrm>
              <a:off x="1143000" y="3962400"/>
              <a:ext cx="9906000" cy="2171679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val="3343606998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612348427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75418658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23725124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863292442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2267501045"/>
                        </a:ext>
                      </a:extLst>
                    </a:gridCol>
                  </a:tblGrid>
                  <a:tr h="532807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Source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SS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df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MS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F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Sig.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5160452"/>
                      </a:ext>
                    </a:extLst>
                  </a:tr>
                  <a:tr h="532807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Within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2361" t="-102381" r="-351389" b="-2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bg1"/>
                              </a:solidFill>
                            </a:rPr>
                            <a:t>N-k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0833" t="-102381" r="-241667" b="-226190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6481" t="-33333" r="-168519" b="-6202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3889" t="-33333" r="-1111" b="-62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6421243"/>
                      </a:ext>
                    </a:extLst>
                  </a:tr>
                  <a:tr h="532807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Between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2361" t="-202381" r="-351389" b="-1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bg1"/>
                              </a:solidFill>
                            </a:rPr>
                            <a:t>k-1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0833" t="-202381" r="-241667" b="-12619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6389394"/>
                      </a:ext>
                    </a:extLst>
                  </a:tr>
                  <a:tr h="573258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Total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2361" t="-282222" r="-351389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bg1"/>
                              </a:solidFill>
                            </a:rPr>
                            <a:t>N-1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59528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04152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6BA0-2476-4648-8045-49F65265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grand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318DE2-74AF-D246-B322-30B01B84F01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85800" y="2057401"/>
                <a:ext cx="10820400" cy="4311932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dirty="0"/>
                  <a:t>i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denotes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i</a:t>
                </a:r>
                <a:r>
                  <a:rPr lang="en-US" altLang="zh-CN" sz="2000" baseline="30000" dirty="0" err="1"/>
                  <a:t>th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case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group;</a:t>
                </a:r>
                <a:r>
                  <a:rPr lang="zh-CN" altLang="en-US" sz="2000" dirty="0"/>
                  <a:t> 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i</m:t>
                    </m:r>
                    <m:r>
                      <a:rPr lang="en-US" altLang="zh-CN" sz="2000" b="0" i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=1,2,…,</m:t>
                    </m:r>
                    <m:sSub>
                      <m:sSubPr>
                        <m:ctrlP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𝒋</m:t>
                        </m:r>
                      </m:sub>
                    </m:sSub>
                    <m:r>
                      <a:rPr lang="en-US" altLang="zh-CN" sz="2000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  <m:r>
                      <a:rPr lang="en-US" altLang="zh-CN" sz="2000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	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/>
                  <a:t>j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denotes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j</a:t>
                </a:r>
                <a:r>
                  <a:rPr lang="en-US" altLang="zh-CN" sz="2000" baseline="30000" dirty="0" err="1"/>
                  <a:t>th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group;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j</m:t>
                    </m:r>
                    <m:r>
                      <a:rPr lang="en-US" altLang="zh-CN" sz="20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=1,2,…,</m:t>
                    </m:r>
                    <m:r>
                      <a:rPr lang="en-US" altLang="zh-CN" sz="2000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𝒌</m:t>
                    </m:r>
                    <m:r>
                      <a:rPr lang="en-US" altLang="zh-CN" sz="2000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20000"/>
                  </a:lnSpc>
                </a:pPr>
                <a:endParaRPr lang="en-US" altLang="zh-CN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/>
                  <a:t>Group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mean:</a:t>
                </a:r>
                <a:r>
                  <a:rPr lang="en-US" sz="20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  </a:t>
                </a:r>
                <a:r>
                  <a:rPr lang="en-US" altLang="zh-CN" sz="2000" dirty="0"/>
                  <a:t>mean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all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cases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j</a:t>
                </a:r>
                <a:r>
                  <a:rPr lang="en-US" altLang="zh-CN" sz="2000" baseline="30000" dirty="0" err="1"/>
                  <a:t>th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group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𝟐</m:t>
                              </m:r>
                              <m: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𝒏𝒋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/>
                  <a:t>Grand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mean: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b="1" i="1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mean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all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cases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from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all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groups.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(total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sample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size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8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𝒕𝒐𝒕𝒂𝒍</m:t>
                          </m:r>
                        </m:sub>
                      </m:sSub>
                      <m:r>
                        <a:rPr lang="en-US" altLang="zh-CN" sz="2800" b="0" i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𝚺𝚺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800" b="1" i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𝐢𝐣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1" i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𝐍</m:t>
                          </m:r>
                        </m:den>
                      </m:f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2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318DE2-74AF-D246-B322-30B01B84F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5800" y="2057401"/>
                <a:ext cx="10820400" cy="4311932"/>
              </a:xfrm>
              <a:blipFill>
                <a:blip r:embed="rId3"/>
                <a:stretch>
                  <a:fillRect l="-586" t="-588" b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980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5">
                <a:extLst>
                  <a:ext uri="{FF2B5EF4-FFF2-40B4-BE49-F238E27FC236}">
                    <a16:creationId xmlns:a16="http://schemas.microsoft.com/office/drawing/2014/main" id="{6D155D35-24CF-BC4B-B512-13D4FC671F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9354292"/>
                  </p:ext>
                </p:extLst>
              </p:nvPr>
            </p:nvGraphicFramePr>
            <p:xfrm>
              <a:off x="5029200" y="1946362"/>
              <a:ext cx="5650341" cy="2512228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883447">
                      <a:extLst>
                        <a:ext uri="{9D8B030D-6E8A-4147-A177-3AD203B41FA5}">
                          <a16:colId xmlns:a16="http://schemas.microsoft.com/office/drawing/2014/main" val="3343606998"/>
                        </a:ext>
                      </a:extLst>
                    </a:gridCol>
                    <a:gridCol w="1883447">
                      <a:extLst>
                        <a:ext uri="{9D8B030D-6E8A-4147-A177-3AD203B41FA5}">
                          <a16:colId xmlns:a16="http://schemas.microsoft.com/office/drawing/2014/main" val="1612348427"/>
                        </a:ext>
                      </a:extLst>
                    </a:gridCol>
                    <a:gridCol w="1883447">
                      <a:extLst>
                        <a:ext uri="{9D8B030D-6E8A-4147-A177-3AD203B41FA5}">
                          <a16:colId xmlns:a16="http://schemas.microsoft.com/office/drawing/2014/main" val="2754186589"/>
                        </a:ext>
                      </a:extLst>
                    </a:gridCol>
                  </a:tblGrid>
                  <a:tr h="628057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Source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SS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df</a:t>
                          </a:r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5160452"/>
                      </a:ext>
                    </a:extLst>
                  </a:tr>
                  <a:tr h="628057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Within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𝑺𝑺</m:t>
                                    </m:r>
                                  </m:e>
                                  <m:sub>
                                    <m:r>
                                      <a:rPr lang="en-US" altLang="zh-CN" sz="2800" b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N-k</a:t>
                          </a:r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6421243"/>
                      </a:ext>
                    </a:extLst>
                  </a:tr>
                  <a:tr h="628057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Between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𝑺𝑺</m:t>
                                    </m:r>
                                  </m:e>
                                  <m:sub>
                                    <m:r>
                                      <a:rPr lang="en-US" altLang="zh-CN" sz="2800" b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k-1</a:t>
                          </a:r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06389394"/>
                      </a:ext>
                    </a:extLst>
                  </a:tr>
                  <a:tr h="628057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Total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𝑺𝑺</m:t>
                                    </m:r>
                                  </m:e>
                                  <m:sub>
                                    <m:r>
                                      <a:rPr lang="en-US" altLang="zh-CN" sz="2800" b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sub>
                                </m:sSub>
                                <m:r>
                                  <a:rPr lang="en-US" altLang="zh-CN" sz="2800" b="1" smtClean="0">
                                    <a:ln w="0"/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𝑺𝑺</m:t>
                                    </m:r>
                                  </m:e>
                                  <m:sub>
                                    <m:r>
                                      <a:rPr lang="en-US" altLang="zh-CN" sz="2800" b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N-1</a:t>
                          </a:r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59528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5">
                <a:extLst>
                  <a:ext uri="{FF2B5EF4-FFF2-40B4-BE49-F238E27FC236}">
                    <a16:creationId xmlns:a16="http://schemas.microsoft.com/office/drawing/2014/main" id="{6D155D35-24CF-BC4B-B512-13D4FC671F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9354292"/>
                  </p:ext>
                </p:extLst>
              </p:nvPr>
            </p:nvGraphicFramePr>
            <p:xfrm>
              <a:off x="5029200" y="1946362"/>
              <a:ext cx="5650341" cy="2512228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883447">
                      <a:extLst>
                        <a:ext uri="{9D8B030D-6E8A-4147-A177-3AD203B41FA5}">
                          <a16:colId xmlns:a16="http://schemas.microsoft.com/office/drawing/2014/main" val="3343606998"/>
                        </a:ext>
                      </a:extLst>
                    </a:gridCol>
                    <a:gridCol w="1883447">
                      <a:extLst>
                        <a:ext uri="{9D8B030D-6E8A-4147-A177-3AD203B41FA5}">
                          <a16:colId xmlns:a16="http://schemas.microsoft.com/office/drawing/2014/main" val="1612348427"/>
                        </a:ext>
                      </a:extLst>
                    </a:gridCol>
                    <a:gridCol w="1883447">
                      <a:extLst>
                        <a:ext uri="{9D8B030D-6E8A-4147-A177-3AD203B41FA5}">
                          <a16:colId xmlns:a16="http://schemas.microsoft.com/office/drawing/2014/main" val="2754186589"/>
                        </a:ext>
                      </a:extLst>
                    </a:gridCol>
                  </a:tblGrid>
                  <a:tr h="628057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Source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SS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df</a:t>
                          </a:r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5160452"/>
                      </a:ext>
                    </a:extLst>
                  </a:tr>
                  <a:tr h="628057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Within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02000" r="-100000" b="-2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N-k</a:t>
                          </a:r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6421243"/>
                      </a:ext>
                    </a:extLst>
                  </a:tr>
                  <a:tr h="628057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Between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06122" r="-100000" b="-118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k-1</a:t>
                          </a:r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06389394"/>
                      </a:ext>
                    </a:extLst>
                  </a:tr>
                  <a:tr h="628057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Total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300000" r="-100000" b="-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N-1</a:t>
                          </a:r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59528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CF66BA0-2476-4648-8045-49F65265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altLang="zh-CN" dirty="0"/>
              <a:t>SS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DF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79EBDCB-0E2B-BC4E-BABD-9199F236CA53}"/>
              </a:ext>
            </a:extLst>
          </p:cNvPr>
          <p:cNvSpPr/>
          <p:nvPr/>
        </p:nvSpPr>
        <p:spPr>
          <a:xfrm>
            <a:off x="7461940" y="3326222"/>
            <a:ext cx="784860" cy="453047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F376C4-1C1E-3346-BF36-F7A82353A45C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>
            <a:off x="4523509" y="3552746"/>
            <a:ext cx="2938431" cy="166576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17B1EC1-0F6E-D14F-9D65-E040657E95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9917" y="3962400"/>
                <a:ext cx="4063592" cy="2512227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For</a:t>
                </a:r>
                <a:r>
                  <a:rPr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each</a:t>
                </a:r>
                <a:r>
                  <a:rPr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group</a:t>
                </a:r>
                <a:r>
                  <a:rPr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j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US" altLang="zh-CN" sz="2400" b="1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Sum</a:t>
                </a:r>
                <a:r>
                  <a:rPr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across</a:t>
                </a:r>
                <a:r>
                  <a:rPr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groups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altLang="zh-CN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𝑺𝑺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17B1EC1-0F6E-D14F-9D65-E040657E9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17" y="3962400"/>
                <a:ext cx="4063592" cy="2512227"/>
              </a:xfrm>
              <a:prstGeom prst="rect">
                <a:avLst/>
              </a:prstGeom>
              <a:blipFill>
                <a:blip r:embed="rId4"/>
                <a:stretch>
                  <a:fillRect l="-1863" t="-1000" b="-68500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9994E93-BB18-8946-B95C-2245150EEE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990" y="764373"/>
                <a:ext cx="4070519" cy="3198027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</a:t>
                </a:r>
                <a:r>
                  <a:rPr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each</a:t>
                </a:r>
                <a:r>
                  <a:rPr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</a:t>
                </a:r>
                <a:r>
                  <a:rPr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𝑺𝑺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altLang="zh-CN" sz="2400" b="1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en-US" altLang="zh-CN" sz="240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1" i="1">
                                              <a:ln w="0"/>
                                              <a:effectLst>
                                                <a:outerShdw blurRad="38100" dist="19050" dir="2700000" algn="tl" rotWithShape="0">
                                                  <a:schemeClr val="dk1">
                                                    <a:alpha val="4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b="1" i="1">
                                              <a:ln w="0"/>
                                              <a:effectLst>
                                                <a:outerShdw blurRad="38100" dist="19050" dir="2700000" algn="tl" rotWithShape="0">
                                                  <a:schemeClr val="dk1">
                                                    <a:alpha val="4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Sum</a:t>
                </a:r>
                <a:r>
                  <a:rPr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across</a:t>
                </a:r>
                <a:r>
                  <a:rPr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altLang="zh-CN" sz="24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𝑺𝑺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9994E93-BB18-8946-B95C-2245150EE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90" y="764373"/>
                <a:ext cx="4070519" cy="3198027"/>
              </a:xfrm>
              <a:prstGeom prst="rect">
                <a:avLst/>
              </a:prstGeom>
              <a:blipFill>
                <a:blip r:embed="rId5"/>
                <a:stretch>
                  <a:fillRect l="-2174" t="-12205" b="-52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7FB510C-840A-604D-B814-E1F53490E046}"/>
              </a:ext>
            </a:extLst>
          </p:cNvPr>
          <p:cNvSpPr/>
          <p:nvPr/>
        </p:nvSpPr>
        <p:spPr>
          <a:xfrm>
            <a:off x="7458475" y="2673229"/>
            <a:ext cx="784860" cy="45304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E925AD-5469-2D47-BE3D-67CCF60ACB52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4523509" y="2363387"/>
            <a:ext cx="2934966" cy="53636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3">
            <a:extLst>
              <a:ext uri="{FF2B5EF4-FFF2-40B4-BE49-F238E27FC236}">
                <a16:creationId xmlns:a16="http://schemas.microsoft.com/office/drawing/2014/main" id="{D66CCB45-88B0-2B44-9B35-45A39AF3B350}"/>
              </a:ext>
            </a:extLst>
          </p:cNvPr>
          <p:cNvSpPr txBox="1">
            <a:spLocks/>
          </p:cNvSpPr>
          <p:nvPr/>
        </p:nvSpPr>
        <p:spPr>
          <a:xfrm>
            <a:off x="5105400" y="4982716"/>
            <a:ext cx="6400800" cy="1110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/>
              <a:t>N:</a:t>
            </a:r>
            <a:r>
              <a:rPr lang="zh-CN" altLang="en-US" dirty="0"/>
              <a:t> 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k:</a:t>
            </a:r>
            <a:r>
              <a:rPr lang="zh-CN" altLang="en-US" dirty="0"/>
              <a:t> 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groups</a:t>
            </a:r>
            <a:r>
              <a:rPr lang="zh-CN" altLang="en-US" dirty="0"/>
              <a:t> </a:t>
            </a:r>
            <a:r>
              <a:rPr lang="en-US" altLang="zh-CN" dirty="0"/>
              <a:t>(categories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IV)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9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DA19-0265-B14A-B2CD-C9E83BB3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squares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BDAEA-9D82-FB4B-A0F1-DFF77BEA0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800600"/>
            <a:ext cx="7315200" cy="1418085"/>
          </a:xfrm>
        </p:spPr>
        <p:txBody>
          <a:bodyPr/>
          <a:lstStyle/>
          <a:p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squares</a:t>
            </a:r>
            <a:r>
              <a:rPr lang="zh-CN" altLang="en-US" dirty="0"/>
              <a:t> </a:t>
            </a:r>
            <a:r>
              <a:rPr lang="en-US" altLang="zh-CN" dirty="0"/>
              <a:t>takes</a:t>
            </a:r>
            <a:r>
              <a:rPr lang="zh-CN" altLang="en-US" dirty="0"/>
              <a:t> </a:t>
            </a:r>
            <a:r>
              <a:rPr lang="en-US" altLang="zh-CN" dirty="0"/>
              <a:t>df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consideration.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92520589-1126-7643-A55C-8FCA0E3F60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3967456"/>
                  </p:ext>
                </p:extLst>
              </p:nvPr>
            </p:nvGraphicFramePr>
            <p:xfrm>
              <a:off x="522143" y="2059476"/>
              <a:ext cx="6693996" cy="2512228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916257">
                      <a:extLst>
                        <a:ext uri="{9D8B030D-6E8A-4147-A177-3AD203B41FA5}">
                          <a16:colId xmlns:a16="http://schemas.microsoft.com/office/drawing/2014/main" val="3343606998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612348427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754186589"/>
                        </a:ext>
                      </a:extLst>
                    </a:gridCol>
                    <a:gridCol w="1577339">
                      <a:extLst>
                        <a:ext uri="{9D8B030D-6E8A-4147-A177-3AD203B41FA5}">
                          <a16:colId xmlns:a16="http://schemas.microsoft.com/office/drawing/2014/main" val="2237251240"/>
                        </a:ext>
                      </a:extLst>
                    </a:gridCol>
                  </a:tblGrid>
                  <a:tr h="628057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Source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SS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df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MS</a:t>
                          </a:r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5160452"/>
                      </a:ext>
                    </a:extLst>
                  </a:tr>
                  <a:tr h="628057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Within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1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SS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N-k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0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  <m:r>
                                      <a:rPr lang="en-US" altLang="zh-CN" sz="2800" b="1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2800" b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6421243"/>
                      </a:ext>
                    </a:extLst>
                  </a:tr>
                  <a:tr h="628057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Between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1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SS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k-1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1" i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a:rPr lang="en-US" altLang="zh-CN" sz="2800" b="1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06389394"/>
                      </a:ext>
                    </a:extLst>
                  </a:tr>
                  <a:tr h="628057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Total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1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SS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sub>
                                </m:sSub>
                                <m:r>
                                  <a:rPr lang="en-US" altLang="zh-CN" sz="2800" b="0" smtClean="0">
                                    <a:ln w="0"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1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SS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N-1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59528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92520589-1126-7643-A55C-8FCA0E3F60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3967456"/>
                  </p:ext>
                </p:extLst>
              </p:nvPr>
            </p:nvGraphicFramePr>
            <p:xfrm>
              <a:off x="522143" y="2059476"/>
              <a:ext cx="6693996" cy="2512228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916257">
                      <a:extLst>
                        <a:ext uri="{9D8B030D-6E8A-4147-A177-3AD203B41FA5}">
                          <a16:colId xmlns:a16="http://schemas.microsoft.com/office/drawing/2014/main" val="3343606998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612348427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754186589"/>
                        </a:ext>
                      </a:extLst>
                    </a:gridCol>
                    <a:gridCol w="1577339">
                      <a:extLst>
                        <a:ext uri="{9D8B030D-6E8A-4147-A177-3AD203B41FA5}">
                          <a16:colId xmlns:a16="http://schemas.microsoft.com/office/drawing/2014/main" val="2237251240"/>
                        </a:ext>
                      </a:extLst>
                    </a:gridCol>
                  </a:tblGrid>
                  <a:tr h="628057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Source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SS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df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MS</a:t>
                          </a:r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5160452"/>
                      </a:ext>
                    </a:extLst>
                  </a:tr>
                  <a:tr h="628057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Within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5556" t="-104082" r="-162500" b="-220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N-k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6613" t="-104082" r="-806" b="-220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6421243"/>
                      </a:ext>
                    </a:extLst>
                  </a:tr>
                  <a:tr h="628057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Between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5556" t="-200000" r="-162500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k-1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6613" t="-200000" r="-806" b="-1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6389394"/>
                      </a:ext>
                    </a:extLst>
                  </a:tr>
                  <a:tr h="628057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Total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5556" t="-306122" r="-162500" b="-18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N-1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59528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F64AAF9-A321-3644-A5BA-8EF9185995E1}"/>
              </a:ext>
            </a:extLst>
          </p:cNvPr>
          <p:cNvSpPr/>
          <p:nvPr/>
        </p:nvSpPr>
        <p:spPr>
          <a:xfrm>
            <a:off x="5977137" y="3445988"/>
            <a:ext cx="784860" cy="453047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D5B94D-B65B-C948-B8F3-FBAFDDE8CA3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761997" y="3672512"/>
            <a:ext cx="934205" cy="5330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0DB296B-A32B-BD49-B858-71457AA65E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96202" y="3496518"/>
                <a:ext cx="4063592" cy="1418085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For</a:t>
                </a:r>
                <a:r>
                  <a:rPr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between-group</a:t>
                </a:r>
                <a:r>
                  <a:rPr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MS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altLang="zh-CN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𝑺𝑺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0DB296B-A32B-BD49-B858-71457AA65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2" y="3496518"/>
                <a:ext cx="4063592" cy="1418085"/>
              </a:xfrm>
              <a:prstGeom prst="rect">
                <a:avLst/>
              </a:prstGeom>
              <a:blipFill>
                <a:blip r:embed="rId3"/>
                <a:stretch>
                  <a:fillRect l="-2484" t="-885" b="-2655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464084D-A9EB-6B4E-A9FB-838CF7045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92739" y="1956907"/>
                <a:ext cx="4070519" cy="1418085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</a:t>
                </a:r>
                <a:r>
                  <a:rPr lang="zh-CN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within-group</a:t>
                </a:r>
                <a:r>
                  <a:rPr lang="zh-CN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altLang="zh-CN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𝑺𝑺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464084D-A9EB-6B4E-A9FB-838CF7045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739" y="1956907"/>
                <a:ext cx="4070519" cy="1418085"/>
              </a:xfrm>
              <a:prstGeom prst="rect">
                <a:avLst/>
              </a:prstGeom>
              <a:blipFill>
                <a:blip r:embed="rId4"/>
                <a:stretch>
                  <a:fillRect l="-2174" b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C192396-AA9E-934F-9EB2-3DC63148BAA3}"/>
              </a:ext>
            </a:extLst>
          </p:cNvPr>
          <p:cNvSpPr/>
          <p:nvPr/>
        </p:nvSpPr>
        <p:spPr>
          <a:xfrm>
            <a:off x="5977137" y="2797538"/>
            <a:ext cx="784860" cy="45304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1FBF9A-817E-414A-A5E3-28D32D65DA43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6761997" y="2665950"/>
            <a:ext cx="930742" cy="35811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94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DA19-0265-B14A-B2CD-C9E83BB3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42" y="764373"/>
            <a:ext cx="10984058" cy="1293028"/>
          </a:xfrm>
        </p:spPr>
        <p:txBody>
          <a:bodyPr>
            <a:normAutofit/>
          </a:bodyPr>
          <a:lstStyle/>
          <a:p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statistics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F-distribution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92520589-1126-7643-A55C-8FCA0E3F60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8093330"/>
                  </p:ext>
                </p:extLst>
              </p:nvPr>
            </p:nvGraphicFramePr>
            <p:xfrm>
              <a:off x="522142" y="2059475"/>
              <a:ext cx="6564458" cy="1826724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520818">
                      <a:extLst>
                        <a:ext uri="{9D8B030D-6E8A-4147-A177-3AD203B41FA5}">
                          <a16:colId xmlns:a16="http://schemas.microsoft.com/office/drawing/2014/main" val="3343606998"/>
                        </a:ext>
                      </a:extLst>
                    </a:gridCol>
                    <a:gridCol w="1451408">
                      <a:extLst>
                        <a:ext uri="{9D8B030D-6E8A-4147-A177-3AD203B41FA5}">
                          <a16:colId xmlns:a16="http://schemas.microsoft.com/office/drawing/2014/main" val="1612348427"/>
                        </a:ext>
                      </a:extLst>
                    </a:gridCol>
                    <a:gridCol w="1088556">
                      <a:extLst>
                        <a:ext uri="{9D8B030D-6E8A-4147-A177-3AD203B41FA5}">
                          <a16:colId xmlns:a16="http://schemas.microsoft.com/office/drawing/2014/main" val="2754186589"/>
                        </a:ext>
                      </a:extLst>
                    </a:gridCol>
                    <a:gridCol w="1251838">
                      <a:extLst>
                        <a:ext uri="{9D8B030D-6E8A-4147-A177-3AD203B41FA5}">
                          <a16:colId xmlns:a16="http://schemas.microsoft.com/office/drawing/2014/main" val="2237251240"/>
                        </a:ext>
                      </a:extLst>
                    </a:gridCol>
                    <a:gridCol w="1251838">
                      <a:extLst>
                        <a:ext uri="{9D8B030D-6E8A-4147-A177-3AD203B41FA5}">
                          <a16:colId xmlns:a16="http://schemas.microsoft.com/office/drawing/2014/main" val="2863292442"/>
                        </a:ext>
                      </a:extLst>
                    </a:gridCol>
                  </a:tblGrid>
                  <a:tr h="456681">
                    <a:tc>
                      <a:txBody>
                        <a:bodyPr/>
                        <a:lstStyle/>
                        <a:p>
                          <a:r>
                            <a:rPr lang="en-US" altLang="zh-CN" sz="2100" dirty="0"/>
                            <a:t>Source</a:t>
                          </a:r>
                          <a:endParaRPr lang="en-US" sz="2100" dirty="0"/>
                        </a:p>
                      </a:txBody>
                      <a:tcPr marL="96154" marR="96154" marT="48077" marB="4807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dirty="0"/>
                            <a:t>SS</a:t>
                          </a:r>
                          <a:endParaRPr lang="en-US" sz="2100" dirty="0"/>
                        </a:p>
                      </a:txBody>
                      <a:tcPr marL="96154" marR="96154" marT="48077" marB="4807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dirty="0"/>
                            <a:t>df</a:t>
                          </a:r>
                          <a:endParaRPr lang="en-US" sz="2100" dirty="0"/>
                        </a:p>
                      </a:txBody>
                      <a:tcPr marL="96154" marR="96154" marT="48077" marB="4807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dirty="0"/>
                            <a:t>MS</a:t>
                          </a:r>
                          <a:endParaRPr lang="en-US" sz="2100" dirty="0"/>
                        </a:p>
                      </a:txBody>
                      <a:tcPr marL="96154" marR="96154" marT="48077" marB="4807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dirty="0"/>
                            <a:t>F</a:t>
                          </a:r>
                          <a:endParaRPr lang="en-US" sz="2100" dirty="0"/>
                        </a:p>
                      </a:txBody>
                      <a:tcPr marL="96154" marR="96154" marT="48077" marB="48077" anchor="ctr"/>
                    </a:tc>
                    <a:extLst>
                      <a:ext uri="{0D108BD9-81ED-4DB2-BD59-A6C34878D82A}">
                        <a16:rowId xmlns:a16="http://schemas.microsoft.com/office/drawing/2014/main" val="2495160452"/>
                      </a:ext>
                    </a:extLst>
                  </a:tr>
                  <a:tr h="456681">
                    <a:tc>
                      <a:txBody>
                        <a:bodyPr/>
                        <a:lstStyle/>
                        <a:p>
                          <a:r>
                            <a:rPr lang="en-US" altLang="zh-CN" sz="2100" dirty="0"/>
                            <a:t>Within</a:t>
                          </a:r>
                          <a:endParaRPr lang="en-US" sz="2100" dirty="0"/>
                        </a:p>
                      </a:txBody>
                      <a:tcPr marL="96154" marR="96154" marT="48077" marB="48077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100" b="0" i="1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SS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1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6154" marR="96154" marT="48077" marB="4807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dirty="0"/>
                            <a:t>N-k</a:t>
                          </a:r>
                          <a:endParaRPr lang="en-US" sz="2100" dirty="0"/>
                        </a:p>
                      </a:txBody>
                      <a:tcPr marL="96154" marR="96154" marT="48077" marB="4807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100" b="0" i="0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a:rPr lang="en-US" altLang="zh-CN" sz="2100" b="0" i="1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1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6154" marR="96154" marT="48077" marB="48077"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100" b="1" i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100" b="1" i="1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  <m:sSub>
                                      <m:sSubPr>
                                        <m:ctrlPr>
                                          <a:rPr lang="en-US" altLang="zh-CN" sz="2100" b="1" i="1">
                                            <a:ln w="0"/>
                                            <a:solidFill>
                                              <a:schemeClr val="accent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100" b="1" i="1">
                                            <a:ln w="0"/>
                                            <a:solidFill>
                                              <a:schemeClr val="accent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altLang="zh-CN" sz="2100" b="1" i="1">
                                            <a:ln w="0"/>
                                            <a:solidFill>
                                              <a:schemeClr val="accent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100" b="1" i="1">
                                            <a:ln w="0"/>
                                            <a:solidFill>
                                              <a:schemeClr val="accent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100" b="1" i="1">
                                            <a:ln w="0"/>
                                            <a:solidFill>
                                              <a:schemeClr val="accent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𝑴𝑺</m:t>
                                        </m:r>
                                      </m:e>
                                      <m:sub>
                                        <m:r>
                                          <a:rPr lang="en-US" altLang="zh-CN" sz="2100" b="1" i="1">
                                            <a:ln w="0"/>
                                            <a:solidFill>
                                              <a:schemeClr val="accent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marL="96154" marR="96154" marT="48077" marB="48077" anchor="ctr"/>
                    </a:tc>
                    <a:extLst>
                      <a:ext uri="{0D108BD9-81ED-4DB2-BD59-A6C34878D82A}">
                        <a16:rowId xmlns:a16="http://schemas.microsoft.com/office/drawing/2014/main" val="1566421243"/>
                      </a:ext>
                    </a:extLst>
                  </a:tr>
                  <a:tr h="456681">
                    <a:tc>
                      <a:txBody>
                        <a:bodyPr/>
                        <a:lstStyle/>
                        <a:p>
                          <a:r>
                            <a:rPr lang="en-US" altLang="zh-CN" sz="2100" dirty="0"/>
                            <a:t>Between</a:t>
                          </a:r>
                          <a:endParaRPr lang="en-US" sz="2100" dirty="0"/>
                        </a:p>
                      </a:txBody>
                      <a:tcPr marL="96154" marR="96154" marT="48077" marB="48077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100" b="0" i="1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SS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1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6154" marR="96154" marT="48077" marB="4807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dirty="0"/>
                            <a:t>k-1</a:t>
                          </a:r>
                          <a:endParaRPr lang="en-US" sz="2100" dirty="0"/>
                        </a:p>
                      </a:txBody>
                      <a:tcPr marL="96154" marR="96154" marT="48077" marB="4807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2100" b="0" i="1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1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6154" marR="96154" marT="48077" marB="48077"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06389394"/>
                      </a:ext>
                    </a:extLst>
                  </a:tr>
                  <a:tr h="456681">
                    <a:tc>
                      <a:txBody>
                        <a:bodyPr/>
                        <a:lstStyle/>
                        <a:p>
                          <a:r>
                            <a:rPr lang="en-US" altLang="zh-CN" sz="2100" dirty="0"/>
                            <a:t>Total</a:t>
                          </a:r>
                          <a:endParaRPr lang="en-US" sz="2100" dirty="0"/>
                        </a:p>
                      </a:txBody>
                      <a:tcPr marL="96154" marR="96154" marT="48077" marB="48077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100" b="0" i="1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SS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1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sub>
                                </m:sSub>
                                <m:r>
                                  <a:rPr lang="en-US" altLang="zh-CN" sz="2100" b="0" smtClean="0">
                                    <a:ln w="0"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1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100" b="0" i="1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SS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1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6154" marR="96154" marT="48077" marB="4807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dirty="0"/>
                            <a:t>N-1</a:t>
                          </a:r>
                          <a:endParaRPr lang="en-US" sz="2100" dirty="0"/>
                        </a:p>
                      </a:txBody>
                      <a:tcPr marL="96154" marR="96154" marT="48077" marB="4807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/>
                        </a:p>
                      </a:txBody>
                      <a:tcPr marL="96154" marR="96154" marT="48077" marB="48077"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59528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92520589-1126-7643-A55C-8FCA0E3F60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8093330"/>
                  </p:ext>
                </p:extLst>
              </p:nvPr>
            </p:nvGraphicFramePr>
            <p:xfrm>
              <a:off x="522142" y="2059475"/>
              <a:ext cx="6564458" cy="1826724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520818">
                      <a:extLst>
                        <a:ext uri="{9D8B030D-6E8A-4147-A177-3AD203B41FA5}">
                          <a16:colId xmlns:a16="http://schemas.microsoft.com/office/drawing/2014/main" val="3343606998"/>
                        </a:ext>
                      </a:extLst>
                    </a:gridCol>
                    <a:gridCol w="1451408">
                      <a:extLst>
                        <a:ext uri="{9D8B030D-6E8A-4147-A177-3AD203B41FA5}">
                          <a16:colId xmlns:a16="http://schemas.microsoft.com/office/drawing/2014/main" val="1612348427"/>
                        </a:ext>
                      </a:extLst>
                    </a:gridCol>
                    <a:gridCol w="1088556">
                      <a:extLst>
                        <a:ext uri="{9D8B030D-6E8A-4147-A177-3AD203B41FA5}">
                          <a16:colId xmlns:a16="http://schemas.microsoft.com/office/drawing/2014/main" val="2754186589"/>
                        </a:ext>
                      </a:extLst>
                    </a:gridCol>
                    <a:gridCol w="1251838">
                      <a:extLst>
                        <a:ext uri="{9D8B030D-6E8A-4147-A177-3AD203B41FA5}">
                          <a16:colId xmlns:a16="http://schemas.microsoft.com/office/drawing/2014/main" val="2237251240"/>
                        </a:ext>
                      </a:extLst>
                    </a:gridCol>
                    <a:gridCol w="1251838">
                      <a:extLst>
                        <a:ext uri="{9D8B030D-6E8A-4147-A177-3AD203B41FA5}">
                          <a16:colId xmlns:a16="http://schemas.microsoft.com/office/drawing/2014/main" val="2863292442"/>
                        </a:ext>
                      </a:extLst>
                    </a:gridCol>
                  </a:tblGrid>
                  <a:tr h="456681">
                    <a:tc>
                      <a:txBody>
                        <a:bodyPr/>
                        <a:lstStyle/>
                        <a:p>
                          <a:r>
                            <a:rPr lang="en-US" altLang="zh-CN" sz="2100" dirty="0"/>
                            <a:t>Source</a:t>
                          </a:r>
                          <a:endParaRPr lang="en-US" sz="2100" dirty="0"/>
                        </a:p>
                      </a:txBody>
                      <a:tcPr marL="96154" marR="96154" marT="48077" marB="4807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dirty="0"/>
                            <a:t>SS</a:t>
                          </a:r>
                          <a:endParaRPr lang="en-US" sz="2100" dirty="0"/>
                        </a:p>
                      </a:txBody>
                      <a:tcPr marL="96154" marR="96154" marT="48077" marB="4807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dirty="0"/>
                            <a:t>df</a:t>
                          </a:r>
                          <a:endParaRPr lang="en-US" sz="2100" dirty="0"/>
                        </a:p>
                      </a:txBody>
                      <a:tcPr marL="96154" marR="96154" marT="48077" marB="4807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dirty="0"/>
                            <a:t>MS</a:t>
                          </a:r>
                          <a:endParaRPr lang="en-US" sz="2100" dirty="0"/>
                        </a:p>
                      </a:txBody>
                      <a:tcPr marL="96154" marR="96154" marT="48077" marB="4807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dirty="0"/>
                            <a:t>F</a:t>
                          </a:r>
                          <a:endParaRPr lang="en-US" sz="2100" dirty="0"/>
                        </a:p>
                      </a:txBody>
                      <a:tcPr marL="96154" marR="96154" marT="48077" marB="48077" anchor="ctr"/>
                    </a:tc>
                    <a:extLst>
                      <a:ext uri="{0D108BD9-81ED-4DB2-BD59-A6C34878D82A}">
                        <a16:rowId xmlns:a16="http://schemas.microsoft.com/office/drawing/2014/main" val="2495160452"/>
                      </a:ext>
                    </a:extLst>
                  </a:tr>
                  <a:tr h="456681">
                    <a:tc>
                      <a:txBody>
                        <a:bodyPr/>
                        <a:lstStyle/>
                        <a:p>
                          <a:r>
                            <a:rPr lang="en-US" altLang="zh-CN" sz="2100" dirty="0"/>
                            <a:t>Within</a:t>
                          </a:r>
                          <a:endParaRPr lang="en-US" sz="2100" dirty="0"/>
                        </a:p>
                      </a:txBody>
                      <a:tcPr marL="96154" marR="96154" marT="48077" marB="48077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6154" marR="96154" marT="48077" marB="48077" anchor="ctr">
                        <a:blipFill>
                          <a:blip r:embed="rId2"/>
                          <a:stretch>
                            <a:fillRect l="-106140" t="-102778" r="-250000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dirty="0"/>
                            <a:t>N-k</a:t>
                          </a:r>
                          <a:endParaRPr lang="en-US" sz="2100" dirty="0"/>
                        </a:p>
                      </a:txBody>
                      <a:tcPr marL="96154" marR="96154" marT="48077" marB="48077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6154" marR="96154" marT="48077" marB="48077" anchor="ctr">
                        <a:blipFill>
                          <a:blip r:embed="rId2"/>
                          <a:stretch>
                            <a:fillRect l="-327551" t="-102778" r="-103061" b="-222222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6154" marR="96154" marT="48077" marB="48077" anchor="ctr">
                        <a:blipFill>
                          <a:blip r:embed="rId2"/>
                          <a:stretch>
                            <a:fillRect l="-423232" t="-34259" r="-2020" b="-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6421243"/>
                      </a:ext>
                    </a:extLst>
                  </a:tr>
                  <a:tr h="456681">
                    <a:tc>
                      <a:txBody>
                        <a:bodyPr/>
                        <a:lstStyle/>
                        <a:p>
                          <a:r>
                            <a:rPr lang="en-US" altLang="zh-CN" sz="2100" dirty="0"/>
                            <a:t>Between</a:t>
                          </a:r>
                          <a:endParaRPr lang="en-US" sz="2100" dirty="0"/>
                        </a:p>
                      </a:txBody>
                      <a:tcPr marL="96154" marR="96154" marT="48077" marB="48077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6154" marR="96154" marT="48077" marB="48077" anchor="ctr">
                        <a:blipFill>
                          <a:blip r:embed="rId2"/>
                          <a:stretch>
                            <a:fillRect l="-106140" t="-202778" r="-250000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dirty="0"/>
                            <a:t>k-1</a:t>
                          </a:r>
                          <a:endParaRPr lang="en-US" sz="2100" dirty="0"/>
                        </a:p>
                      </a:txBody>
                      <a:tcPr marL="96154" marR="96154" marT="48077" marB="48077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6154" marR="96154" marT="48077" marB="48077" anchor="ctr">
                        <a:blipFill>
                          <a:blip r:embed="rId2"/>
                          <a:stretch>
                            <a:fillRect l="-327551" t="-202778" r="-103061" b="-12222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06389394"/>
                      </a:ext>
                    </a:extLst>
                  </a:tr>
                  <a:tr h="456681">
                    <a:tc>
                      <a:txBody>
                        <a:bodyPr/>
                        <a:lstStyle/>
                        <a:p>
                          <a:r>
                            <a:rPr lang="en-US" altLang="zh-CN" sz="2100" dirty="0"/>
                            <a:t>Total</a:t>
                          </a:r>
                          <a:endParaRPr lang="en-US" sz="2100" dirty="0"/>
                        </a:p>
                      </a:txBody>
                      <a:tcPr marL="96154" marR="96154" marT="48077" marB="48077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6154" marR="96154" marT="48077" marB="48077" anchor="ctr">
                        <a:blipFill>
                          <a:blip r:embed="rId2"/>
                          <a:stretch>
                            <a:fillRect l="-106140" t="-302778" r="-25000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dirty="0"/>
                            <a:t>N-1</a:t>
                          </a:r>
                          <a:endParaRPr lang="en-US" sz="2100" dirty="0"/>
                        </a:p>
                      </a:txBody>
                      <a:tcPr marL="96154" marR="96154" marT="48077" marB="4807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/>
                        </a:p>
                      </a:txBody>
                      <a:tcPr marL="96154" marR="96154" marT="48077" marB="48077"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59528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B402399B-E9CC-5D44-B0A1-0606B1AE43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0" y="4114800"/>
                <a:ext cx="9448800" cy="22098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distribution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–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Appendix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/>
                  <a:t>Separate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/>
                  <a:t>Columns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–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df</m:t>
                        </m:r>
                      </m:e>
                      <m:sub>
                        <m:r>
                          <a:rPr lang="en-US" altLang="zh-CN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𝑏𝑒𝑡𝑤𝑒𝑒𝑛</m:t>
                        </m:r>
                      </m:sub>
                    </m:sSub>
                  </m:oMath>
                </a14:m>
                <a:r>
                  <a:rPr lang="en-US" altLang="zh-CN" dirty="0"/>
                  <a:t>;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Row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b="0" i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df</m:t>
                        </m:r>
                      </m:e>
                      <m:sub>
                        <m:r>
                          <a:rPr lang="en-US" altLang="zh-CN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𝑤𝑖𝑡h𝑖𝑛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critical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given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falls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listed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smaller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df.</a:t>
                </a:r>
                <a:endParaRPr lang="en-US" dirty="0"/>
              </a:p>
            </p:txBody>
          </p:sp>
        </mc:Choice>
        <mc:Fallback xmlns="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B402399B-E9CC-5D44-B0A1-0606B1AE4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114800"/>
                <a:ext cx="9448800" cy="2209800"/>
              </a:xfrm>
              <a:prstGeom prst="rect">
                <a:avLst/>
              </a:prstGeom>
              <a:blipFill>
                <a:blip r:embed="rId3"/>
                <a:stretch>
                  <a:fillRect l="-805" t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C5F065F-361C-0346-A969-4821590EA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2042161"/>
            <a:ext cx="4670223" cy="2792901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0D366FE-BA87-7E4B-B7C2-2E4C092A50E2}"/>
              </a:ext>
            </a:extLst>
          </p:cNvPr>
          <p:cNvSpPr/>
          <p:nvPr/>
        </p:nvSpPr>
        <p:spPr>
          <a:xfrm>
            <a:off x="9982200" y="2565948"/>
            <a:ext cx="1066800" cy="355327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2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6BA0-2476-4648-8045-49F65265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912028"/>
          </a:xfrm>
        </p:spPr>
        <p:txBody>
          <a:bodyPr>
            <a:normAutofit/>
          </a:bodyPr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9E98C3BF-0C21-8E4F-AEBE-3CC5C9D337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0" y="1676401"/>
                <a:ext cx="10820400" cy="45422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2400" dirty="0"/>
                  <a:t>Testing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whether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independent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variable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can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explain</a:t>
                </a:r>
                <a:r>
                  <a:rPr lang="zh-CN" altLang="en-US" sz="2400" dirty="0"/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most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of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variation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in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dependent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variable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400" b="1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𝒔𝒂𝒎𝒑𝒍𝒆</m:t>
                        </m:r>
                      </m:sub>
                    </m:sSub>
                    <m:r>
                      <a:rPr lang="en-US" altLang="zh-CN" sz="2400" b="1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𝑴</m:t>
                        </m:r>
                        <m:sSub>
                          <m:sSubPr>
                            <m:ctrlPr>
                              <a:rPr lang="en-US" altLang="zh-CN" sz="2400" b="1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2400" b="1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1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𝑴𝑺</m:t>
                            </m:r>
                          </m:e>
                          <m:sub>
                            <m:r>
                              <a:rPr lang="en-US" altLang="zh-CN" sz="2400" b="1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</m:den>
                    </m:f>
                    <m:r>
                      <a:rPr lang="en-US" altLang="zh-CN" sz="2400" b="1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b="1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400" b="1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𝒄𝒓𝒊𝒕𝒊𝒄𝒂𝒍</m:t>
                        </m:r>
                      </m:sub>
                    </m:sSub>
                    <m:r>
                      <a:rPr lang="en-US" altLang="zh-CN" sz="2400" b="1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US" altLang="zh-CN" sz="24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4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US" altLang="zh-CN" sz="24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4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200" dirty="0"/>
                  <a:t>We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reject</a:t>
                </a:r>
                <a:r>
                  <a:rPr lang="zh-CN" alt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200" b="1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200" dirty="0"/>
                  <a:t>,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and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conclude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at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least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two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group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means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are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statistically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significantly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different.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200" dirty="0"/>
                  <a:t>But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we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cannot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tell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which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two…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need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further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analysis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(e.g.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pair-wise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t-test)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zh-CN" sz="22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𝒔𝒂𝒎𝒑𝒍𝒆</m:t>
                        </m:r>
                      </m:sub>
                    </m:sSub>
                    <m:r>
                      <a:rPr lang="en-US" altLang="zh-CN" sz="2400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𝑴</m:t>
                        </m:r>
                        <m:sSub>
                          <m:sSubPr>
                            <m:ctrlPr>
                              <a:rPr lang="en-US" altLang="zh-CN" sz="24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24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𝑴𝑺</m:t>
                            </m:r>
                          </m:e>
                          <m:sub>
                            <m:r>
                              <a:rPr lang="en-US" altLang="zh-CN" sz="24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</m:den>
                    </m:f>
                    <m:r>
                      <a:rPr lang="en-US" altLang="zh-CN" sz="2400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𝒄𝒓𝒊𝒕𝒊𝒄𝒂𝒍</m:t>
                        </m:r>
                      </m:sub>
                    </m:sSub>
                    <m:r>
                      <a:rPr lang="en-US" altLang="zh-CN" sz="2400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US" altLang="zh-CN" sz="24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4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US" altLang="zh-CN" sz="24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4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200" dirty="0"/>
                  <a:t>We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fail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to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reject</a:t>
                </a:r>
                <a:r>
                  <a:rPr lang="zh-CN" alt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2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200" dirty="0"/>
                  <a:t>,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and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conclude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there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is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no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statistically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significant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difference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between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group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means.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9E98C3BF-0C21-8E4F-AEBE-3CC5C9D33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76401"/>
                <a:ext cx="10820400" cy="4542284"/>
              </a:xfrm>
              <a:prstGeom prst="rect">
                <a:avLst/>
              </a:prstGeom>
              <a:blipFill>
                <a:blip r:embed="rId3"/>
                <a:stretch>
                  <a:fillRect l="-938" t="-1117" b="-1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85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6BA0-2476-4648-8045-49F65265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912028"/>
          </a:xfrm>
        </p:spPr>
        <p:txBody>
          <a:bodyPr>
            <a:normAutofit/>
          </a:bodyPr>
          <a:lstStyle/>
          <a:p>
            <a:r>
              <a:rPr lang="en-US" altLang="zh-CN" dirty="0"/>
              <a:t>Strength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association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9E98C3BF-0C21-8E4F-AEBE-3CC5C9D337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0" y="2133599"/>
                <a:ext cx="10820400" cy="40850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p>
                          <m:r>
                            <a:rPr lang="en-US" altLang="zh-CN" sz="32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3200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28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𝒆𝒕𝒘𝒆𝒆𝒏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altLang="zh-CN" sz="28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𝒕𝒐𝒕𝒂𝒍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200" dirty="0"/>
              </a:p>
              <a:p>
                <a:pPr>
                  <a:lnSpc>
                    <a:spcPct val="100000"/>
                  </a:lnSpc>
                </a:pPr>
                <a:endParaRPr lang="en-US" altLang="zh-CN" sz="220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200" dirty="0"/>
                  <a:t>Measures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proportion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of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total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variation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that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sz="2200" dirty="0"/>
                  <a:t>explained</a:t>
                </a:r>
                <a:r>
                  <a:rPr lang="zh-CN" altLang="en-US" sz="2200" dirty="0"/>
                  <a:t>  </a:t>
                </a:r>
                <a:r>
                  <a:rPr lang="en-US" altLang="zh-CN" sz="2200" dirty="0"/>
                  <a:t>by</a:t>
                </a:r>
                <a:r>
                  <a:rPr lang="zh-CN" altLang="en-US" sz="2200" dirty="0"/>
                  <a:t> </a:t>
                </a:r>
                <a:r>
                  <a:rPr lang="en-US" altLang="zh-CN" dirty="0"/>
                  <a:t>IV</a:t>
                </a:r>
              </a:p>
              <a:p>
                <a:pPr>
                  <a:lnSpc>
                    <a:spcPct val="100000"/>
                  </a:lnSpc>
                </a:pPr>
                <a:endParaRPr lang="en-US" altLang="zh-CN" sz="220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Judgement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weak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strong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context-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subject-specific</a:t>
                </a:r>
                <a:endParaRPr lang="en-US" altLang="zh-CN" sz="220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200" dirty="0"/>
                  <a:t>Rule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of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thumb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(gui</a:t>
                </a:r>
                <a:r>
                  <a:rPr lang="en-US" altLang="zh-CN" dirty="0"/>
                  <a:t>deline)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&lt;10%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weak;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10-25%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moderate;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&gt;25%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strong</a:t>
                </a:r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9E98C3BF-0C21-8E4F-AEBE-3CC5C9D33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133599"/>
                <a:ext cx="10820400" cy="4085085"/>
              </a:xfrm>
              <a:prstGeom prst="rect">
                <a:avLst/>
              </a:prstGeom>
              <a:blipFill>
                <a:blip r:embed="rId3"/>
                <a:stretch>
                  <a:fillRect l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918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2DB3-4667-5848-95A7-E0FD121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25B84-1353-6649-87B9-499066007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One-way</a:t>
            </a:r>
            <a:r>
              <a:rPr lang="zh-CN" altLang="en-US" dirty="0"/>
              <a:t> </a:t>
            </a:r>
            <a:r>
              <a:rPr lang="en-US" altLang="zh-CN" dirty="0"/>
              <a:t>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6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D7FB-153C-E94E-B04B-99A1382D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9096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EXAMPLE</a:t>
            </a:r>
            <a:r>
              <a:rPr lang="zh-CN" altLang="en-US" sz="2800" dirty="0"/>
              <a:t> </a:t>
            </a:r>
            <a:r>
              <a:rPr lang="en-US" altLang="zh-CN" sz="2800" dirty="0"/>
              <a:t>–</a:t>
            </a:r>
            <a:r>
              <a:rPr lang="zh-CN" altLang="en-US" sz="2800" dirty="0"/>
              <a:t> </a:t>
            </a:r>
            <a:r>
              <a:rPr lang="en-US" altLang="zh-CN" sz="2800" dirty="0" err="1"/>
              <a:t>anova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C1453-D77F-6246-A9A2-6F0976DE5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405119"/>
                <a:ext cx="10668000" cy="228837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400" b="1" u="sng" dirty="0"/>
                  <a:t>GRE</a:t>
                </a:r>
                <a:r>
                  <a:rPr lang="zh-CN" altLang="en-US" sz="2400" b="1" u="sng" dirty="0"/>
                  <a:t> </a:t>
                </a:r>
                <a:r>
                  <a:rPr lang="en-US" altLang="zh-CN" sz="2400" b="1" u="sng" dirty="0"/>
                  <a:t>example:</a:t>
                </a:r>
                <a:r>
                  <a:rPr lang="zh-CN" altLang="en-US" sz="2400" b="1" u="sng" dirty="0"/>
                  <a:t> </a:t>
                </a:r>
                <a:endParaRPr lang="en-US" altLang="zh-CN" sz="2400" b="1" u="sng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400" dirty="0"/>
                  <a:t>ETS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wants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know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whether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students‘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performance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GRE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verbal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tests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associated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with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race/ethnicity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among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US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citizens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2012.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altLang="zh-CN" sz="2400" dirty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C1453-D77F-6246-A9A2-6F0976DE5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405119"/>
                <a:ext cx="10668000" cy="2288374"/>
              </a:xfrm>
              <a:blipFill>
                <a:blip r:embed="rId3"/>
                <a:stretch>
                  <a:fillRect l="-951" t="-2210"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86B18D0-1709-104D-B0EC-18B58521B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804388"/>
              </p:ext>
            </p:extLst>
          </p:nvPr>
        </p:nvGraphicFramePr>
        <p:xfrm>
          <a:off x="792480" y="3007693"/>
          <a:ext cx="10287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656709963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981199724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94944498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51955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Sample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Sample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1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White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154.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6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African-American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146.7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40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Asian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898055"/>
                  </a:ext>
                </a:extLst>
              </a:tr>
            </a:tbl>
          </a:graphicData>
        </a:graphic>
      </p:graphicFrame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2DEB102-E6D9-FC47-AB8B-EFF2FB86457E}"/>
              </a:ext>
            </a:extLst>
          </p:cNvPr>
          <p:cNvSpPr txBox="1">
            <a:spLocks/>
          </p:cNvSpPr>
          <p:nvPr/>
        </p:nvSpPr>
        <p:spPr>
          <a:xfrm>
            <a:off x="822960" y="4740611"/>
            <a:ext cx="9814560" cy="1353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/>
              <a:t>N:</a:t>
            </a:r>
            <a:r>
              <a:rPr lang="zh-CN" altLang="en-US" dirty="0"/>
              <a:t> 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size,</a:t>
            </a:r>
            <a:r>
              <a:rPr lang="zh-CN" altLang="en-US" dirty="0"/>
              <a:t> </a:t>
            </a:r>
            <a:r>
              <a:rPr lang="en-US" altLang="zh-CN" dirty="0"/>
              <a:t>N=100+100+100=300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k:</a:t>
            </a:r>
            <a:r>
              <a:rPr lang="zh-CN" altLang="en-US" dirty="0"/>
              <a:t> 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groups</a:t>
            </a:r>
            <a:r>
              <a:rPr lang="zh-CN" altLang="en-US" dirty="0"/>
              <a:t> </a:t>
            </a:r>
            <a:r>
              <a:rPr lang="en-US" altLang="zh-CN" dirty="0"/>
              <a:t>(categories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IV),</a:t>
            </a:r>
            <a:r>
              <a:rPr lang="zh-CN" altLang="en-US" dirty="0"/>
              <a:t> </a:t>
            </a:r>
            <a:r>
              <a:rPr lang="en-US" altLang="zh-CN" dirty="0"/>
              <a:t>k=3</a:t>
            </a:r>
          </a:p>
          <a:p>
            <a:pPr>
              <a:lnSpc>
                <a:spcPct val="100000"/>
              </a:lnSpc>
            </a:pPr>
            <a:r>
              <a:rPr lang="en-US" altLang="zh-CN" i="1" dirty="0"/>
              <a:t>Q:</a:t>
            </a:r>
            <a:r>
              <a:rPr lang="zh-CN" altLang="en-US" i="1" dirty="0"/>
              <a:t> </a:t>
            </a:r>
            <a:r>
              <a:rPr lang="en-US" altLang="zh-CN" i="1" dirty="0"/>
              <a:t>How</a:t>
            </a:r>
            <a:r>
              <a:rPr lang="zh-CN" altLang="en-US" i="1" dirty="0"/>
              <a:t> </a:t>
            </a:r>
            <a:r>
              <a:rPr lang="en-US" altLang="zh-CN" i="1" dirty="0"/>
              <a:t>can</a:t>
            </a:r>
            <a:r>
              <a:rPr lang="zh-CN" altLang="en-US" i="1" dirty="0"/>
              <a:t> </a:t>
            </a:r>
            <a:r>
              <a:rPr lang="en-US" altLang="zh-CN" i="1" dirty="0"/>
              <a:t>you</a:t>
            </a:r>
            <a:r>
              <a:rPr lang="zh-CN" altLang="en-US" i="1" dirty="0"/>
              <a:t> </a:t>
            </a:r>
            <a:r>
              <a:rPr lang="en-US" altLang="zh-CN" i="1" dirty="0"/>
              <a:t>get</a:t>
            </a:r>
            <a:r>
              <a:rPr lang="zh-CN" altLang="en-US" i="1" dirty="0"/>
              <a:t> </a:t>
            </a:r>
            <a:r>
              <a:rPr lang="en-US" altLang="zh-CN" i="1" dirty="0"/>
              <a:t>SS</a:t>
            </a:r>
            <a:r>
              <a:rPr lang="zh-CN" altLang="en-US" i="1" dirty="0"/>
              <a:t> </a:t>
            </a:r>
            <a:r>
              <a:rPr lang="en-US" altLang="zh-CN" i="1" dirty="0"/>
              <a:t>without</a:t>
            </a:r>
            <a:r>
              <a:rPr lang="zh-CN" altLang="en-US" i="1" dirty="0"/>
              <a:t> </a:t>
            </a:r>
            <a:r>
              <a:rPr lang="en-US" altLang="zh-CN" i="1" dirty="0"/>
              <a:t>knowing</a:t>
            </a:r>
            <a:r>
              <a:rPr lang="zh-CN" altLang="en-US" i="1" dirty="0"/>
              <a:t> </a:t>
            </a:r>
            <a:r>
              <a:rPr lang="en-US" altLang="zh-CN" i="1" dirty="0"/>
              <a:t>score</a:t>
            </a:r>
            <a:r>
              <a:rPr lang="zh-CN" altLang="en-US" i="1" dirty="0"/>
              <a:t> </a:t>
            </a:r>
            <a:r>
              <a:rPr lang="en-US" altLang="zh-CN" i="1" dirty="0"/>
              <a:t>for</a:t>
            </a:r>
            <a:r>
              <a:rPr lang="zh-CN" altLang="en-US" i="1" dirty="0"/>
              <a:t> </a:t>
            </a:r>
            <a:r>
              <a:rPr lang="en-US" altLang="zh-CN" i="1" dirty="0"/>
              <a:t>every</a:t>
            </a:r>
            <a:r>
              <a:rPr lang="zh-CN" altLang="en-US" i="1" dirty="0"/>
              <a:t> </a:t>
            </a:r>
            <a:r>
              <a:rPr lang="en-US" altLang="zh-CN" i="1" dirty="0"/>
              <a:t>student?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3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DD60-B7A6-F645-AF9A-A5CDA183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announcement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67D4-A6E7-B747-AA61-5135F0935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/>
              <a:t>Homework</a:t>
            </a:r>
            <a:r>
              <a:rPr lang="zh-CN" altLang="en-US" sz="2400" dirty="0"/>
              <a:t> </a:t>
            </a:r>
            <a:r>
              <a:rPr lang="en-US" altLang="zh-CN" sz="2400" dirty="0"/>
              <a:t>4</a:t>
            </a:r>
            <a:r>
              <a:rPr lang="zh-CN" altLang="en-US" sz="2400" dirty="0"/>
              <a:t> </a:t>
            </a:r>
            <a:r>
              <a:rPr lang="en-US" altLang="zh-CN" sz="2400" dirty="0"/>
              <a:t>has</a:t>
            </a:r>
            <a:r>
              <a:rPr lang="zh-CN" altLang="en-US" sz="2400" dirty="0"/>
              <a:t> </a:t>
            </a:r>
            <a:r>
              <a:rPr lang="en-US" altLang="zh-CN" sz="2400" dirty="0"/>
              <a:t>been</a:t>
            </a:r>
            <a:r>
              <a:rPr lang="zh-CN" altLang="en-US" sz="2400" dirty="0"/>
              <a:t> </a:t>
            </a:r>
            <a:r>
              <a:rPr lang="en-US" altLang="zh-CN" sz="2400" dirty="0"/>
              <a:t>distributed.</a:t>
            </a:r>
          </a:p>
          <a:p>
            <a:endParaRPr lang="en-US" altLang="zh-CN" sz="2400" dirty="0"/>
          </a:p>
          <a:p>
            <a:r>
              <a:rPr lang="en-US" altLang="zh-CN" sz="2400" dirty="0"/>
              <a:t>Free</a:t>
            </a:r>
            <a:r>
              <a:rPr lang="zh-CN" altLang="en-US" sz="2400" dirty="0"/>
              <a:t> </a:t>
            </a:r>
            <a:r>
              <a:rPr lang="en-US" altLang="zh-CN" sz="2400" dirty="0"/>
              <a:t>Stats</a:t>
            </a:r>
            <a:r>
              <a:rPr lang="zh-CN" altLang="en-US" sz="2400" dirty="0"/>
              <a:t> </a:t>
            </a:r>
            <a:r>
              <a:rPr lang="en-US" altLang="zh-CN" sz="2400" dirty="0"/>
              <a:t>tutors</a:t>
            </a:r>
            <a:r>
              <a:rPr lang="zh-CN" altLang="en-US" sz="2400" dirty="0"/>
              <a:t> </a:t>
            </a:r>
            <a:r>
              <a:rPr lang="en-US" altLang="zh-CN" sz="2400" dirty="0"/>
              <a:t>–</a:t>
            </a:r>
            <a:r>
              <a:rPr lang="zh-CN" altLang="en-US" sz="2400" dirty="0"/>
              <a:t> </a:t>
            </a:r>
            <a:r>
              <a:rPr lang="en-US" altLang="zh-CN" sz="2400" dirty="0"/>
              <a:t>Peter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Lesley</a:t>
            </a:r>
          </a:p>
          <a:p>
            <a:pPr lvl="1"/>
            <a:r>
              <a:rPr lang="en-US" sz="2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https://osu.zoom.us/j/98745192052?pwd=WTUydnRsSlQ3bDhpY291MGFCWkJsdz09 </a:t>
            </a:r>
            <a:endParaRPr lang="en-US" sz="2200" dirty="0"/>
          </a:p>
          <a:p>
            <a:pPr lvl="1"/>
            <a:r>
              <a:rPr lang="en-US" sz="2400" dirty="0"/>
              <a:t>Meeting ID: 987 4519 2052</a:t>
            </a:r>
            <a:r>
              <a:rPr lang="en-US" altLang="zh-CN" sz="2400" dirty="0"/>
              <a:t>;</a:t>
            </a:r>
            <a:r>
              <a:rPr lang="zh-CN" altLang="en-US" sz="2400" dirty="0"/>
              <a:t> </a:t>
            </a:r>
            <a:r>
              <a:rPr lang="en-US" sz="2400" dirty="0"/>
              <a:t>Password: 647076</a:t>
            </a:r>
          </a:p>
          <a:p>
            <a:pPr lvl="1"/>
            <a:r>
              <a:rPr lang="en-US" sz="2200" dirty="0"/>
              <a:t>Mondays: 12:30 - 3:30 pm</a:t>
            </a:r>
          </a:p>
          <a:p>
            <a:pPr lvl="1"/>
            <a:r>
              <a:rPr lang="en-US" sz="2200" dirty="0"/>
              <a:t>Tuesdays: Noon - 4 pm</a:t>
            </a:r>
          </a:p>
          <a:p>
            <a:pPr lvl="1"/>
            <a:r>
              <a:rPr lang="en-US" sz="2200" dirty="0"/>
              <a:t>Wednesdays: 9:30 am - 12:30 pm</a:t>
            </a:r>
          </a:p>
          <a:p>
            <a:pPr lvl="1"/>
            <a:r>
              <a:rPr lang="en-US" sz="2200" dirty="0"/>
              <a:t>Thursdays: 10 - 11 am and Noon - 4 pm</a:t>
            </a:r>
          </a:p>
          <a:p>
            <a:pPr lvl="1"/>
            <a:r>
              <a:rPr lang="en-US" sz="2200" dirty="0"/>
              <a:t>Fridays: 9:30 am - 2:30 pm</a:t>
            </a:r>
          </a:p>
          <a:p>
            <a:pPr lvl="1"/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569178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F66BA0-2476-4648-8045-49F652653D5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764373"/>
                <a:ext cx="10820400" cy="1293028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𝒊𝒕𝒉𝒊𝒏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F66BA0-2476-4648-8045-49F652653D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764373"/>
                <a:ext cx="10820400" cy="1293028"/>
              </a:xfrm>
              <a:blipFill>
                <a:blip r:embed="rId3"/>
                <a:stretch>
                  <a:fillRect r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2">
                <a:extLst>
                  <a:ext uri="{FF2B5EF4-FFF2-40B4-BE49-F238E27FC236}">
                    <a16:creationId xmlns:a16="http://schemas.microsoft.com/office/drawing/2014/main" id="{687A317C-2B79-FF44-9D87-53746B1CE4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2072642"/>
                <a:ext cx="3276600" cy="42671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  <m:r>
                      <a:rPr lang="en-US" sz="20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sample mean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0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𝒔</m:t>
                    </m:r>
                    <m:r>
                      <a:rPr lang="en-US" sz="20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sample </a:t>
                </a:r>
                <a:r>
                  <a:rPr lang="en-US" altLang="zh-CN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SD</a:t>
                </a:r>
                <a:endPara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𝒔</m:t>
                        </m:r>
                      </m:e>
                      <m:sup>
                        <m:r>
                          <a:rPr lang="en-US" altLang="zh-CN" sz="20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sample</a:t>
                </a:r>
                <a:r>
                  <a:rPr lang="zh-CN" altLang="en-US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variance</a:t>
                </a:r>
                <a:endPara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sample</a:t>
                </a:r>
                <a:r>
                  <a:rPr lang="zh-CN" altLang="en-US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size</a:t>
                </a:r>
                <a:endPara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zh-CN" sz="2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𝟐</m:t>
                          </m:r>
                        </m:sup>
                      </m:sSup>
                      <m:r>
                        <a:rPr lang="en-US" sz="28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(</m:t>
                              </m:r>
                            </m:e>
                          </m:nary>
                          <m:sSup>
                            <m:sSupPr>
                              <m:ctrlPr>
                                <a:rPr lang="en-US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𝒏</m:t>
                          </m:r>
                          <m:r>
                            <a:rPr lang="en-US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r>
                            <a:rPr lang="en-US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𝟏</m:t>
                          </m:r>
                        </m:den>
                      </m:f>
                      <m:r>
                        <a:rPr lang="en-US" altLang="zh-CN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SS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df</m:t>
                          </m:r>
                        </m:den>
                      </m:f>
                    </m:oMath>
                  </m:oMathPara>
                </a14:m>
                <a:endParaRPr lang="en-US" altLang="zh-CN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en-US" altLang="zh-CN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SS</m:t>
                      </m:r>
                      <m:r>
                        <a:rPr lang="en-US" altLang="zh-CN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𝒅𝒇</m:t>
                      </m:r>
                      <m:r>
                        <a:rPr lang="en-US" altLang="zh-CN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r>
                        <a:rPr lang="en-US" altLang="zh-CN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𝒏</m:t>
                      </m:r>
                      <m:r>
                        <a:rPr lang="en-US" altLang="zh-CN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</m:t>
                      </m:r>
                      <m:r>
                        <a:rPr lang="en-US" altLang="zh-CN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𝟏</m:t>
                      </m:r>
                      <m:r>
                        <a:rPr lang="en-US" altLang="zh-CN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 Box 2">
                <a:extLst>
                  <a:ext uri="{FF2B5EF4-FFF2-40B4-BE49-F238E27FC236}">
                    <a16:creationId xmlns:a16="http://schemas.microsoft.com/office/drawing/2014/main" id="{687A317C-2B79-FF44-9D87-53746B1CE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072642"/>
                <a:ext cx="3276600" cy="4267199"/>
              </a:xfrm>
              <a:prstGeom prst="rect">
                <a:avLst/>
              </a:prstGeom>
              <a:blipFill>
                <a:blip r:embed="rId4"/>
                <a:stretch>
                  <a:fillRect l="-1923" t="-888" r="-192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E0DEBA84-1E0E-954E-A242-B685BBA9C9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7595279"/>
                  </p:ext>
                </p:extLst>
              </p:nvPr>
            </p:nvGraphicFramePr>
            <p:xfrm>
              <a:off x="3962400" y="2286000"/>
              <a:ext cx="7772401" cy="15412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5385">
                      <a:extLst>
                        <a:ext uri="{9D8B030D-6E8A-4147-A177-3AD203B41FA5}">
                          <a16:colId xmlns:a16="http://schemas.microsoft.com/office/drawing/2014/main" val="656709963"/>
                        </a:ext>
                      </a:extLst>
                    </a:gridCol>
                    <a:gridCol w="1163472">
                      <a:extLst>
                        <a:ext uri="{9D8B030D-6E8A-4147-A177-3AD203B41FA5}">
                          <a16:colId xmlns:a16="http://schemas.microsoft.com/office/drawing/2014/main" val="981199724"/>
                        </a:ext>
                      </a:extLst>
                    </a:gridCol>
                    <a:gridCol w="1163472">
                      <a:extLst>
                        <a:ext uri="{9D8B030D-6E8A-4147-A177-3AD203B41FA5}">
                          <a16:colId xmlns:a16="http://schemas.microsoft.com/office/drawing/2014/main" val="94944498"/>
                        </a:ext>
                      </a:extLst>
                    </a:gridCol>
                    <a:gridCol w="1163472">
                      <a:extLst>
                        <a:ext uri="{9D8B030D-6E8A-4147-A177-3AD203B41FA5}">
                          <a16:colId xmlns:a16="http://schemas.microsoft.com/office/drawing/2014/main" val="51955809"/>
                        </a:ext>
                      </a:extLst>
                    </a:gridCol>
                    <a:gridCol w="3276600">
                      <a:extLst>
                        <a:ext uri="{9D8B030D-6E8A-4147-A177-3AD203B41FA5}">
                          <a16:colId xmlns:a16="http://schemas.microsoft.com/office/drawing/2014/main" val="36614953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1" i="1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b="1" i="1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1" i="1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𝑺𝑺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37124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154.</a:t>
                          </a:r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7.3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(100−1)</m:t>
                              </m:r>
                            </m:oMath>
                          </a14:m>
                          <a:r>
                            <a:rPr lang="en-US" altLang="zh-CN" dirty="0"/>
                            <a:t>=5275.71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8160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146.7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7.1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(100−1)</m:t>
                              </m:r>
                            </m:oMath>
                          </a14:m>
                          <a:r>
                            <a:rPr lang="en-US" altLang="zh-CN" dirty="0"/>
                            <a:t>=4990.59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40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152.6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8.0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8.0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(100−1)</m:t>
                              </m:r>
                            </m:oMath>
                          </a14:m>
                          <a:r>
                            <a:rPr lang="en-US" altLang="zh-CN" dirty="0"/>
                            <a:t>=6336.00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980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E0DEBA84-1E0E-954E-A242-B685BBA9C9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7595279"/>
                  </p:ext>
                </p:extLst>
              </p:nvPr>
            </p:nvGraphicFramePr>
            <p:xfrm>
              <a:off x="3962400" y="2286000"/>
              <a:ext cx="7772401" cy="15412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5385">
                      <a:extLst>
                        <a:ext uri="{9D8B030D-6E8A-4147-A177-3AD203B41FA5}">
                          <a16:colId xmlns:a16="http://schemas.microsoft.com/office/drawing/2014/main" val="656709963"/>
                        </a:ext>
                      </a:extLst>
                    </a:gridCol>
                    <a:gridCol w="1163472">
                      <a:extLst>
                        <a:ext uri="{9D8B030D-6E8A-4147-A177-3AD203B41FA5}">
                          <a16:colId xmlns:a16="http://schemas.microsoft.com/office/drawing/2014/main" val="981199724"/>
                        </a:ext>
                      </a:extLst>
                    </a:gridCol>
                    <a:gridCol w="1163472">
                      <a:extLst>
                        <a:ext uri="{9D8B030D-6E8A-4147-A177-3AD203B41FA5}">
                          <a16:colId xmlns:a16="http://schemas.microsoft.com/office/drawing/2014/main" val="94944498"/>
                        </a:ext>
                      </a:extLst>
                    </a:gridCol>
                    <a:gridCol w="1163472">
                      <a:extLst>
                        <a:ext uri="{9D8B030D-6E8A-4147-A177-3AD203B41FA5}">
                          <a16:colId xmlns:a16="http://schemas.microsoft.com/office/drawing/2014/main" val="51955809"/>
                        </a:ext>
                      </a:extLst>
                    </a:gridCol>
                    <a:gridCol w="3276600">
                      <a:extLst>
                        <a:ext uri="{9D8B030D-6E8A-4147-A177-3AD203B41FA5}">
                          <a16:colId xmlns:a16="http://schemas.microsoft.com/office/drawing/2014/main" val="3661495354"/>
                        </a:ext>
                      </a:extLst>
                    </a:gridCol>
                  </a:tblGrid>
                  <a:tr h="428752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6957" t="-2941" r="-482609" b="-2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86957" t="-2941" r="-382609" b="-2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86957" t="-2941" r="-282609" b="-2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7984" t="-2941" r="-775" b="-28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37124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154.</a:t>
                          </a:r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7984" t="-120690" r="-775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8160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146.7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7984" t="-213333" r="-775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40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152.6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8.0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7984" t="-324138" r="-775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8980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B1E0AFD-CEFB-F740-BCAD-1B0967324AE1}"/>
                  </a:ext>
                </a:extLst>
              </p:cNvPr>
              <p:cNvSpPr/>
              <p:nvPr/>
            </p:nvSpPr>
            <p:spPr>
              <a:xfrm>
                <a:off x="3962400" y="4495800"/>
                <a:ext cx="7924800" cy="14931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Sum</a:t>
                </a:r>
                <a:r>
                  <a:rPr lang="zh-CN" altLang="en-US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across</a:t>
                </a:r>
                <a:r>
                  <a:rPr lang="zh-CN" altLang="en-US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altLang="zh-CN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𝑺𝑺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zh-CN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7.3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100−1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100−1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8.0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100−1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=5275.71+4990.59+6336.00=16602.3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B1E0AFD-CEFB-F740-BCAD-1B0967324A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495800"/>
                <a:ext cx="7924800" cy="1493166"/>
              </a:xfrm>
              <a:prstGeom prst="rect">
                <a:avLst/>
              </a:prstGeom>
              <a:blipFill>
                <a:blip r:embed="rId6"/>
                <a:stretch>
                  <a:fillRect l="-800" t="-33898" b="-7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D5F3D46-C47B-EF4F-91D5-026D0CE70943}"/>
              </a:ext>
            </a:extLst>
          </p:cNvPr>
          <p:cNvSpPr/>
          <p:nvPr/>
        </p:nvSpPr>
        <p:spPr>
          <a:xfrm>
            <a:off x="8534400" y="2743200"/>
            <a:ext cx="2971800" cy="1053964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5">
                <a:extLst>
                  <a:ext uri="{FF2B5EF4-FFF2-40B4-BE49-F238E27FC236}">
                    <a16:creationId xmlns:a16="http://schemas.microsoft.com/office/drawing/2014/main" id="{6D155D35-24CF-BC4B-B512-13D4FC671F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5518692"/>
                  </p:ext>
                </p:extLst>
              </p:nvPr>
            </p:nvGraphicFramePr>
            <p:xfrm>
              <a:off x="561564" y="1107272"/>
              <a:ext cx="5382036" cy="1861284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794012">
                      <a:extLst>
                        <a:ext uri="{9D8B030D-6E8A-4147-A177-3AD203B41FA5}">
                          <a16:colId xmlns:a16="http://schemas.microsoft.com/office/drawing/2014/main" val="3343606998"/>
                        </a:ext>
                      </a:extLst>
                    </a:gridCol>
                    <a:gridCol w="1794012">
                      <a:extLst>
                        <a:ext uri="{9D8B030D-6E8A-4147-A177-3AD203B41FA5}">
                          <a16:colId xmlns:a16="http://schemas.microsoft.com/office/drawing/2014/main" val="1612348427"/>
                        </a:ext>
                      </a:extLst>
                    </a:gridCol>
                    <a:gridCol w="1794012">
                      <a:extLst>
                        <a:ext uri="{9D8B030D-6E8A-4147-A177-3AD203B41FA5}">
                          <a16:colId xmlns:a16="http://schemas.microsoft.com/office/drawing/2014/main" val="3698725888"/>
                        </a:ext>
                      </a:extLst>
                    </a:gridCol>
                  </a:tblGrid>
                  <a:tr h="465321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Source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SS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5160452"/>
                      </a:ext>
                    </a:extLst>
                  </a:tr>
                  <a:tr h="465321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Within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𝑺𝑺</m:t>
                                    </m:r>
                                  </m:e>
                                  <m:sub>
                                    <m:r>
                                      <a:rPr lang="en-US" altLang="zh-CN" sz="2400" b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16602.3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6421243"/>
                      </a:ext>
                    </a:extLst>
                  </a:tr>
                  <a:tr h="465321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Between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𝑺𝑺</m:t>
                                    </m:r>
                                  </m:e>
                                  <m:sub>
                                    <m:r>
                                      <a:rPr lang="en-US" altLang="zh-CN" sz="2400" b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3060.6</a:t>
                          </a:r>
                          <a:r>
                            <a:rPr lang="en-US" altLang="zh-CN" sz="2400" dirty="0"/>
                            <a:t>7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06389394"/>
                      </a:ext>
                    </a:extLst>
                  </a:tr>
                  <a:tr h="465321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Total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𝑺𝑺</m:t>
                                    </m:r>
                                  </m:e>
                                  <m:sub>
                                    <m:r>
                                      <a:rPr lang="en-US" altLang="zh-CN" sz="2400" b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sub>
                                </m:sSub>
                                <m:r>
                                  <a:rPr lang="en-US" altLang="zh-CN" sz="2400" b="1" smtClean="0">
                                    <a:ln w="0"/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1" i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𝑺𝑺</m:t>
                                    </m:r>
                                  </m:e>
                                  <m:sub>
                                    <m:r>
                                      <a:rPr lang="en-US" altLang="zh-CN" sz="2400" b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19662.97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59528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5">
                <a:extLst>
                  <a:ext uri="{FF2B5EF4-FFF2-40B4-BE49-F238E27FC236}">
                    <a16:creationId xmlns:a16="http://schemas.microsoft.com/office/drawing/2014/main" id="{6D155D35-24CF-BC4B-B512-13D4FC671F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5518692"/>
                  </p:ext>
                </p:extLst>
              </p:nvPr>
            </p:nvGraphicFramePr>
            <p:xfrm>
              <a:off x="561564" y="1107272"/>
              <a:ext cx="5382036" cy="1861284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794012">
                      <a:extLst>
                        <a:ext uri="{9D8B030D-6E8A-4147-A177-3AD203B41FA5}">
                          <a16:colId xmlns:a16="http://schemas.microsoft.com/office/drawing/2014/main" val="3343606998"/>
                        </a:ext>
                      </a:extLst>
                    </a:gridCol>
                    <a:gridCol w="1794012">
                      <a:extLst>
                        <a:ext uri="{9D8B030D-6E8A-4147-A177-3AD203B41FA5}">
                          <a16:colId xmlns:a16="http://schemas.microsoft.com/office/drawing/2014/main" val="1612348427"/>
                        </a:ext>
                      </a:extLst>
                    </a:gridCol>
                    <a:gridCol w="1794012">
                      <a:extLst>
                        <a:ext uri="{9D8B030D-6E8A-4147-A177-3AD203B41FA5}">
                          <a16:colId xmlns:a16="http://schemas.microsoft.com/office/drawing/2014/main" val="3698725888"/>
                        </a:ext>
                      </a:extLst>
                    </a:gridCol>
                  </a:tblGrid>
                  <a:tr h="465321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Source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SS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5160452"/>
                      </a:ext>
                    </a:extLst>
                  </a:tr>
                  <a:tr h="465321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Within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10811" r="-100704" b="-2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16602.3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6421243"/>
                      </a:ext>
                    </a:extLst>
                  </a:tr>
                  <a:tr h="465321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Between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16667" r="-100704" b="-130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3060.6</a:t>
                          </a:r>
                          <a:r>
                            <a:rPr lang="en-US" altLang="zh-CN" sz="2400" dirty="0"/>
                            <a:t>7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06389394"/>
                      </a:ext>
                    </a:extLst>
                  </a:tr>
                  <a:tr h="465321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Total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308108" r="-100704" b="-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19662.97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59528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CF66BA0-2476-4648-8045-49F65265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altLang="zh-CN" dirty="0"/>
              <a:t>SS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79EBDCB-0E2B-BC4E-BABD-9199F236CA53}"/>
              </a:ext>
            </a:extLst>
          </p:cNvPr>
          <p:cNvSpPr/>
          <p:nvPr/>
        </p:nvSpPr>
        <p:spPr>
          <a:xfrm>
            <a:off x="2860152" y="2057401"/>
            <a:ext cx="784860" cy="453047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17B1EC1-0F6E-D14F-9D65-E040657E95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8656" y="953250"/>
                <a:ext cx="4063592" cy="2512227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For</a:t>
                </a:r>
                <a:r>
                  <a:rPr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each</a:t>
                </a:r>
                <a:r>
                  <a:rPr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group</a:t>
                </a:r>
                <a:r>
                  <a:rPr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j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US" altLang="zh-CN" sz="2400" b="1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Sum</a:t>
                </a:r>
                <a:r>
                  <a:rPr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across</a:t>
                </a:r>
                <a:r>
                  <a:rPr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groups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altLang="zh-CN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𝑺𝑺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17B1EC1-0F6E-D14F-9D65-E040657E9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656" y="953250"/>
                <a:ext cx="4063592" cy="2512227"/>
              </a:xfrm>
              <a:prstGeom prst="rect">
                <a:avLst/>
              </a:prstGeom>
              <a:blipFill>
                <a:blip r:embed="rId4"/>
                <a:stretch>
                  <a:fillRect l="-1863" t="-1000" b="-68000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6">
                <a:extLst>
                  <a:ext uri="{FF2B5EF4-FFF2-40B4-BE49-F238E27FC236}">
                    <a16:creationId xmlns:a16="http://schemas.microsoft.com/office/drawing/2014/main" id="{9621EC98-9945-2443-9E07-6A57F97324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4070134"/>
                  </p:ext>
                </p:extLst>
              </p:nvPr>
            </p:nvGraphicFramePr>
            <p:xfrm>
              <a:off x="561565" y="3654354"/>
              <a:ext cx="8125238" cy="15413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759">
                      <a:extLst>
                        <a:ext uri="{9D8B030D-6E8A-4147-A177-3AD203B41FA5}">
                          <a16:colId xmlns:a16="http://schemas.microsoft.com/office/drawing/2014/main" val="656709963"/>
                        </a:ext>
                      </a:extLst>
                    </a:gridCol>
                    <a:gridCol w="1059759">
                      <a:extLst>
                        <a:ext uri="{9D8B030D-6E8A-4147-A177-3AD203B41FA5}">
                          <a16:colId xmlns:a16="http://schemas.microsoft.com/office/drawing/2014/main" val="981199724"/>
                        </a:ext>
                      </a:extLst>
                    </a:gridCol>
                    <a:gridCol w="1059759">
                      <a:extLst>
                        <a:ext uri="{9D8B030D-6E8A-4147-A177-3AD203B41FA5}">
                          <a16:colId xmlns:a16="http://schemas.microsoft.com/office/drawing/2014/main" val="94944498"/>
                        </a:ext>
                      </a:extLst>
                    </a:gridCol>
                    <a:gridCol w="1059759">
                      <a:extLst>
                        <a:ext uri="{9D8B030D-6E8A-4147-A177-3AD203B41FA5}">
                          <a16:colId xmlns:a16="http://schemas.microsoft.com/office/drawing/2014/main" val="51955809"/>
                        </a:ext>
                      </a:extLst>
                    </a:gridCol>
                    <a:gridCol w="3886202">
                      <a:extLst>
                        <a:ext uri="{9D8B030D-6E8A-4147-A177-3AD203B41FA5}">
                          <a16:colId xmlns:a16="http://schemas.microsoft.com/office/drawing/2014/main" val="36614953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1" i="1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b="1" i="1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1" i="1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b="1" i="1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b="1" i="1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𝒕𝒐𝒕𝒂𝒍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1" i="1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𝑺𝑺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37124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154.</a:t>
                          </a:r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151.13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154.1−151.13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dirty="0"/>
                            <a:t>880.11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8160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146.7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151.13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146.7−151.13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/>
                            <a:t>=1965.44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40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152.6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151.13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152.6−151.13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/>
                            <a:t>=215.11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980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6">
                <a:extLst>
                  <a:ext uri="{FF2B5EF4-FFF2-40B4-BE49-F238E27FC236}">
                    <a16:creationId xmlns:a16="http://schemas.microsoft.com/office/drawing/2014/main" id="{9621EC98-9945-2443-9E07-6A57F97324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4070134"/>
                  </p:ext>
                </p:extLst>
              </p:nvPr>
            </p:nvGraphicFramePr>
            <p:xfrm>
              <a:off x="561565" y="3654354"/>
              <a:ext cx="8125238" cy="15413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759">
                      <a:extLst>
                        <a:ext uri="{9D8B030D-6E8A-4147-A177-3AD203B41FA5}">
                          <a16:colId xmlns:a16="http://schemas.microsoft.com/office/drawing/2014/main" val="656709963"/>
                        </a:ext>
                      </a:extLst>
                    </a:gridCol>
                    <a:gridCol w="1059759">
                      <a:extLst>
                        <a:ext uri="{9D8B030D-6E8A-4147-A177-3AD203B41FA5}">
                          <a16:colId xmlns:a16="http://schemas.microsoft.com/office/drawing/2014/main" val="981199724"/>
                        </a:ext>
                      </a:extLst>
                    </a:gridCol>
                    <a:gridCol w="1059759">
                      <a:extLst>
                        <a:ext uri="{9D8B030D-6E8A-4147-A177-3AD203B41FA5}">
                          <a16:colId xmlns:a16="http://schemas.microsoft.com/office/drawing/2014/main" val="94944498"/>
                        </a:ext>
                      </a:extLst>
                    </a:gridCol>
                    <a:gridCol w="1059759">
                      <a:extLst>
                        <a:ext uri="{9D8B030D-6E8A-4147-A177-3AD203B41FA5}">
                          <a16:colId xmlns:a16="http://schemas.microsoft.com/office/drawing/2014/main" val="51955809"/>
                        </a:ext>
                      </a:extLst>
                    </a:gridCol>
                    <a:gridCol w="3886202">
                      <a:extLst>
                        <a:ext uri="{9D8B030D-6E8A-4147-A177-3AD203B41FA5}">
                          <a16:colId xmlns:a16="http://schemas.microsoft.com/office/drawing/2014/main" val="3661495354"/>
                        </a:ext>
                      </a:extLst>
                    </a:gridCol>
                  </a:tblGrid>
                  <a:tr h="42881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2410" r="-573494" b="-2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r="-466667" b="-2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3614" r="-372289" b="-2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9121" r="-651" b="-28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37124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154.</a:t>
                          </a:r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151.13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9121" t="-113333" r="-65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8160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146.7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151.13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9121" t="-220690" r="-651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40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152.6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151.13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9121" t="-310000" r="-651" b="-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8980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2716782-9685-754F-A73C-7C75B250103B}"/>
                  </a:ext>
                </a:extLst>
              </p:cNvPr>
              <p:cNvSpPr/>
              <p:nvPr/>
            </p:nvSpPr>
            <p:spPr>
              <a:xfrm>
                <a:off x="561563" y="5505231"/>
                <a:ext cx="8582435" cy="7525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𝒕𝒐𝒕𝒂𝒍</m:t>
                          </m:r>
                        </m:sub>
                      </m:sSub>
                      <m:r>
                        <a:rPr lang="en-US" sz="20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=</m:t>
                      </m:r>
                      <m:f>
                        <m:fPr>
                          <m:ctrlPr>
                            <a:rPr lang="en-US" sz="20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sz="20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𝒊</m:t>
                                  </m:r>
                                  <m:r>
                                    <a:rPr lang="en-US" altLang="zh-CN" sz="20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𝑵</m:t>
                          </m:r>
                        </m:den>
                      </m:f>
                      <m:r>
                        <a:rPr lang="en-US" altLang="zh-CN" sz="2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𝟏𝟓𝟒</m:t>
                          </m:r>
                          <m: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.</m:t>
                          </m:r>
                          <m: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𝟏𝟒𝟔</m:t>
                          </m:r>
                          <m: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.</m:t>
                          </m:r>
                          <m: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𝟕</m:t>
                          </m:r>
                          <m: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𝟏𝟓𝟐</m:t>
                          </m:r>
                          <m: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.</m:t>
                          </m:r>
                          <m: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𝟔</m:t>
                          </m:r>
                        </m:num>
                        <m:den>
                          <m: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𝟑</m:t>
                          </m:r>
                        </m:den>
                      </m:f>
                      <m:r>
                        <a:rPr lang="en-US" altLang="zh-CN" sz="2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altLang="zh-CN" sz="2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𝟏𝟓𝟏</m:t>
                      </m:r>
                      <m:r>
                        <a:rPr lang="en-US" altLang="zh-CN" sz="2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.</m:t>
                      </m:r>
                      <m:r>
                        <a:rPr lang="en-US" altLang="zh-CN" sz="2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𝟏𝟑</m:t>
                      </m:r>
                    </m:oMath>
                  </m:oMathPara>
                </a14:m>
                <a:endPara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2716782-9685-754F-A73C-7C75B25010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63" y="5505231"/>
                <a:ext cx="8582435" cy="752514"/>
              </a:xfrm>
              <a:prstGeom prst="rect">
                <a:avLst/>
              </a:prstGeom>
              <a:blipFill>
                <a:blip r:embed="rId6"/>
                <a:stretch>
                  <a:fillRect t="-66667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21C9598-D16C-7B48-ACAC-5B1129C58110}"/>
              </a:ext>
            </a:extLst>
          </p:cNvPr>
          <p:cNvSpPr/>
          <p:nvPr/>
        </p:nvSpPr>
        <p:spPr>
          <a:xfrm>
            <a:off x="5032074" y="4097155"/>
            <a:ext cx="3502326" cy="1053964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6BA0-2476-4648-8045-49F65265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altLang="zh-CN" dirty="0"/>
              <a:t>DF,</a:t>
            </a:r>
            <a:r>
              <a:rPr lang="zh-CN" altLang="en-US" dirty="0"/>
              <a:t> </a:t>
            </a:r>
            <a:r>
              <a:rPr lang="en-US" altLang="zh-CN" dirty="0"/>
              <a:t>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5">
                <a:extLst>
                  <a:ext uri="{FF2B5EF4-FFF2-40B4-BE49-F238E27FC236}">
                    <a16:creationId xmlns:a16="http://schemas.microsoft.com/office/drawing/2014/main" id="{1C5E5B83-1215-9840-A373-9DBE606679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0106323"/>
                  </p:ext>
                </p:extLst>
              </p:nvPr>
            </p:nvGraphicFramePr>
            <p:xfrm>
              <a:off x="447446" y="1861609"/>
              <a:ext cx="10972801" cy="2568441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228954">
                      <a:extLst>
                        <a:ext uri="{9D8B030D-6E8A-4147-A177-3AD203B41FA5}">
                          <a16:colId xmlns:a16="http://schemas.microsoft.com/office/drawing/2014/main" val="3343606998"/>
                        </a:ext>
                      </a:extLst>
                    </a:gridCol>
                    <a:gridCol w="2047646">
                      <a:extLst>
                        <a:ext uri="{9D8B030D-6E8A-4147-A177-3AD203B41FA5}">
                          <a16:colId xmlns:a16="http://schemas.microsoft.com/office/drawing/2014/main" val="1612348427"/>
                        </a:ext>
                      </a:extLst>
                    </a:gridCol>
                    <a:gridCol w="1076554">
                      <a:extLst>
                        <a:ext uri="{9D8B030D-6E8A-4147-A177-3AD203B41FA5}">
                          <a16:colId xmlns:a16="http://schemas.microsoft.com/office/drawing/2014/main" val="369872588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766845400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57049803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571739075"/>
                        </a:ext>
                      </a:extLst>
                    </a:gridCol>
                    <a:gridCol w="2733447">
                      <a:extLst>
                        <a:ext uri="{9D8B030D-6E8A-4147-A177-3AD203B41FA5}">
                          <a16:colId xmlns:a16="http://schemas.microsoft.com/office/drawing/2014/main" val="3387984943"/>
                        </a:ext>
                      </a:extLst>
                    </a:gridCol>
                  </a:tblGrid>
                  <a:tr h="465321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/>
                            <a:t>Source</a:t>
                          </a:r>
                          <a:endParaRPr lang="en-US" sz="20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SS</a:t>
                          </a:r>
                          <a:endParaRPr lang="en-US" sz="2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df</a:t>
                          </a:r>
                          <a:endParaRPr lang="en-US" sz="2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MS</a:t>
                          </a:r>
                          <a:endParaRPr lang="en-US" sz="2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5160452"/>
                      </a:ext>
                    </a:extLst>
                  </a:tr>
                  <a:tr h="465321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/>
                            <a:t>Within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1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SS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16602.3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N-k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300-3=297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0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  <m:r>
                                      <a:rPr lang="en-US" altLang="zh-CN" sz="2000" b="1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2000" b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</a:rPr>
                                      <m:t>16602.3</m:t>
                                    </m:r>
                                  </m:num>
                                  <m:den>
                                    <m: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</a:rPr>
                                      <m:t>297</m:t>
                                    </m:r>
                                  </m:den>
                                </m:f>
                                <m: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=55.9</m:t>
                                </m:r>
                              </m:oMath>
                            </m:oMathPara>
                          </a14:m>
                          <a:endParaRPr lang="en-US" sz="20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6421243"/>
                      </a:ext>
                    </a:extLst>
                  </a:tr>
                  <a:tr h="465321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/>
                            <a:t>Between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1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SS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3060.6</a:t>
                          </a:r>
                          <a:r>
                            <a:rPr lang="en-US" altLang="zh-CN" sz="2000" dirty="0"/>
                            <a:t>7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k-1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3-1=2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1" i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a:rPr lang="en-US" altLang="zh-CN" sz="2000" b="1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</a:rPr>
                                      <m:t>3060.67</m:t>
                                    </m:r>
                                  </m:num>
                                  <m:den>
                                    <m: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=1530.3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06389394"/>
                      </a:ext>
                    </a:extLst>
                  </a:tr>
                  <a:tr h="465321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/>
                            <a:t>Total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1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SS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sub>
                                </m:sSub>
                                <m:r>
                                  <a:rPr lang="en-US" altLang="zh-CN" sz="2000" b="0" smtClean="0">
                                    <a:ln w="0"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1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SS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19662.97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N-1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300-1=299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59528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5">
                <a:extLst>
                  <a:ext uri="{FF2B5EF4-FFF2-40B4-BE49-F238E27FC236}">
                    <a16:creationId xmlns:a16="http://schemas.microsoft.com/office/drawing/2014/main" id="{1C5E5B83-1215-9840-A373-9DBE606679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0106323"/>
                  </p:ext>
                </p:extLst>
              </p:nvPr>
            </p:nvGraphicFramePr>
            <p:xfrm>
              <a:off x="447446" y="1861609"/>
              <a:ext cx="10972801" cy="2568441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228954">
                      <a:extLst>
                        <a:ext uri="{9D8B030D-6E8A-4147-A177-3AD203B41FA5}">
                          <a16:colId xmlns:a16="http://schemas.microsoft.com/office/drawing/2014/main" val="3343606998"/>
                        </a:ext>
                      </a:extLst>
                    </a:gridCol>
                    <a:gridCol w="2047646">
                      <a:extLst>
                        <a:ext uri="{9D8B030D-6E8A-4147-A177-3AD203B41FA5}">
                          <a16:colId xmlns:a16="http://schemas.microsoft.com/office/drawing/2014/main" val="1612348427"/>
                        </a:ext>
                      </a:extLst>
                    </a:gridCol>
                    <a:gridCol w="1076554">
                      <a:extLst>
                        <a:ext uri="{9D8B030D-6E8A-4147-A177-3AD203B41FA5}">
                          <a16:colId xmlns:a16="http://schemas.microsoft.com/office/drawing/2014/main" val="369872588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766845400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57049803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571739075"/>
                        </a:ext>
                      </a:extLst>
                    </a:gridCol>
                    <a:gridCol w="2733447">
                      <a:extLst>
                        <a:ext uri="{9D8B030D-6E8A-4147-A177-3AD203B41FA5}">
                          <a16:colId xmlns:a16="http://schemas.microsoft.com/office/drawing/2014/main" val="3387984943"/>
                        </a:ext>
                      </a:extLst>
                    </a:gridCol>
                  </a:tblGrid>
                  <a:tr h="465321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/>
                            <a:t>Source</a:t>
                          </a:r>
                          <a:endParaRPr lang="en-US" sz="20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SS</a:t>
                          </a:r>
                          <a:endParaRPr lang="en-US" sz="2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df</a:t>
                          </a:r>
                          <a:endParaRPr lang="en-US" sz="2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MS</a:t>
                          </a:r>
                          <a:endParaRPr lang="en-US" sz="2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516045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/>
                            <a:t>Within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870" t="-69091" r="-377640" b="-2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16602.3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N-k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300-3=297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71134" t="-69091" r="-222680" b="-2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2791" t="-69091" r="-465" b="-2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6421243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/>
                            <a:t>Between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870" t="-166071" r="-377640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3060.6</a:t>
                          </a:r>
                          <a:r>
                            <a:rPr lang="en-US" altLang="zh-CN" sz="2000" dirty="0"/>
                            <a:t>7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k-1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3-1=2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71134" t="-166071" r="-222680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2791" t="-166071" r="-465" b="-1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6389394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/>
                            <a:t>Total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870" t="-270909" r="-377640" b="-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19662.97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N-1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300-1=299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59528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EF2A4C85-CE5F-854B-BB43-64348C51F3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00600" y="4675542"/>
                <a:ext cx="4063592" cy="1418085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For</a:t>
                </a:r>
                <a:r>
                  <a:rPr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between-group</a:t>
                </a:r>
                <a:r>
                  <a:rPr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MS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altLang="zh-CN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𝑺𝑺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EF2A4C85-CE5F-854B-BB43-64348C51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675542"/>
                <a:ext cx="4063592" cy="1418085"/>
              </a:xfrm>
              <a:prstGeom prst="rect">
                <a:avLst/>
              </a:prstGeom>
              <a:blipFill>
                <a:blip r:embed="rId4"/>
                <a:stretch>
                  <a:fillRect l="-2484" b="-2632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CFA60C68-A26C-D846-A5CA-492E28BB8F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446" y="4660302"/>
                <a:ext cx="4070519" cy="1418085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</a:t>
                </a:r>
                <a:r>
                  <a:rPr lang="zh-CN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within-group</a:t>
                </a:r>
                <a:r>
                  <a:rPr lang="zh-CN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altLang="zh-CN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𝑺𝑺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CFA60C68-A26C-D846-A5CA-492E28BB8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46" y="4660302"/>
                <a:ext cx="4070519" cy="1418085"/>
              </a:xfrm>
              <a:prstGeom prst="rect">
                <a:avLst/>
              </a:prstGeom>
              <a:blipFill>
                <a:blip r:embed="rId5"/>
                <a:stretch>
                  <a:fillRect l="-2167" b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08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43DA19-0265-B14A-B2CD-C9E83BB3D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22142" y="764373"/>
                <a:ext cx="10984058" cy="12930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</m:sub>
                    </m:sSub>
                    <m:r>
                      <a:rPr lang="zh-CN" altLang="en-US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cap="none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cap="none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cap="none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sample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43DA19-0265-B14A-B2CD-C9E83BB3D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22142" y="764373"/>
                <a:ext cx="10984058" cy="1293028"/>
              </a:xfrm>
              <a:blipFill>
                <a:blip r:embed="rId2"/>
                <a:stretch>
                  <a:fillRect r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B402399B-E9CC-5D44-B0A1-0606B1AE43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7057" y="1933014"/>
                <a:ext cx="9448800" cy="39624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distribution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–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Appendix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Critical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altLang="zh-CN" dirty="0"/>
                  <a:t>;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Column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df</m:t>
                        </m:r>
                      </m:e>
                      <m:sub>
                        <m:r>
                          <a:rPr lang="en-US" altLang="zh-CN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Row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df</m:t>
                        </m:r>
                      </m:e>
                      <m:sub>
                        <m:r>
                          <a:rPr lang="en-US" altLang="zh-CN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=297</m:t>
                    </m:r>
                  </m:oMath>
                </a14:m>
                <a:endParaRPr lang="en-US" altLang="zh-CN" dirty="0"/>
              </a:p>
              <a:p>
                <a:pPr lvl="1">
                  <a:lnSpc>
                    <a:spcPct val="110000"/>
                  </a:lnSpc>
                </a:pP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en-US" altLang="zh-CN" dirty="0"/>
                  <a:t>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statistics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𝑠𝑎𝑚𝑝𝑙𝑒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B402399B-E9CC-5D44-B0A1-0606B1AE4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57" y="1933014"/>
                <a:ext cx="9448800" cy="3962400"/>
              </a:xfrm>
              <a:prstGeom prst="rect">
                <a:avLst/>
              </a:prstGeom>
              <a:blipFill>
                <a:blip r:embed="rId3"/>
                <a:stretch>
                  <a:fillRect l="-671" t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A4189D1-176B-E041-AA04-E2F85B4DCC63}"/>
              </a:ext>
            </a:extLst>
          </p:cNvPr>
          <p:cNvGrpSpPr/>
          <p:nvPr/>
        </p:nvGrpSpPr>
        <p:grpSpPr>
          <a:xfrm>
            <a:off x="9296400" y="1905000"/>
            <a:ext cx="1928845" cy="1981200"/>
            <a:chOff x="8001000" y="2057401"/>
            <a:chExt cx="1767841" cy="181582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785C55-9BB0-DC44-9B7A-EBBD21255A0A}"/>
                </a:ext>
              </a:extLst>
            </p:cNvPr>
            <p:cNvGrpSpPr/>
            <p:nvPr/>
          </p:nvGrpSpPr>
          <p:grpSpPr>
            <a:xfrm>
              <a:off x="8001000" y="2057401"/>
              <a:ext cx="1721792" cy="1815826"/>
              <a:chOff x="8001000" y="2057401"/>
              <a:chExt cx="1721792" cy="181582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C5F065F-361C-0346-A969-4821590EAC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63132" b="35904"/>
              <a:stretch/>
            </p:blipFill>
            <p:spPr>
              <a:xfrm>
                <a:off x="8001002" y="2083077"/>
                <a:ext cx="1721790" cy="179015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1E4B414-A7B7-5D47-B091-8B707A16EC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01000" y="2921275"/>
                <a:ext cx="1721791" cy="951952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00AC388-6815-6F49-A6E0-1067ACDD71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7107" t="-920" r="9282" b="90926"/>
              <a:stretch/>
            </p:blipFill>
            <p:spPr>
              <a:xfrm>
                <a:off x="8031481" y="2057401"/>
                <a:ext cx="1569720" cy="279123"/>
              </a:xfrm>
              <a:prstGeom prst="rect">
                <a:avLst/>
              </a:prstGeom>
            </p:spPr>
          </p:pic>
        </p:grp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D366FE-BA87-7E4B-B7C2-2E4C092A50E2}"/>
                </a:ext>
              </a:extLst>
            </p:cNvPr>
            <p:cNvSpPr/>
            <p:nvPr/>
          </p:nvSpPr>
          <p:spPr>
            <a:xfrm>
              <a:off x="9006841" y="3492227"/>
              <a:ext cx="762000" cy="355327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5">
                <a:extLst>
                  <a:ext uri="{FF2B5EF4-FFF2-40B4-BE49-F238E27FC236}">
                    <a16:creationId xmlns:a16="http://schemas.microsoft.com/office/drawing/2014/main" id="{14B4AA39-6051-4A44-93CA-FF4BCF556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2366152"/>
                  </p:ext>
                </p:extLst>
              </p:nvPr>
            </p:nvGraphicFramePr>
            <p:xfrm>
              <a:off x="522142" y="4281278"/>
              <a:ext cx="10972801" cy="1861284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306658">
                      <a:extLst>
                        <a:ext uri="{9D8B030D-6E8A-4147-A177-3AD203B41FA5}">
                          <a16:colId xmlns:a16="http://schemas.microsoft.com/office/drawing/2014/main" val="3343606998"/>
                        </a:ext>
                      </a:extLst>
                    </a:gridCol>
                    <a:gridCol w="1316487">
                      <a:extLst>
                        <a:ext uri="{9D8B030D-6E8A-4147-A177-3AD203B41FA5}">
                          <a16:colId xmlns:a16="http://schemas.microsoft.com/office/drawing/2014/main" val="1612348427"/>
                        </a:ext>
                      </a:extLst>
                    </a:gridCol>
                    <a:gridCol w="1274313">
                      <a:extLst>
                        <a:ext uri="{9D8B030D-6E8A-4147-A177-3AD203B41FA5}">
                          <a16:colId xmlns:a16="http://schemas.microsoft.com/office/drawing/2014/main" val="3698725888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766845400"/>
                        </a:ext>
                      </a:extLst>
                    </a:gridCol>
                    <a:gridCol w="808261">
                      <a:extLst>
                        <a:ext uri="{9D8B030D-6E8A-4147-A177-3AD203B41FA5}">
                          <a16:colId xmlns:a16="http://schemas.microsoft.com/office/drawing/2014/main" val="570498032"/>
                        </a:ext>
                      </a:extLst>
                    </a:gridCol>
                    <a:gridCol w="976054">
                      <a:extLst>
                        <a:ext uri="{9D8B030D-6E8A-4147-A177-3AD203B41FA5}">
                          <a16:colId xmlns:a16="http://schemas.microsoft.com/office/drawing/2014/main" val="3571739075"/>
                        </a:ext>
                      </a:extLst>
                    </a:gridCol>
                    <a:gridCol w="882685">
                      <a:extLst>
                        <a:ext uri="{9D8B030D-6E8A-4147-A177-3AD203B41FA5}">
                          <a16:colId xmlns:a16="http://schemas.microsoft.com/office/drawing/2014/main" val="3387984943"/>
                        </a:ext>
                      </a:extLst>
                    </a:gridCol>
                    <a:gridCol w="3493943">
                      <a:extLst>
                        <a:ext uri="{9D8B030D-6E8A-4147-A177-3AD203B41FA5}">
                          <a16:colId xmlns:a16="http://schemas.microsoft.com/office/drawing/2014/main" val="477424119"/>
                        </a:ext>
                      </a:extLst>
                    </a:gridCol>
                  </a:tblGrid>
                  <a:tr h="465321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/>
                            <a:t>Source</a:t>
                          </a:r>
                          <a:endParaRPr lang="en-US" sz="18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SS</a:t>
                          </a:r>
                          <a:endParaRPr lang="en-US" sz="1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df</a:t>
                          </a:r>
                          <a:endParaRPr lang="en-US" sz="1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MS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sz="1800" b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𝒔𝒂𝒎𝒑𝒍𝒆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5160452"/>
                      </a:ext>
                    </a:extLst>
                  </a:tr>
                  <a:tr h="465321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/>
                            <a:t>Within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1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SS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16602.3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N-k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297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a:rPr lang="en-US" altLang="zh-CN" sz="1800" b="0" i="1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0" smtClean="0">
                                    <a:latin typeface="Cambria Math" panose="02040503050406030204" pitchFamily="18" charset="0"/>
                                  </a:rPr>
                                  <m:t>55.9</m:t>
                                </m:r>
                              </m:oMath>
                            </m:oMathPara>
                          </a14:m>
                          <a:endParaRPr lang="en-US" sz="1800" i="0" dirty="0"/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1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  <m:sSub>
                                      <m:sSubPr>
                                        <m:ctrlPr>
                                          <a:rPr lang="en-US" altLang="zh-CN" b="1" i="1">
                                            <a:ln w="0"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ln w="0"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>
                                            <a:ln w="0"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b="1" i="1">
                                            <a:ln w="0"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ln w="0"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𝑴𝑺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>
                                            <a:ln w="0"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b="1" i="1" smtClean="0">
                                    <a:ln w="0"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b="1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𝟏𝟓𝟑𝟎</m:t>
                                    </m:r>
                                    <m:r>
                                      <a:rPr lang="en-US" altLang="zh-CN" b="1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1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𝟓𝟓</m:t>
                                    </m:r>
                                    <m:r>
                                      <a:rPr lang="en-US" altLang="zh-CN" b="1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1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  <m:r>
                                  <a:rPr lang="en-US" altLang="zh-CN" b="1" i="1" smtClean="0">
                                    <a:ln w="0"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n w="0"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𝟐𝟕</m:t>
                                </m:r>
                                <m:r>
                                  <a:rPr lang="en-US" altLang="zh-CN" b="1" i="1" smtClean="0">
                                    <a:ln w="0"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 smtClean="0">
                                    <a:ln w="0"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𝟑𝟖</m:t>
                                </m:r>
                                <m:r>
                                  <a:rPr lang="zh-CN" altLang="en-US" b="1" i="1" smtClean="0">
                                    <a:ln w="0"/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8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6421243"/>
                      </a:ext>
                    </a:extLst>
                  </a:tr>
                  <a:tr h="465321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/>
                            <a:t>Between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1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SS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3060.6</a:t>
                          </a:r>
                          <a:r>
                            <a:rPr lang="en-US" altLang="zh-CN" sz="1800" dirty="0"/>
                            <a:t>7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k-1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2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b="0" i="1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1530.3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06389394"/>
                      </a:ext>
                    </a:extLst>
                  </a:tr>
                  <a:tr h="465321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/>
                            <a:t>Total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1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SS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sub>
                                </m:sSub>
                                <m:r>
                                  <a:rPr lang="en-US" altLang="zh-CN" sz="1800" b="0" smtClean="0">
                                    <a:ln w="0"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1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SS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1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19662.97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N-1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299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59528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5">
                <a:extLst>
                  <a:ext uri="{FF2B5EF4-FFF2-40B4-BE49-F238E27FC236}">
                    <a16:creationId xmlns:a16="http://schemas.microsoft.com/office/drawing/2014/main" id="{14B4AA39-6051-4A44-93CA-FF4BCF556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2366152"/>
                  </p:ext>
                </p:extLst>
              </p:nvPr>
            </p:nvGraphicFramePr>
            <p:xfrm>
              <a:off x="522142" y="4281278"/>
              <a:ext cx="10972801" cy="1861284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306658">
                      <a:extLst>
                        <a:ext uri="{9D8B030D-6E8A-4147-A177-3AD203B41FA5}">
                          <a16:colId xmlns:a16="http://schemas.microsoft.com/office/drawing/2014/main" val="3343606998"/>
                        </a:ext>
                      </a:extLst>
                    </a:gridCol>
                    <a:gridCol w="1316487">
                      <a:extLst>
                        <a:ext uri="{9D8B030D-6E8A-4147-A177-3AD203B41FA5}">
                          <a16:colId xmlns:a16="http://schemas.microsoft.com/office/drawing/2014/main" val="1612348427"/>
                        </a:ext>
                      </a:extLst>
                    </a:gridCol>
                    <a:gridCol w="1274313">
                      <a:extLst>
                        <a:ext uri="{9D8B030D-6E8A-4147-A177-3AD203B41FA5}">
                          <a16:colId xmlns:a16="http://schemas.microsoft.com/office/drawing/2014/main" val="3698725888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766845400"/>
                        </a:ext>
                      </a:extLst>
                    </a:gridCol>
                    <a:gridCol w="808261">
                      <a:extLst>
                        <a:ext uri="{9D8B030D-6E8A-4147-A177-3AD203B41FA5}">
                          <a16:colId xmlns:a16="http://schemas.microsoft.com/office/drawing/2014/main" val="570498032"/>
                        </a:ext>
                      </a:extLst>
                    </a:gridCol>
                    <a:gridCol w="976054">
                      <a:extLst>
                        <a:ext uri="{9D8B030D-6E8A-4147-A177-3AD203B41FA5}">
                          <a16:colId xmlns:a16="http://schemas.microsoft.com/office/drawing/2014/main" val="3571739075"/>
                        </a:ext>
                      </a:extLst>
                    </a:gridCol>
                    <a:gridCol w="882685">
                      <a:extLst>
                        <a:ext uri="{9D8B030D-6E8A-4147-A177-3AD203B41FA5}">
                          <a16:colId xmlns:a16="http://schemas.microsoft.com/office/drawing/2014/main" val="3387984943"/>
                        </a:ext>
                      </a:extLst>
                    </a:gridCol>
                    <a:gridCol w="3493943">
                      <a:extLst>
                        <a:ext uri="{9D8B030D-6E8A-4147-A177-3AD203B41FA5}">
                          <a16:colId xmlns:a16="http://schemas.microsoft.com/office/drawing/2014/main" val="477424119"/>
                        </a:ext>
                      </a:extLst>
                    </a:gridCol>
                  </a:tblGrid>
                  <a:tr h="465321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/>
                            <a:t>Source</a:t>
                          </a:r>
                          <a:endParaRPr lang="en-US" sz="18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SS</a:t>
                          </a:r>
                          <a:endParaRPr lang="en-US" sz="1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df</a:t>
                          </a:r>
                          <a:endParaRPr lang="en-US" sz="1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MS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14909" t="-2703" r="-364" b="-3081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5160452"/>
                      </a:ext>
                    </a:extLst>
                  </a:tr>
                  <a:tr h="465321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/>
                            <a:t>Within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t="-102703" r="-633654" b="-20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16602.3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N-k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297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76623" t="-102703" r="-449351" b="-20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744286" t="-102703" r="-394286" b="-208108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14909" t="-34545" r="-364" b="-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6421243"/>
                      </a:ext>
                    </a:extLst>
                  </a:tr>
                  <a:tr h="465321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/>
                            <a:t>Between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t="-208333" r="-633654" b="-1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3060.6</a:t>
                          </a:r>
                          <a:r>
                            <a:rPr lang="en-US" altLang="zh-CN" sz="1800" dirty="0"/>
                            <a:t>7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k-1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2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76623" t="-208333" r="-449351" b="-1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744286" t="-208333" r="-394286" b="-11388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06389394"/>
                      </a:ext>
                    </a:extLst>
                  </a:tr>
                  <a:tr h="465321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/>
                            <a:t>Total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t="-300000" r="-633654" b="-1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19662.97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N-1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299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59528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5964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6BA0-2476-4648-8045-49F65265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835827"/>
          </a:xfrm>
        </p:spPr>
        <p:txBody>
          <a:bodyPr/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9E98C3BF-0C21-8E4F-AEBE-3CC5C9D337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0" y="1676401"/>
                <a:ext cx="10820400" cy="45422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400" b="1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𝒔𝒂𝒎𝒑𝒍𝒆</m:t>
                        </m:r>
                      </m:sub>
                    </m:sSub>
                    <m:r>
                      <a:rPr lang="en-US" altLang="zh-CN" sz="2400" b="1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𝑴</m:t>
                        </m:r>
                        <m:sSub>
                          <m:sSubPr>
                            <m:ctrlPr>
                              <a:rPr lang="en-US" altLang="zh-CN" sz="2400" b="1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2400" b="1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1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𝑴𝑺</m:t>
                            </m:r>
                          </m:e>
                          <m:sub>
                            <m:r>
                              <a:rPr lang="en-US" altLang="zh-CN" sz="2400" b="1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</m:den>
                    </m:f>
                    <m:r>
                      <a:rPr lang="en-US" altLang="zh-CN" sz="2400" b="1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b="1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400" b="1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𝒄𝒓𝒊𝒕𝒊𝒄𝒂𝒍</m:t>
                        </m:r>
                      </m:sub>
                    </m:sSub>
                    <m:r>
                      <a:rPr lang="en-US" altLang="zh-CN" sz="2400" b="1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US" altLang="zh-CN" sz="24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4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US" altLang="zh-CN" sz="24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4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200" dirty="0"/>
                  <a:t>Most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of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total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variance</a:t>
                </a:r>
                <a:r>
                  <a:rPr lang="zh-CN" alt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zh-CN" sz="22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200" dirty="0"/>
                  <a:t>comes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from</a:t>
                </a:r>
                <a:r>
                  <a:rPr lang="zh-CN" alt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zh-CN" sz="22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𝒃𝒆𝒕𝒘𝒆𝒆𝒏</m:t>
                        </m:r>
                      </m:sub>
                    </m:sSub>
                  </m:oMath>
                </a14:m>
                <a:endParaRPr lang="en-US" altLang="zh-CN" sz="2200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200" dirty="0"/>
                  <a:t>We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reject</a:t>
                </a:r>
                <a:r>
                  <a:rPr lang="zh-CN" alt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200" b="1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200" dirty="0"/>
                  <a:t>,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and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conclude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that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at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least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two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race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groups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have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mean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GRE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verbal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test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scores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that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are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statistically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significantly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different.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zh-CN" sz="220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/>
                  <a:t>Strength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association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p>
                          <m:r>
                            <a:rPr lang="en-US" altLang="zh-CN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𝒃𝒆𝒕𝒘𝒆𝒆𝒏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𝑺𝑺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𝒕𝒐𝒕𝒂𝒍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𝟑𝟎𝟔𝟎</m:t>
                          </m:r>
                          <m: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𝟔𝟕</m:t>
                          </m:r>
                        </m:num>
                        <m:den>
                          <m: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𝟏𝟗𝟔𝟔𝟐</m:t>
                          </m:r>
                          <m: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𝟗𝟕</m:t>
                          </m:r>
                        </m:den>
                      </m:f>
                      <m:r>
                        <a:rPr lang="en-US" altLang="zh-CN" sz="2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  <m:r>
                        <a:rPr lang="en-US" altLang="zh-CN" sz="2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  <m:r>
                        <a:rPr lang="en-US" altLang="zh-CN" sz="2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altLang="zh-CN" sz="2000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15.6%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total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score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explained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race/ethnicity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groups,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association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performance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moderately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strong.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zh-CN" sz="2200" dirty="0"/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9E98C3BF-0C21-8E4F-AEBE-3CC5C9D33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76401"/>
                <a:ext cx="10820400" cy="4542284"/>
              </a:xfrm>
              <a:prstGeom prst="rect">
                <a:avLst/>
              </a:prstGeom>
              <a:blipFill>
                <a:blip r:embed="rId3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360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D7FB-153C-E94E-B04B-99A1382D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altLang="zh-CN" dirty="0"/>
              <a:t>In-class</a:t>
            </a:r>
            <a:r>
              <a:rPr lang="zh-CN" altLang="en-US" dirty="0"/>
              <a:t> </a:t>
            </a:r>
            <a:r>
              <a:rPr lang="en-US" altLang="zh-CN" dirty="0"/>
              <a:t>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C1453-D77F-6246-A9A2-6F0976DE5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752600"/>
                <a:ext cx="10668000" cy="4648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b="1" u="sng" dirty="0"/>
                  <a:t>COVID</a:t>
                </a:r>
                <a:r>
                  <a:rPr lang="zh-CN" altLang="en-US" sz="2000" b="1" u="sng" dirty="0"/>
                  <a:t> </a:t>
                </a:r>
                <a:r>
                  <a:rPr lang="en-US" altLang="zh-CN" sz="2000" b="1" u="sng" dirty="0"/>
                  <a:t>example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selected</a:t>
                </a:r>
                <a:r>
                  <a:rPr lang="zh-CN" altLang="en-US" dirty="0"/>
                  <a:t> </a:t>
                </a:r>
                <a:r>
                  <a:rPr lang="en-US" dirty="0"/>
                  <a:t>county of residence, the number of </a:t>
                </a:r>
                <a:r>
                  <a:rPr lang="en-US" altLang="zh-CN" dirty="0"/>
                  <a:t>COVID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cases</a:t>
                </a:r>
                <a:r>
                  <a:rPr lang="en-US" dirty="0"/>
                  <a:t> per 10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million</a:t>
                </a:r>
                <a:r>
                  <a:rPr lang="en-US" dirty="0"/>
                  <a:t> </a:t>
                </a:r>
                <a:r>
                  <a:rPr lang="en-US" altLang="zh-CN" dirty="0"/>
                  <a:t>population:</a:t>
                </a:r>
                <a:endParaRPr lang="en-US" altLang="zh-CN" sz="2200" dirty="0"/>
              </a:p>
              <a:p>
                <a:pPr marL="457200" lvl="1" indent="0">
                  <a:buNone/>
                </a:pPr>
                <a:endParaRPr lang="en-US" altLang="zh-CN" sz="2000" b="1" u="sng" dirty="0"/>
              </a:p>
              <a:p>
                <a:pPr marL="0" indent="0">
                  <a:buNone/>
                </a:pPr>
                <a:endParaRPr lang="en-US" altLang="zh-CN" sz="2000" b="1" u="sng" dirty="0"/>
              </a:p>
              <a:p>
                <a:pPr marL="0" indent="0">
                  <a:buNone/>
                </a:pPr>
                <a:endParaRPr lang="en-US" altLang="zh-CN" sz="2000" b="1" u="sng" dirty="0"/>
              </a:p>
              <a:p>
                <a:pPr marL="0" indent="0">
                  <a:buNone/>
                </a:pPr>
                <a:endParaRPr lang="en-US" altLang="zh-CN" sz="2000" b="1" u="sng" dirty="0"/>
              </a:p>
              <a:p>
                <a:pPr marL="0" indent="0">
                  <a:buNone/>
                </a:pPr>
                <a:r>
                  <a:rPr lang="en-US" altLang="zh-CN" sz="2000" b="1" u="sng" dirty="0"/>
                  <a:t>Question</a:t>
                </a:r>
              </a:p>
              <a:p>
                <a:pPr lvl="1"/>
                <a:r>
                  <a:rPr lang="en-US" altLang="zh-CN" dirty="0"/>
                  <a:t>Does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similar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COVID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prevalence?</a:t>
                </a:r>
              </a:p>
              <a:p>
                <a:pPr lvl="2"/>
                <a:r>
                  <a:rPr lang="en-US" altLang="zh-CN" dirty="0"/>
                  <a:t>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ANOVA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your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hypothesis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significant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level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</a:rPr>
                  <a:t>=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0.05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Write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down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your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summary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ANOVA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slide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#11)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:r>
                  <a:rPr lang="en-US" altLang="zh-CN" sz="2000" dirty="0"/>
                  <a:t>Upload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your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answer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Carmen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–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Lab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attendance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C1453-D77F-6246-A9A2-6F0976DE5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52600"/>
                <a:ext cx="10668000" cy="4648200"/>
              </a:xfrm>
              <a:blipFill>
                <a:blip r:embed="rId3"/>
                <a:stretch>
                  <a:fillRect l="-713" t="-1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024C327-70C4-4A43-ABE2-9A701FB85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968869"/>
              </p:ext>
            </p:extLst>
          </p:nvPr>
        </p:nvGraphicFramePr>
        <p:xfrm>
          <a:off x="2133600" y="3048000"/>
          <a:ext cx="8686800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319628683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02484286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3924928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80701982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14046936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139760535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58853655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5598074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42482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2.6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2.7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3.1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3.2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2.3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2.7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3.0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3.2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96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NY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05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MD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64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78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5B34-FF16-1D42-A165-6D5725D0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EA51A-72BD-904C-A015-120399882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515E6-5453-6745-ADEA-417C9AB34F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One-way</a:t>
            </a:r>
            <a:r>
              <a:rPr lang="zh-CN" altLang="en-US" sz="2400" dirty="0"/>
              <a:t> </a:t>
            </a:r>
            <a:r>
              <a:rPr lang="en-US" altLang="zh-CN" sz="2400" dirty="0"/>
              <a:t>ANOVA</a:t>
            </a:r>
            <a:r>
              <a:rPr lang="zh-CN" altLang="en-US" sz="2400" dirty="0"/>
              <a:t> </a:t>
            </a:r>
            <a:endParaRPr lang="en-US" altLang="zh-CN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7FFFB-6707-E040-AD84-74B01B9F3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65A17-C92F-7444-ADD7-DFA3F06D89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exercise</a:t>
            </a:r>
          </a:p>
          <a:p>
            <a:pPr lvl="1"/>
            <a:r>
              <a:rPr lang="en-US" altLang="zh-CN" dirty="0"/>
              <a:t>Upload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Carmen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today’s</a:t>
            </a:r>
            <a:r>
              <a:rPr lang="zh-CN" altLang="en-US" dirty="0"/>
              <a:t> </a:t>
            </a:r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altLang="zh-CN" dirty="0"/>
              <a:t>attendance</a:t>
            </a:r>
          </a:p>
        </p:txBody>
      </p:sp>
    </p:spTree>
    <p:extLst>
      <p:ext uri="{BB962C8B-B14F-4D97-AF65-F5344CB8AC3E}">
        <p14:creationId xmlns:p14="http://schemas.microsoft.com/office/powerpoint/2010/main" val="322776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7FAC2B3-3548-4A41-A051-98A69A73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altLang="zh-CN" dirty="0"/>
              <a:t>Hypothesis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654A7F-8719-B64D-A68D-E523F6C75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7945"/>
            <a:ext cx="10820400" cy="4105682"/>
          </a:xfrm>
        </p:spPr>
        <p:txBody>
          <a:bodyPr>
            <a:normAutofit/>
          </a:bodyPr>
          <a:lstStyle/>
          <a:p>
            <a:r>
              <a:rPr lang="en-US" altLang="zh-CN" dirty="0"/>
              <a:t>Association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variables: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vary</a:t>
            </a:r>
            <a:r>
              <a:rPr lang="zh-CN" altLang="en-US" dirty="0"/>
              <a:t> </a:t>
            </a:r>
            <a:r>
              <a:rPr lang="en-US" altLang="zh-CN" dirty="0"/>
              <a:t>together</a:t>
            </a:r>
          </a:p>
          <a:p>
            <a:pPr lvl="1"/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genders,</a:t>
            </a:r>
            <a:r>
              <a:rPr lang="zh-CN" altLang="en-US" dirty="0"/>
              <a:t> </a:t>
            </a:r>
            <a:r>
              <a:rPr lang="en-US" altLang="zh-CN" dirty="0"/>
              <a:t>birth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birth</a:t>
            </a:r>
            <a:r>
              <a:rPr lang="zh-CN" altLang="en-US" dirty="0"/>
              <a:t> </a:t>
            </a:r>
            <a:r>
              <a:rPr lang="en-US" altLang="zh-CN" dirty="0"/>
              <a:t>cohorts</a:t>
            </a:r>
          </a:p>
          <a:p>
            <a:endParaRPr lang="en-US" altLang="zh-CN" dirty="0"/>
          </a:p>
          <a:p>
            <a:r>
              <a:rPr lang="en-US" altLang="zh-CN" dirty="0"/>
              <a:t>Independent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Independent</a:t>
            </a:r>
            <a:r>
              <a:rPr lang="zh-CN" altLang="en-US" dirty="0"/>
              <a:t> </a:t>
            </a:r>
            <a:r>
              <a:rPr lang="en-US" altLang="zh-CN" dirty="0"/>
              <a:t>var.</a:t>
            </a:r>
            <a:r>
              <a:rPr lang="zh-CN" altLang="en-US" dirty="0"/>
              <a:t> </a:t>
            </a:r>
            <a:r>
              <a:rPr lang="en-US" altLang="zh-CN" dirty="0"/>
              <a:t>(IV):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unaffected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measured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var.</a:t>
            </a:r>
            <a:r>
              <a:rPr lang="zh-CN" altLang="en-US" dirty="0"/>
              <a:t> </a:t>
            </a:r>
            <a:r>
              <a:rPr lang="en-US" altLang="zh-CN" dirty="0"/>
              <a:t>(DV):variables</a:t>
            </a:r>
            <a:r>
              <a:rPr lang="zh-CN" altLang="en-US" dirty="0"/>
              <a:t> </a:t>
            </a:r>
            <a:r>
              <a:rPr lang="en-US" altLang="zh-CN" dirty="0"/>
              <a:t>depending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factors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measured</a:t>
            </a:r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Association</a:t>
            </a:r>
            <a:r>
              <a:rPr lang="zh-CN" altLang="en-US" dirty="0"/>
              <a:t> </a:t>
            </a:r>
            <a:r>
              <a:rPr lang="en-US" altLang="zh-CN" dirty="0"/>
              <a:t>≠</a:t>
            </a:r>
            <a:r>
              <a:rPr lang="zh-CN" altLang="en-US" dirty="0"/>
              <a:t> </a:t>
            </a:r>
            <a:r>
              <a:rPr lang="en-US" altLang="zh-CN" dirty="0"/>
              <a:t>Causality</a:t>
            </a:r>
          </a:p>
          <a:p>
            <a:pPr lvl="1"/>
            <a:r>
              <a:rPr lang="en-US" altLang="zh-CN" dirty="0"/>
              <a:t>Association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criteria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causality,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sufficient</a:t>
            </a:r>
          </a:p>
          <a:p>
            <a:pPr lvl="1"/>
            <a:r>
              <a:rPr lang="en-US" altLang="zh-CN" dirty="0"/>
              <a:t>Temporality;</a:t>
            </a:r>
            <a:r>
              <a:rPr lang="zh-CN" altLang="en-US" dirty="0"/>
              <a:t> </a:t>
            </a:r>
            <a:r>
              <a:rPr lang="en-US" altLang="zh-CN" dirty="0"/>
              <a:t>Theoretical</a:t>
            </a:r>
            <a:r>
              <a:rPr lang="zh-CN" altLang="en-US" dirty="0"/>
              <a:t> </a:t>
            </a:r>
            <a:r>
              <a:rPr lang="en-US" altLang="zh-CN" dirty="0"/>
              <a:t>plausibility;</a:t>
            </a:r>
            <a:r>
              <a:rPr lang="zh-CN" altLang="en-US" dirty="0"/>
              <a:t> </a:t>
            </a:r>
            <a:r>
              <a:rPr lang="en-US" altLang="zh-CN" dirty="0" err="1"/>
              <a:t>Nonspuriousness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CN" dirty="0"/>
              <a:t>Consistency;…</a:t>
            </a:r>
          </a:p>
          <a:p>
            <a:pPr lvl="1"/>
            <a:endParaRPr lang="en-US" altLang="zh-CN" dirty="0"/>
          </a:p>
          <a:p>
            <a:pPr lvl="1"/>
            <a:endParaRPr lang="en-US" sz="2400" dirty="0"/>
          </a:p>
          <a:p>
            <a:endParaRPr lang="en-US" sz="26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AE8F01C-8537-EA4D-A1E8-DA680DA28A6D}"/>
              </a:ext>
            </a:extLst>
          </p:cNvPr>
          <p:cNvSpPr txBox="1">
            <a:spLocks/>
          </p:cNvSpPr>
          <p:nvPr/>
        </p:nvSpPr>
        <p:spPr>
          <a:xfrm>
            <a:off x="718279" y="1410169"/>
            <a:ext cx="10591800" cy="1180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75148A-0D8D-2240-81FD-50296BA8337E}"/>
              </a:ext>
            </a:extLst>
          </p:cNvPr>
          <p:cNvSpPr txBox="1">
            <a:spLocks/>
          </p:cNvSpPr>
          <p:nvPr/>
        </p:nvSpPr>
        <p:spPr>
          <a:xfrm>
            <a:off x="4495800" y="4114800"/>
            <a:ext cx="5105400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2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B02B-AB7C-A54D-AC61-1B2CC7D9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64373"/>
            <a:ext cx="10134600" cy="759627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two-means</a:t>
            </a:r>
            <a:r>
              <a:rPr lang="zh-CN" altLang="en-US" sz="3200" dirty="0"/>
              <a:t> </a:t>
            </a:r>
            <a:r>
              <a:rPr lang="en-US" altLang="zh-CN" sz="3200" dirty="0"/>
              <a:t>t-test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CB368-55E0-F64B-AA13-355F154C2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7870" y="2842196"/>
            <a:ext cx="6914367" cy="3376487"/>
          </a:xfrm>
        </p:spPr>
        <p:txBody>
          <a:bodyPr/>
          <a:lstStyle/>
          <a:p>
            <a:r>
              <a:rPr lang="en-US" altLang="zh-CN" dirty="0"/>
              <a:t>t-score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mean:</a:t>
            </a:r>
            <a:r>
              <a:rPr lang="zh-CN" altLang="en-US" dirty="0"/>
              <a:t> </a:t>
            </a:r>
            <a:endParaRPr lang="en-US" sz="36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4">
                <a:extLst>
                  <a:ext uri="{FF2B5EF4-FFF2-40B4-BE49-F238E27FC236}">
                    <a16:creationId xmlns:a16="http://schemas.microsoft.com/office/drawing/2014/main" id="{58401DDA-4280-104F-ABBA-DB9217F622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9928" y="1595945"/>
                <a:ext cx="9363587" cy="111439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b="1" u="sng" dirty="0"/>
                  <a:t>Two</a:t>
                </a:r>
                <a:r>
                  <a:rPr lang="zh-CN" altLang="en-US" b="1" u="sng" dirty="0"/>
                  <a:t> </a:t>
                </a:r>
                <a:r>
                  <a:rPr lang="en-US" altLang="zh-CN" b="1" u="sng" dirty="0"/>
                  <a:t>means</a:t>
                </a:r>
                <a:r>
                  <a:rPr lang="zh-CN" altLang="en-US" b="1" u="sng" dirty="0"/>
                  <a:t> </a:t>
                </a:r>
                <a:r>
                  <a:rPr lang="en-US" altLang="zh-CN" b="1" u="sng" dirty="0"/>
                  <a:t>t-test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Essentially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comparing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4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against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hypothesized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0.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 Placeholder 4">
                <a:extLst>
                  <a:ext uri="{FF2B5EF4-FFF2-40B4-BE49-F238E27FC236}">
                    <a16:creationId xmlns:a16="http://schemas.microsoft.com/office/drawing/2014/main" id="{58401DDA-4280-104F-ABBA-DB9217F62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28" y="1595945"/>
                <a:ext cx="9363587" cy="1114395"/>
              </a:xfrm>
              <a:prstGeom prst="rect">
                <a:avLst/>
              </a:prstGeom>
              <a:blipFill>
                <a:blip r:embed="rId2"/>
                <a:stretch>
                  <a:fillRect l="-949" t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A134D3C-0020-9A48-899F-C3C863A2D289}"/>
                  </a:ext>
                </a:extLst>
              </p:cNvPr>
              <p:cNvSpPr/>
              <p:nvPr/>
            </p:nvSpPr>
            <p:spPr>
              <a:xfrm>
                <a:off x="1603293" y="4107059"/>
                <a:ext cx="4253980" cy="1154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32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CN" sz="32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3200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3200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sz="32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32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32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3200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sz="32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CN" sz="32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sz="32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32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32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sz="32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32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32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32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zh-CN" sz="32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32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32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32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32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32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32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3200" b="1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32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A134D3C-0020-9A48-899F-C3C863A2D2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293" y="4107059"/>
                <a:ext cx="4253980" cy="1154996"/>
              </a:xfrm>
              <a:prstGeom prst="rect">
                <a:avLst/>
              </a:prstGeom>
              <a:blipFill>
                <a:blip r:embed="rId3"/>
                <a:stretch>
                  <a:fillRect b="-11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540DBA39-DE1B-B946-A67E-608A2D5858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61996" y="3085254"/>
                <a:ext cx="4444204" cy="325143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/>
                  <a:t>SE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based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sample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SDs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altLang="zh-CN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b="1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sub>
                                    <m:sup>
                                      <m:r>
                                        <a:rPr lang="en-US" altLang="zh-CN" b="1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+(</m:t>
                          </m:r>
                          <m:f>
                            <m:f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  <m:sup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  <m:sup>
                          <m:r>
                            <a:rPr lang="en-US" altLang="zh-CN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CN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altLang="zh-CN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en-US" altLang="zh-CN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540DBA39-DE1B-B946-A67E-608A2D58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996" y="3085254"/>
                <a:ext cx="4444204" cy="3251430"/>
              </a:xfrm>
              <a:prstGeom prst="rect">
                <a:avLst/>
              </a:prstGeom>
              <a:blipFill>
                <a:blip r:embed="rId4"/>
                <a:stretch>
                  <a:fillRect l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9F30FEC-2849-B647-9BB8-F3EA806ADB2E}"/>
              </a:ext>
            </a:extLst>
          </p:cNvPr>
          <p:cNvSpPr/>
          <p:nvPr/>
        </p:nvSpPr>
        <p:spPr>
          <a:xfrm>
            <a:off x="3965852" y="4849479"/>
            <a:ext cx="1475869" cy="54443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624E73-F50C-F143-A30F-601FFAF06EED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5441721" y="4710969"/>
            <a:ext cx="1620275" cy="41072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42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7FAC2B3-3548-4A41-A051-98A69A73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en-US" altLang="zh-CN" sz="3600" dirty="0" err="1"/>
              <a:t>Anova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3654A7F-8719-B64D-A68D-E523F6C75B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2229566"/>
                <a:ext cx="10820400" cy="398911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dirty="0"/>
                  <a:t>z-test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t-test: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association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binary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categorical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continuous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</a:t>
                </a:r>
              </a:p>
              <a:p>
                <a:pPr lvl="1"/>
                <a:r>
                  <a:rPr lang="en-US" altLang="zh-CN" dirty="0"/>
                  <a:t>E.g.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score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genders,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birth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weight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birth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cohorts</a:t>
                </a:r>
                <a:endParaRPr lang="en-US" dirty="0"/>
              </a:p>
              <a:p>
                <a:pPr>
                  <a:lnSpc>
                    <a:spcPct val="110000"/>
                  </a:lnSpc>
                </a:pP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en-US" altLang="zh-CN" dirty="0"/>
                  <a:t>ANOVA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(Analysis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variance)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/>
                  <a:t>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statistically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significant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differences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3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or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more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/>
                  <a:t>independent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(unrelated)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groups.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group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group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statistically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significantly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different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from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other</a:t>
                </a:r>
                <a:endParaRPr lang="en-US" dirty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3654A7F-8719-B64D-A68D-E523F6C75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229566"/>
                <a:ext cx="10820400" cy="3989119"/>
              </a:xfrm>
              <a:blipFill>
                <a:blip r:embed="rId3"/>
                <a:stretch>
                  <a:fillRect l="-703" t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AE8F01C-8537-EA4D-A1E8-DA680DA28A6D}"/>
              </a:ext>
            </a:extLst>
          </p:cNvPr>
          <p:cNvSpPr txBox="1">
            <a:spLocks/>
          </p:cNvSpPr>
          <p:nvPr/>
        </p:nvSpPr>
        <p:spPr>
          <a:xfrm>
            <a:off x="718279" y="1410169"/>
            <a:ext cx="10591800" cy="1180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75148A-0D8D-2240-81FD-50296BA8337E}"/>
              </a:ext>
            </a:extLst>
          </p:cNvPr>
          <p:cNvSpPr txBox="1">
            <a:spLocks/>
          </p:cNvSpPr>
          <p:nvPr/>
        </p:nvSpPr>
        <p:spPr>
          <a:xfrm>
            <a:off x="4495800" y="4114800"/>
            <a:ext cx="5105400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4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6BA0-2476-4648-8045-49F65265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2">
                <a:extLst>
                  <a:ext uri="{FF2B5EF4-FFF2-40B4-BE49-F238E27FC236}">
                    <a16:creationId xmlns:a16="http://schemas.microsoft.com/office/drawing/2014/main" id="{687A317C-2B79-FF44-9D87-53746B1CE4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2019300"/>
                <a:ext cx="5621540" cy="31241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  <m:r>
                      <a:rPr lang="en-US" sz="24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sample mean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4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𝒔</m:t>
                    </m:r>
                    <m:r>
                      <a:rPr lang="en-US" sz="24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sample standard deviation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𝒔</m:t>
                        </m:r>
                      </m:e>
                      <m:sup>
                        <m:r>
                          <a:rPr lang="en-US" altLang="zh-CN" sz="24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sample</a:t>
                </a:r>
                <a:r>
                  <a:rPr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variance</a:t>
                </a:r>
                <a:endPara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sample</a:t>
                </a:r>
                <a:r>
                  <a:rPr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size</a:t>
                </a:r>
                <a:endPara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zh-CN" sz="32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sz="28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8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(</m:t>
                              </m:r>
                            </m:e>
                          </m:nary>
                          <m:sSup>
                            <m:sSupPr>
                              <m:ctrlPr>
                                <a:rPr lang="en-US" sz="28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sz="28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8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𝒏</m:t>
                          </m:r>
                          <m:r>
                            <a:rPr lang="en-US" sz="28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r>
                            <a:rPr lang="en-US" sz="28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𝟏</m:t>
                          </m:r>
                        </m:den>
                      </m:f>
                      <m:r>
                        <a:rPr lang="en-US" altLang="zh-CN" sz="28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SS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df</m:t>
                          </m:r>
                        </m:den>
                      </m:f>
                    </m:oMath>
                  </m:oMathPara>
                </a14:m>
                <a:endParaRPr lang="en-US" altLang="zh-CN" sz="28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en-US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 Box 2">
                <a:extLst>
                  <a:ext uri="{FF2B5EF4-FFF2-40B4-BE49-F238E27FC236}">
                    <a16:creationId xmlns:a16="http://schemas.microsoft.com/office/drawing/2014/main" id="{687A317C-2B79-FF44-9D87-53746B1CE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019300"/>
                <a:ext cx="5621540" cy="3124199"/>
              </a:xfrm>
              <a:prstGeom prst="rect">
                <a:avLst/>
              </a:prstGeom>
              <a:blipFill>
                <a:blip r:embed="rId3"/>
                <a:stretch>
                  <a:fillRect l="-1798" t="-1613" b="-1088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C7A8036-360B-9A49-B8F1-BCFE703C7286}"/>
              </a:ext>
            </a:extLst>
          </p:cNvPr>
          <p:cNvSpPr/>
          <p:nvPr/>
        </p:nvSpPr>
        <p:spPr>
          <a:xfrm>
            <a:off x="2582169" y="3657600"/>
            <a:ext cx="1828801" cy="762000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61CE11-0EEF-E24C-ABDC-CD1A23C6EFC6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>
            <a:off x="4410970" y="4038600"/>
            <a:ext cx="0" cy="1323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E72730-18F1-BF45-955C-E2F3289E24E2}"/>
              </a:ext>
            </a:extLst>
          </p:cNvPr>
          <p:cNvSpPr txBox="1">
            <a:spLocks/>
          </p:cNvSpPr>
          <p:nvPr/>
        </p:nvSpPr>
        <p:spPr>
          <a:xfrm>
            <a:off x="2820616" y="5361709"/>
            <a:ext cx="3180707" cy="6096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Sum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squares</a:t>
            </a:r>
            <a:r>
              <a:rPr lang="zh-CN" altLang="en-US" sz="2400" dirty="0"/>
              <a:t> </a:t>
            </a:r>
            <a:r>
              <a:rPr lang="en-US" altLang="zh-CN" sz="2400" dirty="0"/>
              <a:t>(SS)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E98C3BF-0C21-8E4F-AEBE-3CC5C9D33734}"/>
              </a:ext>
            </a:extLst>
          </p:cNvPr>
          <p:cNvSpPr txBox="1">
            <a:spLocks/>
          </p:cNvSpPr>
          <p:nvPr/>
        </p:nvSpPr>
        <p:spPr>
          <a:xfrm>
            <a:off x="6779828" y="2057401"/>
            <a:ext cx="4726371" cy="41612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 u="sng" dirty="0"/>
              <a:t>Hypothesis</a:t>
            </a:r>
            <a:r>
              <a:rPr lang="zh-CN" altLang="en-US" sz="2400" b="1" u="sng" dirty="0"/>
              <a:t> </a:t>
            </a:r>
            <a:r>
              <a:rPr lang="en-US" altLang="zh-CN" sz="2400" b="1" u="sng" dirty="0"/>
              <a:t>testing</a:t>
            </a:r>
          </a:p>
          <a:p>
            <a:pPr>
              <a:lnSpc>
                <a:spcPct val="100000"/>
              </a:lnSpc>
            </a:pPr>
            <a:r>
              <a:rPr lang="en-US" altLang="zh-CN" sz="2800" dirty="0"/>
              <a:t>Testing</a:t>
            </a:r>
            <a:r>
              <a:rPr lang="zh-CN" altLang="en-US" sz="2800" dirty="0"/>
              <a:t> </a:t>
            </a:r>
            <a:r>
              <a:rPr lang="en-US" altLang="zh-CN" sz="2800" dirty="0"/>
              <a:t>whether</a:t>
            </a:r>
            <a:r>
              <a:rPr lang="zh-CN" altLang="en-US" sz="2800" dirty="0"/>
              <a:t> </a:t>
            </a:r>
            <a:r>
              <a:rPr lang="en-US" altLang="zh-CN" sz="2800" dirty="0"/>
              <a:t>independent</a:t>
            </a:r>
            <a:r>
              <a:rPr lang="zh-CN" altLang="en-US" sz="2800" dirty="0"/>
              <a:t> </a:t>
            </a:r>
            <a:r>
              <a:rPr lang="en-US" altLang="zh-CN" sz="2800" dirty="0"/>
              <a:t>variable</a:t>
            </a:r>
            <a:r>
              <a:rPr lang="zh-CN" altLang="en-US" sz="2800" dirty="0"/>
              <a:t> </a:t>
            </a:r>
            <a:r>
              <a:rPr lang="en-US" altLang="zh-CN" sz="2800" dirty="0"/>
              <a:t>can</a:t>
            </a:r>
            <a:r>
              <a:rPr lang="zh-CN" altLang="en-US" sz="2800" dirty="0"/>
              <a:t> </a:t>
            </a:r>
            <a:r>
              <a:rPr lang="en-US" altLang="zh-CN" sz="2800" dirty="0"/>
              <a:t>explain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chemeClr val="accent1"/>
                </a:solidFill>
              </a:rPr>
              <a:t>most</a:t>
            </a:r>
            <a:r>
              <a:rPr lang="zh-CN" altLang="en-US" sz="2800" dirty="0">
                <a:solidFill>
                  <a:schemeClr val="accent1"/>
                </a:solidFill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</a:rPr>
              <a:t>of</a:t>
            </a:r>
            <a:r>
              <a:rPr lang="zh-CN" altLang="en-US" sz="2800" dirty="0">
                <a:solidFill>
                  <a:schemeClr val="accent1"/>
                </a:solidFill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</a:rPr>
              <a:t>variation</a:t>
            </a:r>
            <a:r>
              <a:rPr lang="zh-CN" altLang="en-US" sz="2800" dirty="0">
                <a:solidFill>
                  <a:schemeClr val="accent1"/>
                </a:solidFill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</a:rPr>
              <a:t>in</a:t>
            </a:r>
            <a:r>
              <a:rPr lang="zh-CN" altLang="en-US" sz="2800" dirty="0">
                <a:solidFill>
                  <a:schemeClr val="accent1"/>
                </a:solidFill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</a:rPr>
              <a:t>dependent</a:t>
            </a:r>
            <a:r>
              <a:rPr lang="zh-CN" altLang="en-US" sz="2800" dirty="0">
                <a:solidFill>
                  <a:schemeClr val="accent1"/>
                </a:solidFill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</a:rPr>
              <a:t>variable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/>
              <a:t>No</a:t>
            </a:r>
            <a:r>
              <a:rPr lang="zh-CN" altLang="en-US" sz="2800" dirty="0"/>
              <a:t> </a:t>
            </a:r>
            <a:r>
              <a:rPr lang="en-US" altLang="zh-CN" sz="2800" dirty="0"/>
              <a:t>one-tail</a:t>
            </a:r>
            <a:r>
              <a:rPr lang="zh-CN" altLang="en-US" sz="2800" dirty="0"/>
              <a:t> </a:t>
            </a:r>
            <a:r>
              <a:rPr lang="en-US" altLang="zh-CN" sz="2800" dirty="0"/>
              <a:t>vs</a:t>
            </a:r>
            <a:r>
              <a:rPr lang="zh-CN" altLang="en-US" sz="2800" dirty="0"/>
              <a:t> </a:t>
            </a:r>
            <a:r>
              <a:rPr lang="en-US" altLang="zh-CN" sz="2800" dirty="0"/>
              <a:t>two-tail</a:t>
            </a:r>
            <a:r>
              <a:rPr lang="zh-CN" altLang="en-US" sz="2800" dirty="0"/>
              <a:t> </a:t>
            </a:r>
            <a:r>
              <a:rPr lang="en-US" altLang="zh-CN" sz="2800" dirty="0"/>
              <a:t>option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altLang="zh-CN" sz="2800" dirty="0"/>
              <a:t>ANOVA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044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6BA0-2476-4648-8045-49F65265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en-US" altLang="zh-CN" dirty="0"/>
              <a:t>Partitioning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318DE2-74AF-D246-B322-30B01B84F01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85800" y="4952999"/>
                <a:ext cx="10820400" cy="141633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 dirty="0"/>
                  <a:t>i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denotes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i</a:t>
                </a:r>
                <a:r>
                  <a:rPr lang="en-US" altLang="zh-CN" sz="2000" baseline="30000" dirty="0" err="1"/>
                  <a:t>th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case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group;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	j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denotes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j</a:t>
                </a:r>
                <a:r>
                  <a:rPr lang="en-US" altLang="zh-CN" sz="2000" baseline="30000" dirty="0" err="1"/>
                  <a:t>th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group;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sz="2000" dirty="0"/>
                  <a:t>Group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mean:</a:t>
                </a:r>
                <a:r>
                  <a:rPr lang="en-US" sz="20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  </a:t>
                </a:r>
                <a:r>
                  <a:rPr lang="en-US" altLang="zh-CN" sz="2000" dirty="0"/>
                  <a:t>mean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all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cases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j</a:t>
                </a:r>
                <a:r>
                  <a:rPr lang="en-US" altLang="zh-CN" sz="2000" baseline="30000" dirty="0" err="1"/>
                  <a:t>th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group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sz="2000" dirty="0"/>
                  <a:t>Grand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mean: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b="1" i="1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mean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all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cases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from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all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groups</a:t>
                </a:r>
              </a:p>
              <a:p>
                <a:pPr>
                  <a:lnSpc>
                    <a:spcPct val="10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318DE2-74AF-D246-B322-30B01B84F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5800" y="4952999"/>
                <a:ext cx="10820400" cy="1416333"/>
              </a:xfrm>
              <a:blipFill>
                <a:blip r:embed="rId3"/>
                <a:stretch>
                  <a:fillRect l="-586" t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9">
                <a:extLst>
                  <a:ext uri="{FF2B5EF4-FFF2-40B4-BE49-F238E27FC236}">
                    <a16:creationId xmlns:a16="http://schemas.microsoft.com/office/drawing/2014/main" id="{BB3D0763-A22E-214C-95E2-BDBECCED637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75816943"/>
                  </p:ext>
                </p:extLst>
              </p:nvPr>
            </p:nvGraphicFramePr>
            <p:xfrm>
              <a:off x="685801" y="2010543"/>
              <a:ext cx="10820400" cy="16121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421199678"/>
                        </a:ext>
                      </a:extLst>
                    </a:gridCol>
                    <a:gridCol w="2921000">
                      <a:extLst>
                        <a:ext uri="{9D8B030D-6E8A-4147-A177-3AD203B41FA5}">
                          <a16:colId xmlns:a16="http://schemas.microsoft.com/office/drawing/2014/main" val="2939379920"/>
                        </a:ext>
                      </a:extLst>
                    </a:gridCol>
                    <a:gridCol w="2921000">
                      <a:extLst>
                        <a:ext uri="{9D8B030D-6E8A-4147-A177-3AD203B41FA5}">
                          <a16:colId xmlns:a16="http://schemas.microsoft.com/office/drawing/2014/main" val="2107176626"/>
                        </a:ext>
                      </a:extLst>
                    </a:gridCol>
                    <a:gridCol w="2921000">
                      <a:extLst>
                        <a:ext uri="{9D8B030D-6E8A-4147-A177-3AD203B41FA5}">
                          <a16:colId xmlns:a16="http://schemas.microsoft.com/office/drawing/2014/main" val="2090115851"/>
                        </a:ext>
                      </a:extLst>
                    </a:gridCol>
                  </a:tblGrid>
                  <a:tr h="34844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Total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variance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Within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group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Between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group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3475576"/>
                      </a:ext>
                    </a:extLst>
                  </a:tr>
                  <a:tr h="454252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Each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case</a:t>
                          </a:r>
                          <a:r>
                            <a:rPr lang="zh-CN" alt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𝒊𝒋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altLang="zh-CN" sz="1800" b="0" i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1" i="1" smtClean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b="1" i="1" smtClean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𝒕𝒐𝒕𝒂𝒍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altLang="zh-CN" sz="1800" b="1" i="1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1" i="1" smtClean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b="1" i="1" smtClean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1" i="1" smtClean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b="1" i="1" smtClean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altLang="zh-CN" sz="1800" b="1" i="1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1" i="1" smtClean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b="1" i="1" smtClean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𝒕𝒐𝒕𝒂𝒍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6347299"/>
                      </a:ext>
                    </a:extLst>
                  </a:tr>
                  <a:tr h="615392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Entire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sample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sz="1800" b="1" i="1" smtClean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800" b="1" i="1" smtClean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1800" b="1" i="1" smtClean="0">
                                                <a:ln w="0"/>
                                                <a:effectLst>
                                                  <a:outerShdw blurRad="38100" dist="19050" dir="2700000" algn="tl" rotWithShape="0">
                                                    <a:schemeClr val="dk1">
                                                      <a:alpha val="40000"/>
                                                    </a:scheme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800" b="1" i="1" smtClean="0">
                                                <a:ln w="0"/>
                                                <a:effectLst>
                                                  <a:outerShdw blurRad="38100" dist="19050" dir="2700000" algn="tl" rotWithShape="0">
                                                    <a:schemeClr val="dk1">
                                                      <a:alpha val="40000"/>
                                                    </a:scheme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[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CN" sz="1800" b="1" i="1" smtClean="0">
                                                    <a:ln w="0"/>
                                                    <a:effectLst>
                                                      <a:outerShdw blurRad="38100" dist="19050" dir="2700000" algn="tl" rotWithShape="0">
                                                        <a:schemeClr val="dk1">
                                                          <a:alpha val="40000"/>
                                                        </a:scheme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sz="1800" b="1" i="1" smtClean="0">
                                                        <a:ln w="0"/>
                                                        <a:effectLst>
                                                          <a:outerShdw blurRad="38100" dist="19050" dir="2700000" algn="tl" rotWithShape="0">
                                                            <a:schemeClr val="dk1">
                                                              <a:alpha val="40000"/>
                                                            </a:schemeClr>
                                                          </a:outerShdw>
                                                        </a:effectLst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1800" b="1" i="1" smtClean="0">
                                                        <a:ln w="0"/>
                                                        <a:effectLst>
                                                          <a:outerShdw blurRad="38100" dist="19050" dir="2700000" algn="tl" rotWithShape="0">
                                                            <a:schemeClr val="dk1">
                                                              <a:alpha val="40000"/>
                                                            </a:schemeClr>
                                                          </a:outerShdw>
                                                        </a:effectLst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</a:rPr>
                                                      <m:t>𝒙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1800" b="1" i="1" smtClean="0">
                                                        <a:ln w="0"/>
                                                        <a:effectLst>
                                                          <a:outerShdw blurRad="38100" dist="19050" dir="2700000" algn="tl" rotWithShape="0">
                                                            <a:schemeClr val="dk1">
                                                              <a:alpha val="40000"/>
                                                            </a:schemeClr>
                                                          </a:outerShdw>
                                                        </a:effectLst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</a:rPr>
                                                      <m:t>𝒊𝒌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sz="1800" b="0" i="0" smtClean="0">
                                                    <a:ln w="0"/>
                                                    <a:effectLst>
                                                      <a:outerShdw blurRad="38100" dist="19050" dir="2700000" algn="tl" rotWithShape="0">
                                                        <a:schemeClr val="dk1">
                                                          <a:alpha val="40000"/>
                                                        </a:scheme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800" b="1" i="1" smtClean="0">
                                                        <a:ln w="0"/>
                                                        <a:effectLst>
                                                          <a:outerShdw blurRad="38100" dist="19050" dir="2700000" algn="tl" rotWithShape="0">
                                                            <a:schemeClr val="dk1">
                                                              <a:alpha val="40000"/>
                                                            </a:schemeClr>
                                                          </a:outerShdw>
                                                        </a:effectLst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sz="1800" b="1" i="1" smtClean="0">
                                                            <a:ln w="0"/>
                                                            <a:effectLst>
                                                              <a:outerShdw blurRad="38100" dist="19050" dir="2700000" algn="tl" rotWithShape="0">
                                                                <a:schemeClr val="dk1">
                                                                  <a:alpha val="40000"/>
                                                                </a:schemeClr>
                                                              </a:outerShdw>
                                                            </a:effectLst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altLang="zh-CN" sz="1800" b="1" i="1" smtClean="0">
                                                            <a:ln w="0"/>
                                                            <a:effectLst>
                                                              <a:outerShdw blurRad="38100" dist="19050" dir="2700000" algn="tl" rotWithShape="0">
                                                                <a:schemeClr val="dk1">
                                                                  <a:alpha val="40000"/>
                                                                </a:schemeClr>
                                                              </a:outerShdw>
                                                            </a:effectLst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𝒙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altLang="zh-CN" sz="1800" b="1" i="1" smtClean="0">
                                                        <a:ln w="0"/>
                                                        <a:effectLst>
                                                          <a:outerShdw blurRad="38100" dist="19050" dir="2700000" algn="tl" rotWithShape="0">
                                                            <a:schemeClr val="dk1">
                                                              <a:alpha val="40000"/>
                                                            </a:schemeClr>
                                                          </a:outerShdw>
                                                        </a:effectLst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</a:rPr>
                                                      <m:t>𝒕𝒐𝒕𝒂𝒍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zh-CN" sz="1800" b="1" i="1" smtClean="0">
                                                <a:ln w="0"/>
                                                <a:effectLst>
                                                  <a:outerShdw blurRad="38100" dist="19050" dir="2700000" algn="tl" rotWithShape="0">
                                                    <a:schemeClr val="dk1">
                                                      <a:alpha val="40000"/>
                                                    </a:scheme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800" b="1" i="1" smtClean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]</m:t>
                                        </m:r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/>
                                  <m:e>
                                    <m:r>
                                      <a:rPr lang="en-US" altLang="zh-CN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sz="1800" b="1" i="1" smtClean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800" b="1" i="1" smtClean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1800" b="1" i="1" smtClean="0">
                                                <a:ln w="0"/>
                                                <a:effectLst>
                                                  <a:outerShdw blurRad="38100" dist="19050" dir="2700000" algn="tl" rotWithShape="0">
                                                    <a:schemeClr val="dk1">
                                                      <a:alpha val="40000"/>
                                                    </a:scheme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800" b="1" i="1" smtClean="0">
                                                <a:ln w="0"/>
                                                <a:effectLst>
                                                  <a:outerShdw blurRad="38100" dist="19050" dir="2700000" algn="tl" rotWithShape="0">
                                                    <a:schemeClr val="dk1">
                                                      <a:alpha val="40000"/>
                                                    </a:scheme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[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CN" sz="1800" b="1" i="1" smtClean="0">
                                                    <a:ln w="0"/>
                                                    <a:effectLst>
                                                      <a:outerShdw blurRad="38100" dist="19050" dir="2700000" algn="tl" rotWithShape="0">
                                                        <a:schemeClr val="dk1">
                                                          <a:alpha val="40000"/>
                                                        </a:scheme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sz="1800" b="1" i="1" smtClean="0">
                                                        <a:ln w="0"/>
                                                        <a:effectLst>
                                                          <a:outerShdw blurRad="38100" dist="19050" dir="2700000" algn="tl" rotWithShape="0">
                                                            <a:schemeClr val="dk1">
                                                              <a:alpha val="40000"/>
                                                            </a:schemeClr>
                                                          </a:outerShdw>
                                                        </a:effectLst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1800" b="1" i="1" smtClean="0">
                                                        <a:ln w="0"/>
                                                        <a:effectLst>
                                                          <a:outerShdw blurRad="38100" dist="19050" dir="2700000" algn="tl" rotWithShape="0">
                                                            <a:schemeClr val="dk1">
                                                              <a:alpha val="40000"/>
                                                            </a:schemeClr>
                                                          </a:outerShdw>
                                                        </a:effectLst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</a:rPr>
                                                      <m:t>𝒙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1800" b="1" i="1" smtClean="0">
                                                        <a:ln w="0"/>
                                                        <a:effectLst>
                                                          <a:outerShdw blurRad="38100" dist="19050" dir="2700000" algn="tl" rotWithShape="0">
                                                            <a:schemeClr val="dk1">
                                                              <a:alpha val="40000"/>
                                                            </a:schemeClr>
                                                          </a:outerShdw>
                                                        </a:effectLst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</a:rPr>
                                                      <m:t>𝒊𝒌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sz="1800" b="0" i="0" smtClean="0">
                                                    <a:ln w="0"/>
                                                    <a:effectLst>
                                                      <a:outerShdw blurRad="38100" dist="19050" dir="2700000" algn="tl" rotWithShape="0">
                                                        <a:schemeClr val="dk1">
                                                          <a:alpha val="40000"/>
                                                        </a:scheme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800" b="1" i="1" smtClean="0">
                                                        <a:ln w="0"/>
                                                        <a:effectLst>
                                                          <a:outerShdw blurRad="38100" dist="19050" dir="2700000" algn="tl" rotWithShape="0">
                                                            <a:schemeClr val="dk1">
                                                              <a:alpha val="40000"/>
                                                            </a:schemeClr>
                                                          </a:outerShdw>
                                                        </a:effectLst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sz="1800" b="1" i="1" smtClean="0">
                                                            <a:ln w="0"/>
                                                            <a:effectLst>
                                                              <a:outerShdw blurRad="38100" dist="19050" dir="2700000" algn="tl" rotWithShape="0">
                                                                <a:schemeClr val="dk1">
                                                                  <a:alpha val="40000"/>
                                                                </a:schemeClr>
                                                              </a:outerShdw>
                                                            </a:effectLst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altLang="zh-CN" sz="1800" b="1" i="1" smtClean="0">
                                                            <a:ln w="0"/>
                                                            <a:effectLst>
                                                              <a:outerShdw blurRad="38100" dist="19050" dir="2700000" algn="tl" rotWithShape="0">
                                                                <a:schemeClr val="dk1">
                                                                  <a:alpha val="40000"/>
                                                                </a:schemeClr>
                                                              </a:outerShdw>
                                                            </a:effectLst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𝒙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altLang="zh-CN" sz="1800" b="1" i="1" smtClean="0">
                                                        <a:ln w="0"/>
                                                        <a:effectLst>
                                                          <a:outerShdw blurRad="38100" dist="19050" dir="2700000" algn="tl" rotWithShape="0">
                                                            <a:schemeClr val="dk1">
                                                              <a:alpha val="40000"/>
                                                            </a:schemeClr>
                                                          </a:outerShdw>
                                                        </a:effectLst>
                                                        <a:latin typeface="Cambria Math" panose="02040503050406030204" pitchFamily="18" charset="0"/>
                                                      </a:rPr>
                                                      <m:t>𝒌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zh-CN" sz="1800" b="1" i="1" smtClean="0">
                                                <a:ln w="0"/>
                                                <a:effectLst>
                                                  <a:outerShdw blurRad="38100" dist="19050" dir="2700000" algn="tl" rotWithShape="0">
                                                    <a:schemeClr val="dk1">
                                                      <a:alpha val="40000"/>
                                                    </a:scheme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800" b="1" i="1" smtClean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]}</m:t>
                                        </m:r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zh-CN" sz="1800" b="1" i="1" smtClean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1" i="1" smtClean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[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800" b="1" i="1" smtClean="0">
                                                <a:ln w="0"/>
                                                <a:effectLst>
                                                  <a:outerShdw blurRad="38100" dist="19050" dir="2700000" algn="tl" rotWithShape="0">
                                                    <a:schemeClr val="dk1">
                                                      <a:alpha val="40000"/>
                                                    </a:scheme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b="1" i="1" smtClean="0">
                                                <a:ln w="0"/>
                                                <a:effectLst>
                                                  <a:outerShdw blurRad="38100" dist="19050" dir="2700000" algn="tl" rotWithShape="0">
                                                    <a:schemeClr val="dk1">
                                                      <a:alpha val="40000"/>
                                                    </a:scheme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1" i="1" smtClean="0">
                                                <a:ln w="0"/>
                                                <a:effectLst>
                                                  <a:outerShdw blurRad="38100" dist="19050" dir="2700000" algn="tl" rotWithShape="0">
                                                    <a:schemeClr val="dk1">
                                                      <a:alpha val="40000"/>
                                                    </a:scheme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𝒋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CN" sz="1800" b="1" i="1" smtClean="0">
                                                <a:ln w="0"/>
                                                <a:effectLst>
                                                  <a:outerShdw blurRad="38100" dist="19050" dir="2700000" algn="tl" rotWithShape="0">
                                                    <a:schemeClr val="dk1">
                                                      <a:alpha val="40000"/>
                                                    </a:scheme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800" b="1" i="1" smtClean="0">
                                                    <a:ln w="0"/>
                                                    <a:effectLst>
                                                      <a:outerShdw blurRad="38100" dist="19050" dir="2700000" algn="tl" rotWithShape="0">
                                                        <a:schemeClr val="dk1">
                                                          <a:alpha val="40000"/>
                                                        </a:scheme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sz="1800" b="1" i="1" smtClean="0">
                                                        <a:ln w="0"/>
                                                        <a:effectLst>
                                                          <a:outerShdw blurRad="38100" dist="19050" dir="2700000" algn="tl" rotWithShape="0">
                                                            <a:schemeClr val="dk1">
                                                              <a:alpha val="40000"/>
                                                            </a:schemeClr>
                                                          </a:outerShdw>
                                                        </a:effectLst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sz="1800" b="1" i="1" smtClean="0">
                                                        <a:ln w="0"/>
                                                        <a:effectLst>
                                                          <a:outerShdw blurRad="38100" dist="19050" dir="2700000" algn="tl" rotWithShape="0">
                                                            <a:schemeClr val="dk1">
                                                              <a:alpha val="40000"/>
                                                            </a:schemeClr>
                                                          </a:outerShdw>
                                                        </a:effectLst>
                                                        <a:latin typeface="Cambria Math" panose="02040503050406030204" pitchFamily="18" charset="0"/>
                                                      </a:rPr>
                                                      <m:t>𝒙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CN" sz="1800" b="1" i="1" smtClean="0">
                                                    <a:ln w="0"/>
                                                    <a:effectLst>
                                                      <a:outerShdw blurRad="38100" dist="19050" dir="2700000" algn="tl" rotWithShape="0">
                                                        <a:schemeClr val="dk1">
                                                          <a:alpha val="40000"/>
                                                        </a:scheme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800" b="1" i="1" smtClean="0">
                                                <a:ln w="0"/>
                                                <a:effectLst>
                                                  <a:outerShdw blurRad="38100" dist="19050" dir="2700000" algn="tl" rotWithShape="0">
                                                    <a:schemeClr val="dk1">
                                                      <a:alpha val="40000"/>
                                                    </a:scheme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800" b="1" i="1" smtClean="0">
                                                    <a:ln w="0"/>
                                                    <a:effectLst>
                                                      <a:outerShdw blurRad="38100" dist="19050" dir="2700000" algn="tl" rotWithShape="0">
                                                        <a:schemeClr val="dk1">
                                                          <a:alpha val="40000"/>
                                                        </a:scheme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sz="1800" b="1" i="1" smtClean="0">
                                                        <a:ln w="0"/>
                                                        <a:effectLst>
                                                          <a:outerShdw blurRad="38100" dist="19050" dir="2700000" algn="tl" rotWithShape="0">
                                                            <a:schemeClr val="dk1">
                                                              <a:alpha val="40000"/>
                                                            </a:schemeClr>
                                                          </a:outerShdw>
                                                        </a:effectLst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sz="1800" b="1" i="1" smtClean="0">
                                                        <a:ln w="0"/>
                                                        <a:effectLst>
                                                          <a:outerShdw blurRad="38100" dist="19050" dir="2700000" algn="tl" rotWithShape="0">
                                                            <a:schemeClr val="dk1">
                                                              <a:alpha val="40000"/>
                                                            </a:schemeClr>
                                                          </a:outerShdw>
                                                        </a:effectLst>
                                                        <a:latin typeface="Cambria Math" panose="02040503050406030204" pitchFamily="18" charset="0"/>
                                                      </a:rPr>
                                                      <m:t>𝒙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CN" sz="1800" b="1" i="1" smtClean="0">
                                                    <a:ln w="0"/>
                                                    <a:effectLst>
                                                      <a:outerShdw blurRad="38100" dist="19050" dir="2700000" algn="tl" rotWithShape="0">
                                                        <a:schemeClr val="dk1">
                                                          <a:alpha val="40000"/>
                                                        </a:scheme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</a:rPr>
                                                  <m:t>𝒕𝒐𝒕𝒂𝒍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dirty="0"/>
                                              <m:t> 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1800" b="1" i="1" smtClean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US" altLang="zh-CN" sz="1800" b="1" i="1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]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29057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9">
                <a:extLst>
                  <a:ext uri="{FF2B5EF4-FFF2-40B4-BE49-F238E27FC236}">
                    <a16:creationId xmlns:a16="http://schemas.microsoft.com/office/drawing/2014/main" id="{BB3D0763-A22E-214C-95E2-BDBECCED637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75816943"/>
                  </p:ext>
                </p:extLst>
              </p:nvPr>
            </p:nvGraphicFramePr>
            <p:xfrm>
              <a:off x="685801" y="2010543"/>
              <a:ext cx="10820400" cy="16121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421199678"/>
                        </a:ext>
                      </a:extLst>
                    </a:gridCol>
                    <a:gridCol w="2921000">
                      <a:extLst>
                        <a:ext uri="{9D8B030D-6E8A-4147-A177-3AD203B41FA5}">
                          <a16:colId xmlns:a16="http://schemas.microsoft.com/office/drawing/2014/main" val="2939379920"/>
                        </a:ext>
                      </a:extLst>
                    </a:gridCol>
                    <a:gridCol w="2921000">
                      <a:extLst>
                        <a:ext uri="{9D8B030D-6E8A-4147-A177-3AD203B41FA5}">
                          <a16:colId xmlns:a16="http://schemas.microsoft.com/office/drawing/2014/main" val="2107176626"/>
                        </a:ext>
                      </a:extLst>
                    </a:gridCol>
                    <a:gridCol w="2921000">
                      <a:extLst>
                        <a:ext uri="{9D8B030D-6E8A-4147-A177-3AD203B41FA5}">
                          <a16:colId xmlns:a16="http://schemas.microsoft.com/office/drawing/2014/main" val="209011585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Total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variance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Within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group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Between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group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3475576"/>
                      </a:ext>
                    </a:extLst>
                  </a:tr>
                  <a:tr h="4542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17" t="-113889" r="-427778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870" t="-113889" r="-201304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0130" t="-113889" r="-100433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1304" t="-113889" r="-870" b="-4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6347299"/>
                      </a:ext>
                    </a:extLst>
                  </a:tr>
                  <a:tr h="79209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Entire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sample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870" t="-122222" r="-201304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0130" t="-122222" r="-100433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1304" t="-122222" r="-870" b="-1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9057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63E0362-EDE1-ED4D-8F69-30311DF5B055}"/>
                  </a:ext>
                </a:extLst>
              </p:cNvPr>
              <p:cNvSpPr/>
              <p:nvPr/>
            </p:nvSpPr>
            <p:spPr>
              <a:xfrm>
                <a:off x="3124200" y="3886200"/>
                <a:ext cx="836814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1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3600" b="1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𝑺𝑺</m:t>
                          </m:r>
                        </m:e>
                        <m:sub>
                          <m:r>
                            <a:rPr lang="en-US" altLang="zh-CN" sz="3600" b="1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𝒕𝒐𝒕𝒂𝒍</m:t>
                          </m:r>
                        </m:sub>
                      </m:sSub>
                      <m:r>
                        <a:rPr lang="zh-CN" altLang="en-US" sz="36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</m:t>
                      </m:r>
                      <m:r>
                        <a:rPr lang="en-US" altLang="zh-CN" sz="36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zh-CN" altLang="en-US" sz="36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</m:t>
                      </m:r>
                      <m:sSub>
                        <m:sSubPr>
                          <m:ctrlPr>
                            <a:rPr lang="en-US" sz="3600" b="1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3600" b="1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𝑺𝑺</m:t>
                          </m:r>
                        </m:e>
                        <m:sub>
                          <m:r>
                            <a:rPr lang="en-US" altLang="zh-CN" sz="3600" b="1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𝒘𝒊𝒕𝒉𝒊𝒏</m:t>
                          </m:r>
                        </m:sub>
                      </m:sSub>
                      <m:r>
                        <a:rPr lang="zh-CN" altLang="en-US" sz="36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</m:t>
                      </m:r>
                      <m:r>
                        <a:rPr lang="en-US" altLang="zh-CN" sz="36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r>
                        <a:rPr lang="zh-CN" altLang="en-US" sz="36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</m:t>
                      </m:r>
                      <m:sSub>
                        <m:sSubPr>
                          <m:ctrlPr>
                            <a:rPr lang="en-US" sz="3600" b="1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3600" b="1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𝑺𝑺</m:t>
                          </m:r>
                        </m:e>
                        <m:sub>
                          <m:r>
                            <a:rPr lang="en-US" altLang="zh-CN" sz="3600" b="1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𝒃𝒆𝒕𝒘𝒆𝒆𝒏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63E0362-EDE1-ED4D-8F69-30311DF5B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886200"/>
                <a:ext cx="8368145" cy="646331"/>
              </a:xfrm>
              <a:prstGeom prst="rect">
                <a:avLst/>
              </a:prstGeom>
              <a:blipFill>
                <a:blip r:embed="rId5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92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6BA0-2476-4648-8045-49F65265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altLang="zh-CN" dirty="0"/>
              <a:t>Hypothesis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E98C3BF-0C21-8E4F-AEBE-3CC5C9D33734}"/>
              </a:ext>
            </a:extLst>
          </p:cNvPr>
          <p:cNvSpPr txBox="1">
            <a:spLocks/>
          </p:cNvSpPr>
          <p:nvPr/>
        </p:nvSpPr>
        <p:spPr>
          <a:xfrm>
            <a:off x="685800" y="2057401"/>
            <a:ext cx="10820400" cy="4161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400" dirty="0"/>
              <a:t>Testing</a:t>
            </a:r>
            <a:r>
              <a:rPr lang="zh-CN" altLang="en-US" sz="2400" dirty="0"/>
              <a:t> </a:t>
            </a:r>
            <a:r>
              <a:rPr lang="en-US" altLang="zh-CN" sz="2400" dirty="0"/>
              <a:t>whether</a:t>
            </a:r>
            <a:r>
              <a:rPr lang="zh-CN" altLang="en-US" sz="2400" dirty="0"/>
              <a:t> </a:t>
            </a:r>
            <a:r>
              <a:rPr lang="en-US" altLang="zh-CN" sz="2400" dirty="0"/>
              <a:t>independent</a:t>
            </a:r>
            <a:r>
              <a:rPr lang="zh-CN" altLang="en-US" sz="2400" dirty="0"/>
              <a:t> </a:t>
            </a:r>
            <a:r>
              <a:rPr lang="en-US" altLang="zh-CN" sz="2400" dirty="0"/>
              <a:t>variable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explain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most</a:t>
            </a:r>
            <a:r>
              <a:rPr lang="zh-CN" altLang="en-US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of</a:t>
            </a:r>
            <a:r>
              <a:rPr lang="zh-CN" altLang="en-US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variation</a:t>
            </a:r>
            <a:r>
              <a:rPr lang="zh-CN" altLang="en-US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in</a:t>
            </a:r>
            <a:r>
              <a:rPr lang="zh-CN" altLang="en-US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dependent</a:t>
            </a:r>
            <a:r>
              <a:rPr lang="zh-CN" altLang="en-US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variable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9F2C19EF-25EF-6342-9518-B50D40FD73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05400" y="3124200"/>
                <a:ext cx="6400800" cy="30944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2400" dirty="0"/>
                  <a:t>Most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total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variance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zh-CN" sz="24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400" dirty="0"/>
                  <a:t>comes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from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zh-CN" sz="2400" b="1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𝒘𝒊𝒕𝒉𝒊𝒏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there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no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sig.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association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between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group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(IV)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and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DV.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/>
                  <a:t>Most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total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variance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zh-CN" sz="24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400" dirty="0"/>
                  <a:t>comes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from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zh-CN" sz="2400" b="1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𝒃𝒆𝒕𝒘𝒆𝒆𝒏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there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sig.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association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between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group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(IV)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and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DV.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9F2C19EF-25EF-6342-9518-B50D40FD7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124200"/>
                <a:ext cx="6400800" cy="3094484"/>
              </a:xfrm>
              <a:prstGeom prst="rect">
                <a:avLst/>
              </a:prstGeom>
              <a:blipFill>
                <a:blip r:embed="rId3"/>
                <a:stretch>
                  <a:fillRect l="-1386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956D906-17C0-2544-8587-60524FDEF0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000948"/>
                  </p:ext>
                </p:extLst>
              </p:nvPr>
            </p:nvGraphicFramePr>
            <p:xfrm>
              <a:off x="914400" y="3350429"/>
              <a:ext cx="3505200" cy="2512228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3343606998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612348427"/>
                        </a:ext>
                      </a:extLst>
                    </a:gridCol>
                  </a:tblGrid>
                  <a:tr h="628057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Source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SS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5160452"/>
                      </a:ext>
                    </a:extLst>
                  </a:tr>
                  <a:tr h="628057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Within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𝑺𝑺</m:t>
                                    </m:r>
                                  </m:e>
                                  <m:sub>
                                    <m:r>
                                      <a:rPr lang="en-US" altLang="zh-CN" sz="1800" b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6421243"/>
                      </a:ext>
                    </a:extLst>
                  </a:tr>
                  <a:tr h="628057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Between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𝑺𝑺</m:t>
                                    </m:r>
                                  </m:e>
                                  <m:sub>
                                    <m:r>
                                      <a:rPr lang="en-US" altLang="zh-CN" sz="1800" b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06389394"/>
                      </a:ext>
                    </a:extLst>
                  </a:tr>
                  <a:tr h="628057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Total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𝑺𝑺</m:t>
                                    </m:r>
                                  </m:e>
                                  <m:sub>
                                    <m:r>
                                      <a:rPr lang="en-US" altLang="zh-CN" sz="1800" b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sub>
                                </m:sSub>
                                <m:r>
                                  <a:rPr lang="en-US" altLang="zh-CN" sz="1800" b="1" smtClean="0">
                                    <a:ln w="0"/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𝑺𝑺</m:t>
                                    </m:r>
                                  </m:e>
                                  <m:sub>
                                    <m:r>
                                      <a:rPr lang="en-US" altLang="zh-CN" sz="1800" b="1" smtClean="0">
                                        <a:ln w="0"/>
                                        <a:solidFill>
                                          <a:schemeClr val="accent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59528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956D906-17C0-2544-8587-60524FDEF0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000948"/>
                  </p:ext>
                </p:extLst>
              </p:nvPr>
            </p:nvGraphicFramePr>
            <p:xfrm>
              <a:off x="914400" y="3350429"/>
              <a:ext cx="3505200" cy="2512228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3343606998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612348427"/>
                        </a:ext>
                      </a:extLst>
                    </a:gridCol>
                  </a:tblGrid>
                  <a:tr h="628057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Source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SS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5160452"/>
                      </a:ext>
                    </a:extLst>
                  </a:tr>
                  <a:tr h="628057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Within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725" t="-100000" r="-144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6421243"/>
                      </a:ext>
                    </a:extLst>
                  </a:tr>
                  <a:tr h="628057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Between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725" t="-204082" r="-1449" b="-104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6389394"/>
                      </a:ext>
                    </a:extLst>
                  </a:tr>
                  <a:tr h="628057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Total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725" t="-298000" r="-1449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59528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905626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1712</Words>
  <Application>Microsoft Macintosh PowerPoint</Application>
  <PresentationFormat>Widescreen</PresentationFormat>
  <Paragraphs>449</Paragraphs>
  <Slides>25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Century Gothic</vt:lpstr>
      <vt:lpstr>Times New Roman</vt:lpstr>
      <vt:lpstr>Vapor Trail</vt:lpstr>
      <vt:lpstr>Sociology: 3549 ANOVA</vt:lpstr>
      <vt:lpstr>announcement</vt:lpstr>
      <vt:lpstr>agenda</vt:lpstr>
      <vt:lpstr>Hypothesis testing</vt:lpstr>
      <vt:lpstr>two-means t-test</vt:lpstr>
      <vt:lpstr>Anova</vt:lpstr>
      <vt:lpstr>Sample variance</vt:lpstr>
      <vt:lpstr>Partitioning variance for DV</vt:lpstr>
      <vt:lpstr>Hypothesis testing</vt:lpstr>
      <vt:lpstr>Steps for ANOVA</vt:lpstr>
      <vt:lpstr>Steps for ANOVA</vt:lpstr>
      <vt:lpstr>Group mean and grand mean</vt:lpstr>
      <vt:lpstr>SS and DF</vt:lpstr>
      <vt:lpstr>Mean squares</vt:lpstr>
      <vt:lpstr>Test statistics and F-distribution</vt:lpstr>
      <vt:lpstr>conclusion</vt:lpstr>
      <vt:lpstr>Strength of association</vt:lpstr>
      <vt:lpstr>example</vt:lpstr>
      <vt:lpstr>EXAMPLE – anova</vt:lpstr>
      <vt:lpstr>SS_within</vt:lpstr>
      <vt:lpstr>SS</vt:lpstr>
      <vt:lpstr>DF, MS</vt:lpstr>
      <vt:lpstr>f_critical  and F_sample</vt:lpstr>
      <vt:lpstr>conclusion</vt:lpstr>
      <vt:lpstr>In-class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Sociology: 3549 Hypothesis testing</dc:title>
  <dc:creator>ychu612@gmail.com</dc:creator>
  <cp:lastModifiedBy>ychu612@gmail.com</cp:lastModifiedBy>
  <cp:revision>193</cp:revision>
  <dcterms:created xsi:type="dcterms:W3CDTF">2020-10-31T02:55:17Z</dcterms:created>
  <dcterms:modified xsi:type="dcterms:W3CDTF">2020-11-21T00:25:45Z</dcterms:modified>
</cp:coreProperties>
</file>