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38" r:id="rId1"/>
  </p:sldMasterIdLst>
  <p:notesMasterIdLst>
    <p:notesMasterId r:id="rId20"/>
  </p:notesMasterIdLst>
  <p:sldIdLst>
    <p:sldId id="256" r:id="rId2"/>
    <p:sldId id="364" r:id="rId3"/>
    <p:sldId id="363" r:id="rId4"/>
    <p:sldId id="465" r:id="rId5"/>
    <p:sldId id="516" r:id="rId6"/>
    <p:sldId id="538" r:id="rId7"/>
    <p:sldId id="471" r:id="rId8"/>
    <p:sldId id="525" r:id="rId9"/>
    <p:sldId id="539" r:id="rId10"/>
    <p:sldId id="527" r:id="rId11"/>
    <p:sldId id="502" r:id="rId12"/>
    <p:sldId id="512" r:id="rId13"/>
    <p:sldId id="537" r:id="rId14"/>
    <p:sldId id="541" r:id="rId15"/>
    <p:sldId id="540" r:id="rId16"/>
    <p:sldId id="543" r:id="rId17"/>
    <p:sldId id="544" r:id="rId18"/>
    <p:sldId id="51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70" autoAdjust="0"/>
    <p:restoredTop sz="89052" autoAdjust="0"/>
  </p:normalViewPr>
  <p:slideViewPr>
    <p:cSldViewPr>
      <p:cViewPr varScale="1">
        <p:scale>
          <a:sx n="93" d="100"/>
          <a:sy n="93" d="100"/>
        </p:scale>
        <p:origin x="592" y="2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43" y="15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1603" y="-91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1F6ADB-169B-544E-8717-D63EACCFDB02}" type="doc">
      <dgm:prSet loTypeId="urn:microsoft.com/office/officeart/2005/8/layout/chevron2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64CE94B-1B41-2E47-85E2-DEB86F29640A}">
      <dgm:prSet phldrT="[Text]"/>
      <dgm:spPr/>
      <dgm:t>
        <a:bodyPr/>
        <a:lstStyle/>
        <a:p>
          <a:r>
            <a:rPr lang="en-US" altLang="zh-CN" b="1" dirty="0"/>
            <a:t>State</a:t>
          </a:r>
          <a:endParaRPr lang="en-US" b="1" dirty="0"/>
        </a:p>
      </dgm:t>
    </dgm:pt>
    <dgm:pt modelId="{DBB5A1E2-3E6B-5044-B371-959148A24738}" type="parTrans" cxnId="{0194ED71-B535-344F-B2B5-4761E2924AE1}">
      <dgm:prSet/>
      <dgm:spPr/>
      <dgm:t>
        <a:bodyPr/>
        <a:lstStyle/>
        <a:p>
          <a:endParaRPr lang="en-US"/>
        </a:p>
      </dgm:t>
    </dgm:pt>
    <dgm:pt modelId="{ED949760-155D-3C42-8E2E-EA1627A5CDD3}" type="sibTrans" cxnId="{0194ED71-B535-344F-B2B5-4761E2924AE1}">
      <dgm:prSet/>
      <dgm:spPr/>
      <dgm:t>
        <a:bodyPr/>
        <a:lstStyle/>
        <a:p>
          <a:endParaRPr lang="en-US"/>
        </a:p>
      </dgm:t>
    </dgm:pt>
    <dgm:pt modelId="{C6A12A18-F615-C24E-807C-D3C8A09752C7}">
      <dgm:prSet phldrT="[Text]" custT="1"/>
      <dgm:spPr/>
      <dgm:t>
        <a:bodyPr/>
        <a:lstStyle/>
        <a:p>
          <a:r>
            <a:rPr lang="en-US" altLang="zh-CN" sz="2400" dirty="0"/>
            <a:t>State</a:t>
          </a:r>
          <a:r>
            <a:rPr lang="zh-CN" altLang="en-US" sz="2400" dirty="0"/>
            <a:t> </a:t>
          </a:r>
          <a:r>
            <a:rPr lang="en-US" altLang="zh-CN" sz="2400" dirty="0"/>
            <a:t>hypothesis</a:t>
          </a:r>
          <a:r>
            <a:rPr lang="zh-CN" altLang="en-US" sz="2400" dirty="0"/>
            <a:t> </a:t>
          </a:r>
          <a:r>
            <a:rPr lang="en-US" altLang="zh-CN" sz="2400" dirty="0"/>
            <a:t>(H</a:t>
          </a:r>
          <a:r>
            <a:rPr lang="en-US" altLang="zh-CN" sz="2400" baseline="-25000" dirty="0"/>
            <a:t>0</a:t>
          </a:r>
          <a:r>
            <a:rPr lang="zh-CN" altLang="en-US" sz="2400" dirty="0"/>
            <a:t> </a:t>
          </a:r>
          <a:r>
            <a:rPr lang="en-US" altLang="zh-CN" sz="2400" dirty="0"/>
            <a:t>vs</a:t>
          </a:r>
          <a:r>
            <a:rPr lang="zh-CN" altLang="en-US" sz="2400" dirty="0"/>
            <a:t> </a:t>
          </a:r>
          <a:r>
            <a:rPr lang="en-US" altLang="zh-CN" sz="2400" dirty="0"/>
            <a:t>H</a:t>
          </a:r>
          <a:r>
            <a:rPr lang="en-US" altLang="zh-CN" sz="2400" baseline="-25000" dirty="0"/>
            <a:t>1</a:t>
          </a:r>
          <a:r>
            <a:rPr lang="en-US" altLang="zh-CN" sz="2400" dirty="0"/>
            <a:t>)</a:t>
          </a:r>
          <a:endParaRPr lang="en-US" sz="2400" dirty="0"/>
        </a:p>
      </dgm:t>
    </dgm:pt>
    <dgm:pt modelId="{E398D2AE-CD9B-FF4E-B352-927F4FB5CD18}" type="parTrans" cxnId="{4F797859-A1E9-5C4D-AB8D-1E39C76A7524}">
      <dgm:prSet/>
      <dgm:spPr/>
      <dgm:t>
        <a:bodyPr/>
        <a:lstStyle/>
        <a:p>
          <a:endParaRPr lang="en-US"/>
        </a:p>
      </dgm:t>
    </dgm:pt>
    <dgm:pt modelId="{F5C5E007-A42C-C64C-B173-ABDA850353E0}" type="sibTrans" cxnId="{4F797859-A1E9-5C4D-AB8D-1E39C76A7524}">
      <dgm:prSet/>
      <dgm:spPr/>
      <dgm:t>
        <a:bodyPr/>
        <a:lstStyle/>
        <a:p>
          <a:endParaRPr lang="en-US"/>
        </a:p>
      </dgm:t>
    </dgm:pt>
    <dgm:pt modelId="{473A3338-E833-B549-8F72-77B798ED4095}">
      <dgm:prSet phldrT="[Text]"/>
      <dgm:spPr/>
      <dgm:t>
        <a:bodyPr/>
        <a:lstStyle/>
        <a:p>
          <a:r>
            <a:rPr lang="en-US" b="1"/>
            <a:t>Sig</a:t>
          </a:r>
          <a:r>
            <a:rPr lang="en-US" altLang="zh-CN" b="1"/>
            <a:t>.</a:t>
          </a:r>
          <a:endParaRPr lang="en-US" b="1"/>
        </a:p>
      </dgm:t>
    </dgm:pt>
    <dgm:pt modelId="{39D419D6-6D6F-FF46-8648-18535CDA771F}" type="parTrans" cxnId="{1AB1A204-777C-4E4C-9B38-19A23CEA5634}">
      <dgm:prSet/>
      <dgm:spPr/>
      <dgm:t>
        <a:bodyPr/>
        <a:lstStyle/>
        <a:p>
          <a:endParaRPr lang="en-US"/>
        </a:p>
      </dgm:t>
    </dgm:pt>
    <dgm:pt modelId="{7662A67D-BD47-9D4E-BDFB-DFABF8125E4F}" type="sibTrans" cxnId="{1AB1A204-777C-4E4C-9B38-19A23CEA5634}">
      <dgm:prSet/>
      <dgm:spPr/>
      <dgm:t>
        <a:bodyPr/>
        <a:lstStyle/>
        <a:p>
          <a:endParaRPr lang="en-US"/>
        </a:p>
      </dgm:t>
    </dgm:pt>
    <dgm:pt modelId="{DFF6C136-3405-C345-84E9-6926AADE354A}">
      <dgm:prSet phldrT="[Text]"/>
      <dgm:spPr/>
      <dgm:t>
        <a:bodyPr/>
        <a:lstStyle/>
        <a:p>
          <a:r>
            <a:rPr lang="en-US" altLang="zh-CN" b="1" dirty="0"/>
            <a:t>Calculate</a:t>
          </a:r>
          <a:endParaRPr lang="en-US" b="1" dirty="0"/>
        </a:p>
      </dgm:t>
    </dgm:pt>
    <dgm:pt modelId="{F2D94CAE-CC53-3348-80B2-3A13FCF0718E}" type="parTrans" cxnId="{722DF3E9-E9EC-4943-BCEB-2349818D0E86}">
      <dgm:prSet/>
      <dgm:spPr/>
      <dgm:t>
        <a:bodyPr/>
        <a:lstStyle/>
        <a:p>
          <a:endParaRPr lang="en-US"/>
        </a:p>
      </dgm:t>
    </dgm:pt>
    <dgm:pt modelId="{D4CE4717-2C86-7949-8129-C3B2C98C58B5}" type="sibTrans" cxnId="{722DF3E9-E9EC-4943-BCEB-2349818D0E86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083A7109-EA0B-0C46-9799-7EA79EE82C74}">
          <dgm:prSet phldrT="[Text]" custT="1"/>
          <dgm:spPr/>
          <dgm:t>
            <a:bodyPr/>
            <a:lstStyle/>
            <a:p>
              <a:r>
                <a:rPr lang="en-US" altLang="zh-CN" sz="2400" kern="1200" dirty="0"/>
                <a:t>Collect</a:t>
              </a:r>
              <a:r>
                <a:rPr lang="zh-CN" altLang="en-US" sz="2400" kern="1200" dirty="0"/>
                <a:t> </a:t>
              </a:r>
              <a:r>
                <a:rPr lang="en-US" altLang="zh-CN" sz="2400" kern="1200" dirty="0"/>
                <a:t>sample</a:t>
              </a:r>
              <a:r>
                <a:rPr lang="zh-CN" altLang="en-US" sz="2400" kern="1200" dirty="0"/>
                <a:t> </a:t>
              </a:r>
              <a:r>
                <a:rPr lang="en-US" altLang="zh-CN" sz="2400" kern="1200" dirty="0"/>
                <a:t>and</a:t>
              </a:r>
              <a:r>
                <a:rPr lang="zh-CN" altLang="en-US" sz="2400" kern="1200" dirty="0"/>
                <a:t> </a:t>
              </a:r>
              <a:r>
                <a:rPr lang="en-US" altLang="zh-CN" sz="2400" kern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entury Gothic" panose="020B0502020202020204"/>
                  <a:ea typeface="宋体" panose="02010600030101010101" pitchFamily="2" charset="-122"/>
                  <a:cs typeface="+mn-cs"/>
                </a:rPr>
                <a:t>compute</a:t>
              </a:r>
              <a:r>
                <a:rPr lang="zh-CN" altLang="en-US" sz="2400" kern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entury Gothic" panose="020B0502020202020204"/>
                  <a:ea typeface="宋体" panose="02010600030101010101" pitchFamily="2" charset="-122"/>
                  <a:cs typeface="+mn-cs"/>
                </a:rPr>
                <a:t> </a:t>
              </a:r>
              <a:r>
                <a:rPr lang="en-US" altLang="zh-CN" sz="2400" kern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entury Gothic" panose="020B0502020202020204"/>
                  <a:ea typeface="宋体" panose="02010600030101010101" pitchFamily="2" charset="-122"/>
                  <a:cs typeface="+mn-cs"/>
                </a:rPr>
                <a:t>test</a:t>
              </a:r>
              <a:r>
                <a:rPr lang="zh-CN" altLang="en-US" sz="2400" kern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entury Gothic" panose="020B0502020202020204"/>
                  <a:ea typeface="宋体" panose="02010600030101010101" pitchFamily="2" charset="-122"/>
                  <a:cs typeface="+mn-cs"/>
                </a:rPr>
                <a:t> </a:t>
              </a:r>
              <a:r>
                <a:rPr lang="en-US" altLang="zh-CN" sz="2400" kern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entury Gothic" panose="020B0502020202020204"/>
                  <a:ea typeface="宋体" panose="02010600030101010101" pitchFamily="2" charset="-122"/>
                  <a:cs typeface="+mn-cs"/>
                </a:rPr>
                <a:t>statistics</a:t>
              </a:r>
              <a14:m>
                <m:oMath xmlns:m="http://schemas.openxmlformats.org/officeDocument/2006/math">
                  <m:r>
                    <a:rPr lang="zh-CN" altLang="en-US" sz="2400" kern="1200" smtClean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Century Gothic" panose="020B0502020202020204"/>
                      <a:ea typeface="宋体" panose="02010600030101010101" pitchFamily="2" charset="-122"/>
                      <a:cs typeface="+mn-cs"/>
                    </a:rPr>
                    <m:t> </m:t>
                  </m:r>
                  <m:sSup>
                    <m:sSupPr>
                      <m:ctrlPr>
                        <a:rPr lang="en-US" altLang="zh-CN" sz="2400" kern="1200" smtClean="0">
                          <a:solidFill>
                            <a:prstClr val="black">
                              <a:hueOff val="0"/>
                              <a:satOff val="0"/>
                              <a:lumOff val="0"/>
                              <a:alphaOff val="0"/>
                            </a:prstClr>
                          </a:solidFill>
                          <a:latin typeface="Century Gothic" panose="020B0502020202020204"/>
                          <a:ea typeface="宋体" panose="02010600030101010101" pitchFamily="2" charset="-122"/>
                          <a:cs typeface="+mn-cs"/>
                        </a:rPr>
                      </m:ctrlPr>
                    </m:sSupPr>
                    <m:e>
                      <m:r>
                        <a:rPr lang="en-US" altLang="zh-CN" sz="2400" kern="1200" smtClean="0">
                          <a:solidFill>
                            <a:prstClr val="black">
                              <a:hueOff val="0"/>
                              <a:satOff val="0"/>
                              <a:lumOff val="0"/>
                              <a:alphaOff val="0"/>
                            </a:prstClr>
                          </a:solidFill>
                          <a:latin typeface="Century Gothic" panose="020B0502020202020204"/>
                          <a:ea typeface="宋体" panose="02010600030101010101" pitchFamily="2" charset="-122"/>
                          <a:cs typeface="+mn-cs"/>
                        </a:rPr>
                        <m:t>𝜒</m:t>
                      </m:r>
                    </m:e>
                    <m:sup>
                      <m:r>
                        <a:rPr lang="en-US" altLang="zh-CN" sz="2400" kern="1200" smtClean="0">
                          <a:solidFill>
                            <a:prstClr val="black">
                              <a:hueOff val="0"/>
                              <a:satOff val="0"/>
                              <a:lumOff val="0"/>
                              <a:alphaOff val="0"/>
                            </a:prstClr>
                          </a:solidFill>
                          <a:latin typeface="Century Gothic" panose="020B0502020202020204"/>
                          <a:ea typeface="宋体" panose="02010600030101010101" pitchFamily="2" charset="-122"/>
                          <a:cs typeface="+mn-cs"/>
                        </a:rPr>
                        <m:t>2</m:t>
                      </m:r>
                    </m:sup>
                  </m:sSup>
                </m:oMath>
              </a14:m>
              <a:endParaRPr lang="en-US" sz="24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entury Gothic" panose="020B0502020202020204"/>
                <a:ea typeface="宋体" panose="02010600030101010101" pitchFamily="2" charset="-122"/>
                <a:cs typeface="+mn-cs"/>
              </a:endParaRPr>
            </a:p>
          </dgm:t>
        </dgm:pt>
      </mc:Choice>
      <mc:Fallback>
        <dgm:pt modelId="{083A7109-EA0B-0C46-9799-7EA79EE82C74}">
          <dgm:prSet phldrT="[Text]" custT="1"/>
          <dgm:spPr/>
          <dgm:t>
            <a:bodyPr/>
            <a:lstStyle/>
            <a:p>
              <a:r>
                <a:rPr lang="en-US" altLang="zh-CN" sz="2400" kern="1200" dirty="0"/>
                <a:t>Collect</a:t>
              </a:r>
              <a:r>
                <a:rPr lang="zh-CN" altLang="en-US" sz="2400" kern="1200" dirty="0"/>
                <a:t> </a:t>
              </a:r>
              <a:r>
                <a:rPr lang="en-US" altLang="zh-CN" sz="2400" kern="1200" dirty="0"/>
                <a:t>sample</a:t>
              </a:r>
              <a:r>
                <a:rPr lang="zh-CN" altLang="en-US" sz="2400" kern="1200" dirty="0"/>
                <a:t> </a:t>
              </a:r>
              <a:r>
                <a:rPr lang="en-US" altLang="zh-CN" sz="2400" kern="1200" dirty="0"/>
                <a:t>and</a:t>
              </a:r>
              <a:r>
                <a:rPr lang="zh-CN" altLang="en-US" sz="2400" kern="1200" dirty="0"/>
                <a:t> </a:t>
              </a:r>
              <a:r>
                <a:rPr lang="en-US" altLang="zh-CN" sz="2400" kern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entury Gothic" panose="020B0502020202020204"/>
                  <a:ea typeface="宋体" panose="02010600030101010101" pitchFamily="2" charset="-122"/>
                  <a:cs typeface="+mn-cs"/>
                </a:rPr>
                <a:t>compute</a:t>
              </a:r>
              <a:r>
                <a:rPr lang="zh-CN" altLang="en-US" sz="2400" kern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entury Gothic" panose="020B0502020202020204"/>
                  <a:ea typeface="宋体" panose="02010600030101010101" pitchFamily="2" charset="-122"/>
                  <a:cs typeface="+mn-cs"/>
                </a:rPr>
                <a:t> </a:t>
              </a:r>
              <a:r>
                <a:rPr lang="en-US" altLang="zh-CN" sz="2400" kern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entury Gothic" panose="020B0502020202020204"/>
                  <a:ea typeface="宋体" panose="02010600030101010101" pitchFamily="2" charset="-122"/>
                  <a:cs typeface="+mn-cs"/>
                </a:rPr>
                <a:t>test</a:t>
              </a:r>
              <a:r>
                <a:rPr lang="zh-CN" altLang="en-US" sz="2400" kern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entury Gothic" panose="020B0502020202020204"/>
                  <a:ea typeface="宋体" panose="02010600030101010101" pitchFamily="2" charset="-122"/>
                  <a:cs typeface="+mn-cs"/>
                </a:rPr>
                <a:t> </a:t>
              </a:r>
              <a:r>
                <a:rPr lang="en-US" altLang="zh-CN" sz="2400" kern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entury Gothic" panose="020B0502020202020204"/>
                  <a:ea typeface="宋体" panose="02010600030101010101" pitchFamily="2" charset="-122"/>
                  <a:cs typeface="+mn-cs"/>
                </a:rPr>
                <a:t>statistics</a:t>
              </a:r>
              <a:r>
                <a:rPr lang="zh-CN" altLang="en-US" sz="2400" i="0" kern="120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entury Gothic" panose="020B0502020202020204"/>
                  <a:ea typeface="宋体" panose="02010600030101010101" pitchFamily="2" charset="-122"/>
                  <a:cs typeface="+mn-cs"/>
                </a:rPr>
                <a:t> </a:t>
              </a:r>
              <a:r>
                <a:rPr lang="en-US" altLang="zh-CN" sz="2400" i="0" kern="120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entury Gothic" panose="020B0502020202020204"/>
                  <a:ea typeface="宋体" panose="02010600030101010101" pitchFamily="2" charset="-122"/>
                  <a:cs typeface="+mn-cs"/>
                </a:rPr>
                <a:t>𝜒^2</a:t>
              </a:r>
              <a:endParaRPr lang="en-US" sz="24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entury Gothic" panose="020B0502020202020204"/>
                <a:ea typeface="宋体" panose="02010600030101010101" pitchFamily="2" charset="-122"/>
                <a:cs typeface="+mn-cs"/>
              </a:endParaRPr>
            </a:p>
          </dgm:t>
        </dgm:pt>
      </mc:Fallback>
    </mc:AlternateContent>
    <dgm:pt modelId="{5BE496C7-CD49-5447-A1D7-C667ABA7E853}" type="parTrans" cxnId="{B85B4B82-850F-6341-B633-1A3D7E4F577D}">
      <dgm:prSet/>
      <dgm:spPr/>
      <dgm:t>
        <a:bodyPr/>
        <a:lstStyle/>
        <a:p>
          <a:endParaRPr lang="en-US"/>
        </a:p>
      </dgm:t>
    </dgm:pt>
    <dgm:pt modelId="{7F7D9DAF-677A-B745-B8A0-7B62284C250E}" type="sibTrans" cxnId="{B85B4B82-850F-6341-B633-1A3D7E4F577D}">
      <dgm:prSet/>
      <dgm:spPr/>
      <dgm:t>
        <a:bodyPr/>
        <a:lstStyle/>
        <a:p>
          <a:endParaRPr lang="en-US"/>
        </a:p>
      </dgm:t>
    </dgm:pt>
    <dgm:pt modelId="{4D481EF6-A408-0B46-8FCB-A192184AD5CB}">
      <dgm:prSet phldrT="[Text]"/>
      <dgm:spPr/>
      <dgm:t>
        <a:bodyPr/>
        <a:lstStyle/>
        <a:p>
          <a:r>
            <a:rPr lang="en-US" altLang="zh-CN" b="1" dirty="0"/>
            <a:t>Decide</a:t>
          </a:r>
          <a:endParaRPr lang="en-US" b="1" dirty="0"/>
        </a:p>
      </dgm:t>
    </dgm:pt>
    <dgm:pt modelId="{B5650D6C-2066-3E48-B114-C850D6017FED}" type="parTrans" cxnId="{CD1AB869-FC8C-2E43-B07C-1C35BA59A82C}">
      <dgm:prSet/>
      <dgm:spPr/>
      <dgm:t>
        <a:bodyPr/>
        <a:lstStyle/>
        <a:p>
          <a:endParaRPr lang="en-US"/>
        </a:p>
      </dgm:t>
    </dgm:pt>
    <dgm:pt modelId="{3850F3CF-B1C1-544C-B150-D14492B81A79}" type="sibTrans" cxnId="{CD1AB869-FC8C-2E43-B07C-1C35BA59A82C}">
      <dgm:prSet/>
      <dgm:spPr/>
      <dgm:t>
        <a:bodyPr/>
        <a:lstStyle/>
        <a:p>
          <a:endParaRPr lang="en-US"/>
        </a:p>
      </dgm:t>
    </dgm:pt>
    <dgm:pt modelId="{72C28D82-6AA0-C643-9FA8-3019AA063B79}">
      <dgm:prSet phldrT="[Text]" custT="1"/>
      <dgm:spPr/>
      <dgm:t>
        <a:bodyPr/>
        <a:lstStyle/>
        <a:p>
          <a:r>
            <a:rPr lang="en-US" altLang="zh-CN" sz="2400" dirty="0"/>
            <a:t>whether</a:t>
          </a:r>
          <a:r>
            <a:rPr lang="zh-CN" altLang="en-US" sz="2400" dirty="0"/>
            <a:t> </a:t>
          </a:r>
          <a:r>
            <a:rPr lang="en-US" altLang="zh-CN" sz="2400" dirty="0"/>
            <a:t>reject</a:t>
          </a:r>
          <a:r>
            <a:rPr lang="zh-CN" altLang="en-US" sz="2400" dirty="0"/>
            <a:t> </a:t>
          </a:r>
          <a:r>
            <a:rPr lang="en-US" altLang="zh-CN" sz="2400" dirty="0"/>
            <a:t>/</a:t>
          </a:r>
          <a:r>
            <a:rPr lang="zh-CN" altLang="en-US" sz="2400" dirty="0"/>
            <a:t> </a:t>
          </a:r>
          <a:r>
            <a:rPr lang="en-US" altLang="zh-CN" sz="2400" dirty="0"/>
            <a:t>fail</a:t>
          </a:r>
          <a:r>
            <a:rPr lang="zh-CN" altLang="en-US" sz="2400" dirty="0"/>
            <a:t> </a:t>
          </a:r>
          <a:r>
            <a:rPr lang="en-US" altLang="zh-CN" sz="2400" dirty="0"/>
            <a:t>to</a:t>
          </a:r>
          <a:r>
            <a:rPr lang="zh-CN" altLang="en-US" sz="2400" dirty="0"/>
            <a:t> </a:t>
          </a:r>
          <a:r>
            <a:rPr lang="en-US" altLang="zh-CN" sz="2400" dirty="0"/>
            <a:t>reject</a:t>
          </a:r>
          <a:r>
            <a:rPr lang="zh-CN" altLang="en-US" sz="2400" dirty="0"/>
            <a:t> </a:t>
          </a:r>
          <a:r>
            <a:rPr lang="en-US" altLang="zh-CN" sz="2400" dirty="0"/>
            <a:t>H</a:t>
          </a:r>
          <a:r>
            <a:rPr lang="en-US" altLang="zh-CN" sz="2400" baseline="-25000" dirty="0"/>
            <a:t>0</a:t>
          </a:r>
          <a:endParaRPr lang="en-US" sz="2400" baseline="-25000" dirty="0"/>
        </a:p>
      </dgm:t>
    </dgm:pt>
    <dgm:pt modelId="{A2DECEB2-3DB9-764F-832A-08023D9961E4}" type="parTrans" cxnId="{D0542D01-B5AB-E446-AB11-ED44F004B527}">
      <dgm:prSet/>
      <dgm:spPr/>
      <dgm:t>
        <a:bodyPr/>
        <a:lstStyle/>
        <a:p>
          <a:endParaRPr lang="en-US"/>
        </a:p>
      </dgm:t>
    </dgm:pt>
    <dgm:pt modelId="{A8B82AD3-4D2B-4C40-B31D-016C123891F9}" type="sibTrans" cxnId="{D0542D01-B5AB-E446-AB11-ED44F004B527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BE6CF897-B00E-3544-B93D-F11F7069987F}">
          <dgm:prSet phldrT="[Text]" custT="1"/>
          <dgm:spPr/>
          <dgm:t>
            <a:bodyPr/>
            <a:lstStyle/>
            <a:p>
              <a:r>
                <a:rPr lang="en-US" altLang="zh-CN" sz="2400" kern="1200" dirty="0"/>
                <a:t>Set</a:t>
              </a:r>
              <a:r>
                <a:rPr lang="zh-CN" altLang="en-US" sz="2400" kern="1200" dirty="0"/>
                <a:t> </a:t>
              </a:r>
              <a:r>
                <a:rPr lang="en-US" altLang="zh-CN" sz="2400" kern="1200" dirty="0"/>
                <a:t>significance</a:t>
              </a:r>
              <a:r>
                <a:rPr lang="zh-CN" altLang="en-US" sz="2400" kern="1200" dirty="0"/>
                <a:t> </a:t>
              </a:r>
              <a:r>
                <a:rPr lang="en-US" altLang="zh-CN" sz="2400" kern="1200" dirty="0"/>
                <a:t>level</a:t>
              </a:r>
              <a:r>
                <a:rPr lang="zh-CN" altLang="en-US" sz="2400" kern="1200" dirty="0"/>
                <a:t> </a:t>
              </a:r>
              <a:r>
                <a:rPr lang="en-US" altLang="zh-CN" sz="2400" kern="1200" dirty="0"/>
                <a:t>(</a:t>
              </a:r>
              <a14:m>
                <m:oMath xmlns:m="http://schemas.openxmlformats.org/officeDocument/2006/math">
                  <m:r>
                    <a:rPr lang="en-US" altLang="zh-CN" sz="2400" b="1" i="1" kern="1200" smtClean="0"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Cambria Math" panose="02040503050406030204" pitchFamily="18" charset="0"/>
                      <a:ea typeface="Calibri" panose="020F0502020204030204" pitchFamily="34" charset="0"/>
                    </a:rPr>
                    <m:t>𝜶</m:t>
                  </m:r>
                </m:oMath>
              </a14:m>
              <a:r>
                <a:rPr lang="en-US" altLang="zh-CN" sz="2400" kern="1200" dirty="0"/>
                <a:t>)</a:t>
              </a:r>
              <a:endParaRPr lang="en-US" sz="2400" kern="1200" dirty="0"/>
            </a:p>
          </dgm:t>
        </dgm:pt>
      </mc:Choice>
      <mc:Fallback>
        <dgm:pt modelId="{BE6CF897-B00E-3544-B93D-F11F7069987F}">
          <dgm:prSet phldrT="[Text]" custT="1"/>
          <dgm:spPr/>
          <dgm:t>
            <a:bodyPr/>
            <a:lstStyle/>
            <a:p>
              <a:r>
                <a:rPr lang="en-US" altLang="zh-CN" sz="2400" kern="1200" dirty="0"/>
                <a:t>Set</a:t>
              </a:r>
              <a:r>
                <a:rPr lang="zh-CN" altLang="en-US" sz="2400" kern="1200" dirty="0"/>
                <a:t> </a:t>
              </a:r>
              <a:r>
                <a:rPr lang="en-US" altLang="zh-CN" sz="2400" kern="1200" dirty="0"/>
                <a:t>significance</a:t>
              </a:r>
              <a:r>
                <a:rPr lang="zh-CN" altLang="en-US" sz="2400" kern="1200" dirty="0"/>
                <a:t> </a:t>
              </a:r>
              <a:r>
                <a:rPr lang="en-US" altLang="zh-CN" sz="2400" kern="1200" dirty="0"/>
                <a:t>level</a:t>
              </a:r>
              <a:r>
                <a:rPr lang="zh-CN" altLang="en-US" sz="2400" kern="1200" dirty="0"/>
                <a:t> </a:t>
              </a:r>
              <a:r>
                <a:rPr lang="en-US" altLang="zh-CN" sz="2400" kern="1200" dirty="0"/>
                <a:t>(</a:t>
              </a:r>
              <a:r>
                <a:rPr lang="en-US" altLang="zh-CN" sz="2400" b="1" i="0" kern="1200"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  <a:ea typeface="Calibri" panose="020F0502020204030204" pitchFamily="34" charset="0"/>
                </a:rPr>
                <a:t>𝜶</a:t>
              </a:r>
              <a:r>
                <a:rPr lang="en-US" altLang="zh-CN" sz="2400" kern="1200" dirty="0"/>
                <a:t>)</a:t>
              </a:r>
              <a:endParaRPr lang="en-US" sz="2400" kern="1200" dirty="0"/>
            </a:p>
          </dgm:t>
        </dgm:pt>
      </mc:Fallback>
    </mc:AlternateContent>
    <dgm:pt modelId="{CE0AB846-87D5-0640-9916-B156CF852417}" type="sibTrans" cxnId="{77F2776A-2A7B-7144-8C8E-42366C9680AE}">
      <dgm:prSet/>
      <dgm:spPr/>
      <dgm:t>
        <a:bodyPr/>
        <a:lstStyle/>
        <a:p>
          <a:endParaRPr lang="en-US"/>
        </a:p>
      </dgm:t>
    </dgm:pt>
    <dgm:pt modelId="{19520899-5BEE-9F4A-AA9A-EAE72B2C4BA9}" type="parTrans" cxnId="{77F2776A-2A7B-7144-8C8E-42366C9680AE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CF2EC8EB-66A5-9C40-AAB7-E647590F26F6}">
          <dgm:prSet phldrT="[Text]" custT="1"/>
          <dgm:spPr/>
          <dgm:t>
            <a:bodyPr/>
            <a:lstStyle/>
            <a:p>
              <a:r>
                <a:rPr lang="en-US" altLang="zh-CN" sz="2400" kern="1200" dirty="0"/>
                <a:t>decide</a:t>
              </a:r>
              <a:r>
                <a:rPr lang="zh-CN" altLang="en-US" sz="2400" kern="1200" dirty="0"/>
                <a:t> </a:t>
              </a:r>
              <a:r>
                <a:rPr lang="en-US" altLang="zh-CN" sz="2400" kern="1200" dirty="0"/>
                <a:t>critical</a:t>
              </a:r>
              <a:r>
                <a:rPr lang="zh-CN" altLang="en-US" sz="2400" kern="1200" dirty="0"/>
                <a:t> </a:t>
              </a:r>
              <a:r>
                <a:rPr lang="en-US" altLang="zh-CN" sz="2400" kern="1200" dirty="0"/>
                <a:t>values</a:t>
              </a:r>
              <a:r>
                <a:rPr lang="zh-CN" altLang="en-US" sz="2400" kern="1200" dirty="0"/>
                <a:t> </a:t>
              </a:r>
              <a:r>
                <a:rPr lang="en-US" altLang="zh-CN" sz="2400" kern="1200" dirty="0"/>
                <a:t>&amp;</a:t>
              </a:r>
              <a:r>
                <a:rPr lang="zh-CN" altLang="en-US" sz="2400" kern="1200" dirty="0"/>
                <a:t> </a:t>
              </a:r>
              <a:r>
                <a:rPr lang="en-US" altLang="zh-CN" sz="2400" kern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entury Gothic" panose="020B0502020202020204"/>
                  <a:ea typeface="宋体" panose="02010600030101010101" pitchFamily="2" charset="-122"/>
                  <a:cs typeface="+mn-cs"/>
                </a:rPr>
                <a:t>critical</a:t>
              </a:r>
              <a:r>
                <a:rPr lang="zh-CN" altLang="en-US" sz="2400" kern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entury Gothic" panose="020B0502020202020204"/>
                  <a:ea typeface="宋体" panose="02010600030101010101" pitchFamily="2" charset="-122"/>
                  <a:cs typeface="+mn-cs"/>
                </a:rPr>
                <a:t> </a:t>
              </a:r>
              <a:r>
                <a:rPr lang="en-US" altLang="zh-CN" sz="2400" kern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entury Gothic" panose="020B0502020202020204"/>
                  <a:ea typeface="宋体" panose="02010600030101010101" pitchFamily="2" charset="-122"/>
                  <a:cs typeface="+mn-cs"/>
                </a:rPr>
                <a:t>region</a:t>
              </a:r>
              <a:r>
                <a:rPr lang="zh-CN" altLang="en-US" sz="2400" kern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entury Gothic" panose="020B0502020202020204"/>
                  <a:ea typeface="宋体" panose="02010600030101010101" pitchFamily="2" charset="-122"/>
                  <a:cs typeface="+mn-cs"/>
                </a:rPr>
                <a:t> </a:t>
              </a:r>
              <a:r>
                <a:rPr lang="en-US" altLang="zh-CN" sz="2400" kern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entury Gothic" panose="020B0502020202020204"/>
                  <a:ea typeface="宋体" panose="02010600030101010101" pitchFamily="2" charset="-122"/>
                  <a:cs typeface="+mn-cs"/>
                </a:rPr>
                <a:t>using</a:t>
              </a:r>
              <a:r>
                <a:rPr lang="zh-CN" altLang="en-US" sz="2400" kern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entury Gothic" panose="020B0502020202020204"/>
                  <a:ea typeface="宋体" panose="02010600030101010101" pitchFamily="2" charset="-122"/>
                  <a:cs typeface="+mn-cs"/>
                </a:rPr>
                <a:t> </a:t>
              </a:r>
              <a14:m>
                <m:oMath xmlns:m="http://schemas.openxmlformats.org/officeDocument/2006/math">
                  <m:sSup>
                    <m:sSupPr>
                      <m:ctrlPr>
                        <a:rPr lang="en-US" altLang="zh-CN" sz="2400" kern="1200" smtClean="0">
                          <a:solidFill>
                            <a:prstClr val="black">
                              <a:hueOff val="0"/>
                              <a:satOff val="0"/>
                              <a:lumOff val="0"/>
                              <a:alphaOff val="0"/>
                            </a:prstClr>
                          </a:solidFill>
                          <a:latin typeface="Century Gothic" panose="020B0502020202020204"/>
                          <a:ea typeface="宋体" panose="02010600030101010101" pitchFamily="2" charset="-122"/>
                          <a:cs typeface="+mn-cs"/>
                        </a:rPr>
                      </m:ctrlPr>
                    </m:sSupPr>
                    <m:e>
                      <m:r>
                        <a:rPr lang="en-US" altLang="zh-CN" sz="2400" kern="1200" smtClean="0">
                          <a:solidFill>
                            <a:prstClr val="black">
                              <a:hueOff val="0"/>
                              <a:satOff val="0"/>
                              <a:lumOff val="0"/>
                              <a:alphaOff val="0"/>
                            </a:prstClr>
                          </a:solidFill>
                          <a:latin typeface="Century Gothic" panose="020B0502020202020204"/>
                          <a:ea typeface="宋体" panose="02010600030101010101" pitchFamily="2" charset="-122"/>
                          <a:cs typeface="+mn-cs"/>
                        </a:rPr>
                        <m:t>𝜒</m:t>
                      </m:r>
                    </m:e>
                    <m:sup>
                      <m:r>
                        <a:rPr lang="en-US" altLang="zh-CN" sz="2400" kern="1200" smtClean="0">
                          <a:solidFill>
                            <a:prstClr val="black">
                              <a:hueOff val="0"/>
                              <a:satOff val="0"/>
                              <a:lumOff val="0"/>
                              <a:alphaOff val="0"/>
                            </a:prstClr>
                          </a:solidFill>
                          <a:latin typeface="Century Gothic" panose="020B0502020202020204"/>
                          <a:ea typeface="宋体" panose="02010600030101010101" pitchFamily="2" charset="-122"/>
                          <a:cs typeface="+mn-cs"/>
                        </a:rPr>
                        <m:t>2</m:t>
                      </m:r>
                    </m:sup>
                  </m:sSup>
                </m:oMath>
              </a14:m>
              <a:r>
                <a:rPr lang="en-US" altLang="zh-CN" sz="2400" kern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entury Gothic" panose="020B0502020202020204"/>
                  <a:ea typeface="宋体" panose="02010600030101010101" pitchFamily="2" charset="-122"/>
                  <a:cs typeface="+mn-cs"/>
                </a:rPr>
                <a:t> distribution.</a:t>
              </a:r>
              <a:endParaRPr lang="en-US" sz="24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entury Gothic" panose="020B0502020202020204"/>
                <a:ea typeface="宋体" panose="02010600030101010101" pitchFamily="2" charset="-122"/>
                <a:cs typeface="+mn-cs"/>
              </a:endParaRPr>
            </a:p>
          </dgm:t>
        </dgm:pt>
      </mc:Choice>
      <mc:Fallback>
        <dgm:pt modelId="{CF2EC8EB-66A5-9C40-AAB7-E647590F26F6}">
          <dgm:prSet phldrT="[Text]" custT="1"/>
          <dgm:spPr/>
          <dgm:t>
            <a:bodyPr/>
            <a:lstStyle/>
            <a:p>
              <a:r>
                <a:rPr lang="en-US" altLang="zh-CN" sz="2400" kern="1200" dirty="0"/>
                <a:t>decide</a:t>
              </a:r>
              <a:r>
                <a:rPr lang="zh-CN" altLang="en-US" sz="2400" kern="1200" dirty="0"/>
                <a:t> </a:t>
              </a:r>
              <a:r>
                <a:rPr lang="en-US" altLang="zh-CN" sz="2400" kern="1200" dirty="0"/>
                <a:t>critical</a:t>
              </a:r>
              <a:r>
                <a:rPr lang="zh-CN" altLang="en-US" sz="2400" kern="1200" dirty="0"/>
                <a:t> </a:t>
              </a:r>
              <a:r>
                <a:rPr lang="en-US" altLang="zh-CN" sz="2400" kern="1200" dirty="0"/>
                <a:t>values</a:t>
              </a:r>
              <a:r>
                <a:rPr lang="zh-CN" altLang="en-US" sz="2400" kern="1200" dirty="0"/>
                <a:t> </a:t>
              </a:r>
              <a:r>
                <a:rPr lang="en-US" altLang="zh-CN" sz="2400" kern="1200" dirty="0"/>
                <a:t>&amp;</a:t>
              </a:r>
              <a:r>
                <a:rPr lang="zh-CN" altLang="en-US" sz="2400" kern="1200" dirty="0"/>
                <a:t> </a:t>
              </a:r>
              <a:r>
                <a:rPr lang="en-US" altLang="zh-CN" sz="2400" kern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entury Gothic" panose="020B0502020202020204"/>
                  <a:ea typeface="宋体" panose="02010600030101010101" pitchFamily="2" charset="-122"/>
                  <a:cs typeface="+mn-cs"/>
                </a:rPr>
                <a:t>critical</a:t>
              </a:r>
              <a:r>
                <a:rPr lang="zh-CN" altLang="en-US" sz="2400" kern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entury Gothic" panose="020B0502020202020204"/>
                  <a:ea typeface="宋体" panose="02010600030101010101" pitchFamily="2" charset="-122"/>
                  <a:cs typeface="+mn-cs"/>
                </a:rPr>
                <a:t> </a:t>
              </a:r>
              <a:r>
                <a:rPr lang="en-US" altLang="zh-CN" sz="2400" kern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entury Gothic" panose="020B0502020202020204"/>
                  <a:ea typeface="宋体" panose="02010600030101010101" pitchFamily="2" charset="-122"/>
                  <a:cs typeface="+mn-cs"/>
                </a:rPr>
                <a:t>region</a:t>
              </a:r>
              <a:r>
                <a:rPr lang="zh-CN" altLang="en-US" sz="2400" kern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entury Gothic" panose="020B0502020202020204"/>
                  <a:ea typeface="宋体" panose="02010600030101010101" pitchFamily="2" charset="-122"/>
                  <a:cs typeface="+mn-cs"/>
                </a:rPr>
                <a:t> </a:t>
              </a:r>
              <a:r>
                <a:rPr lang="en-US" altLang="zh-CN" sz="2400" kern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entury Gothic" panose="020B0502020202020204"/>
                  <a:ea typeface="宋体" panose="02010600030101010101" pitchFamily="2" charset="-122"/>
                  <a:cs typeface="+mn-cs"/>
                </a:rPr>
                <a:t>using</a:t>
              </a:r>
              <a:r>
                <a:rPr lang="zh-CN" altLang="en-US" sz="2400" kern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entury Gothic" panose="020B0502020202020204"/>
                  <a:ea typeface="宋体" panose="02010600030101010101" pitchFamily="2" charset="-122"/>
                  <a:cs typeface="+mn-cs"/>
                </a:rPr>
                <a:t> </a:t>
              </a:r>
              <a:r>
                <a:rPr lang="en-US" altLang="zh-CN" sz="2400" i="0" kern="120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entury Gothic" panose="020B0502020202020204"/>
                  <a:ea typeface="宋体" panose="02010600030101010101" pitchFamily="2" charset="-122"/>
                  <a:cs typeface="+mn-cs"/>
                </a:rPr>
                <a:t>𝜒^2</a:t>
              </a:r>
              <a:r>
                <a:rPr lang="en-US" altLang="zh-CN" sz="2400" kern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entury Gothic" panose="020B0502020202020204"/>
                  <a:ea typeface="宋体" panose="02010600030101010101" pitchFamily="2" charset="-122"/>
                  <a:cs typeface="+mn-cs"/>
                </a:rPr>
                <a:t> distribution.</a:t>
              </a:r>
              <a:endParaRPr lang="en-US" sz="24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entury Gothic" panose="020B0502020202020204"/>
                <a:ea typeface="宋体" panose="02010600030101010101" pitchFamily="2" charset="-122"/>
                <a:cs typeface="+mn-cs"/>
              </a:endParaRPr>
            </a:p>
          </dgm:t>
        </dgm:pt>
      </mc:Fallback>
    </mc:AlternateContent>
    <dgm:pt modelId="{187DCBDB-329F-FC47-821B-96E4D1AA4A21}" type="parTrans" cxnId="{C47A1662-21EC-4B4B-8609-DE7DF7ADE693}">
      <dgm:prSet/>
      <dgm:spPr/>
      <dgm:t>
        <a:bodyPr/>
        <a:lstStyle/>
        <a:p>
          <a:endParaRPr lang="en-US"/>
        </a:p>
      </dgm:t>
    </dgm:pt>
    <dgm:pt modelId="{85BFBCD6-C112-F74F-8850-E76C998DDDA1}" type="sibTrans" cxnId="{C47A1662-21EC-4B4B-8609-DE7DF7ADE693}">
      <dgm:prSet/>
      <dgm:spPr/>
      <dgm:t>
        <a:bodyPr/>
        <a:lstStyle/>
        <a:p>
          <a:endParaRPr lang="en-US"/>
        </a:p>
      </dgm:t>
    </dgm:pt>
    <dgm:pt modelId="{03E1C9B7-A249-9947-9DD0-A858C569B9B4}" type="pres">
      <dgm:prSet presAssocID="{F31F6ADB-169B-544E-8717-D63EACCFDB02}" presName="linearFlow" presStyleCnt="0">
        <dgm:presLayoutVars>
          <dgm:dir/>
          <dgm:animLvl val="lvl"/>
          <dgm:resizeHandles val="exact"/>
        </dgm:presLayoutVars>
      </dgm:prSet>
      <dgm:spPr/>
    </dgm:pt>
    <dgm:pt modelId="{81BCE5E0-F14A-1E41-B339-750FA0667263}" type="pres">
      <dgm:prSet presAssocID="{164CE94B-1B41-2E47-85E2-DEB86F29640A}" presName="composite" presStyleCnt="0"/>
      <dgm:spPr/>
    </dgm:pt>
    <dgm:pt modelId="{538739A0-FE2D-CF4B-B9ED-9BDE7F182532}" type="pres">
      <dgm:prSet presAssocID="{164CE94B-1B41-2E47-85E2-DEB86F29640A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B3D4496A-F564-B84D-9F66-9353E87A75D5}" type="pres">
      <dgm:prSet presAssocID="{164CE94B-1B41-2E47-85E2-DEB86F29640A}" presName="descendantText" presStyleLbl="alignAcc1" presStyleIdx="0" presStyleCnt="4">
        <dgm:presLayoutVars>
          <dgm:bulletEnabled val="1"/>
        </dgm:presLayoutVars>
      </dgm:prSet>
      <dgm:spPr/>
    </dgm:pt>
    <dgm:pt modelId="{BCB1768C-3B3A-8449-8AED-08B2F9905DF1}" type="pres">
      <dgm:prSet presAssocID="{ED949760-155D-3C42-8E2E-EA1627A5CDD3}" presName="sp" presStyleCnt="0"/>
      <dgm:spPr/>
    </dgm:pt>
    <dgm:pt modelId="{204D953D-6A8A-0340-AF44-5B48332B420E}" type="pres">
      <dgm:prSet presAssocID="{473A3338-E833-B549-8F72-77B798ED4095}" presName="composite" presStyleCnt="0"/>
      <dgm:spPr/>
    </dgm:pt>
    <dgm:pt modelId="{A2C41113-ABC8-5B46-B427-5CD4AAEE922A}" type="pres">
      <dgm:prSet presAssocID="{473A3338-E833-B549-8F72-77B798ED4095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2E824D8A-2938-8944-98F2-6EB395D45BD8}" type="pres">
      <dgm:prSet presAssocID="{473A3338-E833-B549-8F72-77B798ED4095}" presName="descendantText" presStyleLbl="alignAcc1" presStyleIdx="1" presStyleCnt="4">
        <dgm:presLayoutVars>
          <dgm:bulletEnabled val="1"/>
        </dgm:presLayoutVars>
      </dgm:prSet>
      <dgm:spPr/>
    </dgm:pt>
    <dgm:pt modelId="{C84BC193-DF6C-3A4C-96F7-EA9426EC80B2}" type="pres">
      <dgm:prSet presAssocID="{7662A67D-BD47-9D4E-BDFB-DFABF8125E4F}" presName="sp" presStyleCnt="0"/>
      <dgm:spPr/>
    </dgm:pt>
    <dgm:pt modelId="{D7A10772-F549-AF4D-B4C1-3F2F624A18BA}" type="pres">
      <dgm:prSet presAssocID="{DFF6C136-3405-C345-84E9-6926AADE354A}" presName="composite" presStyleCnt="0"/>
      <dgm:spPr/>
    </dgm:pt>
    <dgm:pt modelId="{3EBA4E06-B061-1C45-9F50-6858C2EBD90C}" type="pres">
      <dgm:prSet presAssocID="{DFF6C136-3405-C345-84E9-6926AADE354A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9674E052-F48A-1F4B-A095-762D1C689A9C}" type="pres">
      <dgm:prSet presAssocID="{DFF6C136-3405-C345-84E9-6926AADE354A}" presName="descendantText" presStyleLbl="alignAcc1" presStyleIdx="2" presStyleCnt="4">
        <dgm:presLayoutVars>
          <dgm:bulletEnabled val="1"/>
        </dgm:presLayoutVars>
      </dgm:prSet>
      <dgm:spPr/>
    </dgm:pt>
    <dgm:pt modelId="{568E3085-2C92-1840-B9EC-CB7E57D670C0}" type="pres">
      <dgm:prSet presAssocID="{D4CE4717-2C86-7949-8129-C3B2C98C58B5}" presName="sp" presStyleCnt="0"/>
      <dgm:spPr/>
    </dgm:pt>
    <dgm:pt modelId="{50DA8B3D-65B1-274F-B338-C7C1540DD2B4}" type="pres">
      <dgm:prSet presAssocID="{4D481EF6-A408-0B46-8FCB-A192184AD5CB}" presName="composite" presStyleCnt="0"/>
      <dgm:spPr/>
    </dgm:pt>
    <dgm:pt modelId="{5EF0478E-E2D3-F444-AE5C-FEAC601FD079}" type="pres">
      <dgm:prSet presAssocID="{4D481EF6-A408-0B46-8FCB-A192184AD5CB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D56C9508-FEB7-5B44-8C2E-375AF83189AD}" type="pres">
      <dgm:prSet presAssocID="{4D481EF6-A408-0B46-8FCB-A192184AD5CB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D0542D01-B5AB-E446-AB11-ED44F004B527}" srcId="{4D481EF6-A408-0B46-8FCB-A192184AD5CB}" destId="{72C28D82-6AA0-C643-9FA8-3019AA063B79}" srcOrd="0" destOrd="0" parTransId="{A2DECEB2-3DB9-764F-832A-08023D9961E4}" sibTransId="{A8B82AD3-4D2B-4C40-B31D-016C123891F9}"/>
    <dgm:cxn modelId="{1AB1A204-777C-4E4C-9B38-19A23CEA5634}" srcId="{F31F6ADB-169B-544E-8717-D63EACCFDB02}" destId="{473A3338-E833-B549-8F72-77B798ED4095}" srcOrd="1" destOrd="0" parTransId="{39D419D6-6D6F-FF46-8648-18535CDA771F}" sibTransId="{7662A67D-BD47-9D4E-BDFB-DFABF8125E4F}"/>
    <dgm:cxn modelId="{C2EA643F-CA0E-7B4E-AA67-A09A08457944}" type="presOf" srcId="{72C28D82-6AA0-C643-9FA8-3019AA063B79}" destId="{D56C9508-FEB7-5B44-8C2E-375AF83189AD}" srcOrd="0" destOrd="0" presId="urn:microsoft.com/office/officeart/2005/8/layout/chevron2"/>
    <dgm:cxn modelId="{4F797859-A1E9-5C4D-AB8D-1E39C76A7524}" srcId="{164CE94B-1B41-2E47-85E2-DEB86F29640A}" destId="{C6A12A18-F615-C24E-807C-D3C8A09752C7}" srcOrd="0" destOrd="0" parTransId="{E398D2AE-CD9B-FF4E-B352-927F4FB5CD18}" sibTransId="{F5C5E007-A42C-C64C-B173-ABDA850353E0}"/>
    <dgm:cxn modelId="{F557E15B-55F8-9E47-ABE4-199BA2B63253}" type="presOf" srcId="{164CE94B-1B41-2E47-85E2-DEB86F29640A}" destId="{538739A0-FE2D-CF4B-B9ED-9BDE7F182532}" srcOrd="0" destOrd="0" presId="urn:microsoft.com/office/officeart/2005/8/layout/chevron2"/>
    <dgm:cxn modelId="{C47A1662-21EC-4B4B-8609-DE7DF7ADE693}" srcId="{473A3338-E833-B549-8F72-77B798ED4095}" destId="{CF2EC8EB-66A5-9C40-AAB7-E647590F26F6}" srcOrd="1" destOrd="0" parTransId="{187DCBDB-329F-FC47-821B-96E4D1AA4A21}" sibTransId="{85BFBCD6-C112-F74F-8850-E76C998DDDA1}"/>
    <dgm:cxn modelId="{E6BCFD65-D042-9B42-B823-FAF607EAFBBE}" type="presOf" srcId="{BE6CF897-B00E-3544-B93D-F11F7069987F}" destId="{2E824D8A-2938-8944-98F2-6EB395D45BD8}" srcOrd="0" destOrd="0" presId="urn:microsoft.com/office/officeart/2005/8/layout/chevron2"/>
    <dgm:cxn modelId="{14544766-E7EF-A64E-9872-A241A0B02BBB}" type="presOf" srcId="{CF2EC8EB-66A5-9C40-AAB7-E647590F26F6}" destId="{2E824D8A-2938-8944-98F2-6EB395D45BD8}" srcOrd="0" destOrd="1" presId="urn:microsoft.com/office/officeart/2005/8/layout/chevron2"/>
    <dgm:cxn modelId="{CD1AB869-FC8C-2E43-B07C-1C35BA59A82C}" srcId="{F31F6ADB-169B-544E-8717-D63EACCFDB02}" destId="{4D481EF6-A408-0B46-8FCB-A192184AD5CB}" srcOrd="3" destOrd="0" parTransId="{B5650D6C-2066-3E48-B114-C850D6017FED}" sibTransId="{3850F3CF-B1C1-544C-B150-D14492B81A79}"/>
    <dgm:cxn modelId="{77F2776A-2A7B-7144-8C8E-42366C9680AE}" srcId="{473A3338-E833-B549-8F72-77B798ED4095}" destId="{BE6CF897-B00E-3544-B93D-F11F7069987F}" srcOrd="0" destOrd="0" parTransId="{19520899-5BEE-9F4A-AA9A-EAE72B2C4BA9}" sibTransId="{CE0AB846-87D5-0640-9916-B156CF852417}"/>
    <dgm:cxn modelId="{0194ED71-B535-344F-B2B5-4761E2924AE1}" srcId="{F31F6ADB-169B-544E-8717-D63EACCFDB02}" destId="{164CE94B-1B41-2E47-85E2-DEB86F29640A}" srcOrd="0" destOrd="0" parTransId="{DBB5A1E2-3E6B-5044-B371-959148A24738}" sibTransId="{ED949760-155D-3C42-8E2E-EA1627A5CDD3}"/>
    <dgm:cxn modelId="{B85B4B82-850F-6341-B633-1A3D7E4F577D}" srcId="{DFF6C136-3405-C345-84E9-6926AADE354A}" destId="{083A7109-EA0B-0C46-9799-7EA79EE82C74}" srcOrd="0" destOrd="0" parTransId="{5BE496C7-CD49-5447-A1D7-C667ABA7E853}" sibTransId="{7F7D9DAF-677A-B745-B8A0-7B62284C250E}"/>
    <dgm:cxn modelId="{F1DE6185-4981-6C4E-AEA3-69FCC4302300}" type="presOf" srcId="{083A7109-EA0B-0C46-9799-7EA79EE82C74}" destId="{9674E052-F48A-1F4B-A095-762D1C689A9C}" srcOrd="0" destOrd="0" presId="urn:microsoft.com/office/officeart/2005/8/layout/chevron2"/>
    <dgm:cxn modelId="{D411B2AE-203B-974C-8F1B-F2FFB90F3D02}" type="presOf" srcId="{DFF6C136-3405-C345-84E9-6926AADE354A}" destId="{3EBA4E06-B061-1C45-9F50-6858C2EBD90C}" srcOrd="0" destOrd="0" presId="urn:microsoft.com/office/officeart/2005/8/layout/chevron2"/>
    <dgm:cxn modelId="{6DF153B1-EDC5-0B49-9B08-272CE6A8B002}" type="presOf" srcId="{F31F6ADB-169B-544E-8717-D63EACCFDB02}" destId="{03E1C9B7-A249-9947-9DD0-A858C569B9B4}" srcOrd="0" destOrd="0" presId="urn:microsoft.com/office/officeart/2005/8/layout/chevron2"/>
    <dgm:cxn modelId="{89C758C0-4D6D-774A-BA20-BD569091B725}" type="presOf" srcId="{473A3338-E833-B549-8F72-77B798ED4095}" destId="{A2C41113-ABC8-5B46-B427-5CD4AAEE922A}" srcOrd="0" destOrd="0" presId="urn:microsoft.com/office/officeart/2005/8/layout/chevron2"/>
    <dgm:cxn modelId="{CB9075C9-C705-F24D-B62B-589DDBDA65A1}" type="presOf" srcId="{C6A12A18-F615-C24E-807C-D3C8A09752C7}" destId="{B3D4496A-F564-B84D-9F66-9353E87A75D5}" srcOrd="0" destOrd="0" presId="urn:microsoft.com/office/officeart/2005/8/layout/chevron2"/>
    <dgm:cxn modelId="{79C4EDE7-D694-2547-8A79-6A24E61BC4F3}" type="presOf" srcId="{4D481EF6-A408-0B46-8FCB-A192184AD5CB}" destId="{5EF0478E-E2D3-F444-AE5C-FEAC601FD079}" srcOrd="0" destOrd="0" presId="urn:microsoft.com/office/officeart/2005/8/layout/chevron2"/>
    <dgm:cxn modelId="{722DF3E9-E9EC-4943-BCEB-2349818D0E86}" srcId="{F31F6ADB-169B-544E-8717-D63EACCFDB02}" destId="{DFF6C136-3405-C345-84E9-6926AADE354A}" srcOrd="2" destOrd="0" parTransId="{F2D94CAE-CC53-3348-80B2-3A13FCF0718E}" sibTransId="{D4CE4717-2C86-7949-8129-C3B2C98C58B5}"/>
    <dgm:cxn modelId="{A97E0E84-35C1-5B42-839F-C703525C99C9}" type="presParOf" srcId="{03E1C9B7-A249-9947-9DD0-A858C569B9B4}" destId="{81BCE5E0-F14A-1E41-B339-750FA0667263}" srcOrd="0" destOrd="0" presId="urn:microsoft.com/office/officeart/2005/8/layout/chevron2"/>
    <dgm:cxn modelId="{B8152062-98CC-7E40-8732-2472473FCCF0}" type="presParOf" srcId="{81BCE5E0-F14A-1E41-B339-750FA0667263}" destId="{538739A0-FE2D-CF4B-B9ED-9BDE7F182532}" srcOrd="0" destOrd="0" presId="urn:microsoft.com/office/officeart/2005/8/layout/chevron2"/>
    <dgm:cxn modelId="{1387C2E4-9677-2848-8434-0ACCE9DD3F1B}" type="presParOf" srcId="{81BCE5E0-F14A-1E41-B339-750FA0667263}" destId="{B3D4496A-F564-B84D-9F66-9353E87A75D5}" srcOrd="1" destOrd="0" presId="urn:microsoft.com/office/officeart/2005/8/layout/chevron2"/>
    <dgm:cxn modelId="{E4B02BBA-DED2-1B4E-8D77-13E1CDAC606C}" type="presParOf" srcId="{03E1C9B7-A249-9947-9DD0-A858C569B9B4}" destId="{BCB1768C-3B3A-8449-8AED-08B2F9905DF1}" srcOrd="1" destOrd="0" presId="urn:microsoft.com/office/officeart/2005/8/layout/chevron2"/>
    <dgm:cxn modelId="{4DAF6EC0-5F65-B14C-99E8-A020F8CC00C0}" type="presParOf" srcId="{03E1C9B7-A249-9947-9DD0-A858C569B9B4}" destId="{204D953D-6A8A-0340-AF44-5B48332B420E}" srcOrd="2" destOrd="0" presId="urn:microsoft.com/office/officeart/2005/8/layout/chevron2"/>
    <dgm:cxn modelId="{EC8EA578-8F22-3B4A-AF85-CEB26C0E3501}" type="presParOf" srcId="{204D953D-6A8A-0340-AF44-5B48332B420E}" destId="{A2C41113-ABC8-5B46-B427-5CD4AAEE922A}" srcOrd="0" destOrd="0" presId="urn:microsoft.com/office/officeart/2005/8/layout/chevron2"/>
    <dgm:cxn modelId="{FC789C46-ECF0-384D-BD40-91B21EB880E3}" type="presParOf" srcId="{204D953D-6A8A-0340-AF44-5B48332B420E}" destId="{2E824D8A-2938-8944-98F2-6EB395D45BD8}" srcOrd="1" destOrd="0" presId="urn:microsoft.com/office/officeart/2005/8/layout/chevron2"/>
    <dgm:cxn modelId="{F2E3E559-3BB4-3B44-A383-A8ADF0BC6039}" type="presParOf" srcId="{03E1C9B7-A249-9947-9DD0-A858C569B9B4}" destId="{C84BC193-DF6C-3A4C-96F7-EA9426EC80B2}" srcOrd="3" destOrd="0" presId="urn:microsoft.com/office/officeart/2005/8/layout/chevron2"/>
    <dgm:cxn modelId="{28D1B09C-E292-9C4B-9205-9BB5F1BFCC03}" type="presParOf" srcId="{03E1C9B7-A249-9947-9DD0-A858C569B9B4}" destId="{D7A10772-F549-AF4D-B4C1-3F2F624A18BA}" srcOrd="4" destOrd="0" presId="urn:microsoft.com/office/officeart/2005/8/layout/chevron2"/>
    <dgm:cxn modelId="{F36FBA2C-1761-9F47-9CAB-BCB584CF1F95}" type="presParOf" srcId="{D7A10772-F549-AF4D-B4C1-3F2F624A18BA}" destId="{3EBA4E06-B061-1C45-9F50-6858C2EBD90C}" srcOrd="0" destOrd="0" presId="urn:microsoft.com/office/officeart/2005/8/layout/chevron2"/>
    <dgm:cxn modelId="{7B8968AC-2215-7D43-AA49-D3F3F85C67A6}" type="presParOf" srcId="{D7A10772-F549-AF4D-B4C1-3F2F624A18BA}" destId="{9674E052-F48A-1F4B-A095-762D1C689A9C}" srcOrd="1" destOrd="0" presId="urn:microsoft.com/office/officeart/2005/8/layout/chevron2"/>
    <dgm:cxn modelId="{4371AA9A-8AF9-BF40-837C-AE6AD4507AFD}" type="presParOf" srcId="{03E1C9B7-A249-9947-9DD0-A858C569B9B4}" destId="{568E3085-2C92-1840-B9EC-CB7E57D670C0}" srcOrd="5" destOrd="0" presId="urn:microsoft.com/office/officeart/2005/8/layout/chevron2"/>
    <dgm:cxn modelId="{21E02C6A-7D2E-BA4B-B190-93BB947645CF}" type="presParOf" srcId="{03E1C9B7-A249-9947-9DD0-A858C569B9B4}" destId="{50DA8B3D-65B1-274F-B338-C7C1540DD2B4}" srcOrd="6" destOrd="0" presId="urn:microsoft.com/office/officeart/2005/8/layout/chevron2"/>
    <dgm:cxn modelId="{A17832F1-722B-6240-81B7-2CC53301DBEA}" type="presParOf" srcId="{50DA8B3D-65B1-274F-B338-C7C1540DD2B4}" destId="{5EF0478E-E2D3-F444-AE5C-FEAC601FD079}" srcOrd="0" destOrd="0" presId="urn:microsoft.com/office/officeart/2005/8/layout/chevron2"/>
    <dgm:cxn modelId="{2BF4B052-C580-2E4C-9CF0-6887FBD42522}" type="presParOf" srcId="{50DA8B3D-65B1-274F-B338-C7C1540DD2B4}" destId="{D56C9508-FEB7-5B44-8C2E-375AF83189A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1F6ADB-169B-544E-8717-D63EACCFDB02}" type="doc">
      <dgm:prSet loTypeId="urn:microsoft.com/office/officeart/2005/8/layout/chevron2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64CE94B-1B41-2E47-85E2-DEB86F29640A}">
      <dgm:prSet phldrT="[Text]"/>
      <dgm:spPr/>
      <dgm:t>
        <a:bodyPr/>
        <a:lstStyle/>
        <a:p>
          <a:r>
            <a:rPr lang="en-US" altLang="zh-CN" b="1" dirty="0"/>
            <a:t>State</a:t>
          </a:r>
          <a:endParaRPr lang="en-US" b="1" dirty="0"/>
        </a:p>
      </dgm:t>
    </dgm:pt>
    <dgm:pt modelId="{DBB5A1E2-3E6B-5044-B371-959148A24738}" type="parTrans" cxnId="{0194ED71-B535-344F-B2B5-4761E2924AE1}">
      <dgm:prSet/>
      <dgm:spPr/>
      <dgm:t>
        <a:bodyPr/>
        <a:lstStyle/>
        <a:p>
          <a:endParaRPr lang="en-US"/>
        </a:p>
      </dgm:t>
    </dgm:pt>
    <dgm:pt modelId="{ED949760-155D-3C42-8E2E-EA1627A5CDD3}" type="sibTrans" cxnId="{0194ED71-B535-344F-B2B5-4761E2924AE1}">
      <dgm:prSet/>
      <dgm:spPr/>
      <dgm:t>
        <a:bodyPr/>
        <a:lstStyle/>
        <a:p>
          <a:endParaRPr lang="en-US"/>
        </a:p>
      </dgm:t>
    </dgm:pt>
    <dgm:pt modelId="{C6A12A18-F615-C24E-807C-D3C8A09752C7}">
      <dgm:prSet phldrT="[Text]" custT="1"/>
      <dgm:spPr/>
      <dgm:t>
        <a:bodyPr/>
        <a:lstStyle/>
        <a:p>
          <a:r>
            <a:rPr lang="en-US" altLang="zh-CN" sz="2400" dirty="0"/>
            <a:t>State</a:t>
          </a:r>
          <a:r>
            <a:rPr lang="zh-CN" altLang="en-US" sz="2400" dirty="0"/>
            <a:t> </a:t>
          </a:r>
          <a:r>
            <a:rPr lang="en-US" altLang="zh-CN" sz="2400" dirty="0"/>
            <a:t>hypothesis</a:t>
          </a:r>
          <a:r>
            <a:rPr lang="zh-CN" altLang="en-US" sz="2400" dirty="0"/>
            <a:t> </a:t>
          </a:r>
          <a:r>
            <a:rPr lang="en-US" altLang="zh-CN" sz="2400" dirty="0"/>
            <a:t>(H</a:t>
          </a:r>
          <a:r>
            <a:rPr lang="en-US" altLang="zh-CN" sz="2400" baseline="-25000" dirty="0"/>
            <a:t>0</a:t>
          </a:r>
          <a:r>
            <a:rPr lang="zh-CN" altLang="en-US" sz="2400" dirty="0"/>
            <a:t> </a:t>
          </a:r>
          <a:r>
            <a:rPr lang="en-US" altLang="zh-CN" sz="2400" dirty="0"/>
            <a:t>vs</a:t>
          </a:r>
          <a:r>
            <a:rPr lang="zh-CN" altLang="en-US" sz="2400" dirty="0"/>
            <a:t> </a:t>
          </a:r>
          <a:r>
            <a:rPr lang="en-US" altLang="zh-CN" sz="2400" dirty="0"/>
            <a:t>H</a:t>
          </a:r>
          <a:r>
            <a:rPr lang="en-US" altLang="zh-CN" sz="2400" baseline="-25000" dirty="0"/>
            <a:t>1</a:t>
          </a:r>
          <a:r>
            <a:rPr lang="en-US" altLang="zh-CN" sz="2400" dirty="0"/>
            <a:t>)</a:t>
          </a:r>
          <a:endParaRPr lang="en-US" sz="2400" dirty="0"/>
        </a:p>
      </dgm:t>
    </dgm:pt>
    <dgm:pt modelId="{E398D2AE-CD9B-FF4E-B352-927F4FB5CD18}" type="parTrans" cxnId="{4F797859-A1E9-5C4D-AB8D-1E39C76A7524}">
      <dgm:prSet/>
      <dgm:spPr/>
      <dgm:t>
        <a:bodyPr/>
        <a:lstStyle/>
        <a:p>
          <a:endParaRPr lang="en-US"/>
        </a:p>
      </dgm:t>
    </dgm:pt>
    <dgm:pt modelId="{F5C5E007-A42C-C64C-B173-ABDA850353E0}" type="sibTrans" cxnId="{4F797859-A1E9-5C4D-AB8D-1E39C76A7524}">
      <dgm:prSet/>
      <dgm:spPr/>
      <dgm:t>
        <a:bodyPr/>
        <a:lstStyle/>
        <a:p>
          <a:endParaRPr lang="en-US"/>
        </a:p>
      </dgm:t>
    </dgm:pt>
    <dgm:pt modelId="{473A3338-E833-B549-8F72-77B798ED4095}">
      <dgm:prSet phldrT="[Text]"/>
      <dgm:spPr/>
      <dgm:t>
        <a:bodyPr/>
        <a:lstStyle/>
        <a:p>
          <a:r>
            <a:rPr lang="en-US" b="1"/>
            <a:t>Sig</a:t>
          </a:r>
          <a:r>
            <a:rPr lang="en-US" altLang="zh-CN" b="1"/>
            <a:t>.</a:t>
          </a:r>
          <a:endParaRPr lang="en-US" b="1"/>
        </a:p>
      </dgm:t>
    </dgm:pt>
    <dgm:pt modelId="{39D419D6-6D6F-FF46-8648-18535CDA771F}" type="parTrans" cxnId="{1AB1A204-777C-4E4C-9B38-19A23CEA5634}">
      <dgm:prSet/>
      <dgm:spPr/>
      <dgm:t>
        <a:bodyPr/>
        <a:lstStyle/>
        <a:p>
          <a:endParaRPr lang="en-US"/>
        </a:p>
      </dgm:t>
    </dgm:pt>
    <dgm:pt modelId="{7662A67D-BD47-9D4E-BDFB-DFABF8125E4F}" type="sibTrans" cxnId="{1AB1A204-777C-4E4C-9B38-19A23CEA5634}">
      <dgm:prSet/>
      <dgm:spPr/>
      <dgm:t>
        <a:bodyPr/>
        <a:lstStyle/>
        <a:p>
          <a:endParaRPr lang="en-US"/>
        </a:p>
      </dgm:t>
    </dgm:pt>
    <dgm:pt modelId="{DFF6C136-3405-C345-84E9-6926AADE354A}">
      <dgm:prSet phldrT="[Text]"/>
      <dgm:spPr/>
      <dgm:t>
        <a:bodyPr/>
        <a:lstStyle/>
        <a:p>
          <a:r>
            <a:rPr lang="en-US" altLang="zh-CN" b="1" dirty="0"/>
            <a:t>Calculate</a:t>
          </a:r>
          <a:endParaRPr lang="en-US" b="1" dirty="0"/>
        </a:p>
      </dgm:t>
    </dgm:pt>
    <dgm:pt modelId="{F2D94CAE-CC53-3348-80B2-3A13FCF0718E}" type="parTrans" cxnId="{722DF3E9-E9EC-4943-BCEB-2349818D0E86}">
      <dgm:prSet/>
      <dgm:spPr/>
      <dgm:t>
        <a:bodyPr/>
        <a:lstStyle/>
        <a:p>
          <a:endParaRPr lang="en-US"/>
        </a:p>
      </dgm:t>
    </dgm:pt>
    <dgm:pt modelId="{D4CE4717-2C86-7949-8129-C3B2C98C58B5}" type="sibTrans" cxnId="{722DF3E9-E9EC-4943-BCEB-2349818D0E86}">
      <dgm:prSet/>
      <dgm:spPr/>
      <dgm:t>
        <a:bodyPr/>
        <a:lstStyle/>
        <a:p>
          <a:endParaRPr lang="en-US"/>
        </a:p>
      </dgm:t>
    </dgm:pt>
    <dgm:pt modelId="{083A7109-EA0B-0C46-9799-7EA79EE82C74}">
      <dgm:prSet phldrT="[Text]" custT="1"/>
      <dgm:spPr>
        <a:blipFill>
          <a:blip xmlns:r="http://schemas.openxmlformats.org/officeDocument/2006/relationships" r:embed="rId1"/>
          <a:stretch>
            <a:fillRect l="-128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5BE496C7-CD49-5447-A1D7-C667ABA7E853}" type="parTrans" cxnId="{B85B4B82-850F-6341-B633-1A3D7E4F577D}">
      <dgm:prSet/>
      <dgm:spPr/>
      <dgm:t>
        <a:bodyPr/>
        <a:lstStyle/>
        <a:p>
          <a:endParaRPr lang="en-US"/>
        </a:p>
      </dgm:t>
    </dgm:pt>
    <dgm:pt modelId="{7F7D9DAF-677A-B745-B8A0-7B62284C250E}" type="sibTrans" cxnId="{B85B4B82-850F-6341-B633-1A3D7E4F577D}">
      <dgm:prSet/>
      <dgm:spPr/>
      <dgm:t>
        <a:bodyPr/>
        <a:lstStyle/>
        <a:p>
          <a:endParaRPr lang="en-US"/>
        </a:p>
      </dgm:t>
    </dgm:pt>
    <dgm:pt modelId="{4D481EF6-A408-0B46-8FCB-A192184AD5CB}">
      <dgm:prSet phldrT="[Text]"/>
      <dgm:spPr/>
      <dgm:t>
        <a:bodyPr/>
        <a:lstStyle/>
        <a:p>
          <a:r>
            <a:rPr lang="en-US" altLang="zh-CN" b="1" dirty="0"/>
            <a:t>Decide</a:t>
          </a:r>
          <a:endParaRPr lang="en-US" b="1" dirty="0"/>
        </a:p>
      </dgm:t>
    </dgm:pt>
    <dgm:pt modelId="{B5650D6C-2066-3E48-B114-C850D6017FED}" type="parTrans" cxnId="{CD1AB869-FC8C-2E43-B07C-1C35BA59A82C}">
      <dgm:prSet/>
      <dgm:spPr/>
      <dgm:t>
        <a:bodyPr/>
        <a:lstStyle/>
        <a:p>
          <a:endParaRPr lang="en-US"/>
        </a:p>
      </dgm:t>
    </dgm:pt>
    <dgm:pt modelId="{3850F3CF-B1C1-544C-B150-D14492B81A79}" type="sibTrans" cxnId="{CD1AB869-FC8C-2E43-B07C-1C35BA59A82C}">
      <dgm:prSet/>
      <dgm:spPr/>
      <dgm:t>
        <a:bodyPr/>
        <a:lstStyle/>
        <a:p>
          <a:endParaRPr lang="en-US"/>
        </a:p>
      </dgm:t>
    </dgm:pt>
    <dgm:pt modelId="{72C28D82-6AA0-C643-9FA8-3019AA063B79}">
      <dgm:prSet phldrT="[Text]" custT="1"/>
      <dgm:spPr/>
      <dgm:t>
        <a:bodyPr/>
        <a:lstStyle/>
        <a:p>
          <a:r>
            <a:rPr lang="en-US" altLang="zh-CN" sz="2400" dirty="0"/>
            <a:t>whether</a:t>
          </a:r>
          <a:r>
            <a:rPr lang="zh-CN" altLang="en-US" sz="2400" dirty="0"/>
            <a:t> </a:t>
          </a:r>
          <a:r>
            <a:rPr lang="en-US" altLang="zh-CN" sz="2400" dirty="0"/>
            <a:t>reject</a:t>
          </a:r>
          <a:r>
            <a:rPr lang="zh-CN" altLang="en-US" sz="2400" dirty="0"/>
            <a:t> </a:t>
          </a:r>
          <a:r>
            <a:rPr lang="en-US" altLang="zh-CN" sz="2400" dirty="0"/>
            <a:t>/</a:t>
          </a:r>
          <a:r>
            <a:rPr lang="zh-CN" altLang="en-US" sz="2400" dirty="0"/>
            <a:t> </a:t>
          </a:r>
          <a:r>
            <a:rPr lang="en-US" altLang="zh-CN" sz="2400" dirty="0"/>
            <a:t>fail</a:t>
          </a:r>
          <a:r>
            <a:rPr lang="zh-CN" altLang="en-US" sz="2400" dirty="0"/>
            <a:t> </a:t>
          </a:r>
          <a:r>
            <a:rPr lang="en-US" altLang="zh-CN" sz="2400" dirty="0"/>
            <a:t>to</a:t>
          </a:r>
          <a:r>
            <a:rPr lang="zh-CN" altLang="en-US" sz="2400" dirty="0"/>
            <a:t> </a:t>
          </a:r>
          <a:r>
            <a:rPr lang="en-US" altLang="zh-CN" sz="2400" dirty="0"/>
            <a:t>reject</a:t>
          </a:r>
          <a:r>
            <a:rPr lang="zh-CN" altLang="en-US" sz="2400" dirty="0"/>
            <a:t> </a:t>
          </a:r>
          <a:r>
            <a:rPr lang="en-US" altLang="zh-CN" sz="2400" dirty="0"/>
            <a:t>H</a:t>
          </a:r>
          <a:r>
            <a:rPr lang="en-US" altLang="zh-CN" sz="2400" baseline="-25000" dirty="0"/>
            <a:t>0</a:t>
          </a:r>
          <a:endParaRPr lang="en-US" sz="2400" baseline="-25000" dirty="0"/>
        </a:p>
      </dgm:t>
    </dgm:pt>
    <dgm:pt modelId="{A2DECEB2-3DB9-764F-832A-08023D9961E4}" type="parTrans" cxnId="{D0542D01-B5AB-E446-AB11-ED44F004B527}">
      <dgm:prSet/>
      <dgm:spPr/>
      <dgm:t>
        <a:bodyPr/>
        <a:lstStyle/>
        <a:p>
          <a:endParaRPr lang="en-US"/>
        </a:p>
      </dgm:t>
    </dgm:pt>
    <dgm:pt modelId="{A8B82AD3-4D2B-4C40-B31D-016C123891F9}" type="sibTrans" cxnId="{D0542D01-B5AB-E446-AB11-ED44F004B527}">
      <dgm:prSet/>
      <dgm:spPr/>
      <dgm:t>
        <a:bodyPr/>
        <a:lstStyle/>
        <a:p>
          <a:endParaRPr lang="en-US"/>
        </a:p>
      </dgm:t>
    </dgm:pt>
    <dgm:pt modelId="{BE6CF897-B00E-3544-B93D-F11F7069987F}">
      <dgm:prSet phldrT="[Text]" custT="1"/>
      <dgm:spPr>
        <a:blipFill>
          <a:blip xmlns:r="http://schemas.openxmlformats.org/officeDocument/2006/relationships" r:embed="rId2"/>
          <a:stretch>
            <a:fillRect l="-128" t="-16949" b="-23729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CE0AB846-87D5-0640-9916-B156CF852417}" type="sibTrans" cxnId="{77F2776A-2A7B-7144-8C8E-42366C9680AE}">
      <dgm:prSet/>
      <dgm:spPr/>
      <dgm:t>
        <a:bodyPr/>
        <a:lstStyle/>
        <a:p>
          <a:endParaRPr lang="en-US"/>
        </a:p>
      </dgm:t>
    </dgm:pt>
    <dgm:pt modelId="{19520899-5BEE-9F4A-AA9A-EAE72B2C4BA9}" type="parTrans" cxnId="{77F2776A-2A7B-7144-8C8E-42366C9680AE}">
      <dgm:prSet/>
      <dgm:spPr/>
      <dgm:t>
        <a:bodyPr/>
        <a:lstStyle/>
        <a:p>
          <a:endParaRPr lang="en-US"/>
        </a:p>
      </dgm:t>
    </dgm:pt>
    <dgm:pt modelId="{CF2EC8EB-66A5-9C40-AAB7-E647590F26F6}">
      <dgm:prSet phldrT="[Text]"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187DCBDB-329F-FC47-821B-96E4D1AA4A21}" type="parTrans" cxnId="{C47A1662-21EC-4B4B-8609-DE7DF7ADE693}">
      <dgm:prSet/>
      <dgm:spPr/>
      <dgm:t>
        <a:bodyPr/>
        <a:lstStyle/>
        <a:p>
          <a:endParaRPr lang="en-US"/>
        </a:p>
      </dgm:t>
    </dgm:pt>
    <dgm:pt modelId="{85BFBCD6-C112-F74F-8850-E76C998DDDA1}" type="sibTrans" cxnId="{C47A1662-21EC-4B4B-8609-DE7DF7ADE693}">
      <dgm:prSet/>
      <dgm:spPr/>
      <dgm:t>
        <a:bodyPr/>
        <a:lstStyle/>
        <a:p>
          <a:endParaRPr lang="en-US"/>
        </a:p>
      </dgm:t>
    </dgm:pt>
    <dgm:pt modelId="{03E1C9B7-A249-9947-9DD0-A858C569B9B4}" type="pres">
      <dgm:prSet presAssocID="{F31F6ADB-169B-544E-8717-D63EACCFDB02}" presName="linearFlow" presStyleCnt="0">
        <dgm:presLayoutVars>
          <dgm:dir/>
          <dgm:animLvl val="lvl"/>
          <dgm:resizeHandles val="exact"/>
        </dgm:presLayoutVars>
      </dgm:prSet>
      <dgm:spPr/>
    </dgm:pt>
    <dgm:pt modelId="{81BCE5E0-F14A-1E41-B339-750FA0667263}" type="pres">
      <dgm:prSet presAssocID="{164CE94B-1B41-2E47-85E2-DEB86F29640A}" presName="composite" presStyleCnt="0"/>
      <dgm:spPr/>
    </dgm:pt>
    <dgm:pt modelId="{538739A0-FE2D-CF4B-B9ED-9BDE7F182532}" type="pres">
      <dgm:prSet presAssocID="{164CE94B-1B41-2E47-85E2-DEB86F29640A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B3D4496A-F564-B84D-9F66-9353E87A75D5}" type="pres">
      <dgm:prSet presAssocID="{164CE94B-1B41-2E47-85E2-DEB86F29640A}" presName="descendantText" presStyleLbl="alignAcc1" presStyleIdx="0" presStyleCnt="4">
        <dgm:presLayoutVars>
          <dgm:bulletEnabled val="1"/>
        </dgm:presLayoutVars>
      </dgm:prSet>
      <dgm:spPr/>
    </dgm:pt>
    <dgm:pt modelId="{BCB1768C-3B3A-8449-8AED-08B2F9905DF1}" type="pres">
      <dgm:prSet presAssocID="{ED949760-155D-3C42-8E2E-EA1627A5CDD3}" presName="sp" presStyleCnt="0"/>
      <dgm:spPr/>
    </dgm:pt>
    <dgm:pt modelId="{204D953D-6A8A-0340-AF44-5B48332B420E}" type="pres">
      <dgm:prSet presAssocID="{473A3338-E833-B549-8F72-77B798ED4095}" presName="composite" presStyleCnt="0"/>
      <dgm:spPr/>
    </dgm:pt>
    <dgm:pt modelId="{A2C41113-ABC8-5B46-B427-5CD4AAEE922A}" type="pres">
      <dgm:prSet presAssocID="{473A3338-E833-B549-8F72-77B798ED4095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2E824D8A-2938-8944-98F2-6EB395D45BD8}" type="pres">
      <dgm:prSet presAssocID="{473A3338-E833-B549-8F72-77B798ED4095}" presName="descendantText" presStyleLbl="alignAcc1" presStyleIdx="1" presStyleCnt="4">
        <dgm:presLayoutVars>
          <dgm:bulletEnabled val="1"/>
        </dgm:presLayoutVars>
      </dgm:prSet>
      <dgm:spPr/>
    </dgm:pt>
    <dgm:pt modelId="{C84BC193-DF6C-3A4C-96F7-EA9426EC80B2}" type="pres">
      <dgm:prSet presAssocID="{7662A67D-BD47-9D4E-BDFB-DFABF8125E4F}" presName="sp" presStyleCnt="0"/>
      <dgm:spPr/>
    </dgm:pt>
    <dgm:pt modelId="{D7A10772-F549-AF4D-B4C1-3F2F624A18BA}" type="pres">
      <dgm:prSet presAssocID="{DFF6C136-3405-C345-84E9-6926AADE354A}" presName="composite" presStyleCnt="0"/>
      <dgm:spPr/>
    </dgm:pt>
    <dgm:pt modelId="{3EBA4E06-B061-1C45-9F50-6858C2EBD90C}" type="pres">
      <dgm:prSet presAssocID="{DFF6C136-3405-C345-84E9-6926AADE354A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9674E052-F48A-1F4B-A095-762D1C689A9C}" type="pres">
      <dgm:prSet presAssocID="{DFF6C136-3405-C345-84E9-6926AADE354A}" presName="descendantText" presStyleLbl="alignAcc1" presStyleIdx="2" presStyleCnt="4">
        <dgm:presLayoutVars>
          <dgm:bulletEnabled val="1"/>
        </dgm:presLayoutVars>
      </dgm:prSet>
      <dgm:spPr/>
    </dgm:pt>
    <dgm:pt modelId="{568E3085-2C92-1840-B9EC-CB7E57D670C0}" type="pres">
      <dgm:prSet presAssocID="{D4CE4717-2C86-7949-8129-C3B2C98C58B5}" presName="sp" presStyleCnt="0"/>
      <dgm:spPr/>
    </dgm:pt>
    <dgm:pt modelId="{50DA8B3D-65B1-274F-B338-C7C1540DD2B4}" type="pres">
      <dgm:prSet presAssocID="{4D481EF6-A408-0B46-8FCB-A192184AD5CB}" presName="composite" presStyleCnt="0"/>
      <dgm:spPr/>
    </dgm:pt>
    <dgm:pt modelId="{5EF0478E-E2D3-F444-AE5C-FEAC601FD079}" type="pres">
      <dgm:prSet presAssocID="{4D481EF6-A408-0B46-8FCB-A192184AD5CB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D56C9508-FEB7-5B44-8C2E-375AF83189AD}" type="pres">
      <dgm:prSet presAssocID="{4D481EF6-A408-0B46-8FCB-A192184AD5CB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D0542D01-B5AB-E446-AB11-ED44F004B527}" srcId="{4D481EF6-A408-0B46-8FCB-A192184AD5CB}" destId="{72C28D82-6AA0-C643-9FA8-3019AA063B79}" srcOrd="0" destOrd="0" parTransId="{A2DECEB2-3DB9-764F-832A-08023D9961E4}" sibTransId="{A8B82AD3-4D2B-4C40-B31D-016C123891F9}"/>
    <dgm:cxn modelId="{1AB1A204-777C-4E4C-9B38-19A23CEA5634}" srcId="{F31F6ADB-169B-544E-8717-D63EACCFDB02}" destId="{473A3338-E833-B549-8F72-77B798ED4095}" srcOrd="1" destOrd="0" parTransId="{39D419D6-6D6F-FF46-8648-18535CDA771F}" sibTransId="{7662A67D-BD47-9D4E-BDFB-DFABF8125E4F}"/>
    <dgm:cxn modelId="{C2EA643F-CA0E-7B4E-AA67-A09A08457944}" type="presOf" srcId="{72C28D82-6AA0-C643-9FA8-3019AA063B79}" destId="{D56C9508-FEB7-5B44-8C2E-375AF83189AD}" srcOrd="0" destOrd="0" presId="urn:microsoft.com/office/officeart/2005/8/layout/chevron2"/>
    <dgm:cxn modelId="{4F797859-A1E9-5C4D-AB8D-1E39C76A7524}" srcId="{164CE94B-1B41-2E47-85E2-DEB86F29640A}" destId="{C6A12A18-F615-C24E-807C-D3C8A09752C7}" srcOrd="0" destOrd="0" parTransId="{E398D2AE-CD9B-FF4E-B352-927F4FB5CD18}" sibTransId="{F5C5E007-A42C-C64C-B173-ABDA850353E0}"/>
    <dgm:cxn modelId="{F557E15B-55F8-9E47-ABE4-199BA2B63253}" type="presOf" srcId="{164CE94B-1B41-2E47-85E2-DEB86F29640A}" destId="{538739A0-FE2D-CF4B-B9ED-9BDE7F182532}" srcOrd="0" destOrd="0" presId="urn:microsoft.com/office/officeart/2005/8/layout/chevron2"/>
    <dgm:cxn modelId="{C47A1662-21EC-4B4B-8609-DE7DF7ADE693}" srcId="{473A3338-E833-B549-8F72-77B798ED4095}" destId="{CF2EC8EB-66A5-9C40-AAB7-E647590F26F6}" srcOrd="1" destOrd="0" parTransId="{187DCBDB-329F-FC47-821B-96E4D1AA4A21}" sibTransId="{85BFBCD6-C112-F74F-8850-E76C998DDDA1}"/>
    <dgm:cxn modelId="{E6BCFD65-D042-9B42-B823-FAF607EAFBBE}" type="presOf" srcId="{BE6CF897-B00E-3544-B93D-F11F7069987F}" destId="{2E824D8A-2938-8944-98F2-6EB395D45BD8}" srcOrd="0" destOrd="0" presId="urn:microsoft.com/office/officeart/2005/8/layout/chevron2"/>
    <dgm:cxn modelId="{14544766-E7EF-A64E-9872-A241A0B02BBB}" type="presOf" srcId="{CF2EC8EB-66A5-9C40-AAB7-E647590F26F6}" destId="{2E824D8A-2938-8944-98F2-6EB395D45BD8}" srcOrd="0" destOrd="1" presId="urn:microsoft.com/office/officeart/2005/8/layout/chevron2"/>
    <dgm:cxn modelId="{CD1AB869-FC8C-2E43-B07C-1C35BA59A82C}" srcId="{F31F6ADB-169B-544E-8717-D63EACCFDB02}" destId="{4D481EF6-A408-0B46-8FCB-A192184AD5CB}" srcOrd="3" destOrd="0" parTransId="{B5650D6C-2066-3E48-B114-C850D6017FED}" sibTransId="{3850F3CF-B1C1-544C-B150-D14492B81A79}"/>
    <dgm:cxn modelId="{77F2776A-2A7B-7144-8C8E-42366C9680AE}" srcId="{473A3338-E833-B549-8F72-77B798ED4095}" destId="{BE6CF897-B00E-3544-B93D-F11F7069987F}" srcOrd="0" destOrd="0" parTransId="{19520899-5BEE-9F4A-AA9A-EAE72B2C4BA9}" sibTransId="{CE0AB846-87D5-0640-9916-B156CF852417}"/>
    <dgm:cxn modelId="{0194ED71-B535-344F-B2B5-4761E2924AE1}" srcId="{F31F6ADB-169B-544E-8717-D63EACCFDB02}" destId="{164CE94B-1B41-2E47-85E2-DEB86F29640A}" srcOrd="0" destOrd="0" parTransId="{DBB5A1E2-3E6B-5044-B371-959148A24738}" sibTransId="{ED949760-155D-3C42-8E2E-EA1627A5CDD3}"/>
    <dgm:cxn modelId="{B85B4B82-850F-6341-B633-1A3D7E4F577D}" srcId="{DFF6C136-3405-C345-84E9-6926AADE354A}" destId="{083A7109-EA0B-0C46-9799-7EA79EE82C74}" srcOrd="0" destOrd="0" parTransId="{5BE496C7-CD49-5447-A1D7-C667ABA7E853}" sibTransId="{7F7D9DAF-677A-B745-B8A0-7B62284C250E}"/>
    <dgm:cxn modelId="{F1DE6185-4981-6C4E-AEA3-69FCC4302300}" type="presOf" srcId="{083A7109-EA0B-0C46-9799-7EA79EE82C74}" destId="{9674E052-F48A-1F4B-A095-762D1C689A9C}" srcOrd="0" destOrd="0" presId="urn:microsoft.com/office/officeart/2005/8/layout/chevron2"/>
    <dgm:cxn modelId="{D411B2AE-203B-974C-8F1B-F2FFB90F3D02}" type="presOf" srcId="{DFF6C136-3405-C345-84E9-6926AADE354A}" destId="{3EBA4E06-B061-1C45-9F50-6858C2EBD90C}" srcOrd="0" destOrd="0" presId="urn:microsoft.com/office/officeart/2005/8/layout/chevron2"/>
    <dgm:cxn modelId="{6DF153B1-EDC5-0B49-9B08-272CE6A8B002}" type="presOf" srcId="{F31F6ADB-169B-544E-8717-D63EACCFDB02}" destId="{03E1C9B7-A249-9947-9DD0-A858C569B9B4}" srcOrd="0" destOrd="0" presId="urn:microsoft.com/office/officeart/2005/8/layout/chevron2"/>
    <dgm:cxn modelId="{89C758C0-4D6D-774A-BA20-BD569091B725}" type="presOf" srcId="{473A3338-E833-B549-8F72-77B798ED4095}" destId="{A2C41113-ABC8-5B46-B427-5CD4AAEE922A}" srcOrd="0" destOrd="0" presId="urn:microsoft.com/office/officeart/2005/8/layout/chevron2"/>
    <dgm:cxn modelId="{CB9075C9-C705-F24D-B62B-589DDBDA65A1}" type="presOf" srcId="{C6A12A18-F615-C24E-807C-D3C8A09752C7}" destId="{B3D4496A-F564-B84D-9F66-9353E87A75D5}" srcOrd="0" destOrd="0" presId="urn:microsoft.com/office/officeart/2005/8/layout/chevron2"/>
    <dgm:cxn modelId="{79C4EDE7-D694-2547-8A79-6A24E61BC4F3}" type="presOf" srcId="{4D481EF6-A408-0B46-8FCB-A192184AD5CB}" destId="{5EF0478E-E2D3-F444-AE5C-FEAC601FD079}" srcOrd="0" destOrd="0" presId="urn:microsoft.com/office/officeart/2005/8/layout/chevron2"/>
    <dgm:cxn modelId="{722DF3E9-E9EC-4943-BCEB-2349818D0E86}" srcId="{F31F6ADB-169B-544E-8717-D63EACCFDB02}" destId="{DFF6C136-3405-C345-84E9-6926AADE354A}" srcOrd="2" destOrd="0" parTransId="{F2D94CAE-CC53-3348-80B2-3A13FCF0718E}" sibTransId="{D4CE4717-2C86-7949-8129-C3B2C98C58B5}"/>
    <dgm:cxn modelId="{A97E0E84-35C1-5B42-839F-C703525C99C9}" type="presParOf" srcId="{03E1C9B7-A249-9947-9DD0-A858C569B9B4}" destId="{81BCE5E0-F14A-1E41-B339-750FA0667263}" srcOrd="0" destOrd="0" presId="urn:microsoft.com/office/officeart/2005/8/layout/chevron2"/>
    <dgm:cxn modelId="{B8152062-98CC-7E40-8732-2472473FCCF0}" type="presParOf" srcId="{81BCE5E0-F14A-1E41-B339-750FA0667263}" destId="{538739A0-FE2D-CF4B-B9ED-9BDE7F182532}" srcOrd="0" destOrd="0" presId="urn:microsoft.com/office/officeart/2005/8/layout/chevron2"/>
    <dgm:cxn modelId="{1387C2E4-9677-2848-8434-0ACCE9DD3F1B}" type="presParOf" srcId="{81BCE5E0-F14A-1E41-B339-750FA0667263}" destId="{B3D4496A-F564-B84D-9F66-9353E87A75D5}" srcOrd="1" destOrd="0" presId="urn:microsoft.com/office/officeart/2005/8/layout/chevron2"/>
    <dgm:cxn modelId="{E4B02BBA-DED2-1B4E-8D77-13E1CDAC606C}" type="presParOf" srcId="{03E1C9B7-A249-9947-9DD0-A858C569B9B4}" destId="{BCB1768C-3B3A-8449-8AED-08B2F9905DF1}" srcOrd="1" destOrd="0" presId="urn:microsoft.com/office/officeart/2005/8/layout/chevron2"/>
    <dgm:cxn modelId="{4DAF6EC0-5F65-B14C-99E8-A020F8CC00C0}" type="presParOf" srcId="{03E1C9B7-A249-9947-9DD0-A858C569B9B4}" destId="{204D953D-6A8A-0340-AF44-5B48332B420E}" srcOrd="2" destOrd="0" presId="urn:microsoft.com/office/officeart/2005/8/layout/chevron2"/>
    <dgm:cxn modelId="{EC8EA578-8F22-3B4A-AF85-CEB26C0E3501}" type="presParOf" srcId="{204D953D-6A8A-0340-AF44-5B48332B420E}" destId="{A2C41113-ABC8-5B46-B427-5CD4AAEE922A}" srcOrd="0" destOrd="0" presId="urn:microsoft.com/office/officeart/2005/8/layout/chevron2"/>
    <dgm:cxn modelId="{FC789C46-ECF0-384D-BD40-91B21EB880E3}" type="presParOf" srcId="{204D953D-6A8A-0340-AF44-5B48332B420E}" destId="{2E824D8A-2938-8944-98F2-6EB395D45BD8}" srcOrd="1" destOrd="0" presId="urn:microsoft.com/office/officeart/2005/8/layout/chevron2"/>
    <dgm:cxn modelId="{F2E3E559-3BB4-3B44-A383-A8ADF0BC6039}" type="presParOf" srcId="{03E1C9B7-A249-9947-9DD0-A858C569B9B4}" destId="{C84BC193-DF6C-3A4C-96F7-EA9426EC80B2}" srcOrd="3" destOrd="0" presId="urn:microsoft.com/office/officeart/2005/8/layout/chevron2"/>
    <dgm:cxn modelId="{28D1B09C-E292-9C4B-9205-9BB5F1BFCC03}" type="presParOf" srcId="{03E1C9B7-A249-9947-9DD0-A858C569B9B4}" destId="{D7A10772-F549-AF4D-B4C1-3F2F624A18BA}" srcOrd="4" destOrd="0" presId="urn:microsoft.com/office/officeart/2005/8/layout/chevron2"/>
    <dgm:cxn modelId="{F36FBA2C-1761-9F47-9CAB-BCB584CF1F95}" type="presParOf" srcId="{D7A10772-F549-AF4D-B4C1-3F2F624A18BA}" destId="{3EBA4E06-B061-1C45-9F50-6858C2EBD90C}" srcOrd="0" destOrd="0" presId="urn:microsoft.com/office/officeart/2005/8/layout/chevron2"/>
    <dgm:cxn modelId="{7B8968AC-2215-7D43-AA49-D3F3F85C67A6}" type="presParOf" srcId="{D7A10772-F549-AF4D-B4C1-3F2F624A18BA}" destId="{9674E052-F48A-1F4B-A095-762D1C689A9C}" srcOrd="1" destOrd="0" presId="urn:microsoft.com/office/officeart/2005/8/layout/chevron2"/>
    <dgm:cxn modelId="{4371AA9A-8AF9-BF40-837C-AE6AD4507AFD}" type="presParOf" srcId="{03E1C9B7-A249-9947-9DD0-A858C569B9B4}" destId="{568E3085-2C92-1840-B9EC-CB7E57D670C0}" srcOrd="5" destOrd="0" presId="urn:microsoft.com/office/officeart/2005/8/layout/chevron2"/>
    <dgm:cxn modelId="{21E02C6A-7D2E-BA4B-B190-93BB947645CF}" type="presParOf" srcId="{03E1C9B7-A249-9947-9DD0-A858C569B9B4}" destId="{50DA8B3D-65B1-274F-B338-C7C1540DD2B4}" srcOrd="6" destOrd="0" presId="urn:microsoft.com/office/officeart/2005/8/layout/chevron2"/>
    <dgm:cxn modelId="{A17832F1-722B-6240-81B7-2CC53301DBEA}" type="presParOf" srcId="{50DA8B3D-65B1-274F-B338-C7C1540DD2B4}" destId="{5EF0478E-E2D3-F444-AE5C-FEAC601FD079}" srcOrd="0" destOrd="0" presId="urn:microsoft.com/office/officeart/2005/8/layout/chevron2"/>
    <dgm:cxn modelId="{2BF4B052-C580-2E4C-9CF0-6887FBD42522}" type="presParOf" srcId="{50DA8B3D-65B1-274F-B338-C7C1540DD2B4}" destId="{D56C9508-FEB7-5B44-8C2E-375AF83189A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8739A0-FE2D-CF4B-B9ED-9BDE7F182532}">
      <dsp:nvSpPr>
        <dsp:cNvPr id="0" name=""/>
        <dsp:cNvSpPr/>
      </dsp:nvSpPr>
      <dsp:spPr>
        <a:xfrm rot="5400000">
          <a:off x="-167246" y="171990"/>
          <a:ext cx="1114976" cy="78048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b="1" kern="1200" dirty="0"/>
            <a:t>State</a:t>
          </a:r>
          <a:endParaRPr lang="en-US" sz="1200" b="1" kern="1200" dirty="0"/>
        </a:p>
      </dsp:txBody>
      <dsp:txXfrm rot="-5400000">
        <a:off x="1" y="394986"/>
        <a:ext cx="780483" cy="334493"/>
      </dsp:txXfrm>
    </dsp:sp>
    <dsp:sp modelId="{B3D4496A-F564-B84D-9F66-9353E87A75D5}">
      <dsp:nvSpPr>
        <dsp:cNvPr id="0" name=""/>
        <dsp:cNvSpPr/>
      </dsp:nvSpPr>
      <dsp:spPr>
        <a:xfrm rot="5400000">
          <a:off x="5361874" y="-4576647"/>
          <a:ext cx="724734" cy="98875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400" kern="1200" dirty="0"/>
            <a:t>State</a:t>
          </a:r>
          <a:r>
            <a:rPr lang="zh-CN" altLang="en-US" sz="2400" kern="1200" dirty="0"/>
            <a:t> </a:t>
          </a:r>
          <a:r>
            <a:rPr lang="en-US" altLang="zh-CN" sz="2400" kern="1200" dirty="0"/>
            <a:t>hypothesis</a:t>
          </a:r>
          <a:r>
            <a:rPr lang="zh-CN" altLang="en-US" sz="2400" kern="1200" dirty="0"/>
            <a:t> </a:t>
          </a:r>
          <a:r>
            <a:rPr lang="en-US" altLang="zh-CN" sz="2400" kern="1200" dirty="0"/>
            <a:t>(H</a:t>
          </a:r>
          <a:r>
            <a:rPr lang="en-US" altLang="zh-CN" sz="2400" kern="1200" baseline="-25000" dirty="0"/>
            <a:t>0</a:t>
          </a:r>
          <a:r>
            <a:rPr lang="zh-CN" altLang="en-US" sz="2400" kern="1200" dirty="0"/>
            <a:t> </a:t>
          </a:r>
          <a:r>
            <a:rPr lang="en-US" altLang="zh-CN" sz="2400" kern="1200" dirty="0"/>
            <a:t>vs</a:t>
          </a:r>
          <a:r>
            <a:rPr lang="zh-CN" altLang="en-US" sz="2400" kern="1200" dirty="0"/>
            <a:t> </a:t>
          </a:r>
          <a:r>
            <a:rPr lang="en-US" altLang="zh-CN" sz="2400" kern="1200" dirty="0"/>
            <a:t>H</a:t>
          </a:r>
          <a:r>
            <a:rPr lang="en-US" altLang="zh-CN" sz="2400" kern="1200" baseline="-25000" dirty="0"/>
            <a:t>1</a:t>
          </a:r>
          <a:r>
            <a:rPr lang="en-US" altLang="zh-CN" sz="2400" kern="1200" dirty="0"/>
            <a:t>)</a:t>
          </a:r>
          <a:endParaRPr lang="en-US" sz="2400" kern="1200" dirty="0"/>
        </a:p>
      </dsp:txBody>
      <dsp:txXfrm rot="-5400000">
        <a:off x="780484" y="40122"/>
        <a:ext cx="9852137" cy="653976"/>
      </dsp:txXfrm>
    </dsp:sp>
    <dsp:sp modelId="{A2C41113-ABC8-5B46-B427-5CD4AAEE922A}">
      <dsp:nvSpPr>
        <dsp:cNvPr id="0" name=""/>
        <dsp:cNvSpPr/>
      </dsp:nvSpPr>
      <dsp:spPr>
        <a:xfrm rot="5400000">
          <a:off x="-167246" y="1138544"/>
          <a:ext cx="1114976" cy="780483"/>
        </a:xfrm>
        <a:prstGeom prst="chevron">
          <a:avLst/>
        </a:prstGeom>
        <a:gradFill rotWithShape="0">
          <a:gsLst>
            <a:gs pos="0">
              <a:schemeClr val="accent2">
                <a:hueOff val="383163"/>
                <a:satOff val="-6257"/>
                <a:lumOff val="392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383163"/>
                <a:satOff val="-6257"/>
                <a:lumOff val="392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383163"/>
              <a:satOff val="-6257"/>
              <a:lumOff val="392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Sig</a:t>
          </a:r>
          <a:r>
            <a:rPr lang="en-US" altLang="zh-CN" sz="1200" b="1" kern="1200"/>
            <a:t>.</a:t>
          </a:r>
          <a:endParaRPr lang="en-US" sz="1200" b="1" kern="1200"/>
        </a:p>
      </dsp:txBody>
      <dsp:txXfrm rot="-5400000">
        <a:off x="1" y="1361540"/>
        <a:ext cx="780483" cy="334493"/>
      </dsp:txXfrm>
    </dsp:sp>
    <dsp:sp modelId="{2E824D8A-2938-8944-98F2-6EB395D45BD8}">
      <dsp:nvSpPr>
        <dsp:cNvPr id="0" name=""/>
        <dsp:cNvSpPr/>
      </dsp:nvSpPr>
      <dsp:spPr>
        <a:xfrm rot="5400000">
          <a:off x="5361874" y="-3610093"/>
          <a:ext cx="724734" cy="98875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383163"/>
              <a:satOff val="-6257"/>
              <a:lumOff val="39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400" kern="1200" dirty="0"/>
            <a:t>Set</a:t>
          </a:r>
          <a:r>
            <a:rPr lang="zh-CN" altLang="en-US" sz="2400" kern="1200" dirty="0"/>
            <a:t> </a:t>
          </a:r>
          <a:r>
            <a:rPr lang="en-US" altLang="zh-CN" sz="2400" kern="1200" dirty="0"/>
            <a:t>significance</a:t>
          </a:r>
          <a:r>
            <a:rPr lang="zh-CN" altLang="en-US" sz="2400" kern="1200" dirty="0"/>
            <a:t> </a:t>
          </a:r>
          <a:r>
            <a:rPr lang="en-US" altLang="zh-CN" sz="2400" kern="1200" dirty="0"/>
            <a:t>level</a:t>
          </a:r>
          <a:r>
            <a:rPr lang="zh-CN" altLang="en-US" sz="2400" kern="1200" dirty="0"/>
            <a:t> </a:t>
          </a:r>
          <a:r>
            <a:rPr lang="en-US" altLang="zh-CN" sz="2400" kern="1200" dirty="0"/>
            <a:t>(</a:t>
          </a:r>
          <a14:m xmlns:a14="http://schemas.microsoft.com/office/drawing/2010/main">
            <m:oMath xmlns:m="http://schemas.openxmlformats.org/officeDocument/2006/math">
              <m:r>
                <a:rPr lang="en-US" altLang="zh-CN" sz="2400" b="1" i="1" kern="1200" smtClean="0"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  <a:ea typeface="Calibri" panose="020F0502020204030204" pitchFamily="34" charset="0"/>
                </a:rPr>
                <m:t>𝜶</m:t>
              </m:r>
            </m:oMath>
          </a14:m>
          <a:r>
            <a:rPr lang="en-US" altLang="zh-CN" sz="2400" kern="1200" dirty="0"/>
            <a:t>)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400" kern="1200" dirty="0"/>
            <a:t>decide</a:t>
          </a:r>
          <a:r>
            <a:rPr lang="zh-CN" altLang="en-US" sz="2400" kern="1200" dirty="0"/>
            <a:t> </a:t>
          </a:r>
          <a:r>
            <a:rPr lang="en-US" altLang="zh-CN" sz="2400" kern="1200" dirty="0"/>
            <a:t>critical</a:t>
          </a:r>
          <a:r>
            <a:rPr lang="zh-CN" altLang="en-US" sz="2400" kern="1200" dirty="0"/>
            <a:t> </a:t>
          </a:r>
          <a:r>
            <a:rPr lang="en-US" altLang="zh-CN" sz="2400" kern="1200" dirty="0"/>
            <a:t>values</a:t>
          </a:r>
          <a:r>
            <a:rPr lang="zh-CN" altLang="en-US" sz="2400" kern="1200" dirty="0"/>
            <a:t> </a:t>
          </a:r>
          <a:r>
            <a:rPr lang="en-US" altLang="zh-CN" sz="2400" kern="1200" dirty="0"/>
            <a:t>&amp;</a:t>
          </a:r>
          <a:r>
            <a:rPr lang="zh-CN" altLang="en-US" sz="2400" kern="1200" dirty="0"/>
            <a:t> </a:t>
          </a:r>
          <a:r>
            <a:rPr lang="en-US" altLang="zh-CN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宋体" panose="02010600030101010101" pitchFamily="2" charset="-122"/>
              <a:cs typeface="+mn-cs"/>
            </a:rPr>
            <a:t>critical</a:t>
          </a:r>
          <a:r>
            <a:rPr lang="zh-CN" alt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宋体" panose="02010600030101010101" pitchFamily="2" charset="-122"/>
              <a:cs typeface="+mn-cs"/>
            </a:rPr>
            <a:t> </a:t>
          </a:r>
          <a:r>
            <a:rPr lang="en-US" altLang="zh-CN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宋体" panose="02010600030101010101" pitchFamily="2" charset="-122"/>
              <a:cs typeface="+mn-cs"/>
            </a:rPr>
            <a:t>region</a:t>
          </a:r>
          <a:r>
            <a:rPr lang="zh-CN" alt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宋体" panose="02010600030101010101" pitchFamily="2" charset="-122"/>
              <a:cs typeface="+mn-cs"/>
            </a:rPr>
            <a:t> </a:t>
          </a:r>
          <a:r>
            <a:rPr lang="en-US" altLang="zh-CN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宋体" panose="02010600030101010101" pitchFamily="2" charset="-122"/>
              <a:cs typeface="+mn-cs"/>
            </a:rPr>
            <a:t>using</a:t>
          </a:r>
          <a:r>
            <a:rPr lang="zh-CN" alt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宋体" panose="02010600030101010101" pitchFamily="2" charset="-122"/>
              <a:cs typeface="+mn-cs"/>
            </a:rPr>
            <a:t> 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US" altLang="zh-CN" sz="2400" kern="1200" smtClean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Century Gothic" panose="020B0502020202020204"/>
                      <a:ea typeface="宋体" panose="02010600030101010101" pitchFamily="2" charset="-122"/>
                      <a:cs typeface="+mn-cs"/>
                    </a:rPr>
                  </m:ctrlPr>
                </m:sSupPr>
                <m:e>
                  <m:r>
                    <a:rPr lang="en-US" altLang="zh-CN" sz="2400" kern="1200" smtClean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Century Gothic" panose="020B0502020202020204"/>
                      <a:ea typeface="宋体" panose="02010600030101010101" pitchFamily="2" charset="-122"/>
                      <a:cs typeface="+mn-cs"/>
                    </a:rPr>
                    <m:t>𝜒</m:t>
                  </m:r>
                </m:e>
                <m:sup>
                  <m:r>
                    <a:rPr lang="en-US" altLang="zh-CN" sz="2400" kern="1200" smtClean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Century Gothic" panose="020B0502020202020204"/>
                      <a:ea typeface="宋体" panose="02010600030101010101" pitchFamily="2" charset="-122"/>
                      <a:cs typeface="+mn-cs"/>
                    </a:rPr>
                    <m:t>2</m:t>
                  </m:r>
                </m:sup>
              </m:sSup>
            </m:oMath>
          </a14:m>
          <a:r>
            <a:rPr lang="en-US" altLang="zh-CN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宋体" panose="02010600030101010101" pitchFamily="2" charset="-122"/>
              <a:cs typeface="+mn-cs"/>
            </a:rPr>
            <a:t> distribution.</a:t>
          </a:r>
          <a:endParaRPr lang="en-US" sz="2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宋体" panose="02010600030101010101" pitchFamily="2" charset="-122"/>
            <a:cs typeface="+mn-cs"/>
          </a:endParaRPr>
        </a:p>
      </dsp:txBody>
      <dsp:txXfrm rot="-5400000">
        <a:off x="780484" y="1006676"/>
        <a:ext cx="9852137" cy="653976"/>
      </dsp:txXfrm>
    </dsp:sp>
    <dsp:sp modelId="{3EBA4E06-B061-1C45-9F50-6858C2EBD90C}">
      <dsp:nvSpPr>
        <dsp:cNvPr id="0" name=""/>
        <dsp:cNvSpPr/>
      </dsp:nvSpPr>
      <dsp:spPr>
        <a:xfrm rot="5400000">
          <a:off x="-167246" y="2105097"/>
          <a:ext cx="1114976" cy="780483"/>
        </a:xfrm>
        <a:prstGeom prst="chevron">
          <a:avLst/>
        </a:prstGeom>
        <a:gradFill rotWithShape="0">
          <a:gsLst>
            <a:gs pos="0">
              <a:schemeClr val="accent2">
                <a:hueOff val="766327"/>
                <a:satOff val="-12515"/>
                <a:lumOff val="784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766327"/>
                <a:satOff val="-12515"/>
                <a:lumOff val="784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766327"/>
              <a:satOff val="-12515"/>
              <a:lumOff val="784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b="1" kern="1200" dirty="0"/>
            <a:t>Calculate</a:t>
          </a:r>
          <a:endParaRPr lang="en-US" sz="1200" b="1" kern="1200" dirty="0"/>
        </a:p>
      </dsp:txBody>
      <dsp:txXfrm rot="-5400000">
        <a:off x="1" y="2328093"/>
        <a:ext cx="780483" cy="334493"/>
      </dsp:txXfrm>
    </dsp:sp>
    <dsp:sp modelId="{9674E052-F48A-1F4B-A095-762D1C689A9C}">
      <dsp:nvSpPr>
        <dsp:cNvPr id="0" name=""/>
        <dsp:cNvSpPr/>
      </dsp:nvSpPr>
      <dsp:spPr>
        <a:xfrm rot="5400000">
          <a:off x="5361874" y="-2643539"/>
          <a:ext cx="724734" cy="98875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766327"/>
              <a:satOff val="-12515"/>
              <a:lumOff val="78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400" kern="1200" dirty="0"/>
            <a:t>Collect</a:t>
          </a:r>
          <a:r>
            <a:rPr lang="zh-CN" altLang="en-US" sz="2400" kern="1200" dirty="0"/>
            <a:t> </a:t>
          </a:r>
          <a:r>
            <a:rPr lang="en-US" altLang="zh-CN" sz="2400" kern="1200" dirty="0"/>
            <a:t>sample</a:t>
          </a:r>
          <a:r>
            <a:rPr lang="zh-CN" altLang="en-US" sz="2400" kern="1200" dirty="0"/>
            <a:t> </a:t>
          </a:r>
          <a:r>
            <a:rPr lang="en-US" altLang="zh-CN" sz="2400" kern="1200" dirty="0"/>
            <a:t>and</a:t>
          </a:r>
          <a:r>
            <a:rPr lang="zh-CN" altLang="en-US" sz="2400" kern="1200" dirty="0"/>
            <a:t> </a:t>
          </a:r>
          <a:r>
            <a:rPr lang="en-US" altLang="zh-CN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宋体" panose="02010600030101010101" pitchFamily="2" charset="-122"/>
              <a:cs typeface="+mn-cs"/>
            </a:rPr>
            <a:t>compute</a:t>
          </a:r>
          <a:r>
            <a:rPr lang="zh-CN" alt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宋体" panose="02010600030101010101" pitchFamily="2" charset="-122"/>
              <a:cs typeface="+mn-cs"/>
            </a:rPr>
            <a:t> </a:t>
          </a:r>
          <a:r>
            <a:rPr lang="en-US" altLang="zh-CN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宋体" panose="02010600030101010101" pitchFamily="2" charset="-122"/>
              <a:cs typeface="+mn-cs"/>
            </a:rPr>
            <a:t>test</a:t>
          </a:r>
          <a:r>
            <a:rPr lang="zh-CN" alt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宋体" panose="02010600030101010101" pitchFamily="2" charset="-122"/>
              <a:cs typeface="+mn-cs"/>
            </a:rPr>
            <a:t> </a:t>
          </a:r>
          <a:r>
            <a:rPr lang="en-US" altLang="zh-CN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宋体" panose="02010600030101010101" pitchFamily="2" charset="-122"/>
              <a:cs typeface="+mn-cs"/>
            </a:rPr>
            <a:t>statistics</a:t>
          </a:r>
          <a14:m xmlns:a14="http://schemas.microsoft.com/office/drawing/2010/main">
            <m:oMath xmlns:m="http://schemas.openxmlformats.org/officeDocument/2006/math">
              <m:r>
                <a:rPr lang="zh-CN" altLang="en-US" sz="2400" kern="120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Century Gothic" panose="020B0502020202020204"/>
                  <a:ea typeface="宋体" panose="02010600030101010101" pitchFamily="2" charset="-122"/>
                  <a:cs typeface="+mn-cs"/>
                </a:rPr>
                <m:t> </m:t>
              </m:r>
              <m:sSup>
                <m:sSupPr>
                  <m:ctrlPr>
                    <a:rPr lang="en-US" altLang="zh-CN" sz="2400" kern="1200" smtClean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Century Gothic" panose="020B0502020202020204"/>
                      <a:ea typeface="宋体" panose="02010600030101010101" pitchFamily="2" charset="-122"/>
                      <a:cs typeface="+mn-cs"/>
                    </a:rPr>
                  </m:ctrlPr>
                </m:sSupPr>
                <m:e>
                  <m:r>
                    <a:rPr lang="en-US" altLang="zh-CN" sz="2400" kern="1200" smtClean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Century Gothic" panose="020B0502020202020204"/>
                      <a:ea typeface="宋体" panose="02010600030101010101" pitchFamily="2" charset="-122"/>
                      <a:cs typeface="+mn-cs"/>
                    </a:rPr>
                    <m:t>𝜒</m:t>
                  </m:r>
                </m:e>
                <m:sup>
                  <m:r>
                    <a:rPr lang="en-US" altLang="zh-CN" sz="2400" kern="1200" smtClean="0"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latin typeface="Century Gothic" panose="020B0502020202020204"/>
                      <a:ea typeface="宋体" panose="02010600030101010101" pitchFamily="2" charset="-122"/>
                      <a:cs typeface="+mn-cs"/>
                    </a:rPr>
                    <m:t>2</m:t>
                  </m:r>
                </m:sup>
              </m:sSup>
            </m:oMath>
          </a14:m>
          <a:endParaRPr lang="en-US" sz="2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宋体" panose="02010600030101010101" pitchFamily="2" charset="-122"/>
            <a:cs typeface="+mn-cs"/>
          </a:endParaRPr>
        </a:p>
      </dsp:txBody>
      <dsp:txXfrm rot="-5400000">
        <a:off x="780484" y="1973230"/>
        <a:ext cx="9852137" cy="653976"/>
      </dsp:txXfrm>
    </dsp:sp>
    <dsp:sp modelId="{5EF0478E-E2D3-F444-AE5C-FEAC601FD079}">
      <dsp:nvSpPr>
        <dsp:cNvPr id="0" name=""/>
        <dsp:cNvSpPr/>
      </dsp:nvSpPr>
      <dsp:spPr>
        <a:xfrm rot="5400000">
          <a:off x="-167246" y="3071651"/>
          <a:ext cx="1114976" cy="780483"/>
        </a:xfrm>
        <a:prstGeom prst="chevron">
          <a:avLst/>
        </a:prstGeom>
        <a:gradFill rotWithShape="0">
          <a:gsLst>
            <a:gs pos="0">
              <a:schemeClr val="accent2">
                <a:hueOff val="1149490"/>
                <a:satOff val="-18772"/>
                <a:lumOff val="1176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1149490"/>
                <a:satOff val="-18772"/>
                <a:lumOff val="1176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1149490"/>
              <a:satOff val="-18772"/>
              <a:lumOff val="1176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b="1" kern="1200" dirty="0"/>
            <a:t>Decide</a:t>
          </a:r>
          <a:endParaRPr lang="en-US" sz="1200" b="1" kern="1200" dirty="0"/>
        </a:p>
      </dsp:txBody>
      <dsp:txXfrm rot="-5400000">
        <a:off x="1" y="3294647"/>
        <a:ext cx="780483" cy="334493"/>
      </dsp:txXfrm>
    </dsp:sp>
    <dsp:sp modelId="{D56C9508-FEB7-5B44-8C2E-375AF83189AD}">
      <dsp:nvSpPr>
        <dsp:cNvPr id="0" name=""/>
        <dsp:cNvSpPr/>
      </dsp:nvSpPr>
      <dsp:spPr>
        <a:xfrm rot="5400000">
          <a:off x="5361874" y="-1676986"/>
          <a:ext cx="724734" cy="98875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1149490"/>
              <a:satOff val="-18772"/>
              <a:lumOff val="117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400" kern="1200" dirty="0"/>
            <a:t>whether</a:t>
          </a:r>
          <a:r>
            <a:rPr lang="zh-CN" altLang="en-US" sz="2400" kern="1200" dirty="0"/>
            <a:t> </a:t>
          </a:r>
          <a:r>
            <a:rPr lang="en-US" altLang="zh-CN" sz="2400" kern="1200" dirty="0"/>
            <a:t>reject</a:t>
          </a:r>
          <a:r>
            <a:rPr lang="zh-CN" altLang="en-US" sz="2400" kern="1200" dirty="0"/>
            <a:t> </a:t>
          </a:r>
          <a:r>
            <a:rPr lang="en-US" altLang="zh-CN" sz="2400" kern="1200" dirty="0"/>
            <a:t>/</a:t>
          </a:r>
          <a:r>
            <a:rPr lang="zh-CN" altLang="en-US" sz="2400" kern="1200" dirty="0"/>
            <a:t> </a:t>
          </a:r>
          <a:r>
            <a:rPr lang="en-US" altLang="zh-CN" sz="2400" kern="1200" dirty="0"/>
            <a:t>fail</a:t>
          </a:r>
          <a:r>
            <a:rPr lang="zh-CN" altLang="en-US" sz="2400" kern="1200" dirty="0"/>
            <a:t> </a:t>
          </a:r>
          <a:r>
            <a:rPr lang="en-US" altLang="zh-CN" sz="2400" kern="1200" dirty="0"/>
            <a:t>to</a:t>
          </a:r>
          <a:r>
            <a:rPr lang="zh-CN" altLang="en-US" sz="2400" kern="1200" dirty="0"/>
            <a:t> </a:t>
          </a:r>
          <a:r>
            <a:rPr lang="en-US" altLang="zh-CN" sz="2400" kern="1200" dirty="0"/>
            <a:t>reject</a:t>
          </a:r>
          <a:r>
            <a:rPr lang="zh-CN" altLang="en-US" sz="2400" kern="1200" dirty="0"/>
            <a:t> </a:t>
          </a:r>
          <a:r>
            <a:rPr lang="en-US" altLang="zh-CN" sz="2400" kern="1200" dirty="0"/>
            <a:t>H</a:t>
          </a:r>
          <a:r>
            <a:rPr lang="en-US" altLang="zh-CN" sz="2400" kern="1200" baseline="-25000" dirty="0"/>
            <a:t>0</a:t>
          </a:r>
          <a:endParaRPr lang="en-US" sz="2400" kern="1200" baseline="-25000" dirty="0"/>
        </a:p>
      </dsp:txBody>
      <dsp:txXfrm rot="-5400000">
        <a:off x="780484" y="2939783"/>
        <a:ext cx="9852137" cy="6539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15DEB0-B1B7-4B0F-A7EC-CF4A76D2085A}" type="datetimeFigureOut">
              <a:rPr lang="en-US"/>
              <a:pPr/>
              <a:t>11/20/20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5877B4-D1E2-48B8-AA50-ACEFAD04A16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132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877B4-D1E2-48B8-AA50-ACEFAD04A163}" type="slidenum">
              <a:rPr lang="en-US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2796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Zhu, Feng-Cai, Xu-Hua Guan, Yu-Hua Li, Jian-Ying Huang, Tao Jiang, Li-Hua Hou, Jing-Xin Li et al. "Immunogenicity and safety of a recombinant adenovirus type-5-vectored COVID-19 vaccine in healthy adults aged 18 years or older: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randomised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double-blind, placebo-controlled, phase 2 trial."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Lancet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396, no. 10249 (2020): 479-488.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877B4-D1E2-48B8-AA50-ACEFAD04A16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2023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Zhu, Feng-Cai, Xu-Hua Guan, Yu-Hua Li, Jian-Ying Huang, Tao Jiang, Li-Hua Hou, Jing-Xin Li et al. "Immunogenicity and safety of a recombinant adenovirus type-5-vectored COVID-19 vaccine in healthy adults aged 18 years or older: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randomised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double-blind, placebo-controlled, phase 2 trial."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Lancet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396, no. 10249 (2020): 479-488.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877B4-D1E2-48B8-AA50-ACEFAD04A16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0835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dirty="0"/>
                  <a:t>Most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of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total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variance</a:t>
                </a:r>
                <a:r>
                  <a:rPr lang="zh-CN" altLang="en-US" sz="1200" dirty="0"/>
                  <a:t> </a:t>
                </a:r>
                <a:r>
                  <a:rPr lang="en-US" sz="1200" b="1" i="0">
                    <a:ln w="0"/>
                    <a:solidFill>
                      <a:schemeClr val="accent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</a:rPr>
                  <a:t>〖</a:t>
                </a:r>
                <a:r>
                  <a:rPr lang="en-US" altLang="zh-CN" sz="1200" b="1" i="0">
                    <a:ln w="0"/>
                    <a:solidFill>
                      <a:schemeClr val="accent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</a:rPr>
                  <a:t>𝑺𝑺〗_</a:t>
                </a:r>
                <a:r>
                  <a:rPr lang="en-US" altLang="zh-CN" sz="1200" b="1" i="0">
                    <a:ln w="0"/>
                    <a:solidFill>
                      <a:schemeClr val="accent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  <a:ea typeface="Calibri" panose="020F0502020204030204" pitchFamily="34" charset="0"/>
                  </a:rPr>
                  <a:t>𝒕𝒐𝒕𝒂𝒍</a:t>
                </a:r>
                <a:r>
                  <a:rPr lang="zh-CN" altLang="en-US" sz="1200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zh-CN" sz="1200" dirty="0"/>
                  <a:t>comes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from</a:t>
                </a:r>
                <a:r>
                  <a:rPr lang="zh-CN" altLang="en-US" sz="1200" dirty="0"/>
                  <a:t> </a:t>
                </a:r>
                <a:r>
                  <a:rPr lang="en-US" sz="1200" b="1" i="0">
                    <a:ln w="0"/>
                    <a:solidFill>
                      <a:schemeClr val="accent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</a:rPr>
                  <a:t>〖</a:t>
                </a:r>
                <a:r>
                  <a:rPr lang="en-US" altLang="zh-CN" sz="1200" b="1" i="0">
                    <a:ln w="0"/>
                    <a:solidFill>
                      <a:schemeClr val="accent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</a:rPr>
                  <a:t>𝑺𝑺〗_𝒃𝒆𝒕𝒘𝒆𝒆𝒏</a:t>
                </a:r>
                <a:endParaRPr lang="en-US" altLang="zh-CN" sz="120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20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dirty="0"/>
                  <a:t>Most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of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total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variance</a:t>
                </a:r>
                <a:r>
                  <a:rPr lang="zh-CN" altLang="en-US" sz="1200" dirty="0"/>
                  <a:t> </a:t>
                </a:r>
                <a:r>
                  <a:rPr lang="en-US" sz="1200" b="1" i="0">
                    <a:ln w="0"/>
                    <a:solidFill>
                      <a:schemeClr val="accent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</a:rPr>
                  <a:t>〖</a:t>
                </a:r>
                <a:r>
                  <a:rPr lang="en-US" altLang="zh-CN" sz="1200" b="1" i="0">
                    <a:ln w="0"/>
                    <a:solidFill>
                      <a:schemeClr val="accent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</a:rPr>
                  <a:t>𝑺𝑺〗_</a:t>
                </a:r>
                <a:r>
                  <a:rPr lang="en-US" altLang="zh-CN" sz="1200" b="1" i="0">
                    <a:ln w="0"/>
                    <a:solidFill>
                      <a:schemeClr val="accent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  <a:ea typeface="Calibri" panose="020F0502020204030204" pitchFamily="34" charset="0"/>
                  </a:rPr>
                  <a:t>𝒕𝒐𝒕𝒂𝒍</a:t>
                </a:r>
                <a:r>
                  <a:rPr lang="zh-CN" altLang="en-US" sz="1200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zh-CN" sz="1200" dirty="0"/>
                  <a:t>comes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from</a:t>
                </a:r>
                <a:r>
                  <a:rPr lang="zh-CN" altLang="en-US" sz="1200" dirty="0"/>
                  <a:t> </a:t>
                </a:r>
                <a:r>
                  <a:rPr lang="en-US" sz="1200" b="1" i="0">
                    <a:ln w="0"/>
                    <a:solidFill>
                      <a:schemeClr val="accent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</a:rPr>
                  <a:t>〖</a:t>
                </a:r>
                <a:r>
                  <a:rPr lang="en-US" altLang="zh-CN" sz="1200" b="1" i="0">
                    <a:ln w="0"/>
                    <a:solidFill>
                      <a:schemeClr val="accent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</a:rPr>
                  <a:t>𝑺𝑺〗_𝒘𝒊𝒕𝒉𝒊𝒏</a:t>
                </a:r>
                <a:endParaRPr lang="en-US" altLang="zh-CN" sz="120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20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877B4-D1E2-48B8-AA50-ACEFAD04A16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5905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877B4-D1E2-48B8-AA50-ACEFAD04A16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830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877B4-D1E2-48B8-AA50-ACEFAD04A16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382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877B4-D1E2-48B8-AA50-ACEFAD04A16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145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877B4-D1E2-48B8-AA50-ACEFAD04A16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421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chi-square statistic compares the observed count in each table cell to the count which would be expected under the assumption of no association between the row and column classifications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877B4-D1E2-48B8-AA50-ACEFAD04A16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984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877B4-D1E2-48B8-AA50-ACEFAD04A16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01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dirty="0"/>
                  <a:t>Most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of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total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variance</a:t>
                </a:r>
                <a:r>
                  <a:rPr lang="zh-CN" altLang="en-US" sz="1200" dirty="0"/>
                  <a:t> </a:t>
                </a:r>
                <a:r>
                  <a:rPr lang="en-US" sz="1200" b="1" i="0">
                    <a:ln w="0"/>
                    <a:solidFill>
                      <a:schemeClr val="accent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</a:rPr>
                  <a:t>〖</a:t>
                </a:r>
                <a:r>
                  <a:rPr lang="en-US" altLang="zh-CN" sz="1200" b="1" i="0">
                    <a:ln w="0"/>
                    <a:solidFill>
                      <a:schemeClr val="accent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</a:rPr>
                  <a:t>𝑺𝑺〗_</a:t>
                </a:r>
                <a:r>
                  <a:rPr lang="en-US" altLang="zh-CN" sz="1200" b="1" i="0">
                    <a:ln w="0"/>
                    <a:solidFill>
                      <a:schemeClr val="accent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  <a:ea typeface="Calibri" panose="020F0502020204030204" pitchFamily="34" charset="0"/>
                  </a:rPr>
                  <a:t>𝒕𝒐𝒕𝒂𝒍</a:t>
                </a:r>
                <a:r>
                  <a:rPr lang="zh-CN" altLang="en-US" sz="1200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zh-CN" sz="1200" dirty="0"/>
                  <a:t>comes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from</a:t>
                </a:r>
                <a:r>
                  <a:rPr lang="zh-CN" altLang="en-US" sz="1200" dirty="0"/>
                  <a:t> </a:t>
                </a:r>
                <a:r>
                  <a:rPr lang="en-US" sz="1200" b="1" i="0">
                    <a:ln w="0"/>
                    <a:solidFill>
                      <a:schemeClr val="accent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</a:rPr>
                  <a:t>〖</a:t>
                </a:r>
                <a:r>
                  <a:rPr lang="en-US" altLang="zh-CN" sz="1200" b="1" i="0">
                    <a:ln w="0"/>
                    <a:solidFill>
                      <a:schemeClr val="accent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</a:rPr>
                  <a:t>𝑺𝑺〗_𝒃𝒆𝒕𝒘𝒆𝒆𝒏</a:t>
                </a:r>
                <a:endParaRPr lang="en-US" altLang="zh-CN" sz="120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20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dirty="0"/>
                  <a:t>Most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of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total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variance</a:t>
                </a:r>
                <a:r>
                  <a:rPr lang="zh-CN" altLang="en-US" sz="1200" dirty="0"/>
                  <a:t> </a:t>
                </a:r>
                <a:r>
                  <a:rPr lang="en-US" sz="1200" b="1" i="0">
                    <a:ln w="0"/>
                    <a:solidFill>
                      <a:schemeClr val="accent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</a:rPr>
                  <a:t>〖</a:t>
                </a:r>
                <a:r>
                  <a:rPr lang="en-US" altLang="zh-CN" sz="1200" b="1" i="0">
                    <a:ln w="0"/>
                    <a:solidFill>
                      <a:schemeClr val="accent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</a:rPr>
                  <a:t>𝑺𝑺〗_</a:t>
                </a:r>
                <a:r>
                  <a:rPr lang="en-US" altLang="zh-CN" sz="1200" b="1" i="0">
                    <a:ln w="0"/>
                    <a:solidFill>
                      <a:schemeClr val="accent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  <a:ea typeface="Calibri" panose="020F0502020204030204" pitchFamily="34" charset="0"/>
                  </a:rPr>
                  <a:t>𝒕𝒐𝒕𝒂𝒍</a:t>
                </a:r>
                <a:r>
                  <a:rPr lang="zh-CN" altLang="en-US" sz="1200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zh-CN" sz="1200" dirty="0"/>
                  <a:t>comes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from</a:t>
                </a:r>
                <a:r>
                  <a:rPr lang="zh-CN" altLang="en-US" sz="1200" dirty="0"/>
                  <a:t> </a:t>
                </a:r>
                <a:r>
                  <a:rPr lang="en-US" sz="1200" b="1" i="0">
                    <a:ln w="0"/>
                    <a:solidFill>
                      <a:schemeClr val="accent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</a:rPr>
                  <a:t>〖</a:t>
                </a:r>
                <a:r>
                  <a:rPr lang="en-US" altLang="zh-CN" sz="1200" b="1" i="0">
                    <a:ln w="0"/>
                    <a:solidFill>
                      <a:schemeClr val="accent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</a:rPr>
                  <a:t>𝑺𝑺〗_𝒘𝒊𝒕𝒉𝒊𝒏</a:t>
                </a:r>
                <a:endParaRPr lang="en-US" altLang="zh-CN" sz="120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20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877B4-D1E2-48B8-AA50-ACEFAD04A16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547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Zhu, Feng-Cai, Xu-Hua Guan, Yu-Hua Li, Jian-Ying Huang, Tao Jiang, Li-Hua Hou, Jing-Xin Li et al. "Immunogenicity and safety of a recombinant adenovirus type-5-vectored COVID-19 vaccine in healthy adults aged 18 years or older: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randomised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double-blind, placebo-controlled, phase 2 trial."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Lancet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396, no. 10249 (2020): 479-488.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877B4-D1E2-48B8-AA50-ACEFAD04A16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4868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877B4-D1E2-48B8-AA50-ACEFAD04A16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106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233F92E-11A2-4FB5-8852-B5A2451149E9}" type="datetimeFigureOut">
              <a:rPr lang="en-US" smtClean="0"/>
              <a:pPr/>
              <a:t>11/20/20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F58BC8B-EC8A-442F-B60B-5F9FFA8565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764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3F92E-11A2-4FB5-8852-B5A2451149E9}" type="datetimeFigureOut">
              <a:rPr lang="en-US" smtClean="0"/>
              <a:pPr/>
              <a:t>11/20/20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BC8B-EC8A-442F-B60B-5F9FFA8565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969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33F92E-11A2-4FB5-8852-B5A2451149E9}" type="datetimeFigureOut">
              <a:rPr lang="en-US" smtClean="0"/>
              <a:pPr/>
              <a:t>11/20/20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F58BC8B-EC8A-442F-B60B-5F9FFA8565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12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33F92E-11A2-4FB5-8852-B5A2451149E9}" type="datetimeFigureOut">
              <a:rPr lang="en-US" smtClean="0"/>
              <a:pPr/>
              <a:t>11/20/20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F58BC8B-EC8A-442F-B60B-5F9FFA8565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3635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33F92E-11A2-4FB5-8852-B5A2451149E9}" type="datetimeFigureOut">
              <a:rPr lang="en-US" smtClean="0"/>
              <a:pPr/>
              <a:t>11/20/20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F58BC8B-EC8A-442F-B60B-5F9FFA8565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6785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3F92E-11A2-4FB5-8852-B5A2451149E9}" type="datetimeFigureOut">
              <a:rPr lang="en-US" smtClean="0"/>
              <a:pPr/>
              <a:t>11/20/20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BC8B-EC8A-442F-B60B-5F9FFA8565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686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3F92E-11A2-4FB5-8852-B5A2451149E9}" type="datetimeFigureOut">
              <a:rPr lang="en-US" smtClean="0"/>
              <a:pPr/>
              <a:t>11/20/20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BC8B-EC8A-442F-B60B-5F9FFA8565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56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3F92E-11A2-4FB5-8852-B5A2451149E9}" type="datetimeFigureOut">
              <a:rPr lang="en-US" smtClean="0"/>
              <a:pPr/>
              <a:t>11/20/20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BC8B-EC8A-442F-B60B-5F9FFA8565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521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33F92E-11A2-4FB5-8852-B5A2451149E9}" type="datetimeFigureOut">
              <a:rPr lang="en-US" smtClean="0"/>
              <a:pPr/>
              <a:t>11/20/20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F58BC8B-EC8A-442F-B60B-5F9FFA8565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29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3F92E-11A2-4FB5-8852-B5A2451149E9}" type="datetimeFigureOut">
              <a:rPr lang="en-US" smtClean="0"/>
              <a:pPr/>
              <a:t>11/20/20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BC8B-EC8A-442F-B60B-5F9FFA8565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074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33F92E-11A2-4FB5-8852-B5A2451149E9}" type="datetimeFigureOut">
              <a:rPr lang="en-US" smtClean="0"/>
              <a:pPr/>
              <a:t>11/20/20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F58BC8B-EC8A-442F-B60B-5F9FFA8565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03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3F92E-11A2-4FB5-8852-B5A2451149E9}" type="datetimeFigureOut">
              <a:rPr lang="en-US" smtClean="0"/>
              <a:pPr/>
              <a:t>11/20/20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BC8B-EC8A-442F-B60B-5F9FFA8565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16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3F92E-11A2-4FB5-8852-B5A2451149E9}" type="datetimeFigureOut">
              <a:rPr lang="en-US" smtClean="0"/>
              <a:pPr/>
              <a:t>11/20/20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BC8B-EC8A-442F-B60B-5F9FFA8565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432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3F92E-11A2-4FB5-8852-B5A2451149E9}" type="datetimeFigureOut">
              <a:rPr lang="en-US" smtClean="0"/>
              <a:pPr/>
              <a:t>11/20/20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BC8B-EC8A-442F-B60B-5F9FFA8565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264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3F92E-11A2-4FB5-8852-B5A2451149E9}" type="datetimeFigureOut">
              <a:rPr lang="en-US" smtClean="0"/>
              <a:pPr/>
              <a:t>11/20/20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BC8B-EC8A-442F-B60B-5F9FFA8565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685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3F92E-11A2-4FB5-8852-B5A2451149E9}" type="datetimeFigureOut">
              <a:rPr lang="en-US" smtClean="0"/>
              <a:pPr/>
              <a:t>11/20/20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BC8B-EC8A-442F-B60B-5F9FFA8565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568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3F92E-11A2-4FB5-8852-B5A2451149E9}" type="datetimeFigureOut">
              <a:rPr lang="en-US" smtClean="0"/>
              <a:pPr/>
              <a:t>11/20/20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BC8B-EC8A-442F-B60B-5F9FFA8565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059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3F92E-11A2-4FB5-8852-B5A2451149E9}" type="datetimeFigureOut">
              <a:rPr lang="en-US" smtClean="0"/>
              <a:pPr/>
              <a:t>11/20/20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8BC8B-EC8A-442F-B60B-5F9FFA8565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1989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39" r:id="rId1"/>
    <p:sldLayoutId id="2147484340" r:id="rId2"/>
    <p:sldLayoutId id="2147484341" r:id="rId3"/>
    <p:sldLayoutId id="2147484342" r:id="rId4"/>
    <p:sldLayoutId id="2147484343" r:id="rId5"/>
    <p:sldLayoutId id="2147484344" r:id="rId6"/>
    <p:sldLayoutId id="2147484345" r:id="rId7"/>
    <p:sldLayoutId id="2147484346" r:id="rId8"/>
    <p:sldLayoutId id="2147484347" r:id="rId9"/>
    <p:sldLayoutId id="2147484348" r:id="rId10"/>
    <p:sldLayoutId id="2147484349" r:id="rId11"/>
    <p:sldLayoutId id="2147484350" r:id="rId12"/>
    <p:sldLayoutId id="2147484351" r:id="rId13"/>
    <p:sldLayoutId id="2147484352" r:id="rId14"/>
    <p:sldLayoutId id="2147484353" r:id="rId15"/>
    <p:sldLayoutId id="2147484354" r:id="rId16"/>
    <p:sldLayoutId id="214748435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Sociology: 3</a:t>
            </a: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 SQUARE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Recitation #13</a:t>
            </a:r>
          </a:p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Yue Chu</a:t>
            </a:r>
          </a:p>
        </p:txBody>
      </p:sp>
    </p:spTree>
    <p:extLst>
      <p:ext uri="{BB962C8B-B14F-4D97-AF65-F5344CB8AC3E}">
        <p14:creationId xmlns:p14="http://schemas.microsoft.com/office/powerpoint/2010/main" val="1551492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66BA0-2476-4648-8045-49F652653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912028"/>
          </a:xfrm>
        </p:spPr>
        <p:txBody>
          <a:bodyPr>
            <a:normAutofit/>
          </a:bodyPr>
          <a:lstStyle/>
          <a:p>
            <a:r>
              <a:rPr lang="en-US" altLang="zh-CN" dirty="0"/>
              <a:t>conclusion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3">
                <a:extLst>
                  <a:ext uri="{FF2B5EF4-FFF2-40B4-BE49-F238E27FC236}">
                    <a16:creationId xmlns:a16="http://schemas.microsoft.com/office/drawing/2014/main" id="{9E98C3BF-0C21-8E4F-AEBE-3CC5C9D3373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5800" y="1676401"/>
                <a:ext cx="10820400" cy="454228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600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600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𝝌</m:t>
                        </m:r>
                      </m:e>
                      <m:sub>
                        <m:r>
                          <a:rPr lang="en-US" altLang="zh-CN" sz="2600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𝒔𝒂𝒎𝒑𝒍𝒆</m:t>
                        </m:r>
                      </m:sub>
                      <m:sup>
                        <m:r>
                          <a:rPr lang="en-US" altLang="zh-CN" sz="2600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en-US" altLang="zh-CN" sz="2600" dirty="0"/>
                  <a:t>&gt;</a:t>
                </a:r>
                <a:r>
                  <a:rPr lang="en-US" altLang="zh-CN" sz="2600" b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600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600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𝝌</m:t>
                        </m:r>
                      </m:e>
                      <m:sub>
                        <m:r>
                          <a:rPr lang="en-US" altLang="zh-CN" sz="2600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𝒄𝒓𝒊𝒕𝒊𝒄𝒂𝒍</m:t>
                        </m:r>
                      </m:sub>
                      <m:sup>
                        <m:r>
                          <a:rPr lang="en-US" altLang="zh-CN" sz="2600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zh-CN" altLang="en-US" sz="2600" dirty="0"/>
                  <a:t> </a:t>
                </a:r>
                <a:endParaRPr lang="en-US" altLang="zh-CN" sz="2600" dirty="0"/>
              </a:p>
              <a:p>
                <a:pPr lvl="1">
                  <a:lnSpc>
                    <a:spcPct val="100000"/>
                  </a:lnSpc>
                </a:pPr>
                <a:r>
                  <a:rPr lang="en-US" altLang="zh-CN" sz="2200" dirty="0"/>
                  <a:t>We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reject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the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null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hypothesis</a:t>
                </a:r>
                <a:r>
                  <a:rPr lang="zh-CN" altLang="en-US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20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2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200" dirty="0"/>
                  <a:t>;</a:t>
                </a:r>
                <a:r>
                  <a:rPr lang="zh-CN" altLang="en-US" sz="2200" dirty="0"/>
                  <a:t> </a:t>
                </a:r>
                <a:endParaRPr lang="en-US" altLang="zh-CN" sz="2200" dirty="0"/>
              </a:p>
              <a:p>
                <a:pPr lvl="1">
                  <a:lnSpc>
                    <a:spcPct val="100000"/>
                  </a:lnSpc>
                </a:pPr>
                <a:r>
                  <a:rPr lang="en-US" altLang="zh-CN" sz="2200" dirty="0"/>
                  <a:t>Conclusion: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there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is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statistically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sig.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association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between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IV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and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DV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at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sig.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level</a:t>
                </a:r>
                <a:r>
                  <a:rPr lang="zh-CN" altLang="en-US" sz="22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sz="2200" dirty="0"/>
                  <a:t>.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600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600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𝝌</m:t>
                        </m:r>
                      </m:e>
                      <m:sub>
                        <m:r>
                          <a:rPr lang="en-US" altLang="zh-CN" sz="2600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𝒔𝒂𝒎𝒑𝒍𝒆</m:t>
                        </m:r>
                      </m:sub>
                      <m:sup>
                        <m:r>
                          <a:rPr lang="en-US" altLang="zh-CN" sz="2600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r>
                      <a:rPr lang="en-US" altLang="zh-CN" sz="260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altLang="zh-CN" sz="2600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600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𝝌</m:t>
                        </m:r>
                      </m:e>
                      <m:sub>
                        <m:r>
                          <a:rPr lang="en-US" altLang="zh-CN" sz="2600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𝒄𝒓𝒊𝒕𝒊𝒄𝒂𝒍</m:t>
                        </m:r>
                      </m:sub>
                      <m:sup>
                        <m:r>
                          <a:rPr lang="en-US" altLang="zh-CN" sz="2600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r>
                      <a:rPr lang="en-US" altLang="zh-CN" sz="2600" b="1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2600" dirty="0"/>
              </a:p>
              <a:p>
                <a:pPr lvl="1">
                  <a:lnSpc>
                    <a:spcPct val="100000"/>
                  </a:lnSpc>
                </a:pPr>
                <a:r>
                  <a:rPr lang="en-US" altLang="zh-CN" sz="2200" dirty="0"/>
                  <a:t>We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fail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to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20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2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200" dirty="0"/>
                  <a:t>.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zh-CN" sz="2200" dirty="0"/>
                  <a:t>Conclusion: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no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statistically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sig.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association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between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IV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and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DV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at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sig.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level</a:t>
                </a:r>
                <a:r>
                  <a:rPr lang="zh-CN" altLang="en-US" sz="22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sz="2200" dirty="0"/>
                  <a:t>.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zh-CN" sz="2200" dirty="0">
                  <a:solidFill>
                    <a:schemeClr val="accent1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altLang="zh-CN" sz="2400" dirty="0"/>
                  <a:t>Interpret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the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test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result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given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your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research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question.</a:t>
                </a:r>
                <a:endParaRPr lang="en-US" altLang="zh-CN" sz="3200" dirty="0"/>
              </a:p>
            </p:txBody>
          </p:sp>
        </mc:Choice>
        <mc:Fallback>
          <p:sp>
            <p:nvSpPr>
              <p:cNvPr id="9" name="Content Placeholder 3">
                <a:extLst>
                  <a:ext uri="{FF2B5EF4-FFF2-40B4-BE49-F238E27FC236}">
                    <a16:creationId xmlns:a16="http://schemas.microsoft.com/office/drawing/2014/main" id="{9E98C3BF-0C21-8E4F-AEBE-3CC5C9D337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676401"/>
                <a:ext cx="10820400" cy="4542284"/>
              </a:xfrm>
              <a:prstGeom prst="rect">
                <a:avLst/>
              </a:prstGeom>
              <a:blipFill>
                <a:blip r:embed="rId3"/>
                <a:stretch>
                  <a:fillRect l="-1055" t="-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185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62DB3-4667-5848-95A7-E0FD12137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D25B84-1353-6649-87B9-4990660077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CHI-SQUARE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6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0D7FB-153C-E94E-B04B-99A1382D7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909652"/>
          </a:xfrm>
        </p:spPr>
        <p:txBody>
          <a:bodyPr>
            <a:normAutofit/>
          </a:bodyPr>
          <a:lstStyle/>
          <a:p>
            <a:r>
              <a:rPr lang="en-US" altLang="zh-CN" sz="2800" dirty="0" err="1"/>
              <a:t>Covid</a:t>
            </a:r>
            <a:r>
              <a:rPr lang="zh-CN" altLang="en-US" sz="2800" dirty="0"/>
              <a:t> </a:t>
            </a:r>
            <a:r>
              <a:rPr lang="en-US" altLang="zh-CN" sz="2800" dirty="0"/>
              <a:t>vaccine</a:t>
            </a:r>
            <a:r>
              <a:rPr lang="zh-CN" altLang="en-US" sz="2800" dirty="0"/>
              <a:t> </a:t>
            </a:r>
            <a:r>
              <a:rPr lang="en-US" altLang="zh-CN" sz="2800" dirty="0"/>
              <a:t>EXAMPLE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1C1453-D77F-6246-A9A2-6F0976DE59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0" y="1523999"/>
                <a:ext cx="10668000" cy="2169493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altLang="zh-CN" sz="2400" dirty="0"/>
                  <a:t>Public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health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experts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want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to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assess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the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safety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of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a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candidate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COVID-19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vaccine.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They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recruited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508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healthy adults (≥18 years)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who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were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HIV-negative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and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COVID-infection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free,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and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randomly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assigned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them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to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one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of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the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three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groups: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low-dose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vaccine,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high-dose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vaccine,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or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placebo.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(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en-US" altLang="zh-CN" sz="2400" dirty="0"/>
                  <a:t>)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(Zhu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et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al.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2020)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1C1453-D77F-6246-A9A2-6F0976DE59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1523999"/>
                <a:ext cx="10668000" cy="2169493"/>
              </a:xfrm>
              <a:blipFill>
                <a:blip r:embed="rId3"/>
                <a:stretch>
                  <a:fillRect l="-951" t="-1754"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86B18D0-1709-104D-B0EC-18B58521B0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927392"/>
              </p:ext>
            </p:extLst>
          </p:nvPr>
        </p:nvGraphicFramePr>
        <p:xfrm>
          <a:off x="952500" y="4066707"/>
          <a:ext cx="10287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2300">
                  <a:extLst>
                    <a:ext uri="{9D8B030D-6E8A-4147-A177-3AD203B41FA5}">
                      <a16:colId xmlns:a16="http://schemas.microsoft.com/office/drawing/2014/main" val="656709963"/>
                    </a:ext>
                  </a:extLst>
                </a:gridCol>
                <a:gridCol w="1781175">
                  <a:extLst>
                    <a:ext uri="{9D8B030D-6E8A-4147-A177-3AD203B41FA5}">
                      <a16:colId xmlns:a16="http://schemas.microsoft.com/office/drawing/2014/main" val="981199724"/>
                    </a:ext>
                  </a:extLst>
                </a:gridCol>
                <a:gridCol w="1781175">
                  <a:extLst>
                    <a:ext uri="{9D8B030D-6E8A-4147-A177-3AD203B41FA5}">
                      <a16:colId xmlns:a16="http://schemas.microsoft.com/office/drawing/2014/main" val="94944498"/>
                    </a:ext>
                  </a:extLst>
                </a:gridCol>
                <a:gridCol w="1781175">
                  <a:extLst>
                    <a:ext uri="{9D8B030D-6E8A-4147-A177-3AD203B41FA5}">
                      <a16:colId xmlns:a16="http://schemas.microsoft.com/office/drawing/2014/main" val="843466668"/>
                    </a:ext>
                  </a:extLst>
                </a:gridCol>
                <a:gridCol w="1781175">
                  <a:extLst>
                    <a:ext uri="{9D8B030D-6E8A-4147-A177-3AD203B41FA5}">
                      <a16:colId xmlns:a16="http://schemas.microsoft.com/office/drawing/2014/main" val="51955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Solicited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adverse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reaction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within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14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days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High-dose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Vaccine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Low-dose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Vaccine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Placebo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Total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712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Any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8160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27407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90898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8930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66BA0-2476-4648-8045-49F652653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/>
            <a:r>
              <a:rPr lang="en-US" altLang="zh-CN" dirty="0"/>
              <a:t>hypothesis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467FCA76-ACD4-A242-983A-D4D6FBBB87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2194560"/>
                <a:ext cx="10820400" cy="402412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zh-CN" dirty="0"/>
                  <a:t>Test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whether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statistically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significant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association between COVID-vaccination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occurrence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solicited adverse reaction within 14 days.</a:t>
                </a:r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zh-CN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b="1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dirty="0"/>
                  <a:t> There is no statistically significant difference between COVID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vaccination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occurrence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adverse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reaction.</a:t>
                </a:r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zh-CN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dirty="0"/>
                  <a:t> There is statistically significant difference between COVID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vaccination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occurrence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adverse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reaction. </a:t>
                </a: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467FCA76-ACD4-A242-983A-D4D6FBBB87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2194560"/>
                <a:ext cx="10820400" cy="4024125"/>
              </a:xfrm>
              <a:blipFill>
                <a:blip r:embed="rId3"/>
                <a:stretch>
                  <a:fillRect l="-703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6738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743DA19-0265-B14A-B2CD-C9E83BB3D9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22142" y="764373"/>
                <a:ext cx="10984058" cy="129302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𝑐𝑟𝑖𝑡𝑖𝑐𝑎𝑙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zh-CN" altLang="en-US" dirty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743DA19-0265-B14A-B2CD-C9E83BB3D9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22142" y="764373"/>
                <a:ext cx="10984058" cy="129302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ontent Placeholder 3">
                <a:extLst>
                  <a:ext uri="{FF2B5EF4-FFF2-40B4-BE49-F238E27FC236}">
                    <a16:creationId xmlns:a16="http://schemas.microsoft.com/office/drawing/2014/main" id="{B402399B-E9CC-5D44-B0A1-0606B1AE432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5800" y="1905000"/>
                <a:ext cx="10984058" cy="4419600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sz="2600" dirty="0"/>
                  <a:t>Degree</a:t>
                </a:r>
                <a:r>
                  <a:rPr lang="zh-CN" altLang="en-US" sz="2600" dirty="0"/>
                  <a:t> </a:t>
                </a:r>
                <a:r>
                  <a:rPr lang="en-US" altLang="zh-CN" sz="2600" dirty="0"/>
                  <a:t>of</a:t>
                </a:r>
                <a:r>
                  <a:rPr lang="zh-CN" altLang="en-US" sz="2600" dirty="0"/>
                  <a:t> </a:t>
                </a:r>
                <a:r>
                  <a:rPr lang="en-US" altLang="zh-CN" sz="2600" dirty="0"/>
                  <a:t>freedom</a:t>
                </a:r>
                <a:r>
                  <a:rPr lang="zh-CN" altLang="en-US" sz="2600" dirty="0"/>
                  <a:t> </a:t>
                </a:r>
                <a:r>
                  <a:rPr lang="en-US" altLang="zh-CN" sz="2600" dirty="0"/>
                  <a:t>(df)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2400" dirty="0"/>
                  <a:t>3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treatment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groups,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2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possible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outcomes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(any,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none)</a:t>
                </a:r>
              </a:p>
              <a:p>
                <a:pPr marL="457200" lvl="1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60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df</m:t>
                      </m:r>
                      <m:r>
                        <a:rPr lang="en-US" altLang="zh-CN" sz="260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60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60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lang="en-US" altLang="zh-CN" sz="260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US" altLang="zh-CN" sz="2600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60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 altLang="zh-CN" sz="260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sz="2600" b="0" i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600" b="0" i="0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600" b="0" i="0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600" b="0" i="0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US" altLang="zh-CN" sz="2600" b="0" i="0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600" b="0" i="0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2600" b="0" i="0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sz="2600" b="0" i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altLang="zh-CN" sz="2400" dirty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600" dirty="0"/>
                  <a:t>Find</a:t>
                </a:r>
                <a:r>
                  <a:rPr lang="zh-CN" altLang="en-US" sz="2600" dirty="0"/>
                  <a:t> </a:t>
                </a:r>
                <a:r>
                  <a:rPr lang="en-US" altLang="zh-CN" sz="2600" dirty="0"/>
                  <a:t>critical</a:t>
                </a:r>
                <a:r>
                  <a:rPr lang="zh-CN" altLang="en-US" sz="2600" dirty="0"/>
                  <a:t> </a:t>
                </a:r>
                <a:r>
                  <a:rPr lang="en-US" altLang="zh-CN" sz="2600" dirty="0"/>
                  <a:t>value</a:t>
                </a:r>
                <a:r>
                  <a:rPr lang="zh-CN" altLang="en-US" sz="2600" dirty="0"/>
                  <a:t> </a:t>
                </a:r>
                <a:r>
                  <a:rPr lang="en-US" altLang="zh-CN" sz="2600" dirty="0"/>
                  <a:t>given</a:t>
                </a:r>
                <a:r>
                  <a:rPr lang="zh-CN" altLang="en-US" sz="2600" dirty="0"/>
                  <a:t> </a:t>
                </a:r>
                <a:r>
                  <a:rPr lang="en-US" altLang="zh-CN" sz="2600" dirty="0"/>
                  <a:t>df=2</a:t>
                </a:r>
                <a:r>
                  <a:rPr lang="zh-CN" altLang="en-US" sz="2600" dirty="0"/>
                  <a:t> </a:t>
                </a:r>
                <a:r>
                  <a:rPr lang="en-US" altLang="zh-CN" sz="2600" dirty="0"/>
                  <a:t>and</a:t>
                </a:r>
                <a:r>
                  <a:rPr lang="zh-CN" altLang="en-US" sz="26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zh-CN" altLang="en-US" sz="2600" dirty="0"/>
                  <a:t> </a:t>
                </a:r>
                <a:r>
                  <a:rPr lang="en-US" altLang="zh-CN" sz="2400" dirty="0"/>
                  <a:t>(Appendix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table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C)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𝑐𝑟𝑖𝑡𝑖𝑐𝑎𝑙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2400" dirty="0"/>
                  <a:t>=5.991</a:t>
                </a:r>
              </a:p>
            </p:txBody>
          </p:sp>
        </mc:Choice>
        <mc:Fallback>
          <p:sp>
            <p:nvSpPr>
              <p:cNvPr id="15" name="Content Placeholder 3">
                <a:extLst>
                  <a:ext uri="{FF2B5EF4-FFF2-40B4-BE49-F238E27FC236}">
                    <a16:creationId xmlns:a16="http://schemas.microsoft.com/office/drawing/2014/main" id="{B402399B-E9CC-5D44-B0A1-0606B1AE4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905000"/>
                <a:ext cx="10984058" cy="4419600"/>
              </a:xfrm>
              <a:prstGeom prst="rect">
                <a:avLst/>
              </a:prstGeom>
              <a:blipFill>
                <a:blip r:embed="rId3"/>
                <a:stretch>
                  <a:fillRect l="-925" t="-5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85F416E2-DA69-244D-BCC2-E6B33F9DF2BF}"/>
              </a:ext>
            </a:extLst>
          </p:cNvPr>
          <p:cNvGrpSpPr/>
          <p:nvPr/>
        </p:nvGrpSpPr>
        <p:grpSpPr>
          <a:xfrm>
            <a:off x="1905000" y="4800600"/>
            <a:ext cx="8993999" cy="1595304"/>
            <a:chOff x="1295400" y="4267200"/>
            <a:chExt cx="9093200" cy="16129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09526C8-832D-4845-A545-F6E58C108B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95400" y="4267200"/>
              <a:ext cx="9093200" cy="1612900"/>
            </a:xfrm>
            <a:prstGeom prst="rect">
              <a:avLst/>
            </a:prstGeom>
          </p:spPr>
        </p:pic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55E7D006-7E6A-E941-A52C-AE7FC894E39F}"/>
                </a:ext>
              </a:extLst>
            </p:cNvPr>
            <p:cNvSpPr/>
            <p:nvPr/>
          </p:nvSpPr>
          <p:spPr>
            <a:xfrm>
              <a:off x="7848600" y="5042274"/>
              <a:ext cx="685800" cy="291726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51660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0D7FB-153C-E94E-B04B-99A1382D7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909652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Expected</a:t>
            </a:r>
            <a:r>
              <a:rPr lang="zh-CN" altLang="en-US" sz="2800" dirty="0"/>
              <a:t> </a:t>
            </a:r>
            <a:r>
              <a:rPr lang="en-US" altLang="zh-CN" sz="2800" dirty="0"/>
              <a:t>values</a:t>
            </a:r>
            <a:endParaRPr lang="en-US" sz="28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86B18D0-1709-104D-B0EC-18B58521B0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590788"/>
              </p:ext>
            </p:extLst>
          </p:nvPr>
        </p:nvGraphicFramePr>
        <p:xfrm>
          <a:off x="678873" y="1905000"/>
          <a:ext cx="10560625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9527">
                  <a:extLst>
                    <a:ext uri="{9D8B030D-6E8A-4147-A177-3AD203B41FA5}">
                      <a16:colId xmlns:a16="http://schemas.microsoft.com/office/drawing/2014/main" val="65670996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416825725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981199724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94944498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843466668"/>
                    </a:ext>
                  </a:extLst>
                </a:gridCol>
                <a:gridCol w="1104898">
                  <a:extLst>
                    <a:ext uri="{9D8B030D-6E8A-4147-A177-3AD203B41FA5}">
                      <a16:colId xmlns:a16="http://schemas.microsoft.com/office/drawing/2014/main" val="5195580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Solicited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adverse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reaction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within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14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days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High-dose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Vaccine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Low-dose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Vaccine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Placebo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Row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Total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371245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Any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816037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325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253/508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161.9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325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96/508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82.5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325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46/508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80.6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2740789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644636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183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253/508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=9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183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96/508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=46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183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46/508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=45.4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4579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Column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n=</a:t>
                      </a:r>
                      <a:r>
                        <a:rPr lang="en-US" sz="18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508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9184504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1F44451D-5F1C-A348-875E-0C44BDE9B2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8873" y="4637182"/>
                <a:ext cx="10820400" cy="16002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2800" b="1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𝒆𝒙𝒑</m:t>
                        </m:r>
                      </m:sub>
                    </m:sSub>
                  </m:oMath>
                </a14:m>
                <a:r>
                  <a:rPr lang="en-US" altLang="zh-CN" sz="2400" dirty="0"/>
                  <a:t>: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expected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frequencies,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for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each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cell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in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a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two-way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table:</a:t>
                </a:r>
                <a:r>
                  <a:rPr lang="zh-CN" altLang="en-US" sz="2400" dirty="0"/>
                  <a:t> </a:t>
                </a:r>
                <a:endParaRPr lang="en-US" altLang="zh-CN" sz="2400" dirty="0"/>
              </a:p>
              <a:p>
                <a:pPr marL="457200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400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𝒆𝒙𝒑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24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altLang="zh-CN" sz="2400" b="1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1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  <m:sup>
                              <m:r>
                                <a:rPr lang="en-US" altLang="zh-CN" sz="2400" b="1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𝒕𝒉</m:t>
                              </m:r>
                            </m:sup>
                          </m:sSup>
                          <m:r>
                            <a:rPr lang="zh-CN" altLang="en-US" sz="24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𝒓𝒐𝒘</m:t>
                          </m:r>
                          <m:r>
                            <a:rPr lang="zh-CN" altLang="en-US" sz="24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𝒕𝒐𝒕𝒂𝒍</m:t>
                          </m:r>
                          <m:r>
                            <a:rPr lang="zh-CN" altLang="en-US" sz="24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 ∗</m:t>
                          </m:r>
                          <m:sSup>
                            <m:sSupPr>
                              <m:ctrlPr>
                                <a:rPr lang="en-US" altLang="zh-CN" sz="2400" b="1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e>
                            <m:sup>
                              <m:r>
                                <a:rPr lang="en-US" altLang="zh-CN" sz="2400" b="1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𝒕𝒉</m:t>
                              </m:r>
                            </m:sup>
                          </m:sSup>
                          <m:r>
                            <a:rPr lang="zh-CN" altLang="en-US" sz="24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𝒄𝒐𝒍𝒖𝒎𝒏</m:t>
                          </m:r>
                          <m:r>
                            <a:rPr lang="zh-CN" altLang="en-US" sz="24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𝒕𝒐𝒕𝒂𝒍</m:t>
                          </m:r>
                        </m:num>
                        <m:den>
                          <m:r>
                            <a:rPr lang="en-US" altLang="zh-CN" sz="24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pPr marL="457200" lvl="1" indent="0">
                  <a:lnSpc>
                    <a:spcPct val="100000"/>
                  </a:lnSpc>
                  <a:buNone/>
                </a:pPr>
                <a:endParaRPr lang="en-US" altLang="zh-CN" dirty="0"/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en-US" altLang="zh-CN" dirty="0"/>
                  <a:t>	</a:t>
                </a:r>
              </a:p>
            </p:txBody>
          </p:sp>
        </mc:Choice>
        <mc:Fallback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1F44451D-5F1C-A348-875E-0C44BDE9B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873" y="4637182"/>
                <a:ext cx="10820400" cy="1600200"/>
              </a:xfrm>
              <a:prstGeom prst="rect">
                <a:avLst/>
              </a:prstGeom>
              <a:blipFill>
                <a:blip r:embed="rId3"/>
                <a:stretch>
                  <a:fillRect l="-821" t="-7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7665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DB0D7FB-153C-E94E-B04B-99A1382D7D8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85800" y="764373"/>
                <a:ext cx="10820400" cy="90965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𝑠𝑎𝑚𝑝𝑙𝑒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zh-CN" altLang="en-US" sz="2800" dirty="0"/>
                  <a:t> </a:t>
                </a:r>
                <a:endParaRPr lang="en-US" sz="280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DB0D7FB-153C-E94E-B04B-99A1382D7D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85800" y="764373"/>
                <a:ext cx="10820400" cy="90965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86B18D0-1709-104D-B0EC-18B58521B0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816435"/>
              </p:ext>
            </p:extLst>
          </p:nvPr>
        </p:nvGraphicFramePr>
        <p:xfrm>
          <a:off x="685800" y="1674025"/>
          <a:ext cx="10560625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9527">
                  <a:extLst>
                    <a:ext uri="{9D8B030D-6E8A-4147-A177-3AD203B41FA5}">
                      <a16:colId xmlns:a16="http://schemas.microsoft.com/office/drawing/2014/main" val="65670996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416825725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981199724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94944498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843466668"/>
                    </a:ext>
                  </a:extLst>
                </a:gridCol>
                <a:gridCol w="1104898">
                  <a:extLst>
                    <a:ext uri="{9D8B030D-6E8A-4147-A177-3AD203B41FA5}">
                      <a16:colId xmlns:a16="http://schemas.microsoft.com/office/drawing/2014/main" val="51955809"/>
                    </a:ext>
                  </a:extLst>
                </a:gridCol>
              </a:tblGrid>
              <a:tr h="493889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Solicited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adverse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reaction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within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14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days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High-dose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Vaccine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Low-dose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Vaccine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Placebo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Row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Total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3712456"/>
                  </a:ext>
                </a:extLst>
              </a:tr>
              <a:tr h="282222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Any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Obs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8160371"/>
                  </a:ext>
                </a:extLst>
              </a:tr>
              <a:tr h="282222">
                <a:tc vMerge="1"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161.9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82.5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80.6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27407892"/>
                  </a:ext>
                </a:extLst>
              </a:tr>
              <a:tr h="282222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Obs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64463602"/>
                  </a:ext>
                </a:extLst>
              </a:tr>
              <a:tr h="282222">
                <a:tc vMerge="1"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46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45.4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4579457"/>
                  </a:ext>
                </a:extLst>
              </a:tr>
              <a:tr h="2822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Column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6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n=</a:t>
                      </a:r>
                      <a:r>
                        <a:rPr lang="en-US" sz="16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508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9184504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0FD62601-6084-294A-B83D-17E29BA50A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5800" y="3733800"/>
                <a:ext cx="10820400" cy="28955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6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4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800" b="1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b="1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𝝌</m:t>
                          </m:r>
                        </m:e>
                        <m:sub>
                          <m:r>
                            <a:rPr lang="en-US" altLang="zh-CN" sz="2800" b="1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𝒔𝒂𝒎𝒑𝒍𝒆</m:t>
                          </m:r>
                        </m:sub>
                        <m:sup>
                          <m:r>
                            <a:rPr lang="en-US" altLang="zh-CN" sz="2800" b="1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altLang="zh-CN" sz="2800" b="1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2800" b="1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altLang="zh-CN" sz="2800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800" b="1" i="1" smtClean="0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800" b="1" i="1" smtClean="0">
                                          <a:ln w="0"/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b="1" i="1" smtClean="0">
                                              <a:ln w="0"/>
                                              <a:effectLst>
                                                <a:outerShdw blurRad="38100" dist="19050" dir="2700000" algn="tl" rotWithShape="0">
                                                  <a:schemeClr val="dk1">
                                                    <a:alpha val="40000"/>
                                                  </a:scheme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b="1" i="1" smtClean="0">
                                              <a:ln w="0"/>
                                              <a:effectLst>
                                                <a:outerShdw blurRad="38100" dist="19050" dir="2700000" algn="tl" rotWithShape="0">
                                                  <a:schemeClr val="dk1">
                                                    <a:alpha val="40000"/>
                                                  </a:scheme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</a:rPr>
                                            <m:t>𝒇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b="1" i="1" smtClean="0">
                                              <a:ln w="0"/>
                                              <a:effectLst>
                                                <a:outerShdw blurRad="38100" dist="19050" dir="2700000" algn="tl" rotWithShape="0">
                                                  <a:schemeClr val="dk1">
                                                    <a:alpha val="40000"/>
                                                  </a:scheme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</a:rPr>
                                            <m:t>𝒐𝒃𝒔</m:t>
                                          </m:r>
                                        </m:sub>
                                      </m:sSub>
                                      <m:r>
                                        <a:rPr lang="en-US" altLang="zh-CN" sz="2800" b="1" i="1" smtClean="0">
                                          <a:ln w="0"/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800" b="1" i="1">
                                              <a:ln w="0"/>
                                              <a:effectLst>
                                                <a:outerShdw blurRad="38100" dist="19050" dir="2700000" algn="tl" rotWithShape="0">
                                                  <a:schemeClr val="dk1">
                                                    <a:alpha val="40000"/>
                                                  </a:scheme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b="1" i="1" smtClean="0">
                                              <a:ln w="0"/>
                                              <a:effectLst>
                                                <a:outerShdw blurRad="38100" dist="19050" dir="2700000" algn="tl" rotWithShape="0">
                                                  <a:schemeClr val="dk1">
                                                    <a:alpha val="40000"/>
                                                  </a:scheme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</a:rPr>
                                            <m:t>𝒇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b="1" i="1" smtClean="0">
                                              <a:ln w="0"/>
                                              <a:effectLst>
                                                <a:outerShdw blurRad="38100" dist="19050" dir="2700000" algn="tl" rotWithShape="0">
                                                  <a:schemeClr val="dk1">
                                                    <a:alpha val="40000"/>
                                                  </a:scheme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</a:rPr>
                                            <m:t>𝒆𝒙𝒑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800" b="1" i="1" smtClean="0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altLang="zh-CN" sz="2800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 smtClean="0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US" altLang="zh-CN" sz="2800" b="1" i="1" smtClean="0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𝒆𝒙𝒑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altLang="zh-CN" sz="2800" b="1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b="1" i="1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800" b="1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1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𝟏𝟖𝟑</m:t>
                                  </m:r>
                                  <m:r>
                                    <a:rPr lang="en-US" altLang="zh-CN" sz="2800" b="1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800" b="1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𝟏𝟔𝟏</m:t>
                                  </m:r>
                                  <m:r>
                                    <a:rPr lang="en-US" altLang="zh-CN" sz="2800" b="1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altLang="zh-CN" sz="2800" b="1" i="1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𝟗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800" b="1" i="1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800" b="1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𝟏𝟔𝟏</m:t>
                          </m:r>
                          <m:r>
                            <a:rPr lang="en-US" altLang="zh-CN" sz="2800" b="1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800" b="1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𝟗</m:t>
                          </m:r>
                        </m:den>
                      </m:f>
                      <m:r>
                        <a:rPr lang="en-US" altLang="zh-CN" sz="2800" b="1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800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800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𝟗𝟔</m:t>
                                  </m:r>
                                  <m:r>
                                    <a:rPr lang="en-US" altLang="zh-CN" sz="2800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800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𝟖𝟐</m:t>
                                  </m:r>
                                  <m:r>
                                    <a:rPr lang="en-US" altLang="zh-CN" sz="2800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altLang="zh-CN" sz="2800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800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8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𝟖𝟐</m:t>
                          </m:r>
                          <m:r>
                            <a:rPr lang="en-US" altLang="zh-CN" sz="28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8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  <m:r>
                        <a:rPr lang="en-US" altLang="zh-CN" sz="2800" b="1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8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800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𝟒𝟔</m:t>
                                  </m:r>
                                  <m:r>
                                    <a:rPr lang="en-US" altLang="zh-CN" sz="2800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800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𝟖𝟎</m:t>
                                  </m:r>
                                  <m:r>
                                    <a:rPr lang="en-US" altLang="zh-CN" sz="2800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altLang="zh-CN" sz="2800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800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8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𝟖𝟎</m:t>
                          </m:r>
                          <m:r>
                            <a:rPr lang="en-US" altLang="zh-CN" sz="28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8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𝟔</m:t>
                          </m:r>
                        </m:den>
                      </m:f>
                      <m:r>
                        <a:rPr lang="en-US" altLang="zh-CN" sz="2800" b="1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8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800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𝟕𝟎</m:t>
                                  </m:r>
                                  <m:r>
                                    <a:rPr lang="en-US" altLang="zh-CN" sz="2800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800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𝟗𝟏</m:t>
                                  </m:r>
                                  <m:r>
                                    <a:rPr lang="en-US" altLang="zh-CN" sz="2800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altLang="zh-CN" sz="2800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800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8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𝟗𝟏</m:t>
                          </m:r>
                          <m:r>
                            <a:rPr lang="en-US" altLang="zh-CN" sz="28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8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r>
                        <a:rPr lang="en-US" altLang="zh-CN" sz="2800" b="1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8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（"/>
                                  <m:endChr m:val="）"/>
                                  <m:ctrlPr>
                                    <a:rPr lang="zh-CN" altLang="en-US" sz="2800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𝟑𝟑</m:t>
                                  </m:r>
                                  <m:r>
                                    <a:rPr lang="en-US" altLang="zh-CN" sz="2800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800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𝟒𝟔</m:t>
                                  </m:r>
                                  <m:r>
                                    <a:rPr lang="en-US" altLang="zh-CN" sz="2800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altLang="zh-CN" sz="2800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800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8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𝟒𝟔</m:t>
                          </m:r>
                          <m:r>
                            <a:rPr lang="en-US" altLang="zh-CN" sz="28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8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  <m:r>
                        <a:rPr lang="en-US" altLang="zh-CN" sz="2800" b="1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8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800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𝟖𝟎</m:t>
                                  </m:r>
                                  <m:r>
                                    <a:rPr lang="en-US" altLang="zh-CN" sz="2800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800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𝟒𝟓</m:t>
                                  </m:r>
                                  <m:r>
                                    <a:rPr lang="en-US" altLang="zh-CN" sz="2800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altLang="zh-CN" sz="2800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800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8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𝟒𝟓</m:t>
                          </m:r>
                          <m:r>
                            <a:rPr lang="en-US" altLang="zh-CN" sz="28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8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US" altLang="zh-CN" sz="2800" b="1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𝟓𝟓</m:t>
                      </m:r>
                      <m:r>
                        <a:rPr lang="en-US" altLang="zh-CN" sz="2800" b="1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800" b="1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𝟎𝟏𝟖</m:t>
                      </m:r>
                    </m:oMath>
                  </m:oMathPara>
                </a14:m>
                <a:endParaRPr lang="en-US" altLang="zh-CN" sz="28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marL="0" indent="0">
                  <a:lnSpc>
                    <a:spcPct val="140000"/>
                  </a:lnSpc>
                  <a:buNone/>
                </a:pPr>
                <a:endParaRPr lang="en-US" altLang="zh-CN" sz="2400" dirty="0"/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0FD62601-6084-294A-B83D-17E29BA50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733800"/>
                <a:ext cx="10820400" cy="2895599"/>
              </a:xfrm>
              <a:prstGeom prst="rect">
                <a:avLst/>
              </a:prstGeom>
              <a:blipFill>
                <a:blip r:embed="rId4"/>
                <a:stretch>
                  <a:fillRect t="-19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7238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66BA0-2476-4648-8045-49F652653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912028"/>
          </a:xfrm>
        </p:spPr>
        <p:txBody>
          <a:bodyPr>
            <a:normAutofit/>
          </a:bodyPr>
          <a:lstStyle/>
          <a:p>
            <a:r>
              <a:rPr lang="en-US" altLang="zh-CN" dirty="0"/>
              <a:t>conclusion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3">
                <a:extLst>
                  <a:ext uri="{FF2B5EF4-FFF2-40B4-BE49-F238E27FC236}">
                    <a16:creationId xmlns:a16="http://schemas.microsoft.com/office/drawing/2014/main" id="{9E98C3BF-0C21-8E4F-AEBE-3CC5C9D3373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5800" y="1676401"/>
                <a:ext cx="10820400" cy="454228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600" b="1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600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𝝌</m:t>
                        </m:r>
                      </m:e>
                      <m:sub>
                        <m:r>
                          <a:rPr lang="en-US" altLang="zh-CN" sz="2600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𝒔𝒂𝒎𝒑𝒍𝒆</m:t>
                        </m:r>
                      </m:sub>
                      <m:sup>
                        <m:r>
                          <a:rPr lang="en-US" altLang="zh-CN" sz="2600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r>
                      <a:rPr lang="en-US" altLang="zh-CN" sz="2600" b="1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600" b="1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𝟓𝟓</m:t>
                    </m:r>
                    <m:r>
                      <a:rPr lang="en-US" altLang="zh-CN" sz="2600" b="1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600" b="1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𝟎𝟏𝟖</m:t>
                    </m:r>
                    <m:r>
                      <a:rPr lang="en-US" altLang="zh-CN" sz="2600" b="1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&gt;</m:t>
                    </m:r>
                    <m:sSubSup>
                      <m:sSubSupPr>
                        <m:ctrlPr>
                          <a:rPr lang="en-US" altLang="zh-CN" sz="2600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600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𝝌</m:t>
                        </m:r>
                      </m:e>
                      <m:sub>
                        <m:r>
                          <a:rPr lang="en-US" altLang="zh-CN" sz="2600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𝒄𝒓𝒊𝒕𝒊𝒄𝒂𝒍</m:t>
                        </m:r>
                      </m:sub>
                      <m:sup>
                        <m:r>
                          <a:rPr lang="en-US" altLang="zh-CN" sz="2600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r>
                      <a:rPr lang="en-US" altLang="zh-CN" sz="2600" b="1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600" b="1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altLang="zh-CN" sz="2600" b="1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600" b="1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𝟗𝟗𝟏</m:t>
                    </m:r>
                  </m:oMath>
                </a14:m>
                <a:r>
                  <a:rPr lang="zh-CN" altLang="en-US" sz="2600" dirty="0"/>
                  <a:t> </a:t>
                </a:r>
                <a:endParaRPr lang="en-US" altLang="zh-CN" sz="2600" dirty="0"/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2200" dirty="0"/>
                  <a:t>We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reject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the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null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hypothesis</a:t>
                </a:r>
                <a:r>
                  <a:rPr lang="zh-CN" altLang="en-US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20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2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200" dirty="0"/>
                  <a:t>;</a:t>
                </a:r>
                <a:r>
                  <a:rPr lang="zh-CN" altLang="en-US" sz="2200" dirty="0"/>
                  <a:t> </a:t>
                </a:r>
                <a:endParaRPr lang="en-US" altLang="zh-CN" sz="2200" dirty="0"/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2200" dirty="0"/>
                  <a:t>Conclusion: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At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significance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level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of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0.05,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there is statistically significant difference between COVID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vaccination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and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occurrence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of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solicitated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adverse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reaction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within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14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days.</a:t>
                </a:r>
              </a:p>
              <a:p>
                <a:pPr lvl="1">
                  <a:lnSpc>
                    <a:spcPct val="120000"/>
                  </a:lnSpc>
                </a:pPr>
                <a:endParaRPr lang="en-US" altLang="zh-CN" sz="2200" dirty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However,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does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it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mean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this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new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COVID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vaccine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is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“unsafe”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to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use?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2200" dirty="0"/>
                  <a:t>Interpretation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needs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to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be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related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to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the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context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and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research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question.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2200" dirty="0"/>
                  <a:t>Outcome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is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rough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–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any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reaction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vs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none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reaction,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without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specifying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type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of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reaction,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duration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and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severity.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2200" dirty="0"/>
                  <a:t>Researchers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further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found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that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most reactions reported post vaccination were mild or moderate,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and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resolved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quickly.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So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they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concluded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overall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safe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profile.</a:t>
                </a:r>
              </a:p>
              <a:p>
                <a:pPr lvl="1">
                  <a:lnSpc>
                    <a:spcPct val="120000"/>
                  </a:lnSpc>
                </a:pPr>
                <a:endParaRPr lang="en-US" altLang="zh-CN" sz="2200" dirty="0"/>
              </a:p>
              <a:p>
                <a:pPr lvl="1">
                  <a:lnSpc>
                    <a:spcPct val="120000"/>
                  </a:lnSpc>
                </a:pPr>
                <a:endParaRPr lang="en-US" altLang="zh-CN" sz="2200" dirty="0"/>
              </a:p>
            </p:txBody>
          </p:sp>
        </mc:Choice>
        <mc:Fallback>
          <p:sp>
            <p:nvSpPr>
              <p:cNvPr id="9" name="Content Placeholder 3">
                <a:extLst>
                  <a:ext uri="{FF2B5EF4-FFF2-40B4-BE49-F238E27FC236}">
                    <a16:creationId xmlns:a16="http://schemas.microsoft.com/office/drawing/2014/main" id="{9E98C3BF-0C21-8E4F-AEBE-3CC5C9D337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676401"/>
                <a:ext cx="10820400" cy="4542284"/>
              </a:xfrm>
              <a:prstGeom prst="rect">
                <a:avLst/>
              </a:prstGeom>
              <a:blipFill>
                <a:blip r:embed="rId3"/>
                <a:stretch>
                  <a:fillRect l="-938" t="-559" r="-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3711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0D7FB-153C-E94E-B04B-99A1382D7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683427"/>
          </a:xfrm>
        </p:spPr>
        <p:txBody>
          <a:bodyPr/>
          <a:lstStyle/>
          <a:p>
            <a:r>
              <a:rPr lang="en-US" altLang="zh-CN" dirty="0"/>
              <a:t>In-class</a:t>
            </a:r>
            <a:r>
              <a:rPr lang="zh-CN" altLang="en-US" dirty="0"/>
              <a:t> </a:t>
            </a:r>
            <a:r>
              <a:rPr lang="en-US" altLang="zh-CN" dirty="0"/>
              <a:t>exercise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1C1453-D77F-6246-A9A2-6F0976DE59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295400"/>
                <a:ext cx="10668000" cy="5410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2000" b="1" u="sng" dirty="0"/>
                  <a:t>COVID</a:t>
                </a:r>
                <a:r>
                  <a:rPr lang="zh-CN" altLang="en-US" sz="2000" b="1" u="sng" dirty="0"/>
                  <a:t> </a:t>
                </a:r>
                <a:r>
                  <a:rPr lang="en-US" altLang="zh-CN" sz="2000" b="1" u="sng" dirty="0"/>
                  <a:t>example</a:t>
                </a:r>
              </a:p>
              <a:p>
                <a:pPr marL="457200" lvl="1" indent="0">
                  <a:buNone/>
                </a:pP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sz="2100" dirty="0"/>
                  <a:t>the</a:t>
                </a:r>
                <a:r>
                  <a:rPr lang="zh-CN" altLang="en-US" sz="2100" dirty="0"/>
                  <a:t> </a:t>
                </a:r>
                <a:r>
                  <a:rPr lang="en-US" altLang="zh-CN" sz="2100" dirty="0"/>
                  <a:t>same</a:t>
                </a:r>
                <a:r>
                  <a:rPr lang="zh-CN" altLang="en-US" sz="2100" dirty="0"/>
                  <a:t> </a:t>
                </a:r>
                <a:r>
                  <a:rPr lang="en-US" altLang="zh-CN" sz="2100" dirty="0"/>
                  <a:t>study,</a:t>
                </a:r>
                <a:r>
                  <a:rPr lang="zh-CN" altLang="en-US" sz="2100" dirty="0"/>
                  <a:t> </a:t>
                </a:r>
                <a:r>
                  <a:rPr lang="en-US" altLang="zh-CN" sz="2100" dirty="0"/>
                  <a:t>author</a:t>
                </a:r>
                <a:r>
                  <a:rPr lang="zh-CN" altLang="en-US" sz="2100" dirty="0"/>
                  <a:t> </a:t>
                </a:r>
                <a:r>
                  <a:rPr lang="en-US" altLang="zh-CN" sz="2100" dirty="0"/>
                  <a:t>also</a:t>
                </a:r>
                <a:r>
                  <a:rPr lang="zh-CN" altLang="en-US" sz="2100" dirty="0"/>
                  <a:t> </a:t>
                </a:r>
                <a:r>
                  <a:rPr lang="en-US" altLang="zh-CN" sz="2100" dirty="0"/>
                  <a:t>examined</a:t>
                </a:r>
                <a:r>
                  <a:rPr lang="zh-CN" altLang="en-US" sz="2100" dirty="0"/>
                  <a:t> </a:t>
                </a:r>
                <a:r>
                  <a:rPr lang="en-US" altLang="zh-CN" sz="2100" dirty="0"/>
                  <a:t>the</a:t>
                </a:r>
                <a:r>
                  <a:rPr lang="zh-CN" altLang="en-US" sz="2100" dirty="0"/>
                  <a:t> </a:t>
                </a:r>
                <a:r>
                  <a:rPr lang="en-US" altLang="zh-CN" sz="2100" dirty="0"/>
                  <a:t>mostly</a:t>
                </a:r>
                <a:r>
                  <a:rPr lang="zh-CN" altLang="en-US" sz="2100" dirty="0"/>
                  <a:t> </a:t>
                </a:r>
                <a:r>
                  <a:rPr lang="en-US" altLang="zh-CN" sz="2100" dirty="0"/>
                  <a:t>commonly</a:t>
                </a:r>
                <a:r>
                  <a:rPr lang="zh-CN" altLang="en-US" sz="2100" dirty="0"/>
                  <a:t> </a:t>
                </a:r>
                <a:r>
                  <a:rPr lang="en-US" altLang="zh-CN" sz="2100" dirty="0"/>
                  <a:t>occurred</a:t>
                </a:r>
                <a:r>
                  <a:rPr lang="zh-CN" altLang="en-US" sz="2100" dirty="0"/>
                  <a:t> </a:t>
                </a:r>
                <a:r>
                  <a:rPr lang="en-US" altLang="zh-CN" sz="2100" dirty="0"/>
                  <a:t>reaction</a:t>
                </a:r>
                <a:r>
                  <a:rPr lang="zh-CN" altLang="en-US" sz="2100" dirty="0"/>
                  <a:t> </a:t>
                </a:r>
                <a:r>
                  <a:rPr lang="en-US" altLang="zh-CN" sz="2100" dirty="0"/>
                  <a:t>–</a:t>
                </a:r>
                <a:r>
                  <a:rPr lang="zh-CN" altLang="en-US" sz="2100" dirty="0"/>
                  <a:t> </a:t>
                </a:r>
                <a:r>
                  <a:rPr lang="en-US" altLang="zh-CN" sz="2100" dirty="0"/>
                  <a:t>fatigue.</a:t>
                </a:r>
                <a:r>
                  <a:rPr lang="zh-CN" altLang="en-US" sz="2100" dirty="0"/>
                  <a:t>  </a:t>
                </a:r>
                <a:r>
                  <a:rPr lang="en-US" altLang="zh-CN" sz="2100" dirty="0"/>
                  <a:t>Replicate</a:t>
                </a:r>
                <a:r>
                  <a:rPr lang="zh-CN" altLang="en-US" sz="2100" dirty="0"/>
                  <a:t> </a:t>
                </a:r>
                <a:r>
                  <a:rPr lang="en-US" altLang="zh-CN" sz="2100" dirty="0"/>
                  <a:t>their</a:t>
                </a:r>
                <a:r>
                  <a:rPr lang="zh-CN" altLang="en-US" sz="2100" dirty="0"/>
                  <a:t> </a:t>
                </a:r>
                <a:r>
                  <a:rPr lang="en-US" altLang="zh-CN" sz="2100" dirty="0"/>
                  <a:t>test,</a:t>
                </a:r>
                <a:r>
                  <a:rPr lang="zh-CN" altLang="en-US" sz="2100" dirty="0"/>
                  <a:t> </a:t>
                </a:r>
                <a:r>
                  <a:rPr lang="en-US" altLang="zh-CN" sz="2100" dirty="0"/>
                  <a:t>and</a:t>
                </a:r>
                <a:r>
                  <a:rPr lang="zh-CN" altLang="en-US" sz="2100" dirty="0"/>
                  <a:t> </a:t>
                </a:r>
                <a:r>
                  <a:rPr lang="en-US" altLang="zh-CN" sz="2100" dirty="0"/>
                  <a:t>see</a:t>
                </a:r>
                <a:r>
                  <a:rPr lang="zh-CN" altLang="en-US" sz="2100" dirty="0"/>
                  <a:t> </a:t>
                </a:r>
                <a:r>
                  <a:rPr lang="en-US" altLang="zh-CN" sz="2100" dirty="0"/>
                  <a:t>whether</a:t>
                </a:r>
                <a:r>
                  <a:rPr lang="zh-CN" altLang="en-US" sz="2100" dirty="0"/>
                  <a:t> </a:t>
                </a:r>
                <a:r>
                  <a:rPr lang="en-US" altLang="zh-CN" sz="2100" dirty="0"/>
                  <a:t>there</a:t>
                </a:r>
                <a:r>
                  <a:rPr lang="zh-CN" altLang="en-US" sz="2100" dirty="0"/>
                  <a:t> </a:t>
                </a:r>
                <a:r>
                  <a:rPr lang="en-US" altLang="zh-CN" sz="2100" dirty="0"/>
                  <a:t>were</a:t>
                </a:r>
                <a:r>
                  <a:rPr lang="zh-CN" altLang="en-US" sz="2100" dirty="0"/>
                  <a:t> </a:t>
                </a:r>
                <a:r>
                  <a:rPr lang="en-US" altLang="zh-CN" sz="2100" dirty="0"/>
                  <a:t>any</a:t>
                </a:r>
                <a:r>
                  <a:rPr lang="zh-CN" altLang="en-US" sz="2100" dirty="0"/>
                  <a:t> </a:t>
                </a:r>
                <a:r>
                  <a:rPr lang="en-US" altLang="zh-CN" sz="2100" dirty="0"/>
                  <a:t>statistically</a:t>
                </a:r>
                <a:r>
                  <a:rPr lang="zh-CN" altLang="en-US" sz="2100" dirty="0"/>
                  <a:t> </a:t>
                </a:r>
                <a:r>
                  <a:rPr lang="en-US" altLang="zh-CN" sz="2100" dirty="0"/>
                  <a:t>significant</a:t>
                </a:r>
                <a:r>
                  <a:rPr lang="zh-CN" altLang="en-US" sz="2100" dirty="0"/>
                  <a:t> </a:t>
                </a:r>
                <a:r>
                  <a:rPr lang="en-US" altLang="zh-CN" sz="2100" dirty="0"/>
                  <a:t>association between COVID-vaccination</a:t>
                </a:r>
                <a:r>
                  <a:rPr lang="zh-CN" altLang="en-US" sz="2100" dirty="0"/>
                  <a:t> </a:t>
                </a:r>
                <a:r>
                  <a:rPr lang="en-US" altLang="zh-CN" sz="2100" dirty="0"/>
                  <a:t>and</a:t>
                </a:r>
                <a:r>
                  <a:rPr lang="zh-CN" altLang="en-US" sz="2100" dirty="0"/>
                  <a:t> </a:t>
                </a:r>
                <a:r>
                  <a:rPr lang="en-US" altLang="zh-CN" sz="2100" dirty="0"/>
                  <a:t>occurrence</a:t>
                </a:r>
                <a:r>
                  <a:rPr lang="zh-CN" altLang="en-US" sz="2100" dirty="0"/>
                  <a:t> </a:t>
                </a:r>
                <a:r>
                  <a:rPr lang="en-US" altLang="zh-CN" sz="2100" dirty="0"/>
                  <a:t>of</a:t>
                </a:r>
                <a:r>
                  <a:rPr lang="zh-CN" altLang="en-US" sz="2100" dirty="0"/>
                  <a:t> </a:t>
                </a:r>
                <a:r>
                  <a:rPr lang="en-US" altLang="zh-CN" sz="2100" dirty="0"/>
                  <a:t>fatigue</a:t>
                </a:r>
                <a:r>
                  <a:rPr lang="zh-CN" altLang="en-US" sz="2100" dirty="0"/>
                  <a:t> </a:t>
                </a:r>
                <a:r>
                  <a:rPr lang="en-US" altLang="zh-CN" sz="2100" dirty="0"/>
                  <a:t>within 14 days.</a:t>
                </a:r>
              </a:p>
              <a:p>
                <a:pPr marL="457200" lvl="1" indent="0">
                  <a:buNone/>
                </a:pPr>
                <a:endParaRPr lang="en-US" altLang="zh-CN" sz="2100" dirty="0"/>
              </a:p>
              <a:p>
                <a:pPr marL="457200" lvl="1" indent="0">
                  <a:buNone/>
                </a:pPr>
                <a:endParaRPr lang="en-US" altLang="zh-CN" sz="2100" dirty="0"/>
              </a:p>
              <a:p>
                <a:pPr marL="0" indent="0">
                  <a:buNone/>
                </a:pPr>
                <a:endParaRPr lang="en-US" altLang="zh-CN" sz="2000" b="1" u="sng" dirty="0"/>
              </a:p>
              <a:p>
                <a:pPr marL="0" indent="0">
                  <a:buNone/>
                </a:pPr>
                <a:endParaRPr lang="en-US" altLang="zh-CN" sz="2000" b="1" u="sng" dirty="0"/>
              </a:p>
              <a:p>
                <a:pPr marL="0" indent="0">
                  <a:buNone/>
                </a:pPr>
                <a:r>
                  <a:rPr lang="en-US" altLang="zh-CN" sz="2000" b="1" u="sng" dirty="0"/>
                  <a:t>Question</a:t>
                </a:r>
              </a:p>
              <a:p>
                <a:pPr lvl="1"/>
                <a:r>
                  <a:rPr lang="en-US" altLang="zh-CN" dirty="0"/>
                  <a:t>Test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your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hypothesis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significant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level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solidFill>
                      <a:schemeClr val="accent1"/>
                    </a:solidFill>
                  </a:rPr>
                  <a:t>=</a:t>
                </a:r>
                <a:r>
                  <a:rPr lang="zh-CN" alt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1"/>
                    </a:solidFill>
                  </a:rPr>
                  <a:t>0.05</a:t>
                </a:r>
                <a:endParaRPr lang="en-US" altLang="zh-CN" dirty="0"/>
              </a:p>
              <a:p>
                <a:pPr lvl="2"/>
                <a:r>
                  <a:rPr lang="en-US" altLang="zh-CN" dirty="0"/>
                  <a:t>You’d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need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complete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table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above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first.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(don’t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need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upload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Carmen)</a:t>
                </a:r>
              </a:p>
              <a:p>
                <a:pPr lvl="2"/>
                <a:r>
                  <a:rPr lang="en-US" altLang="zh-CN" dirty="0"/>
                  <a:t>Write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down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your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𝑠𝑎𝑚𝑝𝑙𝑒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state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your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conclusion.</a:t>
                </a:r>
                <a:r>
                  <a:rPr lang="zh-CN" altLang="en-US" dirty="0"/>
                  <a:t> </a:t>
                </a:r>
                <a:endParaRPr lang="en-US" altLang="zh-CN" dirty="0"/>
              </a:p>
              <a:p>
                <a:pPr lvl="1"/>
                <a:r>
                  <a:rPr lang="en-US" altLang="zh-CN" sz="2000" dirty="0"/>
                  <a:t>Upload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your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answer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in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Carmen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–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Lab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attendance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1C1453-D77F-6246-A9A2-6F0976DE59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295400"/>
                <a:ext cx="10668000" cy="5410200"/>
              </a:xfrm>
              <a:blipFill>
                <a:blip r:embed="rId3"/>
                <a:stretch>
                  <a:fillRect l="-713"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F222E2D-69E9-3546-B9C9-80D6A19954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690768"/>
              </p:ext>
            </p:extLst>
          </p:nvPr>
        </p:nvGraphicFramePr>
        <p:xfrm>
          <a:off x="1046018" y="2971800"/>
          <a:ext cx="10287000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656709963"/>
                    </a:ext>
                  </a:extLst>
                </a:gridCol>
                <a:gridCol w="2324100">
                  <a:extLst>
                    <a:ext uri="{9D8B030D-6E8A-4147-A177-3AD203B41FA5}">
                      <a16:colId xmlns:a16="http://schemas.microsoft.com/office/drawing/2014/main" val="981199724"/>
                    </a:ext>
                  </a:extLst>
                </a:gridCol>
                <a:gridCol w="2324100">
                  <a:extLst>
                    <a:ext uri="{9D8B030D-6E8A-4147-A177-3AD203B41FA5}">
                      <a16:colId xmlns:a16="http://schemas.microsoft.com/office/drawing/2014/main" val="9494449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843466668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51955809"/>
                    </a:ext>
                  </a:extLst>
                </a:gridCol>
              </a:tblGrid>
              <a:tr h="266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Fatigue</a:t>
                      </a:r>
                      <a:r>
                        <a:rPr lang="zh-CN" altLang="en-US" sz="1700" dirty="0"/>
                        <a:t> </a:t>
                      </a:r>
                      <a:r>
                        <a:rPr lang="en-US" altLang="zh-CN" sz="1700" dirty="0"/>
                        <a:t>within</a:t>
                      </a:r>
                      <a:r>
                        <a:rPr lang="zh-CN" altLang="en-US" sz="1700" dirty="0"/>
                        <a:t> </a:t>
                      </a:r>
                      <a:r>
                        <a:rPr lang="en-US" altLang="zh-CN" sz="1700" dirty="0"/>
                        <a:t>14</a:t>
                      </a:r>
                      <a:r>
                        <a:rPr lang="zh-CN" altLang="en-US" sz="1700" dirty="0"/>
                        <a:t> </a:t>
                      </a:r>
                      <a:r>
                        <a:rPr lang="en-US" altLang="zh-CN" sz="1700" dirty="0"/>
                        <a:t>days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High-dose</a:t>
                      </a:r>
                      <a:r>
                        <a:rPr lang="zh-CN" altLang="en-US" sz="1700" dirty="0"/>
                        <a:t> </a:t>
                      </a:r>
                      <a:r>
                        <a:rPr lang="en-US" altLang="zh-CN" sz="1700" dirty="0"/>
                        <a:t>Vaccine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Low-dose</a:t>
                      </a:r>
                      <a:r>
                        <a:rPr lang="zh-CN" altLang="en-US" sz="1700" dirty="0"/>
                        <a:t> </a:t>
                      </a:r>
                      <a:r>
                        <a:rPr lang="en-US" altLang="zh-CN" sz="1700" dirty="0"/>
                        <a:t>Vaccine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Placebo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Row</a:t>
                      </a:r>
                      <a:r>
                        <a:rPr lang="zh-CN" altLang="en-US" sz="1700" dirty="0"/>
                        <a:t> </a:t>
                      </a:r>
                      <a:r>
                        <a:rPr lang="en-US" altLang="zh-CN" sz="1700" dirty="0"/>
                        <a:t>Total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712456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Any</a:t>
                      </a:r>
                      <a:endParaRPr lang="en-US" sz="1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106</a:t>
                      </a:r>
                      <a:endParaRPr lang="en-US" sz="1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  <a:endParaRPr lang="en-US" sz="1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lang="en-US" sz="1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8160371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en-US" sz="1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7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27407892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Column</a:t>
                      </a:r>
                      <a:r>
                        <a:rPr lang="zh-CN" alt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  <a:endParaRPr lang="en-US" sz="1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90898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6786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FDD60-B7A6-F645-AF9A-A5CDA1834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announcement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767D4-A6E7-B747-AA61-5135F0935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28800"/>
            <a:ext cx="10820400" cy="4389885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400" dirty="0"/>
              <a:t>Final grading policy has changed, please refer to Hui’s class announcement for details.</a:t>
            </a:r>
          </a:p>
          <a:p>
            <a:endParaRPr lang="en-US" altLang="zh-CN" sz="2400" dirty="0"/>
          </a:p>
          <a:p>
            <a:r>
              <a:rPr lang="en-US" altLang="zh-CN" sz="2400" dirty="0"/>
              <a:t>Last</a:t>
            </a:r>
            <a:r>
              <a:rPr lang="zh-CN" altLang="en-US" sz="2400" dirty="0"/>
              <a:t> </a:t>
            </a:r>
            <a:r>
              <a:rPr lang="en-US" altLang="zh-CN" sz="2400" dirty="0"/>
              <a:t>lab</a:t>
            </a:r>
            <a:r>
              <a:rPr lang="zh-CN" altLang="en-US" sz="2400" dirty="0"/>
              <a:t> </a:t>
            </a:r>
            <a:r>
              <a:rPr lang="en-US" altLang="zh-CN" sz="2400" dirty="0"/>
              <a:t>session</a:t>
            </a:r>
            <a:r>
              <a:rPr lang="zh-CN" altLang="en-US" sz="2400" dirty="0"/>
              <a:t> </a:t>
            </a:r>
            <a:r>
              <a:rPr lang="en-US" altLang="zh-CN" sz="2400" dirty="0"/>
              <a:t>will</a:t>
            </a:r>
            <a:r>
              <a:rPr lang="zh-CN" altLang="en-US" sz="2400" dirty="0"/>
              <a:t> </a:t>
            </a:r>
            <a:r>
              <a:rPr lang="en-US" altLang="zh-CN" sz="2400" dirty="0"/>
              <a:t>be</a:t>
            </a:r>
            <a:r>
              <a:rPr lang="zh-CN" altLang="en-US" sz="2400" dirty="0"/>
              <a:t> </a:t>
            </a:r>
            <a:r>
              <a:rPr lang="en-US" altLang="zh-CN" sz="2400" dirty="0"/>
              <a:t>recap,</a:t>
            </a:r>
            <a:r>
              <a:rPr lang="zh-CN" altLang="en-US" sz="2400" dirty="0"/>
              <a:t> </a:t>
            </a:r>
            <a:r>
              <a:rPr lang="en-US" altLang="zh-CN" sz="2400" dirty="0"/>
              <a:t>we</a:t>
            </a:r>
            <a:r>
              <a:rPr lang="zh-CN" altLang="en-US" sz="2400" dirty="0"/>
              <a:t> </a:t>
            </a:r>
            <a:r>
              <a:rPr lang="en-US" altLang="zh-CN" sz="2400" dirty="0"/>
              <a:t>will</a:t>
            </a:r>
            <a:r>
              <a:rPr lang="zh-CN" altLang="en-US" sz="2400" dirty="0"/>
              <a:t> </a:t>
            </a:r>
            <a:r>
              <a:rPr lang="en-US" altLang="zh-CN" sz="2400" dirty="0"/>
              <a:t>briefly</a:t>
            </a:r>
            <a:r>
              <a:rPr lang="zh-CN" altLang="en-US" sz="2400" dirty="0"/>
              <a:t> </a:t>
            </a:r>
            <a:r>
              <a:rPr lang="en-US" altLang="zh-CN" sz="2400" dirty="0"/>
              <a:t>cover</a:t>
            </a:r>
            <a:r>
              <a:rPr lang="zh-CN" altLang="en-US" sz="2400" dirty="0"/>
              <a:t> </a:t>
            </a:r>
            <a:r>
              <a:rPr lang="en-US" altLang="zh-CN" sz="2400" dirty="0"/>
              <a:t>Stata,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leave</a:t>
            </a:r>
            <a:r>
              <a:rPr lang="zh-CN" altLang="en-US" sz="2400" dirty="0"/>
              <a:t> </a:t>
            </a:r>
            <a:r>
              <a:rPr lang="en-US" altLang="zh-CN" sz="2400" dirty="0"/>
              <a:t>time</a:t>
            </a:r>
            <a:r>
              <a:rPr lang="zh-CN" altLang="en-US" sz="2400" dirty="0"/>
              <a:t> </a:t>
            </a:r>
            <a:r>
              <a:rPr lang="en-US" altLang="zh-CN" sz="2400" dirty="0"/>
              <a:t>for</a:t>
            </a:r>
            <a:r>
              <a:rPr lang="zh-CN" altLang="en-US" sz="2400" dirty="0"/>
              <a:t> </a:t>
            </a:r>
            <a:r>
              <a:rPr lang="en-US" altLang="zh-CN" sz="2400" dirty="0"/>
              <a:t>Q&amp;A.</a:t>
            </a:r>
          </a:p>
          <a:p>
            <a:endParaRPr lang="en-US" altLang="zh-CN" sz="2400" dirty="0"/>
          </a:p>
          <a:p>
            <a:r>
              <a:rPr lang="en-US" sz="2400" dirty="0"/>
              <a:t>Thanksgiving week stats tutoring hours:  </a:t>
            </a:r>
          </a:p>
          <a:p>
            <a:pPr lvl="1"/>
            <a:r>
              <a:rPr lang="en-US" sz="2200" dirty="0"/>
              <a:t>Monday - 12:30-2:00pm, 3:00-5:00pm </a:t>
            </a:r>
          </a:p>
          <a:p>
            <a:pPr lvl="1"/>
            <a:r>
              <a:rPr lang="en-US" sz="2200" dirty="0"/>
              <a:t>Tuesday - 3:30-5:30pm </a:t>
            </a:r>
          </a:p>
          <a:p>
            <a:pPr lvl="1"/>
            <a:r>
              <a:rPr lang="en-US" sz="2200" dirty="0"/>
              <a:t>Wednesday - 9:30am-12:30pm  </a:t>
            </a:r>
          </a:p>
          <a:p>
            <a:endParaRPr lang="en-US" altLang="zh-CN" sz="2400" dirty="0"/>
          </a:p>
          <a:p>
            <a:r>
              <a:rPr lang="en-US" altLang="zh-CN" sz="2400" dirty="0"/>
              <a:t>Happy holiday!</a:t>
            </a:r>
          </a:p>
          <a:p>
            <a:pPr lvl="1"/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2569178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95B34-FF16-1D42-A165-6D5725D09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EA51A-72BD-904C-A015-120399882B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Review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lecture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515E6-5453-6745-ADEA-417C9AB34F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Chi-square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97FFFB-6707-E040-AD84-74B01B9F3E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/>
              <a:t>Activity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065A17-C92F-7444-ADD7-DFA3F06D89A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class</a:t>
            </a:r>
            <a:r>
              <a:rPr lang="zh-CN" altLang="en-US" dirty="0"/>
              <a:t> </a:t>
            </a:r>
            <a:r>
              <a:rPr lang="en-US" altLang="zh-CN" dirty="0"/>
              <a:t>exercise</a:t>
            </a:r>
          </a:p>
          <a:p>
            <a:pPr lvl="1"/>
            <a:r>
              <a:rPr lang="en-US" altLang="zh-CN" dirty="0"/>
              <a:t>Upload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answer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Carmen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today’s</a:t>
            </a:r>
            <a:r>
              <a:rPr lang="zh-CN" altLang="en-US" dirty="0"/>
              <a:t> </a:t>
            </a:r>
            <a:r>
              <a:rPr lang="en-US" altLang="zh-CN" dirty="0"/>
              <a:t>lab</a:t>
            </a:r>
            <a:r>
              <a:rPr lang="zh-CN" altLang="en-US" dirty="0"/>
              <a:t> </a:t>
            </a:r>
            <a:r>
              <a:rPr lang="en-US" altLang="zh-CN" dirty="0"/>
              <a:t>attendance</a:t>
            </a:r>
          </a:p>
        </p:txBody>
      </p:sp>
    </p:spTree>
    <p:extLst>
      <p:ext uri="{BB962C8B-B14F-4D97-AF65-F5344CB8AC3E}">
        <p14:creationId xmlns:p14="http://schemas.microsoft.com/office/powerpoint/2010/main" val="3227763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A7FAC2B3-3548-4A41-A051-98A69A73E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altLang="zh-CN" dirty="0"/>
              <a:t>Hypothesis</a:t>
            </a:r>
            <a:r>
              <a:rPr lang="zh-CN" altLang="en-US" dirty="0"/>
              <a:t> </a:t>
            </a:r>
            <a:r>
              <a:rPr lang="en-US" altLang="zh-CN" dirty="0"/>
              <a:t>testing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3654A7F-8719-B64D-A68D-E523F6C75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7945"/>
            <a:ext cx="10820400" cy="4105682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Z-test, t-test or ANOVA</a:t>
            </a:r>
            <a:endParaRPr lang="en-US" altLang="zh-CN" sz="2200" dirty="0"/>
          </a:p>
          <a:p>
            <a:pPr lvl="1"/>
            <a:r>
              <a:rPr lang="en-US" altLang="zh-CN" sz="2200" dirty="0"/>
              <a:t>Testing difference in </a:t>
            </a:r>
            <a:r>
              <a:rPr lang="en-US" altLang="zh-CN" sz="2200" dirty="0">
                <a:solidFill>
                  <a:schemeClr val="accent1"/>
                </a:solidFill>
              </a:rPr>
              <a:t>means</a:t>
            </a:r>
            <a:r>
              <a:rPr lang="en-US" altLang="zh-CN" sz="2200" dirty="0"/>
              <a:t> between groups</a:t>
            </a:r>
          </a:p>
          <a:p>
            <a:pPr lvl="1"/>
            <a:r>
              <a:rPr lang="en-US" altLang="zh-CN" sz="2200" dirty="0"/>
              <a:t>Testing association between categorical and continuous variable</a:t>
            </a:r>
          </a:p>
          <a:p>
            <a:pPr lvl="2">
              <a:lnSpc>
                <a:spcPct val="110000"/>
              </a:lnSpc>
            </a:pPr>
            <a:r>
              <a:rPr lang="en-US" altLang="zh-CN" sz="2000" dirty="0"/>
              <a:t>Independent</a:t>
            </a:r>
            <a:r>
              <a:rPr lang="zh-CN" altLang="en-US" sz="2000" dirty="0"/>
              <a:t> </a:t>
            </a:r>
            <a:r>
              <a:rPr lang="en-US" altLang="zh-CN" sz="2000" dirty="0"/>
              <a:t>var.</a:t>
            </a:r>
            <a:r>
              <a:rPr lang="zh-CN" altLang="en-US" sz="2000" dirty="0"/>
              <a:t> </a:t>
            </a:r>
            <a:r>
              <a:rPr lang="en-US" altLang="zh-CN" sz="2000" dirty="0"/>
              <a:t>(IV):</a:t>
            </a:r>
            <a:r>
              <a:rPr lang="zh-CN" altLang="en-US" sz="2000" dirty="0"/>
              <a:t> </a:t>
            </a:r>
            <a:r>
              <a:rPr lang="en-US" altLang="zh-CN" sz="2000" dirty="0"/>
              <a:t>categorical variable</a:t>
            </a:r>
          </a:p>
          <a:p>
            <a:pPr lvl="2">
              <a:lnSpc>
                <a:spcPct val="110000"/>
              </a:lnSpc>
            </a:pPr>
            <a:r>
              <a:rPr lang="en-US" altLang="zh-CN" sz="2000" dirty="0"/>
              <a:t>Dependent</a:t>
            </a:r>
            <a:r>
              <a:rPr lang="zh-CN" altLang="en-US" sz="2000" dirty="0"/>
              <a:t> </a:t>
            </a:r>
            <a:r>
              <a:rPr lang="en-US" altLang="zh-CN" sz="2000" dirty="0"/>
              <a:t>var.</a:t>
            </a:r>
            <a:r>
              <a:rPr lang="zh-CN" altLang="en-US" sz="2000" dirty="0"/>
              <a:t> </a:t>
            </a:r>
            <a:r>
              <a:rPr lang="en-US" altLang="zh-CN" sz="2000" dirty="0"/>
              <a:t>(DV): continuous variable</a:t>
            </a:r>
          </a:p>
          <a:p>
            <a:pPr lvl="2"/>
            <a:r>
              <a:rPr lang="en-US" altLang="zh-CN" sz="2000" dirty="0"/>
              <a:t>E.g.</a:t>
            </a:r>
            <a:r>
              <a:rPr lang="zh-CN" altLang="en-US" sz="2000" dirty="0"/>
              <a:t> </a:t>
            </a:r>
            <a:r>
              <a:rPr lang="en-US" altLang="zh-CN" sz="2000" dirty="0"/>
              <a:t>test</a:t>
            </a:r>
            <a:r>
              <a:rPr lang="zh-CN" altLang="en-US" sz="2000" dirty="0"/>
              <a:t> </a:t>
            </a:r>
            <a:r>
              <a:rPr lang="en-US" altLang="zh-CN" sz="2000" dirty="0"/>
              <a:t>score</a:t>
            </a:r>
            <a:r>
              <a:rPr lang="zh-CN" altLang="en-US" sz="2000" dirty="0"/>
              <a:t> </a:t>
            </a:r>
            <a:r>
              <a:rPr lang="en-US" altLang="zh-CN" sz="2000" dirty="0"/>
              <a:t>between</a:t>
            </a:r>
            <a:r>
              <a:rPr lang="zh-CN" altLang="en-US" sz="2000" dirty="0"/>
              <a:t> </a:t>
            </a:r>
            <a:r>
              <a:rPr lang="en-US" altLang="zh-CN" sz="2000" dirty="0"/>
              <a:t>genders,</a:t>
            </a:r>
            <a:r>
              <a:rPr lang="zh-CN" altLang="en-US" sz="2000" dirty="0"/>
              <a:t> </a:t>
            </a:r>
            <a:r>
              <a:rPr lang="en-US" altLang="zh-CN" sz="2000" dirty="0"/>
              <a:t>birth</a:t>
            </a:r>
            <a:r>
              <a:rPr lang="zh-CN" altLang="en-US" sz="2000" dirty="0"/>
              <a:t> </a:t>
            </a:r>
            <a:r>
              <a:rPr lang="en-US" altLang="zh-CN" sz="2000" dirty="0"/>
              <a:t>weight</a:t>
            </a:r>
            <a:r>
              <a:rPr lang="zh-CN" altLang="en-US" sz="2000" dirty="0"/>
              <a:t> </a:t>
            </a:r>
            <a:r>
              <a:rPr lang="en-US" altLang="zh-CN" sz="2000" dirty="0"/>
              <a:t>between</a:t>
            </a:r>
            <a:r>
              <a:rPr lang="zh-CN" altLang="en-US" sz="2000" dirty="0"/>
              <a:t> </a:t>
            </a:r>
            <a:r>
              <a:rPr lang="en-US" altLang="zh-CN" sz="2000" dirty="0"/>
              <a:t>birth</a:t>
            </a:r>
            <a:r>
              <a:rPr lang="zh-CN" altLang="en-US" sz="2000" dirty="0"/>
              <a:t> </a:t>
            </a:r>
            <a:r>
              <a:rPr lang="en-US" altLang="zh-CN" sz="2000" dirty="0"/>
              <a:t>cohorts</a:t>
            </a:r>
          </a:p>
          <a:p>
            <a:endParaRPr lang="en-US" altLang="zh-CN" dirty="0"/>
          </a:p>
          <a:p>
            <a:r>
              <a:rPr lang="en-US" altLang="zh-CN" sz="2400" dirty="0"/>
              <a:t>Chi-square test: </a:t>
            </a:r>
          </a:p>
          <a:p>
            <a:pPr lvl="1"/>
            <a:r>
              <a:rPr lang="en-US" altLang="zh-CN" sz="2200" dirty="0"/>
              <a:t>Testing association between two categorical variables</a:t>
            </a:r>
          </a:p>
          <a:p>
            <a:pPr lvl="1"/>
            <a:r>
              <a:rPr lang="en-US" altLang="zh-CN" sz="2200" dirty="0"/>
              <a:t>Testing difference in </a:t>
            </a:r>
            <a:r>
              <a:rPr lang="en-US" altLang="zh-CN" sz="2200" dirty="0">
                <a:solidFill>
                  <a:schemeClr val="accent1"/>
                </a:solidFill>
              </a:rPr>
              <a:t>frequency distribution of DV</a:t>
            </a:r>
            <a:r>
              <a:rPr lang="en-US" altLang="zh-CN" sz="2200" dirty="0"/>
              <a:t> between groups of IV</a:t>
            </a:r>
          </a:p>
          <a:p>
            <a:pPr lvl="1"/>
            <a:endParaRPr lang="en-US" altLang="zh-CN" dirty="0"/>
          </a:p>
          <a:p>
            <a:pPr lvl="1"/>
            <a:endParaRPr lang="en-US" sz="2400" dirty="0"/>
          </a:p>
          <a:p>
            <a:endParaRPr lang="en-US" sz="26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AE8F01C-8537-EA4D-A1E8-DA680DA28A6D}"/>
              </a:ext>
            </a:extLst>
          </p:cNvPr>
          <p:cNvSpPr txBox="1">
            <a:spLocks/>
          </p:cNvSpPr>
          <p:nvPr/>
        </p:nvSpPr>
        <p:spPr>
          <a:xfrm>
            <a:off x="718279" y="1410169"/>
            <a:ext cx="10591800" cy="1180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2375148A-0D8D-2240-81FD-50296BA8337E}"/>
              </a:ext>
            </a:extLst>
          </p:cNvPr>
          <p:cNvSpPr txBox="1">
            <a:spLocks/>
          </p:cNvSpPr>
          <p:nvPr/>
        </p:nvSpPr>
        <p:spPr>
          <a:xfrm>
            <a:off x="4495800" y="4114800"/>
            <a:ext cx="5105400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125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A7FAC2B3-3548-4A41-A051-98A69A73E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Cross-tabulation of IV &amp; DV</a:t>
            </a:r>
            <a:endParaRPr lang="en-US" sz="3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3654A7F-8719-B64D-A68D-E523F6C75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229566"/>
            <a:ext cx="10820400" cy="398911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Cross-tabulation of two categorical variables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Showing frequency distributions by groups/categories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Row </a:t>
            </a:r>
            <a:r>
              <a:rPr lang="en-US" altLang="zh-CN" dirty="0"/>
              <a:t>total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Column </a:t>
            </a:r>
            <a:r>
              <a:rPr lang="en-US" altLang="zh-CN" dirty="0"/>
              <a:t>total</a:t>
            </a:r>
            <a:endParaRPr lang="en-US" dirty="0"/>
          </a:p>
          <a:p>
            <a:r>
              <a:rPr lang="en-US" altLang="zh-CN" dirty="0"/>
              <a:t>Total</a:t>
            </a:r>
            <a:r>
              <a:rPr lang="zh-CN" altLang="en-US" dirty="0"/>
              <a:t> </a:t>
            </a:r>
            <a:r>
              <a:rPr lang="en-US" altLang="zh-CN" dirty="0"/>
              <a:t>sample</a:t>
            </a:r>
            <a:r>
              <a:rPr lang="zh-CN" altLang="en-US" dirty="0"/>
              <a:t> </a:t>
            </a:r>
            <a:r>
              <a:rPr lang="en-US" altLang="zh-CN" dirty="0"/>
              <a:t>size</a:t>
            </a:r>
            <a:r>
              <a:rPr lang="zh-CN" altLang="en-US" dirty="0"/>
              <a:t> </a:t>
            </a:r>
            <a:r>
              <a:rPr lang="en-US" altLang="zh-CN" dirty="0"/>
              <a:t>(n)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AE8F01C-8537-EA4D-A1E8-DA680DA28A6D}"/>
              </a:ext>
            </a:extLst>
          </p:cNvPr>
          <p:cNvSpPr txBox="1">
            <a:spLocks/>
          </p:cNvSpPr>
          <p:nvPr/>
        </p:nvSpPr>
        <p:spPr>
          <a:xfrm>
            <a:off x="718279" y="1410169"/>
            <a:ext cx="10591800" cy="1180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2375148A-0D8D-2240-81FD-50296BA8337E}"/>
              </a:ext>
            </a:extLst>
          </p:cNvPr>
          <p:cNvSpPr txBox="1">
            <a:spLocks/>
          </p:cNvSpPr>
          <p:nvPr/>
        </p:nvSpPr>
        <p:spPr>
          <a:xfrm>
            <a:off x="4495800" y="4114800"/>
            <a:ext cx="5105400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6">
                <a:extLst>
                  <a:ext uri="{FF2B5EF4-FFF2-40B4-BE49-F238E27FC236}">
                    <a16:creationId xmlns:a16="http://schemas.microsoft.com/office/drawing/2014/main" id="{09C58F6D-7FFE-3148-AE58-A4B04134128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8244517"/>
                  </p:ext>
                </p:extLst>
              </p:nvPr>
            </p:nvGraphicFramePr>
            <p:xfrm>
              <a:off x="5223163" y="3614571"/>
              <a:ext cx="6086916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1729">
                      <a:extLst>
                        <a:ext uri="{9D8B030D-6E8A-4147-A177-3AD203B41FA5}">
                          <a16:colId xmlns:a16="http://schemas.microsoft.com/office/drawing/2014/main" val="656709963"/>
                        </a:ext>
                      </a:extLst>
                    </a:gridCol>
                    <a:gridCol w="1521729">
                      <a:extLst>
                        <a:ext uri="{9D8B030D-6E8A-4147-A177-3AD203B41FA5}">
                          <a16:colId xmlns:a16="http://schemas.microsoft.com/office/drawing/2014/main" val="981199724"/>
                        </a:ext>
                      </a:extLst>
                    </a:gridCol>
                    <a:gridCol w="1521729">
                      <a:extLst>
                        <a:ext uri="{9D8B030D-6E8A-4147-A177-3AD203B41FA5}">
                          <a16:colId xmlns:a16="http://schemas.microsoft.com/office/drawing/2014/main" val="94944498"/>
                        </a:ext>
                      </a:extLst>
                    </a:gridCol>
                    <a:gridCol w="1521729">
                      <a:extLst>
                        <a:ext uri="{9D8B030D-6E8A-4147-A177-3AD203B41FA5}">
                          <a16:colId xmlns:a16="http://schemas.microsoft.com/office/drawing/2014/main" val="519558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Col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Col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Row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total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37124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Row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81603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Row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zh-CN" altLang="en-US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74078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Col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total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zh-CN" altLang="en-US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zh-CN" altLang="en-US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89805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6">
                <a:extLst>
                  <a:ext uri="{FF2B5EF4-FFF2-40B4-BE49-F238E27FC236}">
                    <a16:creationId xmlns:a16="http://schemas.microsoft.com/office/drawing/2014/main" id="{09C58F6D-7FFE-3148-AE58-A4B04134128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8244517"/>
                  </p:ext>
                </p:extLst>
              </p:nvPr>
            </p:nvGraphicFramePr>
            <p:xfrm>
              <a:off x="5223163" y="3614571"/>
              <a:ext cx="6086916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1729">
                      <a:extLst>
                        <a:ext uri="{9D8B030D-6E8A-4147-A177-3AD203B41FA5}">
                          <a16:colId xmlns:a16="http://schemas.microsoft.com/office/drawing/2014/main" val="656709963"/>
                        </a:ext>
                      </a:extLst>
                    </a:gridCol>
                    <a:gridCol w="1521729">
                      <a:extLst>
                        <a:ext uri="{9D8B030D-6E8A-4147-A177-3AD203B41FA5}">
                          <a16:colId xmlns:a16="http://schemas.microsoft.com/office/drawing/2014/main" val="981199724"/>
                        </a:ext>
                      </a:extLst>
                    </a:gridCol>
                    <a:gridCol w="1521729">
                      <a:extLst>
                        <a:ext uri="{9D8B030D-6E8A-4147-A177-3AD203B41FA5}">
                          <a16:colId xmlns:a16="http://schemas.microsoft.com/office/drawing/2014/main" val="94944498"/>
                        </a:ext>
                      </a:extLst>
                    </a:gridCol>
                    <a:gridCol w="1521729">
                      <a:extLst>
                        <a:ext uri="{9D8B030D-6E8A-4147-A177-3AD203B41FA5}">
                          <a16:colId xmlns:a16="http://schemas.microsoft.com/office/drawing/2014/main" val="519558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Col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Col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Row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total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37124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Row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833" t="-110345" r="-201667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833" t="-110345" r="-101667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833" t="-110345" r="-1667" b="-2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81603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Row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833" t="-203333" r="-201667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833" t="-203333" r="-101667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833" t="-203333" r="-1667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74078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Col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total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833" t="-313793" r="-201667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833" t="-313793" r="-101667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833" t="-313793" r="-1667" b="-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089805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24540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1AB3C14-255D-C141-A448-C684748F475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/>
                  <a:t> test</a:t>
                </a:r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1AB3C14-255D-C141-A448-C684748F47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r="-2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E26C5E-6161-7940-BCE2-A6F0A71393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zh-CN" dirty="0"/>
                  <a:t>Test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whether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statistically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significant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differences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 frequency distribution of dependent variable across independent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variable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groups.</a:t>
                </a:r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zh-CN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b="1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dirty="0"/>
                  <a:t> Frequency distributions from all groups are the same.</a:t>
                </a:r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zh-CN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Not all frequency distributions from IV groups are the same. 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zh-CN" dirty="0"/>
                  <a:t>Test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whether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statistically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significant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association between two categorical variables.</a:t>
                </a:r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zh-CN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b="1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dirty="0"/>
                  <a:t> There is no statistically significant association between IV and DV.</a:t>
                </a:r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zh-CN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dirty="0"/>
                  <a:t> There is statistically significant association between IV and DV. </a:t>
                </a:r>
              </a:p>
              <a:p>
                <a:pPr>
                  <a:lnSpc>
                    <a:spcPct val="110000"/>
                  </a:lnSpc>
                </a:pPr>
                <a:endParaRPr lang="en-US" dirty="0"/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Evaluate the extent that </a:t>
                </a:r>
                <a:r>
                  <a:rPr lang="en-US" dirty="0">
                    <a:solidFill>
                      <a:schemeClr val="accent1"/>
                    </a:solidFill>
                  </a:rPr>
                  <a:t>“observed” </a:t>
                </a:r>
                <a:r>
                  <a:rPr lang="en-US" altLang="zh-CN" dirty="0"/>
                  <a:t>frequencies</a:t>
                </a:r>
                <a:r>
                  <a:rPr lang="en-US" dirty="0"/>
                  <a:t> differ from </a:t>
                </a:r>
                <a:r>
                  <a:rPr lang="en-US" dirty="0">
                    <a:solidFill>
                      <a:schemeClr val="accent1"/>
                    </a:solidFill>
                  </a:rPr>
                  <a:t>“expected” </a:t>
                </a:r>
                <a:r>
                  <a:rPr lang="en-US" altLang="zh-CN" dirty="0"/>
                  <a:t>frequencies</a:t>
                </a:r>
                <a:r>
                  <a:rPr lang="en-US" dirty="0"/>
                  <a:t> </a:t>
                </a:r>
                <a:r>
                  <a:rPr lang="en-US" altLang="zh-CN" dirty="0"/>
                  <a:t>under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assumption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dirty="0"/>
                  <a:t>no association between IV and DV.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E26C5E-6161-7940-BCE2-A6F0A71393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586" t="-629" b="-2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6045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743DA19-0265-B14A-B2CD-C9E83BB3D9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914400" y="764373"/>
                <a:ext cx="10591800" cy="129302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3600" dirty="0"/>
                  <a:t>Steps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for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test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hypothesis –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3600" dirty="0"/>
                  <a:t> </a:t>
                </a:r>
                <a:r>
                  <a:rPr lang="en-US" altLang="zh-CN" sz="3600" dirty="0"/>
                  <a:t>test</a:t>
                </a:r>
                <a:endParaRPr lang="en-US" sz="360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743DA19-0265-B14A-B2CD-C9E83BB3D9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14400" y="764373"/>
                <a:ext cx="10591800" cy="1293028"/>
              </a:xfrm>
              <a:blipFill>
                <a:blip r:embed="rId2"/>
                <a:stretch>
                  <a:fillRect r="-1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84D7CA4C-4230-B443-98D0-FD0CF3F1A0A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43320977"/>
                  </p:ext>
                </p:extLst>
              </p:nvPr>
            </p:nvGraphicFramePr>
            <p:xfrm>
              <a:off x="838200" y="2194560"/>
              <a:ext cx="10668000" cy="402412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84D7CA4C-4230-B443-98D0-FD0CF3F1A0A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43320977"/>
                  </p:ext>
                </p:extLst>
              </p:nvPr>
            </p:nvGraphicFramePr>
            <p:xfrm>
              <a:off x="838200" y="2194560"/>
              <a:ext cx="10668000" cy="402412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4" r:qs="rId5" r:cs="rId6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63728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743DA19-0265-B14A-B2CD-C9E83BB3D9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22142" y="764373"/>
                <a:ext cx="10984058" cy="129302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Critical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value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/>
                  <a:t> distribution</a:t>
                </a:r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743DA19-0265-B14A-B2CD-C9E83BB3D9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22142" y="764373"/>
                <a:ext cx="10984058" cy="1293028"/>
              </a:xfrm>
              <a:blipFill>
                <a:blip r:embed="rId2"/>
                <a:stretch>
                  <a:fillRect r="-1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ontent Placeholder 3">
                <a:extLst>
                  <a:ext uri="{FF2B5EF4-FFF2-40B4-BE49-F238E27FC236}">
                    <a16:creationId xmlns:a16="http://schemas.microsoft.com/office/drawing/2014/main" id="{B402399B-E9CC-5D44-B0A1-0606B1AE432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5800" y="2209800"/>
                <a:ext cx="6934200" cy="4114800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sz="2600" dirty="0"/>
                  <a:t>Critical</a:t>
                </a:r>
                <a:r>
                  <a:rPr lang="zh-CN" altLang="en-US" sz="2600" dirty="0"/>
                  <a:t> </a:t>
                </a:r>
                <a:r>
                  <a:rPr lang="en-US" altLang="zh-CN" sz="2600" dirty="0"/>
                  <a:t>value</a:t>
                </a:r>
                <a:r>
                  <a:rPr lang="zh-CN" altLang="en-US" sz="2600" dirty="0"/>
                  <a:t> </a:t>
                </a:r>
                <a:r>
                  <a:rPr lang="en-US" altLang="zh-CN" sz="2600" dirty="0"/>
                  <a:t>is</a:t>
                </a:r>
                <a:r>
                  <a:rPr lang="zh-CN" altLang="en-US" sz="2600" dirty="0"/>
                  <a:t> </a:t>
                </a:r>
                <a:r>
                  <a:rPr lang="en-US" altLang="zh-CN" sz="2600" dirty="0"/>
                  <a:t>determined</a:t>
                </a:r>
                <a:r>
                  <a:rPr lang="zh-CN" altLang="en-US" sz="2600" dirty="0"/>
                  <a:t> </a:t>
                </a:r>
                <a:r>
                  <a:rPr lang="en-US" altLang="zh-CN" sz="2600" dirty="0"/>
                  <a:t>by</a:t>
                </a:r>
                <a:r>
                  <a:rPr lang="zh-CN" altLang="en-US" sz="2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600" dirty="0"/>
                  <a:t> distribution</a:t>
                </a:r>
                <a:r>
                  <a:rPr lang="zh-CN" altLang="en-US" sz="2600" dirty="0"/>
                  <a:t> </a:t>
                </a:r>
                <a:r>
                  <a:rPr lang="en-US" altLang="zh-CN" sz="2600" dirty="0"/>
                  <a:t>(Appendix</a:t>
                </a:r>
                <a:r>
                  <a:rPr lang="zh-CN" altLang="en-US" sz="2600" dirty="0"/>
                  <a:t> </a:t>
                </a:r>
                <a:r>
                  <a:rPr lang="en-US" altLang="zh-CN" sz="2600" dirty="0"/>
                  <a:t>table</a:t>
                </a:r>
                <a:r>
                  <a:rPr lang="zh-CN" altLang="en-US" sz="2600" dirty="0"/>
                  <a:t> </a:t>
                </a:r>
                <a:r>
                  <a:rPr lang="en-US" altLang="zh-CN" sz="2600" dirty="0"/>
                  <a:t>C)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600" dirty="0"/>
                  <a:t>Degree</a:t>
                </a:r>
                <a:r>
                  <a:rPr lang="zh-CN" altLang="en-US" sz="2600" dirty="0"/>
                  <a:t> </a:t>
                </a:r>
                <a:r>
                  <a:rPr lang="en-US" altLang="zh-CN" sz="2600" dirty="0"/>
                  <a:t>of</a:t>
                </a:r>
                <a:r>
                  <a:rPr lang="zh-CN" altLang="en-US" sz="2600" dirty="0"/>
                  <a:t> </a:t>
                </a:r>
                <a:r>
                  <a:rPr lang="en-US" altLang="zh-CN" sz="2600" dirty="0"/>
                  <a:t>freedom</a:t>
                </a:r>
                <a:r>
                  <a:rPr lang="zh-CN" altLang="en-US" sz="2600" dirty="0"/>
                  <a:t> </a:t>
                </a:r>
                <a:r>
                  <a:rPr lang="en-US" altLang="zh-CN" sz="2600" dirty="0"/>
                  <a:t>(df)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2400" dirty="0"/>
                  <a:t>Number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of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row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(R),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number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of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column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(C)</a:t>
                </a:r>
              </a:p>
              <a:p>
                <a:pPr marL="457200" lvl="1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60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df</m:t>
                      </m:r>
                      <m:r>
                        <a:rPr lang="en-US" altLang="zh-CN" sz="260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=(</m:t>
                      </m:r>
                      <m:r>
                        <m:rPr>
                          <m:sty m:val="p"/>
                        </m:rPr>
                        <a:rPr lang="en-US" altLang="zh-CN" sz="260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altLang="zh-CN" sz="260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−1)(</m:t>
                      </m:r>
                      <m:r>
                        <m:rPr>
                          <m:sty m:val="p"/>
                        </m:rPr>
                        <a:rPr lang="en-US" altLang="zh-CN" sz="260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altLang="zh-CN" sz="260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altLang="zh-CN" sz="2400" dirty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600" dirty="0"/>
                  <a:t>Find</a:t>
                </a:r>
                <a:r>
                  <a:rPr lang="zh-CN" altLang="en-US" sz="2600" dirty="0"/>
                  <a:t> </a:t>
                </a:r>
                <a:r>
                  <a:rPr lang="en-US" altLang="zh-CN" sz="2600" dirty="0"/>
                  <a:t>critical</a:t>
                </a:r>
                <a:r>
                  <a:rPr lang="zh-CN" altLang="en-US" sz="2600" dirty="0"/>
                  <a:t> </a:t>
                </a:r>
                <a:r>
                  <a:rPr lang="en-US" altLang="zh-CN" sz="2600" dirty="0"/>
                  <a:t>value</a:t>
                </a:r>
                <a:r>
                  <a:rPr lang="zh-CN" altLang="en-US" sz="26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𝑐𝑟𝑖𝑡𝑖𝑐𝑎𝑙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600" dirty="0"/>
                  <a:t> </a:t>
                </a:r>
                <a:r>
                  <a:rPr lang="en-US" altLang="zh-CN" sz="2600" dirty="0"/>
                  <a:t>given</a:t>
                </a:r>
                <a:r>
                  <a:rPr lang="zh-CN" altLang="en-US" sz="2600" dirty="0"/>
                  <a:t> </a:t>
                </a:r>
                <a:r>
                  <a:rPr lang="en-US" altLang="zh-CN" sz="2600" dirty="0"/>
                  <a:t>df</a:t>
                </a:r>
                <a:r>
                  <a:rPr lang="zh-CN" altLang="en-US" sz="2600" dirty="0"/>
                  <a:t> </a:t>
                </a:r>
                <a:r>
                  <a:rPr lang="en-US" altLang="zh-CN" sz="2600" dirty="0"/>
                  <a:t>and</a:t>
                </a:r>
                <a:r>
                  <a:rPr lang="zh-CN" altLang="en-US" sz="2600" dirty="0"/>
                  <a:t> </a:t>
                </a:r>
                <a:r>
                  <a:rPr lang="en-US" altLang="zh-CN" sz="2600" dirty="0"/>
                  <a:t>significance</a:t>
                </a:r>
                <a:r>
                  <a:rPr lang="zh-CN" altLang="en-US" sz="2600" dirty="0"/>
                  <a:t> </a:t>
                </a:r>
                <a:r>
                  <a:rPr lang="en-US" altLang="zh-CN" sz="2600" dirty="0"/>
                  <a:t>level</a:t>
                </a:r>
                <a:r>
                  <a:rPr lang="zh-CN" altLang="en-US" sz="26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sz="2600" dirty="0"/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2400" dirty="0"/>
                  <a:t>Column:</a:t>
                </a: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sz="2400" dirty="0"/>
                  <a:t>;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Row: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df</a:t>
                </a:r>
              </a:p>
            </p:txBody>
          </p:sp>
        </mc:Choice>
        <mc:Fallback>
          <p:sp>
            <p:nvSpPr>
              <p:cNvPr id="15" name="Content Placeholder 3">
                <a:extLst>
                  <a:ext uri="{FF2B5EF4-FFF2-40B4-BE49-F238E27FC236}">
                    <a16:creationId xmlns:a16="http://schemas.microsoft.com/office/drawing/2014/main" id="{B402399B-E9CC-5D44-B0A1-0606B1AE4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209800"/>
                <a:ext cx="6934200" cy="4114800"/>
              </a:xfrm>
              <a:prstGeom prst="rect">
                <a:avLst/>
              </a:prstGeom>
              <a:blipFill>
                <a:blip r:embed="rId3"/>
                <a:stretch>
                  <a:fillRect l="-1465" t="-615" r="-2747" b="-4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56F159D4-7345-7D4B-8565-222294DD29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8600" y="2656672"/>
            <a:ext cx="3984064" cy="290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25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CF66BA0-2476-4648-8045-49F652653D5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85800" y="764373"/>
                <a:ext cx="10820400" cy="912028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sample</a:t>
                </a:r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CF66BA0-2476-4648-8045-49F652653D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85800" y="764373"/>
                <a:ext cx="10820400" cy="912028"/>
              </a:xfrm>
              <a:blipFill>
                <a:blip r:embed="rId3"/>
                <a:stretch>
                  <a:fillRect t="-4167" r="-1993"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3">
                <a:extLst>
                  <a:ext uri="{FF2B5EF4-FFF2-40B4-BE49-F238E27FC236}">
                    <a16:creationId xmlns:a16="http://schemas.microsoft.com/office/drawing/2014/main" id="{9E98C3BF-0C21-8E4F-AEBE-3CC5C9D3373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5800" y="1752600"/>
                <a:ext cx="10820400" cy="4876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800" b="1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b="1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𝝌</m:t>
                          </m:r>
                        </m:e>
                        <m:sub>
                          <m:r>
                            <a:rPr lang="en-US" altLang="zh-CN" sz="2800" b="1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𝒔𝒂𝒎𝒑𝒍𝒆</m:t>
                          </m:r>
                        </m:sub>
                        <m:sup>
                          <m:r>
                            <a:rPr lang="en-US" altLang="zh-CN" sz="2800" b="1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altLang="zh-CN" sz="2800" b="1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2800" b="1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altLang="zh-CN" sz="2800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800" b="1" i="1" smtClean="0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800" b="1" i="1" smtClean="0">
                                          <a:ln w="0"/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b="1" i="1" smtClean="0">
                                              <a:ln w="0"/>
                                              <a:effectLst>
                                                <a:outerShdw blurRad="38100" dist="19050" dir="2700000" algn="tl" rotWithShape="0">
                                                  <a:schemeClr val="dk1">
                                                    <a:alpha val="40000"/>
                                                  </a:scheme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b="1" i="1" smtClean="0">
                                              <a:ln w="0"/>
                                              <a:effectLst>
                                                <a:outerShdw blurRad="38100" dist="19050" dir="2700000" algn="tl" rotWithShape="0">
                                                  <a:schemeClr val="dk1">
                                                    <a:alpha val="40000"/>
                                                  </a:scheme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</a:rPr>
                                            <m:t>𝒇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b="1" i="1" smtClean="0">
                                              <a:ln w="0"/>
                                              <a:effectLst>
                                                <a:outerShdw blurRad="38100" dist="19050" dir="2700000" algn="tl" rotWithShape="0">
                                                  <a:schemeClr val="dk1">
                                                    <a:alpha val="40000"/>
                                                  </a:scheme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</a:rPr>
                                            <m:t>𝒐𝒃𝒔</m:t>
                                          </m:r>
                                        </m:sub>
                                      </m:sSub>
                                      <m:r>
                                        <a:rPr lang="en-US" altLang="zh-CN" sz="2800" b="1" i="1" smtClean="0">
                                          <a:ln w="0"/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800" b="1" i="1">
                                              <a:ln w="0"/>
                                              <a:effectLst>
                                                <a:outerShdw blurRad="38100" dist="19050" dir="2700000" algn="tl" rotWithShape="0">
                                                  <a:schemeClr val="dk1">
                                                    <a:alpha val="40000"/>
                                                  </a:scheme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b="1" i="1" smtClean="0">
                                              <a:ln w="0"/>
                                              <a:effectLst>
                                                <a:outerShdw blurRad="38100" dist="19050" dir="2700000" algn="tl" rotWithShape="0">
                                                  <a:schemeClr val="dk1">
                                                    <a:alpha val="40000"/>
                                                  </a:scheme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</a:rPr>
                                            <m:t>𝒇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b="1" i="1" smtClean="0">
                                              <a:ln w="0"/>
                                              <a:effectLst>
                                                <a:outerShdw blurRad="38100" dist="19050" dir="2700000" algn="tl" rotWithShape="0">
                                                  <a:schemeClr val="dk1">
                                                    <a:alpha val="40000"/>
                                                  </a:scheme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</a:rPr>
                                            <m:t>𝒆𝒙𝒑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800" b="1" i="1" smtClean="0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altLang="zh-CN" sz="2800" b="1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 smtClean="0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US" altLang="zh-CN" sz="2800" b="1" i="1" smtClean="0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𝒆𝒙𝒑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altLang="zh-CN" sz="2400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2800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𝒐𝒃𝒔</m:t>
                        </m:r>
                      </m:sub>
                    </m:sSub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: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observed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frequencies;</a:t>
                </a:r>
                <a:r>
                  <a:rPr lang="zh-CN" altLang="en-US" sz="2400" dirty="0"/>
                  <a:t> </a:t>
                </a:r>
                <a:endParaRPr lang="en-US" altLang="zh-CN" sz="2400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2800" b="1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𝒆𝒙𝒑</m:t>
                        </m:r>
                      </m:sub>
                    </m:sSub>
                  </m:oMath>
                </a14:m>
                <a:r>
                  <a:rPr lang="en-US" altLang="zh-CN" sz="2400" dirty="0"/>
                  <a:t>: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expected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frequencies,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for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each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cell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in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a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two-way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table:</a:t>
                </a:r>
                <a:r>
                  <a:rPr lang="zh-CN" altLang="en-US" sz="2400" dirty="0"/>
                  <a:t> </a:t>
                </a:r>
                <a:endParaRPr lang="en-US" altLang="zh-CN" sz="2400" dirty="0"/>
              </a:p>
              <a:p>
                <a:pPr marL="457200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400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𝒆𝒙𝒑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24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altLang="zh-CN" sz="2400" b="1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1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  <m:sup>
                              <m:r>
                                <a:rPr lang="en-US" altLang="zh-CN" sz="2400" b="1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𝒕𝒉</m:t>
                              </m:r>
                            </m:sup>
                          </m:sSup>
                          <m:r>
                            <a:rPr lang="zh-CN" altLang="en-US" sz="24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𝒓𝒐𝒘</m:t>
                          </m:r>
                          <m:r>
                            <a:rPr lang="zh-CN" altLang="en-US" sz="24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𝒕𝒐𝒕𝒂𝒍</m:t>
                          </m:r>
                          <m:r>
                            <a:rPr lang="zh-CN" altLang="en-US" sz="24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 ∗</m:t>
                          </m:r>
                          <m:sSup>
                            <m:sSupPr>
                              <m:ctrlPr>
                                <a:rPr lang="en-US" altLang="zh-CN" sz="2400" b="1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e>
                            <m:sup>
                              <m:r>
                                <a:rPr lang="en-US" altLang="zh-CN" sz="2400" b="1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𝒕𝒉</m:t>
                              </m:r>
                            </m:sup>
                          </m:sSup>
                          <m:r>
                            <a:rPr lang="zh-CN" altLang="en-US" sz="24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𝒄𝒐𝒍𝒖𝒎𝒏</m:t>
                          </m:r>
                          <m:r>
                            <a:rPr lang="zh-CN" altLang="en-US" sz="24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𝒕𝒐𝒕𝒂𝒍</m:t>
                          </m:r>
                        </m:num>
                        <m:den>
                          <m:r>
                            <a:rPr lang="en-US" altLang="zh-CN" sz="24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pPr marL="457200" lvl="1" indent="0">
                  <a:lnSpc>
                    <a:spcPct val="100000"/>
                  </a:lnSpc>
                  <a:buNone/>
                </a:pPr>
                <a:endParaRPr lang="en-US" altLang="zh-CN" dirty="0"/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en-US" altLang="zh-CN" dirty="0"/>
                  <a:t>	</a:t>
                </a:r>
                <a:r>
                  <a:rPr lang="zh-CN" altLang="en-US" dirty="0"/>
                  <a:t>   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total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sample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size.</a:t>
                </a:r>
              </a:p>
            </p:txBody>
          </p:sp>
        </mc:Choice>
        <mc:Fallback>
          <p:sp>
            <p:nvSpPr>
              <p:cNvPr id="9" name="Content Placeholder 3">
                <a:extLst>
                  <a:ext uri="{FF2B5EF4-FFF2-40B4-BE49-F238E27FC236}">
                    <a16:creationId xmlns:a16="http://schemas.microsoft.com/office/drawing/2014/main" id="{9E98C3BF-0C21-8E4F-AEBE-3CC5C9D337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752600"/>
                <a:ext cx="10820400" cy="4876800"/>
              </a:xfrm>
              <a:prstGeom prst="rect">
                <a:avLst/>
              </a:prstGeom>
              <a:blipFill>
                <a:blip r:embed="rId4"/>
                <a:stretch>
                  <a:fillRect l="-1172" t="-27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966526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3169</TotalTime>
  <Words>1336</Words>
  <Application>Microsoft Macintosh PowerPoint</Application>
  <PresentationFormat>Widescreen</PresentationFormat>
  <Paragraphs>250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Cambria Math</vt:lpstr>
      <vt:lpstr>Century Gothic</vt:lpstr>
      <vt:lpstr>Times New Roman</vt:lpstr>
      <vt:lpstr>Vapor Trail</vt:lpstr>
      <vt:lpstr>Sociology: 3549 CHI SQUARE</vt:lpstr>
      <vt:lpstr>announcement</vt:lpstr>
      <vt:lpstr>agenda</vt:lpstr>
      <vt:lpstr>Hypothesis testing</vt:lpstr>
      <vt:lpstr>Cross-tabulation of IV &amp; DV</vt:lpstr>
      <vt:lpstr>χ^2 test</vt:lpstr>
      <vt:lpstr>Steps for test hypothesis – χ^2 test</vt:lpstr>
      <vt:lpstr>Critical value and χ^2 distribution</vt:lpstr>
      <vt:lpstr>χ^2 for sample</vt:lpstr>
      <vt:lpstr>conclusion</vt:lpstr>
      <vt:lpstr>example</vt:lpstr>
      <vt:lpstr>Covid vaccine EXAMPLE</vt:lpstr>
      <vt:lpstr>hypothesis</vt:lpstr>
      <vt:lpstr>χ_critical^2 </vt:lpstr>
      <vt:lpstr>Expected values</vt:lpstr>
      <vt:lpstr>χ_sample^2 </vt:lpstr>
      <vt:lpstr>conclusion</vt:lpstr>
      <vt:lpstr>In-class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Sociology: 3549 Hypothesis testing</dc:title>
  <dc:creator>ychu612@gmail.com</dc:creator>
  <cp:lastModifiedBy>ychu612@gmail.com</cp:lastModifiedBy>
  <cp:revision>242</cp:revision>
  <dcterms:created xsi:type="dcterms:W3CDTF">2020-10-31T02:55:17Z</dcterms:created>
  <dcterms:modified xsi:type="dcterms:W3CDTF">2020-11-21T19:20:49Z</dcterms:modified>
</cp:coreProperties>
</file>