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1"/>
  </p:sldMasterIdLst>
  <p:notesMasterIdLst>
    <p:notesMasterId r:id="rId19"/>
  </p:notesMasterIdLst>
  <p:sldIdLst>
    <p:sldId id="256" r:id="rId2"/>
    <p:sldId id="364" r:id="rId3"/>
    <p:sldId id="363" r:id="rId4"/>
    <p:sldId id="465" r:id="rId5"/>
    <p:sldId id="471" r:id="rId6"/>
    <p:sldId id="485" r:id="rId7"/>
    <p:sldId id="468" r:id="rId8"/>
    <p:sldId id="488" r:id="rId9"/>
    <p:sldId id="486" r:id="rId10"/>
    <p:sldId id="469" r:id="rId11"/>
    <p:sldId id="484" r:id="rId12"/>
    <p:sldId id="489" r:id="rId13"/>
    <p:sldId id="490" r:id="rId14"/>
    <p:sldId id="491" r:id="rId15"/>
    <p:sldId id="480" r:id="rId16"/>
    <p:sldId id="479" r:id="rId17"/>
    <p:sldId id="4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89052" autoAdjust="0"/>
  </p:normalViewPr>
  <p:slideViewPr>
    <p:cSldViewPr>
      <p:cViewPr varScale="1">
        <p:scale>
          <a:sx n="93" d="100"/>
          <a:sy n="93" d="100"/>
        </p:scale>
        <p:origin x="57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3" y="15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603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/>
            <a:t>Sig</a:t>
          </a:r>
          <a:r>
            <a:rPr lang="en-US" altLang="zh-CN" b="1"/>
            <a:t>.</a:t>
          </a:r>
          <a:endParaRPr lang="en-US" b="1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dirty="0"/>
                <a:t>Set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significance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level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(</a:t>
              </a:r>
              <a14:m>
                <m:oMath xmlns:m="http://schemas.openxmlformats.org/officeDocument/2006/math">
                  <m:r>
                    <a:rPr lang="en-US" altLang="zh-CN" sz="2400" b="1" i="1" smtClean="0"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𝜶</m:t>
                  </m:r>
                </m:oMath>
              </a14:m>
              <a:r>
                <a:rPr lang="en-US" altLang="zh-CN" sz="2400" dirty="0"/>
                <a:t>),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decide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critical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region</a:t>
              </a:r>
              <a:endParaRPr lang="en-US" sz="2400" dirty="0"/>
            </a:p>
          </dgm:t>
        </dgm:pt>
      </mc:Choice>
      <mc:Fallback xmlns="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dirty="0"/>
                <a:t>Set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significance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level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(</a:t>
              </a:r>
              <a:r>
                <a:rPr lang="en-US" altLang="zh-CN" sz="2400" b="1" i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𝜶</a:t>
              </a:r>
              <a:r>
                <a:rPr lang="en-US" altLang="zh-CN" sz="2400" dirty="0"/>
                <a:t>),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decide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critical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region</a:t>
              </a:r>
              <a:endParaRPr lang="en-US" sz="2400" dirty="0"/>
            </a:p>
          </dgm:t>
        </dgm:pt>
      </mc:Fallback>
    </mc:AlternateConten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/>
      <dgm:t>
        <a:bodyPr/>
        <a:lstStyle/>
        <a:p>
          <a:r>
            <a:rPr lang="en-US" altLang="zh-CN" sz="2400" dirty="0"/>
            <a:t>Collect</a:t>
          </a:r>
          <a:r>
            <a:rPr lang="zh-CN" altLang="en-US" sz="2400" dirty="0"/>
            <a:t> </a:t>
          </a:r>
          <a:r>
            <a:rPr lang="en-US" altLang="zh-CN" sz="2400" dirty="0"/>
            <a:t>sample</a:t>
          </a:r>
          <a:r>
            <a:rPr lang="zh-CN" altLang="en-US" sz="2400" dirty="0"/>
            <a:t> </a:t>
          </a:r>
          <a:r>
            <a:rPr lang="en-US" altLang="zh-CN" sz="2400" dirty="0"/>
            <a:t>and</a:t>
          </a:r>
          <a:r>
            <a:rPr lang="zh-CN" altLang="en-US" sz="2400" dirty="0"/>
            <a:t> </a:t>
          </a:r>
          <a:r>
            <a:rPr lang="en-US" altLang="zh-CN" sz="2400" dirty="0"/>
            <a:t>compute</a:t>
          </a:r>
          <a:r>
            <a:rPr lang="zh-CN" altLang="en-US" sz="2400" dirty="0"/>
            <a:t> </a:t>
          </a:r>
          <a:r>
            <a:rPr lang="en-US" altLang="zh-CN" sz="2400" dirty="0"/>
            <a:t>test</a:t>
          </a:r>
          <a:r>
            <a:rPr lang="zh-CN" altLang="en-US" sz="2400" dirty="0"/>
            <a:t> </a:t>
          </a:r>
          <a:r>
            <a:rPr lang="en-US" altLang="zh-CN" sz="2400" dirty="0"/>
            <a:t>statistics</a:t>
          </a:r>
          <a:r>
            <a:rPr lang="zh-CN" altLang="en-US" sz="2400" dirty="0"/>
            <a:t> </a:t>
          </a:r>
          <a:endParaRPr lang="en-US" sz="2400" dirty="0"/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dgm:pt modelId="{7F8C8BA3-F99E-1E40-9F0B-E22978FF0487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4522D373-195E-6A4D-9E45-1B5C4FFFE4A4}" type="pres">
      <dgm:prSet presAssocID="{164CE94B-1B41-2E47-85E2-DEB86F29640A}" presName="composite" presStyleCnt="0"/>
      <dgm:spPr/>
    </dgm:pt>
    <dgm:pt modelId="{67E7ED19-6C31-1C4B-9675-664EE9661666}" type="pres">
      <dgm:prSet presAssocID="{164CE94B-1B41-2E47-85E2-DEB86F29640A}" presName="parentText" presStyleLbl="alignNode1" presStyleIdx="0" presStyleCnt="4" custScaleX="172367">
        <dgm:presLayoutVars>
          <dgm:chMax val="1"/>
          <dgm:bulletEnabled val="1"/>
        </dgm:presLayoutVars>
      </dgm:prSet>
      <dgm:spPr/>
    </dgm:pt>
    <dgm:pt modelId="{111CBE6D-5747-FB43-B99E-50E195B73E6F}" type="pres">
      <dgm:prSet presAssocID="{164CE94B-1B41-2E47-85E2-DEB86F29640A}" presName="descendantText" presStyleLbl="alignAcc1" presStyleIdx="0" presStyleCnt="4" custScaleX="93718">
        <dgm:presLayoutVars>
          <dgm:bulletEnabled val="1"/>
        </dgm:presLayoutVars>
      </dgm:prSet>
      <dgm:spPr/>
    </dgm:pt>
    <dgm:pt modelId="{F1EED5BC-D3E3-A445-8068-1A005476417D}" type="pres">
      <dgm:prSet presAssocID="{ED949760-155D-3C42-8E2E-EA1627A5CDD3}" presName="sp" presStyleCnt="0"/>
      <dgm:spPr/>
    </dgm:pt>
    <dgm:pt modelId="{3CDDBFE5-DB05-0D4C-B694-9237F35AC413}" type="pres">
      <dgm:prSet presAssocID="{473A3338-E833-B549-8F72-77B798ED4095}" presName="composite" presStyleCnt="0"/>
      <dgm:spPr/>
    </dgm:pt>
    <dgm:pt modelId="{2986A42C-45BD-0D43-B4D1-612E3DCA8B4F}" type="pres">
      <dgm:prSet presAssocID="{473A3338-E833-B549-8F72-77B798ED4095}" presName="parentText" presStyleLbl="alignNode1" presStyleIdx="1" presStyleCnt="4" custScaleX="172367">
        <dgm:presLayoutVars>
          <dgm:chMax val="1"/>
          <dgm:bulletEnabled val="1"/>
        </dgm:presLayoutVars>
      </dgm:prSet>
      <dgm:spPr/>
    </dgm:pt>
    <dgm:pt modelId="{EE72D9C8-255C-B441-B1D5-8032964EC0E3}" type="pres">
      <dgm:prSet presAssocID="{473A3338-E833-B549-8F72-77B798ED4095}" presName="descendantText" presStyleLbl="alignAcc1" presStyleIdx="1" presStyleCnt="4" custScaleX="93718">
        <dgm:presLayoutVars>
          <dgm:bulletEnabled val="1"/>
        </dgm:presLayoutVars>
      </dgm:prSet>
      <dgm:spPr/>
    </dgm:pt>
    <dgm:pt modelId="{AA4EB18F-92B8-5340-A7EE-9D8D71BFE9AE}" type="pres">
      <dgm:prSet presAssocID="{7662A67D-BD47-9D4E-BDFB-DFABF8125E4F}" presName="sp" presStyleCnt="0"/>
      <dgm:spPr/>
    </dgm:pt>
    <dgm:pt modelId="{51CEDE1D-2A07-AA41-856B-2DEAB4340448}" type="pres">
      <dgm:prSet presAssocID="{DFF6C136-3405-C345-84E9-6926AADE354A}" presName="composite" presStyleCnt="0"/>
      <dgm:spPr/>
    </dgm:pt>
    <dgm:pt modelId="{382F6517-AF22-BC41-85F8-620DE84A510E}" type="pres">
      <dgm:prSet presAssocID="{DFF6C136-3405-C345-84E9-6926AADE354A}" presName="parentText" presStyleLbl="alignNode1" presStyleIdx="2" presStyleCnt="4" custScaleX="172367">
        <dgm:presLayoutVars>
          <dgm:chMax val="1"/>
          <dgm:bulletEnabled val="1"/>
        </dgm:presLayoutVars>
      </dgm:prSet>
      <dgm:spPr/>
    </dgm:pt>
    <dgm:pt modelId="{73D5997D-6233-724C-A7ED-D05635547495}" type="pres">
      <dgm:prSet presAssocID="{DFF6C136-3405-C345-84E9-6926AADE354A}" presName="descendantText" presStyleLbl="alignAcc1" presStyleIdx="2" presStyleCnt="4" custScaleX="93718">
        <dgm:presLayoutVars>
          <dgm:bulletEnabled val="1"/>
        </dgm:presLayoutVars>
      </dgm:prSet>
      <dgm:spPr/>
    </dgm:pt>
    <dgm:pt modelId="{998211AC-A36A-684C-BDCD-172009C4A4CA}" type="pres">
      <dgm:prSet presAssocID="{D4CE4717-2C86-7949-8129-C3B2C98C58B5}" presName="sp" presStyleCnt="0"/>
      <dgm:spPr/>
    </dgm:pt>
    <dgm:pt modelId="{8A7BF2C0-272C-BE45-9947-DFE8B0D04BAD}" type="pres">
      <dgm:prSet presAssocID="{4D481EF6-A408-0B46-8FCB-A192184AD5CB}" presName="composite" presStyleCnt="0"/>
      <dgm:spPr/>
    </dgm:pt>
    <dgm:pt modelId="{80798D84-1111-3844-862A-F8CD858797B9}" type="pres">
      <dgm:prSet presAssocID="{4D481EF6-A408-0B46-8FCB-A192184AD5CB}" presName="parentText" presStyleLbl="alignNode1" presStyleIdx="3" presStyleCnt="4" custScaleX="172367">
        <dgm:presLayoutVars>
          <dgm:chMax val="1"/>
          <dgm:bulletEnabled val="1"/>
        </dgm:presLayoutVars>
      </dgm:prSet>
      <dgm:spPr/>
    </dgm:pt>
    <dgm:pt modelId="{D5C352A7-A739-C64D-8E72-27C781F4FE55}" type="pres">
      <dgm:prSet presAssocID="{4D481EF6-A408-0B46-8FCB-A192184AD5CB}" presName="descendantText" presStyleLbl="alignAcc1" presStyleIdx="3" presStyleCnt="4" custScaleX="93718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9A5E615C-5D05-7742-A379-B5615408A2C3}" type="presOf" srcId="{C6A12A18-F615-C24E-807C-D3C8A09752C7}" destId="{111CBE6D-5747-FB43-B99E-50E195B73E6F}" srcOrd="0" destOrd="0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E2E3B77E-DED4-0E4F-9244-D47AFA7943B0}" type="presOf" srcId="{164CE94B-1B41-2E47-85E2-DEB86F29640A}" destId="{67E7ED19-6C31-1C4B-9675-664EE9661666}" srcOrd="0" destOrd="0" presId="urn:microsoft.com/office/officeart/2005/8/layout/chevron2"/>
    <dgm:cxn modelId="{016EF97F-50A3-CF49-B8B0-49D1118C0201}" type="presOf" srcId="{473A3338-E833-B549-8F72-77B798ED4095}" destId="{2986A42C-45BD-0D43-B4D1-612E3DCA8B4F}" srcOrd="0" destOrd="0" presId="urn:microsoft.com/office/officeart/2005/8/layout/chevron2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06653094-1BC8-0447-9256-5E942B8E2E48}" type="presOf" srcId="{F31F6ADB-169B-544E-8717-D63EACCFDB02}" destId="{7F8C8BA3-F99E-1E40-9F0B-E22978FF0487}" srcOrd="0" destOrd="0" presId="urn:microsoft.com/office/officeart/2005/8/layout/chevron2"/>
    <dgm:cxn modelId="{C123FE95-581C-4746-8582-2BDC93EB52EB}" type="presOf" srcId="{083A7109-EA0B-0C46-9799-7EA79EE82C74}" destId="{73D5997D-6233-724C-A7ED-D05635547495}" srcOrd="0" destOrd="0" presId="urn:microsoft.com/office/officeart/2005/8/layout/chevron2"/>
    <dgm:cxn modelId="{3AA125B9-B7FD-B147-A597-EAB0F996B363}" type="presOf" srcId="{DFF6C136-3405-C345-84E9-6926AADE354A}" destId="{382F6517-AF22-BC41-85F8-620DE84A510E}" srcOrd="0" destOrd="0" presId="urn:microsoft.com/office/officeart/2005/8/layout/chevron2"/>
    <dgm:cxn modelId="{747803CB-E1A6-624D-93C0-F9827AB417C2}" type="presOf" srcId="{BE6CF897-B00E-3544-B93D-F11F7069987F}" destId="{EE72D9C8-255C-B441-B1D5-8032964EC0E3}" srcOrd="0" destOrd="0" presId="urn:microsoft.com/office/officeart/2005/8/layout/chevron2"/>
    <dgm:cxn modelId="{6C7A8AE5-B489-6649-8E93-C1D1787BD6BF}" type="presOf" srcId="{72C28D82-6AA0-C643-9FA8-3019AA063B79}" destId="{D5C352A7-A739-C64D-8E72-27C781F4FE55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8E0493FD-1F72-6843-9ADB-66E6AC14CBA5}" type="presOf" srcId="{4D481EF6-A408-0B46-8FCB-A192184AD5CB}" destId="{80798D84-1111-3844-862A-F8CD858797B9}" srcOrd="0" destOrd="0" presId="urn:microsoft.com/office/officeart/2005/8/layout/chevron2"/>
    <dgm:cxn modelId="{79331CA3-D560-274A-B547-B6B2FD084DA5}" type="presParOf" srcId="{7F8C8BA3-F99E-1E40-9F0B-E22978FF0487}" destId="{4522D373-195E-6A4D-9E45-1B5C4FFFE4A4}" srcOrd="0" destOrd="0" presId="urn:microsoft.com/office/officeart/2005/8/layout/chevron2"/>
    <dgm:cxn modelId="{9E786059-4A14-A84B-812A-DD8399656BAD}" type="presParOf" srcId="{4522D373-195E-6A4D-9E45-1B5C4FFFE4A4}" destId="{67E7ED19-6C31-1C4B-9675-664EE9661666}" srcOrd="0" destOrd="0" presId="urn:microsoft.com/office/officeart/2005/8/layout/chevron2"/>
    <dgm:cxn modelId="{968F7B32-2C24-2042-A044-A1608FD3E000}" type="presParOf" srcId="{4522D373-195E-6A4D-9E45-1B5C4FFFE4A4}" destId="{111CBE6D-5747-FB43-B99E-50E195B73E6F}" srcOrd="1" destOrd="0" presId="urn:microsoft.com/office/officeart/2005/8/layout/chevron2"/>
    <dgm:cxn modelId="{A50755A0-118D-2341-97DF-BD83466D86D7}" type="presParOf" srcId="{7F8C8BA3-F99E-1E40-9F0B-E22978FF0487}" destId="{F1EED5BC-D3E3-A445-8068-1A005476417D}" srcOrd="1" destOrd="0" presId="urn:microsoft.com/office/officeart/2005/8/layout/chevron2"/>
    <dgm:cxn modelId="{83307659-6D89-E14E-8272-EC3452F53A35}" type="presParOf" srcId="{7F8C8BA3-F99E-1E40-9F0B-E22978FF0487}" destId="{3CDDBFE5-DB05-0D4C-B694-9237F35AC413}" srcOrd="2" destOrd="0" presId="urn:microsoft.com/office/officeart/2005/8/layout/chevron2"/>
    <dgm:cxn modelId="{4F373729-366B-E243-89D2-7AC51B84079A}" type="presParOf" srcId="{3CDDBFE5-DB05-0D4C-B694-9237F35AC413}" destId="{2986A42C-45BD-0D43-B4D1-612E3DCA8B4F}" srcOrd="0" destOrd="0" presId="urn:microsoft.com/office/officeart/2005/8/layout/chevron2"/>
    <dgm:cxn modelId="{9C1C3B20-4A30-DC48-AF46-057559CBF3A8}" type="presParOf" srcId="{3CDDBFE5-DB05-0D4C-B694-9237F35AC413}" destId="{EE72D9C8-255C-B441-B1D5-8032964EC0E3}" srcOrd="1" destOrd="0" presId="urn:microsoft.com/office/officeart/2005/8/layout/chevron2"/>
    <dgm:cxn modelId="{5F7B3EEF-F56D-D846-B647-0D2B9E528725}" type="presParOf" srcId="{7F8C8BA3-F99E-1E40-9F0B-E22978FF0487}" destId="{AA4EB18F-92B8-5340-A7EE-9D8D71BFE9AE}" srcOrd="3" destOrd="0" presId="urn:microsoft.com/office/officeart/2005/8/layout/chevron2"/>
    <dgm:cxn modelId="{031C8E8D-5C8A-0644-A8F6-CB839BDDFC55}" type="presParOf" srcId="{7F8C8BA3-F99E-1E40-9F0B-E22978FF0487}" destId="{51CEDE1D-2A07-AA41-856B-2DEAB4340448}" srcOrd="4" destOrd="0" presId="urn:microsoft.com/office/officeart/2005/8/layout/chevron2"/>
    <dgm:cxn modelId="{04D48AC3-654D-8D42-AD28-4408457FA415}" type="presParOf" srcId="{51CEDE1D-2A07-AA41-856B-2DEAB4340448}" destId="{382F6517-AF22-BC41-85F8-620DE84A510E}" srcOrd="0" destOrd="0" presId="urn:microsoft.com/office/officeart/2005/8/layout/chevron2"/>
    <dgm:cxn modelId="{8869D91E-B001-A143-8192-99F5CC169771}" type="presParOf" srcId="{51CEDE1D-2A07-AA41-856B-2DEAB4340448}" destId="{73D5997D-6233-724C-A7ED-D05635547495}" srcOrd="1" destOrd="0" presId="urn:microsoft.com/office/officeart/2005/8/layout/chevron2"/>
    <dgm:cxn modelId="{9EFEC926-3171-B14D-B40B-63CCACE6311C}" type="presParOf" srcId="{7F8C8BA3-F99E-1E40-9F0B-E22978FF0487}" destId="{998211AC-A36A-684C-BDCD-172009C4A4CA}" srcOrd="5" destOrd="0" presId="urn:microsoft.com/office/officeart/2005/8/layout/chevron2"/>
    <dgm:cxn modelId="{3FB784B5-E6AE-7A42-B022-10AA2F60130C}" type="presParOf" srcId="{7F8C8BA3-F99E-1E40-9F0B-E22978FF0487}" destId="{8A7BF2C0-272C-BE45-9947-DFE8B0D04BAD}" srcOrd="6" destOrd="0" presId="urn:microsoft.com/office/officeart/2005/8/layout/chevron2"/>
    <dgm:cxn modelId="{730A11FA-339B-B742-930A-3E48D1457FD7}" type="presParOf" srcId="{8A7BF2C0-272C-BE45-9947-DFE8B0D04BAD}" destId="{80798D84-1111-3844-862A-F8CD858797B9}" srcOrd="0" destOrd="0" presId="urn:microsoft.com/office/officeart/2005/8/layout/chevron2"/>
    <dgm:cxn modelId="{549F7A8E-3FF4-5D47-90F4-71B8E6B77C58}" type="presParOf" srcId="{8A7BF2C0-272C-BE45-9947-DFE8B0D04BAD}" destId="{D5C352A7-A739-C64D-8E72-27C781F4FE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BCBFB-70C3-4942-A66B-913C65C5A8F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73AE46A-1425-A74D-9137-1172380D6DCB}">
      <dgm:prSet phldrT="[Text]"/>
      <dgm:spPr/>
      <dgm:t>
        <a:bodyPr/>
        <a:lstStyle/>
        <a:p>
          <a:r>
            <a:rPr lang="en-US" altLang="zh-CN" dirty="0"/>
            <a:t>Statement</a:t>
          </a:r>
          <a:endParaRPr lang="en-US" dirty="0"/>
        </a:p>
      </dgm:t>
    </dgm:pt>
    <dgm:pt modelId="{99F8C7F3-A665-F44D-91E8-6450138D5814}" type="parTrans" cxnId="{C1D55125-AFB5-3041-A6B5-E8D97354C56C}">
      <dgm:prSet/>
      <dgm:spPr/>
      <dgm:t>
        <a:bodyPr/>
        <a:lstStyle/>
        <a:p>
          <a:endParaRPr lang="en-US"/>
        </a:p>
      </dgm:t>
    </dgm:pt>
    <dgm:pt modelId="{653587BB-9EEA-4741-AFC0-821111588BF4}" type="sibTrans" cxnId="{C1D55125-AFB5-3041-A6B5-E8D97354C56C}">
      <dgm:prSet/>
      <dgm:spPr/>
      <dgm:t>
        <a:bodyPr/>
        <a:lstStyle/>
        <a:p>
          <a:endParaRPr lang="en-US"/>
        </a:p>
      </dgm:t>
    </dgm:pt>
    <dgm:pt modelId="{0E9C4D71-8873-BD4C-8CC1-3812ED3B1C31}">
      <dgm:prSet phldrT="[Text]"/>
      <dgm:spPr/>
      <dgm:t>
        <a:bodyPr/>
        <a:lstStyle/>
        <a:p>
          <a:r>
            <a:rPr lang="en-US" altLang="zh-CN" dirty="0"/>
            <a:t>Sig.</a:t>
          </a:r>
          <a:r>
            <a:rPr lang="zh-CN" altLang="en-US" dirty="0"/>
            <a:t> </a:t>
          </a:r>
          <a:r>
            <a:rPr lang="en-US" altLang="zh-CN" dirty="0"/>
            <a:t>level</a:t>
          </a:r>
          <a:endParaRPr lang="en-US" dirty="0"/>
        </a:p>
      </dgm:t>
    </dgm:pt>
    <dgm:pt modelId="{41ED4858-57D7-3E43-A279-EA77A13BED5D}" type="parTrans" cxnId="{B5FB976D-A3A6-0C49-982F-214F69D914DE}">
      <dgm:prSet/>
      <dgm:spPr/>
      <dgm:t>
        <a:bodyPr/>
        <a:lstStyle/>
        <a:p>
          <a:endParaRPr lang="en-US"/>
        </a:p>
      </dgm:t>
    </dgm:pt>
    <dgm:pt modelId="{53D82B48-54FD-244D-BAE7-F76923872989}" type="sibTrans" cxnId="{B5FB976D-A3A6-0C49-982F-214F69D914DE}">
      <dgm:prSet/>
      <dgm:spPr/>
      <dgm:t>
        <a:bodyPr/>
        <a:lstStyle/>
        <a:p>
          <a:endParaRPr lang="en-US"/>
        </a:p>
      </dgm:t>
    </dgm:pt>
    <dgm:pt modelId="{6373582E-0034-3C49-95A6-1C2D410FEC4C}">
      <dgm:prSet phldrT="[Text]"/>
      <dgm:spPr/>
      <dgm:t>
        <a:bodyPr/>
        <a:lstStyle/>
        <a:p>
          <a:r>
            <a:rPr lang="en-US" dirty="0"/>
            <a:t>Calculate</a:t>
          </a:r>
        </a:p>
      </dgm:t>
    </dgm:pt>
    <dgm:pt modelId="{11EBD6DF-E1AC-F941-835D-8844FD180738}" type="parTrans" cxnId="{06058D7C-D0F0-1441-82B2-E15B02ABD450}">
      <dgm:prSet/>
      <dgm:spPr/>
      <dgm:t>
        <a:bodyPr/>
        <a:lstStyle/>
        <a:p>
          <a:endParaRPr lang="en-US"/>
        </a:p>
      </dgm:t>
    </dgm:pt>
    <dgm:pt modelId="{6E1CD27F-A165-684C-8867-4CE6B56CF0ED}" type="sibTrans" cxnId="{06058D7C-D0F0-1441-82B2-E15B02ABD450}">
      <dgm:prSet/>
      <dgm:spPr/>
      <dgm:t>
        <a:bodyPr/>
        <a:lstStyle/>
        <a:p>
          <a:endParaRPr lang="en-US"/>
        </a:p>
      </dgm:t>
    </dgm:pt>
    <dgm:pt modelId="{A2E6A4E0-24B6-A647-A1E0-578855D757A1}">
      <dgm:prSet phldrT="[Text]"/>
      <dgm:spPr/>
      <dgm:t>
        <a:bodyPr/>
        <a:lstStyle/>
        <a:p>
          <a:r>
            <a:rPr lang="en-US" altLang="zh-CN" dirty="0"/>
            <a:t>Decide</a:t>
          </a:r>
          <a:endParaRPr lang="en-US" dirty="0"/>
        </a:p>
      </dgm:t>
    </dgm:pt>
    <dgm:pt modelId="{BD60D0A7-BFF4-0545-9C71-C3B408340A1C}" type="parTrans" cxnId="{98F10DAD-5674-6F49-B404-D88DE0A4D7E6}">
      <dgm:prSet/>
      <dgm:spPr/>
      <dgm:t>
        <a:bodyPr/>
        <a:lstStyle/>
        <a:p>
          <a:endParaRPr lang="en-US"/>
        </a:p>
      </dgm:t>
    </dgm:pt>
    <dgm:pt modelId="{E37E2537-07D9-7846-97A4-75034955FFBF}" type="sibTrans" cxnId="{98F10DAD-5674-6F49-B404-D88DE0A4D7E6}">
      <dgm:prSet/>
      <dgm:spPr/>
      <dgm:t>
        <a:bodyPr/>
        <a:lstStyle/>
        <a:p>
          <a:endParaRPr lang="en-US"/>
        </a:p>
      </dgm:t>
    </dgm:pt>
    <dgm:pt modelId="{AFAD7E50-307F-B742-BF96-937AB6BDD2D1}" type="pres">
      <dgm:prSet presAssocID="{CE9BCBFB-70C3-4942-A66B-913C65C5A8F1}" presName="linearFlow" presStyleCnt="0">
        <dgm:presLayoutVars>
          <dgm:resizeHandles val="exact"/>
        </dgm:presLayoutVars>
      </dgm:prSet>
      <dgm:spPr/>
    </dgm:pt>
    <dgm:pt modelId="{00AEFA1D-03A8-1048-9738-1452A9818356}" type="pres">
      <dgm:prSet presAssocID="{673AE46A-1425-A74D-9137-1172380D6DCB}" presName="node" presStyleLbl="node1" presStyleIdx="0" presStyleCnt="4">
        <dgm:presLayoutVars>
          <dgm:bulletEnabled val="1"/>
        </dgm:presLayoutVars>
      </dgm:prSet>
      <dgm:spPr/>
    </dgm:pt>
    <dgm:pt modelId="{86612E5F-C744-1643-8896-910F2132FB25}" type="pres">
      <dgm:prSet presAssocID="{653587BB-9EEA-4741-AFC0-821111588BF4}" presName="sibTrans" presStyleLbl="sibTrans2D1" presStyleIdx="0" presStyleCnt="3"/>
      <dgm:spPr/>
    </dgm:pt>
    <dgm:pt modelId="{2A7D3CA3-9E88-0445-A6AA-93DFBDD152AE}" type="pres">
      <dgm:prSet presAssocID="{653587BB-9EEA-4741-AFC0-821111588BF4}" presName="connectorText" presStyleLbl="sibTrans2D1" presStyleIdx="0" presStyleCnt="3"/>
      <dgm:spPr/>
    </dgm:pt>
    <dgm:pt modelId="{4EF01E10-D8E7-C046-BD8B-E32B593BC0D8}" type="pres">
      <dgm:prSet presAssocID="{0E9C4D71-8873-BD4C-8CC1-3812ED3B1C31}" presName="node" presStyleLbl="node1" presStyleIdx="1" presStyleCnt="4">
        <dgm:presLayoutVars>
          <dgm:bulletEnabled val="1"/>
        </dgm:presLayoutVars>
      </dgm:prSet>
      <dgm:spPr/>
    </dgm:pt>
    <dgm:pt modelId="{EAC5C3F5-C5AC-F641-8ACB-D92861C2D5FE}" type="pres">
      <dgm:prSet presAssocID="{53D82B48-54FD-244D-BAE7-F76923872989}" presName="sibTrans" presStyleLbl="sibTrans2D1" presStyleIdx="1" presStyleCnt="3"/>
      <dgm:spPr/>
    </dgm:pt>
    <dgm:pt modelId="{D154789D-8006-0F41-B742-BD5F2924C7C2}" type="pres">
      <dgm:prSet presAssocID="{53D82B48-54FD-244D-BAE7-F76923872989}" presName="connectorText" presStyleLbl="sibTrans2D1" presStyleIdx="1" presStyleCnt="3"/>
      <dgm:spPr/>
    </dgm:pt>
    <dgm:pt modelId="{83F05B8B-7112-1C46-8642-430496386303}" type="pres">
      <dgm:prSet presAssocID="{6373582E-0034-3C49-95A6-1C2D410FEC4C}" presName="node" presStyleLbl="node1" presStyleIdx="2" presStyleCnt="4">
        <dgm:presLayoutVars>
          <dgm:bulletEnabled val="1"/>
        </dgm:presLayoutVars>
      </dgm:prSet>
      <dgm:spPr/>
    </dgm:pt>
    <dgm:pt modelId="{F1951551-BE51-8847-9BD1-AB86568E02FC}" type="pres">
      <dgm:prSet presAssocID="{6E1CD27F-A165-684C-8867-4CE6B56CF0ED}" presName="sibTrans" presStyleLbl="sibTrans2D1" presStyleIdx="2" presStyleCnt="3"/>
      <dgm:spPr/>
    </dgm:pt>
    <dgm:pt modelId="{31AB46CF-647A-6648-87BC-186E4284C5A4}" type="pres">
      <dgm:prSet presAssocID="{6E1CD27F-A165-684C-8867-4CE6B56CF0ED}" presName="connectorText" presStyleLbl="sibTrans2D1" presStyleIdx="2" presStyleCnt="3"/>
      <dgm:spPr/>
    </dgm:pt>
    <dgm:pt modelId="{2B446E35-DB59-3549-85F6-3C25AB975EAA}" type="pres">
      <dgm:prSet presAssocID="{A2E6A4E0-24B6-A647-A1E0-578855D757A1}" presName="node" presStyleLbl="node1" presStyleIdx="3" presStyleCnt="4">
        <dgm:presLayoutVars>
          <dgm:bulletEnabled val="1"/>
        </dgm:presLayoutVars>
      </dgm:prSet>
      <dgm:spPr/>
    </dgm:pt>
  </dgm:ptLst>
  <dgm:cxnLst>
    <dgm:cxn modelId="{404BCE00-9A30-F443-8609-A45DCED8B77E}" type="presOf" srcId="{653587BB-9EEA-4741-AFC0-821111588BF4}" destId="{86612E5F-C744-1643-8896-910F2132FB25}" srcOrd="0" destOrd="0" presId="urn:microsoft.com/office/officeart/2005/8/layout/process2"/>
    <dgm:cxn modelId="{0D0ECA0E-EC46-144B-9F5E-F0BB93118636}" type="presOf" srcId="{653587BB-9EEA-4741-AFC0-821111588BF4}" destId="{2A7D3CA3-9E88-0445-A6AA-93DFBDD152AE}" srcOrd="1" destOrd="0" presId="urn:microsoft.com/office/officeart/2005/8/layout/process2"/>
    <dgm:cxn modelId="{F72E821D-2A27-CF47-B833-05B57184E230}" type="presOf" srcId="{A2E6A4E0-24B6-A647-A1E0-578855D757A1}" destId="{2B446E35-DB59-3549-85F6-3C25AB975EAA}" srcOrd="0" destOrd="0" presId="urn:microsoft.com/office/officeart/2005/8/layout/process2"/>
    <dgm:cxn modelId="{C1D55125-AFB5-3041-A6B5-E8D97354C56C}" srcId="{CE9BCBFB-70C3-4942-A66B-913C65C5A8F1}" destId="{673AE46A-1425-A74D-9137-1172380D6DCB}" srcOrd="0" destOrd="0" parTransId="{99F8C7F3-A665-F44D-91E8-6450138D5814}" sibTransId="{653587BB-9EEA-4741-AFC0-821111588BF4}"/>
    <dgm:cxn modelId="{99BF2057-F17A-5E4E-9A25-E9E6A1AD7710}" type="presOf" srcId="{673AE46A-1425-A74D-9137-1172380D6DCB}" destId="{00AEFA1D-03A8-1048-9738-1452A9818356}" srcOrd="0" destOrd="0" presId="urn:microsoft.com/office/officeart/2005/8/layout/process2"/>
    <dgm:cxn modelId="{B5FB976D-A3A6-0C49-982F-214F69D914DE}" srcId="{CE9BCBFB-70C3-4942-A66B-913C65C5A8F1}" destId="{0E9C4D71-8873-BD4C-8CC1-3812ED3B1C31}" srcOrd="1" destOrd="0" parTransId="{41ED4858-57D7-3E43-A279-EA77A13BED5D}" sibTransId="{53D82B48-54FD-244D-BAE7-F76923872989}"/>
    <dgm:cxn modelId="{06058D7C-D0F0-1441-82B2-E15B02ABD450}" srcId="{CE9BCBFB-70C3-4942-A66B-913C65C5A8F1}" destId="{6373582E-0034-3C49-95A6-1C2D410FEC4C}" srcOrd="2" destOrd="0" parTransId="{11EBD6DF-E1AC-F941-835D-8844FD180738}" sibTransId="{6E1CD27F-A165-684C-8867-4CE6B56CF0ED}"/>
    <dgm:cxn modelId="{2C4E047D-FD57-1146-B6BE-7C961C04DD24}" type="presOf" srcId="{6373582E-0034-3C49-95A6-1C2D410FEC4C}" destId="{83F05B8B-7112-1C46-8642-430496386303}" srcOrd="0" destOrd="0" presId="urn:microsoft.com/office/officeart/2005/8/layout/process2"/>
    <dgm:cxn modelId="{77CCB687-827C-F34B-B45B-87A8C97089B0}" type="presOf" srcId="{53D82B48-54FD-244D-BAE7-F76923872989}" destId="{D154789D-8006-0F41-B742-BD5F2924C7C2}" srcOrd="1" destOrd="0" presId="urn:microsoft.com/office/officeart/2005/8/layout/process2"/>
    <dgm:cxn modelId="{B63B268E-695A-6644-B0FF-6A1A02293802}" type="presOf" srcId="{6E1CD27F-A165-684C-8867-4CE6B56CF0ED}" destId="{31AB46CF-647A-6648-87BC-186E4284C5A4}" srcOrd="1" destOrd="0" presId="urn:microsoft.com/office/officeart/2005/8/layout/process2"/>
    <dgm:cxn modelId="{20B08090-A9E5-8A46-99AA-8074458A0BE8}" type="presOf" srcId="{0E9C4D71-8873-BD4C-8CC1-3812ED3B1C31}" destId="{4EF01E10-D8E7-C046-BD8B-E32B593BC0D8}" srcOrd="0" destOrd="0" presId="urn:microsoft.com/office/officeart/2005/8/layout/process2"/>
    <dgm:cxn modelId="{98F10DAD-5674-6F49-B404-D88DE0A4D7E6}" srcId="{CE9BCBFB-70C3-4942-A66B-913C65C5A8F1}" destId="{A2E6A4E0-24B6-A647-A1E0-578855D757A1}" srcOrd="3" destOrd="0" parTransId="{BD60D0A7-BFF4-0545-9C71-C3B408340A1C}" sibTransId="{E37E2537-07D9-7846-97A4-75034955FFBF}"/>
    <dgm:cxn modelId="{58F146C1-ACC0-574A-B690-A1C19E0E1616}" type="presOf" srcId="{6E1CD27F-A165-684C-8867-4CE6B56CF0ED}" destId="{F1951551-BE51-8847-9BD1-AB86568E02FC}" srcOrd="0" destOrd="0" presId="urn:microsoft.com/office/officeart/2005/8/layout/process2"/>
    <dgm:cxn modelId="{DF4134C5-DA07-314F-8581-0C82B072BB57}" type="presOf" srcId="{53D82B48-54FD-244D-BAE7-F76923872989}" destId="{EAC5C3F5-C5AC-F641-8ACB-D92861C2D5FE}" srcOrd="0" destOrd="0" presId="urn:microsoft.com/office/officeart/2005/8/layout/process2"/>
    <dgm:cxn modelId="{FD27EBDF-32BC-734B-A5B7-EFCB4B7D6836}" type="presOf" srcId="{CE9BCBFB-70C3-4942-A66B-913C65C5A8F1}" destId="{AFAD7E50-307F-B742-BF96-937AB6BDD2D1}" srcOrd="0" destOrd="0" presId="urn:microsoft.com/office/officeart/2005/8/layout/process2"/>
    <dgm:cxn modelId="{20CB8E0B-9B47-F447-AA5E-6BF3F739CCAF}" type="presParOf" srcId="{AFAD7E50-307F-B742-BF96-937AB6BDD2D1}" destId="{00AEFA1D-03A8-1048-9738-1452A9818356}" srcOrd="0" destOrd="0" presId="urn:microsoft.com/office/officeart/2005/8/layout/process2"/>
    <dgm:cxn modelId="{382C3339-FF61-3A42-AB66-61289D2BC1CB}" type="presParOf" srcId="{AFAD7E50-307F-B742-BF96-937AB6BDD2D1}" destId="{86612E5F-C744-1643-8896-910F2132FB25}" srcOrd="1" destOrd="0" presId="urn:microsoft.com/office/officeart/2005/8/layout/process2"/>
    <dgm:cxn modelId="{8D861C64-71A7-BB41-BB07-6EB1EE638014}" type="presParOf" srcId="{86612E5F-C744-1643-8896-910F2132FB25}" destId="{2A7D3CA3-9E88-0445-A6AA-93DFBDD152AE}" srcOrd="0" destOrd="0" presId="urn:microsoft.com/office/officeart/2005/8/layout/process2"/>
    <dgm:cxn modelId="{4BB45021-E432-C045-9B77-C4D345C91CCE}" type="presParOf" srcId="{AFAD7E50-307F-B742-BF96-937AB6BDD2D1}" destId="{4EF01E10-D8E7-C046-BD8B-E32B593BC0D8}" srcOrd="2" destOrd="0" presId="urn:microsoft.com/office/officeart/2005/8/layout/process2"/>
    <dgm:cxn modelId="{FD1F5F88-936A-7348-98FA-C3A82D6B7A68}" type="presParOf" srcId="{AFAD7E50-307F-B742-BF96-937AB6BDD2D1}" destId="{EAC5C3F5-C5AC-F641-8ACB-D92861C2D5FE}" srcOrd="3" destOrd="0" presId="urn:microsoft.com/office/officeart/2005/8/layout/process2"/>
    <dgm:cxn modelId="{9067BE06-B6D6-274F-86F5-0A5B0C6499A5}" type="presParOf" srcId="{EAC5C3F5-C5AC-F641-8ACB-D92861C2D5FE}" destId="{D154789D-8006-0F41-B742-BD5F2924C7C2}" srcOrd="0" destOrd="0" presId="urn:microsoft.com/office/officeart/2005/8/layout/process2"/>
    <dgm:cxn modelId="{95E1996A-D8EC-0849-8A6C-3DBEF868AF8B}" type="presParOf" srcId="{AFAD7E50-307F-B742-BF96-937AB6BDD2D1}" destId="{83F05B8B-7112-1C46-8642-430496386303}" srcOrd="4" destOrd="0" presId="urn:microsoft.com/office/officeart/2005/8/layout/process2"/>
    <dgm:cxn modelId="{0E758AE4-976D-DE40-B960-DC06A904CFF3}" type="presParOf" srcId="{AFAD7E50-307F-B742-BF96-937AB6BDD2D1}" destId="{F1951551-BE51-8847-9BD1-AB86568E02FC}" srcOrd="5" destOrd="0" presId="urn:microsoft.com/office/officeart/2005/8/layout/process2"/>
    <dgm:cxn modelId="{A96F7F96-81B7-D04E-9A0E-8BE19065543D}" type="presParOf" srcId="{F1951551-BE51-8847-9BD1-AB86568E02FC}" destId="{31AB46CF-647A-6648-87BC-186E4284C5A4}" srcOrd="0" destOrd="0" presId="urn:microsoft.com/office/officeart/2005/8/layout/process2"/>
    <dgm:cxn modelId="{C17F85C8-62A2-0940-8C3E-CB3B5EAAE874}" type="presParOf" srcId="{AFAD7E50-307F-B742-BF96-937AB6BDD2D1}" destId="{2B446E35-DB59-3549-85F6-3C25AB975E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/>
            <a:t>Sig</a:t>
          </a:r>
          <a:r>
            <a:rPr lang="en-US" altLang="zh-CN" b="1"/>
            <a:t>.</a:t>
          </a:r>
          <a:endParaRPr lang="en-US" b="1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BE6CF897-B00E-3544-B93D-F11F7069987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/>
      <dgm:t>
        <a:bodyPr/>
        <a:lstStyle/>
        <a:p>
          <a:r>
            <a:rPr lang="en-US" altLang="zh-CN" sz="2400" dirty="0"/>
            <a:t>Collect</a:t>
          </a:r>
          <a:r>
            <a:rPr lang="zh-CN" altLang="en-US" sz="2400" dirty="0"/>
            <a:t> </a:t>
          </a:r>
          <a:r>
            <a:rPr lang="en-US" altLang="zh-CN" sz="2400" dirty="0"/>
            <a:t>sample</a:t>
          </a:r>
          <a:r>
            <a:rPr lang="zh-CN" altLang="en-US" sz="2400" dirty="0"/>
            <a:t> </a:t>
          </a:r>
          <a:r>
            <a:rPr lang="en-US" altLang="zh-CN" sz="2400" dirty="0"/>
            <a:t>and</a:t>
          </a:r>
          <a:r>
            <a:rPr lang="zh-CN" altLang="en-US" sz="2400" dirty="0"/>
            <a:t> </a:t>
          </a:r>
          <a:r>
            <a:rPr lang="en-US" altLang="zh-CN" sz="2400" dirty="0"/>
            <a:t>compute</a:t>
          </a:r>
          <a:r>
            <a:rPr lang="zh-CN" altLang="en-US" sz="2400" dirty="0"/>
            <a:t> </a:t>
          </a:r>
          <a:r>
            <a:rPr lang="en-US" altLang="zh-CN" sz="2400" dirty="0"/>
            <a:t>test</a:t>
          </a:r>
          <a:r>
            <a:rPr lang="zh-CN" altLang="en-US" sz="2400" dirty="0"/>
            <a:t> </a:t>
          </a:r>
          <a:r>
            <a:rPr lang="en-US" altLang="zh-CN" sz="2400" dirty="0"/>
            <a:t>statistics</a:t>
          </a:r>
          <a:r>
            <a:rPr lang="zh-CN" altLang="en-US" sz="2400" dirty="0"/>
            <a:t> </a:t>
          </a:r>
          <a:endParaRPr lang="en-US" sz="2400" dirty="0"/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dgm:pt modelId="{7F8C8BA3-F99E-1E40-9F0B-E22978FF0487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4522D373-195E-6A4D-9E45-1B5C4FFFE4A4}" type="pres">
      <dgm:prSet presAssocID="{164CE94B-1B41-2E47-85E2-DEB86F29640A}" presName="composite" presStyleCnt="0"/>
      <dgm:spPr/>
    </dgm:pt>
    <dgm:pt modelId="{67E7ED19-6C31-1C4B-9675-664EE9661666}" type="pres">
      <dgm:prSet presAssocID="{164CE94B-1B41-2E47-85E2-DEB86F29640A}" presName="parentText" presStyleLbl="alignNode1" presStyleIdx="0" presStyleCnt="4" custScaleX="172367">
        <dgm:presLayoutVars>
          <dgm:chMax val="1"/>
          <dgm:bulletEnabled val="1"/>
        </dgm:presLayoutVars>
      </dgm:prSet>
      <dgm:spPr/>
    </dgm:pt>
    <dgm:pt modelId="{111CBE6D-5747-FB43-B99E-50E195B73E6F}" type="pres">
      <dgm:prSet presAssocID="{164CE94B-1B41-2E47-85E2-DEB86F29640A}" presName="descendantText" presStyleLbl="alignAcc1" presStyleIdx="0" presStyleCnt="4" custScaleX="93718">
        <dgm:presLayoutVars>
          <dgm:bulletEnabled val="1"/>
        </dgm:presLayoutVars>
      </dgm:prSet>
      <dgm:spPr/>
    </dgm:pt>
    <dgm:pt modelId="{F1EED5BC-D3E3-A445-8068-1A005476417D}" type="pres">
      <dgm:prSet presAssocID="{ED949760-155D-3C42-8E2E-EA1627A5CDD3}" presName="sp" presStyleCnt="0"/>
      <dgm:spPr/>
    </dgm:pt>
    <dgm:pt modelId="{3CDDBFE5-DB05-0D4C-B694-9237F35AC413}" type="pres">
      <dgm:prSet presAssocID="{473A3338-E833-B549-8F72-77B798ED4095}" presName="composite" presStyleCnt="0"/>
      <dgm:spPr/>
    </dgm:pt>
    <dgm:pt modelId="{2986A42C-45BD-0D43-B4D1-612E3DCA8B4F}" type="pres">
      <dgm:prSet presAssocID="{473A3338-E833-B549-8F72-77B798ED4095}" presName="parentText" presStyleLbl="alignNode1" presStyleIdx="1" presStyleCnt="4" custScaleX="172367">
        <dgm:presLayoutVars>
          <dgm:chMax val="1"/>
          <dgm:bulletEnabled val="1"/>
        </dgm:presLayoutVars>
      </dgm:prSet>
      <dgm:spPr/>
    </dgm:pt>
    <dgm:pt modelId="{EE72D9C8-255C-B441-B1D5-8032964EC0E3}" type="pres">
      <dgm:prSet presAssocID="{473A3338-E833-B549-8F72-77B798ED4095}" presName="descendantText" presStyleLbl="alignAcc1" presStyleIdx="1" presStyleCnt="4" custScaleX="93718">
        <dgm:presLayoutVars>
          <dgm:bulletEnabled val="1"/>
        </dgm:presLayoutVars>
      </dgm:prSet>
      <dgm:spPr/>
    </dgm:pt>
    <dgm:pt modelId="{AA4EB18F-92B8-5340-A7EE-9D8D71BFE9AE}" type="pres">
      <dgm:prSet presAssocID="{7662A67D-BD47-9D4E-BDFB-DFABF8125E4F}" presName="sp" presStyleCnt="0"/>
      <dgm:spPr/>
    </dgm:pt>
    <dgm:pt modelId="{51CEDE1D-2A07-AA41-856B-2DEAB4340448}" type="pres">
      <dgm:prSet presAssocID="{DFF6C136-3405-C345-84E9-6926AADE354A}" presName="composite" presStyleCnt="0"/>
      <dgm:spPr/>
    </dgm:pt>
    <dgm:pt modelId="{382F6517-AF22-BC41-85F8-620DE84A510E}" type="pres">
      <dgm:prSet presAssocID="{DFF6C136-3405-C345-84E9-6926AADE354A}" presName="parentText" presStyleLbl="alignNode1" presStyleIdx="2" presStyleCnt="4" custScaleX="172367">
        <dgm:presLayoutVars>
          <dgm:chMax val="1"/>
          <dgm:bulletEnabled val="1"/>
        </dgm:presLayoutVars>
      </dgm:prSet>
      <dgm:spPr/>
    </dgm:pt>
    <dgm:pt modelId="{73D5997D-6233-724C-A7ED-D05635547495}" type="pres">
      <dgm:prSet presAssocID="{DFF6C136-3405-C345-84E9-6926AADE354A}" presName="descendantText" presStyleLbl="alignAcc1" presStyleIdx="2" presStyleCnt="4" custScaleX="93718">
        <dgm:presLayoutVars>
          <dgm:bulletEnabled val="1"/>
        </dgm:presLayoutVars>
      </dgm:prSet>
      <dgm:spPr/>
    </dgm:pt>
    <dgm:pt modelId="{998211AC-A36A-684C-BDCD-172009C4A4CA}" type="pres">
      <dgm:prSet presAssocID="{D4CE4717-2C86-7949-8129-C3B2C98C58B5}" presName="sp" presStyleCnt="0"/>
      <dgm:spPr/>
    </dgm:pt>
    <dgm:pt modelId="{8A7BF2C0-272C-BE45-9947-DFE8B0D04BAD}" type="pres">
      <dgm:prSet presAssocID="{4D481EF6-A408-0B46-8FCB-A192184AD5CB}" presName="composite" presStyleCnt="0"/>
      <dgm:spPr/>
    </dgm:pt>
    <dgm:pt modelId="{80798D84-1111-3844-862A-F8CD858797B9}" type="pres">
      <dgm:prSet presAssocID="{4D481EF6-A408-0B46-8FCB-A192184AD5CB}" presName="parentText" presStyleLbl="alignNode1" presStyleIdx="3" presStyleCnt="4" custScaleX="172367">
        <dgm:presLayoutVars>
          <dgm:chMax val="1"/>
          <dgm:bulletEnabled val="1"/>
        </dgm:presLayoutVars>
      </dgm:prSet>
      <dgm:spPr/>
    </dgm:pt>
    <dgm:pt modelId="{D5C352A7-A739-C64D-8E72-27C781F4FE55}" type="pres">
      <dgm:prSet presAssocID="{4D481EF6-A408-0B46-8FCB-A192184AD5CB}" presName="descendantText" presStyleLbl="alignAcc1" presStyleIdx="3" presStyleCnt="4" custScaleX="93718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9A5E615C-5D05-7742-A379-B5615408A2C3}" type="presOf" srcId="{C6A12A18-F615-C24E-807C-D3C8A09752C7}" destId="{111CBE6D-5747-FB43-B99E-50E195B73E6F}" srcOrd="0" destOrd="0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E2E3B77E-DED4-0E4F-9244-D47AFA7943B0}" type="presOf" srcId="{164CE94B-1B41-2E47-85E2-DEB86F29640A}" destId="{67E7ED19-6C31-1C4B-9675-664EE9661666}" srcOrd="0" destOrd="0" presId="urn:microsoft.com/office/officeart/2005/8/layout/chevron2"/>
    <dgm:cxn modelId="{016EF97F-50A3-CF49-B8B0-49D1118C0201}" type="presOf" srcId="{473A3338-E833-B549-8F72-77B798ED4095}" destId="{2986A42C-45BD-0D43-B4D1-612E3DCA8B4F}" srcOrd="0" destOrd="0" presId="urn:microsoft.com/office/officeart/2005/8/layout/chevron2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06653094-1BC8-0447-9256-5E942B8E2E48}" type="presOf" srcId="{F31F6ADB-169B-544E-8717-D63EACCFDB02}" destId="{7F8C8BA3-F99E-1E40-9F0B-E22978FF0487}" srcOrd="0" destOrd="0" presId="urn:microsoft.com/office/officeart/2005/8/layout/chevron2"/>
    <dgm:cxn modelId="{C123FE95-581C-4746-8582-2BDC93EB52EB}" type="presOf" srcId="{083A7109-EA0B-0C46-9799-7EA79EE82C74}" destId="{73D5997D-6233-724C-A7ED-D05635547495}" srcOrd="0" destOrd="0" presId="urn:microsoft.com/office/officeart/2005/8/layout/chevron2"/>
    <dgm:cxn modelId="{3AA125B9-B7FD-B147-A597-EAB0F996B363}" type="presOf" srcId="{DFF6C136-3405-C345-84E9-6926AADE354A}" destId="{382F6517-AF22-BC41-85F8-620DE84A510E}" srcOrd="0" destOrd="0" presId="urn:microsoft.com/office/officeart/2005/8/layout/chevron2"/>
    <dgm:cxn modelId="{747803CB-E1A6-624D-93C0-F9827AB417C2}" type="presOf" srcId="{BE6CF897-B00E-3544-B93D-F11F7069987F}" destId="{EE72D9C8-255C-B441-B1D5-8032964EC0E3}" srcOrd="0" destOrd="0" presId="urn:microsoft.com/office/officeart/2005/8/layout/chevron2"/>
    <dgm:cxn modelId="{6C7A8AE5-B489-6649-8E93-C1D1787BD6BF}" type="presOf" srcId="{72C28D82-6AA0-C643-9FA8-3019AA063B79}" destId="{D5C352A7-A739-C64D-8E72-27C781F4FE55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8E0493FD-1F72-6843-9ADB-66E6AC14CBA5}" type="presOf" srcId="{4D481EF6-A408-0B46-8FCB-A192184AD5CB}" destId="{80798D84-1111-3844-862A-F8CD858797B9}" srcOrd="0" destOrd="0" presId="urn:microsoft.com/office/officeart/2005/8/layout/chevron2"/>
    <dgm:cxn modelId="{79331CA3-D560-274A-B547-B6B2FD084DA5}" type="presParOf" srcId="{7F8C8BA3-F99E-1E40-9F0B-E22978FF0487}" destId="{4522D373-195E-6A4D-9E45-1B5C4FFFE4A4}" srcOrd="0" destOrd="0" presId="urn:microsoft.com/office/officeart/2005/8/layout/chevron2"/>
    <dgm:cxn modelId="{9E786059-4A14-A84B-812A-DD8399656BAD}" type="presParOf" srcId="{4522D373-195E-6A4D-9E45-1B5C4FFFE4A4}" destId="{67E7ED19-6C31-1C4B-9675-664EE9661666}" srcOrd="0" destOrd="0" presId="urn:microsoft.com/office/officeart/2005/8/layout/chevron2"/>
    <dgm:cxn modelId="{968F7B32-2C24-2042-A044-A1608FD3E000}" type="presParOf" srcId="{4522D373-195E-6A4D-9E45-1B5C4FFFE4A4}" destId="{111CBE6D-5747-FB43-B99E-50E195B73E6F}" srcOrd="1" destOrd="0" presId="urn:microsoft.com/office/officeart/2005/8/layout/chevron2"/>
    <dgm:cxn modelId="{A50755A0-118D-2341-97DF-BD83466D86D7}" type="presParOf" srcId="{7F8C8BA3-F99E-1E40-9F0B-E22978FF0487}" destId="{F1EED5BC-D3E3-A445-8068-1A005476417D}" srcOrd="1" destOrd="0" presId="urn:microsoft.com/office/officeart/2005/8/layout/chevron2"/>
    <dgm:cxn modelId="{83307659-6D89-E14E-8272-EC3452F53A35}" type="presParOf" srcId="{7F8C8BA3-F99E-1E40-9F0B-E22978FF0487}" destId="{3CDDBFE5-DB05-0D4C-B694-9237F35AC413}" srcOrd="2" destOrd="0" presId="urn:microsoft.com/office/officeart/2005/8/layout/chevron2"/>
    <dgm:cxn modelId="{4F373729-366B-E243-89D2-7AC51B84079A}" type="presParOf" srcId="{3CDDBFE5-DB05-0D4C-B694-9237F35AC413}" destId="{2986A42C-45BD-0D43-B4D1-612E3DCA8B4F}" srcOrd="0" destOrd="0" presId="urn:microsoft.com/office/officeart/2005/8/layout/chevron2"/>
    <dgm:cxn modelId="{9C1C3B20-4A30-DC48-AF46-057559CBF3A8}" type="presParOf" srcId="{3CDDBFE5-DB05-0D4C-B694-9237F35AC413}" destId="{EE72D9C8-255C-B441-B1D5-8032964EC0E3}" srcOrd="1" destOrd="0" presId="urn:microsoft.com/office/officeart/2005/8/layout/chevron2"/>
    <dgm:cxn modelId="{5F7B3EEF-F56D-D846-B647-0D2B9E528725}" type="presParOf" srcId="{7F8C8BA3-F99E-1E40-9F0B-E22978FF0487}" destId="{AA4EB18F-92B8-5340-A7EE-9D8D71BFE9AE}" srcOrd="3" destOrd="0" presId="urn:microsoft.com/office/officeart/2005/8/layout/chevron2"/>
    <dgm:cxn modelId="{031C8E8D-5C8A-0644-A8F6-CB839BDDFC55}" type="presParOf" srcId="{7F8C8BA3-F99E-1E40-9F0B-E22978FF0487}" destId="{51CEDE1D-2A07-AA41-856B-2DEAB4340448}" srcOrd="4" destOrd="0" presId="urn:microsoft.com/office/officeart/2005/8/layout/chevron2"/>
    <dgm:cxn modelId="{04D48AC3-654D-8D42-AD28-4408457FA415}" type="presParOf" srcId="{51CEDE1D-2A07-AA41-856B-2DEAB4340448}" destId="{382F6517-AF22-BC41-85F8-620DE84A510E}" srcOrd="0" destOrd="0" presId="urn:microsoft.com/office/officeart/2005/8/layout/chevron2"/>
    <dgm:cxn modelId="{8869D91E-B001-A143-8192-99F5CC169771}" type="presParOf" srcId="{51CEDE1D-2A07-AA41-856B-2DEAB4340448}" destId="{73D5997D-6233-724C-A7ED-D05635547495}" srcOrd="1" destOrd="0" presId="urn:microsoft.com/office/officeart/2005/8/layout/chevron2"/>
    <dgm:cxn modelId="{9EFEC926-3171-B14D-B40B-63CCACE6311C}" type="presParOf" srcId="{7F8C8BA3-F99E-1E40-9F0B-E22978FF0487}" destId="{998211AC-A36A-684C-BDCD-172009C4A4CA}" srcOrd="5" destOrd="0" presId="urn:microsoft.com/office/officeart/2005/8/layout/chevron2"/>
    <dgm:cxn modelId="{3FB784B5-E6AE-7A42-B022-10AA2F60130C}" type="presParOf" srcId="{7F8C8BA3-F99E-1E40-9F0B-E22978FF0487}" destId="{8A7BF2C0-272C-BE45-9947-DFE8B0D04BAD}" srcOrd="6" destOrd="0" presId="urn:microsoft.com/office/officeart/2005/8/layout/chevron2"/>
    <dgm:cxn modelId="{730A11FA-339B-B742-930A-3E48D1457FD7}" type="presParOf" srcId="{8A7BF2C0-272C-BE45-9947-DFE8B0D04BAD}" destId="{80798D84-1111-3844-862A-F8CD858797B9}" srcOrd="0" destOrd="0" presId="urn:microsoft.com/office/officeart/2005/8/layout/chevron2"/>
    <dgm:cxn modelId="{549F7A8E-3FF4-5D47-90F4-71B8E6B77C58}" type="presParOf" srcId="{8A7BF2C0-272C-BE45-9947-DFE8B0D04BAD}" destId="{D5C352A7-A739-C64D-8E72-27C781F4FE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7ED19-6C31-1C4B-9675-664EE9661666}">
      <dsp:nvSpPr>
        <dsp:cNvPr id="0" name=""/>
        <dsp:cNvSpPr/>
      </dsp:nvSpPr>
      <dsp:spPr>
        <a:xfrm rot="5400000">
          <a:off x="129202" y="-112490"/>
          <a:ext cx="1116065" cy="134661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State</a:t>
          </a:r>
          <a:endParaRPr lang="en-US" sz="1900" b="1" kern="1200" dirty="0"/>
        </a:p>
      </dsp:txBody>
      <dsp:txXfrm rot="-5400000">
        <a:off x="13930" y="2782"/>
        <a:ext cx="1346610" cy="1116065"/>
      </dsp:txXfrm>
    </dsp:sp>
    <dsp:sp modelId="{111CBE6D-5747-FB43-B99E-50E195B73E6F}">
      <dsp:nvSpPr>
        <dsp:cNvPr id="0" name=""/>
        <dsp:cNvSpPr/>
      </dsp:nvSpPr>
      <dsp:spPr>
        <a:xfrm rot="5400000">
          <a:off x="5658514" y="-4267330"/>
          <a:ext cx="725442" cy="9265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State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hypothesis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(H</a:t>
          </a:r>
          <a:r>
            <a:rPr lang="en-US" altLang="zh-CN" sz="2400" kern="1200" baseline="-25000" dirty="0"/>
            <a:t>0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1</a:t>
          </a:r>
          <a:r>
            <a:rPr lang="en-US" altLang="zh-CN" sz="2400" kern="1200" dirty="0"/>
            <a:t>)</a:t>
          </a:r>
          <a:endParaRPr lang="en-US" sz="2400" kern="1200" dirty="0"/>
        </a:p>
      </dsp:txBody>
      <dsp:txXfrm rot="-5400000">
        <a:off x="1388402" y="38195"/>
        <a:ext cx="9230254" cy="654616"/>
      </dsp:txXfrm>
    </dsp:sp>
    <dsp:sp modelId="{2986A42C-45BD-0D43-B4D1-612E3DCA8B4F}">
      <dsp:nvSpPr>
        <dsp:cNvPr id="0" name=""/>
        <dsp:cNvSpPr/>
      </dsp:nvSpPr>
      <dsp:spPr>
        <a:xfrm rot="5400000">
          <a:off x="129202" y="855008"/>
          <a:ext cx="1116065" cy="1346610"/>
        </a:xfrm>
        <a:prstGeom prst="chevron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Sig</a:t>
          </a:r>
          <a:r>
            <a:rPr lang="en-US" altLang="zh-CN" sz="1900" b="1" kern="1200"/>
            <a:t>.</a:t>
          </a:r>
          <a:endParaRPr lang="en-US" sz="1900" b="1" kern="1200"/>
        </a:p>
      </dsp:txBody>
      <dsp:txXfrm rot="-5400000">
        <a:off x="13930" y="970280"/>
        <a:ext cx="1346610" cy="1116065"/>
      </dsp:txXfrm>
    </dsp:sp>
    <dsp:sp modelId="{EE72D9C8-255C-B441-B1D5-8032964EC0E3}">
      <dsp:nvSpPr>
        <dsp:cNvPr id="0" name=""/>
        <dsp:cNvSpPr/>
      </dsp:nvSpPr>
      <dsp:spPr>
        <a:xfrm rot="5400000">
          <a:off x="5658514" y="-3299832"/>
          <a:ext cx="725442" cy="9265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Set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significance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level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1" i="1" kern="120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m:t>𝜶</m:t>
              </m:r>
            </m:oMath>
          </a14:m>
          <a:r>
            <a:rPr lang="en-US" altLang="zh-CN" sz="2400" kern="1200" dirty="0"/>
            <a:t>),</a:t>
          </a:r>
          <a:r>
            <a:rPr lang="zh-CN" altLang="en-US" sz="2400" kern="1200" dirty="0"/>
            <a:t> </a:t>
          </a:r>
          <a:r>
            <a:rPr lang="en-US" altLang="zh-CN" sz="2400" kern="1200" dirty="0"/>
            <a:t>decide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critical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region</a:t>
          </a:r>
          <a:endParaRPr lang="en-US" sz="2400" kern="1200" dirty="0"/>
        </a:p>
      </dsp:txBody>
      <dsp:txXfrm rot="-5400000">
        <a:off x="1388402" y="1005693"/>
        <a:ext cx="9230254" cy="654616"/>
      </dsp:txXfrm>
    </dsp:sp>
    <dsp:sp modelId="{382F6517-AF22-BC41-85F8-620DE84A510E}">
      <dsp:nvSpPr>
        <dsp:cNvPr id="0" name=""/>
        <dsp:cNvSpPr/>
      </dsp:nvSpPr>
      <dsp:spPr>
        <a:xfrm rot="5400000">
          <a:off x="129202" y="1822506"/>
          <a:ext cx="1116065" cy="1346610"/>
        </a:xfrm>
        <a:prstGeom prst="chevron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Calculate</a:t>
          </a:r>
          <a:endParaRPr lang="en-US" sz="1900" b="1" kern="1200" dirty="0"/>
        </a:p>
      </dsp:txBody>
      <dsp:txXfrm rot="-5400000">
        <a:off x="13930" y="1937778"/>
        <a:ext cx="1346610" cy="1116065"/>
      </dsp:txXfrm>
    </dsp:sp>
    <dsp:sp modelId="{73D5997D-6233-724C-A7ED-D05635547495}">
      <dsp:nvSpPr>
        <dsp:cNvPr id="0" name=""/>
        <dsp:cNvSpPr/>
      </dsp:nvSpPr>
      <dsp:spPr>
        <a:xfrm rot="5400000">
          <a:off x="5658514" y="-2332333"/>
          <a:ext cx="725442" cy="9265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Collect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sample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compute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test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statistics</a:t>
          </a:r>
          <a:r>
            <a:rPr lang="zh-CN" altLang="en-US" sz="2400" kern="1200" dirty="0"/>
            <a:t> </a:t>
          </a:r>
          <a:endParaRPr lang="en-US" sz="2400" kern="1200" dirty="0"/>
        </a:p>
      </dsp:txBody>
      <dsp:txXfrm rot="-5400000">
        <a:off x="1388402" y="1973192"/>
        <a:ext cx="9230254" cy="654616"/>
      </dsp:txXfrm>
    </dsp:sp>
    <dsp:sp modelId="{80798D84-1111-3844-862A-F8CD858797B9}">
      <dsp:nvSpPr>
        <dsp:cNvPr id="0" name=""/>
        <dsp:cNvSpPr/>
      </dsp:nvSpPr>
      <dsp:spPr>
        <a:xfrm rot="5400000">
          <a:off x="129202" y="2790004"/>
          <a:ext cx="1116065" cy="1346610"/>
        </a:xfrm>
        <a:prstGeom prst="chevron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Decide</a:t>
          </a:r>
          <a:endParaRPr lang="en-US" sz="1800" b="1" kern="1200" dirty="0"/>
        </a:p>
      </dsp:txBody>
      <dsp:txXfrm rot="-5400000">
        <a:off x="13930" y="2905276"/>
        <a:ext cx="1346610" cy="1116065"/>
      </dsp:txXfrm>
    </dsp:sp>
    <dsp:sp modelId="{D5C352A7-A739-C64D-8E72-27C781F4FE55}">
      <dsp:nvSpPr>
        <dsp:cNvPr id="0" name=""/>
        <dsp:cNvSpPr/>
      </dsp:nvSpPr>
      <dsp:spPr>
        <a:xfrm rot="5400000">
          <a:off x="5658514" y="-1364835"/>
          <a:ext cx="725442" cy="9265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whether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/</a:t>
          </a:r>
          <a:r>
            <a:rPr lang="zh-CN" altLang="en-US" sz="2400" kern="1200" dirty="0"/>
            <a:t> </a:t>
          </a:r>
          <a:r>
            <a:rPr lang="en-US" altLang="zh-CN" sz="2400" kern="1200" dirty="0"/>
            <a:t>fail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to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0</a:t>
          </a:r>
          <a:endParaRPr lang="en-US" sz="2400" kern="1200" baseline="-25000" dirty="0"/>
        </a:p>
      </dsp:txBody>
      <dsp:txXfrm rot="-5400000">
        <a:off x="1388402" y="2940690"/>
        <a:ext cx="9230254" cy="65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FA1D-03A8-1048-9738-1452A9818356}">
      <dsp:nvSpPr>
        <dsp:cNvPr id="0" name=""/>
        <dsp:cNvSpPr/>
      </dsp:nvSpPr>
      <dsp:spPr>
        <a:xfrm>
          <a:off x="226420" y="1561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Statement</a:t>
          </a:r>
          <a:endParaRPr lang="en-US" sz="1800" kern="1200" dirty="0"/>
        </a:p>
      </dsp:txBody>
      <dsp:txXfrm>
        <a:off x="243434" y="18575"/>
        <a:ext cx="1291131" cy="546863"/>
      </dsp:txXfrm>
    </dsp:sp>
    <dsp:sp modelId="{86612E5F-C744-1643-8896-910F2132FB25}">
      <dsp:nvSpPr>
        <dsp:cNvPr id="0" name=""/>
        <dsp:cNvSpPr/>
      </dsp:nvSpPr>
      <dsp:spPr>
        <a:xfrm rot="5400000">
          <a:off x="780082" y="596975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618758"/>
        <a:ext cx="156841" cy="152484"/>
      </dsp:txXfrm>
    </dsp:sp>
    <dsp:sp modelId="{4EF01E10-D8E7-C046-BD8B-E32B593BC0D8}">
      <dsp:nvSpPr>
        <dsp:cNvPr id="0" name=""/>
        <dsp:cNvSpPr/>
      </dsp:nvSpPr>
      <dsp:spPr>
        <a:xfrm>
          <a:off x="226420" y="872898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level</a:t>
          </a:r>
          <a:endParaRPr lang="en-US" sz="1800" kern="1200" dirty="0"/>
        </a:p>
      </dsp:txBody>
      <dsp:txXfrm>
        <a:off x="243434" y="889912"/>
        <a:ext cx="1291131" cy="546863"/>
      </dsp:txXfrm>
    </dsp:sp>
    <dsp:sp modelId="{EAC5C3F5-C5AC-F641-8ACB-D92861C2D5FE}">
      <dsp:nvSpPr>
        <dsp:cNvPr id="0" name=""/>
        <dsp:cNvSpPr/>
      </dsp:nvSpPr>
      <dsp:spPr>
        <a:xfrm rot="5400000">
          <a:off x="780082" y="1468312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1490095"/>
        <a:ext cx="156841" cy="152484"/>
      </dsp:txXfrm>
    </dsp:sp>
    <dsp:sp modelId="{83F05B8B-7112-1C46-8642-430496386303}">
      <dsp:nvSpPr>
        <dsp:cNvPr id="0" name=""/>
        <dsp:cNvSpPr/>
      </dsp:nvSpPr>
      <dsp:spPr>
        <a:xfrm>
          <a:off x="226420" y="1744236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</a:t>
          </a:r>
        </a:p>
      </dsp:txBody>
      <dsp:txXfrm>
        <a:off x="243434" y="1761250"/>
        <a:ext cx="1291131" cy="546863"/>
      </dsp:txXfrm>
    </dsp:sp>
    <dsp:sp modelId="{F1951551-BE51-8847-9BD1-AB86568E02FC}">
      <dsp:nvSpPr>
        <dsp:cNvPr id="0" name=""/>
        <dsp:cNvSpPr/>
      </dsp:nvSpPr>
      <dsp:spPr>
        <a:xfrm rot="5400000">
          <a:off x="780082" y="2339650"/>
          <a:ext cx="217834" cy="261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10579" y="2361433"/>
        <a:ext cx="156841" cy="152484"/>
      </dsp:txXfrm>
    </dsp:sp>
    <dsp:sp modelId="{2B446E35-DB59-3549-85F6-3C25AB975EAA}">
      <dsp:nvSpPr>
        <dsp:cNvPr id="0" name=""/>
        <dsp:cNvSpPr/>
      </dsp:nvSpPr>
      <dsp:spPr>
        <a:xfrm>
          <a:off x="226420" y="2615573"/>
          <a:ext cx="1325159" cy="58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Decide</a:t>
          </a:r>
          <a:endParaRPr lang="en-US" sz="1800" kern="1200" dirty="0"/>
        </a:p>
      </dsp:txBody>
      <dsp:txXfrm>
        <a:off x="243434" y="2632587"/>
        <a:ext cx="1291131" cy="546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DEB0-B1B7-4B0F-A7EC-CF4A76D2085A}" type="datetimeFigureOut">
              <a:rPr lang="en-US"/>
              <a:pPr/>
              <a:t>11/2/20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77B4-D1E2-48B8-AA50-ACEFAD04A1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877B4-D1E2-48B8-AA50-ACEFAD04A163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Walrus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5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3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6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7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Test</a:t>
            </a:r>
            <a:r>
              <a:rPr lang="zh-CN" altLang="en-US" sz="1200" dirty="0"/>
              <a:t> </a:t>
            </a:r>
            <a:r>
              <a:rPr lang="en-US" altLang="zh-CN" sz="1200" dirty="0"/>
              <a:t>hypothesis: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3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F92E-11A2-4FB5-8852-B5A2451149E9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Sociology: 3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Recitation #9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Yue Chu</a:t>
            </a:r>
          </a:p>
        </p:txBody>
      </p:sp>
    </p:spTree>
    <p:extLst>
      <p:ext uri="{BB962C8B-B14F-4D97-AF65-F5344CB8AC3E}">
        <p14:creationId xmlns:p14="http://schemas.microsoft.com/office/powerpoint/2010/main" val="155149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7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4AFCB-6C7C-7F4C-B2B7-55EC56A8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3200" dirty="0"/>
              <a:t>Type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errors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5A92E6-8B46-4F44-AFA1-3078B5A9E5DB}"/>
              </a:ext>
            </a:extLst>
          </p:cNvPr>
          <p:cNvGrpSpPr/>
          <p:nvPr/>
        </p:nvGrpSpPr>
        <p:grpSpPr>
          <a:xfrm>
            <a:off x="5834502" y="1600200"/>
            <a:ext cx="6053989" cy="4812920"/>
            <a:chOff x="4663438" y="669205"/>
            <a:chExt cx="7225054" cy="5743916"/>
          </a:xfrm>
        </p:grpSpPr>
        <p:pic>
          <p:nvPicPr>
            <p:cNvPr id="6146" name="Picture 2" descr="Data Analysis in the Geosciences">
              <a:extLst>
                <a:ext uri="{FF2B5EF4-FFF2-40B4-BE49-F238E27FC236}">
                  <a16:creationId xmlns:a16="http://schemas.microsoft.com/office/drawing/2014/main" id="{E3588446-9960-824C-83B8-43CCF695D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63438" y="669205"/>
              <a:ext cx="7225054" cy="574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607499E-386E-AD4B-9089-B6F6F7BB661D}"/>
                </a:ext>
              </a:extLst>
            </p:cNvPr>
            <p:cNvSpPr/>
            <p:nvPr/>
          </p:nvSpPr>
          <p:spPr>
            <a:xfrm>
              <a:off x="9360456" y="1981200"/>
              <a:ext cx="1949432" cy="381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844D6-68D5-EB43-9236-DBFEC167ECAF}"/>
                </a:ext>
              </a:extLst>
            </p:cNvPr>
            <p:cNvSpPr/>
            <p:nvPr/>
          </p:nvSpPr>
          <p:spPr>
            <a:xfrm>
              <a:off x="6326533" y="4101129"/>
              <a:ext cx="1949432" cy="381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2EBDB88-20D0-A04A-95F2-CA67B3595184}"/>
                </a:ext>
              </a:extLst>
            </p:cNvPr>
            <p:cNvSpPr/>
            <p:nvPr/>
          </p:nvSpPr>
          <p:spPr>
            <a:xfrm>
              <a:off x="6227086" y="2739589"/>
              <a:ext cx="2231113" cy="678598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A847D75-5F30-0348-8EE2-732704CFA682}"/>
                </a:ext>
              </a:extLst>
            </p:cNvPr>
            <p:cNvSpPr/>
            <p:nvPr/>
          </p:nvSpPr>
          <p:spPr>
            <a:xfrm>
              <a:off x="9326877" y="4505105"/>
              <a:ext cx="2231113" cy="678598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32CE55-1370-7945-8672-98E881777B95}"/>
              </a:ext>
            </a:extLst>
          </p:cNvPr>
          <p:cNvGrpSpPr/>
          <p:nvPr/>
        </p:nvGrpSpPr>
        <p:grpSpPr>
          <a:xfrm>
            <a:off x="457200" y="2704576"/>
            <a:ext cx="5038820" cy="3137948"/>
            <a:chOff x="457200" y="2704576"/>
            <a:chExt cx="5038820" cy="31379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7164B0-CAEE-D943-98F6-0A35EC1CA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2704576"/>
              <a:ext cx="5038820" cy="31379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22015-D0D8-6241-8C34-3EF01527E956}"/>
                </a:ext>
              </a:extLst>
            </p:cNvPr>
            <p:cNvSpPr txBox="1"/>
            <p:nvPr/>
          </p:nvSpPr>
          <p:spPr>
            <a:xfrm>
              <a:off x="2405110" y="3219383"/>
              <a:ext cx="94769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ysClr val="windowText" lastClr="000000"/>
                  </a:solidFill>
                </a:rPr>
                <a:t>Threshold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83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453-D77F-6246-A9A2-6F0976DE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10668000" cy="446608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u="sng" dirty="0"/>
              <a:t>Smaller</a:t>
            </a:r>
            <a:r>
              <a:rPr lang="zh-CN" altLang="en-US" sz="2400" b="1" u="sng" dirty="0"/>
              <a:t> </a:t>
            </a:r>
            <a:r>
              <a:rPr lang="en-US" altLang="zh-CN" sz="2400" b="1" u="sng" dirty="0"/>
              <a:t>alpha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reduce</a:t>
            </a:r>
            <a:r>
              <a:rPr lang="zh-CN" altLang="en-US" sz="2400" dirty="0"/>
              <a:t> </a:t>
            </a:r>
            <a:r>
              <a:rPr lang="en-US" altLang="zh-CN" sz="2400" dirty="0"/>
              <a:t>alpha,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probability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making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error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lower,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confident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statistic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accurately</a:t>
            </a:r>
            <a:r>
              <a:rPr lang="zh-CN" altLang="en-US" sz="2400" dirty="0"/>
              <a:t> </a:t>
            </a:r>
            <a:r>
              <a:rPr lang="en-US" altLang="zh-CN" sz="2400" dirty="0"/>
              <a:t>estimate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parameter,</a:t>
            </a:r>
            <a:r>
              <a:rPr lang="zh-CN" altLang="en-US" sz="2400" dirty="0"/>
              <a:t> </a:t>
            </a:r>
            <a:r>
              <a:rPr lang="en-US" altLang="zh-CN" sz="2400" dirty="0"/>
              <a:t>therefore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becomes</a:t>
            </a:r>
            <a:r>
              <a:rPr lang="zh-CN" altLang="en-US" sz="2400" dirty="0"/>
              <a:t> </a:t>
            </a:r>
            <a:r>
              <a:rPr lang="en-US" altLang="zh-CN" sz="2400" dirty="0"/>
              <a:t>harder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reject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null</a:t>
            </a:r>
            <a:r>
              <a:rPr lang="zh-CN" altLang="en-US" sz="2400" dirty="0"/>
              <a:t> </a:t>
            </a:r>
            <a:r>
              <a:rPr lang="en-US" altLang="zh-CN" sz="2400" dirty="0"/>
              <a:t>hypothesis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u="sng" dirty="0"/>
              <a:t>Increase</a:t>
            </a:r>
            <a:r>
              <a:rPr lang="zh-CN" altLang="en-US" sz="2400" b="1" u="sng" dirty="0"/>
              <a:t> </a:t>
            </a:r>
            <a:r>
              <a:rPr lang="en-US" altLang="zh-CN" sz="2400" b="1" u="sng" dirty="0"/>
              <a:t>sample</a:t>
            </a:r>
            <a:r>
              <a:rPr lang="zh-CN" altLang="en-US" sz="2400" b="1" u="sng" dirty="0"/>
              <a:t> </a:t>
            </a:r>
            <a:r>
              <a:rPr lang="en-US" altLang="zh-CN" sz="2400" b="1" u="sng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bigger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size,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statistics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accurately</a:t>
            </a:r>
            <a:r>
              <a:rPr lang="zh-CN" altLang="en-US" sz="2400" dirty="0"/>
              <a:t> </a:t>
            </a:r>
            <a:r>
              <a:rPr lang="en-US" altLang="zh-CN" sz="2400" dirty="0"/>
              <a:t>approximate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parameters</a:t>
            </a:r>
          </a:p>
          <a:p>
            <a:pPr lvl="1">
              <a:lnSpc>
                <a:spcPct val="110000"/>
              </a:lnSpc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01468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C6100F-B435-4142-BEC5-4C7E9906B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2364573"/>
                <a:ext cx="4191000" cy="3854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↓ significance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↓ the probability of making type I error </a:t>
                </a:r>
              </a:p>
              <a:p>
                <a:r>
                  <a:rPr lang="en-US" altLang="zh-CN" dirty="0"/>
                  <a:t>↑ confident that the sample statistic can accurately estimate population parameter, </a:t>
                </a:r>
              </a:p>
              <a:p>
                <a:r>
                  <a:rPr lang="en-US" altLang="zh-CN" dirty="0"/>
                  <a:t>↑ harder to reject the null hypothesis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C6100F-B435-4142-BEC5-4C7E9906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4573"/>
                <a:ext cx="4191000" cy="3854112"/>
              </a:xfrm>
              <a:prstGeom prst="rect">
                <a:avLst/>
              </a:prstGeom>
              <a:blipFill>
                <a:blip r:embed="rId3"/>
                <a:stretch>
                  <a:fillRect l="-1818" t="-1974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3CD4E31-7CBC-3644-8C76-DC7265F0C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2057400"/>
            <a:ext cx="6533501" cy="3740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F83EB-C064-7942-9696-43426196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5410201" cy="12168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3600" dirty="0"/>
              <a:t>reduce type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error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642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C6100F-B435-4142-BEC5-4C7E9906B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2364573"/>
                <a:ext cx="4648200" cy="4024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↑ significance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keeping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↑ 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size </a:t>
                </a:r>
              </a:p>
              <a:p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 sensitive</a:t>
                </a:r>
              </a:p>
              <a:p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false</a:t>
                </a:r>
              </a:p>
              <a:p>
                <a:r>
                  <a:rPr lang="en-US" altLang="zh-CN" dirty="0"/>
                  <a:t>↑ 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↓ the probability of making type II error 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C6100F-B435-4142-BEC5-4C7E9906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4573"/>
                <a:ext cx="4648200" cy="4024312"/>
              </a:xfrm>
              <a:prstGeom prst="rect">
                <a:avLst/>
              </a:prstGeom>
              <a:blipFill>
                <a:blip r:embed="rId3"/>
                <a:stretch>
                  <a:fillRect l="-1635" t="-1887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91F83EB-C064-7942-9696-43426196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5410201" cy="12168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3600" dirty="0"/>
              <a:t>reduce type</a:t>
            </a:r>
            <a:r>
              <a:rPr lang="zh-CN" altLang="en-US" sz="3600" dirty="0"/>
              <a:t> </a:t>
            </a:r>
            <a:r>
              <a:rPr lang="en-US" altLang="zh-CN" sz="3600" dirty="0"/>
              <a:t>II</a:t>
            </a:r>
            <a:r>
              <a:rPr lang="zh-CN" altLang="en-US" sz="3600" dirty="0"/>
              <a:t> </a:t>
            </a:r>
            <a:r>
              <a:rPr lang="en-US" altLang="zh-CN" sz="3600" dirty="0"/>
              <a:t>error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CE7266-C0C7-8F4F-AEA7-539C021E02AA}"/>
                  </a:ext>
                </a:extLst>
              </p:cNvPr>
              <p:cNvSpPr/>
              <p:nvPr/>
            </p:nvSpPr>
            <p:spPr>
              <a:xfrm>
                <a:off x="6934200" y="1172101"/>
                <a:ext cx="3097094" cy="1011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altLang="zh-CN" sz="2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CE7266-C0C7-8F4F-AEA7-539C021E0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172101"/>
                <a:ext cx="3097094" cy="1011431"/>
              </a:xfrm>
              <a:prstGeom prst="rect">
                <a:avLst/>
              </a:prstGeom>
              <a:blipFill>
                <a:blip r:embed="rId4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2583CAB0-ACB4-DC4F-BC9C-F490B1AD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0925"/>
            <a:ext cx="6450598" cy="3676841"/>
          </a:xfrm>
        </p:spPr>
      </p:pic>
    </p:spTree>
    <p:extLst>
      <p:ext uri="{BB962C8B-B14F-4D97-AF65-F5344CB8AC3E}">
        <p14:creationId xmlns:p14="http://schemas.microsoft.com/office/powerpoint/2010/main" val="67719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9101-FCA2-284F-96C7-AB758AF2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7C9D8-97BF-214A-B3AD-72930C930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you’ve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desktop.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Stata</a:t>
            </a:r>
            <a:r>
              <a:rPr lang="zh-CN" altLang="en-US" dirty="0"/>
              <a:t> </a:t>
            </a:r>
            <a:r>
              <a:rPr lang="en-US" altLang="zh-CN" dirty="0"/>
              <a:t>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6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684-5DE7-C245-9399-E5850A3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4373"/>
            <a:ext cx="10591800" cy="1293028"/>
          </a:xfrm>
        </p:spPr>
        <p:txBody>
          <a:bodyPr>
            <a:normAutofit/>
          </a:bodyPr>
          <a:lstStyle/>
          <a:p>
            <a:r>
              <a:rPr lang="en-US" sz="3000" dirty="0"/>
              <a:t>Stata</a:t>
            </a:r>
            <a:r>
              <a:rPr lang="en-US" altLang="zh-CN" sz="3000" dirty="0"/>
              <a:t>:</a:t>
            </a:r>
            <a:r>
              <a:rPr lang="zh-CN" altLang="en-US" sz="3000" dirty="0"/>
              <a:t> </a:t>
            </a:r>
            <a:r>
              <a:rPr lang="en-US" altLang="zh-CN" sz="3000" dirty="0"/>
              <a:t>one</a:t>
            </a:r>
            <a:r>
              <a:rPr lang="zh-CN" altLang="en-US" sz="3000" dirty="0"/>
              <a:t> </a:t>
            </a:r>
            <a:r>
              <a:rPr lang="en-US" altLang="zh-CN" sz="3000" dirty="0"/>
              <a:t>sample</a:t>
            </a:r>
            <a:r>
              <a:rPr lang="zh-CN" altLang="en-US" sz="3000" dirty="0"/>
              <a:t> </a:t>
            </a:r>
            <a:r>
              <a:rPr lang="en-US" altLang="zh-CN" sz="3000" dirty="0"/>
              <a:t>z</a:t>
            </a:r>
            <a:r>
              <a:rPr lang="zh-CN" altLang="en-US" sz="3000" dirty="0"/>
              <a:t> </a:t>
            </a:r>
            <a:r>
              <a:rPr lang="en-US" altLang="zh-CN" sz="3000" dirty="0"/>
              <a:t>test</a:t>
            </a:r>
            <a:r>
              <a:rPr lang="zh-CN" altLang="en-US" sz="3000" dirty="0"/>
              <a:t> </a:t>
            </a:r>
            <a:r>
              <a:rPr lang="en-US" altLang="zh-CN" sz="3000" dirty="0"/>
              <a:t>from</a:t>
            </a:r>
            <a:r>
              <a:rPr lang="zh-CN" altLang="en-US" sz="3000" dirty="0"/>
              <a:t> </a:t>
            </a:r>
            <a:r>
              <a:rPr lang="en-US" altLang="zh-CN" sz="3000" dirty="0"/>
              <a:t>summary</a:t>
            </a:r>
            <a:r>
              <a:rPr lang="zh-CN" altLang="en-US" sz="3000" dirty="0"/>
              <a:t> </a:t>
            </a:r>
            <a:r>
              <a:rPr lang="en-US" altLang="zh-CN" sz="3000" dirty="0"/>
              <a:t>statistics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FB713-D1CD-8046-AFB3-B6EA886EF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z</a:t>
                </a:r>
                <a:r>
                  <a:rPr lang="en-US" dirty="0" err="1"/>
                  <a:t>test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size&gt;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&lt;population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SD&gt;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&lt;hypothesized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mean&gt;,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level(&lt;confidence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level&gt;)</a:t>
                </a:r>
              </a:p>
              <a:p>
                <a:pPr lvl="1"/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FB713-D1CD-8046-AFB3-B6EA886EF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1887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55743518-4BDF-9248-8580-DD0A07126887}"/>
              </a:ext>
            </a:extLst>
          </p:cNvPr>
          <p:cNvGrpSpPr/>
          <p:nvPr/>
        </p:nvGrpSpPr>
        <p:grpSpPr>
          <a:xfrm>
            <a:off x="457201" y="3268702"/>
            <a:ext cx="11049000" cy="3143334"/>
            <a:chOff x="457201" y="3268702"/>
            <a:chExt cx="11049000" cy="314333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FA923FE-8DEA-094F-A94A-9BD626803169}"/>
                </a:ext>
              </a:extLst>
            </p:cNvPr>
            <p:cNvGrpSpPr/>
            <p:nvPr/>
          </p:nvGrpSpPr>
          <p:grpSpPr>
            <a:xfrm>
              <a:off x="457201" y="3268702"/>
              <a:ext cx="11049000" cy="2584287"/>
              <a:chOff x="708597" y="3369756"/>
              <a:chExt cx="11238916" cy="284892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EF49126-F18B-6B49-BF26-8A3E47F900CB}"/>
                  </a:ext>
                </a:extLst>
              </p:cNvPr>
              <p:cNvGrpSpPr/>
              <p:nvPr/>
            </p:nvGrpSpPr>
            <p:grpSpPr>
              <a:xfrm>
                <a:off x="2655818" y="3369756"/>
                <a:ext cx="7957618" cy="2848929"/>
                <a:chOff x="2655818" y="3369756"/>
                <a:chExt cx="7957618" cy="284892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785AF5D-C60C-2844-B20B-BBD145D54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5818" y="3369756"/>
                  <a:ext cx="7212052" cy="2848929"/>
                </a:xfrm>
                <a:prstGeom prst="rect">
                  <a:avLst/>
                </a:prstGeom>
              </p:spPr>
            </p:pic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CB06686-A8DF-5D43-9DBF-7D9A929B94B6}"/>
                    </a:ext>
                  </a:extLst>
                </p:cNvPr>
                <p:cNvSpPr/>
                <p:nvPr/>
              </p:nvSpPr>
              <p:spPr>
                <a:xfrm>
                  <a:off x="8534400" y="5039881"/>
                  <a:ext cx="1278930" cy="351286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1CA17AFC-C232-E348-9939-C5B762C1F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8691" y="5018291"/>
                      <a:ext cx="4747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altLang="zh-CN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1CA17AFC-C232-E348-9939-C5B762C1FC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38691" y="5018291"/>
                      <a:ext cx="47474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8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38C6DFE-B55D-1E4B-B253-1FEE223ABB4B}"/>
                    </a:ext>
                  </a:extLst>
                </p:cNvPr>
                <p:cNvCxnSpPr>
                  <a:cxnSpLocks/>
                  <a:stCxn id="12" idx="3"/>
                  <a:endCxn id="13" idx="1"/>
                </p:cNvCxnSpPr>
                <p:nvPr/>
              </p:nvCxnSpPr>
              <p:spPr>
                <a:xfrm flipV="1">
                  <a:off x="9813330" y="5202957"/>
                  <a:ext cx="325361" cy="1256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32B8086-7AB0-5F4B-BAD2-80CC583A3CD3}"/>
                  </a:ext>
                </a:extLst>
              </p:cNvPr>
              <p:cNvSpPr/>
              <p:nvPr/>
            </p:nvSpPr>
            <p:spPr>
              <a:xfrm>
                <a:off x="4946659" y="5684642"/>
                <a:ext cx="2362184" cy="5189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FF4D294-DC40-4F4A-A4D0-CDFF83BE3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597" y="5759998"/>
                <a:ext cx="1676400" cy="351287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/>
                  <a:t>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tailed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z-test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F24EFB5-E0BB-CA4E-BE2C-66FC6FAF39DE}"/>
                  </a:ext>
                </a:extLst>
              </p:cNvPr>
              <p:cNvCxnSpPr>
                <a:cxnSpLocks/>
                <a:stCxn id="25" idx="1"/>
                <a:endCxn id="23" idx="3"/>
              </p:cNvCxnSpPr>
              <p:nvPr/>
            </p:nvCxnSpPr>
            <p:spPr>
              <a:xfrm flipH="1" flipV="1">
                <a:off x="2384997" y="5935642"/>
                <a:ext cx="307208" cy="84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5E0C1F4-8164-E241-BC85-49095F94DCA3}"/>
                  </a:ext>
                </a:extLst>
              </p:cNvPr>
              <p:cNvSpPr/>
              <p:nvPr/>
            </p:nvSpPr>
            <p:spPr>
              <a:xfrm>
                <a:off x="2692205" y="5684641"/>
                <a:ext cx="1776893" cy="5189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D92683C4-2D54-D74F-BBDB-3F853D3335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71113" y="5759999"/>
                <a:ext cx="1676400" cy="351287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/>
                  <a:t>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tailed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z-test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6682712-4E5E-B94F-B1C1-39447B15D290}"/>
                  </a:ext>
                </a:extLst>
              </p:cNvPr>
              <p:cNvCxnSpPr>
                <a:cxnSpLocks/>
                <a:stCxn id="32" idx="3"/>
                <a:endCxn id="30" idx="1"/>
              </p:cNvCxnSpPr>
              <p:nvPr/>
            </p:nvCxnSpPr>
            <p:spPr>
              <a:xfrm flipV="1">
                <a:off x="9831259" y="5935643"/>
                <a:ext cx="439854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EA5EA3ED-F4EA-CF44-BDCC-86885AA80313}"/>
                  </a:ext>
                </a:extLst>
              </p:cNvPr>
              <p:cNvSpPr/>
              <p:nvPr/>
            </p:nvSpPr>
            <p:spPr>
              <a:xfrm>
                <a:off x="7941031" y="5676180"/>
                <a:ext cx="1890228" cy="5189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98AD1A1-0A23-8944-A516-59A5CA527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9551" y="5192058"/>
                <a:ext cx="1676400" cy="351287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Two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tailed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z-test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0FA367A-7FAD-304E-9E97-EA1931A5DBEE}"/>
                  </a:ext>
                </a:extLst>
              </p:cNvPr>
              <p:cNvCxnSpPr>
                <a:cxnSpLocks/>
                <a:stCxn id="17" idx="0"/>
                <a:endCxn id="6" idx="2"/>
              </p:cNvCxnSpPr>
              <p:nvPr/>
            </p:nvCxnSpPr>
            <p:spPr>
              <a:xfrm flipV="1">
                <a:off x="6127751" y="5543345"/>
                <a:ext cx="0" cy="1412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ontent Placeholder 2">
                  <a:extLst>
                    <a:ext uri="{FF2B5EF4-FFF2-40B4-BE49-F238E27FC236}">
                      <a16:creationId xmlns:a16="http://schemas.microsoft.com/office/drawing/2014/main" id="{3FCC5916-9BA4-4540-B8DB-B30BA8C3FA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07290" y="6111527"/>
                  <a:ext cx="8016632" cy="30050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600" dirty="0"/>
                    <a:t>Reject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null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hypothesis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if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this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value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is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less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than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your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pre-specified</a:t>
                  </a:r>
                  <a:r>
                    <a:rPr lang="zh-CN" alt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level.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50" name="Content Placeholder 2">
                  <a:extLst>
                    <a:ext uri="{FF2B5EF4-FFF2-40B4-BE49-F238E27FC236}">
                      <a16:creationId xmlns:a16="http://schemas.microsoft.com/office/drawing/2014/main" id="{3FCC5916-9BA4-4540-B8DB-B30BA8C3F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290" y="6111527"/>
                  <a:ext cx="8016632" cy="300509"/>
                </a:xfrm>
                <a:prstGeom prst="rect">
                  <a:avLst/>
                </a:prstGeom>
                <a:blipFill>
                  <a:blip r:embed="rId6"/>
                  <a:stretch>
                    <a:fillRect l="-316" t="-11538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26544D6-7FFC-D241-BB11-2491C1A5A608}"/>
                </a:ext>
              </a:extLst>
            </p:cNvPr>
            <p:cNvSpPr/>
            <p:nvPr/>
          </p:nvSpPr>
          <p:spPr>
            <a:xfrm>
              <a:off x="6210300" y="5581595"/>
              <a:ext cx="685800" cy="243536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61BF3E-B42E-8848-8EC4-7B25524099F7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 flipH="1">
              <a:off x="6415606" y="5825131"/>
              <a:ext cx="137594" cy="2863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60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684-5DE7-C245-9399-E5850A3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4373"/>
            <a:ext cx="10591800" cy="1293028"/>
          </a:xfrm>
        </p:spPr>
        <p:txBody>
          <a:bodyPr>
            <a:normAutofit/>
          </a:bodyPr>
          <a:lstStyle/>
          <a:p>
            <a:r>
              <a:rPr lang="en-US" sz="3000" dirty="0"/>
              <a:t>Stata</a:t>
            </a:r>
            <a:r>
              <a:rPr lang="en-US" altLang="zh-CN" sz="3000" dirty="0"/>
              <a:t>:</a:t>
            </a:r>
            <a:r>
              <a:rPr lang="zh-CN" altLang="en-US" sz="3000" dirty="0"/>
              <a:t> </a:t>
            </a:r>
            <a:r>
              <a:rPr lang="en-US" altLang="zh-CN" sz="3000" dirty="0"/>
              <a:t>one</a:t>
            </a:r>
            <a:r>
              <a:rPr lang="zh-CN" altLang="en-US" sz="3000" dirty="0"/>
              <a:t> </a:t>
            </a:r>
            <a:r>
              <a:rPr lang="en-US" altLang="zh-CN" sz="3000" dirty="0"/>
              <a:t>sample</a:t>
            </a:r>
            <a:r>
              <a:rPr lang="zh-CN" altLang="en-US" sz="3000" dirty="0"/>
              <a:t> </a:t>
            </a:r>
            <a:r>
              <a:rPr lang="en-US" altLang="zh-CN" sz="3000" dirty="0"/>
              <a:t>z</a:t>
            </a:r>
            <a:r>
              <a:rPr lang="zh-CN" altLang="en-US" sz="3000" dirty="0"/>
              <a:t> </a:t>
            </a:r>
            <a:r>
              <a:rPr lang="en-US" altLang="zh-CN" sz="3000" dirty="0"/>
              <a:t>test</a:t>
            </a:r>
            <a:r>
              <a:rPr lang="zh-CN" altLang="en-US" sz="3000" dirty="0"/>
              <a:t> </a:t>
            </a:r>
            <a:r>
              <a:rPr lang="en-US" altLang="zh-CN" sz="3000" dirty="0"/>
              <a:t>from</a:t>
            </a:r>
            <a:r>
              <a:rPr lang="zh-CN" altLang="en-US" sz="3000" dirty="0"/>
              <a:t> </a:t>
            </a:r>
            <a:r>
              <a:rPr lang="en-US" altLang="zh-CN" sz="3000" dirty="0"/>
              <a:t>variable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FB713-D1CD-8046-AFB3-B6EA886EF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z</a:t>
                </a:r>
                <a:r>
                  <a:rPr lang="en-US" dirty="0" err="1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&lt;variable&gt;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&lt;hypothesized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mean&gt;,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level(&lt;confidence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level&gt;)</a:t>
                </a:r>
              </a:p>
              <a:p>
                <a:pPr lvl="1"/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FB713-D1CD-8046-AFB3-B6EA886EF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E76CF7F-6484-0B41-9C90-D8676ABCCFCD}"/>
              </a:ext>
            </a:extLst>
          </p:cNvPr>
          <p:cNvGrpSpPr/>
          <p:nvPr/>
        </p:nvGrpSpPr>
        <p:grpSpPr>
          <a:xfrm>
            <a:off x="457201" y="3020426"/>
            <a:ext cx="11049000" cy="3391610"/>
            <a:chOff x="457201" y="3020426"/>
            <a:chExt cx="11049000" cy="33916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A2688B-5532-B04F-9211-F73464DE6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447" y="3020426"/>
              <a:ext cx="7390382" cy="289774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F0035CE-1E57-8247-84E1-6D79BAD0B7DC}"/>
                </a:ext>
              </a:extLst>
            </p:cNvPr>
            <p:cNvSpPr/>
            <p:nvPr/>
          </p:nvSpPr>
          <p:spPr>
            <a:xfrm>
              <a:off x="4623648" y="5368554"/>
              <a:ext cx="2322268" cy="47072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C756A75-34FC-9140-88E4-E086C0288571}"/>
                </a:ext>
              </a:extLst>
            </p:cNvPr>
            <p:cNvSpPr txBox="1">
              <a:spLocks/>
            </p:cNvSpPr>
            <p:nvPr/>
          </p:nvSpPr>
          <p:spPr>
            <a:xfrm>
              <a:off x="457201" y="5436910"/>
              <a:ext cx="1648072" cy="31865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2000" dirty="0"/>
                <a:t>One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tailed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z-test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202E0E-40B9-6C4D-9D07-2C8380D897B6}"/>
                </a:ext>
              </a:extLst>
            </p:cNvPr>
            <p:cNvCxnSpPr>
              <a:cxnSpLocks/>
              <a:stCxn id="14" idx="1"/>
              <a:endCxn id="12" idx="3"/>
            </p:cNvCxnSpPr>
            <p:nvPr/>
          </p:nvCxnSpPr>
          <p:spPr>
            <a:xfrm flipH="1" flipV="1">
              <a:off x="2105273" y="5596238"/>
              <a:ext cx="302017" cy="76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87FBAC9-E793-A649-B867-582DAAC472DE}"/>
                </a:ext>
              </a:extLst>
            </p:cNvPr>
            <p:cNvSpPr/>
            <p:nvPr/>
          </p:nvSpPr>
          <p:spPr>
            <a:xfrm>
              <a:off x="2407290" y="5368553"/>
              <a:ext cx="1746867" cy="47072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79BF63F4-ED18-984F-AA61-5733CA2D4184}"/>
                </a:ext>
              </a:extLst>
            </p:cNvPr>
            <p:cNvSpPr txBox="1">
              <a:spLocks/>
            </p:cNvSpPr>
            <p:nvPr/>
          </p:nvSpPr>
          <p:spPr>
            <a:xfrm>
              <a:off x="9858129" y="5436911"/>
              <a:ext cx="1648072" cy="31865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2000" dirty="0"/>
                <a:t>One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tailed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z-test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35A0D5-9B5A-1644-97C3-55E5C238B0B9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 flipV="1">
              <a:off x="9425708" y="5596239"/>
              <a:ext cx="4324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563BC4D-97C0-7B49-A446-6C06F0D89FC3}"/>
                </a:ext>
              </a:extLst>
            </p:cNvPr>
            <p:cNvSpPr/>
            <p:nvPr/>
          </p:nvSpPr>
          <p:spPr>
            <a:xfrm>
              <a:off x="7567421" y="5360878"/>
              <a:ext cx="1858287" cy="47072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F28181C3-9A08-2E4C-998C-97FE252EE8A4}"/>
                </a:ext>
              </a:extLst>
            </p:cNvPr>
            <p:cNvSpPr txBox="1">
              <a:spLocks/>
            </p:cNvSpPr>
            <p:nvPr/>
          </p:nvSpPr>
          <p:spPr>
            <a:xfrm>
              <a:off x="4960746" y="4921727"/>
              <a:ext cx="1648072" cy="31865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Two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tailed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z-test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0895B1-BC6E-D542-8523-3D8759CA0B0E}"/>
                </a:ext>
              </a:extLst>
            </p:cNvPr>
            <p:cNvCxnSpPr>
              <a:cxnSpLocks/>
              <a:stCxn id="11" idx="0"/>
              <a:endCxn id="18" idx="2"/>
            </p:cNvCxnSpPr>
            <p:nvPr/>
          </p:nvCxnSpPr>
          <p:spPr>
            <a:xfrm flipV="1">
              <a:off x="5784782" y="5240383"/>
              <a:ext cx="0" cy="128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C69D9836-AFDB-8747-A41D-D8896D5F10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07290" y="6111527"/>
                  <a:ext cx="8016632" cy="30050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600" dirty="0"/>
                    <a:t>Reject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null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hypothesis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if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this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value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is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less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than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your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pre-specified</a:t>
                  </a:r>
                  <a:r>
                    <a:rPr lang="zh-CN" alt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level.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C69D9836-AFDB-8747-A41D-D8896D5F1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290" y="6111527"/>
                  <a:ext cx="8016632" cy="300509"/>
                </a:xfrm>
                <a:prstGeom prst="rect">
                  <a:avLst/>
                </a:prstGeom>
                <a:blipFill>
                  <a:blip r:embed="rId4"/>
                  <a:stretch>
                    <a:fillRect l="-316" t="-11538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5C3D0FC-3450-314E-9104-8FA0912B75D0}"/>
                </a:ext>
              </a:extLst>
            </p:cNvPr>
            <p:cNvSpPr/>
            <p:nvPr/>
          </p:nvSpPr>
          <p:spPr>
            <a:xfrm>
              <a:off x="6210300" y="5581595"/>
              <a:ext cx="685800" cy="243536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64648-7710-8F47-A5D5-C7590A03962B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6415606" y="5825131"/>
              <a:ext cx="137594" cy="2863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73F7C0E-1F80-2045-9844-F7C92D17AEE8}"/>
                </a:ext>
              </a:extLst>
            </p:cNvPr>
            <p:cNvSpPr/>
            <p:nvPr/>
          </p:nvSpPr>
          <p:spPr>
            <a:xfrm>
              <a:off x="8245478" y="4723502"/>
              <a:ext cx="1257319" cy="3186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AB36D89-B162-4644-A8F2-D20A2EAE1886}"/>
                    </a:ext>
                  </a:extLst>
                </p:cNvPr>
                <p:cNvSpPr/>
                <p:nvPr/>
              </p:nvSpPr>
              <p:spPr>
                <a:xfrm>
                  <a:off x="9822659" y="4703918"/>
                  <a:ext cx="466723" cy="3350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AB36D89-B162-4644-A8F2-D20A2EAE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2659" y="4703918"/>
                  <a:ext cx="466723" cy="335024"/>
                </a:xfrm>
                <a:prstGeom prst="rect">
                  <a:avLst/>
                </a:prstGeom>
                <a:blipFill>
                  <a:blip r:embed="rId5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601EEE7-03D9-9B43-8BEA-F21FB5E061A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9502796" y="4871430"/>
              <a:ext cx="319863" cy="11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42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A442-9F9A-C645-84DD-E5495D3F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096D-F3D3-1D4F-845F-7B9E403AC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10820400" cy="438988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Use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Stata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double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check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exercise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results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week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8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&amp;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week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9</a:t>
                </a:r>
              </a:p>
              <a:p>
                <a:r>
                  <a:rPr lang="en-US" altLang="zh-CN" sz="2400" dirty="0"/>
                  <a:t>Upload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Stata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log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file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Carmen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Lab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attendance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today.</a:t>
                </a:r>
              </a:p>
              <a:p>
                <a:endParaRPr lang="en-US" sz="2400" dirty="0"/>
              </a:p>
              <a:p>
                <a:r>
                  <a:rPr lang="en-US" altLang="zh-CN" sz="2400" u="sng" dirty="0"/>
                  <a:t>Birth</a:t>
                </a:r>
                <a:r>
                  <a:rPr lang="zh-CN" altLang="en-US" sz="2400" u="sng" dirty="0"/>
                  <a:t> </a:t>
                </a:r>
                <a:r>
                  <a:rPr lang="en-US" altLang="zh-CN" sz="2400" u="sng" dirty="0"/>
                  <a:t>weight</a:t>
                </a:r>
                <a:r>
                  <a:rPr lang="zh-CN" altLang="en-US" sz="2400" u="sng" dirty="0"/>
                  <a:t> </a:t>
                </a:r>
                <a:r>
                  <a:rPr lang="en-US" altLang="zh-CN" sz="2400" u="sng" dirty="0"/>
                  <a:t>example</a:t>
                </a:r>
              </a:p>
              <a:p>
                <a:pPr lvl="1"/>
                <a:r>
                  <a:rPr lang="en-US" altLang="zh-CN" sz="2400" dirty="0"/>
                  <a:t>Week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8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question: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birth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SD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0.14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you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took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n=100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newborns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=3.275</a:t>
                </a:r>
                <a:r>
                  <a:rPr lang="en-US" altLang="zh-CN" sz="2400" dirty="0"/>
                  <a:t>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Calculate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90%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/>
                  <a:t>confident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interval.</a:t>
                </a:r>
              </a:p>
              <a:p>
                <a:pPr lvl="1"/>
                <a:endParaRPr lang="en-US" altLang="zh-CN" sz="2400" dirty="0"/>
              </a:p>
              <a:p>
                <a:pPr lvl="1"/>
                <a:r>
                  <a:rPr lang="en-US" altLang="zh-CN" sz="2400" dirty="0"/>
                  <a:t>Week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9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question: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birth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SD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0.14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you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took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n=100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newborns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=3.23</a:t>
                </a:r>
                <a:r>
                  <a:rPr lang="en-US" altLang="zh-CN" sz="2400" dirty="0"/>
                  <a:t>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hypothesis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girls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has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birth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less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3.5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kg,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at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altLang="zh-CN" sz="2400" dirty="0"/>
                  <a:t>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096D-F3D3-1D4F-845F-7B9E403AC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10820400" cy="4389885"/>
              </a:xfrm>
              <a:blipFill>
                <a:blip r:embed="rId3"/>
                <a:stretch>
                  <a:fillRect l="-821" t="-1734" b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7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DD60-B7A6-F645-AF9A-A5CDA18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67D4-A6E7-B747-AA61-5135F093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Stay</a:t>
            </a:r>
            <a:r>
              <a:rPr lang="zh-CN" altLang="en-US" sz="3600" dirty="0"/>
              <a:t> </a:t>
            </a:r>
            <a:r>
              <a:rPr lang="en-US" altLang="zh-CN" sz="3600" dirty="0"/>
              <a:t>safe!</a:t>
            </a:r>
          </a:p>
          <a:p>
            <a:r>
              <a:rPr lang="en-US" altLang="zh-CN" sz="3600" dirty="0"/>
              <a:t>Stay</a:t>
            </a:r>
            <a:r>
              <a:rPr lang="zh-CN" altLang="en-US" sz="3600" dirty="0"/>
              <a:t> </a:t>
            </a:r>
            <a:r>
              <a:rPr lang="en-US" altLang="zh-CN" sz="3600" dirty="0"/>
              <a:t>healthy!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096DA-96DC-7A4E-A530-3B2DACA6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057401"/>
            <a:ext cx="5981700" cy="39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5B34-FF16-1D42-A165-6D5725D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A51A-72BD-904C-A015-12039988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15E6-5453-6745-ADEA-417C9AB34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Hypothesis</a:t>
            </a:r>
            <a:r>
              <a:rPr lang="zh-CN" altLang="en-US" sz="2400" dirty="0"/>
              <a:t> </a:t>
            </a:r>
            <a:r>
              <a:rPr lang="en-US" altLang="zh-CN" sz="2400" dirty="0"/>
              <a:t>testing</a:t>
            </a:r>
          </a:p>
          <a:p>
            <a:pPr lvl="1"/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z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</a:p>
          <a:p>
            <a:pPr lvl="1"/>
            <a:r>
              <a:rPr lang="en-US" altLang="zh-CN" sz="2400" dirty="0"/>
              <a:t>Impact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alpha</a:t>
            </a:r>
            <a:r>
              <a:rPr lang="zh-CN" altLang="en-US" sz="2400" dirty="0"/>
              <a:t> </a:t>
            </a:r>
            <a:r>
              <a:rPr lang="en-US" altLang="zh-CN" sz="2400" dirty="0"/>
              <a:t>level</a:t>
            </a:r>
          </a:p>
          <a:p>
            <a:pPr lvl="1"/>
            <a:r>
              <a:rPr lang="en-US" altLang="zh-CN" sz="2400" dirty="0"/>
              <a:t>Impact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size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FFFB-6707-E040-AD84-74B01B9F3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A17-C92F-7444-ADD7-DFA3F06D8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</a:p>
          <a:p>
            <a:r>
              <a:rPr lang="en-US" altLang="zh-CN" dirty="0"/>
              <a:t>Stata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77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FAC2B3-3548-4A41-A051-98A69A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/>
              <a:t>Hypothesis</a:t>
            </a:r>
            <a:r>
              <a:rPr lang="zh-CN" altLang="en-US"/>
              <a:t> </a:t>
            </a:r>
            <a:r>
              <a:rPr lang="en-US" altLang="zh-CN"/>
              <a:t>testing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654A7F-8719-B64D-A68D-E523F6C7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9566"/>
            <a:ext cx="10820400" cy="3989119"/>
          </a:xfrm>
        </p:spPr>
        <p:txBody>
          <a:bodyPr>
            <a:normAutofit/>
          </a:bodyPr>
          <a:lstStyle/>
          <a:p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hypothesized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pPr lvl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populations</a:t>
            </a:r>
            <a:r>
              <a:rPr lang="zh-CN" altLang="en-US" dirty="0"/>
              <a:t> </a:t>
            </a:r>
            <a:r>
              <a:rPr lang="en-US" altLang="zh-CN" dirty="0"/>
              <a:t>differ</a:t>
            </a:r>
          </a:p>
          <a:p>
            <a:pPr lvl="1"/>
            <a:endParaRPr lang="en-US" sz="2400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H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 </a:t>
            </a:r>
            <a:r>
              <a:rPr lang="en-US" altLang="zh-CN" b="1" dirty="0"/>
              <a:t>(Null</a:t>
            </a:r>
            <a:r>
              <a:rPr lang="zh-CN" altLang="en-US" b="1" dirty="0"/>
              <a:t> </a:t>
            </a:r>
            <a:r>
              <a:rPr lang="en-US" altLang="zh-CN" b="1" dirty="0"/>
              <a:t>hypothesis)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statistically</a:t>
            </a:r>
            <a:r>
              <a:rPr lang="zh-CN" altLang="en-US" b="1" dirty="0"/>
              <a:t> </a:t>
            </a:r>
            <a:r>
              <a:rPr lang="en-US" altLang="zh-CN" b="1" dirty="0"/>
              <a:t>significant</a:t>
            </a:r>
            <a:r>
              <a:rPr lang="zh-CN" altLang="en-US" b="1" dirty="0"/>
              <a:t> </a:t>
            </a:r>
            <a:r>
              <a:rPr lang="en-US" altLang="zh-CN" b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hypothesized</a:t>
            </a:r>
            <a:r>
              <a:rPr lang="zh-CN" altLang="en-US" dirty="0"/>
              <a:t> </a:t>
            </a:r>
            <a:r>
              <a:rPr lang="en-US" altLang="zh-CN" dirty="0"/>
              <a:t>mean,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means.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H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(or</a:t>
            </a:r>
            <a:r>
              <a:rPr lang="zh-CN" altLang="en-US" b="1" dirty="0"/>
              <a:t> 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Alternative</a:t>
            </a:r>
            <a:r>
              <a:rPr lang="zh-CN" altLang="en-US" b="1" dirty="0"/>
              <a:t> </a:t>
            </a:r>
            <a:r>
              <a:rPr lang="en-US" altLang="zh-CN" b="1" dirty="0"/>
              <a:t>hypothesis)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Statistically</a:t>
            </a:r>
            <a:r>
              <a:rPr lang="zh-CN" altLang="en-US" b="1" dirty="0"/>
              <a:t> </a:t>
            </a:r>
            <a:r>
              <a:rPr lang="en-US" altLang="zh-CN" b="1" dirty="0"/>
              <a:t>significant</a:t>
            </a:r>
            <a:r>
              <a:rPr lang="zh-CN" altLang="en-US" b="1" dirty="0"/>
              <a:t> </a:t>
            </a:r>
            <a:r>
              <a:rPr lang="en-US" altLang="zh-CN" b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hypothesized</a:t>
            </a:r>
            <a:r>
              <a:rPr lang="zh-CN" altLang="en-US" dirty="0"/>
              <a:t> </a:t>
            </a:r>
            <a:r>
              <a:rPr lang="en-US" altLang="zh-CN" dirty="0"/>
              <a:t>mean, or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means.</a:t>
            </a:r>
            <a:endParaRPr lang="en-US" dirty="0"/>
          </a:p>
          <a:p>
            <a:endParaRPr lang="en-US" sz="2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E8F01C-8537-EA4D-A1E8-DA680DA28A6D}"/>
              </a:ext>
            </a:extLst>
          </p:cNvPr>
          <p:cNvSpPr txBox="1">
            <a:spLocks/>
          </p:cNvSpPr>
          <p:nvPr/>
        </p:nvSpPr>
        <p:spPr>
          <a:xfrm>
            <a:off x="718279" y="1410169"/>
            <a:ext cx="10591800" cy="118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1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A19-0265-B14A-B2CD-C9E83BB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9054605"/>
                  </p:ext>
                </p:extLst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698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C7FA-A0C6-EA4E-A804-16EA57CD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endParaRPr lang="en-US" baseline="-25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7AFDFF3-B5A5-A847-BFF6-2A50834F7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78262"/>
              </p:ext>
            </p:extLst>
          </p:nvPr>
        </p:nvGraphicFramePr>
        <p:xfrm>
          <a:off x="685800" y="2193925"/>
          <a:ext cx="76806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81">
                  <a:extLst>
                    <a:ext uri="{9D8B030D-6E8A-4147-A177-3AD203B41FA5}">
                      <a16:colId xmlns:a16="http://schemas.microsoft.com/office/drawing/2014/main" val="421199678"/>
                    </a:ext>
                  </a:extLst>
                </a:gridCol>
                <a:gridCol w="2387894">
                  <a:extLst>
                    <a:ext uri="{9D8B030D-6E8A-4147-A177-3AD203B41FA5}">
                      <a16:colId xmlns:a16="http://schemas.microsoft.com/office/drawing/2014/main" val="2939379920"/>
                    </a:ext>
                  </a:extLst>
                </a:gridCol>
                <a:gridCol w="2166337">
                  <a:extLst>
                    <a:ext uri="{9D8B030D-6E8A-4147-A177-3AD203B41FA5}">
                      <a16:colId xmlns:a16="http://schemas.microsoft.com/office/drawing/2014/main" val="2107176626"/>
                    </a:ext>
                  </a:extLst>
                </a:gridCol>
                <a:gridCol w="2166337">
                  <a:extLst>
                    <a:ext uri="{9D8B030D-6E8A-4147-A177-3AD203B41FA5}">
                      <a16:colId xmlns:a16="http://schemas.microsoft.com/office/drawing/2014/main" val="209011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</a:t>
                      </a:r>
                      <a:r>
                        <a:rPr lang="en-US" altLang="zh-CN" dirty="0"/>
                        <a:t>-tailed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Left-tailed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Right-tailed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r>
                        <a:rPr lang="en-US" altLang="zh-CN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greater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4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r>
                        <a:rPr lang="en-US" altLang="zh-CN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Greater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05702"/>
                  </a:ext>
                </a:extLst>
              </a:tr>
            </a:tbl>
          </a:graphicData>
        </a:graphic>
      </p:graphicFrame>
      <p:pic>
        <p:nvPicPr>
          <p:cNvPr id="5" name="Picture 2" descr="Hypothesis Testing - Introduction - YouTube">
            <a:extLst>
              <a:ext uri="{FF2B5EF4-FFF2-40B4-BE49-F238E27FC236}">
                <a16:creationId xmlns:a16="http://schemas.microsoft.com/office/drawing/2014/main" id="{CFCC9E0C-9A00-C347-AA1E-5036648E9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7" b="45651"/>
          <a:stretch/>
        </p:blipFill>
        <p:spPr bwMode="auto">
          <a:xfrm>
            <a:off x="1676400" y="3371215"/>
            <a:ext cx="6690050" cy="158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C9DC5FB-1F99-4A4D-8C37-C268BD195301}"/>
              </a:ext>
            </a:extLst>
          </p:cNvPr>
          <p:cNvGrpSpPr/>
          <p:nvPr/>
        </p:nvGrpSpPr>
        <p:grpSpPr>
          <a:xfrm>
            <a:off x="8492500" y="3928099"/>
            <a:ext cx="2836696" cy="610873"/>
            <a:chOff x="8492500" y="3928099"/>
            <a:chExt cx="2836696" cy="6108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D363FA-C72E-6046-A570-B7CA5637BDC6}"/>
                </a:ext>
              </a:extLst>
            </p:cNvPr>
            <p:cNvSpPr/>
            <p:nvPr/>
          </p:nvSpPr>
          <p:spPr>
            <a:xfrm>
              <a:off x="9052867" y="3928099"/>
              <a:ext cx="2276329" cy="61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dirty="0"/>
                <a:t>includes equality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9C58123-FF6E-D34F-8265-576CBD11549F}"/>
                </a:ext>
              </a:extLst>
            </p:cNvPr>
            <p:cNvSpPr/>
            <p:nvPr/>
          </p:nvSpPr>
          <p:spPr>
            <a:xfrm rot="5400000">
              <a:off x="8610600" y="4115436"/>
              <a:ext cx="198117" cy="434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BA3190-1906-B44A-829B-1623A2AAC469}"/>
              </a:ext>
            </a:extLst>
          </p:cNvPr>
          <p:cNvGrpSpPr/>
          <p:nvPr/>
        </p:nvGrpSpPr>
        <p:grpSpPr>
          <a:xfrm>
            <a:off x="685800" y="5106165"/>
            <a:ext cx="10668000" cy="1112520"/>
            <a:chOff x="685800" y="5106165"/>
            <a:chExt cx="10668000" cy="1112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7BAEFF60-3341-6B46-8510-9B600059BC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5800" y="5106165"/>
                  <a:ext cx="10668000" cy="111252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8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10000"/>
                    </a:lnSpc>
                    <a:buFont typeface="Arial" panose="020B0604020202020204" pitchFamily="34" charset="0"/>
                    <a:buNone/>
                  </a:pPr>
                  <a:r>
                    <a:rPr lang="en-US" altLang="zh-CN" sz="2400" b="1" u="sng" dirty="0"/>
                    <a:t>Birth</a:t>
                  </a:r>
                  <a:r>
                    <a:rPr lang="zh-CN" altLang="en-US" sz="2400" b="1" u="sng" dirty="0"/>
                    <a:t> </a:t>
                  </a:r>
                  <a:r>
                    <a:rPr lang="en-US" altLang="zh-CN" sz="2400" b="1" u="sng" dirty="0"/>
                    <a:t>weight</a:t>
                  </a:r>
                  <a:r>
                    <a:rPr lang="zh-CN" altLang="en-US" sz="2400" b="1" u="sng" dirty="0"/>
                    <a:t> </a:t>
                  </a:r>
                  <a:r>
                    <a:rPr lang="en-US" altLang="zh-CN" sz="2400" b="1" u="sng" dirty="0"/>
                    <a:t>example</a:t>
                  </a:r>
                </a:p>
                <a:p>
                  <a:pPr lvl="1">
                    <a:lnSpc>
                      <a:spcPct val="110000"/>
                    </a:lnSpc>
                  </a:pPr>
                  <a:r>
                    <a:rPr lang="en-US" altLang="zh-CN" sz="2400" dirty="0"/>
                    <a:t>H</a:t>
                  </a:r>
                  <a:r>
                    <a:rPr lang="en-US" altLang="zh-CN" sz="2400" baseline="-25000" dirty="0"/>
                    <a:t>0</a:t>
                  </a:r>
                  <a:r>
                    <a:rPr lang="en-US" altLang="zh-CN" sz="2400" dirty="0"/>
                    <a:t>: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Mean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birth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weight</a:t>
                  </a:r>
                  <a:r>
                    <a:rPr lang="zh-CN" alt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kg.</a:t>
                  </a:r>
                </a:p>
                <a:p>
                  <a:pPr lvl="1">
                    <a:lnSpc>
                      <a:spcPct val="110000"/>
                    </a:lnSpc>
                  </a:pPr>
                  <a:r>
                    <a:rPr lang="en-US" altLang="zh-CN" sz="2400" dirty="0"/>
                    <a:t>H</a:t>
                  </a:r>
                  <a:r>
                    <a:rPr lang="en-US" altLang="zh-CN" sz="2400" baseline="-25000" dirty="0"/>
                    <a:t>1</a:t>
                  </a:r>
                  <a:r>
                    <a:rPr lang="en-US" altLang="zh-CN" sz="2400" dirty="0"/>
                    <a:t>: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Mean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birth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weight</a:t>
                  </a:r>
                  <a:r>
                    <a:rPr lang="zh-CN" alt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kg.</a:t>
                  </a:r>
                </a:p>
                <a:p>
                  <a:pPr lvl="1">
                    <a:lnSpc>
                      <a:spcPct val="110000"/>
                    </a:lnSpc>
                  </a:pPr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7BAEFF60-3341-6B46-8510-9B600059B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106165"/>
                  <a:ext cx="10668000" cy="1112520"/>
                </a:xfrm>
                <a:prstGeom prst="rect">
                  <a:avLst/>
                </a:prstGeom>
                <a:blipFill>
                  <a:blip r:embed="rId4"/>
                  <a:stretch>
                    <a:fillRect l="-713" t="-6818" b="-34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2C7D16-A663-A64C-8F6C-127AD07A83BC}"/>
                </a:ext>
              </a:extLst>
            </p:cNvPr>
            <p:cNvSpPr/>
            <p:nvPr/>
          </p:nvSpPr>
          <p:spPr>
            <a:xfrm>
              <a:off x="6858000" y="5466063"/>
              <a:ext cx="3657599" cy="6108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/>
                <a:t>One-tail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testing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(left-tailed)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1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7062EC-F69E-6841-910C-6608E0AC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4316304" cy="194733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/>
              <a:t>Critical</a:t>
            </a:r>
            <a:r>
              <a:rPr lang="zh-CN" altLang="en-US" sz="4400" dirty="0"/>
              <a:t> </a:t>
            </a:r>
            <a:r>
              <a:rPr lang="en-US" altLang="zh-CN" sz="4400" dirty="0"/>
              <a:t>region</a:t>
            </a:r>
            <a:endParaRPr lang="en-US" sz="4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DA69F-4CC9-DE4B-AFC6-8A8431EF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695" y="2679838"/>
                <a:ext cx="4316305" cy="3644762"/>
              </a:xfrm>
              <a:noFill/>
              <a:ln w="19050">
                <a:noFill/>
                <a:prstDash val="dash"/>
              </a:ln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r">
                  <a:buNone/>
                </a:pPr>
                <a:r>
                  <a:rPr lang="en-US" altLang="zh-CN" sz="2400" dirty="0"/>
                  <a:t>Region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rejection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</a:t>
                </a:r>
                <a:r>
                  <a:rPr lang="en-US" altLang="zh-CN" sz="2400" baseline="-25000" dirty="0"/>
                  <a:t>0</a:t>
                </a:r>
                <a:r>
                  <a:rPr lang="zh-CN" altLang="en-US" sz="2400" dirty="0"/>
                  <a:t> </a:t>
                </a:r>
                <a:br>
                  <a:rPr lang="en-US" altLang="zh-CN" sz="2400" dirty="0"/>
                </a:br>
                <a:r>
                  <a:rPr lang="en-US" altLang="zh-CN" sz="2400" dirty="0"/>
                  <a:t>at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chosen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level.</a:t>
                </a:r>
              </a:p>
              <a:p>
                <a:pPr marL="0" indent="0" algn="r">
                  <a:buNone/>
                </a:pPr>
                <a:r>
                  <a:rPr lang="en-US" altLang="zh-CN" sz="2400" dirty="0"/>
                  <a:t>Defined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critical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value(s).</a:t>
                </a:r>
              </a:p>
              <a:p>
                <a:pPr marL="0" indent="0" algn="r">
                  <a:buNone/>
                </a:pPr>
                <a:endParaRPr lang="en-US" altLang="zh-CN" sz="2400" dirty="0"/>
              </a:p>
              <a:p>
                <a:pPr marL="0" indent="0" algn="r">
                  <a:buNone/>
                </a:pPr>
                <a:r>
                  <a:rPr lang="en-US" altLang="zh-CN" sz="2400" dirty="0"/>
                  <a:t>You’re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essentially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testing:</a:t>
                </a:r>
              </a:p>
              <a:p>
                <a:pPr marL="0" indent="0" algn="r">
                  <a:buNone/>
                </a:pPr>
                <a:r>
                  <a:rPr lang="en-US" altLang="zh-CN" sz="2400" dirty="0"/>
                  <a:t>whether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z-score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more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extreme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score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selected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𝜶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DA69F-4CC9-DE4B-AFC6-8A8431EF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695" y="2679838"/>
                <a:ext cx="4316305" cy="3644762"/>
              </a:xfrm>
              <a:blipFill>
                <a:blip r:embed="rId4"/>
                <a:stretch>
                  <a:fillRect l="-585" t="-2431" r="-2047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92174BA-8E78-9946-903A-EA34AB869150}"/>
              </a:ext>
            </a:extLst>
          </p:cNvPr>
          <p:cNvGrpSpPr/>
          <p:nvPr/>
        </p:nvGrpSpPr>
        <p:grpSpPr>
          <a:xfrm>
            <a:off x="5274475" y="2340084"/>
            <a:ext cx="6464217" cy="4070131"/>
            <a:chOff x="5227475" y="1426475"/>
            <a:chExt cx="6690050" cy="42123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A45D01-412A-0241-B9CE-F45F0BD5F996}"/>
                </a:ext>
              </a:extLst>
            </p:cNvPr>
            <p:cNvGrpSpPr/>
            <p:nvPr/>
          </p:nvGrpSpPr>
          <p:grpSpPr>
            <a:xfrm>
              <a:off x="5227475" y="2679838"/>
              <a:ext cx="6690050" cy="2958962"/>
              <a:chOff x="4612399" y="2443172"/>
              <a:chExt cx="7365862" cy="3006706"/>
            </a:xfrm>
          </p:grpSpPr>
          <p:pic>
            <p:nvPicPr>
              <p:cNvPr id="12" name="Picture 2" descr="Hypothesis Testing - Introduction - YouTube">
                <a:extLst>
                  <a:ext uri="{FF2B5EF4-FFF2-40B4-BE49-F238E27FC236}">
                    <a16:creationId xmlns:a16="http://schemas.microsoft.com/office/drawing/2014/main" id="{9FBD486A-7E0E-1243-AAB0-14E227E88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56" b="11876"/>
              <a:stretch/>
            </p:blipFill>
            <p:spPr bwMode="auto">
              <a:xfrm>
                <a:off x="4612399" y="2443172"/>
                <a:ext cx="7365862" cy="3006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Down Arrow 4">
                <a:extLst>
                  <a:ext uri="{FF2B5EF4-FFF2-40B4-BE49-F238E27FC236}">
                    <a16:creationId xmlns:a16="http://schemas.microsoft.com/office/drawing/2014/main" id="{B74C7ADF-7BE7-9644-A3F9-6A39388AA49B}"/>
                  </a:ext>
                </a:extLst>
              </p:cNvPr>
              <p:cNvSpPr/>
              <p:nvPr/>
            </p:nvSpPr>
            <p:spPr>
              <a:xfrm>
                <a:off x="8305800" y="3978274"/>
                <a:ext cx="218130" cy="441325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>
                <a:extLst>
                  <a:ext uri="{FF2B5EF4-FFF2-40B4-BE49-F238E27FC236}">
                    <a16:creationId xmlns:a16="http://schemas.microsoft.com/office/drawing/2014/main" id="{0AA87D81-921B-1B48-B29F-51E594A7F21E}"/>
                  </a:ext>
                </a:extLst>
              </p:cNvPr>
              <p:cNvSpPr/>
              <p:nvPr/>
            </p:nvSpPr>
            <p:spPr>
              <a:xfrm>
                <a:off x="4817225" y="3956049"/>
                <a:ext cx="218130" cy="44132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wn Arrow 17">
                <a:extLst>
                  <a:ext uri="{FF2B5EF4-FFF2-40B4-BE49-F238E27FC236}">
                    <a16:creationId xmlns:a16="http://schemas.microsoft.com/office/drawing/2014/main" id="{42C9DF47-8A78-6842-970E-1C3B71273550}"/>
                  </a:ext>
                </a:extLst>
              </p:cNvPr>
              <p:cNvSpPr/>
              <p:nvPr/>
            </p:nvSpPr>
            <p:spPr>
              <a:xfrm>
                <a:off x="11527674" y="3944937"/>
                <a:ext cx="218130" cy="44132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" name="Table 9">
                  <a:extLst>
                    <a:ext uri="{FF2B5EF4-FFF2-40B4-BE49-F238E27FC236}">
                      <a16:creationId xmlns:a16="http://schemas.microsoft.com/office/drawing/2014/main" id="{3709F544-BE2B-B648-992E-C39AEDA855E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7211572"/>
                    </p:ext>
                  </p:extLst>
                </p:nvPr>
              </p:nvGraphicFramePr>
              <p:xfrm>
                <a:off x="5236984" y="1426475"/>
                <a:ext cx="6680540" cy="119200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151676">
                        <a:extLst>
                          <a:ext uri="{9D8B030D-6E8A-4147-A177-3AD203B41FA5}">
                            <a16:colId xmlns:a16="http://schemas.microsoft.com/office/drawing/2014/main" val="2939379920"/>
                          </a:ext>
                        </a:extLst>
                      </a:gridCol>
                      <a:gridCol w="2151676">
                        <a:extLst>
                          <a:ext uri="{9D8B030D-6E8A-4147-A177-3AD203B41FA5}">
                            <a16:colId xmlns:a16="http://schemas.microsoft.com/office/drawing/2014/main" val="2107176626"/>
                          </a:ext>
                        </a:extLst>
                      </a:gridCol>
                      <a:gridCol w="2151676">
                        <a:extLst>
                          <a:ext uri="{9D8B030D-6E8A-4147-A177-3AD203B41FA5}">
                            <a16:colId xmlns:a16="http://schemas.microsoft.com/office/drawing/2014/main" val="209011585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dirty="0"/>
                              <a:t>Two</a:t>
                            </a:r>
                            <a:r>
                              <a:rPr lang="en-US" altLang="zh-CN" sz="2000" dirty="0"/>
                              <a:t>-tailed</a:t>
                            </a:r>
                            <a:endParaRPr lang="en-US" sz="20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Left-tailed</a:t>
                            </a:r>
                            <a:endParaRPr lang="en-US" sz="20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Right-tailed</a:t>
                            </a:r>
                            <a:endParaRPr lang="en-US" sz="200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31347557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Below</a:t>
                            </a:r>
                            <a:r>
                              <a:rPr lang="zh-CN" altLang="en-US" sz="2000" dirty="0"/>
                              <a:t>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zh-CN" altLang="en-US" sz="2000" dirty="0"/>
                              <a:t> </a:t>
                            </a:r>
                            <a:r>
                              <a:rPr lang="en-US" altLang="zh-CN" sz="2000" dirty="0"/>
                              <a:t>OR</a:t>
                            </a:r>
                            <a:r>
                              <a:rPr lang="zh-CN" altLang="en-US" sz="2000" baseline="0" dirty="0"/>
                              <a:t> </a:t>
                            </a:r>
                            <a:r>
                              <a:rPr lang="en-US" altLang="zh-CN" sz="2000" baseline="0" dirty="0"/>
                              <a:t>above</a:t>
                            </a:r>
                            <a:r>
                              <a:rPr lang="zh-CN" altLang="en-US" sz="2000" dirty="0"/>
                              <a:t>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oMath>
                            </a14:m>
                            <a:endParaRPr lang="en-US" sz="20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Below</a:t>
                            </a:r>
                            <a:r>
                              <a:rPr lang="zh-CN" altLang="en-US" sz="2000" dirty="0"/>
                              <a:t>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a14:m>
                            <a:endParaRPr lang="en-US" sz="20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Above</a:t>
                            </a:r>
                            <a:r>
                              <a:rPr lang="zh-CN" altLang="en-US" sz="2000" dirty="0"/>
                              <a:t>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a14:m>
                            <a:endParaRPr lang="en-US" sz="200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4063472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4" name="Table 9">
                  <a:extLst>
                    <a:ext uri="{FF2B5EF4-FFF2-40B4-BE49-F238E27FC236}">
                      <a16:creationId xmlns:a16="http://schemas.microsoft.com/office/drawing/2014/main" id="{3709F544-BE2B-B648-992E-C39AEDA855E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7211572"/>
                    </p:ext>
                  </p:extLst>
                </p:nvPr>
              </p:nvGraphicFramePr>
              <p:xfrm>
                <a:off x="5236984" y="1426475"/>
                <a:ext cx="6680540" cy="119200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151676">
                        <a:extLst>
                          <a:ext uri="{9D8B030D-6E8A-4147-A177-3AD203B41FA5}">
                            <a16:colId xmlns:a16="http://schemas.microsoft.com/office/drawing/2014/main" val="2939379920"/>
                          </a:ext>
                        </a:extLst>
                      </a:gridCol>
                      <a:gridCol w="2151676">
                        <a:extLst>
                          <a:ext uri="{9D8B030D-6E8A-4147-A177-3AD203B41FA5}">
                            <a16:colId xmlns:a16="http://schemas.microsoft.com/office/drawing/2014/main" val="2107176626"/>
                          </a:ext>
                        </a:extLst>
                      </a:gridCol>
                      <a:gridCol w="2151676">
                        <a:extLst>
                          <a:ext uri="{9D8B030D-6E8A-4147-A177-3AD203B41FA5}">
                            <a16:colId xmlns:a16="http://schemas.microsoft.com/office/drawing/2014/main" val="2090115851"/>
                          </a:ext>
                        </a:extLst>
                      </a:gridCol>
                    </a:tblGrid>
                    <a:tr h="3962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dirty="0"/>
                              <a:t>Two</a:t>
                            </a:r>
                            <a:r>
                              <a:rPr lang="en-US" altLang="zh-CN" sz="2000" dirty="0"/>
                              <a:t>-tailed</a:t>
                            </a:r>
                            <a:endParaRPr lang="en-US" sz="20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Left-tailed</a:t>
                            </a:r>
                            <a:endParaRPr lang="en-US" sz="20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000" dirty="0"/>
                              <a:t>Right-tailed</a:t>
                            </a:r>
                            <a:endParaRPr lang="en-US" sz="200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313475576"/>
                        </a:ext>
                      </a:extLst>
                    </a:tr>
                    <a:tr h="755523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6"/>
                            <a:stretch>
                              <a:fillRect l="-588" t="-56667" r="-200588" b="-1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6"/>
                            <a:stretch>
                              <a:fillRect l="-101183" t="-56667" r="-101775" b="-1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6"/>
                            <a:stretch>
                              <a:fillRect l="-200000" t="-56667" r="-1176" b="-1000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063472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7448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CEB1-25B2-CF4D-889E-D58F134E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One-sample</a:t>
            </a:r>
            <a:r>
              <a:rPr lang="zh-CN" altLang="en-US" dirty="0"/>
              <a:t> </a:t>
            </a:r>
            <a:r>
              <a:rPr lang="en-US" altLang="zh-CN" dirty="0"/>
              <a:t>Z-test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5F19C3-3415-3147-96C2-8376E79B53B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4409" y="1676400"/>
                <a:ext cx="5079991" cy="823912"/>
              </a:xfrm>
            </p:spPr>
            <p:txBody>
              <a:bodyPr/>
              <a:lstStyle/>
              <a:p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5F19C3-3415-3147-96C2-8376E79B5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9" y="1676400"/>
                <a:ext cx="5079991" cy="823912"/>
              </a:xfrm>
              <a:blipFill>
                <a:blip r:embed="rId3"/>
                <a:stretch>
                  <a:fillRect l="-275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C6E5BBE-D662-6D40-9A60-DBB842F2AF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2743200"/>
                <a:ext cx="5715000" cy="347548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300" dirty="0"/>
                  <a:t>Set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significant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level</a:t>
                </a:r>
                <a:r>
                  <a:rPr lang="zh-CN" altLang="en-US" sz="2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300" dirty="0"/>
              </a:p>
              <a:p>
                <a:r>
                  <a:rPr lang="en-US" altLang="zh-CN" sz="2300" dirty="0"/>
                  <a:t>Identify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critical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value:</a:t>
                </a:r>
                <a:r>
                  <a:rPr lang="zh-CN" altLang="en-US" sz="2300" dirty="0"/>
                  <a:t> </a:t>
                </a:r>
                <a:endParaRPr lang="en-US" altLang="zh-CN" sz="2300" dirty="0"/>
              </a:p>
              <a:p>
                <a:pPr lvl="1"/>
                <a:r>
                  <a:rPr lang="en-US" altLang="zh-CN" sz="2300" dirty="0"/>
                  <a:t>One-tail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sz="2300" dirty="0"/>
                  <a:t>)vs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two-tail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300" dirty="0"/>
                  <a:t>)</a:t>
                </a:r>
              </a:p>
              <a:p>
                <a:pPr lvl="1"/>
                <a:r>
                  <a:rPr lang="en-US" altLang="zh-CN" sz="2300" dirty="0"/>
                  <a:t>Find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z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for</a:t>
                </a:r>
                <a:r>
                  <a:rPr lang="zh-CN" altLang="en-US" sz="2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3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3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zh-CN" alt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300" dirty="0"/>
                  <a:t>)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in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Appendix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A</a:t>
                </a:r>
                <a:endParaRPr lang="en-US" sz="23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C6E5BBE-D662-6D40-9A60-DBB842F2A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2743200"/>
                <a:ext cx="5715000" cy="3475485"/>
              </a:xfrm>
              <a:blipFill>
                <a:blip r:embed="rId4"/>
                <a:stretch>
                  <a:fillRect l="-1330" t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4D17D66-C61F-4140-BE31-D4ADC126A668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400800" y="1676400"/>
                <a:ext cx="5105400" cy="823912"/>
              </a:xfrm>
            </p:spPr>
            <p:txBody>
              <a:bodyPr/>
              <a:lstStyle/>
              <a:p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4D17D66-C61F-4140-BE31-D4ADC126A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400800" y="1676400"/>
                <a:ext cx="5105400" cy="823912"/>
              </a:xfrm>
              <a:blipFill>
                <a:blip r:embed="rId5"/>
                <a:stretch>
                  <a:fillRect l="-2730" r="-1489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A1949-A113-FF4C-AF54-C0E09430748F}"/>
              </a:ext>
            </a:extLst>
          </p:cNvPr>
          <p:cNvGrpSpPr/>
          <p:nvPr/>
        </p:nvGrpSpPr>
        <p:grpSpPr>
          <a:xfrm>
            <a:off x="1441947" y="4501963"/>
            <a:ext cx="2907306" cy="1828800"/>
            <a:chOff x="1600200" y="4419600"/>
            <a:chExt cx="2907306" cy="18288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A769E8-1895-AE41-8E6A-F2F82669EFB3}"/>
                </a:ext>
              </a:extLst>
            </p:cNvPr>
            <p:cNvGrpSpPr/>
            <p:nvPr/>
          </p:nvGrpSpPr>
          <p:grpSpPr>
            <a:xfrm>
              <a:off x="1600200" y="4419600"/>
              <a:ext cx="2907306" cy="1828800"/>
              <a:chOff x="4642347" y="0"/>
              <a:chExt cx="2907306" cy="18288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EDACBD9-1DDA-A940-8E19-F81C6B9461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86666"/>
              <a:stretch/>
            </p:blipFill>
            <p:spPr>
              <a:xfrm>
                <a:off x="4642347" y="0"/>
                <a:ext cx="2907306" cy="9144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874428-4782-994A-ACEB-5E7D43D16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86667"/>
              <a:stretch/>
            </p:blipFill>
            <p:spPr>
              <a:xfrm>
                <a:off x="4642347" y="914400"/>
                <a:ext cx="2907306" cy="914400"/>
              </a:xfrm>
              <a:prstGeom prst="rect">
                <a:avLst/>
              </a:prstGeom>
            </p:spPr>
          </p:pic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EDDDC01-4E42-0C40-A707-AA6EEBDD9C41}"/>
                </a:ext>
              </a:extLst>
            </p:cNvPr>
            <p:cNvSpPr/>
            <p:nvPr/>
          </p:nvSpPr>
          <p:spPr>
            <a:xfrm>
              <a:off x="1600200" y="5638800"/>
              <a:ext cx="2907306" cy="2286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B9CF87-1486-4448-A85D-DB1AAB2B2266}"/>
                  </a:ext>
                </a:extLst>
              </p:cNvPr>
              <p:cNvSpPr/>
              <p:nvPr/>
            </p:nvSpPr>
            <p:spPr>
              <a:xfrm>
                <a:off x="6172200" y="2667000"/>
                <a:ext cx="2286000" cy="880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B9CF87-1486-4448-A85D-DB1AAB2B2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67000"/>
                <a:ext cx="2286000" cy="880177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708C3AF-ED64-7748-8C0C-98BD8268E3BB}"/>
                  </a:ext>
                </a:extLst>
              </p:cNvPr>
              <p:cNvSpPr/>
              <p:nvPr/>
            </p:nvSpPr>
            <p:spPr>
              <a:xfrm>
                <a:off x="8458200" y="2743200"/>
                <a:ext cx="3048000" cy="774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-19.3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708C3AF-ED64-7748-8C0C-98BD8268E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743200"/>
                <a:ext cx="3048000" cy="774058"/>
              </a:xfrm>
              <a:prstGeom prst="rect">
                <a:avLst/>
              </a:prstGeom>
              <a:blipFill>
                <a:blip r:embed="rId8"/>
                <a:stretch>
                  <a:fillRect l="-4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2DB8F56-696B-BC40-B4CF-607F4225E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31" y="3572437"/>
            <a:ext cx="4651738" cy="307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1DF855B-14AD-7642-B24E-BF9BDE221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5800" y="5029200"/>
                <a:ext cx="3720922" cy="49838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solidFill>
                      <a:sysClr val="windowText" lastClr="000000"/>
                    </a:solidFill>
                  </a:rPr>
                  <a:t>Reject</a:t>
                </a:r>
                <a:r>
                  <a:rPr lang="zh-CN" altLang="en-US" sz="2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ysClr val="windowText" lastClr="000000"/>
                    </a:solidFill>
                  </a:rPr>
                  <a:t>H</a:t>
                </a:r>
                <a:r>
                  <a:rPr lang="en-US" altLang="zh-CN" sz="2400" baseline="-25000" dirty="0">
                    <a:solidFill>
                      <a:sysClr val="windowText" lastClr="000000"/>
                    </a:solidFill>
                  </a:rPr>
                  <a:t>0</a:t>
                </a:r>
                <a:r>
                  <a:rPr lang="zh-CN" altLang="en-US" sz="2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ysClr val="windowText" lastClr="000000"/>
                    </a:solidFill>
                  </a:rPr>
                  <a:t>at</a:t>
                </a:r>
                <a:r>
                  <a:rPr lang="zh-CN" altLang="en-US" sz="2400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ysClr val="windowText" lastClr="000000"/>
                    </a:solidFill>
                  </a:rPr>
                  <a:t>=0.1</a:t>
                </a:r>
                <a:r>
                  <a:rPr lang="zh-CN" altLang="en-US" sz="2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ysClr val="windowText" lastClr="000000"/>
                    </a:solidFill>
                  </a:rPr>
                  <a:t>level</a:t>
                </a:r>
                <a:r>
                  <a:rPr lang="zh-CN" altLang="en-US" sz="2400" dirty="0">
                    <a:solidFill>
                      <a:sysClr val="windowText" lastClr="000000"/>
                    </a:solidFill>
                  </a:rPr>
                  <a:t>  </a:t>
                </a:r>
                <a:endParaRPr lang="en-US" altLang="zh-CN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1DF855B-14AD-7642-B24E-BF9BDE22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029200"/>
                <a:ext cx="3720922" cy="498381"/>
              </a:xfrm>
              <a:prstGeom prst="rect">
                <a:avLst/>
              </a:prstGeom>
              <a:blipFill>
                <a:blip r:embed="rId10"/>
                <a:stretch>
                  <a:fillRect l="-2373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13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Complete</a:t>
            </a:r>
            <a:r>
              <a:rPr lang="zh-CN" altLang="en-US" sz="3600" dirty="0"/>
              <a:t> </a:t>
            </a:r>
            <a:r>
              <a:rPr lang="en-US" altLang="zh-CN" sz="3600" dirty="0"/>
              <a:t>hypothesis</a:t>
            </a:r>
            <a:r>
              <a:rPr lang="zh-CN" altLang="en-US" sz="3600" dirty="0"/>
              <a:t> </a:t>
            </a:r>
            <a:r>
              <a:rPr lang="en-US" altLang="zh-CN" sz="3600" dirty="0"/>
              <a:t>testing</a:t>
            </a:r>
            <a:r>
              <a:rPr lang="zh-CN" altLang="en-US" sz="3600" dirty="0"/>
              <a:t> </a:t>
            </a:r>
            <a:r>
              <a:rPr lang="en-US" altLang="zh-CN" sz="3600" dirty="0"/>
              <a:t>process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10668000" cy="10644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1" u="sng" dirty="0"/>
                  <a:t>Birth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weight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example: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dirty="0"/>
                  <a:t>Population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SD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0.14</a:t>
                </a:r>
                <a:r>
                  <a:rPr lang="en-US" altLang="zh-CN" sz="2400" dirty="0"/>
                  <a:t>;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sample: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n=100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=3.23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kg</a:t>
                </a:r>
                <a:r>
                  <a:rPr lang="zh-CN" altLang="en-US" sz="2400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1" u="sng" dirty="0"/>
                  <a:t>Test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hypothesis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10668000" cy="1064425"/>
              </a:xfrm>
              <a:blipFill>
                <a:blip r:embed="rId3"/>
                <a:stretch>
                  <a:fillRect l="-951" t="-4706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F0F93-82F9-C64A-9417-580D8817C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70063"/>
              </p:ext>
            </p:extLst>
          </p:nvPr>
        </p:nvGraphicFramePr>
        <p:xfrm>
          <a:off x="152400" y="2895600"/>
          <a:ext cx="1778000" cy="319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0400" y="2743200"/>
                <a:ext cx="9956800" cy="381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H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	vs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kg.</a:t>
                </a:r>
                <a:r>
                  <a:rPr lang="zh-CN" altLang="en-US" dirty="0"/>
                  <a:t> </a:t>
                </a:r>
                <a:endParaRPr lang="en-US" altLang="zh-CN" dirty="0">
                  <a:sym typeface="Wingdings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One-tail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left-tailed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=0.10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-1.28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Z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b="1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/√</m:t>
                        </m:r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-19.3</a:t>
                </a:r>
                <a:r>
                  <a:rPr lang="zh-CN" alt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US" altLang="zh-CN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falls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girls,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at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0.10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significance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level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birth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kg.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90%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birth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kg</a:t>
                </a:r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2ECDF2-25F4-E046-BC3B-71A90C79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2743200"/>
                <a:ext cx="9956800" cy="3810000"/>
              </a:xfrm>
              <a:prstGeom prst="rect">
                <a:avLst/>
              </a:prstGeom>
              <a:blipFill>
                <a:blip r:embed="rId9"/>
                <a:stretch>
                  <a:fillRect l="-892" t="-133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888</Words>
  <Application>Microsoft Macintosh PowerPoint</Application>
  <PresentationFormat>Widescreen</PresentationFormat>
  <Paragraphs>147</Paragraphs>
  <Slides>17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Times New Roman</vt:lpstr>
      <vt:lpstr>Vapor Trail</vt:lpstr>
      <vt:lpstr>Sociology: 3549 Hypothesis testing</vt:lpstr>
      <vt:lpstr>announcement</vt:lpstr>
      <vt:lpstr>agenda</vt:lpstr>
      <vt:lpstr>Hypothesis testing</vt:lpstr>
      <vt:lpstr>Steps for test hypothesis</vt:lpstr>
      <vt:lpstr>How to set h0</vt:lpstr>
      <vt:lpstr>Critical region</vt:lpstr>
      <vt:lpstr>One-sample Z-test</vt:lpstr>
      <vt:lpstr>Complete hypothesis testing process</vt:lpstr>
      <vt:lpstr>Type of errors</vt:lpstr>
      <vt:lpstr>How to reduce error</vt:lpstr>
      <vt:lpstr>reduce type I error</vt:lpstr>
      <vt:lpstr>reduce type II error</vt:lpstr>
      <vt:lpstr>stata</vt:lpstr>
      <vt:lpstr>Stata: one sample z test from summary statistics</vt:lpstr>
      <vt:lpstr>Stata: one sample z test from variable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Sociology: 3549 Hypothesis testing</dc:title>
  <dc:creator>ychu612@gmail.com</dc:creator>
  <cp:lastModifiedBy>ychu612@gmail.com</cp:lastModifiedBy>
  <cp:revision>9</cp:revision>
  <dcterms:created xsi:type="dcterms:W3CDTF">2020-10-31T02:55:17Z</dcterms:created>
  <dcterms:modified xsi:type="dcterms:W3CDTF">2020-11-02T17:28:11Z</dcterms:modified>
</cp:coreProperties>
</file>