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1" r:id="rId22"/>
    <p:sldId id="282" r:id="rId23"/>
    <p:sldId id="283" r:id="rId24"/>
    <p:sldId id="284" r:id="rId25"/>
    <p:sldId id="285" r:id="rId26"/>
    <p:sldId id="286" r:id="rId27"/>
  </p:sldIdLst>
  <p:sldSz cx="18288000" cy="10287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HK Grotesk Bold" panose="020B0604020202020204" charset="0"/>
      <p:regular r:id="rId32"/>
    </p:embeddedFont>
    <p:embeddedFont>
      <p:font typeface="HK Grotesk Light" panose="020B0604020202020204" charset="0"/>
      <p:regular r:id="rId33"/>
    </p:embeddedFont>
    <p:embeddedFont>
      <p:font typeface="Open Sans" panose="020B0606030504020204" pitchFamily="34" charset="0"/>
      <p:regular r:id="rId34"/>
      <p:bold r:id="rId35"/>
      <p:italic r:id="rId36"/>
      <p:boldItalic r:id="rId37"/>
    </p:embeddedFont>
    <p:embeddedFont>
      <p:font typeface="Open Sans Light" panose="020B0306030504020204" pitchFamily="34" charset="0"/>
      <p:regular r:id="rId38"/>
      <p: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8" autoAdjust="0"/>
    <p:restoredTop sz="93923" autoAdjust="0"/>
  </p:normalViewPr>
  <p:slideViewPr>
    <p:cSldViewPr>
      <p:cViewPr varScale="1">
        <p:scale>
          <a:sx n="43" d="100"/>
          <a:sy n="43" d="100"/>
        </p:scale>
        <p:origin x="93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4.svg"/><Relationship Id="rId7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svg"/><Relationship Id="rId7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18" Type="http://schemas.openxmlformats.org/officeDocument/2006/relationships/image" Target="../media/image48.png"/><Relationship Id="rId3" Type="http://schemas.openxmlformats.org/officeDocument/2006/relationships/image" Target="../media/image16.svg"/><Relationship Id="rId7" Type="http://schemas.openxmlformats.org/officeDocument/2006/relationships/image" Target="../media/image37.sv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15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Relationship Id="rId1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eg"/><Relationship Id="rId3" Type="http://schemas.openxmlformats.org/officeDocument/2006/relationships/image" Target="../media/image4.svg"/><Relationship Id="rId7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9442945" y="-1849"/>
            <a:ext cx="8848556" cy="8834398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638475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13311405" y="5173799"/>
            <a:ext cx="5050689" cy="5175713"/>
            <a:chOff x="0" y="0"/>
            <a:chExt cx="6350000" cy="65071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507187"/>
            </a:xfrm>
            <a:custGeom>
              <a:avLst/>
              <a:gdLst/>
              <a:ahLst/>
              <a:cxnLst/>
              <a:rect l="l" t="t" r="r" b="b"/>
              <a:pathLst>
                <a:path w="6350000" h="6507187">
                  <a:moveTo>
                    <a:pt x="6350000" y="6507187"/>
                  </a:moveTo>
                  <a:lnTo>
                    <a:pt x="0" y="6507187"/>
                  </a:lnTo>
                  <a:lnTo>
                    <a:pt x="0" y="0"/>
                  </a:lnTo>
                  <a:lnTo>
                    <a:pt x="6350000" y="6507187"/>
                  </a:lnTo>
                  <a:close/>
                </a:path>
              </a:pathLst>
            </a:custGeom>
            <a:solidFill>
              <a:srgbClr val="DE9E36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4178211" y="1028700"/>
            <a:ext cx="3386650" cy="338665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0831" y="677970"/>
            <a:ext cx="9082114" cy="231593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14325" y="1364814"/>
            <a:ext cx="2714421" cy="2714421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-299687" y="3609975"/>
            <a:ext cx="14166910" cy="313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endParaRPr dirty="0"/>
          </a:p>
          <a:p>
            <a:pPr algn="ctr">
              <a:lnSpc>
                <a:spcPts val="12599"/>
              </a:lnSpc>
            </a:pPr>
            <a:endParaRPr dirty="0"/>
          </a:p>
        </p:txBody>
      </p:sp>
      <p:sp>
        <p:nvSpPr>
          <p:cNvPr id="11" name="TextBox 11"/>
          <p:cNvSpPr txBox="1"/>
          <p:nvPr/>
        </p:nvSpPr>
        <p:spPr>
          <a:xfrm>
            <a:off x="498088" y="3289224"/>
            <a:ext cx="11173360" cy="4794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4"/>
              </a:lnSpc>
            </a:pPr>
            <a:r>
              <a:rPr lang="fr-FR" sz="4496" dirty="0">
                <a:solidFill>
                  <a:srgbClr val="000000"/>
                </a:solidFill>
                <a:latin typeface="Open Sans"/>
              </a:rPr>
              <a:t>Réalisée</a:t>
            </a:r>
            <a:r>
              <a:rPr lang="en-US" sz="4496" dirty="0">
                <a:solidFill>
                  <a:srgbClr val="000000"/>
                </a:solidFill>
                <a:latin typeface="Open Sans"/>
              </a:rPr>
              <a:t> par :</a:t>
            </a:r>
          </a:p>
          <a:p>
            <a:pPr>
              <a:lnSpc>
                <a:spcPts val="6294"/>
              </a:lnSpc>
            </a:pPr>
            <a:r>
              <a:rPr lang="en-US" sz="4496" dirty="0">
                <a:solidFill>
                  <a:srgbClr val="000000"/>
                </a:solidFill>
                <a:latin typeface="Open Sans"/>
              </a:rPr>
              <a:t>		- </a:t>
            </a:r>
            <a:r>
              <a:rPr lang="en-US" sz="4496" dirty="0" err="1">
                <a:solidFill>
                  <a:srgbClr val="000000"/>
                </a:solidFill>
                <a:latin typeface="Open Sans"/>
              </a:rPr>
              <a:t>Bouakaz</a:t>
            </a:r>
            <a:r>
              <a:rPr lang="en-US" sz="4496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4496" dirty="0" err="1">
                <a:solidFill>
                  <a:srgbClr val="000000"/>
                </a:solidFill>
                <a:latin typeface="Open Sans"/>
              </a:rPr>
              <a:t>Abderraouf</a:t>
            </a:r>
            <a:endParaRPr lang="en-US" sz="4496" dirty="0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6294"/>
              </a:lnSpc>
            </a:pPr>
            <a:r>
              <a:rPr lang="en-US" sz="4496" dirty="0">
                <a:solidFill>
                  <a:srgbClr val="000000"/>
                </a:solidFill>
                <a:latin typeface="Open Sans"/>
              </a:rPr>
              <a:t>		- </a:t>
            </a:r>
            <a:r>
              <a:rPr lang="en-US" sz="4496" dirty="0" err="1">
                <a:solidFill>
                  <a:srgbClr val="000000"/>
                </a:solidFill>
                <a:latin typeface="Open Sans"/>
              </a:rPr>
              <a:t>Boucenna</a:t>
            </a:r>
            <a:r>
              <a:rPr lang="en-US" sz="4496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4496" dirty="0" err="1">
                <a:solidFill>
                  <a:srgbClr val="000000"/>
                </a:solidFill>
                <a:latin typeface="Open Sans"/>
              </a:rPr>
              <a:t>Abderrahmane</a:t>
            </a:r>
            <a:endParaRPr lang="en-US" sz="4496" dirty="0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6294"/>
              </a:lnSpc>
            </a:pPr>
            <a:r>
              <a:rPr lang="en-US" sz="4496" dirty="0">
                <a:solidFill>
                  <a:srgbClr val="000000"/>
                </a:solidFill>
                <a:latin typeface="Open Sans"/>
              </a:rPr>
              <a:t>		- </a:t>
            </a:r>
            <a:r>
              <a:rPr lang="en-US" sz="4496" dirty="0" err="1">
                <a:solidFill>
                  <a:srgbClr val="000000"/>
                </a:solidFill>
                <a:latin typeface="Open Sans"/>
              </a:rPr>
              <a:t>Bouchou</a:t>
            </a:r>
            <a:r>
              <a:rPr lang="en-US" sz="4496" dirty="0">
                <a:solidFill>
                  <a:srgbClr val="000000"/>
                </a:solidFill>
                <a:latin typeface="Open Sans"/>
              </a:rPr>
              <a:t> Islam</a:t>
            </a:r>
          </a:p>
          <a:p>
            <a:pPr>
              <a:lnSpc>
                <a:spcPts val="6294"/>
              </a:lnSpc>
            </a:pPr>
            <a:r>
              <a:rPr lang="en-US" sz="4496" dirty="0">
                <a:solidFill>
                  <a:srgbClr val="000000"/>
                </a:solidFill>
                <a:latin typeface="Open Sans"/>
              </a:rPr>
              <a:t>		- Dada </a:t>
            </a:r>
            <a:r>
              <a:rPr lang="en-US" sz="4496" dirty="0" err="1">
                <a:solidFill>
                  <a:srgbClr val="000000"/>
                </a:solidFill>
                <a:latin typeface="Open Sans"/>
              </a:rPr>
              <a:t>Yacine</a:t>
            </a:r>
            <a:endParaRPr lang="en-US" sz="4496" dirty="0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6294"/>
              </a:lnSpc>
            </a:pPr>
            <a:r>
              <a:rPr lang="en-US" sz="4496" dirty="0">
                <a:solidFill>
                  <a:srgbClr val="000000"/>
                </a:solidFill>
                <a:latin typeface="Open Sans"/>
              </a:rPr>
              <a:t>		- Sehili Chaima		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984086" y="8324215"/>
            <a:ext cx="6319828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dirty="0">
                <a:solidFill>
                  <a:srgbClr val="000000"/>
                </a:solidFill>
                <a:latin typeface="Open Sans"/>
              </a:rPr>
              <a:t>Sous la supervision de :</a:t>
            </a:r>
          </a:p>
          <a:p>
            <a:pPr algn="ctr">
              <a:lnSpc>
                <a:spcPts val="6300"/>
              </a:lnSpc>
            </a:pPr>
            <a:r>
              <a:rPr lang="en-US" sz="4499" dirty="0">
                <a:solidFill>
                  <a:srgbClr val="000000"/>
                </a:solidFill>
                <a:latin typeface="Open Sans"/>
              </a:rPr>
              <a:t>- </a:t>
            </a:r>
            <a:r>
              <a:rPr lang="en-US" sz="4499" dirty="0" err="1">
                <a:solidFill>
                  <a:srgbClr val="000000"/>
                </a:solidFill>
                <a:latin typeface="Open Sans"/>
              </a:rPr>
              <a:t>Mme</a:t>
            </a:r>
            <a:r>
              <a:rPr lang="en-US" sz="44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4499" dirty="0" err="1">
                <a:solidFill>
                  <a:srgbClr val="000000"/>
                </a:solidFill>
                <a:latin typeface="Open Sans"/>
              </a:rPr>
              <a:t>Saidi.I</a:t>
            </a:r>
            <a:endParaRPr lang="en-US" sz="4499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44742" y="-150232"/>
            <a:ext cx="1246758" cy="10437232"/>
          </a:xfrm>
          <a:prstGeom prst="rect">
            <a:avLst/>
          </a:prstGeom>
          <a:solidFill>
            <a:srgbClr val="DE9E36"/>
          </a:solidFill>
        </p:spPr>
      </p:sp>
      <p:sp>
        <p:nvSpPr>
          <p:cNvPr id="3" name="AutoShape 3"/>
          <p:cNvSpPr/>
          <p:nvPr/>
        </p:nvSpPr>
        <p:spPr>
          <a:xfrm rot="-5400000">
            <a:off x="8528396" y="523895"/>
            <a:ext cx="1246758" cy="18291501"/>
          </a:xfrm>
          <a:prstGeom prst="rect">
            <a:avLst/>
          </a:prstGeom>
          <a:solidFill>
            <a:srgbClr val="638475"/>
          </a:solidFill>
        </p:spPr>
      </p:sp>
      <p:sp>
        <p:nvSpPr>
          <p:cNvPr id="4" name="AutoShape 4"/>
          <p:cNvSpPr/>
          <p:nvPr/>
        </p:nvSpPr>
        <p:spPr>
          <a:xfrm>
            <a:off x="0" y="-75116"/>
            <a:ext cx="1246758" cy="10437232"/>
          </a:xfrm>
          <a:prstGeom prst="rect">
            <a:avLst/>
          </a:prstGeom>
          <a:solidFill>
            <a:srgbClr val="DE9E36"/>
          </a:solidFill>
        </p:spPr>
      </p:sp>
      <p:sp>
        <p:nvSpPr>
          <p:cNvPr id="5" name="AutoShape 5"/>
          <p:cNvSpPr/>
          <p:nvPr/>
        </p:nvSpPr>
        <p:spPr>
          <a:xfrm rot="-5400000">
            <a:off x="8522371" y="-8522371"/>
            <a:ext cx="1246758" cy="18291501"/>
          </a:xfrm>
          <a:prstGeom prst="rect">
            <a:avLst/>
          </a:prstGeom>
          <a:solidFill>
            <a:srgbClr val="638475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7469080" y="0"/>
            <a:ext cx="818920" cy="8189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0" y="9464579"/>
            <a:ext cx="818920" cy="818920"/>
          </a:xfrm>
          <a:prstGeom prst="rect">
            <a:avLst/>
          </a:prstGeom>
        </p:spPr>
      </p:pic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385667" y="409460"/>
            <a:ext cx="433253" cy="433253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EEF0F2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7469080" y="9464579"/>
            <a:ext cx="433253" cy="433253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EEF0F2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570770" y="5495339"/>
            <a:ext cx="4363407" cy="1112669"/>
          </a:xfrm>
          <a:prstGeom prst="rect">
            <a:avLst/>
          </a:prstGeom>
        </p:spPr>
      </p:pic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3433027" y="4517499"/>
            <a:ext cx="1635179" cy="1635172"/>
            <a:chOff x="0" y="0"/>
            <a:chExt cx="6350000" cy="63499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638475"/>
            </a:solid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3022906" y="3512550"/>
            <a:ext cx="1822542" cy="1822535"/>
            <a:chOff x="0" y="0"/>
            <a:chExt cx="6350000" cy="634997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7655" r="-7655"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9139238" y="4788217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18" name="TextBox 18"/>
          <p:cNvSpPr txBox="1"/>
          <p:nvPr/>
        </p:nvSpPr>
        <p:spPr>
          <a:xfrm>
            <a:off x="5742061" y="3719954"/>
            <a:ext cx="7280821" cy="3054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41"/>
              </a:lnSpc>
            </a:pPr>
            <a:r>
              <a:rPr lang="en-US" sz="8744">
                <a:solidFill>
                  <a:srgbClr val="000000"/>
                </a:solidFill>
                <a:latin typeface="HK Grotesk Bold"/>
              </a:rPr>
              <a:t>Les Avantages </a:t>
            </a:r>
          </a:p>
          <a:p>
            <a:pPr>
              <a:lnSpc>
                <a:spcPts val="12241"/>
              </a:lnSpc>
            </a:pPr>
            <a:r>
              <a:rPr lang="en-US" sz="8744">
                <a:solidFill>
                  <a:srgbClr val="000000"/>
                </a:solidFill>
                <a:latin typeface="HK Grotesk Bold"/>
              </a:rPr>
              <a:t>du site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702929" y="4438863"/>
            <a:ext cx="1095375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HK Grotesk Bold"/>
              </a:rPr>
              <a:t>4.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8398242" y="-42541"/>
            <a:ext cx="1246758" cy="19412325"/>
          </a:xfrm>
          <a:prstGeom prst="rect">
            <a:avLst/>
          </a:prstGeom>
          <a:solidFill>
            <a:srgbClr val="638475"/>
          </a:solidFill>
        </p:spPr>
      </p:sp>
      <p:sp>
        <p:nvSpPr>
          <p:cNvPr id="3" name="AutoShape 3"/>
          <p:cNvSpPr/>
          <p:nvPr/>
        </p:nvSpPr>
        <p:spPr>
          <a:xfrm>
            <a:off x="17044742" y="-150232"/>
            <a:ext cx="1246758" cy="10437232"/>
          </a:xfrm>
          <a:prstGeom prst="rect">
            <a:avLst/>
          </a:prstGeom>
          <a:solidFill>
            <a:srgbClr val="638475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604740" y="5594215"/>
            <a:ext cx="4692785" cy="469278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0" y="8290282"/>
            <a:ext cx="1996718" cy="199671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6294783" y="0"/>
            <a:ext cx="1996718" cy="199671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628839" y="7940607"/>
            <a:ext cx="1664303" cy="1148369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3594536" y="3843642"/>
            <a:ext cx="13639764" cy="3221153"/>
            <a:chOff x="0" y="0"/>
            <a:chExt cx="18186352" cy="4294870"/>
          </a:xfrm>
        </p:grpSpPr>
        <p:sp>
          <p:nvSpPr>
            <p:cNvPr id="9" name="TextBox 9"/>
            <p:cNvSpPr txBox="1"/>
            <p:nvPr/>
          </p:nvSpPr>
          <p:spPr>
            <a:xfrm>
              <a:off x="0" y="104775"/>
              <a:ext cx="18186352" cy="2099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998"/>
                </a:lnSpc>
              </a:pPr>
              <a:r>
                <a:rPr lang="en-US" sz="10907" spc="-109">
                  <a:solidFill>
                    <a:srgbClr val="1C1C1C"/>
                  </a:solidFill>
                  <a:latin typeface="HK Grotesk Bold"/>
                </a:rPr>
                <a:t>Conception du Projet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743724"/>
              <a:ext cx="18186352" cy="5059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87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808943" y="3071974"/>
            <a:ext cx="2785594" cy="2785583"/>
            <a:chOff x="0" y="0"/>
            <a:chExt cx="6350000" cy="63499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8398242" y="-42541"/>
            <a:ext cx="1246758" cy="19412325"/>
          </a:xfrm>
          <a:prstGeom prst="rect">
            <a:avLst/>
          </a:prstGeom>
          <a:solidFill>
            <a:srgbClr val="638475"/>
          </a:solidFill>
        </p:spPr>
      </p:sp>
      <p:sp>
        <p:nvSpPr>
          <p:cNvPr id="3" name="AutoShape 3"/>
          <p:cNvSpPr/>
          <p:nvPr/>
        </p:nvSpPr>
        <p:spPr>
          <a:xfrm>
            <a:off x="17044742" y="-150232"/>
            <a:ext cx="1246758" cy="10437232"/>
          </a:xfrm>
          <a:prstGeom prst="rect">
            <a:avLst/>
          </a:prstGeom>
          <a:solidFill>
            <a:srgbClr val="638475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604740" y="5594215"/>
            <a:ext cx="4692785" cy="469278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0" y="8290282"/>
            <a:ext cx="1996718" cy="199671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6294783" y="0"/>
            <a:ext cx="1996718" cy="199671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628839" y="7940607"/>
            <a:ext cx="1664303" cy="1148369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2070" y="4154203"/>
            <a:ext cx="16000579" cy="3221153"/>
            <a:chOff x="0" y="0"/>
            <a:chExt cx="21334105" cy="4294870"/>
          </a:xfrm>
        </p:grpSpPr>
        <p:sp>
          <p:nvSpPr>
            <p:cNvPr id="9" name="TextBox 9"/>
            <p:cNvSpPr txBox="1"/>
            <p:nvPr/>
          </p:nvSpPr>
          <p:spPr>
            <a:xfrm>
              <a:off x="0" y="104775"/>
              <a:ext cx="21334105" cy="2099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998"/>
                </a:lnSpc>
              </a:pPr>
              <a:r>
                <a:rPr lang="en-US" sz="10907" spc="-109" dirty="0">
                  <a:solidFill>
                    <a:srgbClr val="1C1C1C"/>
                  </a:solidFill>
                  <a:latin typeface="HK Grotesk Bold"/>
                </a:rPr>
                <a:t>Les types </a:t>
              </a:r>
              <a:r>
                <a:rPr lang="en-US" sz="10907" spc="-109" dirty="0" err="1">
                  <a:solidFill>
                    <a:srgbClr val="1C1C1C"/>
                  </a:solidFill>
                  <a:latin typeface="HK Grotesk Bold"/>
                </a:rPr>
                <a:t>d’utilisateurs</a:t>
              </a:r>
              <a:r>
                <a:rPr lang="en-US" sz="10907" spc="-109" dirty="0">
                  <a:solidFill>
                    <a:srgbClr val="1C1C1C"/>
                  </a:solidFill>
                  <a:latin typeface="HK Grotesk Bold"/>
                </a:rPr>
                <a:t>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743724"/>
              <a:ext cx="21334105" cy="5059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87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0" y="3328423"/>
            <a:ext cx="2785594" cy="2785583"/>
            <a:chOff x="0" y="0"/>
            <a:chExt cx="6350000" cy="63499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 flipH="1">
            <a:off x="-2295035" y="-1390381"/>
            <a:ext cx="4590070" cy="459007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 flipH="1">
            <a:off x="0" y="-71208"/>
            <a:ext cx="2741488" cy="2741488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560748" y="2446188"/>
            <a:ext cx="4872189" cy="4872169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1028700" y="7223107"/>
            <a:ext cx="4785187" cy="1648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616"/>
              </a:lnSpc>
            </a:pPr>
            <a:endParaRPr/>
          </a:p>
          <a:p>
            <a:pPr algn="just">
              <a:lnSpc>
                <a:spcPts val="6616"/>
              </a:lnSpc>
            </a:pPr>
            <a:r>
              <a:rPr lang="en-US" sz="4726">
                <a:solidFill>
                  <a:srgbClr val="000000"/>
                </a:solidFill>
                <a:latin typeface="HK Grotesk Bold"/>
              </a:rPr>
              <a:t>   Association</a:t>
            </a:r>
          </a:p>
        </p:txBody>
      </p:sp>
      <p:pic>
        <p:nvPicPr>
          <p:cNvPr id="8" name="Picture 23">
            <a:extLst>
              <a:ext uri="{FF2B5EF4-FFF2-40B4-BE49-F238E27FC236}">
                <a16:creationId xmlns:a16="http://schemas.microsoft.com/office/drawing/2014/main" id="{5739158D-67C5-464F-AA56-9CE8C5F0E2E9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669" y="609600"/>
            <a:ext cx="12039600" cy="906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 flipH="1">
            <a:off x="-2295035" y="-1390381"/>
            <a:ext cx="4590070" cy="459007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 flipH="1">
            <a:off x="0" y="-71208"/>
            <a:ext cx="2741488" cy="2741488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560748" y="2446188"/>
            <a:ext cx="4872189" cy="4872169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348894" y="7223107"/>
            <a:ext cx="4785187" cy="1651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16"/>
              </a:lnSpc>
            </a:pPr>
            <a:endParaRPr/>
          </a:p>
          <a:p>
            <a:pPr algn="ctr">
              <a:lnSpc>
                <a:spcPts val="6616"/>
              </a:lnSpc>
            </a:pPr>
            <a:r>
              <a:rPr lang="en-US" sz="4726">
                <a:solidFill>
                  <a:srgbClr val="000000"/>
                </a:solidFill>
                <a:latin typeface="HK Grotesk Bold"/>
              </a:rPr>
              <a:t>   Cas</a:t>
            </a:r>
          </a:p>
        </p:txBody>
      </p:sp>
      <p:pic>
        <p:nvPicPr>
          <p:cNvPr id="8" name="Picture 24">
            <a:extLst>
              <a:ext uri="{FF2B5EF4-FFF2-40B4-BE49-F238E27FC236}">
                <a16:creationId xmlns:a16="http://schemas.microsoft.com/office/drawing/2014/main" id="{8707ED5D-67AC-42C0-92B6-809ECAAF08B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14350"/>
            <a:ext cx="10640652" cy="93535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 flipH="1">
            <a:off x="-2295035" y="-1390381"/>
            <a:ext cx="4590070" cy="459007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 flipH="1">
            <a:off x="0" y="-71208"/>
            <a:ext cx="2741488" cy="2741488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560748" y="2446188"/>
            <a:ext cx="4872189" cy="4872169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1028700" y="7223107"/>
            <a:ext cx="4785187" cy="1648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616"/>
              </a:lnSpc>
            </a:pPr>
            <a:endParaRPr/>
          </a:p>
          <a:p>
            <a:pPr algn="just">
              <a:lnSpc>
                <a:spcPts val="6616"/>
              </a:lnSpc>
            </a:pPr>
            <a:r>
              <a:rPr lang="en-US" sz="4726">
                <a:solidFill>
                  <a:srgbClr val="000000"/>
                </a:solidFill>
                <a:latin typeface="HK Grotesk Bold"/>
              </a:rPr>
              <a:t>   Donateur</a:t>
            </a:r>
          </a:p>
        </p:txBody>
      </p:sp>
      <p:pic>
        <p:nvPicPr>
          <p:cNvPr id="8" name="Picture 25">
            <a:extLst>
              <a:ext uri="{FF2B5EF4-FFF2-40B4-BE49-F238E27FC236}">
                <a16:creationId xmlns:a16="http://schemas.microsoft.com/office/drawing/2014/main" id="{5922A6DF-1855-4DA8-A41D-0FE26C4FEEE4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454" y="495300"/>
            <a:ext cx="11800797" cy="929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 flipH="1">
            <a:off x="-2295035" y="-1390381"/>
            <a:ext cx="4590070" cy="459007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 flipH="1">
            <a:off x="0" y="-71208"/>
            <a:ext cx="2741488" cy="2741488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560748" y="2446188"/>
            <a:ext cx="4872189" cy="4872169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348894" y="7223107"/>
            <a:ext cx="4785187" cy="1651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616"/>
              </a:lnSpc>
            </a:pPr>
            <a:endParaRPr/>
          </a:p>
          <a:p>
            <a:pPr algn="ctr">
              <a:lnSpc>
                <a:spcPts val="6616"/>
              </a:lnSpc>
            </a:pPr>
            <a:r>
              <a:rPr lang="en-US" sz="4726">
                <a:solidFill>
                  <a:srgbClr val="000000"/>
                </a:solidFill>
                <a:latin typeface="HK Grotesk Bold"/>
              </a:rPr>
              <a:t>   Admin</a:t>
            </a:r>
          </a:p>
        </p:txBody>
      </p:sp>
      <p:pic>
        <p:nvPicPr>
          <p:cNvPr id="8" name="Picture 26">
            <a:extLst>
              <a:ext uri="{FF2B5EF4-FFF2-40B4-BE49-F238E27FC236}">
                <a16:creationId xmlns:a16="http://schemas.microsoft.com/office/drawing/2014/main" id="{C384D0B4-0B7B-4E0E-91A3-4126CC7561D6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684" y="495300"/>
            <a:ext cx="12077421" cy="93725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44742" y="-150232"/>
            <a:ext cx="1246758" cy="10437232"/>
          </a:xfrm>
          <a:prstGeom prst="rect">
            <a:avLst/>
          </a:prstGeom>
          <a:solidFill>
            <a:srgbClr val="DE9E36"/>
          </a:solidFill>
        </p:spPr>
      </p:sp>
      <p:sp>
        <p:nvSpPr>
          <p:cNvPr id="3" name="AutoShape 3"/>
          <p:cNvSpPr/>
          <p:nvPr/>
        </p:nvSpPr>
        <p:spPr>
          <a:xfrm rot="-5400000">
            <a:off x="8522371" y="-8522371"/>
            <a:ext cx="1246758" cy="18291501"/>
          </a:xfrm>
          <a:prstGeom prst="rect">
            <a:avLst/>
          </a:prstGeom>
          <a:solidFill>
            <a:srgbClr val="DE9E36"/>
          </a:solidFill>
        </p:spPr>
      </p:sp>
      <p:grpSp>
        <p:nvGrpSpPr>
          <p:cNvPr id="4" name="Group 4"/>
          <p:cNvGrpSpPr/>
          <p:nvPr/>
        </p:nvGrpSpPr>
        <p:grpSpPr>
          <a:xfrm rot="-10800000">
            <a:off x="13961765" y="-1849"/>
            <a:ext cx="4329736" cy="4322808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638475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 flipH="1">
            <a:off x="16406647" y="0"/>
            <a:ext cx="1884854" cy="1884854"/>
          </a:xfrm>
          <a:prstGeom prst="rect">
            <a:avLst/>
          </a:prstGeom>
        </p:spPr>
      </p:pic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344365" y="3760827"/>
            <a:ext cx="4101885" cy="4101869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4778188" y="4487686"/>
            <a:ext cx="14177966" cy="1271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80"/>
              </a:lnSpc>
            </a:pPr>
            <a:r>
              <a:rPr lang="en-US" sz="8800" spc="-87" dirty="0">
                <a:solidFill>
                  <a:srgbClr val="1C1C1C"/>
                </a:solidFill>
                <a:latin typeface="HK Grotesk Bold"/>
              </a:rPr>
              <a:t>R</a:t>
            </a:r>
            <a:r>
              <a:rPr lang="ar-DZ" sz="8800" spc="-87" dirty="0">
                <a:solidFill>
                  <a:srgbClr val="1C1C1C"/>
                </a:solidFill>
                <a:latin typeface="HK Grotesk Bold"/>
              </a:rPr>
              <a:t>é</a:t>
            </a:r>
            <a:r>
              <a:rPr lang="fr-FR" sz="8800" spc="-87" dirty="0" err="1">
                <a:solidFill>
                  <a:srgbClr val="1C1C1C"/>
                </a:solidFill>
                <a:latin typeface="HK Grotesk Bold"/>
              </a:rPr>
              <a:t>alisation</a:t>
            </a:r>
            <a:r>
              <a:rPr lang="en-US" sz="8800" spc="-87" dirty="0">
                <a:solidFill>
                  <a:srgbClr val="1C1C1C"/>
                </a:solidFill>
                <a:latin typeface="HK Grotesk Bold"/>
              </a:rPr>
              <a:t> du site web 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632499" y="5742446"/>
            <a:ext cx="6288765" cy="16036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44742" y="-150232"/>
            <a:ext cx="1246758" cy="10437232"/>
          </a:xfrm>
          <a:prstGeom prst="rect">
            <a:avLst/>
          </a:prstGeom>
          <a:solidFill>
            <a:srgbClr val="DE9E36"/>
          </a:solidFill>
        </p:spPr>
      </p:sp>
      <p:sp>
        <p:nvSpPr>
          <p:cNvPr id="3" name="AutoShape 3"/>
          <p:cNvSpPr/>
          <p:nvPr/>
        </p:nvSpPr>
        <p:spPr>
          <a:xfrm rot="-5400000">
            <a:off x="8522371" y="-8522371"/>
            <a:ext cx="1246758" cy="18291501"/>
          </a:xfrm>
          <a:prstGeom prst="rect">
            <a:avLst/>
          </a:prstGeom>
          <a:solidFill>
            <a:srgbClr val="DE9E36"/>
          </a:solidFill>
        </p:spPr>
      </p:sp>
      <p:grpSp>
        <p:nvGrpSpPr>
          <p:cNvPr id="4" name="Group 4"/>
          <p:cNvGrpSpPr/>
          <p:nvPr/>
        </p:nvGrpSpPr>
        <p:grpSpPr>
          <a:xfrm rot="-10800000">
            <a:off x="13961765" y="-1849"/>
            <a:ext cx="4329736" cy="4322808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638475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 flipH="1">
            <a:off x="16406647" y="0"/>
            <a:ext cx="1884854" cy="1884854"/>
          </a:xfrm>
          <a:prstGeom prst="rect">
            <a:avLst/>
          </a:prstGeom>
        </p:spPr>
      </p:pic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384866" y="3679826"/>
            <a:ext cx="2927360" cy="2927349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3725168" y="4558983"/>
            <a:ext cx="14177966" cy="1271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80"/>
              </a:lnSpc>
            </a:pPr>
            <a:r>
              <a:rPr lang="en-US" sz="8800" spc="-87" dirty="0">
                <a:solidFill>
                  <a:srgbClr val="1C1C1C"/>
                </a:solidFill>
                <a:latin typeface="HK Grotesk Bold"/>
              </a:rPr>
              <a:t>Les Technologies utilis</a:t>
            </a:r>
            <a:r>
              <a:rPr lang="ar-DZ" sz="8800" spc="-87" dirty="0">
                <a:solidFill>
                  <a:srgbClr val="1C1C1C"/>
                </a:solidFill>
                <a:latin typeface="HK Grotesk Bold"/>
              </a:rPr>
              <a:t>é</a:t>
            </a:r>
            <a:r>
              <a:rPr lang="en-US" sz="8800" spc="-87" dirty="0">
                <a:solidFill>
                  <a:srgbClr val="1C1C1C"/>
                </a:solidFill>
                <a:latin typeface="HK Grotesk Bold"/>
              </a:rPr>
              <a:t>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44742" y="-150232"/>
            <a:ext cx="1246758" cy="10437232"/>
          </a:xfrm>
          <a:prstGeom prst="rect">
            <a:avLst/>
          </a:prstGeom>
          <a:solidFill>
            <a:srgbClr val="DE9E36"/>
          </a:solidFill>
        </p:spPr>
      </p:sp>
      <p:sp>
        <p:nvSpPr>
          <p:cNvPr id="3" name="AutoShape 3"/>
          <p:cNvSpPr/>
          <p:nvPr/>
        </p:nvSpPr>
        <p:spPr>
          <a:xfrm rot="-5400000">
            <a:off x="8528396" y="523895"/>
            <a:ext cx="1246758" cy="18291501"/>
          </a:xfrm>
          <a:prstGeom prst="rect">
            <a:avLst/>
          </a:prstGeom>
          <a:solidFill>
            <a:srgbClr val="638475"/>
          </a:solidFill>
        </p:spPr>
      </p:sp>
      <p:sp>
        <p:nvSpPr>
          <p:cNvPr id="4" name="AutoShape 4"/>
          <p:cNvSpPr/>
          <p:nvPr/>
        </p:nvSpPr>
        <p:spPr>
          <a:xfrm>
            <a:off x="0" y="-75116"/>
            <a:ext cx="1246758" cy="10437232"/>
          </a:xfrm>
          <a:prstGeom prst="rect">
            <a:avLst/>
          </a:prstGeom>
          <a:solidFill>
            <a:srgbClr val="DE9E36"/>
          </a:solidFill>
        </p:spPr>
      </p:sp>
      <p:sp>
        <p:nvSpPr>
          <p:cNvPr id="5" name="AutoShape 5"/>
          <p:cNvSpPr/>
          <p:nvPr/>
        </p:nvSpPr>
        <p:spPr>
          <a:xfrm rot="-5400000">
            <a:off x="8522371" y="-8522371"/>
            <a:ext cx="1246758" cy="18291501"/>
          </a:xfrm>
          <a:prstGeom prst="rect">
            <a:avLst/>
          </a:prstGeom>
          <a:solidFill>
            <a:srgbClr val="638475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7469080" y="0"/>
            <a:ext cx="818920" cy="8189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0" y="9464579"/>
            <a:ext cx="818920" cy="818920"/>
          </a:xfrm>
          <a:prstGeom prst="rect">
            <a:avLst/>
          </a:prstGeom>
        </p:spPr>
      </p:pic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385667" y="409460"/>
            <a:ext cx="433253" cy="433253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EEF0F2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7469080" y="9464579"/>
            <a:ext cx="433253" cy="433253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EEF0F2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73231" y="1719706"/>
            <a:ext cx="2261334" cy="1485896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984866" y="3227609"/>
            <a:ext cx="2329991" cy="2128059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798840" y="1796221"/>
            <a:ext cx="4742239" cy="1379561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695070" y="5226705"/>
            <a:ext cx="1529119" cy="2158143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3672501" y="6336931"/>
            <a:ext cx="2709335" cy="2709335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9232046" y="3890744"/>
            <a:ext cx="1979889" cy="197988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6629809" y="5424600"/>
            <a:ext cx="1979889" cy="197988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F35B556-9790-4360-8EFF-3E113DC914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90" y="6885761"/>
            <a:ext cx="4762500" cy="116205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14CDA8A-0C83-4008-8835-E73B6E1DC7F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908" y="1657429"/>
            <a:ext cx="1908845" cy="18668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BE069ACA-BA94-4CAE-A7DD-BD8942A03F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757" y="2996529"/>
            <a:ext cx="3624209" cy="362420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70D268A-6EC3-425A-A733-F3E4E9FF2C9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263" y="1657429"/>
            <a:ext cx="17145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569983" cy="10287000"/>
          </a:xfrm>
          <a:prstGeom prst="rect">
            <a:avLst/>
          </a:prstGeom>
          <a:solidFill>
            <a:srgbClr val="638475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980070" y="0"/>
            <a:ext cx="3589914" cy="358991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0" y="8290282"/>
            <a:ext cx="1996718" cy="1996718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 rot="1255095">
            <a:off x="15939621" y="-290974"/>
            <a:ext cx="2639359" cy="2639348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11195103" y="767243"/>
            <a:ext cx="8720653" cy="196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7000" spc="-70" dirty="0" err="1">
                <a:solidFill>
                  <a:srgbClr val="1C1C1C"/>
                </a:solidFill>
                <a:latin typeface="HK Grotesk Bold"/>
              </a:rPr>
              <a:t>Sommaires</a:t>
            </a:r>
            <a:endParaRPr lang="en-US" sz="7000" spc="-70" dirty="0">
              <a:solidFill>
                <a:srgbClr val="1C1C1C"/>
              </a:solidFill>
              <a:latin typeface="HK Grotesk Bold"/>
            </a:endParaRPr>
          </a:p>
          <a:p>
            <a:pPr>
              <a:lnSpc>
                <a:spcPts val="7700"/>
              </a:lnSpc>
            </a:pPr>
            <a:endParaRPr lang="en-US" sz="7000" spc="-70" dirty="0">
              <a:solidFill>
                <a:srgbClr val="1C1C1C"/>
              </a:solidFill>
              <a:latin typeface="HK Grotesk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943177" y="1745333"/>
            <a:ext cx="5077172" cy="1535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393954" lvl="2" indent="-468377" algn="ctr">
              <a:lnSpc>
                <a:spcPts val="6074"/>
              </a:lnSpc>
              <a:buFont typeface="Arial"/>
              <a:buChar char="•"/>
            </a:pPr>
            <a:r>
              <a:rPr lang="en-US" sz="3980" dirty="0">
                <a:solidFill>
                  <a:srgbClr val="000000"/>
                </a:solidFill>
                <a:latin typeface="HK Grotesk Light"/>
              </a:rPr>
              <a:t>Introduction</a:t>
            </a:r>
          </a:p>
          <a:p>
            <a:pPr algn="ctr">
              <a:lnSpc>
                <a:spcPts val="6074"/>
              </a:lnSpc>
            </a:pPr>
            <a:endParaRPr lang="en-US" sz="4338" dirty="0">
              <a:solidFill>
                <a:srgbClr val="000000"/>
              </a:solidFill>
              <a:latin typeface="HK Grotesk Ligh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146458" y="2513203"/>
            <a:ext cx="5456387" cy="1184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84"/>
              </a:lnSpc>
            </a:pPr>
            <a:r>
              <a:rPr lang="en-US" sz="3417" dirty="0">
                <a:solidFill>
                  <a:srgbClr val="000000"/>
                </a:solidFill>
                <a:latin typeface="Open Sans"/>
              </a:rPr>
              <a:t>- </a:t>
            </a:r>
            <a:r>
              <a:rPr lang="fr-FR" sz="3417" dirty="0">
                <a:solidFill>
                  <a:srgbClr val="000000"/>
                </a:solidFill>
                <a:latin typeface="Open Sans"/>
              </a:rPr>
              <a:t>Problématique</a:t>
            </a:r>
          </a:p>
          <a:p>
            <a:pPr>
              <a:lnSpc>
                <a:spcPts val="4784"/>
              </a:lnSpc>
            </a:pPr>
            <a:r>
              <a:rPr lang="en-US" sz="3417" dirty="0">
                <a:solidFill>
                  <a:srgbClr val="000000"/>
                </a:solidFill>
                <a:latin typeface="Open Sans"/>
              </a:rPr>
              <a:t>-Solution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004697" y="3579246"/>
            <a:ext cx="6970953" cy="6436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8897" lvl="1" indent="-429448">
              <a:lnSpc>
                <a:spcPts val="5569"/>
              </a:lnSpc>
              <a:buFont typeface="Arial"/>
              <a:buChar char="•"/>
            </a:pPr>
            <a:r>
              <a:rPr lang="en-US" sz="3978" dirty="0">
                <a:solidFill>
                  <a:srgbClr val="000000"/>
                </a:solidFill>
                <a:latin typeface="HK Grotesk Light"/>
              </a:rPr>
              <a:t>Phase </a:t>
            </a:r>
            <a:r>
              <a:rPr lang="en-US" sz="3978" dirty="0" err="1">
                <a:solidFill>
                  <a:srgbClr val="000000"/>
                </a:solidFill>
                <a:latin typeface="HK Grotesk Light"/>
              </a:rPr>
              <a:t>d’analyse</a:t>
            </a:r>
            <a:r>
              <a:rPr lang="en-US" sz="3978" dirty="0">
                <a:solidFill>
                  <a:srgbClr val="000000"/>
                </a:solidFill>
                <a:latin typeface="HK Grotesk Light"/>
              </a:rPr>
              <a:t> du </a:t>
            </a:r>
            <a:r>
              <a:rPr lang="en-US" sz="3978" dirty="0" err="1">
                <a:solidFill>
                  <a:srgbClr val="000000"/>
                </a:solidFill>
                <a:latin typeface="HK Grotesk Light"/>
              </a:rPr>
              <a:t>projet</a:t>
            </a:r>
            <a:endParaRPr lang="en-US" sz="3978" dirty="0">
              <a:solidFill>
                <a:srgbClr val="000000"/>
              </a:solidFill>
              <a:latin typeface="HK Grotesk Light"/>
            </a:endParaRPr>
          </a:p>
          <a:p>
            <a:pPr marL="858897" lvl="1" indent="-429448">
              <a:lnSpc>
                <a:spcPts val="5569"/>
              </a:lnSpc>
              <a:buFont typeface="Arial"/>
              <a:buChar char="•"/>
            </a:pPr>
            <a:r>
              <a:rPr lang="en-US" sz="3978" dirty="0">
                <a:solidFill>
                  <a:srgbClr val="000000"/>
                </a:solidFill>
                <a:latin typeface="HK Grotesk Light"/>
              </a:rPr>
              <a:t>Phase de Conception</a:t>
            </a:r>
          </a:p>
          <a:p>
            <a:pPr marL="858897" lvl="1" indent="-429448">
              <a:lnSpc>
                <a:spcPts val="5569"/>
              </a:lnSpc>
              <a:buFont typeface="Arial"/>
              <a:buChar char="•"/>
            </a:pPr>
            <a:r>
              <a:rPr lang="en-US" sz="3978" dirty="0">
                <a:solidFill>
                  <a:srgbClr val="000000"/>
                </a:solidFill>
                <a:latin typeface="HK Grotesk Light"/>
              </a:rPr>
              <a:t>R</a:t>
            </a:r>
            <a:r>
              <a:rPr lang="ar-DZ" sz="3978" dirty="0">
                <a:solidFill>
                  <a:srgbClr val="000000"/>
                </a:solidFill>
                <a:latin typeface="HK Grotesk Light"/>
              </a:rPr>
              <a:t>é</a:t>
            </a:r>
            <a:r>
              <a:rPr lang="en-US" sz="3978" dirty="0" err="1">
                <a:solidFill>
                  <a:srgbClr val="000000"/>
                </a:solidFill>
                <a:latin typeface="HK Grotesk Light"/>
              </a:rPr>
              <a:t>alisation</a:t>
            </a:r>
            <a:r>
              <a:rPr lang="en-US" sz="3978" dirty="0">
                <a:solidFill>
                  <a:srgbClr val="000000"/>
                </a:solidFill>
                <a:latin typeface="HK Grotesk Light"/>
              </a:rPr>
              <a:t> du </a:t>
            </a:r>
            <a:r>
              <a:rPr lang="en-US" sz="3978" dirty="0" err="1">
                <a:solidFill>
                  <a:srgbClr val="000000"/>
                </a:solidFill>
                <a:latin typeface="HK Grotesk Light"/>
              </a:rPr>
              <a:t>projet</a:t>
            </a:r>
            <a:endParaRPr lang="en-US" sz="3978" dirty="0">
              <a:solidFill>
                <a:srgbClr val="000000"/>
              </a:solidFill>
              <a:latin typeface="HK Grotesk Light"/>
            </a:endParaRPr>
          </a:p>
          <a:p>
            <a:pPr marL="858896" lvl="1" indent="-429448">
              <a:lnSpc>
                <a:spcPts val="5569"/>
              </a:lnSpc>
              <a:buFont typeface="Arial"/>
              <a:buChar char="•"/>
            </a:pPr>
            <a:r>
              <a:rPr lang="en-US" sz="3978" dirty="0">
                <a:solidFill>
                  <a:srgbClr val="000000"/>
                </a:solidFill>
                <a:latin typeface="HK Grotesk Light"/>
              </a:rPr>
              <a:t>Difficult</a:t>
            </a:r>
            <a:r>
              <a:rPr lang="ar-DZ" sz="3978" dirty="0">
                <a:solidFill>
                  <a:srgbClr val="000000"/>
                </a:solidFill>
                <a:latin typeface="HK Grotesk Light"/>
              </a:rPr>
              <a:t>é</a:t>
            </a:r>
            <a:r>
              <a:rPr lang="en-US" sz="3978" dirty="0">
                <a:solidFill>
                  <a:srgbClr val="000000"/>
                </a:solidFill>
                <a:latin typeface="HK Grotesk Light"/>
              </a:rPr>
              <a:t>es </a:t>
            </a:r>
            <a:r>
              <a:rPr lang="en-US" sz="3978" dirty="0" err="1">
                <a:solidFill>
                  <a:srgbClr val="000000"/>
                </a:solidFill>
                <a:latin typeface="HK Grotesk Light"/>
              </a:rPr>
              <a:t>Rencontr</a:t>
            </a:r>
            <a:r>
              <a:rPr lang="ar-DZ" sz="3978" dirty="0">
                <a:solidFill>
                  <a:srgbClr val="000000"/>
                </a:solidFill>
                <a:latin typeface="HK Grotesk Light"/>
              </a:rPr>
              <a:t>é</a:t>
            </a:r>
            <a:r>
              <a:rPr lang="en-US" sz="3978" dirty="0">
                <a:solidFill>
                  <a:srgbClr val="000000"/>
                </a:solidFill>
                <a:latin typeface="HK Grotesk Light"/>
              </a:rPr>
              <a:t>es</a:t>
            </a:r>
          </a:p>
          <a:p>
            <a:pPr marL="858897" lvl="1" indent="-429448">
              <a:lnSpc>
                <a:spcPts val="5569"/>
              </a:lnSpc>
              <a:buFont typeface="Arial"/>
              <a:buChar char="•"/>
            </a:pPr>
            <a:r>
              <a:rPr lang="en-US" sz="3978" dirty="0">
                <a:solidFill>
                  <a:srgbClr val="000000"/>
                </a:solidFill>
                <a:latin typeface="HK Grotesk Light"/>
              </a:rPr>
              <a:t>Les points </a:t>
            </a:r>
            <a:r>
              <a:rPr lang="en-US" sz="3978" dirty="0" err="1">
                <a:solidFill>
                  <a:srgbClr val="000000"/>
                </a:solidFill>
                <a:latin typeface="HK Grotesk Light"/>
              </a:rPr>
              <a:t>positifs</a:t>
            </a:r>
            <a:endParaRPr lang="en-US" sz="3978" dirty="0">
              <a:solidFill>
                <a:srgbClr val="000000"/>
              </a:solidFill>
              <a:latin typeface="HK Grotesk Light"/>
            </a:endParaRPr>
          </a:p>
          <a:p>
            <a:pPr marL="858896" lvl="1" indent="-429448">
              <a:lnSpc>
                <a:spcPts val="5569"/>
              </a:lnSpc>
              <a:buFont typeface="Arial"/>
              <a:buChar char="•"/>
            </a:pPr>
            <a:r>
              <a:rPr lang="en-US" sz="3978" dirty="0">
                <a:solidFill>
                  <a:srgbClr val="000000"/>
                </a:solidFill>
                <a:latin typeface="HK Grotesk Light"/>
              </a:rPr>
              <a:t>Nos Perspectives</a:t>
            </a:r>
          </a:p>
          <a:p>
            <a:pPr marL="858896" lvl="1" indent="-429448">
              <a:lnSpc>
                <a:spcPts val="5569"/>
              </a:lnSpc>
              <a:buFont typeface="Arial"/>
              <a:buChar char="•"/>
            </a:pPr>
            <a:r>
              <a:rPr lang="en-US" sz="3978" dirty="0">
                <a:solidFill>
                  <a:srgbClr val="000000"/>
                </a:solidFill>
                <a:latin typeface="HK Grotesk Light"/>
              </a:rPr>
              <a:t>D</a:t>
            </a:r>
            <a:r>
              <a:rPr lang="ar-DZ" sz="3978" dirty="0">
                <a:solidFill>
                  <a:srgbClr val="000000"/>
                </a:solidFill>
                <a:latin typeface="HK Grotesk Light"/>
              </a:rPr>
              <a:t>é</a:t>
            </a:r>
            <a:r>
              <a:rPr lang="en-US" sz="3978" dirty="0" err="1">
                <a:solidFill>
                  <a:srgbClr val="000000"/>
                </a:solidFill>
                <a:latin typeface="HK Grotesk Light"/>
              </a:rPr>
              <a:t>monstration</a:t>
            </a:r>
            <a:endParaRPr lang="en-US" sz="3978" dirty="0">
              <a:solidFill>
                <a:srgbClr val="000000"/>
              </a:solidFill>
              <a:latin typeface="HK Grotesk Light"/>
            </a:endParaRPr>
          </a:p>
          <a:p>
            <a:pPr marL="858897" lvl="1" indent="-429448">
              <a:lnSpc>
                <a:spcPts val="5569"/>
              </a:lnSpc>
              <a:buFont typeface="Arial"/>
              <a:buChar char="•"/>
            </a:pPr>
            <a:r>
              <a:rPr lang="en-US" sz="3978" dirty="0">
                <a:solidFill>
                  <a:srgbClr val="000000"/>
                </a:solidFill>
                <a:latin typeface="HK Grotesk Light"/>
              </a:rPr>
              <a:t>Conclusion </a:t>
            </a:r>
          </a:p>
          <a:p>
            <a:pPr>
              <a:lnSpc>
                <a:spcPts val="5569"/>
              </a:lnSpc>
            </a:pPr>
            <a:endParaRPr lang="en-US" sz="3978" dirty="0">
              <a:solidFill>
                <a:srgbClr val="000000"/>
              </a:solidFill>
              <a:latin typeface="HK Grotesk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30877" y="-38241"/>
            <a:ext cx="2766824" cy="5218616"/>
          </a:xfrm>
          <a:prstGeom prst="rect">
            <a:avLst/>
          </a:prstGeom>
          <a:solidFill>
            <a:srgbClr val="DE9E36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0" y="2507553"/>
            <a:ext cx="2635947" cy="2635947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-130877" y="5143500"/>
            <a:ext cx="2766824" cy="5218616"/>
          </a:xfrm>
          <a:prstGeom prst="rect">
            <a:avLst/>
          </a:prstGeom>
          <a:solidFill>
            <a:srgbClr val="638475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 flipH="1">
            <a:off x="0" y="5143500"/>
            <a:ext cx="2635947" cy="2635947"/>
          </a:xfrm>
          <a:prstGeom prst="rect">
            <a:avLst/>
          </a:prstGeom>
        </p:spPr>
      </p:pic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3399008" y="3825526"/>
            <a:ext cx="2607409" cy="2607399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5181600" y="4076700"/>
            <a:ext cx="13492150" cy="16251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46"/>
              </a:lnSpc>
            </a:pPr>
            <a:r>
              <a:rPr lang="fr-FR" sz="8000" dirty="0">
                <a:solidFill>
                  <a:srgbClr val="000000"/>
                </a:solidFill>
                <a:latin typeface="HK Grotesk Bold"/>
              </a:rPr>
              <a:t>Fonctionnement</a:t>
            </a:r>
            <a:r>
              <a:rPr lang="en-US" sz="8000" dirty="0">
                <a:solidFill>
                  <a:srgbClr val="000000"/>
                </a:solidFill>
                <a:latin typeface="HK Grotesk Bold"/>
              </a:rPr>
              <a:t> du site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44742" y="-150232"/>
            <a:ext cx="1246758" cy="10437232"/>
          </a:xfrm>
          <a:prstGeom prst="rect">
            <a:avLst/>
          </a:prstGeom>
          <a:solidFill>
            <a:srgbClr val="CE4760"/>
          </a:solidFill>
        </p:spPr>
      </p:sp>
      <p:grpSp>
        <p:nvGrpSpPr>
          <p:cNvPr id="3" name="Group 3"/>
          <p:cNvGrpSpPr/>
          <p:nvPr/>
        </p:nvGrpSpPr>
        <p:grpSpPr>
          <a:xfrm rot="-10800000">
            <a:off x="13961765" y="-1849"/>
            <a:ext cx="4329736" cy="4322808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638475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6826047" y="607663"/>
            <a:ext cx="842075" cy="842075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616173" y="461032"/>
            <a:ext cx="2681059" cy="2681048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5040" r="-15040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3297232" y="1377976"/>
            <a:ext cx="12181388" cy="116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63"/>
              </a:lnSpc>
            </a:pPr>
            <a:r>
              <a:rPr lang="en-US" sz="8057" spc="-80" dirty="0">
                <a:solidFill>
                  <a:srgbClr val="1C1C1C"/>
                </a:solidFill>
                <a:latin typeface="HK Grotesk Bold"/>
              </a:rPr>
              <a:t> Difficult</a:t>
            </a:r>
            <a:r>
              <a:rPr lang="ar-DZ" sz="8057" spc="-80" dirty="0">
                <a:solidFill>
                  <a:srgbClr val="1C1C1C"/>
                </a:solidFill>
                <a:latin typeface="HK Grotesk Bold"/>
              </a:rPr>
              <a:t>é</a:t>
            </a:r>
            <a:r>
              <a:rPr lang="en-US" sz="8057" spc="-80" dirty="0">
                <a:solidFill>
                  <a:srgbClr val="1C1C1C"/>
                </a:solidFill>
                <a:latin typeface="HK Grotesk Bold"/>
              </a:rPr>
              <a:t>es </a:t>
            </a:r>
            <a:r>
              <a:rPr lang="fr-FR" sz="8057" spc="-80" dirty="0" err="1">
                <a:solidFill>
                  <a:srgbClr val="1C1C1C"/>
                </a:solidFill>
                <a:latin typeface="HK Grotesk Bold"/>
              </a:rPr>
              <a:t>rencontr</a:t>
            </a:r>
            <a:r>
              <a:rPr lang="ar-DZ" sz="8057" spc="-80" dirty="0">
                <a:solidFill>
                  <a:srgbClr val="1C1C1C"/>
                </a:solidFill>
                <a:latin typeface="HK Grotesk Bold"/>
              </a:rPr>
              <a:t>é</a:t>
            </a:r>
            <a:r>
              <a:rPr lang="en-US" sz="8057" spc="-80" dirty="0">
                <a:solidFill>
                  <a:srgbClr val="1C1C1C"/>
                </a:solidFill>
                <a:latin typeface="HK Grotesk Bold"/>
              </a:rPr>
              <a:t>es 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388370" y="3268968"/>
            <a:ext cx="17656236" cy="651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200" dirty="0">
                <a:solidFill>
                  <a:srgbClr val="000000"/>
                </a:solidFill>
                <a:latin typeface="HK Grotesk Light"/>
              </a:rPr>
              <a:t>La difficult</a:t>
            </a:r>
            <a:r>
              <a:rPr lang="ar-DZ" sz="5200" dirty="0">
                <a:solidFill>
                  <a:srgbClr val="000000"/>
                </a:solidFill>
                <a:latin typeface="HK Grotesk Light"/>
              </a:rPr>
              <a:t>é</a:t>
            </a:r>
            <a:r>
              <a:rPr lang="en-US" sz="5200" dirty="0">
                <a:solidFill>
                  <a:srgbClr val="000000"/>
                </a:solidFill>
                <a:latin typeface="HK Grotesk Light"/>
              </a:rPr>
              <a:t> </a:t>
            </a:r>
            <a:r>
              <a:rPr lang="fr-FR" sz="5200" dirty="0">
                <a:solidFill>
                  <a:srgbClr val="000000"/>
                </a:solidFill>
                <a:latin typeface="HK Grotesk Light"/>
              </a:rPr>
              <a:t>d’avancement</a:t>
            </a:r>
            <a:r>
              <a:rPr lang="en-US" sz="5200" dirty="0">
                <a:solidFill>
                  <a:srgbClr val="000000"/>
                </a:solidFill>
                <a:latin typeface="HK Grotesk Light"/>
              </a:rPr>
              <a:t> pendant les examens.</a:t>
            </a:r>
          </a:p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fr-FR" sz="5199" dirty="0" err="1">
                <a:solidFill>
                  <a:srgbClr val="000000"/>
                </a:solidFill>
                <a:latin typeface="HK Grotesk Light"/>
              </a:rPr>
              <a:t>Probl</a:t>
            </a:r>
            <a:r>
              <a:rPr lang="ar-DZ" sz="5199" dirty="0">
                <a:solidFill>
                  <a:srgbClr val="000000"/>
                </a:solidFill>
                <a:latin typeface="HK Grotesk Light"/>
              </a:rPr>
              <a:t>è</a:t>
            </a:r>
            <a:r>
              <a:rPr lang="en-US" sz="5199" dirty="0">
                <a:solidFill>
                  <a:srgbClr val="000000"/>
                </a:solidFill>
                <a:latin typeface="HK Grotesk Light"/>
              </a:rPr>
              <a:t>me de </a:t>
            </a:r>
            <a:r>
              <a:rPr lang="en-US" sz="5199" dirty="0" err="1">
                <a:solidFill>
                  <a:srgbClr val="000000"/>
                </a:solidFill>
                <a:latin typeface="HK Grotesk Light"/>
              </a:rPr>
              <a:t>trouver</a:t>
            </a:r>
            <a:r>
              <a:rPr lang="en-US" sz="5199" dirty="0">
                <a:solidFill>
                  <a:srgbClr val="000000"/>
                </a:solidFill>
                <a:latin typeface="HK Grotesk Light"/>
              </a:rPr>
              <a:t> un </a:t>
            </a:r>
            <a:r>
              <a:rPr lang="en-US" sz="5199" dirty="0" err="1">
                <a:solidFill>
                  <a:srgbClr val="000000"/>
                </a:solidFill>
                <a:latin typeface="HK Grotesk Light"/>
              </a:rPr>
              <a:t>rythme</a:t>
            </a:r>
            <a:r>
              <a:rPr lang="en-US" sz="5199" dirty="0">
                <a:solidFill>
                  <a:srgbClr val="000000"/>
                </a:solidFill>
                <a:latin typeface="HK Grotesk Light"/>
              </a:rPr>
              <a:t> </a:t>
            </a:r>
            <a:r>
              <a:rPr lang="en-US" sz="5199" dirty="0" err="1">
                <a:solidFill>
                  <a:srgbClr val="000000"/>
                </a:solidFill>
                <a:latin typeface="HK Grotesk Light"/>
              </a:rPr>
              <a:t>commun</a:t>
            </a:r>
            <a:r>
              <a:rPr lang="en-US" sz="5199" dirty="0">
                <a:solidFill>
                  <a:srgbClr val="000000"/>
                </a:solidFill>
                <a:latin typeface="HK Grotesk Light"/>
              </a:rPr>
              <a:t> qui arrange </a:t>
            </a:r>
            <a:endParaRPr lang="ar-DZ" sz="5199" dirty="0">
              <a:solidFill>
                <a:srgbClr val="000000"/>
              </a:solidFill>
              <a:latin typeface="HK Grotesk Light"/>
            </a:endParaRPr>
          </a:p>
          <a:p>
            <a:pPr marL="561339" lvl="1">
              <a:lnSpc>
                <a:spcPts val="7279"/>
              </a:lnSpc>
            </a:pPr>
            <a:r>
              <a:rPr lang="ar-DZ" sz="5199" dirty="0">
                <a:solidFill>
                  <a:srgbClr val="000000"/>
                </a:solidFill>
                <a:latin typeface="HK Grotesk Light"/>
              </a:rPr>
              <a:t>   </a:t>
            </a:r>
            <a:r>
              <a:rPr lang="en-US" sz="5199" dirty="0">
                <a:solidFill>
                  <a:srgbClr val="000000"/>
                </a:solidFill>
                <a:latin typeface="HK Grotesk Light"/>
              </a:rPr>
              <a:t>tout le monde car </a:t>
            </a:r>
            <a:r>
              <a:rPr lang="en-US" sz="5199" dirty="0" err="1">
                <a:solidFill>
                  <a:srgbClr val="000000"/>
                </a:solidFill>
                <a:latin typeface="HK Grotesk Light"/>
              </a:rPr>
              <a:t>chacun</a:t>
            </a:r>
            <a:r>
              <a:rPr lang="en-US" sz="5199" dirty="0">
                <a:solidFill>
                  <a:srgbClr val="000000"/>
                </a:solidFill>
                <a:latin typeface="HK Grotesk Light"/>
              </a:rPr>
              <a:t> a son propre </a:t>
            </a:r>
            <a:r>
              <a:rPr lang="en-US" sz="5199" dirty="0" err="1">
                <a:solidFill>
                  <a:srgbClr val="000000"/>
                </a:solidFill>
                <a:latin typeface="HK Grotesk Light"/>
              </a:rPr>
              <a:t>rythme</a:t>
            </a:r>
            <a:r>
              <a:rPr lang="en-US" sz="5199" dirty="0">
                <a:solidFill>
                  <a:srgbClr val="000000"/>
                </a:solidFill>
                <a:latin typeface="HK Grotesk Light"/>
              </a:rPr>
              <a:t> de travail. </a:t>
            </a:r>
          </a:p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 dirty="0">
                <a:solidFill>
                  <a:srgbClr val="000000"/>
                </a:solidFill>
                <a:latin typeface="HK Grotesk Light"/>
              </a:rPr>
              <a:t>La charge du travail et la dur</a:t>
            </a:r>
            <a:r>
              <a:rPr lang="ar-DZ" sz="5199" dirty="0">
                <a:solidFill>
                  <a:srgbClr val="000000"/>
                </a:solidFill>
                <a:latin typeface="HK Grotesk Light"/>
              </a:rPr>
              <a:t>é</a:t>
            </a:r>
            <a:r>
              <a:rPr lang="en-US" sz="5199" dirty="0">
                <a:solidFill>
                  <a:srgbClr val="000000"/>
                </a:solidFill>
                <a:latin typeface="HK Grotesk Light"/>
              </a:rPr>
              <a:t>e sous </a:t>
            </a:r>
            <a:r>
              <a:rPr lang="en-US" sz="5199" dirty="0" err="1">
                <a:solidFill>
                  <a:srgbClr val="000000"/>
                </a:solidFill>
                <a:latin typeface="HK Grotesk Light"/>
              </a:rPr>
              <a:t>estim</a:t>
            </a:r>
            <a:r>
              <a:rPr lang="ar-DZ" sz="5199" dirty="0">
                <a:solidFill>
                  <a:srgbClr val="000000"/>
                </a:solidFill>
                <a:latin typeface="HK Grotesk Light"/>
              </a:rPr>
              <a:t>é</a:t>
            </a:r>
            <a:r>
              <a:rPr lang="en-US" sz="5199" dirty="0">
                <a:solidFill>
                  <a:srgbClr val="000000"/>
                </a:solidFill>
                <a:latin typeface="HK Grotesk Light"/>
              </a:rPr>
              <a:t>e du </a:t>
            </a:r>
            <a:r>
              <a:rPr lang="en-US" sz="5199" dirty="0" err="1">
                <a:solidFill>
                  <a:srgbClr val="000000"/>
                </a:solidFill>
                <a:latin typeface="HK Grotesk Light"/>
              </a:rPr>
              <a:t>projet</a:t>
            </a:r>
            <a:r>
              <a:rPr lang="en-US" sz="5199" dirty="0">
                <a:solidFill>
                  <a:srgbClr val="000000"/>
                </a:solidFill>
                <a:latin typeface="HK Grotesk Light"/>
              </a:rPr>
              <a:t>.</a:t>
            </a:r>
          </a:p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fr-FR" sz="5199" dirty="0">
                <a:solidFill>
                  <a:srgbClr val="000000"/>
                </a:solidFill>
                <a:latin typeface="HK Grotesk Light"/>
              </a:rPr>
              <a:t>La lenteur d’avancement au début du projet a cause des nouvelles technologies.</a:t>
            </a:r>
          </a:p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fr-FR" sz="5199" dirty="0">
                <a:solidFill>
                  <a:srgbClr val="000000"/>
                </a:solidFill>
                <a:latin typeface="HK Grotesk Light"/>
              </a:rPr>
              <a:t>Problème de connexion internet.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44742" y="-150232"/>
            <a:ext cx="1246758" cy="10437232"/>
          </a:xfrm>
          <a:prstGeom prst="rect">
            <a:avLst/>
          </a:prstGeom>
          <a:solidFill>
            <a:srgbClr val="CE4760"/>
          </a:solidFill>
        </p:spPr>
      </p:sp>
      <p:grpSp>
        <p:nvGrpSpPr>
          <p:cNvPr id="3" name="Group 3"/>
          <p:cNvGrpSpPr/>
          <p:nvPr/>
        </p:nvGrpSpPr>
        <p:grpSpPr>
          <a:xfrm rot="-10800000">
            <a:off x="13961765" y="-1849"/>
            <a:ext cx="4329736" cy="4322808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638475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6826047" y="607663"/>
            <a:ext cx="842075" cy="842075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616173" y="461032"/>
            <a:ext cx="2681059" cy="2681048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672" r="-672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3945245" y="1264615"/>
            <a:ext cx="12181388" cy="1150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63"/>
              </a:lnSpc>
            </a:pPr>
            <a:r>
              <a:rPr lang="en-US" sz="8057" spc="-80">
                <a:solidFill>
                  <a:srgbClr val="1C1C1C"/>
                </a:solidFill>
                <a:latin typeface="HK Grotesk Bold"/>
              </a:rPr>
              <a:t>Les Points Positifs 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886" y="3742055"/>
            <a:ext cx="17656236" cy="5582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 dirty="0">
                <a:solidFill>
                  <a:srgbClr val="000000"/>
                </a:solidFill>
                <a:latin typeface="HK Grotesk Light"/>
              </a:rPr>
              <a:t>Gestion de stress et de charge de travail.</a:t>
            </a:r>
          </a:p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 dirty="0">
                <a:solidFill>
                  <a:srgbClr val="000000"/>
                </a:solidFill>
                <a:latin typeface="HK Grotesk Light"/>
              </a:rPr>
              <a:t>Une initiation </a:t>
            </a:r>
            <a:r>
              <a:rPr lang="ar-DZ" sz="5199" dirty="0">
                <a:solidFill>
                  <a:srgbClr val="000000"/>
                </a:solidFill>
                <a:latin typeface="HK Grotesk Light"/>
              </a:rPr>
              <a:t>à</a:t>
            </a:r>
            <a:r>
              <a:rPr lang="en-US" sz="5199" dirty="0">
                <a:solidFill>
                  <a:srgbClr val="000000"/>
                </a:solidFill>
                <a:latin typeface="HK Grotesk Light"/>
              </a:rPr>
              <a:t> </a:t>
            </a:r>
            <a:r>
              <a:rPr lang="en-US" sz="5199" dirty="0" err="1">
                <a:solidFill>
                  <a:srgbClr val="000000"/>
                </a:solidFill>
                <a:latin typeface="HK Grotesk Light"/>
              </a:rPr>
              <a:t>une</a:t>
            </a:r>
            <a:r>
              <a:rPr lang="en-US" sz="5199" dirty="0">
                <a:solidFill>
                  <a:srgbClr val="000000"/>
                </a:solidFill>
                <a:latin typeface="HK Grotesk Light"/>
              </a:rPr>
              <a:t> repartition de taches </a:t>
            </a:r>
            <a:r>
              <a:rPr lang="en-US" sz="5199" dirty="0" err="1">
                <a:solidFill>
                  <a:srgbClr val="000000"/>
                </a:solidFill>
                <a:latin typeface="HK Grotesk Light"/>
              </a:rPr>
              <a:t>entres</a:t>
            </a:r>
            <a:r>
              <a:rPr lang="en-US" sz="5199" dirty="0">
                <a:solidFill>
                  <a:srgbClr val="000000"/>
                </a:solidFill>
                <a:latin typeface="HK Grotesk Light"/>
              </a:rPr>
              <a:t> les diff</a:t>
            </a:r>
            <a:r>
              <a:rPr lang="ar-DZ" sz="5199" dirty="0">
                <a:solidFill>
                  <a:srgbClr val="000000"/>
                </a:solidFill>
                <a:latin typeface="HK Grotesk Light"/>
              </a:rPr>
              <a:t>é</a:t>
            </a:r>
            <a:r>
              <a:rPr lang="en-US" sz="5199" dirty="0">
                <a:solidFill>
                  <a:srgbClr val="000000"/>
                </a:solidFill>
                <a:latin typeface="HK Grotesk Light"/>
              </a:rPr>
              <a:t>rents </a:t>
            </a:r>
            <a:r>
              <a:rPr lang="en-US" sz="5199" dirty="0" err="1">
                <a:solidFill>
                  <a:srgbClr val="000000"/>
                </a:solidFill>
                <a:latin typeface="HK Grotesk Light"/>
              </a:rPr>
              <a:t>membres</a:t>
            </a:r>
            <a:r>
              <a:rPr lang="en-US" sz="5199" dirty="0">
                <a:solidFill>
                  <a:srgbClr val="000000"/>
                </a:solidFill>
                <a:latin typeface="HK Grotesk Light"/>
              </a:rPr>
              <a:t>.</a:t>
            </a:r>
          </a:p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 dirty="0" err="1">
                <a:solidFill>
                  <a:srgbClr val="000000"/>
                </a:solidFill>
                <a:latin typeface="HK Grotesk Light"/>
              </a:rPr>
              <a:t>S’initier</a:t>
            </a:r>
            <a:r>
              <a:rPr lang="en-US" sz="5199" dirty="0">
                <a:solidFill>
                  <a:srgbClr val="000000"/>
                </a:solidFill>
                <a:latin typeface="HK Grotesk Light"/>
              </a:rPr>
              <a:t> </a:t>
            </a:r>
            <a:r>
              <a:rPr lang="en-US" sz="5199" dirty="0" err="1">
                <a:solidFill>
                  <a:srgbClr val="000000"/>
                </a:solidFill>
                <a:latin typeface="HK Grotesk Light"/>
              </a:rPr>
              <a:t>l’importance</a:t>
            </a:r>
            <a:r>
              <a:rPr lang="en-US" sz="5199" dirty="0">
                <a:solidFill>
                  <a:srgbClr val="000000"/>
                </a:solidFill>
                <a:latin typeface="HK Grotesk Light"/>
              </a:rPr>
              <a:t> des </a:t>
            </a:r>
            <a:r>
              <a:rPr lang="en-US" sz="5199" dirty="0" err="1">
                <a:solidFill>
                  <a:srgbClr val="000000"/>
                </a:solidFill>
                <a:latin typeface="HK Grotesk Light"/>
              </a:rPr>
              <a:t>réunions</a:t>
            </a:r>
            <a:r>
              <a:rPr lang="en-US" sz="5199" dirty="0">
                <a:solidFill>
                  <a:srgbClr val="000000"/>
                </a:solidFill>
                <a:latin typeface="HK Grotesk Light"/>
              </a:rPr>
              <a:t> pour la gestion des</a:t>
            </a:r>
          </a:p>
          <a:p>
            <a:pPr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HK Grotesk Light"/>
              </a:rPr>
              <a:t>      </a:t>
            </a:r>
            <a:r>
              <a:rPr lang="en-US" sz="5199" dirty="0" err="1">
                <a:solidFill>
                  <a:srgbClr val="000000"/>
                </a:solidFill>
                <a:latin typeface="HK Grotesk Light"/>
              </a:rPr>
              <a:t>projets</a:t>
            </a:r>
            <a:r>
              <a:rPr lang="en-US" sz="5199" dirty="0">
                <a:solidFill>
                  <a:srgbClr val="000000"/>
                </a:solidFill>
                <a:latin typeface="HK Grotesk Light"/>
              </a:rPr>
              <a:t>.</a:t>
            </a:r>
          </a:p>
          <a:p>
            <a:pPr>
              <a:lnSpc>
                <a:spcPts val="7280"/>
              </a:lnSpc>
            </a:pPr>
            <a:endParaRPr lang="en-US" sz="5199" dirty="0">
              <a:solidFill>
                <a:srgbClr val="000000"/>
              </a:solidFill>
              <a:latin typeface="HK Grotesk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44742" y="-150232"/>
            <a:ext cx="1246758" cy="10437232"/>
          </a:xfrm>
          <a:prstGeom prst="rect">
            <a:avLst/>
          </a:prstGeom>
          <a:solidFill>
            <a:srgbClr val="CE4760"/>
          </a:solidFill>
        </p:spPr>
      </p:sp>
      <p:grpSp>
        <p:nvGrpSpPr>
          <p:cNvPr id="3" name="Group 3"/>
          <p:cNvGrpSpPr/>
          <p:nvPr/>
        </p:nvGrpSpPr>
        <p:grpSpPr>
          <a:xfrm rot="-10800000">
            <a:off x="13961765" y="-1849"/>
            <a:ext cx="4329736" cy="4322808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638475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6826047" y="607663"/>
            <a:ext cx="842075" cy="842075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557835" y="607663"/>
            <a:ext cx="2387796" cy="2387787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3297233" y="1264615"/>
            <a:ext cx="12181388" cy="116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63"/>
              </a:lnSpc>
            </a:pPr>
            <a:r>
              <a:rPr lang="en-US" sz="8057" spc="-80" dirty="0">
                <a:solidFill>
                  <a:srgbClr val="1C1C1C"/>
                </a:solidFill>
                <a:latin typeface="HK Grotesk Bold"/>
              </a:rPr>
              <a:t>Nos Perspectives futures: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0" y="4453859"/>
            <a:ext cx="15420826" cy="3658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200" dirty="0">
                <a:solidFill>
                  <a:srgbClr val="000000"/>
                </a:solidFill>
                <a:latin typeface="Open Sans"/>
              </a:rPr>
              <a:t>Int</a:t>
            </a:r>
            <a:r>
              <a:rPr lang="ar-DZ" sz="5200" dirty="0">
                <a:solidFill>
                  <a:srgbClr val="000000"/>
                </a:solidFill>
                <a:latin typeface="Open Sans"/>
              </a:rPr>
              <a:t>é</a:t>
            </a:r>
            <a:r>
              <a:rPr lang="en-US" sz="5200" dirty="0" err="1">
                <a:solidFill>
                  <a:srgbClr val="000000"/>
                </a:solidFill>
                <a:latin typeface="Open Sans"/>
              </a:rPr>
              <a:t>gration</a:t>
            </a:r>
            <a:r>
              <a:rPr lang="en-US" sz="5200" dirty="0">
                <a:solidFill>
                  <a:srgbClr val="000000"/>
                </a:solidFill>
                <a:latin typeface="Open Sans"/>
              </a:rPr>
              <a:t> du </a:t>
            </a:r>
            <a:r>
              <a:rPr lang="en-US" sz="5200" dirty="0" err="1">
                <a:solidFill>
                  <a:srgbClr val="000000"/>
                </a:solidFill>
                <a:latin typeface="Open Sans"/>
              </a:rPr>
              <a:t>paiement</a:t>
            </a:r>
            <a:r>
              <a:rPr lang="en-US" sz="5200" dirty="0">
                <a:solidFill>
                  <a:srgbClr val="000000"/>
                </a:solidFill>
                <a:latin typeface="Open Sans"/>
              </a:rPr>
              <a:t> par Carte </a:t>
            </a:r>
            <a:r>
              <a:rPr lang="en-US" sz="5200" dirty="0" err="1">
                <a:solidFill>
                  <a:srgbClr val="000000"/>
                </a:solidFill>
                <a:latin typeface="Open Sans"/>
              </a:rPr>
              <a:t>Edhahabia</a:t>
            </a:r>
            <a:r>
              <a:rPr lang="en-US" sz="5200" dirty="0">
                <a:solidFill>
                  <a:srgbClr val="000000"/>
                </a:solidFill>
                <a:latin typeface="Open Sans"/>
              </a:rPr>
              <a:t> .</a:t>
            </a:r>
          </a:p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 dirty="0">
                <a:solidFill>
                  <a:srgbClr val="000000"/>
                </a:solidFill>
                <a:latin typeface="Open Sans"/>
              </a:rPr>
              <a:t>R</a:t>
            </a:r>
            <a:r>
              <a:rPr lang="ar-DZ" sz="5199" dirty="0">
                <a:solidFill>
                  <a:srgbClr val="000000"/>
                </a:solidFill>
                <a:latin typeface="Open Sans"/>
              </a:rPr>
              <a:t>é</a:t>
            </a:r>
            <a:r>
              <a:rPr lang="en-US" sz="5199" dirty="0" err="1">
                <a:solidFill>
                  <a:srgbClr val="000000"/>
                </a:solidFill>
                <a:latin typeface="Open Sans"/>
              </a:rPr>
              <a:t>alisation</a:t>
            </a:r>
            <a:r>
              <a:rPr lang="en-US" sz="51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5199" dirty="0" err="1">
                <a:solidFill>
                  <a:srgbClr val="000000"/>
                </a:solidFill>
                <a:latin typeface="Open Sans"/>
              </a:rPr>
              <a:t>d’une</a:t>
            </a:r>
            <a:r>
              <a:rPr lang="en-US" sz="5199" dirty="0">
                <a:solidFill>
                  <a:srgbClr val="000000"/>
                </a:solidFill>
                <a:latin typeface="Open Sans"/>
              </a:rPr>
              <a:t> version mobile  .</a:t>
            </a:r>
          </a:p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 dirty="0" err="1">
                <a:solidFill>
                  <a:srgbClr val="000000"/>
                </a:solidFill>
                <a:latin typeface="Open Sans"/>
              </a:rPr>
              <a:t>Àjout</a:t>
            </a:r>
            <a:r>
              <a:rPr lang="en-US" sz="5199" dirty="0">
                <a:solidFill>
                  <a:srgbClr val="000000"/>
                </a:solidFill>
                <a:latin typeface="Open Sans"/>
              </a:rPr>
              <a:t> des </a:t>
            </a:r>
            <a:r>
              <a:rPr lang="ar-DZ" sz="5199" dirty="0">
                <a:solidFill>
                  <a:srgbClr val="000000"/>
                </a:solidFill>
                <a:latin typeface="Open Sans"/>
              </a:rPr>
              <a:t>é</a:t>
            </a:r>
            <a:r>
              <a:rPr lang="en-US" sz="5199" dirty="0">
                <a:solidFill>
                  <a:srgbClr val="000000"/>
                </a:solidFill>
                <a:latin typeface="Open Sans"/>
              </a:rPr>
              <a:t>v</a:t>
            </a:r>
            <a:r>
              <a:rPr lang="ar-DZ" sz="5199" dirty="0">
                <a:solidFill>
                  <a:srgbClr val="000000"/>
                </a:solidFill>
                <a:latin typeface="Open Sans"/>
              </a:rPr>
              <a:t>é</a:t>
            </a:r>
            <a:r>
              <a:rPr lang="en-US" sz="5199" dirty="0" err="1">
                <a:solidFill>
                  <a:srgbClr val="000000"/>
                </a:solidFill>
                <a:latin typeface="Open Sans"/>
              </a:rPr>
              <a:t>nements</a:t>
            </a:r>
            <a:r>
              <a:rPr lang="en-US" sz="5199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5199" dirty="0" err="1">
                <a:solidFill>
                  <a:srgbClr val="000000"/>
                </a:solidFill>
                <a:latin typeface="Open Sans"/>
              </a:rPr>
              <a:t>collecte</a:t>
            </a:r>
            <a:r>
              <a:rPr lang="en-US" sz="5199" dirty="0">
                <a:solidFill>
                  <a:srgbClr val="000000"/>
                </a:solidFill>
                <a:latin typeface="Open Sans"/>
              </a:rPr>
              <a:t> des fonds </a:t>
            </a:r>
          </a:p>
          <a:p>
            <a:pPr algn="ctr">
              <a:lnSpc>
                <a:spcPts val="7280"/>
              </a:lnSpc>
            </a:pPr>
            <a:endParaRPr lang="en-US" sz="5199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44742" y="-150232"/>
            <a:ext cx="1246758" cy="10437232"/>
          </a:xfrm>
          <a:prstGeom prst="rect">
            <a:avLst/>
          </a:prstGeom>
          <a:solidFill>
            <a:srgbClr val="CE4760"/>
          </a:solidFill>
        </p:spPr>
      </p:sp>
      <p:grpSp>
        <p:nvGrpSpPr>
          <p:cNvPr id="3" name="Group 3"/>
          <p:cNvGrpSpPr/>
          <p:nvPr/>
        </p:nvGrpSpPr>
        <p:grpSpPr>
          <a:xfrm rot="-10800000">
            <a:off x="13961765" y="-1849"/>
            <a:ext cx="4329736" cy="4322808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638475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6826047" y="607663"/>
            <a:ext cx="842075" cy="842075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688513" y="2673202"/>
            <a:ext cx="4271086" cy="4271069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5486734" y="4108918"/>
            <a:ext cx="12181388" cy="1494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503"/>
              </a:lnSpc>
            </a:pPr>
            <a:r>
              <a:rPr lang="en-US" sz="10457" spc="-104" dirty="0">
                <a:solidFill>
                  <a:srgbClr val="1C1C1C"/>
                </a:solidFill>
                <a:latin typeface="HK Grotesk Bold"/>
              </a:rPr>
              <a:t>D</a:t>
            </a:r>
            <a:r>
              <a:rPr lang="ar-DZ" sz="10457" spc="-104" dirty="0">
                <a:solidFill>
                  <a:srgbClr val="1C1C1C"/>
                </a:solidFill>
                <a:latin typeface="HK Grotesk Bold"/>
              </a:rPr>
              <a:t>é</a:t>
            </a:r>
            <a:r>
              <a:rPr lang="fr-FR" sz="10457" spc="-104" dirty="0">
                <a:solidFill>
                  <a:srgbClr val="1C1C1C"/>
                </a:solidFill>
                <a:latin typeface="HK Grotesk Bold"/>
              </a:rPr>
              <a:t>monstration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8398242" y="-42541"/>
            <a:ext cx="1246758" cy="19412325"/>
          </a:xfrm>
          <a:prstGeom prst="rect">
            <a:avLst/>
          </a:prstGeom>
          <a:solidFill>
            <a:srgbClr val="638475"/>
          </a:solidFill>
        </p:spPr>
      </p:sp>
      <p:sp>
        <p:nvSpPr>
          <p:cNvPr id="3" name="AutoShape 3"/>
          <p:cNvSpPr/>
          <p:nvPr/>
        </p:nvSpPr>
        <p:spPr>
          <a:xfrm>
            <a:off x="17044742" y="-150232"/>
            <a:ext cx="1246758" cy="10437232"/>
          </a:xfrm>
          <a:prstGeom prst="rect">
            <a:avLst/>
          </a:prstGeom>
          <a:solidFill>
            <a:srgbClr val="638475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604740" y="5594215"/>
            <a:ext cx="4692785" cy="469278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0" y="8290282"/>
            <a:ext cx="1996718" cy="199671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6294783" y="0"/>
            <a:ext cx="1996718" cy="199671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628839" y="7940607"/>
            <a:ext cx="1664303" cy="114836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3857123" y="1093609"/>
            <a:ext cx="13835695" cy="1557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48"/>
              </a:lnSpc>
            </a:pPr>
            <a:r>
              <a:rPr lang="en-US" sz="10862" spc="-108" dirty="0">
                <a:solidFill>
                  <a:srgbClr val="1C1C1C"/>
                </a:solidFill>
                <a:latin typeface="HK Grotesk Bold"/>
              </a:rPr>
              <a:t>Conclusion :</a:t>
            </a: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 rot="-1064011">
            <a:off x="-220153" y="-254197"/>
            <a:ext cx="3612889" cy="3612874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l="-11083" r="-11083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2930938" y="3394257"/>
            <a:ext cx="13835695" cy="439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59"/>
              </a:lnSpc>
            </a:pPr>
            <a:r>
              <a:rPr lang="en-US" sz="5200" dirty="0">
                <a:solidFill>
                  <a:srgbClr val="000000"/>
                </a:solidFill>
                <a:latin typeface="HK Grotesk Light"/>
              </a:rPr>
              <a:t>Ce </a:t>
            </a:r>
            <a:r>
              <a:rPr lang="en-US" sz="5200" dirty="0" err="1">
                <a:solidFill>
                  <a:srgbClr val="000000"/>
                </a:solidFill>
                <a:latin typeface="HK Grotesk Light"/>
              </a:rPr>
              <a:t>projet</a:t>
            </a:r>
            <a:r>
              <a:rPr lang="en-US" sz="5200" dirty="0">
                <a:solidFill>
                  <a:srgbClr val="000000"/>
                </a:solidFill>
                <a:latin typeface="HK Grotesk Light"/>
              </a:rPr>
              <a:t> a </a:t>
            </a:r>
            <a:r>
              <a:rPr lang="en-US" sz="5200" dirty="0" err="1">
                <a:solidFill>
                  <a:srgbClr val="000000"/>
                </a:solidFill>
                <a:latin typeface="HK Grotesk Light"/>
              </a:rPr>
              <a:t>été</a:t>
            </a:r>
            <a:r>
              <a:rPr lang="en-US" sz="5200" dirty="0">
                <a:solidFill>
                  <a:srgbClr val="000000"/>
                </a:solidFill>
                <a:latin typeface="HK Grotesk Light"/>
              </a:rPr>
              <a:t> </a:t>
            </a:r>
            <a:r>
              <a:rPr lang="en-US" sz="5200" dirty="0" err="1">
                <a:solidFill>
                  <a:srgbClr val="000000"/>
                </a:solidFill>
                <a:latin typeface="HK Grotesk Light"/>
              </a:rPr>
              <a:t>une</a:t>
            </a:r>
            <a:r>
              <a:rPr lang="en-US" sz="5200" dirty="0">
                <a:solidFill>
                  <a:srgbClr val="000000"/>
                </a:solidFill>
                <a:latin typeface="HK Grotesk Light"/>
              </a:rPr>
              <a:t> </a:t>
            </a:r>
            <a:r>
              <a:rPr lang="en-US" sz="5200" dirty="0" err="1">
                <a:solidFill>
                  <a:srgbClr val="000000"/>
                </a:solidFill>
                <a:latin typeface="HK Grotesk Light"/>
              </a:rPr>
              <a:t>expérience</a:t>
            </a:r>
            <a:endParaRPr lang="en-US" sz="5200" dirty="0">
              <a:solidFill>
                <a:srgbClr val="000000"/>
              </a:solidFill>
              <a:latin typeface="HK Grotesk Light"/>
            </a:endParaRPr>
          </a:p>
          <a:p>
            <a:pPr>
              <a:lnSpc>
                <a:spcPts val="6859"/>
              </a:lnSpc>
            </a:pPr>
            <a:r>
              <a:rPr lang="en-US" sz="5200" dirty="0" err="1">
                <a:solidFill>
                  <a:srgbClr val="000000"/>
                </a:solidFill>
                <a:latin typeface="HK Grotesk Light" panose="020B0604020202020204" charset="0"/>
              </a:rPr>
              <a:t>enrichissante</a:t>
            </a:r>
            <a:r>
              <a:rPr lang="en-US" sz="5200" dirty="0">
                <a:solidFill>
                  <a:srgbClr val="000000"/>
                </a:solidFill>
                <a:latin typeface="HK Grotesk Light" panose="020B0604020202020204" charset="0"/>
              </a:rPr>
              <a:t>, On a </a:t>
            </a:r>
            <a:r>
              <a:rPr lang="en-US" sz="5200" dirty="0" err="1">
                <a:solidFill>
                  <a:srgbClr val="000000"/>
                </a:solidFill>
                <a:latin typeface="HK Grotesk Light" panose="020B0604020202020204" charset="0"/>
              </a:rPr>
              <a:t>pu</a:t>
            </a:r>
            <a:r>
              <a:rPr lang="en-US" sz="5200" dirty="0">
                <a:solidFill>
                  <a:srgbClr val="000000"/>
                </a:solidFill>
                <a:latin typeface="HK Grotesk Light" panose="020B0604020202020204" charset="0"/>
              </a:rPr>
              <a:t> à travers </a:t>
            </a:r>
            <a:r>
              <a:rPr lang="en-US" sz="5200" dirty="0" err="1">
                <a:solidFill>
                  <a:srgbClr val="000000"/>
                </a:solidFill>
                <a:latin typeface="HK Grotesk Light" panose="020B0604020202020204" charset="0"/>
              </a:rPr>
              <a:t>ce</a:t>
            </a:r>
            <a:r>
              <a:rPr lang="en-US" sz="5200" dirty="0">
                <a:solidFill>
                  <a:srgbClr val="000000"/>
                </a:solidFill>
                <a:latin typeface="HK Grotesk Light" panose="020B0604020202020204" charset="0"/>
              </a:rPr>
              <a:t> </a:t>
            </a:r>
            <a:r>
              <a:rPr lang="en-US" sz="5200" dirty="0" err="1">
                <a:solidFill>
                  <a:srgbClr val="000000"/>
                </a:solidFill>
                <a:latin typeface="HK Grotesk Light" panose="020B0604020202020204" charset="0"/>
              </a:rPr>
              <a:t>projet</a:t>
            </a:r>
            <a:r>
              <a:rPr lang="en-US" sz="5200" dirty="0">
                <a:solidFill>
                  <a:srgbClr val="000000"/>
                </a:solidFill>
                <a:latin typeface="HK Grotesk Light" panose="020B0604020202020204" charset="0"/>
              </a:rPr>
              <a:t> de</a:t>
            </a:r>
          </a:p>
          <a:p>
            <a:pPr>
              <a:lnSpc>
                <a:spcPts val="6859"/>
              </a:lnSpc>
            </a:pPr>
            <a:r>
              <a:rPr lang="en-US" sz="5200" dirty="0" err="1">
                <a:solidFill>
                  <a:srgbClr val="000000"/>
                </a:solidFill>
                <a:latin typeface="HK Grotesk Light" panose="020B0604020202020204" charset="0"/>
              </a:rPr>
              <a:t>surmonter</a:t>
            </a:r>
            <a:r>
              <a:rPr lang="en-US" sz="5200" dirty="0">
                <a:solidFill>
                  <a:srgbClr val="000000"/>
                </a:solidFill>
                <a:latin typeface="HK Grotesk Light" panose="020B0604020202020204" charset="0"/>
              </a:rPr>
              <a:t> </a:t>
            </a:r>
            <a:r>
              <a:rPr lang="en-US" sz="5200" dirty="0" err="1">
                <a:solidFill>
                  <a:srgbClr val="000000"/>
                </a:solidFill>
                <a:latin typeface="HK Grotesk Light" panose="020B0604020202020204" charset="0"/>
              </a:rPr>
              <a:t>tous</a:t>
            </a:r>
            <a:r>
              <a:rPr lang="en-US" sz="5200" dirty="0">
                <a:solidFill>
                  <a:srgbClr val="000000"/>
                </a:solidFill>
                <a:latin typeface="HK Grotesk Light" panose="020B0604020202020204" charset="0"/>
              </a:rPr>
              <a:t> les </a:t>
            </a:r>
            <a:r>
              <a:rPr lang="en-US" sz="5200" dirty="0" err="1">
                <a:solidFill>
                  <a:srgbClr val="000000"/>
                </a:solidFill>
                <a:latin typeface="HK Grotesk Light" panose="020B0604020202020204" charset="0"/>
              </a:rPr>
              <a:t>difficultés</a:t>
            </a:r>
            <a:r>
              <a:rPr lang="en-US" sz="5200" dirty="0">
                <a:solidFill>
                  <a:srgbClr val="000000"/>
                </a:solidFill>
                <a:latin typeface="HK Grotesk Light" panose="020B0604020202020204" charset="0"/>
              </a:rPr>
              <a:t> </a:t>
            </a:r>
            <a:r>
              <a:rPr lang="en-US" sz="5200" dirty="0" err="1">
                <a:solidFill>
                  <a:srgbClr val="000000"/>
                </a:solidFill>
                <a:latin typeface="HK Grotesk Light" panose="020B0604020202020204" charset="0"/>
              </a:rPr>
              <a:t>rencontrées</a:t>
            </a:r>
            <a:r>
              <a:rPr lang="en-US" sz="5200" dirty="0">
                <a:solidFill>
                  <a:srgbClr val="000000"/>
                </a:solidFill>
                <a:latin typeface="HK Grotesk Light" panose="020B0604020202020204" charset="0"/>
              </a:rPr>
              <a:t> et</a:t>
            </a:r>
          </a:p>
          <a:p>
            <a:pPr>
              <a:lnSpc>
                <a:spcPts val="6859"/>
              </a:lnSpc>
            </a:pPr>
            <a:r>
              <a:rPr lang="en-US" sz="5200" dirty="0">
                <a:solidFill>
                  <a:srgbClr val="000000"/>
                </a:solidFill>
                <a:latin typeface="HK Grotesk Light" panose="020B0604020202020204" charset="0"/>
              </a:rPr>
              <a:t>surtout les </a:t>
            </a:r>
            <a:r>
              <a:rPr lang="en-US" sz="5200" dirty="0" err="1">
                <a:solidFill>
                  <a:srgbClr val="000000"/>
                </a:solidFill>
                <a:latin typeface="HK Grotesk Light" panose="020B0604020202020204" charset="0"/>
              </a:rPr>
              <a:t>problèmes</a:t>
            </a:r>
            <a:r>
              <a:rPr lang="en-US" sz="5200" dirty="0">
                <a:solidFill>
                  <a:srgbClr val="000000"/>
                </a:solidFill>
                <a:latin typeface="HK Grotesk Light" panose="020B0604020202020204" charset="0"/>
              </a:rPr>
              <a:t> entre les </a:t>
            </a:r>
            <a:r>
              <a:rPr lang="en-US" sz="5200" dirty="0" err="1">
                <a:solidFill>
                  <a:srgbClr val="000000"/>
                </a:solidFill>
                <a:latin typeface="HK Grotesk Light" panose="020B0604020202020204" charset="0"/>
              </a:rPr>
              <a:t>membres</a:t>
            </a:r>
            <a:r>
              <a:rPr lang="en-US" sz="5200" dirty="0">
                <a:solidFill>
                  <a:srgbClr val="000000"/>
                </a:solidFill>
                <a:latin typeface="HK Grotesk Light" panose="020B0604020202020204" charset="0"/>
              </a:rPr>
              <a:t> de</a:t>
            </a:r>
          </a:p>
          <a:p>
            <a:pPr>
              <a:lnSpc>
                <a:spcPts val="6860"/>
              </a:lnSpc>
            </a:pPr>
            <a:r>
              <a:rPr lang="en-US" sz="5200" dirty="0" err="1">
                <a:solidFill>
                  <a:srgbClr val="000000"/>
                </a:solidFill>
                <a:latin typeface="HK Grotesk Light" panose="020B0604020202020204" charset="0"/>
              </a:rPr>
              <a:t>l’équipe</a:t>
            </a:r>
            <a:r>
              <a:rPr lang="en-US" sz="5200" dirty="0">
                <a:solidFill>
                  <a:srgbClr val="000000"/>
                </a:solidFill>
                <a:latin typeface="HK Grotesk Light" panose="020B0604020202020204" charset="0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44742" y="-150232"/>
            <a:ext cx="1246758" cy="10437232"/>
          </a:xfrm>
          <a:prstGeom prst="rect">
            <a:avLst/>
          </a:prstGeom>
          <a:solidFill>
            <a:srgbClr val="DE9E36"/>
          </a:solidFill>
        </p:spPr>
      </p:sp>
      <p:sp>
        <p:nvSpPr>
          <p:cNvPr id="3" name="AutoShape 3"/>
          <p:cNvSpPr/>
          <p:nvPr/>
        </p:nvSpPr>
        <p:spPr>
          <a:xfrm rot="-5400000">
            <a:off x="8528396" y="523895"/>
            <a:ext cx="1246758" cy="18291501"/>
          </a:xfrm>
          <a:prstGeom prst="rect">
            <a:avLst/>
          </a:prstGeom>
          <a:solidFill>
            <a:srgbClr val="638475"/>
          </a:solidFill>
        </p:spPr>
      </p:sp>
      <p:sp>
        <p:nvSpPr>
          <p:cNvPr id="4" name="AutoShape 4"/>
          <p:cNvSpPr/>
          <p:nvPr/>
        </p:nvSpPr>
        <p:spPr>
          <a:xfrm>
            <a:off x="0" y="-75116"/>
            <a:ext cx="1246758" cy="10437232"/>
          </a:xfrm>
          <a:prstGeom prst="rect">
            <a:avLst/>
          </a:prstGeom>
          <a:solidFill>
            <a:srgbClr val="DE9E36"/>
          </a:solidFill>
        </p:spPr>
      </p:sp>
      <p:sp>
        <p:nvSpPr>
          <p:cNvPr id="5" name="AutoShape 5"/>
          <p:cNvSpPr/>
          <p:nvPr/>
        </p:nvSpPr>
        <p:spPr>
          <a:xfrm rot="-5400000">
            <a:off x="8522371" y="-8522371"/>
            <a:ext cx="1246758" cy="18291501"/>
          </a:xfrm>
          <a:prstGeom prst="rect">
            <a:avLst/>
          </a:prstGeom>
          <a:solidFill>
            <a:srgbClr val="638475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7469080" y="0"/>
            <a:ext cx="818920" cy="8189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0" y="9464579"/>
            <a:ext cx="818920" cy="818920"/>
          </a:xfrm>
          <a:prstGeom prst="rect">
            <a:avLst/>
          </a:prstGeom>
        </p:spPr>
      </p:pic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385667" y="409460"/>
            <a:ext cx="433253" cy="433253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EEF0F2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7469080" y="9464579"/>
            <a:ext cx="433253" cy="433253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EEF0F2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3061081" y="4636850"/>
            <a:ext cx="12181388" cy="920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04"/>
              </a:lnSpc>
            </a:pPr>
            <a:r>
              <a:rPr lang="en-US" sz="6458" spc="-64">
                <a:solidFill>
                  <a:srgbClr val="1C1C1C"/>
                </a:solidFill>
                <a:latin typeface="HK Grotesk Bold"/>
              </a:rPr>
              <a:t>Merci Pour votre Attention 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8398242" y="-42541"/>
            <a:ext cx="1246758" cy="19412325"/>
          </a:xfrm>
          <a:prstGeom prst="rect">
            <a:avLst/>
          </a:prstGeom>
          <a:solidFill>
            <a:srgbClr val="638475"/>
          </a:solidFill>
        </p:spPr>
      </p:sp>
      <p:sp>
        <p:nvSpPr>
          <p:cNvPr id="3" name="AutoShape 3"/>
          <p:cNvSpPr/>
          <p:nvPr/>
        </p:nvSpPr>
        <p:spPr>
          <a:xfrm>
            <a:off x="17044742" y="-150232"/>
            <a:ext cx="1246758" cy="10437232"/>
          </a:xfrm>
          <a:prstGeom prst="rect">
            <a:avLst/>
          </a:prstGeom>
          <a:solidFill>
            <a:srgbClr val="638475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604740" y="5594215"/>
            <a:ext cx="4692785" cy="469278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0" y="8290282"/>
            <a:ext cx="1996718" cy="199671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6294783" y="0"/>
            <a:ext cx="1996718" cy="199671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628839" y="7940607"/>
            <a:ext cx="1664303" cy="1148369"/>
          </a:xfrm>
          <a:prstGeom prst="rect">
            <a:avLst/>
          </a:prstGeom>
        </p:spPr>
      </p:pic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2629461" y="4496170"/>
            <a:ext cx="5421473" cy="5421451"/>
            <a:chOff x="0" y="0"/>
            <a:chExt cx="6350000" cy="63499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4215238" y="4037036"/>
            <a:ext cx="13835695" cy="1557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48"/>
              </a:lnSpc>
            </a:pPr>
            <a:r>
              <a:rPr lang="en-US" sz="10862" spc="-108">
                <a:solidFill>
                  <a:srgbClr val="1C1C1C"/>
                </a:solidFill>
                <a:latin typeface="HK Grotesk Bold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44742" y="-150232"/>
            <a:ext cx="1246758" cy="10437232"/>
          </a:xfrm>
          <a:prstGeom prst="rect">
            <a:avLst/>
          </a:prstGeom>
          <a:solidFill>
            <a:srgbClr val="CE4760"/>
          </a:solidFill>
        </p:spPr>
      </p:sp>
      <p:grpSp>
        <p:nvGrpSpPr>
          <p:cNvPr id="3" name="Group 3"/>
          <p:cNvGrpSpPr/>
          <p:nvPr/>
        </p:nvGrpSpPr>
        <p:grpSpPr>
          <a:xfrm rot="-10800000">
            <a:off x="13961765" y="-1849"/>
            <a:ext cx="4329736" cy="4322808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638475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6826047" y="607663"/>
            <a:ext cx="842075" cy="842075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EEF0F2"/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028700" y="1153902"/>
            <a:ext cx="3167070" cy="3167057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t="-8997" b="-8997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5210696" y="1784024"/>
            <a:ext cx="8751069" cy="1716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16"/>
              </a:lnSpc>
            </a:pPr>
            <a:r>
              <a:rPr lang="en-US" sz="10011" dirty="0" err="1">
                <a:solidFill>
                  <a:srgbClr val="000000"/>
                </a:solidFill>
                <a:latin typeface="HK Grotesk Bold"/>
              </a:rPr>
              <a:t>Probl</a:t>
            </a:r>
            <a:r>
              <a:rPr lang="ar-DZ" sz="10011" dirty="0">
                <a:solidFill>
                  <a:srgbClr val="000000"/>
                </a:solidFill>
                <a:latin typeface="HK Grotesk Bold"/>
              </a:rPr>
              <a:t>é</a:t>
            </a:r>
            <a:r>
              <a:rPr lang="en-US" sz="10011" dirty="0" err="1">
                <a:solidFill>
                  <a:srgbClr val="000000"/>
                </a:solidFill>
                <a:latin typeface="HK Grotesk Bold"/>
              </a:rPr>
              <a:t>matique</a:t>
            </a:r>
            <a:r>
              <a:rPr lang="en-US" sz="10011" dirty="0">
                <a:solidFill>
                  <a:srgbClr val="000000"/>
                </a:solidFill>
                <a:latin typeface="HK Grotesk Bold"/>
              </a:rPr>
              <a:t>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6934" y="5068384"/>
            <a:ext cx="16897807" cy="22313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93832" lvl="1" indent="-446916">
              <a:lnSpc>
                <a:spcPts val="5796"/>
              </a:lnSpc>
              <a:buFont typeface="Arial"/>
              <a:buChar char="•"/>
            </a:pPr>
            <a:r>
              <a:rPr lang="fr-FR" sz="5200" dirty="0">
                <a:solidFill>
                  <a:srgbClr val="000000"/>
                </a:solidFill>
                <a:latin typeface="Open Sans Light"/>
              </a:rPr>
              <a:t>Le contact entre le donataire et le donateur ainsi que le contact entre l’association et les personnes qui ont besoin d’aide.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44742" y="-150232"/>
            <a:ext cx="1246758" cy="10437232"/>
          </a:xfrm>
          <a:prstGeom prst="rect">
            <a:avLst/>
          </a:prstGeom>
          <a:solidFill>
            <a:srgbClr val="CE4760"/>
          </a:solidFill>
        </p:spPr>
      </p:sp>
      <p:grpSp>
        <p:nvGrpSpPr>
          <p:cNvPr id="3" name="Group 3"/>
          <p:cNvGrpSpPr/>
          <p:nvPr/>
        </p:nvGrpSpPr>
        <p:grpSpPr>
          <a:xfrm rot="-10800000">
            <a:off x="13961765" y="-1849"/>
            <a:ext cx="4329736" cy="4322808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638475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6826047" y="607663"/>
            <a:ext cx="842075" cy="842075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EEF0F2"/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028700" y="1028700"/>
            <a:ext cx="3450576" cy="3450562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89806" y="5204125"/>
            <a:ext cx="4357953" cy="1112669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165534" y="1800575"/>
            <a:ext cx="5125775" cy="1716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16"/>
              </a:lnSpc>
            </a:pPr>
            <a:r>
              <a:rPr lang="en-US" sz="10011">
                <a:solidFill>
                  <a:srgbClr val="000000"/>
                </a:solidFill>
                <a:latin typeface="HK Grotesk Bold"/>
              </a:rPr>
              <a:t>Solution: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27888" y="5544133"/>
            <a:ext cx="5125775" cy="700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00532" lvl="1" indent="-400266">
              <a:lnSpc>
                <a:spcPts val="5191"/>
              </a:lnSpc>
              <a:buFont typeface="Arial"/>
              <a:buChar char="•"/>
            </a:pPr>
            <a:r>
              <a:rPr lang="en-US" sz="5200" dirty="0">
                <a:solidFill>
                  <a:srgbClr val="000000"/>
                </a:solidFill>
                <a:latin typeface="HK Grotesk Light" panose="020B0604020202020204" charset="0"/>
              </a:rPr>
              <a:t>Notre site web 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95817" y="5540905"/>
            <a:ext cx="5869838" cy="680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5200" dirty="0">
                <a:solidFill>
                  <a:srgbClr val="000000"/>
                </a:solidFill>
                <a:latin typeface="HK Grotesk Light" panose="020B0604020202020204" charset="0"/>
              </a:rPr>
              <a:t>qui </a:t>
            </a:r>
            <a:r>
              <a:rPr lang="en-US" sz="5200" dirty="0" err="1">
                <a:solidFill>
                  <a:srgbClr val="000000"/>
                </a:solidFill>
                <a:latin typeface="HK Grotesk Light" panose="020B0604020202020204" charset="0"/>
              </a:rPr>
              <a:t>joue</a:t>
            </a:r>
            <a:r>
              <a:rPr lang="en-US" sz="5200" dirty="0">
                <a:solidFill>
                  <a:srgbClr val="000000"/>
                </a:solidFill>
                <a:latin typeface="HK Grotesk Light" panose="020B0604020202020204" charset="0"/>
              </a:rPr>
              <a:t> le role d’un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81199" y="6404239"/>
            <a:ext cx="14484455" cy="1892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5200" dirty="0" err="1">
                <a:solidFill>
                  <a:srgbClr val="000000"/>
                </a:solidFill>
                <a:latin typeface="HK Grotesk Light" panose="020B0604020202020204" charset="0"/>
              </a:rPr>
              <a:t>intermidiaire</a:t>
            </a:r>
            <a:r>
              <a:rPr lang="en-US" sz="5200" dirty="0">
                <a:solidFill>
                  <a:srgbClr val="000000"/>
                </a:solidFill>
                <a:latin typeface="HK Grotesk Light" panose="020B0604020202020204" charset="0"/>
              </a:rPr>
              <a:t> entre le </a:t>
            </a:r>
            <a:r>
              <a:rPr lang="en-US" sz="5200" dirty="0" err="1">
                <a:solidFill>
                  <a:srgbClr val="000000"/>
                </a:solidFill>
                <a:latin typeface="HK Grotesk Light" panose="020B0604020202020204" charset="0"/>
              </a:rPr>
              <a:t>donateur</a:t>
            </a:r>
            <a:r>
              <a:rPr lang="en-US" sz="5200" dirty="0">
                <a:solidFill>
                  <a:srgbClr val="000000"/>
                </a:solidFill>
                <a:latin typeface="HK Grotesk Light" panose="020B0604020202020204" charset="0"/>
              </a:rPr>
              <a:t>, </a:t>
            </a:r>
            <a:r>
              <a:rPr lang="en-US" sz="5200" dirty="0" err="1">
                <a:solidFill>
                  <a:srgbClr val="000000"/>
                </a:solidFill>
                <a:latin typeface="HK Grotesk Light" panose="020B0604020202020204" charset="0"/>
              </a:rPr>
              <a:t>donataire</a:t>
            </a:r>
            <a:r>
              <a:rPr lang="en-US" sz="5200" dirty="0">
                <a:solidFill>
                  <a:srgbClr val="000000"/>
                </a:solidFill>
                <a:latin typeface="HK Grotesk Light" panose="020B0604020202020204" charset="0"/>
              </a:rPr>
              <a:t> et associations </a:t>
            </a:r>
            <a:r>
              <a:rPr lang="en-US" sz="5200" dirty="0" err="1">
                <a:solidFill>
                  <a:srgbClr val="000000"/>
                </a:solidFill>
                <a:latin typeface="HK Grotesk Light" panose="020B0604020202020204" charset="0"/>
              </a:rPr>
              <a:t>afin</a:t>
            </a:r>
            <a:r>
              <a:rPr lang="en-US" sz="5200" dirty="0">
                <a:solidFill>
                  <a:srgbClr val="000000"/>
                </a:solidFill>
                <a:latin typeface="HK Grotesk Light" panose="020B0604020202020204" charset="0"/>
              </a:rPr>
              <a:t> de </a:t>
            </a:r>
            <a:r>
              <a:rPr lang="en-US" sz="5200" dirty="0" err="1">
                <a:solidFill>
                  <a:srgbClr val="000000"/>
                </a:solidFill>
                <a:latin typeface="HK Grotesk Light" panose="020B0604020202020204" charset="0"/>
              </a:rPr>
              <a:t>faciliter</a:t>
            </a:r>
            <a:r>
              <a:rPr lang="en-US" sz="5200" dirty="0">
                <a:solidFill>
                  <a:srgbClr val="000000"/>
                </a:solidFill>
                <a:latin typeface="HK Grotesk Light" panose="020B0604020202020204" charset="0"/>
              </a:rPr>
              <a:t> le </a:t>
            </a:r>
            <a:r>
              <a:rPr lang="en-US" sz="5200" dirty="0" err="1">
                <a:solidFill>
                  <a:srgbClr val="000000"/>
                </a:solidFill>
                <a:latin typeface="HK Grotesk Light" panose="020B0604020202020204" charset="0"/>
              </a:rPr>
              <a:t>processus</a:t>
            </a:r>
            <a:r>
              <a:rPr lang="en-US" sz="5200" dirty="0">
                <a:solidFill>
                  <a:srgbClr val="000000"/>
                </a:solidFill>
                <a:latin typeface="HK Grotesk Light" panose="020B0604020202020204" charset="0"/>
              </a:rPr>
              <a:t> de don.</a:t>
            </a:r>
          </a:p>
          <a:p>
            <a:pPr algn="ctr">
              <a:lnSpc>
                <a:spcPts val="4759"/>
              </a:lnSpc>
            </a:pPr>
            <a:endParaRPr lang="en-US" sz="5200" dirty="0">
              <a:solidFill>
                <a:srgbClr val="000000"/>
              </a:solidFill>
              <a:latin typeface="HK Grotesk Light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44742" y="-150232"/>
            <a:ext cx="1246758" cy="10437232"/>
          </a:xfrm>
          <a:prstGeom prst="rect">
            <a:avLst/>
          </a:prstGeom>
          <a:solidFill>
            <a:srgbClr val="DE9E36"/>
          </a:solidFill>
        </p:spPr>
      </p:sp>
      <p:sp>
        <p:nvSpPr>
          <p:cNvPr id="3" name="AutoShape 3"/>
          <p:cNvSpPr/>
          <p:nvPr/>
        </p:nvSpPr>
        <p:spPr>
          <a:xfrm rot="-5400000">
            <a:off x="8528396" y="523895"/>
            <a:ext cx="1246758" cy="18291501"/>
          </a:xfrm>
          <a:prstGeom prst="rect">
            <a:avLst/>
          </a:prstGeom>
          <a:solidFill>
            <a:srgbClr val="638475"/>
          </a:solidFill>
        </p:spPr>
      </p:sp>
      <p:sp>
        <p:nvSpPr>
          <p:cNvPr id="4" name="AutoShape 4"/>
          <p:cNvSpPr/>
          <p:nvPr/>
        </p:nvSpPr>
        <p:spPr>
          <a:xfrm>
            <a:off x="0" y="-75116"/>
            <a:ext cx="1246758" cy="10437232"/>
          </a:xfrm>
          <a:prstGeom prst="rect">
            <a:avLst/>
          </a:prstGeom>
          <a:solidFill>
            <a:srgbClr val="DE9E36"/>
          </a:solidFill>
        </p:spPr>
      </p:sp>
      <p:sp>
        <p:nvSpPr>
          <p:cNvPr id="5" name="AutoShape 5"/>
          <p:cNvSpPr/>
          <p:nvPr/>
        </p:nvSpPr>
        <p:spPr>
          <a:xfrm rot="-5400000">
            <a:off x="8522371" y="-8522371"/>
            <a:ext cx="1246758" cy="18291501"/>
          </a:xfrm>
          <a:prstGeom prst="rect">
            <a:avLst/>
          </a:prstGeom>
          <a:solidFill>
            <a:srgbClr val="638475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7469080" y="0"/>
            <a:ext cx="818920" cy="8189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0" y="9464579"/>
            <a:ext cx="818920" cy="818920"/>
          </a:xfrm>
          <a:prstGeom prst="rect">
            <a:avLst/>
          </a:prstGeom>
        </p:spPr>
      </p:pic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385667" y="409460"/>
            <a:ext cx="433253" cy="433253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EEF0F2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7469080" y="9464579"/>
            <a:ext cx="433253" cy="433253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EEF0F2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065890" y="4142105"/>
            <a:ext cx="11331219" cy="3221153"/>
            <a:chOff x="0" y="0"/>
            <a:chExt cx="15108292" cy="4294870"/>
          </a:xfrm>
        </p:grpSpPr>
        <p:sp>
          <p:nvSpPr>
            <p:cNvPr id="13" name="TextBox 13"/>
            <p:cNvSpPr txBox="1"/>
            <p:nvPr/>
          </p:nvSpPr>
          <p:spPr>
            <a:xfrm>
              <a:off x="0" y="104775"/>
              <a:ext cx="15108292" cy="2099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998"/>
                </a:lnSpc>
              </a:pPr>
              <a:r>
                <a:rPr lang="en-US" sz="10907" spc="-109">
                  <a:solidFill>
                    <a:srgbClr val="1C1C1C"/>
                  </a:solidFill>
                  <a:latin typeface="HK Grotesk Bold"/>
                </a:rPr>
                <a:t>Analyse du Projet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3743724"/>
              <a:ext cx="15108292" cy="5059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87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2280297" y="3420273"/>
            <a:ext cx="2785594" cy="2785583"/>
            <a:chOff x="0" y="0"/>
            <a:chExt cx="6350000" cy="634997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33333" r="-33333"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9139238" y="4788217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18" name="TextBox 18"/>
          <p:cNvSpPr txBox="1"/>
          <p:nvPr/>
        </p:nvSpPr>
        <p:spPr>
          <a:xfrm>
            <a:off x="11489606" y="6110605"/>
            <a:ext cx="445278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dirty="0" err="1">
                <a:solidFill>
                  <a:srgbClr val="000000"/>
                </a:solidFill>
                <a:latin typeface="Open Sans"/>
              </a:rPr>
              <a:t>En</a:t>
            </a:r>
            <a:r>
              <a:rPr lang="en-US" sz="5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5200" dirty="0" err="1">
                <a:solidFill>
                  <a:srgbClr val="000000"/>
                </a:solidFill>
                <a:latin typeface="Open Sans"/>
              </a:rPr>
              <a:t>Identifiant</a:t>
            </a:r>
            <a:r>
              <a:rPr lang="en-US" sz="5200" dirty="0">
                <a:solidFill>
                  <a:srgbClr val="000000"/>
                </a:solidFill>
                <a:latin typeface="Open Sans"/>
              </a:rPr>
              <a:t> 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44742" y="-150232"/>
            <a:ext cx="1246758" cy="10437232"/>
          </a:xfrm>
          <a:prstGeom prst="rect">
            <a:avLst/>
          </a:prstGeom>
          <a:solidFill>
            <a:srgbClr val="DE9E36"/>
          </a:solidFill>
        </p:spPr>
      </p:sp>
      <p:sp>
        <p:nvSpPr>
          <p:cNvPr id="3" name="AutoShape 3"/>
          <p:cNvSpPr/>
          <p:nvPr/>
        </p:nvSpPr>
        <p:spPr>
          <a:xfrm rot="-5400000">
            <a:off x="8528396" y="523895"/>
            <a:ext cx="1246758" cy="18291501"/>
          </a:xfrm>
          <a:prstGeom prst="rect">
            <a:avLst/>
          </a:prstGeom>
          <a:solidFill>
            <a:srgbClr val="638475"/>
          </a:solidFill>
        </p:spPr>
      </p:sp>
      <p:sp>
        <p:nvSpPr>
          <p:cNvPr id="4" name="AutoShape 4"/>
          <p:cNvSpPr/>
          <p:nvPr/>
        </p:nvSpPr>
        <p:spPr>
          <a:xfrm>
            <a:off x="0" y="-75116"/>
            <a:ext cx="1246758" cy="10437232"/>
          </a:xfrm>
          <a:prstGeom prst="rect">
            <a:avLst/>
          </a:prstGeom>
          <a:solidFill>
            <a:srgbClr val="DE9E36"/>
          </a:solidFill>
        </p:spPr>
      </p:sp>
      <p:sp>
        <p:nvSpPr>
          <p:cNvPr id="5" name="AutoShape 5"/>
          <p:cNvSpPr/>
          <p:nvPr/>
        </p:nvSpPr>
        <p:spPr>
          <a:xfrm rot="-5400000">
            <a:off x="8522371" y="-8522371"/>
            <a:ext cx="1246758" cy="18291501"/>
          </a:xfrm>
          <a:prstGeom prst="rect">
            <a:avLst/>
          </a:prstGeom>
          <a:solidFill>
            <a:srgbClr val="638475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7469080" y="0"/>
            <a:ext cx="818920" cy="8189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0" y="9464579"/>
            <a:ext cx="818920" cy="818920"/>
          </a:xfrm>
          <a:prstGeom prst="rect">
            <a:avLst/>
          </a:prstGeom>
        </p:spPr>
      </p:pic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385667" y="409460"/>
            <a:ext cx="433253" cy="433253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EEF0F2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7469080" y="9464579"/>
            <a:ext cx="433253" cy="433253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EEF0F2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681336" y="4512050"/>
            <a:ext cx="4363407" cy="1112669"/>
          </a:xfrm>
          <a:prstGeom prst="rect">
            <a:avLst/>
          </a:prstGeom>
        </p:spPr>
      </p:pic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503298" y="4380264"/>
            <a:ext cx="1635179" cy="1635172"/>
            <a:chOff x="0" y="0"/>
            <a:chExt cx="6350000" cy="63499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638475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3381134" y="4360086"/>
            <a:ext cx="9300202" cy="1504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41"/>
              </a:lnSpc>
            </a:pPr>
            <a:r>
              <a:rPr lang="en-US" sz="8744">
                <a:solidFill>
                  <a:srgbClr val="000000"/>
                </a:solidFill>
                <a:latin typeface="HK Grotesk Bold"/>
              </a:rPr>
              <a:t>Le principe du site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139238" y="4788217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1773200" y="4301628"/>
            <a:ext cx="1095375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HK Grotesk Bold"/>
              </a:rPr>
              <a:t>1.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44742" y="-150232"/>
            <a:ext cx="1246758" cy="10437232"/>
          </a:xfrm>
          <a:prstGeom prst="rect">
            <a:avLst/>
          </a:prstGeom>
          <a:solidFill>
            <a:srgbClr val="DE9E36"/>
          </a:solidFill>
        </p:spPr>
      </p:sp>
      <p:sp>
        <p:nvSpPr>
          <p:cNvPr id="3" name="AutoShape 3"/>
          <p:cNvSpPr/>
          <p:nvPr/>
        </p:nvSpPr>
        <p:spPr>
          <a:xfrm rot="-5400000">
            <a:off x="8528396" y="523895"/>
            <a:ext cx="1246758" cy="18291501"/>
          </a:xfrm>
          <a:prstGeom prst="rect">
            <a:avLst/>
          </a:prstGeom>
          <a:solidFill>
            <a:srgbClr val="638475"/>
          </a:solidFill>
        </p:spPr>
      </p:sp>
      <p:sp>
        <p:nvSpPr>
          <p:cNvPr id="4" name="AutoShape 4"/>
          <p:cNvSpPr/>
          <p:nvPr/>
        </p:nvSpPr>
        <p:spPr>
          <a:xfrm>
            <a:off x="0" y="-75116"/>
            <a:ext cx="1246758" cy="10437232"/>
          </a:xfrm>
          <a:prstGeom prst="rect">
            <a:avLst/>
          </a:prstGeom>
          <a:solidFill>
            <a:srgbClr val="DE9E36"/>
          </a:solidFill>
        </p:spPr>
      </p:sp>
      <p:sp>
        <p:nvSpPr>
          <p:cNvPr id="5" name="AutoShape 5"/>
          <p:cNvSpPr/>
          <p:nvPr/>
        </p:nvSpPr>
        <p:spPr>
          <a:xfrm rot="-5400000">
            <a:off x="8522371" y="-8522371"/>
            <a:ext cx="1246758" cy="18291501"/>
          </a:xfrm>
          <a:prstGeom prst="rect">
            <a:avLst/>
          </a:prstGeom>
          <a:solidFill>
            <a:srgbClr val="638475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7469080" y="0"/>
            <a:ext cx="818920" cy="8189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0" y="9464579"/>
            <a:ext cx="818920" cy="818920"/>
          </a:xfrm>
          <a:prstGeom prst="rect">
            <a:avLst/>
          </a:prstGeom>
        </p:spPr>
      </p:pic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385667" y="409460"/>
            <a:ext cx="433253" cy="433253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EEF0F2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7469080" y="9464579"/>
            <a:ext cx="433253" cy="433253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EEF0F2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520222" y="2053856"/>
            <a:ext cx="4363407" cy="1112669"/>
          </a:xfrm>
          <a:prstGeom prst="rect">
            <a:avLst/>
          </a:prstGeom>
        </p:spPr>
      </p:pic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419921" y="1894328"/>
            <a:ext cx="1503392" cy="1503386"/>
            <a:chOff x="0" y="0"/>
            <a:chExt cx="6350000" cy="63499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638475"/>
            </a:solid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2457367" y="3931539"/>
            <a:ext cx="3397820" cy="3397807"/>
            <a:chOff x="0" y="0"/>
            <a:chExt cx="6350000" cy="634997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5065890" y="6940373"/>
            <a:ext cx="11331219" cy="388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7"/>
              </a:lnSpc>
              <a:spcBef>
                <a:spcPct val="0"/>
              </a:spcBef>
            </a:pPr>
            <a:endParaRPr/>
          </a:p>
        </p:txBody>
      </p:sp>
      <p:sp>
        <p:nvSpPr>
          <p:cNvPr id="18" name="TextBox 18"/>
          <p:cNvSpPr txBox="1"/>
          <p:nvPr/>
        </p:nvSpPr>
        <p:spPr>
          <a:xfrm>
            <a:off x="9139238" y="4788217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7333680" y="3931539"/>
            <a:ext cx="3397820" cy="3397807"/>
            <a:chOff x="0" y="0"/>
            <a:chExt cx="6350000" cy="634997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2252126" y="3931539"/>
            <a:ext cx="3397820" cy="3397807"/>
            <a:chOff x="0" y="0"/>
            <a:chExt cx="6350000" cy="634997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</p:sp>
      </p:grpSp>
      <p:sp>
        <p:nvSpPr>
          <p:cNvPr id="23" name="TextBox 23"/>
          <p:cNvSpPr txBox="1"/>
          <p:nvPr/>
        </p:nvSpPr>
        <p:spPr>
          <a:xfrm>
            <a:off x="3209063" y="1814735"/>
            <a:ext cx="9227250" cy="1520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297"/>
              </a:lnSpc>
            </a:pPr>
            <a:r>
              <a:rPr lang="en-US" sz="8784" dirty="0">
                <a:solidFill>
                  <a:srgbClr val="000000"/>
                </a:solidFill>
                <a:latin typeface="HK Grotesk Bold"/>
              </a:rPr>
              <a:t>Les </a:t>
            </a:r>
            <a:r>
              <a:rPr lang="en-US" sz="8784" dirty="0" err="1">
                <a:solidFill>
                  <a:srgbClr val="000000"/>
                </a:solidFill>
                <a:latin typeface="HK Grotesk Bold"/>
              </a:rPr>
              <a:t>utilisateurs</a:t>
            </a:r>
            <a:r>
              <a:rPr lang="en-US" sz="8784" dirty="0">
                <a:solidFill>
                  <a:srgbClr val="000000"/>
                </a:solidFill>
                <a:latin typeface="HK Grotesk Bold"/>
              </a:rPr>
              <a:t> du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668070" y="1817737"/>
            <a:ext cx="1007094" cy="1418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84"/>
              </a:lnSpc>
            </a:pPr>
            <a:r>
              <a:rPr lang="en-US" sz="8274">
                <a:solidFill>
                  <a:srgbClr val="000000"/>
                </a:solidFill>
                <a:latin typeface="HK Grotesk Bold"/>
              </a:rPr>
              <a:t>2.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171617" y="7478077"/>
            <a:ext cx="381491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Associations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333680" y="7478077"/>
            <a:ext cx="37052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Necessiteux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335619" y="7478077"/>
            <a:ext cx="293146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Donateur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44742" y="-150232"/>
            <a:ext cx="1246758" cy="10437232"/>
          </a:xfrm>
          <a:prstGeom prst="rect">
            <a:avLst/>
          </a:prstGeom>
          <a:solidFill>
            <a:srgbClr val="DE9E36"/>
          </a:solidFill>
        </p:spPr>
      </p:sp>
      <p:sp>
        <p:nvSpPr>
          <p:cNvPr id="3" name="AutoShape 3"/>
          <p:cNvSpPr/>
          <p:nvPr/>
        </p:nvSpPr>
        <p:spPr>
          <a:xfrm rot="-5400000">
            <a:off x="8528396" y="523895"/>
            <a:ext cx="1246758" cy="18291501"/>
          </a:xfrm>
          <a:prstGeom prst="rect">
            <a:avLst/>
          </a:prstGeom>
          <a:solidFill>
            <a:srgbClr val="638475"/>
          </a:solidFill>
        </p:spPr>
      </p:sp>
      <p:sp>
        <p:nvSpPr>
          <p:cNvPr id="4" name="AutoShape 4"/>
          <p:cNvSpPr/>
          <p:nvPr/>
        </p:nvSpPr>
        <p:spPr>
          <a:xfrm>
            <a:off x="0" y="-75116"/>
            <a:ext cx="1246758" cy="10437232"/>
          </a:xfrm>
          <a:prstGeom prst="rect">
            <a:avLst/>
          </a:prstGeom>
          <a:solidFill>
            <a:srgbClr val="DE9E36"/>
          </a:solidFill>
        </p:spPr>
      </p:sp>
      <p:sp>
        <p:nvSpPr>
          <p:cNvPr id="5" name="AutoShape 5"/>
          <p:cNvSpPr/>
          <p:nvPr/>
        </p:nvSpPr>
        <p:spPr>
          <a:xfrm rot="-5400000">
            <a:off x="8522371" y="-8522371"/>
            <a:ext cx="1246758" cy="18291501"/>
          </a:xfrm>
          <a:prstGeom prst="rect">
            <a:avLst/>
          </a:prstGeom>
          <a:solidFill>
            <a:srgbClr val="638475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7469080" y="0"/>
            <a:ext cx="818920" cy="8189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0" y="9464579"/>
            <a:ext cx="818920" cy="818920"/>
          </a:xfrm>
          <a:prstGeom prst="rect">
            <a:avLst/>
          </a:prstGeom>
        </p:spPr>
      </p:pic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385667" y="409460"/>
            <a:ext cx="433253" cy="433253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EEF0F2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7469080" y="9464579"/>
            <a:ext cx="433253" cy="433253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EEF0F2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190325" y="3133815"/>
            <a:ext cx="4422519" cy="1127742"/>
          </a:xfrm>
          <a:prstGeom prst="rect">
            <a:avLst/>
          </a:prstGeom>
        </p:spPr>
      </p:pic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2067015" y="2316229"/>
            <a:ext cx="1635179" cy="1635172"/>
            <a:chOff x="0" y="0"/>
            <a:chExt cx="6350000" cy="63499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638475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833731" y="1539330"/>
            <a:ext cx="15425569" cy="3027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80"/>
              </a:lnSpc>
            </a:pPr>
            <a:r>
              <a:rPr lang="en-US" sz="8700">
                <a:solidFill>
                  <a:srgbClr val="000000"/>
                </a:solidFill>
                <a:latin typeface="HK Grotesk Bold"/>
              </a:rPr>
              <a:t>Les types de compte </a:t>
            </a:r>
          </a:p>
          <a:p>
            <a:pPr>
              <a:lnSpc>
                <a:spcPts val="12180"/>
              </a:lnSpc>
            </a:pPr>
            <a:r>
              <a:rPr lang="en-US" sz="8700">
                <a:solidFill>
                  <a:srgbClr val="000000"/>
                </a:solidFill>
                <a:latin typeface="HK Grotesk Bold"/>
              </a:rPr>
              <a:t>          dans le site </a:t>
            </a:r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4527694" y="4566375"/>
            <a:ext cx="4133870" cy="4133853"/>
            <a:chOff x="0" y="0"/>
            <a:chExt cx="6350000" cy="634997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CE4760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139238" y="4788217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19" name="TextBox 19"/>
          <p:cNvSpPr txBox="1"/>
          <p:nvPr/>
        </p:nvSpPr>
        <p:spPr>
          <a:xfrm>
            <a:off x="2336917" y="2237593"/>
            <a:ext cx="1095375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HK Grotesk Bold"/>
              </a:rPr>
              <a:t>3.</a:t>
            </a:r>
          </a:p>
        </p:txBody>
      </p: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9546516" y="4566375"/>
            <a:ext cx="4133870" cy="4133853"/>
            <a:chOff x="0" y="0"/>
            <a:chExt cx="6350000" cy="63499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CE4760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4119398" y="5550083"/>
            <a:ext cx="4950462" cy="2086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66"/>
              </a:lnSpc>
            </a:pPr>
            <a:r>
              <a:rPr lang="en-US" sz="5975" dirty="0">
                <a:solidFill>
                  <a:srgbClr val="000000"/>
                </a:solidFill>
                <a:latin typeface="HK Grotesk Light"/>
              </a:rPr>
              <a:t>1- </a:t>
            </a:r>
            <a:r>
              <a:rPr lang="en-US" sz="5975" dirty="0" err="1">
                <a:solidFill>
                  <a:srgbClr val="000000"/>
                </a:solidFill>
                <a:latin typeface="HK Grotesk Light"/>
              </a:rPr>
              <a:t>Compte</a:t>
            </a:r>
            <a:r>
              <a:rPr lang="en-US" sz="5975" dirty="0">
                <a:solidFill>
                  <a:srgbClr val="000000"/>
                </a:solidFill>
                <a:latin typeface="HK Grotesk Light"/>
              </a:rPr>
              <a:t> Staff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138220" y="5525572"/>
            <a:ext cx="4950462" cy="2086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66"/>
              </a:lnSpc>
            </a:pPr>
            <a:r>
              <a:rPr lang="en-US" sz="5975" dirty="0">
                <a:solidFill>
                  <a:srgbClr val="000000"/>
                </a:solidFill>
                <a:latin typeface="HK Grotesk Light"/>
              </a:rPr>
              <a:t>2- </a:t>
            </a:r>
            <a:r>
              <a:rPr lang="en-US" sz="5975" dirty="0" err="1">
                <a:solidFill>
                  <a:srgbClr val="000000"/>
                </a:solidFill>
                <a:latin typeface="HK Grotesk Light"/>
              </a:rPr>
              <a:t>Compte</a:t>
            </a:r>
            <a:r>
              <a:rPr lang="en-US" sz="5975" dirty="0">
                <a:solidFill>
                  <a:srgbClr val="000000"/>
                </a:solidFill>
                <a:latin typeface="HK Grotesk Light"/>
              </a:rPr>
              <a:t> </a:t>
            </a:r>
            <a:r>
              <a:rPr lang="en-US" sz="5975" dirty="0" err="1">
                <a:solidFill>
                  <a:srgbClr val="000000"/>
                </a:solidFill>
                <a:latin typeface="HK Grotesk Light"/>
              </a:rPr>
              <a:t>Asociation</a:t>
            </a:r>
            <a:endParaRPr lang="en-US" sz="5975" dirty="0">
              <a:solidFill>
                <a:srgbClr val="000000"/>
              </a:solidFill>
              <a:latin typeface="HK Grotesk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378</Words>
  <Application>Microsoft Office PowerPoint</Application>
  <PresentationFormat>Personnalisé</PresentationFormat>
  <Paragraphs>81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Calibri</vt:lpstr>
      <vt:lpstr>Open Sans</vt:lpstr>
      <vt:lpstr>HK Grotesk Bold</vt:lpstr>
      <vt:lpstr>HK Grotesk Light</vt:lpstr>
      <vt:lpstr>Arial</vt:lpstr>
      <vt:lpstr>Open Sans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Problematique:</dc:title>
  <cp:lastModifiedBy>chaima sehili</cp:lastModifiedBy>
  <cp:revision>13</cp:revision>
  <dcterms:created xsi:type="dcterms:W3CDTF">2006-08-16T00:00:00Z</dcterms:created>
  <dcterms:modified xsi:type="dcterms:W3CDTF">2021-06-30T17:23:51Z</dcterms:modified>
  <dc:identifier>DAEi0fXAJZ4</dc:identifier>
</cp:coreProperties>
</file>