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40"/>
  </p:notesMasterIdLst>
  <p:sldIdLst>
    <p:sldId id="257" r:id="rId2"/>
    <p:sldId id="295" r:id="rId3"/>
    <p:sldId id="283" r:id="rId4"/>
    <p:sldId id="282" r:id="rId5"/>
    <p:sldId id="284" r:id="rId6"/>
    <p:sldId id="296" r:id="rId7"/>
    <p:sldId id="285" r:id="rId8"/>
    <p:sldId id="287" r:id="rId9"/>
    <p:sldId id="288" r:id="rId10"/>
    <p:sldId id="289" r:id="rId11"/>
    <p:sldId id="290" r:id="rId12"/>
    <p:sldId id="291" r:id="rId13"/>
    <p:sldId id="259" r:id="rId14"/>
    <p:sldId id="298" r:id="rId15"/>
    <p:sldId id="260" r:id="rId16"/>
    <p:sldId id="271" r:id="rId17"/>
    <p:sldId id="281" r:id="rId18"/>
    <p:sldId id="294" r:id="rId19"/>
    <p:sldId id="261" r:id="rId20"/>
    <p:sldId id="272" r:id="rId21"/>
    <p:sldId id="273" r:id="rId22"/>
    <p:sldId id="274" r:id="rId23"/>
    <p:sldId id="275" r:id="rId24"/>
    <p:sldId id="262" r:id="rId25"/>
    <p:sldId id="276" r:id="rId26"/>
    <p:sldId id="264" r:id="rId27"/>
    <p:sldId id="293" r:id="rId28"/>
    <p:sldId id="265" r:id="rId29"/>
    <p:sldId id="277" r:id="rId30"/>
    <p:sldId id="278" r:id="rId31"/>
    <p:sldId id="279" r:id="rId32"/>
    <p:sldId id="266" r:id="rId33"/>
    <p:sldId id="280" r:id="rId34"/>
    <p:sldId id="292" r:id="rId35"/>
    <p:sldId id="297" r:id="rId36"/>
    <p:sldId id="263" r:id="rId37"/>
    <p:sldId id="299" r:id="rId38"/>
    <p:sldId id="268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DF166-2392-4FB0-B966-6CAC7A000B04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75A76-A372-4690-A32F-494A4EB734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103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AE51-84E5-404A-9EFD-8FF9B5B88888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9F55-E5BC-46C0-A58E-95651F16E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9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AE51-84E5-404A-9EFD-8FF9B5B88888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9F55-E5BC-46C0-A58E-95651F16E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85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AE51-84E5-404A-9EFD-8FF9B5B88888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9F55-E5BC-46C0-A58E-95651F16E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377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AE51-84E5-404A-9EFD-8FF9B5B88888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9F55-E5BC-46C0-A58E-95651F16E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94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AE51-84E5-404A-9EFD-8FF9B5B88888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9F55-E5BC-46C0-A58E-95651F16E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12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AE51-84E5-404A-9EFD-8FF9B5B88888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9F55-E5BC-46C0-A58E-95651F16E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89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AE51-84E5-404A-9EFD-8FF9B5B88888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9F55-E5BC-46C0-A58E-95651F16E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94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AE51-84E5-404A-9EFD-8FF9B5B88888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9F55-E5BC-46C0-A58E-95651F16E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74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AE51-84E5-404A-9EFD-8FF9B5B88888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9F55-E5BC-46C0-A58E-95651F16E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10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AE51-84E5-404A-9EFD-8FF9B5B88888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9F55-E5BC-46C0-A58E-95651F16E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60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AE51-84E5-404A-9EFD-8FF9B5B88888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9F55-E5BC-46C0-A58E-95651F16E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09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BAE51-84E5-404A-9EFD-8FF9B5B88888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9F55-E5BC-46C0-A58E-95651F16E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33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0133" y="2649686"/>
            <a:ext cx="74815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Странности и секреты </a:t>
            </a:r>
            <a:r>
              <a:rPr lang="en-US" sz="4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C#</a:t>
            </a:r>
            <a:endParaRPr lang="ru-RU" sz="4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79109" y="4077072"/>
            <a:ext cx="2526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Тимофеев Юрий</a:t>
            </a: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19872" y="4567156"/>
            <a:ext cx="4783681" cy="341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Инженер-программист компании «</a:t>
            </a:r>
            <a:r>
              <a:rPr lang="ru-RU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Нетвокс</a:t>
            </a: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Лаб</a:t>
            </a: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22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735087"/>
            <a:ext cx="7110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2. Перегрузка методов по возвращаемому значению</a:t>
            </a:r>
            <a:endParaRPr lang="ru-RU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797149"/>
            <a:ext cx="68961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26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908197"/>
              </p:ext>
            </p:extLst>
          </p:nvPr>
        </p:nvGraphicFramePr>
        <p:xfrm>
          <a:off x="1524000" y="1675740"/>
          <a:ext cx="6096000" cy="204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call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callvirt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Используется</a:t>
                      </a:r>
                      <a:r>
                        <a:rPr lang="ru-RU" sz="1400" baseline="0" dirty="0" smtClean="0"/>
                        <a:t> для вызова статических, </a:t>
                      </a:r>
                      <a:r>
                        <a:rPr lang="ru-RU" sz="1400" baseline="0" dirty="0" err="1" smtClean="0"/>
                        <a:t>экземплярных</a:t>
                      </a:r>
                      <a:r>
                        <a:rPr lang="ru-RU" sz="1400" baseline="0" dirty="0" smtClean="0"/>
                        <a:t> методов, а также </a:t>
                      </a:r>
                      <a:r>
                        <a:rPr lang="ru-RU" sz="1400" baseline="0" dirty="0" err="1" smtClean="0"/>
                        <a:t>невиртуального</a:t>
                      </a:r>
                      <a:r>
                        <a:rPr lang="ru-RU" sz="1400" baseline="0" dirty="0" smtClean="0"/>
                        <a:t> вызова виртуальных методов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Для вызова </a:t>
                      </a:r>
                      <a:r>
                        <a:rPr lang="ru-RU" sz="1400" dirty="0" err="1" smtClean="0"/>
                        <a:t>экземплярных</a:t>
                      </a:r>
                      <a:r>
                        <a:rPr lang="ru-RU" sz="1400" dirty="0" smtClean="0"/>
                        <a:t> и виртуальных методов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Подразумевает, что объект,</a:t>
                      </a:r>
                      <a:r>
                        <a:rPr lang="ru-RU" sz="1400" baseline="0" dirty="0" smtClean="0"/>
                        <a:t> имеющий ссылку на метод, не равен </a:t>
                      </a:r>
                      <a:r>
                        <a:rPr lang="en-US" sz="1400" baseline="0" dirty="0" smtClean="0"/>
                        <a:t>null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Явно проверяет и выбрасывает </a:t>
                      </a:r>
                      <a:r>
                        <a:rPr lang="en-US" sz="1400" dirty="0" err="1" smtClean="0"/>
                        <a:t>NullReferenceException</a:t>
                      </a:r>
                      <a:r>
                        <a:rPr lang="ru-RU" sz="1400" dirty="0" smtClean="0"/>
                        <a:t>, если равен </a:t>
                      </a:r>
                      <a:r>
                        <a:rPr lang="en-US" sz="1400" dirty="0" smtClean="0"/>
                        <a:t>null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11760" y="3995772"/>
            <a:ext cx="440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C#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повсеместно используется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callvirt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1600" y="764704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call/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callvirt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4809926"/>
            <a:ext cx="53476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Причины: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а) Раннее обнаружение ошибок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б) Исключение «ломающих изменений» в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013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951111"/>
            <a:ext cx="5851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Меньше модификаторов доступности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503174"/>
              </p:ext>
            </p:extLst>
          </p:nvPr>
        </p:nvGraphicFramePr>
        <p:xfrm>
          <a:off x="1524000" y="2204864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C#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Public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public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Private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private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Family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protected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Assembly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internal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Family OR Assembly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protected internal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Family AND Assembly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--------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513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4064" y="2865710"/>
            <a:ext cx="75536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Захват переменной цикла</a:t>
            </a:r>
            <a:endParaRPr lang="ru-RU" sz="4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24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764704"/>
            <a:ext cx="6416620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995" y="3501008"/>
            <a:ext cx="4845597" cy="2594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5964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0573" y="2865710"/>
            <a:ext cx="6160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Выбор перегрузки</a:t>
            </a:r>
            <a:endParaRPr lang="ru-RU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30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5340" y="5013176"/>
            <a:ext cx="8129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Проверка ограничений происходит после того, как компилятор выберет </a:t>
            </a: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перегрузку.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1409" y="980728"/>
            <a:ext cx="29769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Candidate set:</a:t>
            </a:r>
          </a:p>
          <a:p>
            <a:pPr marL="342900" indent="-342900">
              <a:buAutoNum type="arabicPeriod"/>
            </a:pP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Foo&lt;Giraffe&gt; (Giraffe t)</a:t>
            </a:r>
          </a:p>
          <a:p>
            <a:pPr marL="342900" indent="-342900">
              <a:buAutoNum type="arabicPeriod"/>
            </a:pP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Foo(Animal animal)</a:t>
            </a:r>
            <a:endParaRPr lang="ru-RU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4932" y="4077072"/>
            <a:ext cx="7223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Алгоритм выбирает тот метод, который подходит лучше всего.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данном случае это вариант 1.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1409" y="2996952"/>
            <a:ext cx="28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Вызов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Foo(new Giraffe())</a:t>
            </a:r>
            <a:endParaRPr lang="ru-RU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438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3921" y="2636912"/>
            <a:ext cx="77139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Генерация анонимных </a:t>
            </a:r>
          </a:p>
          <a:p>
            <a:pPr algn="ctr"/>
            <a:r>
              <a:rPr lang="ru-RU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типов</a:t>
            </a:r>
            <a:endParaRPr lang="ru-RU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349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126485"/>
            <a:ext cx="81932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Одинаковые анонимные типы используются, когда у объектов совпадают:</a:t>
            </a:r>
          </a:p>
          <a:p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Типы полей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Названия полей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Количество полей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Порядок полей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646765"/>
            <a:ext cx="8193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 в качестве значения используется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или лямбда-выражение, то необходимо явно привести его к типу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9211" y="4870901"/>
            <a:ext cx="8193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Имена полей могут быть указаны явно, либо выведены из названий переменных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779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4532" y="2865710"/>
            <a:ext cx="3212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++ / ++</a:t>
            </a:r>
            <a:r>
              <a:rPr lang="en-US" sz="5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lang="ru-RU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30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 чем будем говорить?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Может ли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равняться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null?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Можно в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CLR,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нельзя в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C#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Захват переменной цикла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Особенности алгоритма выбора перегрузки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Особенности генерации анонимных типов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чем отличие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++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++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Особенности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linq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query syntax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чем разница между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String?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Как работает синтаксис запросов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Linq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Анализ достижимости в компиляторе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C#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Как написать минимальный </a:t>
            </a:r>
            <a:r>
              <a:rPr lang="ru-RU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дедлок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Использование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ToString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отладки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517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9211" y="1052736"/>
            <a:ext cx="65806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++: </a:t>
            </a:r>
            <a:endParaRPr lang="ru-RU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совершает операцию, потом увеличивает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++</a:t>
            </a: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i: </a:t>
            </a:r>
            <a:endParaRPr lang="ru-RU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увеличивает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потом совершает операцию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458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319211" y="1052736"/>
            <a:ext cx="65806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++: </a:t>
            </a:r>
            <a:endParaRPr lang="ru-RU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совершает операцию, потом увеличивает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++</a:t>
            </a: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i: </a:t>
            </a:r>
            <a:endParaRPr lang="ru-RU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увеличивает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потом совершает операцию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71152" y="1052736"/>
            <a:ext cx="6628707" cy="156966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1271152" y="1052736"/>
            <a:ext cx="6628707" cy="156966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522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4568" y="3284984"/>
            <a:ext cx="331212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++: </a:t>
            </a:r>
            <a:endParaRPr lang="ru-RU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делает копию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увеличивает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возвращает копию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++</a:t>
            </a: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i: </a:t>
            </a:r>
            <a:endParaRPr lang="ru-RU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увеличивает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возвращает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9211" y="1052736"/>
            <a:ext cx="65806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++: </a:t>
            </a:r>
            <a:endParaRPr lang="ru-RU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совершает операцию, потом увеличивает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++</a:t>
            </a: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i: </a:t>
            </a:r>
            <a:endParaRPr lang="ru-RU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увеличивает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потом совершает операцию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271152" y="1052736"/>
            <a:ext cx="6628707" cy="156966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271152" y="1052736"/>
            <a:ext cx="6628707" cy="156966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148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3608" y="3284984"/>
            <a:ext cx="326082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++: </a:t>
            </a:r>
            <a:endParaRPr lang="ru-RU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делает копию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увеличивает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возвращает копию </a:t>
            </a: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++</a:t>
            </a: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i: </a:t>
            </a:r>
            <a:endParaRPr lang="ru-RU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увеличивает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возвращает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9992" y="4091588"/>
            <a:ext cx="4176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Порядок операций </a:t>
            </a:r>
            <a:endParaRPr lang="en-US" sz="2400" b="1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24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абсолютно </a:t>
            </a:r>
            <a:r>
              <a:rPr lang="ru-RU" sz="24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одинаков, </a:t>
            </a:r>
            <a:endParaRPr lang="en-US" sz="2400" b="1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24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различие </a:t>
            </a:r>
            <a:r>
              <a:rPr lang="ru-RU" sz="24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только в </a:t>
            </a:r>
            <a:endParaRPr lang="en-US" sz="2400" b="1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24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возвращаемом значении</a:t>
            </a:r>
            <a:endParaRPr lang="ru-RU" sz="2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9211" y="1052736"/>
            <a:ext cx="65806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++: </a:t>
            </a:r>
            <a:endParaRPr lang="ru-RU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совершает операцию, потом увеличивает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++</a:t>
            </a: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i: </a:t>
            </a:r>
            <a:endParaRPr lang="ru-RU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увеличивает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потом совершает операцию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271152" y="1052736"/>
            <a:ext cx="6628707" cy="156966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271152" y="1052736"/>
            <a:ext cx="6628707" cy="156966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753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155" y="2865710"/>
            <a:ext cx="57534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Linq</a:t>
            </a:r>
            <a:r>
              <a:rPr lang="en-US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query syntax</a:t>
            </a:r>
            <a:endParaRPr lang="ru-RU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30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11" y="1628800"/>
            <a:ext cx="6599533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632" y="3737279"/>
            <a:ext cx="3451360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6557" y="866171"/>
            <a:ext cx="3573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 chain &amp; lambda: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4549" y="2996952"/>
            <a:ext cx="2739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Linq query syntax:</a:t>
            </a:r>
            <a:endParaRPr lang="ru-RU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79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8798" y="2865710"/>
            <a:ext cx="72042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Анализ достижимости</a:t>
            </a:r>
            <a:endParaRPr lang="ru-RU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44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564904"/>
            <a:ext cx="88569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ru-RU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не-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void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методе…</a:t>
            </a: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Должна быть ветвь, которая возвращает значение – </a:t>
            </a:r>
            <a:r>
              <a:rPr lang="ru-RU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НЕВЕРНО</a:t>
            </a:r>
          </a:p>
          <a:p>
            <a:endParaRPr lang="ru-RU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Все ветви, которые что-то возвращают, должны возвращать значение - </a:t>
            </a:r>
            <a:r>
              <a:rPr lang="ru-RU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ВЕРНО</a:t>
            </a:r>
            <a:endParaRPr lang="ru-RU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473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077" y="2865710"/>
            <a:ext cx="5623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</a:t>
            </a:r>
            <a:r>
              <a:rPr lang="ru-RU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или </a:t>
            </a:r>
            <a:r>
              <a:rPr lang="en-US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string?</a:t>
            </a:r>
            <a:endParaRPr lang="ru-RU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44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152835"/>
              </p:ext>
            </p:extLst>
          </p:nvPr>
        </p:nvGraphicFramePr>
        <p:xfrm>
          <a:off x="389977" y="1124896"/>
          <a:ext cx="8214470" cy="5400448"/>
        </p:xfrm>
        <a:graphic>
          <a:graphicData uri="http://schemas.openxmlformats.org/drawingml/2006/table">
            <a:tbl>
              <a:tblPr/>
              <a:tblGrid>
                <a:gridCol w="4107235"/>
                <a:gridCol w="4107235"/>
              </a:tblGrid>
              <a:tr h="328537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rgbClr val="0070C0"/>
                          </a:solidFill>
                          <a:effectLst/>
                        </a:rPr>
                        <a:t>C# Type</a:t>
                      </a:r>
                      <a:endParaRPr lang="en-US" sz="160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37475" marR="37475" marT="46844" marB="46844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  <a:t>.NET Framework Type</a:t>
                      </a:r>
                    </a:p>
                  </a:txBody>
                  <a:tcPr marL="37475" marR="37475" marT="46844" marB="46844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328537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bool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System.Boolean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537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byte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System.Byte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537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sbyte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System.SByte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537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char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System.Char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537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decimal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System.Decimal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537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System.Double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537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float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System.Single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537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System.Int32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537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uint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System.UInt32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537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long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System.Int64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537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ulong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System.UInt64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537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object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System.Object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537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short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System.Int16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537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ushort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System.UInt16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537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</a:rPr>
                        <a:t>System.String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86063" y="668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64014"/>
            <a:ext cx="2419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.Net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type aliases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13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5" y="2492896"/>
            <a:ext cx="8784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Может ли </a:t>
            </a:r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</a:t>
            </a:r>
            <a:r>
              <a:rPr lang="ru-RU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равняться</a:t>
            </a:r>
            <a:r>
              <a:rPr lang="en-US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null?</a:t>
            </a:r>
            <a:endParaRPr lang="ru-RU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52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060848"/>
            <a:ext cx="3240360" cy="2989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4961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026662"/>
            <a:ext cx="5904656" cy="2507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60" y="4581128"/>
            <a:ext cx="781538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51738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0058" y="2865710"/>
            <a:ext cx="7141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Минимальный </a:t>
            </a:r>
            <a:r>
              <a:rPr lang="ru-RU" sz="5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дедлок</a:t>
            </a:r>
            <a:endParaRPr lang="ru-RU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44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95" y="1124744"/>
            <a:ext cx="7704690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2019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836712"/>
            <a:ext cx="86409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Почему </a:t>
            </a:r>
            <a:r>
              <a:rPr lang="ru-RU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дедлочится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Статический конструктор должен быть вызван </a:t>
            </a:r>
            <a:r>
              <a:rPr lang="ru-RU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 ТОГО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как будет создан первый экземпляр класса, или произойдет первое обращение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 статическому методу класса.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Статический конструктор должен быть вызван </a:t>
            </a:r>
            <a:r>
              <a:rPr lang="ru-RU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ОДИН И ТОЛЬКО ОДИН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Чтобы обеспечить второе условие,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CLR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перед вызовом конструктора накладывает на него блокировку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 конструктора вызывается еще один статический метод.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CLR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хочет проверить, нужно ли вызывать статический конструктор. Пытается захватить блокировку, но она занята конструктором.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 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????????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   </a:t>
            </a:r>
            <a:r>
              <a:rPr lang="en-U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DEADLOCK!</a:t>
            </a:r>
            <a:endParaRPr lang="ru-RU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86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9" y="5230941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ЛЮБЫЕ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операции, блокирующие выполнение потока в статическом конструкторе, потенциально могут стать источником </a:t>
            </a:r>
            <a:r>
              <a:rPr lang="ru-RU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дедлока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48680"/>
            <a:ext cx="5376948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57527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548" y="2348880"/>
            <a:ext cx="84087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Использование </a:t>
            </a:r>
            <a:r>
              <a:rPr lang="en-US" sz="5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ToString</a:t>
            </a:r>
            <a:r>
              <a:rPr lang="en-US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endParaRPr lang="ru-RU" sz="5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отладки</a:t>
            </a:r>
            <a:endParaRPr lang="ru-RU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30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104" y="2132856"/>
            <a:ext cx="3200452" cy="3826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4644008" y="476672"/>
            <a:ext cx="0" cy="5832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3060205" cy="3895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251520" y="1412776"/>
            <a:ext cx="85689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51720" y="620688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</a:t>
            </a:r>
            <a:endParaRPr lang="ru-RU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03502" y="692696"/>
            <a:ext cx="1508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</a:t>
            </a:r>
            <a:endParaRPr lang="ru-RU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5040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3161" y="2865710"/>
            <a:ext cx="72555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Спасибо за внимание!</a:t>
            </a:r>
            <a:endParaRPr lang="ru-RU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67944" y="6019848"/>
            <a:ext cx="4824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https://github.com/y-gagar1n/dotnet-gotchas</a:t>
            </a:r>
            <a:endParaRPr lang="ru-RU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801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247466"/>
              </p:ext>
            </p:extLst>
          </p:nvPr>
        </p:nvGraphicFramePr>
        <p:xfrm>
          <a:off x="1524000" y="1397000"/>
          <a:ext cx="6096000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callvirt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Используется</a:t>
                      </a:r>
                      <a:r>
                        <a:rPr lang="ru-RU" baseline="0" dirty="0" smtClean="0"/>
                        <a:t> для вызова статических, </a:t>
                      </a:r>
                      <a:r>
                        <a:rPr lang="ru-RU" baseline="0" dirty="0" err="1" smtClean="0"/>
                        <a:t>экземплярных</a:t>
                      </a:r>
                      <a:r>
                        <a:rPr lang="ru-RU" baseline="0" dirty="0" smtClean="0"/>
                        <a:t> методов, а также </a:t>
                      </a:r>
                      <a:r>
                        <a:rPr lang="ru-RU" baseline="0" dirty="0" err="1" smtClean="0"/>
                        <a:t>невиртуального</a:t>
                      </a:r>
                      <a:r>
                        <a:rPr lang="ru-RU" baseline="0" dirty="0" smtClean="0"/>
                        <a:t> вызова виртуальных методов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Для вызова </a:t>
                      </a:r>
                      <a:r>
                        <a:rPr lang="ru-RU" dirty="0" err="1" smtClean="0"/>
                        <a:t>экземплярных</a:t>
                      </a:r>
                      <a:r>
                        <a:rPr lang="ru-RU" dirty="0" smtClean="0"/>
                        <a:t> и виртуальных методов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Подразумевает, что объект,</a:t>
                      </a:r>
                      <a:r>
                        <a:rPr lang="ru-RU" baseline="0" dirty="0" smtClean="0"/>
                        <a:t> имеющий ссылку на метод, не равен </a:t>
                      </a:r>
                      <a:r>
                        <a:rPr lang="en-US" baseline="0" dirty="0" smtClean="0"/>
                        <a:t>null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Явно проверяет и выбрасывает </a:t>
                      </a:r>
                      <a:r>
                        <a:rPr lang="en-US" dirty="0" err="1" smtClean="0"/>
                        <a:t>NullReferenceException</a:t>
                      </a:r>
                      <a:r>
                        <a:rPr lang="ru-RU" dirty="0" smtClean="0"/>
                        <a:t>, если равен </a:t>
                      </a:r>
                      <a:r>
                        <a:rPr lang="en-US" dirty="0" smtClean="0"/>
                        <a:t>null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11760" y="5229200"/>
            <a:ext cx="440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C#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повсеместно используется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callvirt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614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3864" y="2348880"/>
            <a:ext cx="43540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Можно в </a:t>
            </a:r>
            <a:r>
              <a:rPr lang="en-US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CLR</a:t>
            </a:r>
          </a:p>
          <a:p>
            <a:pPr algn="ctr"/>
            <a:r>
              <a:rPr lang="ru-RU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</a:t>
            </a:r>
            <a:r>
              <a:rPr lang="ru-RU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ельзя в </a:t>
            </a:r>
            <a:r>
              <a:rPr lang="en-US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C#</a:t>
            </a:r>
            <a:endParaRPr lang="ru-RU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552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2232247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Common Language Runtime</a:t>
            </a:r>
            <a:r>
              <a:rPr lang="en-US" dirty="0"/>
              <a:t> </a:t>
            </a:r>
            <a:r>
              <a:rPr lang="ru-RU" b="1" dirty="0" smtClean="0"/>
              <a:t>(</a:t>
            </a:r>
            <a:r>
              <a:rPr lang="en-US" b="1" dirty="0" smtClean="0"/>
              <a:t>CLR) </a:t>
            </a:r>
            <a:r>
              <a:rPr lang="ru-RU" dirty="0" smtClean="0"/>
              <a:t>—</a:t>
            </a:r>
            <a:r>
              <a:rPr lang="ru-RU" dirty="0"/>
              <a:t> виртуальная машина, интерпретирующая и исполняющая код на языке </a:t>
            </a:r>
            <a:r>
              <a:rPr lang="en-US" dirty="0" smtClean="0"/>
              <a:t>CIL</a:t>
            </a:r>
            <a:r>
              <a:rPr lang="ru-RU" dirty="0" smtClean="0"/>
              <a:t> (ранее – </a:t>
            </a:r>
            <a:r>
              <a:rPr lang="en-US" dirty="0" smtClean="0"/>
              <a:t>MSIL), </a:t>
            </a:r>
            <a:r>
              <a:rPr lang="ru-RU" dirty="0"/>
              <a:t>в который компилируются программы, написанные, в частности, на .</a:t>
            </a:r>
            <a:r>
              <a:rPr lang="en-US" dirty="0"/>
              <a:t>NET-</a:t>
            </a:r>
            <a:r>
              <a:rPr lang="ru-RU" dirty="0"/>
              <a:t>совместимых языках </a:t>
            </a:r>
            <a:r>
              <a:rPr lang="ru-RU" dirty="0" smtClean="0"/>
              <a:t>программирования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1026" name="Picture 2" descr="C:\Users\y.timofeev\Pictures\800px-CLR_diag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898" y="3024274"/>
            <a:ext cx="6103462" cy="325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14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951111"/>
            <a:ext cx="6561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Статические конструкторы в интерфейсах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492896"/>
            <a:ext cx="38385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5956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807095"/>
            <a:ext cx="7110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2. Перегрузка методов по возвращаемому значению</a:t>
            </a:r>
            <a:endParaRPr lang="ru-RU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302" y="1987277"/>
            <a:ext cx="478155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8121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548680"/>
            <a:ext cx="7110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2. Перегрузка методов по возвращаемому значению</a:t>
            </a:r>
            <a:endParaRPr lang="ru-RU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65346"/>
            <a:ext cx="7056784" cy="4943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7327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</TotalTime>
  <Words>712</Words>
  <Application>Microsoft Office PowerPoint</Application>
  <PresentationFormat>Экран (4:3)</PresentationFormat>
  <Paragraphs>179</Paragraphs>
  <Slides>38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39" baseType="lpstr">
      <vt:lpstr>Тема Office</vt:lpstr>
      <vt:lpstr>Презентация PowerPoint</vt:lpstr>
      <vt:lpstr>О чем будем говорить?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Юрий</dc:creator>
  <cp:lastModifiedBy>Yurij Timofeev</cp:lastModifiedBy>
  <cp:revision>54</cp:revision>
  <dcterms:created xsi:type="dcterms:W3CDTF">2013-12-08T17:54:35Z</dcterms:created>
  <dcterms:modified xsi:type="dcterms:W3CDTF">2013-12-18T10:51:57Z</dcterms:modified>
</cp:coreProperties>
</file>