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7"/>
  </p:notesMasterIdLst>
  <p:sldIdLst>
    <p:sldId id="257" r:id="rId2"/>
    <p:sldId id="295" r:id="rId3"/>
    <p:sldId id="283" r:id="rId4"/>
    <p:sldId id="282" r:id="rId5"/>
    <p:sldId id="284" r:id="rId6"/>
    <p:sldId id="296" r:id="rId7"/>
    <p:sldId id="285" r:id="rId8"/>
    <p:sldId id="287" r:id="rId9"/>
    <p:sldId id="288" r:id="rId10"/>
    <p:sldId id="289" r:id="rId11"/>
    <p:sldId id="290" r:id="rId12"/>
    <p:sldId id="291" r:id="rId13"/>
    <p:sldId id="259" r:id="rId14"/>
    <p:sldId id="260" r:id="rId15"/>
    <p:sldId id="271" r:id="rId16"/>
    <p:sldId id="281" r:id="rId17"/>
    <p:sldId id="294" r:id="rId18"/>
    <p:sldId id="261" r:id="rId19"/>
    <p:sldId id="272" r:id="rId20"/>
    <p:sldId id="273" r:id="rId21"/>
    <p:sldId id="274" r:id="rId22"/>
    <p:sldId id="275" r:id="rId23"/>
    <p:sldId id="262" r:id="rId24"/>
    <p:sldId id="276" r:id="rId25"/>
    <p:sldId id="264" r:id="rId26"/>
    <p:sldId id="293" r:id="rId27"/>
    <p:sldId id="265" r:id="rId28"/>
    <p:sldId id="277" r:id="rId29"/>
    <p:sldId id="278" r:id="rId30"/>
    <p:sldId id="279" r:id="rId31"/>
    <p:sldId id="266" r:id="rId32"/>
    <p:sldId id="280" r:id="rId33"/>
    <p:sldId id="292" r:id="rId34"/>
    <p:sldId id="263" r:id="rId35"/>
    <p:sldId id="26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DF166-2392-4FB0-B966-6CAC7A000B04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75A76-A372-4690-A32F-494A4EB73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8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133" y="2649686"/>
            <a:ext cx="7481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Странности и секреты 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9109" y="4077072"/>
            <a:ext cx="252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Тимофеев Юрий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4567156"/>
            <a:ext cx="4783681" cy="34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Инженер-программист компании «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Нетвокс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35087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97149"/>
            <a:ext cx="68961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2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08197"/>
              </p:ext>
            </p:extLst>
          </p:nvPr>
        </p:nvGraphicFramePr>
        <p:xfrm>
          <a:off x="1524000" y="1675740"/>
          <a:ext cx="609600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callvirt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</a:t>
                      </a:r>
                      <a:r>
                        <a:rPr lang="ru-RU" sz="1400" baseline="0" dirty="0" smtClean="0"/>
                        <a:t> для вызова статических, </a:t>
                      </a:r>
                      <a:r>
                        <a:rPr lang="ru-RU" sz="1400" baseline="0" dirty="0" err="1" smtClean="0"/>
                        <a:t>экземплярных</a:t>
                      </a:r>
                      <a:r>
                        <a:rPr lang="ru-RU" sz="1400" baseline="0" dirty="0" smtClean="0"/>
                        <a:t> методов, а также </a:t>
                      </a:r>
                      <a:r>
                        <a:rPr lang="ru-RU" sz="1400" baseline="0" dirty="0" err="1" smtClean="0"/>
                        <a:t>невиртуального</a:t>
                      </a:r>
                      <a:r>
                        <a:rPr lang="ru-RU" sz="1400" baseline="0" dirty="0" smtClean="0"/>
                        <a:t> вызова виртуальных методов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Для вызова </a:t>
                      </a:r>
                      <a:r>
                        <a:rPr lang="ru-RU" sz="1400" dirty="0" err="1" smtClean="0"/>
                        <a:t>экземплярных</a:t>
                      </a:r>
                      <a:r>
                        <a:rPr lang="ru-RU" sz="1400" dirty="0" smtClean="0"/>
                        <a:t> и виртуальных методов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Подразумевает, что объект,</a:t>
                      </a:r>
                      <a:r>
                        <a:rPr lang="ru-RU" sz="1400" baseline="0" dirty="0" smtClean="0"/>
                        <a:t> имеющий ссылку на метод, не равен </a:t>
                      </a:r>
                      <a:r>
                        <a:rPr lang="en-US" sz="1400" baseline="0" dirty="0" smtClean="0"/>
                        <a:t>null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Явно проверяет и выбрасывает </a:t>
                      </a:r>
                      <a:r>
                        <a:rPr lang="en-US" sz="1400" dirty="0" err="1" smtClean="0"/>
                        <a:t>NullReferenceException</a:t>
                      </a:r>
                      <a:r>
                        <a:rPr lang="ru-RU" sz="1400" dirty="0" smtClean="0"/>
                        <a:t>, если равен </a:t>
                      </a:r>
                      <a:r>
                        <a:rPr lang="en-US" sz="1400" dirty="0" smtClean="0"/>
                        <a:t>null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3995772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повсеместно используется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76470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809926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Причины: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а) Раннее обнаружение ошибок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б) Исключение «ломающих изменений»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1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1111"/>
            <a:ext cx="585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Меньше модификаторов доступности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03174"/>
              </p:ext>
            </p:extLst>
          </p:nvPr>
        </p:nvGraphicFramePr>
        <p:xfrm>
          <a:off x="1524000" y="220486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OR 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internal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AND 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--------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51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064" y="2865710"/>
            <a:ext cx="7553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Захват переменной цикла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573" y="2865710"/>
            <a:ext cx="616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перегрузки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340" y="5013176"/>
            <a:ext cx="81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ограничений происходит после того, как компилятор выберет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перегрузку.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409" y="980728"/>
            <a:ext cx="29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 set: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Foo&lt;Giraffe&gt; (Giraffe t)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Foo(Animal animal)</a:t>
            </a: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32" y="4077072"/>
            <a:ext cx="722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выбирает тот метод, который подходит лучше всего.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данном случае это вариант 1.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409" y="299695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Foo(new Giraffe())</a:t>
            </a: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3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21" y="2636912"/>
            <a:ext cx="7713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Генерация анонимных </a:t>
            </a:r>
          </a:p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6485"/>
            <a:ext cx="8193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Одинаковые анонимные типы используются, когда у объектов совпадают: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Названия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полей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46765"/>
            <a:ext cx="819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качестве значения используется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или лямбда-выражение, то необходимо явно привести его к типу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211" y="4870901"/>
            <a:ext cx="819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Имена полей могут быть указаны явно, либо выведены из названий переменных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7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532" y="2865710"/>
            <a:ext cx="321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/ ++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будем говорить?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 ли </a:t>
            </a:r>
            <a:r>
              <a:rPr lang="en-US" dirty="0" smtClean="0"/>
              <a:t>this </a:t>
            </a:r>
            <a:r>
              <a:rPr lang="ru-RU" dirty="0" smtClean="0"/>
              <a:t>равняться</a:t>
            </a:r>
            <a:r>
              <a:rPr lang="en-US" dirty="0" smtClean="0"/>
              <a:t> null?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в </a:t>
            </a:r>
            <a:r>
              <a:rPr lang="en-US" dirty="0" smtClean="0"/>
              <a:t>CLR, </a:t>
            </a:r>
            <a:r>
              <a:rPr lang="ru-RU" dirty="0" smtClean="0"/>
              <a:t>нельзя в </a:t>
            </a:r>
            <a:r>
              <a:rPr lang="en-US" dirty="0" smtClean="0"/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Захват переменной цикла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Особенности алгоритма выбора перегрузки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Особенности генерации анонимных типов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чем отличие </a:t>
            </a:r>
            <a:r>
              <a:rPr lang="en-US" dirty="0" err="1" smtClean="0"/>
              <a:t>i</a:t>
            </a:r>
            <a:r>
              <a:rPr lang="en-US" dirty="0" smtClean="0"/>
              <a:t>++ </a:t>
            </a:r>
            <a:r>
              <a:rPr lang="ru-RU" dirty="0" smtClean="0"/>
              <a:t>от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ru-RU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Особенности </a:t>
            </a:r>
            <a:r>
              <a:rPr lang="en-US" dirty="0" err="1" smtClean="0"/>
              <a:t>linq</a:t>
            </a:r>
            <a:r>
              <a:rPr lang="en-US" dirty="0" smtClean="0"/>
              <a:t> query syntax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чем разница между </a:t>
            </a:r>
            <a:r>
              <a:rPr lang="en-US" dirty="0" smtClean="0"/>
              <a:t>string </a:t>
            </a:r>
            <a:r>
              <a:rPr lang="ru-RU" dirty="0" smtClean="0"/>
              <a:t>и </a:t>
            </a:r>
            <a:r>
              <a:rPr lang="en-US" dirty="0" smtClean="0"/>
              <a:t>String?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работает синтаксис запросов </a:t>
            </a:r>
            <a:r>
              <a:rPr lang="en-US" dirty="0" err="1" smtClean="0"/>
              <a:t>Linq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достижимости в компиляторе </a:t>
            </a:r>
            <a:r>
              <a:rPr lang="en-US" dirty="0" smtClean="0"/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написать минимальный </a:t>
            </a:r>
            <a:r>
              <a:rPr lang="ru-RU" dirty="0" err="1" smtClean="0"/>
              <a:t>дедлок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Баги компилятора </a:t>
            </a:r>
            <a:r>
              <a:rPr lang="en-US" dirty="0" smtClean="0"/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err="1" smtClean="0"/>
              <a:t>ToString</a:t>
            </a:r>
            <a:r>
              <a:rPr lang="en-US" dirty="0" smtClean="0"/>
              <a:t>() </a:t>
            </a:r>
            <a:r>
              <a:rPr lang="ru-RU" dirty="0" smtClean="0"/>
              <a:t>для отладки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51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2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4568" y="3284984"/>
            <a:ext cx="33121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делает копию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копию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4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284984"/>
            <a:ext cx="32608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делает копию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копию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4091588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операций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абсолютно </a:t>
            </a:r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одинаков,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различие </a:t>
            </a:r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в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возвращаемом значении</a:t>
            </a:r>
            <a:endParaRPr lang="ru-RU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5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155" y="2865710"/>
            <a:ext cx="5753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query syntax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1" y="1628800"/>
            <a:ext cx="659953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2" y="3737279"/>
            <a:ext cx="34513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557" y="866171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chain &amp; lambda: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549" y="2996952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 query syntax:</a:t>
            </a:r>
            <a:endParaRPr lang="ru-RU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798" y="2865710"/>
            <a:ext cx="7204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достижимости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564904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методе…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Должна быть ветвь, которая возвращает значение – </a:t>
            </a:r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НЕВЕРНО</a:t>
            </a:r>
          </a:p>
          <a:p>
            <a:endParaRPr lang="ru-RU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Все ветви, которые что-то возвращают, должны возвращать значение - </a:t>
            </a:r>
            <a:r>
              <a:rPr lang="ru-RU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  <a:endParaRPr lang="ru-RU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7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7" y="2865710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52835"/>
              </p:ext>
            </p:extLst>
          </p:nvPr>
        </p:nvGraphicFramePr>
        <p:xfrm>
          <a:off x="389977" y="1124896"/>
          <a:ext cx="8214470" cy="5400448"/>
        </p:xfrm>
        <a:graphic>
          <a:graphicData uri="http://schemas.openxmlformats.org/drawingml/2006/table">
            <a:tbl>
              <a:tblPr/>
              <a:tblGrid>
                <a:gridCol w="4107235"/>
                <a:gridCol w="4107235"/>
              </a:tblGrid>
              <a:tr h="3285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</a:rPr>
                        <a:t>C# Type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37475" marR="37475" marT="46844" marB="4684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.NET Framework Type</a:t>
                      </a:r>
                    </a:p>
                  </a:txBody>
                  <a:tcPr marL="37475" marR="37475" marT="46844" marB="4684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System.Boolean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System.SByte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System.Char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System.Decimal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System.Double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System.Single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System.Int64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System.UInt64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System.Object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System.String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86063" y="66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64014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 aliases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240360" cy="298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793702"/>
            <a:ext cx="8903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Может ли </a:t>
            </a:r>
            <a:r>
              <a:rPr lang="en-US" sz="5400" dirty="0"/>
              <a:t>this </a:t>
            </a:r>
            <a:r>
              <a:rPr lang="ru-RU" sz="5400" dirty="0"/>
              <a:t>равняться</a:t>
            </a:r>
            <a:r>
              <a:rPr lang="en-US" sz="5400" dirty="0"/>
              <a:t> null?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195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26662"/>
            <a:ext cx="5904656" cy="25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0" y="4581128"/>
            <a:ext cx="78153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17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058" y="2865710"/>
            <a:ext cx="7141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Минимальный </a:t>
            </a:r>
            <a:r>
              <a:rPr lang="ru-RU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5" y="1124744"/>
            <a:ext cx="770469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01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Почему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дедлочится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 должен быть вызван </a:t>
            </a:r>
            <a:r>
              <a:rPr lang="ru-RU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ТОГО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будет создан первый экземпляр класса, или произойдет первое обращение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статическому методу класса.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 должен быть вызван </a:t>
            </a:r>
            <a:r>
              <a:rPr lang="ru-RU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ТОЛЬКО ОДИН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обеспечить второе условие,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 вызовом конструктора накладывает на него блокировку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конструктора вызывается еще один статический метод.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хочет проверить, нужно ли вызывать статический конструктор. Пытается захватить блокировку, но она занята конструктором.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????????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DEADLOCK!</a:t>
            </a:r>
            <a:endParaRPr lang="ru-RU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6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48" y="2348880"/>
            <a:ext cx="8408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5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отладки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161" y="286571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6019848"/>
            <a:ext cx="482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https://github.com/y-gagar1n/dotnet-gotchas</a:t>
            </a:r>
            <a:endParaRPr lang="ru-RU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7466"/>
              </p:ext>
            </p:extLst>
          </p:nvPr>
        </p:nvGraphicFramePr>
        <p:xfrm>
          <a:off x="1524000" y="1397000"/>
          <a:ext cx="6096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callvirt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</a:t>
                      </a:r>
                      <a:r>
                        <a:rPr lang="ru-RU" baseline="0" dirty="0" smtClean="0"/>
                        <a:t> для вызова статических, </a:t>
                      </a:r>
                      <a:r>
                        <a:rPr lang="ru-RU" baseline="0" dirty="0" err="1" smtClean="0"/>
                        <a:t>экземплярных</a:t>
                      </a:r>
                      <a:r>
                        <a:rPr lang="ru-RU" baseline="0" dirty="0" smtClean="0"/>
                        <a:t> методов, а также </a:t>
                      </a:r>
                      <a:r>
                        <a:rPr lang="ru-RU" baseline="0" dirty="0" err="1" smtClean="0"/>
                        <a:t>невиртуального</a:t>
                      </a:r>
                      <a:r>
                        <a:rPr lang="ru-RU" baseline="0" dirty="0" smtClean="0"/>
                        <a:t> вызова виртуальных методов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вызова </a:t>
                      </a:r>
                      <a:r>
                        <a:rPr lang="ru-RU" dirty="0" err="1" smtClean="0"/>
                        <a:t>экземплярных</a:t>
                      </a:r>
                      <a:r>
                        <a:rPr lang="ru-RU" dirty="0" smtClean="0"/>
                        <a:t> и виртуальных методов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Подразумевает, что объект,</a:t>
                      </a:r>
                      <a:r>
                        <a:rPr lang="ru-RU" baseline="0" dirty="0" smtClean="0"/>
                        <a:t> имеющий ссылку на метод, не равен </a:t>
                      </a:r>
                      <a:r>
                        <a:rPr lang="en-US" baseline="0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Явно проверяет и выбрасывает </a:t>
                      </a:r>
                      <a:r>
                        <a:rPr lang="en-US" dirty="0" err="1" smtClean="0"/>
                        <a:t>NullReferenceException</a:t>
                      </a:r>
                      <a:r>
                        <a:rPr lang="ru-RU" dirty="0" smtClean="0"/>
                        <a:t>, если равен </a:t>
                      </a:r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522920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повсеместно используется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864" y="2348880"/>
            <a:ext cx="4354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в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</a:t>
            </a:r>
          </a:p>
          <a:p>
            <a:pPr algn="ctr"/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ельзя в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23224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Common Language Runtime</a:t>
            </a:r>
            <a:r>
              <a:rPr lang="en-US" dirty="0"/>
              <a:t> </a:t>
            </a:r>
            <a:r>
              <a:rPr lang="ru-RU" b="1" dirty="0" smtClean="0"/>
              <a:t>(</a:t>
            </a:r>
            <a:r>
              <a:rPr lang="en-US" b="1" dirty="0" smtClean="0"/>
              <a:t>CLR) </a:t>
            </a:r>
            <a:r>
              <a:rPr lang="ru-RU" dirty="0" smtClean="0"/>
              <a:t>—</a:t>
            </a:r>
            <a:r>
              <a:rPr lang="ru-RU" dirty="0"/>
              <a:t> виртуальная машина, интерпретирующая и исполняющая код на языке </a:t>
            </a:r>
            <a:r>
              <a:rPr lang="en-US" dirty="0" smtClean="0"/>
              <a:t>CIL</a:t>
            </a:r>
            <a:r>
              <a:rPr lang="ru-RU" dirty="0" smtClean="0"/>
              <a:t> (ранее – </a:t>
            </a:r>
            <a:r>
              <a:rPr lang="en-US" dirty="0" smtClean="0"/>
              <a:t>MSIL), </a:t>
            </a:r>
            <a:r>
              <a:rPr lang="ru-RU" dirty="0"/>
              <a:t>в который компилируются программы, написанные, в частности, на .</a:t>
            </a:r>
            <a:r>
              <a:rPr lang="en-US" dirty="0"/>
              <a:t>NET-</a:t>
            </a:r>
            <a:r>
              <a:rPr lang="ru-RU" dirty="0"/>
              <a:t>совместимых языках </a:t>
            </a:r>
            <a:r>
              <a:rPr lang="ru-RU" dirty="0" smtClean="0"/>
              <a:t>программирования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C:\Users\y.timofeev\Pictures\800px-CLR_dia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98" y="3024274"/>
            <a:ext cx="6103462" cy="32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1111"/>
            <a:ext cx="656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Статические конструкторы в интерфейсах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8385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95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807095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2" y="1987277"/>
            <a:ext cx="4781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2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5346"/>
            <a:ext cx="7056784" cy="494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699</Words>
  <Application>Microsoft Office PowerPoint</Application>
  <PresentationFormat>Экран (4:3)</PresentationFormat>
  <Paragraphs>177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Презентация PowerPoint</vt:lpstr>
      <vt:lpstr>О чем будем говорить?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Yurij Timofeev</cp:lastModifiedBy>
  <cp:revision>47</cp:revision>
  <dcterms:created xsi:type="dcterms:W3CDTF">2013-12-08T17:54:35Z</dcterms:created>
  <dcterms:modified xsi:type="dcterms:W3CDTF">2013-12-18T07:14:24Z</dcterms:modified>
</cp:coreProperties>
</file>