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4" r:id="rId4"/>
    <p:sldId id="261" r:id="rId5"/>
    <p:sldId id="263" r:id="rId6"/>
    <p:sldId id="266" r:id="rId7"/>
    <p:sldId id="260" r:id="rId8"/>
    <p:sldId id="271" r:id="rId9"/>
    <p:sldId id="267" r:id="rId10"/>
    <p:sldId id="268" r:id="rId11"/>
    <p:sldId id="259" r:id="rId12"/>
    <p:sldId id="269" r:id="rId13"/>
    <p:sldId id="272" r:id="rId1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94CE254-D8E4-415B-A058-C977778D0AFD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CEBD458-27DF-4053-A950-3D26E51FA8F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5192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64E2A2-86AA-4A7A-9D8A-8414A26B022A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88B7B-B5D5-43F2-81D9-BBDC684E7192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BD9F0-5BDB-4A35-B44F-FD2EF07A47A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E8280-B13D-48BC-871F-83B5B85AAF13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12B48-453C-4F0A-A7F3-5EBAF87B4F4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40BAF-18FA-445B-A2BE-CF8B6A0A9CAB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8C720-E22C-4DC5-8A0D-0BCD8CB4298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E4E1B-836F-4A7A-8EA4-7BE5E230AF10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A3E8-FAFC-46C4-9B6F-F18BA6BB0E7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B109-147B-4306-B799-7BC4053B116E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3A345-900F-4A0B-9A53-9FDC8AF26AA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5A93E-285A-4BD3-8D65-F1B0DACB351D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5698-13BD-41A4-8D1C-EA1A8CE1508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8E5D-2099-453A-B943-C255260F6911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501EB-52E2-408B-9D25-A9212A0D350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65EA6-0E53-471C-AB33-058218E31657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3C5D-E2CC-4795-8A1E-C222CA06FA0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1CDCE-6CAC-4933-82FE-39859D97D983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CAA4B-DACC-4011-A657-60C28274FB8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D8784-6C26-4791-A4A8-AD2DF1618D3E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1C53-6453-4251-8D31-64822F82AED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D5E65-57CA-4278-A32B-4370B88EA6A1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E7D79-B4C8-49E5-9DD2-0A304527B8E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33650A-ABCA-46C3-9DEB-5C4F4F58513B}" type="datetimeFigureOut">
              <a:rPr lang="ja-JP" altLang="en-US"/>
              <a:pPr>
                <a:defRPr/>
              </a:pPr>
              <a:t>2013/01/18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16B3B1-2391-4EDF-A9DC-8B7AA7E9A2D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Topology Ruby API</a:t>
            </a:r>
            <a:endParaRPr lang="ja-JP" altLang="en-US" smtClean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Example: Get-All-Status (B)</a:t>
            </a:r>
            <a:endParaRPr lang="ja-JP" altLang="en-US" smtClean="0"/>
          </a:p>
        </p:txBody>
      </p:sp>
      <p:sp>
        <p:nvSpPr>
          <p:cNvPr id="2457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700" cy="4525963"/>
          </a:xfrm>
        </p:spPr>
        <p:txBody>
          <a:bodyPr/>
          <a:lstStyle/>
          <a:p>
            <a:r>
              <a:rPr lang="en-US" altLang="ja-JP" smtClean="0"/>
              <a:t>Same as previous.</a:t>
            </a:r>
          </a:p>
          <a:p>
            <a:pPr lvl="1"/>
            <a:r>
              <a:rPr lang="en-US" altLang="ja-JP" smtClean="0"/>
              <a:t>Using block as callback.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59338" y="1916113"/>
            <a:ext cx="4251325" cy="4278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class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TestController</a:t>
            </a:r>
            <a:r>
              <a:rPr lang="en-US" altLang="ja-JP" sz="1600" dirty="0">
                <a:latin typeface="+mn-lt"/>
                <a:ea typeface="+mn-ea"/>
              </a:rPr>
              <a:t> &lt; Controller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include Topology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latin typeface="+mn-lt"/>
                <a:ea typeface="+mn-ea"/>
              </a:rPr>
              <a:t>periodic_timer_event</a:t>
            </a:r>
            <a:r>
              <a:rPr lang="en-US" altLang="ja-JP" sz="1600" dirty="0">
                <a:latin typeface="+mn-lt"/>
                <a:ea typeface="+mn-ea"/>
              </a:rPr>
              <a:t> :</a:t>
            </a:r>
            <a:r>
              <a:rPr lang="en-US" altLang="ja-JP" sz="1600" dirty="0" err="1">
                <a:latin typeface="+mn-lt"/>
                <a:ea typeface="+mn-ea"/>
              </a:rPr>
              <a:t>show_status</a:t>
            </a:r>
            <a:r>
              <a:rPr lang="en-US" altLang="ja-JP" sz="1600" dirty="0">
                <a:latin typeface="+mn-lt"/>
                <a:ea typeface="+mn-ea"/>
              </a:rPr>
              <a:t>,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show_status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send_all_switch_status_request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do</a:t>
            </a:r>
            <a:r>
              <a:rPr lang="en-US" altLang="ja-JP" sz="1600" dirty="0">
                <a:latin typeface="+mn-lt"/>
                <a:ea typeface="+mn-ea"/>
              </a:rPr>
              <a:t> |switches|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  </a:t>
            </a:r>
            <a:r>
              <a:rPr lang="en-US" altLang="ja-JP" sz="1600" dirty="0" err="1">
                <a:latin typeface="+mn-lt"/>
                <a:ea typeface="+mn-ea"/>
              </a:rPr>
              <a:t>switches.each</a:t>
            </a:r>
            <a:r>
              <a:rPr lang="en-US" altLang="ja-JP" sz="1600" dirty="0">
                <a:latin typeface="+mn-lt"/>
                <a:ea typeface="+mn-ea"/>
              </a:rPr>
              <a:t> {|e| puts Switch[e] }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send_all_port_status_request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do</a:t>
            </a:r>
            <a:r>
              <a:rPr lang="en-US" altLang="ja-JP" sz="1600" dirty="0">
                <a:latin typeface="+mn-lt"/>
                <a:ea typeface="+mn-ea"/>
              </a:rPr>
              <a:t> |ports|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  </a:t>
            </a:r>
            <a:r>
              <a:rPr lang="en-US" altLang="ja-JP" sz="1600" dirty="0" err="1">
                <a:latin typeface="+mn-lt"/>
                <a:ea typeface="+mn-ea"/>
              </a:rPr>
              <a:t>ports.each</a:t>
            </a:r>
            <a:r>
              <a:rPr lang="en-US" altLang="ja-JP" sz="1600" dirty="0">
                <a:latin typeface="+mn-lt"/>
                <a:ea typeface="+mn-ea"/>
              </a:rPr>
              <a:t> {|e| puts Port[e]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send_all_link_status_request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do</a:t>
            </a:r>
            <a:r>
              <a:rPr lang="en-US" altLang="ja-JP" sz="1600" dirty="0">
                <a:latin typeface="+mn-lt"/>
                <a:ea typeface="+mn-ea"/>
              </a:rPr>
              <a:t> |links|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  </a:t>
            </a:r>
            <a:r>
              <a:rPr lang="en-US" altLang="ja-JP" sz="1600" dirty="0" err="1">
                <a:latin typeface="+mn-lt"/>
                <a:ea typeface="+mn-ea"/>
              </a:rPr>
              <a:t>links.each</a:t>
            </a:r>
            <a:r>
              <a:rPr lang="en-US" altLang="ja-JP" sz="1600" dirty="0">
                <a:latin typeface="+mn-lt"/>
                <a:ea typeface="+mn-ea"/>
              </a:rPr>
              <a:t> {|e| puts Link[e]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ja-JP" alt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Topology Event API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Receive notification on every event.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implement handler to receive each event.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{switch, port, link}_</a:t>
            </a:r>
            <a:r>
              <a:rPr lang="en-US" altLang="ja-JP" dirty="0" err="1" smtClean="0"/>
              <a:t>status_updated</a:t>
            </a:r>
            <a:r>
              <a:rPr lang="en-US" altLang="ja-JP" dirty="0" smtClean="0"/>
              <a:t>( Hash 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/>
              <a:t>Argument </a:t>
            </a:r>
            <a:r>
              <a:rPr lang="en-US" altLang="ja-JP" dirty="0" smtClean="0"/>
              <a:t>is a Hash </a:t>
            </a:r>
            <a:r>
              <a:rPr lang="en-US" altLang="ja-JP" dirty="0"/>
              <a:t>which is convertible to corresponding </a:t>
            </a:r>
            <a:r>
              <a:rPr lang="en-US" altLang="ja-JP" i="1" dirty="0"/>
              <a:t>Topology::{Switch, Port, Link}</a:t>
            </a:r>
            <a:r>
              <a:rPr lang="en-US" altLang="ja-JP" dirty="0"/>
              <a:t> object</a:t>
            </a:r>
            <a:r>
              <a:rPr lang="en-US" altLang="ja-JP" dirty="0" smtClean="0"/>
              <a:t>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i="1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i="1" dirty="0" smtClean="0"/>
              <a:t>Typical usage pattern: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ja-JP" i="1" dirty="0" smtClean="0"/>
              <a:t>Populate user structure with Get-All-Status API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ja-JP" i="1" dirty="0" smtClean="0"/>
              <a:t>Maintain user structure updated on following </a:t>
            </a:r>
            <a:r>
              <a:rPr lang="en-US" altLang="ja-JP" i="1" dirty="0"/>
              <a:t>e</a:t>
            </a:r>
            <a:r>
              <a:rPr lang="en-US" altLang="ja-JP" i="1" dirty="0" smtClean="0"/>
              <a:t>vent.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Cache Data Structure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class Cache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Holds all the instance of Switches, Links managed by topology.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members</a:t>
            </a:r>
            <a:endParaRPr lang="en-US" altLang="ja-JP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switches: Hash&lt;Integer, Switch&gt; - Mapping from </a:t>
            </a:r>
            <a:r>
              <a:rPr lang="en-US" altLang="ja-JP" dirty="0" err="1" smtClean="0"/>
              <a:t>dpid</a:t>
            </a:r>
            <a:r>
              <a:rPr lang="en-US" altLang="ja-JP" dirty="0" smtClean="0"/>
              <a:t> to Switch instance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links: Hash&lt;Integer*4, Link&gt; - Mapping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Note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See yard doc for details. (</a:t>
            </a:r>
            <a:r>
              <a:rPr lang="en-US" altLang="ja-JP" dirty="0" err="1" smtClean="0"/>
              <a:t>Trema</a:t>
            </a:r>
            <a:r>
              <a:rPr lang="en-US" altLang="ja-JP" dirty="0" smtClean="0"/>
              <a:t>::Topology::Cache)</a:t>
            </a:r>
            <a:endParaRPr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395288" y="1268413"/>
            <a:ext cx="3384550" cy="93645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Controller (Ruby)</a:t>
            </a:r>
            <a:endParaRPr lang="ja-JP" altLang="en-US" sz="1600" dirty="0"/>
          </a:p>
        </p:txBody>
      </p:sp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Cache usage sequence</a:t>
            </a:r>
            <a:endParaRPr lang="ja-JP" altLang="en-US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187624" y="2132856"/>
            <a:ext cx="14052" cy="413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9" idx="2"/>
          </p:cNvCxnSpPr>
          <p:nvPr/>
        </p:nvCxnSpPr>
        <p:spPr>
          <a:xfrm flipH="1">
            <a:off x="6588224" y="2060848"/>
            <a:ext cx="35620" cy="4104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867400" y="1268413"/>
            <a:ext cx="1512888" cy="79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Topology Daemon Process</a:t>
            </a:r>
            <a:endParaRPr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539750" y="1628800"/>
            <a:ext cx="1511300" cy="50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User Code</a:t>
            </a:r>
            <a:endParaRPr lang="ja-JP" altLang="en-US" sz="16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2843809" y="2132856"/>
            <a:ext cx="10170" cy="413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2195513" y="1628800"/>
            <a:ext cx="1512887" cy="50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/>
              <a:t>Topology (Ruby)</a:t>
            </a:r>
            <a:endParaRPr lang="ja-JP" altLang="en-US" sz="1600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825750" y="3815333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843808" y="2924944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テキスト ボックス 21"/>
          <p:cNvSpPr txBox="1">
            <a:spLocks noChangeArrowheads="1"/>
          </p:cNvSpPr>
          <p:nvPr/>
        </p:nvSpPr>
        <p:spPr bwMode="auto">
          <a:xfrm>
            <a:off x="3131840" y="2564904"/>
            <a:ext cx="3211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Calibri" pitchFamily="34" charset="0"/>
              </a:rPr>
              <a:t>get_all</a:t>
            </a:r>
            <a:r>
              <a:rPr lang="en-US" altLang="ja-JP" dirty="0" smtClean="0">
                <a:latin typeface="Calibri" pitchFamily="34" charset="0"/>
              </a:rPr>
              <a:t>_{</a:t>
            </a:r>
            <a:r>
              <a:rPr lang="en-US" altLang="ja-JP" dirty="0" err="1" smtClean="0">
                <a:latin typeface="Calibri" pitchFamily="34" charset="0"/>
              </a:rPr>
              <a:t>link,port,switch</a:t>
            </a:r>
            <a:r>
              <a:rPr lang="en-US" altLang="ja-JP" dirty="0" smtClean="0">
                <a:latin typeface="Calibri" pitchFamily="34" charset="0"/>
              </a:rPr>
              <a:t>}_status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1187450" y="4610645"/>
            <a:ext cx="1655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5" name="テキスト ボックス 24"/>
          <p:cNvSpPr txBox="1">
            <a:spLocks noChangeArrowheads="1"/>
          </p:cNvSpPr>
          <p:nvPr/>
        </p:nvSpPr>
        <p:spPr bwMode="auto">
          <a:xfrm>
            <a:off x="1331640" y="4251274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Calibri" pitchFamily="34" charset="0"/>
              </a:rPr>
              <a:t>c</a:t>
            </a:r>
            <a:r>
              <a:rPr lang="en-US" altLang="ja-JP" dirty="0" err="1" smtClean="0">
                <a:latin typeface="Calibri" pitchFamily="34" charset="0"/>
              </a:rPr>
              <a:t>ache_ready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38" name="フリーフォーム 37"/>
          <p:cNvSpPr/>
          <p:nvPr/>
        </p:nvSpPr>
        <p:spPr>
          <a:xfrm>
            <a:off x="827088" y="3501008"/>
            <a:ext cx="6337300" cy="88900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8687" name="テキスト ボックス 39"/>
          <p:cNvSpPr txBox="1">
            <a:spLocks noChangeArrowheads="1"/>
          </p:cNvSpPr>
          <p:nvPr/>
        </p:nvSpPr>
        <p:spPr bwMode="auto">
          <a:xfrm>
            <a:off x="-2009" y="2276872"/>
            <a:ext cx="2917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Calibri" pitchFamily="34" charset="0"/>
              </a:rPr>
              <a:t>send_rebuild_cache_request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212850" y="2700090"/>
            <a:ext cx="161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288" y="2700090"/>
            <a:ext cx="71437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808288" y="3826446"/>
            <a:ext cx="107528" cy="13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843808" y="3077344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843808" y="3212976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>
            <a:off x="2825849" y="4031357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808387" y="4042470"/>
            <a:ext cx="107528" cy="13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825849" y="4247381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808387" y="4258494"/>
            <a:ext cx="107429" cy="322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2" name="U ターン矢印 1"/>
          <p:cNvSpPr>
            <a:spLocks noChangeAspect="1"/>
          </p:cNvSpPr>
          <p:nvPr/>
        </p:nvSpPr>
        <p:spPr>
          <a:xfrm rot="16200000" flipH="1">
            <a:off x="2667960" y="3838210"/>
            <a:ext cx="84187" cy="164539"/>
          </a:xfrm>
          <a:prstGeom prst="uturnArrow">
            <a:avLst>
              <a:gd name="adj1" fmla="val 13126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U ターン矢印 27"/>
          <p:cNvSpPr>
            <a:spLocks noChangeAspect="1"/>
          </p:cNvSpPr>
          <p:nvPr/>
        </p:nvSpPr>
        <p:spPr>
          <a:xfrm rot="16200000" flipH="1">
            <a:off x="2667960" y="4054234"/>
            <a:ext cx="84187" cy="164539"/>
          </a:xfrm>
          <a:prstGeom prst="uturnArrow">
            <a:avLst>
              <a:gd name="adj1" fmla="val 13126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U ターン矢印 28"/>
          <p:cNvSpPr>
            <a:spLocks noChangeAspect="1"/>
          </p:cNvSpPr>
          <p:nvPr/>
        </p:nvSpPr>
        <p:spPr>
          <a:xfrm rot="16200000" flipH="1">
            <a:off x="2667960" y="4270258"/>
            <a:ext cx="84187" cy="164539"/>
          </a:xfrm>
          <a:prstGeom prst="uturnArrow">
            <a:avLst>
              <a:gd name="adj1" fmla="val 13126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02093" y="5183614"/>
            <a:ext cx="1125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50" dirty="0" smtClean="0"/>
              <a:t>(update cache)</a:t>
            </a:r>
            <a:endParaRPr kumimoji="1" lang="ja-JP" altLang="en-US" sz="105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827584" y="4780260"/>
            <a:ext cx="6337300" cy="88900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2825750" y="5225976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808288" y="5237089"/>
            <a:ext cx="107528" cy="13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37" name="U ターン矢印 36"/>
          <p:cNvSpPr>
            <a:spLocks noChangeAspect="1"/>
          </p:cNvSpPr>
          <p:nvPr/>
        </p:nvSpPr>
        <p:spPr>
          <a:xfrm rot="16200000" flipH="1">
            <a:off x="2667960" y="5248853"/>
            <a:ext cx="84187" cy="164539"/>
          </a:xfrm>
          <a:prstGeom prst="uturnArrow">
            <a:avLst>
              <a:gd name="adj1" fmla="val 13126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テキスト ボックス 21"/>
          <p:cNvSpPr txBox="1">
            <a:spLocks noChangeArrowheads="1"/>
          </p:cNvSpPr>
          <p:nvPr/>
        </p:nvSpPr>
        <p:spPr bwMode="auto">
          <a:xfrm>
            <a:off x="3131840" y="4859868"/>
            <a:ext cx="35072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Calibri" pitchFamily="34" charset="0"/>
              </a:rPr>
              <a:t>({</a:t>
            </a:r>
            <a:r>
              <a:rPr lang="en-US" altLang="ja-JP" dirty="0" err="1" smtClean="0">
                <a:latin typeface="Calibri" pitchFamily="34" charset="0"/>
              </a:rPr>
              <a:t>link,port,switch</a:t>
            </a:r>
            <a:r>
              <a:rPr lang="en-US" altLang="ja-JP" dirty="0" smtClean="0">
                <a:latin typeface="Calibri" pitchFamily="34" charset="0"/>
              </a:rPr>
              <a:t>}_</a:t>
            </a:r>
            <a:r>
              <a:rPr lang="en-US" altLang="ja-JP" dirty="0" err="1" smtClean="0">
                <a:latin typeface="Calibri" pitchFamily="34" charset="0"/>
              </a:rPr>
              <a:t>status_updated</a:t>
            </a:r>
            <a:r>
              <a:rPr lang="en-US" altLang="ja-JP" dirty="0" smtClean="0">
                <a:latin typeface="Calibri" pitchFamily="34" charset="0"/>
              </a:rPr>
              <a:t>)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45" name="フリーフォーム 44"/>
          <p:cNvSpPr/>
          <p:nvPr/>
        </p:nvSpPr>
        <p:spPr>
          <a:xfrm>
            <a:off x="827584" y="5517232"/>
            <a:ext cx="6337300" cy="88900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808387" y="5877272"/>
            <a:ext cx="107429" cy="322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cxnSp>
        <p:nvCxnSpPr>
          <p:cNvPr id="47" name="直線矢印コネクタ 46"/>
          <p:cNvCxnSpPr/>
          <p:nvPr/>
        </p:nvCxnSpPr>
        <p:spPr>
          <a:xfrm flipH="1">
            <a:off x="1187624" y="6165304"/>
            <a:ext cx="1655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1187624" y="5949280"/>
            <a:ext cx="161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24"/>
          <p:cNvSpPr txBox="1">
            <a:spLocks noChangeArrowheads="1"/>
          </p:cNvSpPr>
          <p:nvPr/>
        </p:nvSpPr>
        <p:spPr bwMode="auto">
          <a:xfrm>
            <a:off x="1331640" y="5579948"/>
            <a:ext cx="1142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Calibri" pitchFamily="34" charset="0"/>
              </a:rPr>
              <a:t>get_c</a:t>
            </a:r>
            <a:r>
              <a:rPr lang="en-US" altLang="ja-JP" dirty="0" err="1" smtClean="0">
                <a:latin typeface="Calibri" pitchFamily="34" charset="0"/>
              </a:rPr>
              <a:t>ache</a:t>
            </a:r>
            <a:endParaRPr lang="ja-JP" altLang="en-US" dirty="0">
              <a:latin typeface="Calibri" pitchFamily="34" charset="0"/>
            </a:endParaRPr>
          </a:p>
        </p:txBody>
      </p:sp>
      <p:sp>
        <p:nvSpPr>
          <p:cNvPr id="19" name="右中かっこ 18"/>
          <p:cNvSpPr/>
          <p:nvPr/>
        </p:nvSpPr>
        <p:spPr>
          <a:xfrm>
            <a:off x="7092280" y="2276872"/>
            <a:ext cx="515488" cy="23762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72" name="テキスト ボックス 28671"/>
          <p:cNvSpPr txBox="1"/>
          <p:nvPr/>
        </p:nvSpPr>
        <p:spPr>
          <a:xfrm>
            <a:off x="7609724" y="4869160"/>
            <a:ext cx="157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Background</a:t>
            </a:r>
          </a:p>
          <a:p>
            <a:r>
              <a:rPr lang="en-US" altLang="ja-JP" dirty="0" smtClean="0"/>
              <a:t>cache update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601962" y="5662989"/>
            <a:ext cx="1506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get cache on</a:t>
            </a:r>
          </a:p>
          <a:p>
            <a:r>
              <a:rPr lang="en-US" altLang="ja-JP" dirty="0" smtClean="0"/>
              <a:t>user request</a:t>
            </a:r>
            <a:endParaRPr kumimoji="1" lang="en-US" altLang="ja-JP" dirty="0" smtClean="0"/>
          </a:p>
        </p:txBody>
      </p:sp>
      <p:sp>
        <p:nvSpPr>
          <p:cNvPr id="52" name="右中かっこ 51"/>
          <p:cNvSpPr/>
          <p:nvPr/>
        </p:nvSpPr>
        <p:spPr>
          <a:xfrm>
            <a:off x="7092280" y="4797152"/>
            <a:ext cx="515488" cy="7920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中かっこ 52"/>
          <p:cNvSpPr/>
          <p:nvPr/>
        </p:nvSpPr>
        <p:spPr>
          <a:xfrm>
            <a:off x="7092280" y="5661248"/>
            <a:ext cx="515488" cy="7920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73" name="テキスト ボックス 28672"/>
          <p:cNvSpPr txBox="1"/>
          <p:nvPr/>
        </p:nvSpPr>
        <p:spPr>
          <a:xfrm>
            <a:off x="7717716" y="2937718"/>
            <a:ext cx="1390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Cache</a:t>
            </a:r>
          </a:p>
          <a:p>
            <a:r>
              <a:rPr lang="en-US" altLang="ja-JP" dirty="0" smtClean="0"/>
              <a:t>Initialization</a:t>
            </a:r>
          </a:p>
          <a:p>
            <a:r>
              <a:rPr kumimoji="1" lang="en-US" altLang="ja-JP" dirty="0" smtClean="0"/>
              <a:t>process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Overview</a:t>
            </a:r>
            <a:endParaRPr lang="ja-JP" altLang="en-US" smtClean="0"/>
          </a:p>
        </p:txBody>
      </p:sp>
      <p:sp>
        <p:nvSpPr>
          <p:cNvPr id="4" name="角丸四角形 3"/>
          <p:cNvSpPr/>
          <p:nvPr/>
        </p:nvSpPr>
        <p:spPr>
          <a:xfrm>
            <a:off x="3995738" y="3487738"/>
            <a:ext cx="18002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Daemon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25475" y="2514600"/>
            <a:ext cx="1943100" cy="914400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Controller (C)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200150" y="2997200"/>
            <a:ext cx="135572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/>
              <a:t>libtopology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11188" y="4243388"/>
            <a:ext cx="1944687" cy="914400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Controller (Ruby)</a:t>
            </a:r>
            <a:endParaRPr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187450" y="4724400"/>
            <a:ext cx="1355725" cy="43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</a:t>
            </a:r>
            <a:endParaRPr lang="ja-JP" altLang="en-US" dirty="0"/>
          </a:p>
        </p:txBody>
      </p:sp>
      <p:cxnSp>
        <p:nvCxnSpPr>
          <p:cNvPr id="10" name="カギ線コネクタ 9"/>
          <p:cNvCxnSpPr>
            <a:stCxn id="6" idx="3"/>
            <a:endCxn id="4" idx="1"/>
          </p:cNvCxnSpPr>
          <p:nvPr/>
        </p:nvCxnSpPr>
        <p:spPr>
          <a:xfrm>
            <a:off x="2555875" y="3213100"/>
            <a:ext cx="1439863" cy="73183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8" idx="3"/>
            <a:endCxn id="4" idx="1"/>
          </p:cNvCxnSpPr>
          <p:nvPr/>
        </p:nvCxnSpPr>
        <p:spPr>
          <a:xfrm flipV="1">
            <a:off x="2543175" y="3944938"/>
            <a:ext cx="1452563" cy="99695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雲 13"/>
          <p:cNvSpPr/>
          <p:nvPr/>
        </p:nvSpPr>
        <p:spPr>
          <a:xfrm>
            <a:off x="5867400" y="1844675"/>
            <a:ext cx="3025775" cy="1584325"/>
          </a:xfrm>
          <a:prstGeom prst="cloud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cxnSp>
        <p:nvCxnSpPr>
          <p:cNvPr id="16" name="曲線コネクタ 15"/>
          <p:cNvCxnSpPr>
            <a:stCxn id="14" idx="1"/>
            <a:endCxn id="4" idx="3"/>
          </p:cNvCxnSpPr>
          <p:nvPr/>
        </p:nvCxnSpPr>
        <p:spPr>
          <a:xfrm rot="5400000">
            <a:off x="6329363" y="2894013"/>
            <a:ext cx="517525" cy="15843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6451600" y="2266950"/>
            <a:ext cx="574675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OFS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524750" y="2198688"/>
            <a:ext cx="576263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OFS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092950" y="2698750"/>
            <a:ext cx="574675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OFS</a:t>
            </a:r>
            <a:endParaRPr lang="ja-JP" altLang="en-US" dirty="0"/>
          </a:p>
        </p:txBody>
      </p:sp>
      <p:sp>
        <p:nvSpPr>
          <p:cNvPr id="15374" name="テキスト ボックス 23"/>
          <p:cNvSpPr txBox="1">
            <a:spLocks noChangeArrowheads="1"/>
          </p:cNvSpPr>
          <p:nvPr/>
        </p:nvSpPr>
        <p:spPr bwMode="auto">
          <a:xfrm>
            <a:off x="5926138" y="4078288"/>
            <a:ext cx="1598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state_notify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port_status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15375" name="テキスト ボックス 24"/>
          <p:cNvSpPr txBox="1">
            <a:spLocks noChangeArrowheads="1"/>
          </p:cNvSpPr>
          <p:nvPr/>
        </p:nvSpPr>
        <p:spPr bwMode="auto">
          <a:xfrm>
            <a:off x="2568575" y="4972050"/>
            <a:ext cx="260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topology service interface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15376" name="テキスト ボックス 25"/>
          <p:cNvSpPr txBox="1">
            <a:spLocks noChangeArrowheads="1"/>
          </p:cNvSpPr>
          <p:nvPr/>
        </p:nvSpPr>
        <p:spPr bwMode="auto">
          <a:xfrm>
            <a:off x="2616200" y="5376863"/>
            <a:ext cx="2301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link up/down event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list all switches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>
                <a:latin typeface="Calibri" pitchFamily="34" charset="0"/>
              </a:rPr>
              <a:t>etc.</a:t>
            </a:r>
            <a:endParaRPr lang="ja-JP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Preparation</a:t>
            </a:r>
            <a:endParaRPr lang="ja-JP" altLang="en-US" smtClean="0"/>
          </a:p>
        </p:txBody>
      </p:sp>
      <p:sp>
        <p:nvSpPr>
          <p:cNvPr id="16386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Add Topology to .conf file.</a:t>
            </a:r>
          </a:p>
          <a:p>
            <a:pPr lvl="1"/>
            <a:r>
              <a:rPr lang="en-US" altLang="ja-JP" smtClean="0"/>
              <a:t>Start topology daemon.</a:t>
            </a:r>
          </a:p>
          <a:p>
            <a:pPr lvl="1"/>
            <a:r>
              <a:rPr lang="en-US" altLang="ja-JP" smtClean="0"/>
              <a:t>Send port_status, state_notify events to topology.</a:t>
            </a:r>
          </a:p>
          <a:p>
            <a:pPr lvl="1"/>
            <a:r>
              <a:rPr lang="en-US" altLang="ja-JP" smtClean="0"/>
              <a:t>Send LLDP packet_in events to topology.</a:t>
            </a:r>
          </a:p>
          <a:p>
            <a:pPr lvl="1"/>
            <a:endParaRPr lang="en-US" altLang="ja-JP" smtClean="0"/>
          </a:p>
        </p:txBody>
      </p:sp>
      <p:sp>
        <p:nvSpPr>
          <p:cNvPr id="4" name="フローチャート : 書類 3"/>
          <p:cNvSpPr/>
          <p:nvPr/>
        </p:nvSpPr>
        <p:spPr>
          <a:xfrm>
            <a:off x="4175125" y="3716338"/>
            <a:ext cx="4968875" cy="312102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 err="1">
                <a:solidFill>
                  <a:schemeClr val="tx1"/>
                </a:solidFill>
              </a:rPr>
              <a:t>vswitch</a:t>
            </a:r>
            <a:r>
              <a:rPr lang="en-US" altLang="ja-JP" sz="1200" dirty="0">
                <a:solidFill>
                  <a:schemeClr val="tx1"/>
                </a:solidFill>
              </a:rPr>
              <a:t> { </a:t>
            </a:r>
            <a:r>
              <a:rPr lang="en-US" altLang="ja-JP" sz="1200" dirty="0" err="1">
                <a:solidFill>
                  <a:schemeClr val="tx1"/>
                </a:solidFill>
              </a:rPr>
              <a:t>dpid</a:t>
            </a:r>
            <a:r>
              <a:rPr lang="en-US" altLang="ja-JP" sz="1200" dirty="0">
                <a:solidFill>
                  <a:schemeClr val="tx1"/>
                </a:solidFill>
              </a:rPr>
              <a:t> "0x1"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 err="1">
                <a:solidFill>
                  <a:schemeClr val="tx1"/>
                </a:solidFill>
              </a:rPr>
              <a:t>vswitch</a:t>
            </a:r>
            <a:r>
              <a:rPr lang="en-US" altLang="ja-JP" sz="1200" dirty="0">
                <a:solidFill>
                  <a:schemeClr val="tx1"/>
                </a:solidFill>
              </a:rPr>
              <a:t> { </a:t>
            </a:r>
            <a:r>
              <a:rPr lang="en-US" altLang="ja-JP" sz="1200" dirty="0" err="1">
                <a:solidFill>
                  <a:schemeClr val="tx1"/>
                </a:solidFill>
              </a:rPr>
              <a:t>dpid</a:t>
            </a:r>
            <a:r>
              <a:rPr lang="en-US" altLang="ja-JP" sz="1200" dirty="0">
                <a:solidFill>
                  <a:schemeClr val="tx1"/>
                </a:solidFill>
              </a:rPr>
              <a:t> "0x2"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chemeClr val="tx1"/>
                </a:solidFill>
              </a:rPr>
              <a:t>link “0x1”, “0x2”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 dirty="0">
                <a:solidFill>
                  <a:schemeClr val="tx1"/>
                </a:solidFill>
              </a:rPr>
              <a:t>・・・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run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 path "./objects/topology/topology"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  options "--</a:t>
            </a:r>
            <a:r>
              <a:rPr lang="en-US" altLang="ja-JP" sz="1200" dirty="0" err="1">
                <a:solidFill>
                  <a:srgbClr val="FF0000"/>
                </a:solidFill>
              </a:rPr>
              <a:t>always_run_discovery</a:t>
            </a:r>
            <a:r>
              <a:rPr lang="en-US" altLang="ja-JP" sz="1200" dirty="0">
                <a:solidFill>
                  <a:srgbClr val="FF0000"/>
                </a:solidFill>
              </a:rPr>
              <a:t>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2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event :</a:t>
            </a:r>
            <a:r>
              <a:rPr lang="en-US" altLang="ja-JP" sz="1200" dirty="0" err="1">
                <a:solidFill>
                  <a:srgbClr val="FF0000"/>
                </a:solidFill>
              </a:rPr>
              <a:t>port_status</a:t>
            </a:r>
            <a:r>
              <a:rPr lang="en-US" altLang="ja-JP" sz="1200" dirty="0">
                <a:solidFill>
                  <a:srgbClr val="FF0000"/>
                </a:solidFill>
              </a:rPr>
              <a:t> =&gt; "topology", :</a:t>
            </a:r>
            <a:r>
              <a:rPr lang="en-US" altLang="ja-JP" sz="1200" dirty="0" err="1">
                <a:solidFill>
                  <a:srgbClr val="FF0000"/>
                </a:solidFill>
              </a:rPr>
              <a:t>state_notify</a:t>
            </a:r>
            <a:r>
              <a:rPr lang="en-US" altLang="ja-JP" sz="1200" dirty="0">
                <a:solidFill>
                  <a:srgbClr val="FF0000"/>
                </a:solidFill>
              </a:rPr>
              <a:t> =&gt; "topology"</a:t>
            </a:r>
            <a:r>
              <a:rPr lang="en-US" altLang="ja-JP" sz="1200" dirty="0">
                <a:solidFill>
                  <a:schemeClr val="tx1"/>
                </a:solidFill>
              </a:rPr>
              <a:t>, :</a:t>
            </a:r>
            <a:r>
              <a:rPr lang="en-US" altLang="ja-JP" sz="1200" dirty="0" err="1">
                <a:solidFill>
                  <a:schemeClr val="tx1"/>
                </a:solidFill>
              </a:rPr>
              <a:t>packet_in</a:t>
            </a:r>
            <a:r>
              <a:rPr lang="en-US" altLang="ja-JP" sz="1200" dirty="0">
                <a:solidFill>
                  <a:schemeClr val="tx1"/>
                </a:solidFill>
              </a:rPr>
              <a:t> =&gt; "filter"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solidFill>
                  <a:srgbClr val="FF0000"/>
                </a:solidFill>
              </a:rPr>
              <a:t>filter :</a:t>
            </a:r>
            <a:r>
              <a:rPr lang="en-US" altLang="ja-JP" sz="1200" dirty="0" err="1">
                <a:solidFill>
                  <a:srgbClr val="FF0000"/>
                </a:solidFill>
              </a:rPr>
              <a:t>lldp</a:t>
            </a:r>
            <a:r>
              <a:rPr lang="en-US" altLang="ja-JP" sz="1200" dirty="0">
                <a:solidFill>
                  <a:srgbClr val="FF0000"/>
                </a:solidFill>
              </a:rPr>
              <a:t> =&gt; "topology"</a:t>
            </a:r>
            <a:r>
              <a:rPr lang="en-US" altLang="ja-JP" sz="1200" dirty="0">
                <a:solidFill>
                  <a:schemeClr val="tx1"/>
                </a:solidFill>
              </a:rPr>
              <a:t>, :</a:t>
            </a:r>
            <a:r>
              <a:rPr lang="en-US" altLang="ja-JP" sz="1200" dirty="0" err="1">
                <a:solidFill>
                  <a:schemeClr val="tx1"/>
                </a:solidFill>
              </a:rPr>
              <a:t>packet_in</a:t>
            </a:r>
            <a:r>
              <a:rPr lang="en-US" altLang="ja-JP" sz="1200" dirty="0">
                <a:solidFill>
                  <a:schemeClr val="tx1"/>
                </a:solidFill>
              </a:rPr>
              <a:t> =&gt; "dumper"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Basic event handler</a:t>
            </a:r>
            <a:endParaRPr lang="ja-JP" altLang="en-US" smtClean="0"/>
          </a:p>
        </p:txBody>
      </p:sp>
      <p:sp>
        <p:nvSpPr>
          <p:cNvPr id="17410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topology_ready handler</a:t>
            </a:r>
          </a:p>
          <a:p>
            <a:r>
              <a:rPr lang="en-US" altLang="ja-JP" smtClean="0"/>
              <a:t>topology_discovery_ready handler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63938" y="3068638"/>
            <a:ext cx="5153025" cy="35401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class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TestController</a:t>
            </a:r>
            <a:r>
              <a:rPr lang="en-US" altLang="ja-JP" sz="1600" dirty="0">
                <a:latin typeface="+mn-lt"/>
                <a:ea typeface="+mn-ea"/>
              </a:rPr>
              <a:t> &lt; Controller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include Topology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topology_ready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solidFill>
                  <a:schemeClr val="accent3"/>
                </a:solidFill>
                <a:latin typeface="+mn-lt"/>
                <a:ea typeface="+mn-ea"/>
              </a:rPr>
              <a:t># Note: Not </a:t>
            </a:r>
            <a:r>
              <a:rPr lang="en-US" altLang="ja-JP" sz="1600" dirty="0" err="1">
                <a:solidFill>
                  <a:schemeClr val="accent3"/>
                </a:solidFill>
                <a:latin typeface="+mn-lt"/>
                <a:ea typeface="+mn-ea"/>
              </a:rPr>
              <a:t>neccesary</a:t>
            </a:r>
            <a:r>
              <a:rPr lang="en-US" altLang="ja-JP" sz="1600" dirty="0">
                <a:solidFill>
                  <a:schemeClr val="accent3"/>
                </a:solidFill>
                <a:latin typeface="+mn-lt"/>
                <a:ea typeface="+mn-ea"/>
              </a:rPr>
              <a:t> if discovery is always enabled by -a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info “Topology ready! Turning on discovery."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enable_topology_discovery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topology_discovery_ready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info “Discovery ready!"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>
                <a:solidFill>
                  <a:schemeClr val="accent3"/>
                </a:solidFill>
                <a:latin typeface="+mn-lt"/>
                <a:ea typeface="+mn-ea"/>
              </a:rPr>
              <a:t># Start building  cache, etc.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 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ja-JP" alt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395288" y="1268413"/>
            <a:ext cx="3384550" cy="1133475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Controller (Ruby)</a:t>
            </a:r>
            <a:endParaRPr lang="ja-JP" altLang="en-US" dirty="0"/>
          </a:p>
        </p:txBody>
      </p:sp>
      <p:sp>
        <p:nvSpPr>
          <p:cNvPr id="194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typical boot sequence</a:t>
            </a:r>
            <a:endParaRPr lang="ja-JP" altLang="en-US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187450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9" idx="2"/>
          </p:cNvCxnSpPr>
          <p:nvPr/>
        </p:nvCxnSpPr>
        <p:spPr>
          <a:xfrm flipH="1">
            <a:off x="6588125" y="2339975"/>
            <a:ext cx="36513" cy="374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867400" y="1268413"/>
            <a:ext cx="1512888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Daemon Process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39750" y="1700213"/>
            <a:ext cx="1511300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User Code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2843213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2195513" y="1700213"/>
            <a:ext cx="1512887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(Ruby)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825750" y="3892550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843213" y="3460750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7" name="テキスト ボックス 20"/>
          <p:cNvSpPr txBox="1">
            <a:spLocks noChangeArrowheads="1"/>
          </p:cNvSpPr>
          <p:nvPr/>
        </p:nvSpPr>
        <p:spPr bwMode="auto">
          <a:xfrm>
            <a:off x="2870200" y="2700338"/>
            <a:ext cx="16589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init_libtopology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19468" name="テキスト ボックス 21"/>
          <p:cNvSpPr txBox="1">
            <a:spLocks noChangeArrowheads="1"/>
          </p:cNvSpPr>
          <p:nvPr/>
        </p:nvSpPr>
        <p:spPr bwMode="auto">
          <a:xfrm>
            <a:off x="3454400" y="3090863"/>
            <a:ext cx="2246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subscribe_libtopology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1187450" y="4037013"/>
            <a:ext cx="1655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0" name="テキスト ボックス 24"/>
          <p:cNvSpPr txBox="1">
            <a:spLocks noChangeArrowheads="1"/>
          </p:cNvSpPr>
          <p:nvPr/>
        </p:nvSpPr>
        <p:spPr bwMode="auto">
          <a:xfrm>
            <a:off x="1160463" y="3667125"/>
            <a:ext cx="16573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topology_ready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1212850" y="4613275"/>
            <a:ext cx="1657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2" name="テキスト ボックス 29"/>
          <p:cNvSpPr txBox="1">
            <a:spLocks noChangeArrowheads="1"/>
          </p:cNvSpPr>
          <p:nvPr/>
        </p:nvSpPr>
        <p:spPr bwMode="auto">
          <a:xfrm>
            <a:off x="60325" y="4243388"/>
            <a:ext cx="2765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enable_topology_discovery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2843213" y="4829175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4" name="テキスト ボックス 33"/>
          <p:cNvSpPr txBox="1">
            <a:spLocks noChangeArrowheads="1"/>
          </p:cNvSpPr>
          <p:nvPr/>
        </p:nvSpPr>
        <p:spPr bwMode="auto">
          <a:xfrm>
            <a:off x="3454400" y="4459288"/>
            <a:ext cx="2767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enable_topology_discovery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2843213" y="5548313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1187450" y="5732463"/>
            <a:ext cx="1655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7" name="テキスト ボックス 36"/>
          <p:cNvSpPr txBox="1">
            <a:spLocks noChangeArrowheads="1"/>
          </p:cNvSpPr>
          <p:nvPr/>
        </p:nvSpPr>
        <p:spPr bwMode="auto">
          <a:xfrm>
            <a:off x="169863" y="5364163"/>
            <a:ext cx="2657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topology_discovery_ready</a:t>
            </a:r>
            <a:endParaRPr lang="ja-JP" altLang="en-US">
              <a:latin typeface="Calibri" pitchFamily="34" charset="0"/>
            </a:endParaRPr>
          </a:p>
        </p:txBody>
      </p:sp>
      <p:sp>
        <p:nvSpPr>
          <p:cNvPr id="38" name="フリーフォーム 37"/>
          <p:cNvSpPr/>
          <p:nvPr/>
        </p:nvSpPr>
        <p:spPr>
          <a:xfrm>
            <a:off x="827088" y="3576638"/>
            <a:ext cx="6337300" cy="90487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9" name="フリーフォーム 38"/>
          <p:cNvSpPr/>
          <p:nvPr/>
        </p:nvSpPr>
        <p:spPr>
          <a:xfrm>
            <a:off x="800100" y="5116513"/>
            <a:ext cx="6335713" cy="90487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9480" name="テキスト ボックス 39"/>
          <p:cNvSpPr txBox="1">
            <a:spLocks noChangeArrowheads="1"/>
          </p:cNvSpPr>
          <p:nvPr/>
        </p:nvSpPr>
        <p:spPr bwMode="auto">
          <a:xfrm>
            <a:off x="2230438" y="2401888"/>
            <a:ext cx="612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start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2195513" y="2771775"/>
            <a:ext cx="630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288" y="2771775"/>
            <a:ext cx="71437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808288" y="3903663"/>
            <a:ext cx="85725" cy="13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808288" y="4643438"/>
            <a:ext cx="85725" cy="185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822575" y="5540375"/>
            <a:ext cx="85725" cy="18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125538" y="3998913"/>
            <a:ext cx="71437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Data Structure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Port </a:t>
            </a:r>
            <a:r>
              <a:rPr lang="en-US" altLang="ja-JP" dirty="0"/>
              <a:t>, </a:t>
            </a:r>
            <a:r>
              <a:rPr lang="en-US" altLang="ja-JP" dirty="0" smtClean="0"/>
              <a:t>Link is represented as a (subclass of) Hash containing it’s property.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class Port &lt; Hash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{ </a:t>
            </a:r>
            <a:r>
              <a:rPr lang="en-US" altLang="ja-JP" u="sng" dirty="0" smtClean="0">
                <a:solidFill>
                  <a:srgbClr val="FF0000"/>
                </a:solidFill>
              </a:rPr>
              <a:t>:</a:t>
            </a:r>
            <a:r>
              <a:rPr lang="en-US" altLang="ja-JP" u="sng" dirty="0" err="1" smtClean="0">
                <a:solidFill>
                  <a:srgbClr val="FF0000"/>
                </a:solidFill>
              </a:rPr>
              <a:t>dpid</a:t>
            </a:r>
            <a:r>
              <a:rPr lang="en-US" altLang="ja-JP" dirty="0" smtClean="0"/>
              <a:t> =&gt; 0xabc, </a:t>
            </a:r>
            <a:r>
              <a:rPr lang="en-US" altLang="ja-JP" dirty="0" smtClean="0">
                <a:solidFill>
                  <a:srgbClr val="FF0000"/>
                </a:solidFill>
              </a:rPr>
              <a:t>:</a:t>
            </a:r>
            <a:r>
              <a:rPr lang="en-US" altLang="ja-JP" dirty="0" err="1" smtClean="0">
                <a:solidFill>
                  <a:srgbClr val="FF0000"/>
                </a:solidFill>
              </a:rPr>
              <a:t>port_no</a:t>
            </a:r>
            <a:r>
              <a:rPr lang="en-US" altLang="ja-JP" dirty="0" smtClean="0"/>
              <a:t> =&gt; 1, :up =&gt; true, :external =&gt; false, :name =&gt; “Port name”, :mac =&gt; “02:00:ac:10:02:10”, :status =&gt; 1 }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class Link &lt; Hash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{</a:t>
            </a:r>
            <a:r>
              <a:rPr lang="en-US" altLang="ja-JP" u="sng" dirty="0" smtClean="0">
                <a:solidFill>
                  <a:srgbClr val="FF0000"/>
                </a:solidFill>
              </a:rPr>
              <a:t>:</a:t>
            </a:r>
            <a:r>
              <a:rPr lang="en-US" altLang="ja-JP" u="sng" dirty="0" err="1" smtClean="0">
                <a:solidFill>
                  <a:srgbClr val="FF0000"/>
                </a:solidFill>
              </a:rPr>
              <a:t>from_dpid</a:t>
            </a:r>
            <a:r>
              <a:rPr lang="en-US" altLang="ja-JP" dirty="0" smtClean="0"/>
              <a:t> =&gt; 0xabc, </a:t>
            </a:r>
            <a:r>
              <a:rPr lang="en-US" altLang="ja-JP" dirty="0" smtClean="0">
                <a:solidFill>
                  <a:srgbClr val="FF0000"/>
                </a:solidFill>
              </a:rPr>
              <a:t>:</a:t>
            </a:r>
            <a:r>
              <a:rPr lang="en-US" altLang="ja-JP" dirty="0" err="1" smtClean="0">
                <a:solidFill>
                  <a:srgbClr val="FF0000"/>
                </a:solidFill>
              </a:rPr>
              <a:t>from_port_no</a:t>
            </a:r>
            <a:r>
              <a:rPr lang="en-US" altLang="ja-JP" dirty="0" smtClean="0"/>
              <a:t> =&gt; 1, </a:t>
            </a:r>
            <a:r>
              <a:rPr lang="en-US" altLang="ja-JP" u="sng" dirty="0" smtClean="0">
                <a:solidFill>
                  <a:srgbClr val="FF0000"/>
                </a:solidFill>
              </a:rPr>
              <a:t>:</a:t>
            </a:r>
            <a:r>
              <a:rPr lang="en-US" altLang="ja-JP" u="sng" dirty="0" err="1" smtClean="0">
                <a:solidFill>
                  <a:srgbClr val="FF0000"/>
                </a:solidFill>
              </a:rPr>
              <a:t>to_dpid</a:t>
            </a:r>
            <a:r>
              <a:rPr lang="en-US" altLang="ja-JP" dirty="0" smtClean="0"/>
              <a:t> =&gt; 0xdef, </a:t>
            </a:r>
            <a:r>
              <a:rPr lang="en-US" altLang="ja-JP" dirty="0" smtClean="0">
                <a:solidFill>
                  <a:srgbClr val="FF0000"/>
                </a:solidFill>
              </a:rPr>
              <a:t>:</a:t>
            </a:r>
            <a:r>
              <a:rPr lang="en-US" altLang="ja-JP" dirty="0" err="1" smtClean="0">
                <a:solidFill>
                  <a:srgbClr val="FF0000"/>
                </a:solidFill>
              </a:rPr>
              <a:t>to_port_no</a:t>
            </a:r>
            <a:r>
              <a:rPr lang="en-US" altLang="ja-JP" dirty="0" smtClean="0"/>
              <a:t> =&gt; 2, :up =&gt; true, :unstable =&gt; false, :status =&gt; 1 }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Switch is also represented as a subclass of Hash, but has additional member.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class Switch &lt; Hash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self: { </a:t>
            </a:r>
            <a:r>
              <a:rPr lang="en-US" altLang="ja-JP" u="sng" dirty="0" smtClean="0">
                <a:solidFill>
                  <a:srgbClr val="FF0000"/>
                </a:solidFill>
              </a:rPr>
              <a:t>:</a:t>
            </a:r>
            <a:r>
              <a:rPr lang="en-US" altLang="ja-JP" u="sng" dirty="0" err="1" smtClean="0">
                <a:solidFill>
                  <a:srgbClr val="FF0000"/>
                </a:solidFill>
              </a:rPr>
              <a:t>dpid</a:t>
            </a:r>
            <a:r>
              <a:rPr lang="en-US" altLang="ja-JP" dirty="0" smtClean="0"/>
              <a:t> =&gt; 0xabc, :up =&gt; true }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ports:  Hash&lt;Integer, Port&gt;  - Mapping from port no to Port instance.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err="1" smtClean="0"/>
              <a:t>links_in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links_out</a:t>
            </a:r>
            <a:r>
              <a:rPr lang="en-US" altLang="ja-JP" dirty="0" smtClean="0"/>
              <a:t>:  Hash&lt;integer*4, Link&gt;  - Mapping from Link key 4-tuple to Link instance going in/out of this switch.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Note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Red keys are compound keys for their type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dirty="0" smtClean="0"/>
              <a:t>See yard doc for details. </a:t>
            </a:r>
            <a:r>
              <a:rPr lang="en-US" altLang="ja-JP" sz="2000" dirty="0" smtClean="0"/>
              <a:t>(</a:t>
            </a:r>
            <a:r>
              <a:rPr lang="en-US" altLang="ja-JP" sz="2000" b="1" dirty="0" err="1"/>
              <a:t>Trema</a:t>
            </a:r>
            <a:r>
              <a:rPr lang="en-US" altLang="ja-JP" sz="2000" b="1" dirty="0"/>
              <a:t>::</a:t>
            </a:r>
            <a:r>
              <a:rPr lang="en-US" altLang="ja-JP" sz="2000" b="1" dirty="0" smtClean="0"/>
              <a:t>Topology::{Switch, Port, Link}</a:t>
            </a:r>
            <a:r>
              <a:rPr lang="en-US" altLang="ja-JP" sz="2000" dirty="0" smtClean="0"/>
              <a:t>)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Get-All-Status API</a:t>
            </a:r>
            <a:endParaRPr lang="ja-JP" altLang="en-US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Retrieve all specified topology status held by topology daemon.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dirty="0" smtClean="0"/>
              <a:t>Send request and receive status by call back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900" i="1" dirty="0" smtClean="0"/>
              <a:t>A: Receive by overriding controller handler</a:t>
            </a:r>
            <a:endParaRPr lang="en-US" altLang="ja-JP" sz="2900" i="1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sz="2900" i="1" dirty="0" err="1" smtClean="0"/>
              <a:t>send_all</a:t>
            </a:r>
            <a:r>
              <a:rPr lang="en-US" altLang="ja-JP" sz="2900" i="1" dirty="0" smtClean="0"/>
              <a:t>_{switch, port, link}_</a:t>
            </a:r>
            <a:r>
              <a:rPr lang="en-US" altLang="ja-JP" sz="2900" i="1" dirty="0" err="1" smtClean="0"/>
              <a:t>status_request</a:t>
            </a:r>
            <a:r>
              <a:rPr lang="en-US" altLang="ja-JP" sz="2900" dirty="0" smtClean="0"/>
              <a:t>  (no argument)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sz="2900" i="1" dirty="0" smtClean="0"/>
              <a:t>all_</a:t>
            </a:r>
            <a:r>
              <a:rPr lang="en-US" altLang="ja-JP" sz="2900" i="1" dirty="0"/>
              <a:t>{switch, port, link</a:t>
            </a:r>
            <a:r>
              <a:rPr lang="en-US" altLang="ja-JP" sz="2900" i="1" dirty="0" smtClean="0"/>
              <a:t>}_</a:t>
            </a:r>
            <a:r>
              <a:rPr lang="en-US" altLang="ja-JP" sz="2900" i="1" dirty="0" err="1" smtClean="0"/>
              <a:t>status_relply</a:t>
            </a:r>
            <a:r>
              <a:rPr lang="en-US" altLang="ja-JP" sz="2900" i="1" dirty="0" smtClean="0"/>
              <a:t>( Array&lt;Hash&gt; )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600" dirty="0" smtClean="0"/>
              <a:t>Handler to override on Controller.  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600" dirty="0" smtClean="0"/>
              <a:t>Argument contain Array of Hash which is convertible to corresponding </a:t>
            </a:r>
            <a:r>
              <a:rPr lang="en-US" altLang="ja-JP" sz="2600" i="1" dirty="0" smtClean="0"/>
              <a:t>Topology::{Switch, Port, Link}</a:t>
            </a:r>
            <a:r>
              <a:rPr lang="en-US" altLang="ja-JP" sz="2600" dirty="0" smtClean="0"/>
              <a:t> object.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ja-JP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900" i="1" dirty="0" smtClean="0"/>
              <a:t>B: Receive as a Block/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ja-JP" sz="2900" i="1" dirty="0" err="1" smtClean="0"/>
              <a:t>send_all</a:t>
            </a:r>
            <a:r>
              <a:rPr lang="en-US" altLang="ja-JP" sz="2900" i="1" dirty="0"/>
              <a:t>_{switch, port, link}_</a:t>
            </a:r>
            <a:r>
              <a:rPr lang="en-US" altLang="ja-JP" sz="2900" i="1" dirty="0" err="1"/>
              <a:t>status_request</a:t>
            </a:r>
            <a:r>
              <a:rPr lang="en-US" altLang="ja-JP" sz="2900" i="1" dirty="0"/>
              <a:t> </a:t>
            </a:r>
            <a:r>
              <a:rPr lang="en-US" altLang="ja-JP" sz="2900" i="1" dirty="0" smtClean="0"/>
              <a:t>{|</a:t>
            </a:r>
            <a:r>
              <a:rPr lang="en-US" altLang="ja-JP" sz="2900" i="1" dirty="0" err="1" smtClean="0"/>
              <a:t>hash_ary</a:t>
            </a:r>
            <a:r>
              <a:rPr lang="en-US" altLang="ja-JP" sz="2900" i="1" dirty="0" smtClean="0"/>
              <a:t>| </a:t>
            </a:r>
            <a:r>
              <a:rPr lang="en-US" altLang="ja-JP" sz="2900" i="1" dirty="0"/>
              <a:t>... }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ja-JP" sz="2600" dirty="0" smtClean="0"/>
              <a:t>Block argument contains the same Array of Hash as the no argument version’s handler receives.</a:t>
            </a:r>
            <a:endParaRPr lang="en-US" altLang="ja-JP" sz="26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395288" y="1268413"/>
            <a:ext cx="3384550" cy="1133475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Controller (Ruby)</a:t>
            </a:r>
            <a:endParaRPr lang="ja-JP" altLang="en-US" dirty="0"/>
          </a:p>
        </p:txBody>
      </p:sp>
      <p:sp>
        <p:nvSpPr>
          <p:cNvPr id="225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Get-All-Status sequence</a:t>
            </a:r>
            <a:endParaRPr lang="ja-JP" altLang="en-US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187450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9" idx="2"/>
          </p:cNvCxnSpPr>
          <p:nvPr/>
        </p:nvCxnSpPr>
        <p:spPr>
          <a:xfrm flipH="1">
            <a:off x="6588125" y="2339975"/>
            <a:ext cx="36513" cy="374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867400" y="1268413"/>
            <a:ext cx="1512888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Daemon Process</a:t>
            </a:r>
            <a:endParaRPr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539750" y="1700213"/>
            <a:ext cx="1511300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User Code</a:t>
            </a:r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2843213" y="2349500"/>
            <a:ext cx="0" cy="360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2195513" y="1700213"/>
            <a:ext cx="1512887" cy="649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/>
              <a:t>Topology (Ruby)</a:t>
            </a:r>
            <a:endParaRPr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825750" y="4433888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843213" y="3789363"/>
            <a:ext cx="3762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9" name="テキスト ボックス 21"/>
          <p:cNvSpPr txBox="1">
            <a:spLocks noChangeArrowheads="1"/>
          </p:cNvSpPr>
          <p:nvPr/>
        </p:nvSpPr>
        <p:spPr bwMode="auto">
          <a:xfrm>
            <a:off x="3454400" y="3451225"/>
            <a:ext cx="1936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latin typeface="Calibri" pitchFamily="34" charset="0"/>
              </a:rPr>
              <a:t>get_all_link_status</a:t>
            </a:r>
            <a:endParaRPr lang="ja-JP" altLang="en-US">
              <a:latin typeface="Calibri" pitchFamily="34" charset="0"/>
            </a:endParaRPr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1187450" y="5196880"/>
            <a:ext cx="1655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リーフォーム 37"/>
          <p:cNvSpPr/>
          <p:nvPr/>
        </p:nvSpPr>
        <p:spPr>
          <a:xfrm>
            <a:off x="827088" y="4119563"/>
            <a:ext cx="6337300" cy="88900"/>
          </a:xfrm>
          <a:custGeom>
            <a:avLst/>
            <a:gdLst>
              <a:gd name="connsiteX0" fmla="*/ 0 w 4320209"/>
              <a:gd name="connsiteY0" fmla="*/ 728875 h 728880"/>
              <a:gd name="connsiteX1" fmla="*/ 728870 w 4320209"/>
              <a:gd name="connsiteY1" fmla="*/ 13257 h 728880"/>
              <a:gd name="connsiteX2" fmla="*/ 1444487 w 4320209"/>
              <a:gd name="connsiteY2" fmla="*/ 728875 h 728880"/>
              <a:gd name="connsiteX3" fmla="*/ 2173357 w 4320209"/>
              <a:gd name="connsiteY3" fmla="*/ 5 h 728880"/>
              <a:gd name="connsiteX4" fmla="*/ 2902226 w 4320209"/>
              <a:gd name="connsiteY4" fmla="*/ 715623 h 728880"/>
              <a:gd name="connsiteX5" fmla="*/ 3617844 w 4320209"/>
              <a:gd name="connsiteY5" fmla="*/ 5 h 728880"/>
              <a:gd name="connsiteX6" fmla="*/ 4320209 w 4320209"/>
              <a:gd name="connsiteY6" fmla="*/ 715623 h 72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209" h="728880">
                <a:moveTo>
                  <a:pt x="0" y="728875"/>
                </a:moveTo>
                <a:cubicBezTo>
                  <a:pt x="244061" y="371066"/>
                  <a:pt x="488122" y="13257"/>
                  <a:pt x="728870" y="13257"/>
                </a:cubicBezTo>
                <a:cubicBezTo>
                  <a:pt x="969618" y="13257"/>
                  <a:pt x="1203739" y="731084"/>
                  <a:pt x="1444487" y="728875"/>
                </a:cubicBezTo>
                <a:cubicBezTo>
                  <a:pt x="1685235" y="726666"/>
                  <a:pt x="1930401" y="2214"/>
                  <a:pt x="2173357" y="5"/>
                </a:cubicBezTo>
                <a:cubicBezTo>
                  <a:pt x="2416313" y="-2204"/>
                  <a:pt x="2661478" y="715623"/>
                  <a:pt x="2902226" y="715623"/>
                </a:cubicBezTo>
                <a:cubicBezTo>
                  <a:pt x="3142974" y="715623"/>
                  <a:pt x="3381514" y="5"/>
                  <a:pt x="3617844" y="5"/>
                </a:cubicBezTo>
                <a:cubicBezTo>
                  <a:pt x="3854174" y="5"/>
                  <a:pt x="4087191" y="357814"/>
                  <a:pt x="4320209" y="7156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2543" name="テキスト ボックス 39"/>
          <p:cNvSpPr txBox="1">
            <a:spLocks noChangeArrowheads="1"/>
          </p:cNvSpPr>
          <p:nvPr/>
        </p:nvSpPr>
        <p:spPr bwMode="auto">
          <a:xfrm>
            <a:off x="755576" y="2762250"/>
            <a:ext cx="2917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Calibri" pitchFamily="34" charset="0"/>
              </a:rPr>
              <a:t>send_all_link_status_request</a:t>
            </a:r>
            <a:endParaRPr lang="ja-JP" altLang="en-US" dirty="0">
              <a:latin typeface="Calibri" pitchFamily="34" charset="0"/>
            </a:endParaRPr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212850" y="3132138"/>
            <a:ext cx="161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2808288" y="3132138"/>
            <a:ext cx="71437" cy="688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808288" y="4445000"/>
            <a:ext cx="45719" cy="712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smtClean="0"/>
              <a:t/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125538" y="5157192"/>
            <a:ext cx="71437" cy="68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22541" name="テキスト ボックス 24"/>
          <p:cNvSpPr txBox="1">
            <a:spLocks noChangeArrowheads="1"/>
          </p:cNvSpPr>
          <p:nvPr/>
        </p:nvSpPr>
        <p:spPr bwMode="auto">
          <a:xfrm>
            <a:off x="650707" y="4305870"/>
            <a:ext cx="212109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latin typeface="Calibri" pitchFamily="34" charset="0"/>
              </a:rPr>
              <a:t>all_link_status_reply</a:t>
            </a:r>
            <a:endParaRPr lang="en-US" altLang="ja-JP" dirty="0" smtClean="0">
              <a:latin typeface="Calibri" pitchFamily="34" charset="0"/>
            </a:endParaRPr>
          </a:p>
          <a:p>
            <a:pPr algn="ctr"/>
            <a:r>
              <a:rPr lang="en-US" altLang="ja-JP" dirty="0" smtClean="0">
                <a:latin typeface="Calibri" pitchFamily="34" charset="0"/>
              </a:rPr>
              <a:t>or</a:t>
            </a:r>
          </a:p>
          <a:p>
            <a:pPr algn="ctr"/>
            <a:r>
              <a:rPr lang="en-US" altLang="ja-JP" dirty="0" smtClean="0">
                <a:latin typeface="Calibri" pitchFamily="34" charset="0"/>
              </a:rPr>
              <a:t>block given</a:t>
            </a:r>
            <a:endParaRPr lang="ja-JP" alt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Example: Get-All-Status (A)</a:t>
            </a:r>
            <a:endParaRPr lang="ja-JP" altLang="en-US" smtClean="0"/>
          </a:p>
        </p:txBody>
      </p:sp>
      <p:sp>
        <p:nvSpPr>
          <p:cNvPr id="2355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4835525" cy="4525963"/>
          </a:xfrm>
        </p:spPr>
        <p:txBody>
          <a:bodyPr/>
          <a:lstStyle/>
          <a:p>
            <a:r>
              <a:rPr lang="en-US" altLang="ja-JP" smtClean="0"/>
              <a:t>Print all status every 10 seconds</a:t>
            </a:r>
          </a:p>
          <a:p>
            <a:pPr lvl="1"/>
            <a:r>
              <a:rPr lang="en-US" altLang="ja-JP" sz="2400" smtClean="0"/>
              <a:t>Convert each status Hash to corresponding Topology structure by Class method []</a:t>
            </a:r>
            <a:endParaRPr lang="ja-JP" altLang="en-US" sz="240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430838" y="1412875"/>
            <a:ext cx="3533775" cy="52625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class</a:t>
            </a:r>
            <a:r>
              <a:rPr lang="en-US" altLang="ja-JP" sz="1600" dirty="0"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TestController</a:t>
            </a:r>
            <a:r>
              <a:rPr lang="en-US" altLang="ja-JP" sz="1600" dirty="0">
                <a:latin typeface="+mn-lt"/>
                <a:ea typeface="+mn-ea"/>
              </a:rPr>
              <a:t> &lt; Controller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include Topology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latin typeface="+mn-lt"/>
                <a:ea typeface="+mn-ea"/>
              </a:rPr>
              <a:t>periodic_timer_event</a:t>
            </a:r>
            <a:r>
              <a:rPr lang="en-US" altLang="ja-JP" sz="1600" dirty="0">
                <a:latin typeface="+mn-lt"/>
                <a:ea typeface="+mn-ea"/>
              </a:rPr>
              <a:t> :</a:t>
            </a:r>
            <a:r>
              <a:rPr lang="en-US" altLang="ja-JP" sz="1600" dirty="0" err="1">
                <a:latin typeface="+mn-lt"/>
                <a:ea typeface="+mn-ea"/>
              </a:rPr>
              <a:t>show_status</a:t>
            </a:r>
            <a:r>
              <a:rPr lang="en-US" altLang="ja-JP" sz="1600" dirty="0">
                <a:latin typeface="+mn-lt"/>
                <a:ea typeface="+mn-ea"/>
              </a:rPr>
              <a:t>,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show_status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send_all_switch_status_request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send_all_port_status_request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send_all_link_status_request</a:t>
            </a:r>
            <a:endParaRPr lang="en-US" altLang="ja-JP" sz="16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all_switch_status_reply</a:t>
            </a:r>
            <a:r>
              <a:rPr lang="en-US" altLang="ja-JP" sz="1600" dirty="0">
                <a:latin typeface="+mn-lt"/>
                <a:ea typeface="+mn-ea"/>
              </a:rPr>
              <a:t> switches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switches.each</a:t>
            </a:r>
            <a:r>
              <a:rPr lang="en-US" altLang="ja-JP" sz="1600" dirty="0">
                <a:latin typeface="+mn-lt"/>
                <a:ea typeface="+mn-ea"/>
              </a:rPr>
              <a:t> {|e| puts Switch[e]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all_port_status_reply</a:t>
            </a:r>
            <a:r>
              <a:rPr lang="en-US" altLang="ja-JP" sz="1600" dirty="0">
                <a:latin typeface="+mn-lt"/>
                <a:ea typeface="+mn-ea"/>
              </a:rPr>
              <a:t> ports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ports.each</a:t>
            </a:r>
            <a:r>
              <a:rPr lang="en-US" altLang="ja-JP" sz="1600" dirty="0">
                <a:latin typeface="+mn-lt"/>
                <a:ea typeface="+mn-ea"/>
              </a:rPr>
              <a:t> {|e| puts Port[e]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 err="1">
                <a:solidFill>
                  <a:schemeClr val="tx2"/>
                </a:solidFill>
                <a:latin typeface="+mn-lt"/>
                <a:ea typeface="+mn-ea"/>
              </a:rPr>
              <a:t>def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lang="en-US" altLang="ja-JP" sz="1600" dirty="0" err="1">
                <a:latin typeface="+mn-lt"/>
                <a:ea typeface="+mn-ea"/>
              </a:rPr>
              <a:t>all_link_status_reply</a:t>
            </a:r>
            <a:r>
              <a:rPr lang="en-US" altLang="ja-JP" sz="1600" dirty="0">
                <a:latin typeface="+mn-lt"/>
                <a:ea typeface="+mn-ea"/>
              </a:rPr>
              <a:t> links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  </a:t>
            </a:r>
            <a:r>
              <a:rPr lang="en-US" altLang="ja-JP" sz="1600" dirty="0" err="1">
                <a:latin typeface="+mn-lt"/>
                <a:ea typeface="+mn-ea"/>
              </a:rPr>
              <a:t>links.each</a:t>
            </a:r>
            <a:r>
              <a:rPr lang="en-US" altLang="ja-JP" sz="1600" dirty="0">
                <a:latin typeface="+mn-lt"/>
                <a:ea typeface="+mn-ea"/>
              </a:rPr>
              <a:t> {|e| puts Link[e]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lt"/>
                <a:ea typeface="+mn-ea"/>
              </a:rPr>
              <a:t>  </a:t>
            </a: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solidFill>
                  <a:schemeClr val="tx2"/>
                </a:solidFill>
                <a:latin typeface="+mn-lt"/>
                <a:ea typeface="+mn-ea"/>
              </a:rPr>
              <a:t>end</a:t>
            </a:r>
            <a:endParaRPr lang="ja-JP" altLang="en-US" sz="16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Macintosh PowerPoint</Application>
  <PresentationFormat>画面に合わせる (4:3)</PresentationFormat>
  <Paragraphs>184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Topology Ruby API</vt:lpstr>
      <vt:lpstr>Overview</vt:lpstr>
      <vt:lpstr>Preparation</vt:lpstr>
      <vt:lpstr>Basic event handler</vt:lpstr>
      <vt:lpstr>typical boot sequence</vt:lpstr>
      <vt:lpstr>Data Structure</vt:lpstr>
      <vt:lpstr>Get-All-Status API</vt:lpstr>
      <vt:lpstr>Get-All-Status sequence</vt:lpstr>
      <vt:lpstr>Example: Get-All-Status (A)</vt:lpstr>
      <vt:lpstr>Example: Get-All-Status (B)</vt:lpstr>
      <vt:lpstr>Topology Event API</vt:lpstr>
      <vt:lpstr>Cache Data Structure</vt:lpstr>
      <vt:lpstr>Cache usage sequence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66</cp:revision>
  <dcterms:created xsi:type="dcterms:W3CDTF">2013-01-15T04:42:19Z</dcterms:created>
  <dcterms:modified xsi:type="dcterms:W3CDTF">2013-01-18T13:15:42Z</dcterms:modified>
</cp:coreProperties>
</file>