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2" d="100"/>
          <a:sy n="202" d="100"/>
        </p:scale>
        <p:origin x="620" y="1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3a9121f2d1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3a9121f2d1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3a9121f2d1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3a9121f2d1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3a9121f2d1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3a9121f2d1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3a9121f2d1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3a9121f2d1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a9121f2d1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3a9121f2d1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3a9121f2d1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3a9121f2d1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3a9121f2d1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3a9121f2d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3a9121f2d1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3a9121f2d1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3a9121f2d1_1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3a9121f2d1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3a9121f2d1_1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3a9121f2d1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a9121f2d1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a9121f2d1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3a9121f2d1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3a9121f2d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a9121f2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a9121f2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3a9121f2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3a9121f2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3a9121f2d1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3a9121f2d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3a9121f2d1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3a9121f2d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3a9121f2d1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3a9121f2d1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3a9121f2d1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3a9121f2d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スコアベースモデル</a:t>
            </a:r>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モデルは入力xでのスコアの値を予測する</a:t>
            </a:r>
            <a:endParaRPr/>
          </a:p>
          <a:p>
            <a:pPr marL="0" lvl="0" indent="0" algn="l" rtl="0">
              <a:spcBef>
                <a:spcPts val="1200"/>
              </a:spcBef>
              <a:spcAft>
                <a:spcPts val="1200"/>
              </a:spcAft>
              <a:buNone/>
            </a:pPr>
            <a:endParaRPr/>
          </a:p>
        </p:txBody>
      </p:sp>
      <p:pic>
        <p:nvPicPr>
          <p:cNvPr id="116" name="Google Shape;116;p22"/>
          <p:cNvPicPr preferRelativeResize="0"/>
          <p:nvPr/>
        </p:nvPicPr>
        <p:blipFill>
          <a:blip r:embed="rId3">
            <a:alphaModFix/>
          </a:blip>
          <a:stretch>
            <a:fillRect/>
          </a:stretch>
        </p:blipFill>
        <p:spPr>
          <a:xfrm>
            <a:off x="5657874" y="1811700"/>
            <a:ext cx="3246451" cy="2947099"/>
          </a:xfrm>
          <a:prstGeom prst="rect">
            <a:avLst/>
          </a:prstGeom>
          <a:noFill/>
          <a:ln>
            <a:noFill/>
          </a:ln>
        </p:spPr>
      </p:pic>
      <p:pic>
        <p:nvPicPr>
          <p:cNvPr id="117" name="Google Shape;117;p22"/>
          <p:cNvPicPr preferRelativeResize="0"/>
          <p:nvPr/>
        </p:nvPicPr>
        <p:blipFill>
          <a:blip r:embed="rId4">
            <a:alphaModFix/>
          </a:blip>
          <a:stretch>
            <a:fillRect/>
          </a:stretch>
        </p:blipFill>
        <p:spPr>
          <a:xfrm>
            <a:off x="-12" y="2054441"/>
            <a:ext cx="5493625" cy="232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過学習対策</a:t>
            </a: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a:t>データが有限の場合過学習が発生してしまう</a:t>
            </a:r>
            <a:endParaRPr/>
          </a:p>
          <a:p>
            <a:pPr marL="457200" lvl="0" indent="-342900" algn="l" rtl="0">
              <a:spcBef>
                <a:spcPts val="0"/>
              </a:spcBef>
              <a:spcAft>
                <a:spcPts val="0"/>
              </a:spcAft>
              <a:buSzPts val="1800"/>
              <a:buChar char="-"/>
            </a:pPr>
            <a:r>
              <a:rPr lang="ja"/>
              <a:t>対策としてデータにノイズを加えて学習することを考える</a:t>
            </a:r>
            <a:endParaRPr/>
          </a:p>
          <a:p>
            <a:pPr marL="457200" lvl="0" indent="0" algn="l" rtl="0">
              <a:spcBef>
                <a:spcPts val="1200"/>
              </a:spcBef>
              <a:spcAft>
                <a:spcPts val="1200"/>
              </a:spcAft>
              <a:buNone/>
            </a:pPr>
            <a:r>
              <a:rPr lang="ja"/>
              <a:t>=&gt; 加えたノイズを除去するようなデノイジングがスコアとなる</a:t>
            </a:r>
            <a:endParaRPr/>
          </a:p>
        </p:txBody>
      </p:sp>
      <p:pic>
        <p:nvPicPr>
          <p:cNvPr id="124" name="Google Shape;124;p23"/>
          <p:cNvPicPr preferRelativeResize="0"/>
          <p:nvPr/>
        </p:nvPicPr>
        <p:blipFill>
          <a:blip r:embed="rId3">
            <a:alphaModFix/>
          </a:blip>
          <a:stretch>
            <a:fillRect/>
          </a:stretch>
        </p:blipFill>
        <p:spPr>
          <a:xfrm>
            <a:off x="4571997" y="2373975"/>
            <a:ext cx="4137676" cy="263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サンプリング時の問題点</a:t>
            </a:r>
            <a:endParaRPr/>
          </a:p>
        </p:txBody>
      </p:sp>
      <p:sp>
        <p:nvSpPr>
          <p:cNvPr id="130" name="Google Shape;13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a:t>スコア関数がデータ分布の密度が小さい領域で不正確である</a:t>
            </a:r>
            <a:endParaRPr/>
          </a:p>
          <a:p>
            <a:pPr marL="457200" lvl="0" indent="-342900" algn="l" rtl="0">
              <a:spcBef>
                <a:spcPts val="0"/>
              </a:spcBef>
              <a:spcAft>
                <a:spcPts val="0"/>
              </a:spcAft>
              <a:buSzPts val="1800"/>
              <a:buChar char="-"/>
            </a:pPr>
            <a:r>
              <a:rPr lang="ja"/>
              <a:t>たまたま到達できたエネルギーの低い領域にとらわれがち（スコアの導入だけでは未解決）</a:t>
            </a:r>
            <a:endParaRPr/>
          </a:p>
          <a:p>
            <a:pPr marL="0" lvl="0" indent="0" algn="l" rtl="0">
              <a:spcBef>
                <a:spcPts val="1200"/>
              </a:spcBef>
              <a:spcAft>
                <a:spcPts val="0"/>
              </a:spcAft>
              <a:buNone/>
            </a:pPr>
            <a:r>
              <a:rPr lang="ja"/>
              <a:t>=&gt; 複数のノイズの強さを使ってデータを攪乱し、確率分布を広げる</a:t>
            </a:r>
            <a:endParaRPr/>
          </a:p>
          <a:p>
            <a:pPr marL="0" lvl="0" indent="0" algn="l" rtl="0">
              <a:spcBef>
                <a:spcPts val="1200"/>
              </a:spcBef>
              <a:spcAft>
                <a:spcPts val="0"/>
              </a:spcAft>
              <a:buNone/>
            </a:pPr>
            <a:r>
              <a:rPr lang="ja"/>
              <a:t>　データ分布が広がるので密度の小さい領域でもスコアを学習できる</a:t>
            </a:r>
            <a:endParaRPr/>
          </a:p>
          <a:p>
            <a:pPr marL="0" lvl="0" indent="0" algn="l" rtl="0">
              <a:spcBef>
                <a:spcPts val="1200"/>
              </a:spcBef>
              <a:spcAft>
                <a:spcPts val="1200"/>
              </a:spcAft>
              <a:buNone/>
            </a:pPr>
            <a:r>
              <a:rPr lang="ja"/>
              <a:t>　サンプリング時は最初はノイズを大きく、徐々に小さくすることで、最初のうちはモード間を移動しやすく、最後のほうは品質を高めるようにできる</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6" name="Google Shape;13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ja"/>
              <a:t>一つのモデルで異なる大きさのノイズのスコアを学習する</a:t>
            </a:r>
            <a:endParaRPr/>
          </a:p>
        </p:txBody>
      </p:sp>
      <p:pic>
        <p:nvPicPr>
          <p:cNvPr id="137" name="Google Shape;137;p25"/>
          <p:cNvPicPr preferRelativeResize="0"/>
          <p:nvPr/>
        </p:nvPicPr>
        <p:blipFill>
          <a:blip r:embed="rId3">
            <a:alphaModFix/>
          </a:blip>
          <a:stretch>
            <a:fillRect/>
          </a:stretch>
        </p:blipFill>
        <p:spPr>
          <a:xfrm>
            <a:off x="1461606" y="1675275"/>
            <a:ext cx="6220793" cy="399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拡散モデルのデータ生成（サンプリング）方法(2)</a:t>
            </a:r>
            <a:endParaRPr/>
          </a:p>
        </p:txBody>
      </p:sp>
      <p:sp>
        <p:nvSpPr>
          <p:cNvPr id="143" name="Google Shape;14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9" name="Google Shape;14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0" name="Google Shape;150;p27"/>
          <p:cNvPicPr preferRelativeResize="0"/>
          <p:nvPr/>
        </p:nvPicPr>
        <p:blipFill>
          <a:blip r:embed="rId3">
            <a:alphaModFix/>
          </a:blip>
          <a:stretch>
            <a:fillRect/>
          </a:stretch>
        </p:blipFill>
        <p:spPr>
          <a:xfrm>
            <a:off x="1699928" y="1373150"/>
            <a:ext cx="5241450" cy="3484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6" name="Google Shape;15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a:t>拡散過程では各ステップで正規分布のノイズを加えていく</a:t>
            </a:r>
            <a:endParaRPr/>
          </a:p>
          <a:p>
            <a:pPr marL="457200" lvl="0" indent="-342900" algn="l" rtl="0">
              <a:spcBef>
                <a:spcPts val="0"/>
              </a:spcBef>
              <a:spcAft>
                <a:spcPts val="0"/>
              </a:spcAft>
              <a:buSzPts val="1800"/>
              <a:buChar char="-"/>
            </a:pPr>
            <a:r>
              <a:rPr lang="ja"/>
              <a:t>拡散過程の各ステップの状態が解析的に求められる</a:t>
            </a:r>
            <a:endParaRPr/>
          </a:p>
          <a:p>
            <a:pPr marL="0" lvl="0" indent="0" algn="l" rtl="0">
              <a:spcBef>
                <a:spcPts val="1200"/>
              </a:spcBef>
              <a:spcAft>
                <a:spcPts val="0"/>
              </a:spcAft>
              <a:buNone/>
            </a:pPr>
            <a:r>
              <a:rPr lang="ja"/>
              <a:t>＝&gt; 任意のステップの状態を取り出して学習を行うことができる</a:t>
            </a:r>
            <a:endParaRPr/>
          </a:p>
          <a:p>
            <a:pPr marL="0" lvl="0" indent="0" algn="l" rtl="0">
              <a:spcBef>
                <a:spcPts val="1200"/>
              </a:spcBef>
              <a:spcAft>
                <a:spcPts val="1200"/>
              </a:spcAft>
              <a:buNone/>
            </a:pPr>
            <a:r>
              <a:rPr lang="ja"/>
              <a:t>（すべてのステップを含む膨大なグラフを計算する必要がなくなる）</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2" name="Google Shape;16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3" name="Google Shape;163;p29"/>
          <p:cNvPicPr preferRelativeResize="0"/>
          <p:nvPr/>
        </p:nvPicPr>
        <p:blipFill>
          <a:blip r:embed="rId3">
            <a:alphaModFix/>
          </a:blip>
          <a:stretch>
            <a:fillRect/>
          </a:stretch>
        </p:blipFill>
        <p:spPr>
          <a:xfrm>
            <a:off x="4709075" y="953524"/>
            <a:ext cx="6003325" cy="2732775"/>
          </a:xfrm>
          <a:prstGeom prst="rect">
            <a:avLst/>
          </a:prstGeom>
          <a:noFill/>
          <a:ln>
            <a:noFill/>
          </a:ln>
        </p:spPr>
      </p:pic>
      <p:pic>
        <p:nvPicPr>
          <p:cNvPr id="164" name="Google Shape;164;p29"/>
          <p:cNvPicPr preferRelativeResize="0"/>
          <p:nvPr/>
        </p:nvPicPr>
        <p:blipFill>
          <a:blip r:embed="rId4">
            <a:alphaModFix/>
          </a:blip>
          <a:stretch>
            <a:fillRect/>
          </a:stretch>
        </p:blipFill>
        <p:spPr>
          <a:xfrm>
            <a:off x="311700" y="843152"/>
            <a:ext cx="5374775" cy="1077050"/>
          </a:xfrm>
          <a:prstGeom prst="rect">
            <a:avLst/>
          </a:prstGeom>
          <a:noFill/>
          <a:ln>
            <a:noFill/>
          </a:ln>
        </p:spPr>
      </p:pic>
      <p:pic>
        <p:nvPicPr>
          <p:cNvPr id="165" name="Google Shape;165;p29"/>
          <p:cNvPicPr preferRelativeResize="0"/>
          <p:nvPr/>
        </p:nvPicPr>
        <p:blipFill>
          <a:blip r:embed="rId5">
            <a:alphaModFix/>
          </a:blip>
          <a:stretch>
            <a:fillRect/>
          </a:stretch>
        </p:blipFill>
        <p:spPr>
          <a:xfrm>
            <a:off x="311700" y="1857697"/>
            <a:ext cx="4976475" cy="17210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1" name="Google Shape;17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F2328"/>
              </a:buClr>
              <a:buSzPts val="1200"/>
              <a:buChar char="●"/>
            </a:pPr>
            <a:r>
              <a:rPr lang="ja" sz="1200">
                <a:solidFill>
                  <a:srgbClr val="1F2328"/>
                </a:solidFill>
                <a:highlight>
                  <a:srgbClr val="FFFFFF"/>
                </a:highlight>
              </a:rPr>
              <a:t>拡散モデルは固定の認識モデルを使用するので学習の必要がない</a:t>
            </a:r>
            <a:endParaRPr sz="1200">
              <a:solidFill>
                <a:srgbClr val="1F2328"/>
              </a:solidFill>
              <a:highlight>
                <a:srgbClr val="FFFFFF"/>
              </a:highlight>
            </a:endParaRPr>
          </a:p>
          <a:p>
            <a:pPr marL="457200" lvl="0" indent="-304800" algn="l" rtl="0">
              <a:spcBef>
                <a:spcPts val="0"/>
              </a:spcBef>
              <a:spcAft>
                <a:spcPts val="0"/>
              </a:spcAft>
              <a:buClr>
                <a:srgbClr val="1F2328"/>
              </a:buClr>
              <a:buSzPts val="1200"/>
              <a:buChar char="●"/>
            </a:pPr>
            <a:r>
              <a:rPr lang="ja" sz="1200">
                <a:solidFill>
                  <a:srgbClr val="1F2328"/>
                </a:solidFill>
                <a:highlight>
                  <a:srgbClr val="FFFFFF"/>
                </a:highlight>
              </a:rPr>
              <a:t>複数の確率層を組み合わせているので、表現力を大きくすることができる -&gt; 固定の拡散過程のため、任意の深さのあ状態を解析的に復元することができる</a:t>
            </a:r>
            <a:endParaRPr sz="1200">
              <a:solidFill>
                <a:srgbClr val="1F2328"/>
              </a:solidFill>
              <a:highlight>
                <a:srgbClr val="FFFFFF"/>
              </a:highlight>
            </a:endParaRPr>
          </a:p>
          <a:p>
            <a:pPr marL="457200" lvl="0" indent="-304800" algn="l" rtl="0">
              <a:spcBef>
                <a:spcPts val="0"/>
              </a:spcBef>
              <a:spcAft>
                <a:spcPts val="0"/>
              </a:spcAft>
              <a:buClr>
                <a:srgbClr val="1F2328"/>
              </a:buClr>
              <a:buSzPts val="1200"/>
              <a:buChar char="●"/>
            </a:pPr>
            <a:r>
              <a:rPr lang="ja" sz="1200">
                <a:solidFill>
                  <a:srgbClr val="1F2328"/>
                </a:solidFill>
                <a:highlight>
                  <a:srgbClr val="FFFFFF"/>
                </a:highlight>
              </a:rPr>
              <a:t>一つのモデルだけを学習すれば良いので学習が安定している</a:t>
            </a:r>
            <a:endParaRPr sz="1200">
              <a:solidFill>
                <a:srgbClr val="1F2328"/>
              </a:solidFill>
              <a:highlight>
                <a:srgbClr val="FFFFFF"/>
              </a:highlight>
            </a:endParaRPr>
          </a:p>
          <a:p>
            <a:pPr marL="457200" lvl="0" indent="-304800" algn="l" rtl="0">
              <a:spcBef>
                <a:spcPts val="0"/>
              </a:spcBef>
              <a:spcAft>
                <a:spcPts val="0"/>
              </a:spcAft>
              <a:buClr>
                <a:srgbClr val="1F2328"/>
              </a:buClr>
              <a:buSzPts val="1200"/>
              <a:buChar char="●"/>
            </a:pPr>
            <a:r>
              <a:rPr lang="ja" sz="1200">
                <a:solidFill>
                  <a:srgbClr val="1F2328"/>
                </a:solidFill>
                <a:highlight>
                  <a:srgbClr val="FFFFFF"/>
                </a:highlight>
              </a:rPr>
              <a:t>拡散モデルで汎化が達成できるかの仕組みは未解決</a:t>
            </a:r>
            <a:endParaRPr sz="1200">
              <a:solidFill>
                <a:srgbClr val="1F2328"/>
              </a:solidFill>
              <a:highlight>
                <a:srgbClr val="FFFFFF"/>
              </a:highlight>
            </a:endParaRPr>
          </a:p>
          <a:p>
            <a:pPr marL="914400" lvl="1" indent="-304800" algn="l" rtl="0">
              <a:spcBef>
                <a:spcPts val="0"/>
              </a:spcBef>
              <a:spcAft>
                <a:spcPts val="0"/>
              </a:spcAft>
              <a:buClr>
                <a:srgbClr val="1F2328"/>
              </a:buClr>
              <a:buSzPts val="1200"/>
              <a:buChar char="○"/>
            </a:pPr>
            <a:r>
              <a:rPr lang="ja" sz="1200">
                <a:solidFill>
                  <a:srgbClr val="1F2328"/>
                </a:solidFill>
                <a:highlight>
                  <a:srgbClr val="FFFFFF"/>
                </a:highlight>
              </a:rPr>
              <a:t>理論的には訓練データの確率密度が最大でそれ以外は0になるのが最適なはず</a:t>
            </a:r>
            <a:endParaRPr sz="1200">
              <a:solidFill>
                <a:srgbClr val="1F2328"/>
              </a:solidFill>
              <a:highlight>
                <a:srgbClr val="FFFFFF"/>
              </a:highlight>
            </a:endParaRPr>
          </a:p>
          <a:p>
            <a:pPr marL="457200" lvl="0" indent="-304800" algn="l" rtl="0">
              <a:spcBef>
                <a:spcPts val="0"/>
              </a:spcBef>
              <a:spcAft>
                <a:spcPts val="0"/>
              </a:spcAft>
              <a:buClr>
                <a:srgbClr val="1F2328"/>
              </a:buClr>
              <a:buSzPts val="1200"/>
              <a:buChar char="●"/>
            </a:pPr>
            <a:r>
              <a:rPr lang="ja" sz="1200">
                <a:solidFill>
                  <a:srgbClr val="1F2328"/>
                </a:solidFill>
                <a:highlight>
                  <a:srgbClr val="FFFFFF"/>
                </a:highlight>
              </a:rPr>
              <a:t>特徴量が完全なノイズなので、少し変わると生成される画像も大きく変化することもある</a:t>
            </a:r>
            <a:endParaRPr sz="1200">
              <a:solidFill>
                <a:srgbClr val="1F2328"/>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発展</a:t>
            </a:r>
            <a:endParaRPr/>
          </a:p>
        </p:txBody>
      </p:sp>
      <p:sp>
        <p:nvSpPr>
          <p:cNvPr id="177" name="Google Shape;17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a:t>条件付き生成</a:t>
            </a:r>
            <a:endParaRPr/>
          </a:p>
          <a:p>
            <a:pPr marL="914400" lvl="1" indent="-317500" algn="l" rtl="0">
              <a:spcBef>
                <a:spcPts val="0"/>
              </a:spcBef>
              <a:spcAft>
                <a:spcPts val="0"/>
              </a:spcAft>
              <a:buSzPts val="1400"/>
              <a:buChar char="-"/>
            </a:pPr>
            <a:r>
              <a:rPr lang="ja"/>
              <a:t>分類器ガイダンス：学習済みの拡散モデルに後付けできる</a:t>
            </a:r>
            <a:endParaRPr/>
          </a:p>
          <a:p>
            <a:pPr marL="914400" lvl="1" indent="-317500" algn="l" rtl="0">
              <a:spcBef>
                <a:spcPts val="0"/>
              </a:spcBef>
              <a:spcAft>
                <a:spcPts val="0"/>
              </a:spcAft>
              <a:buSzPts val="1400"/>
              <a:buChar char="-"/>
            </a:pPr>
            <a:r>
              <a:rPr lang="ja"/>
              <a:t>分類器なしガイダンス：分類器ガイダンスはコストが高いので、最初から条件付き確率を学習する</a:t>
            </a:r>
            <a:endParaRPr/>
          </a:p>
          <a:p>
            <a:pPr marL="457200" lvl="0" indent="-342900" algn="l" rtl="0">
              <a:spcBef>
                <a:spcPts val="0"/>
              </a:spcBef>
              <a:spcAft>
                <a:spcPts val="0"/>
              </a:spcAft>
              <a:buSzPts val="1800"/>
              <a:buChar char="-"/>
            </a:pPr>
            <a:r>
              <a:rPr lang="ja"/>
              <a:t>部分空間拡散モデル</a:t>
            </a:r>
            <a:endParaRPr/>
          </a:p>
          <a:p>
            <a:pPr marL="914400" lvl="1" indent="-317500" algn="l" rtl="0">
              <a:spcBef>
                <a:spcPts val="0"/>
              </a:spcBef>
              <a:spcAft>
                <a:spcPts val="0"/>
              </a:spcAft>
              <a:buSzPts val="1400"/>
              <a:buChar char="-"/>
            </a:pPr>
            <a:r>
              <a:rPr lang="ja"/>
              <a:t>推論の高速化</a:t>
            </a:r>
            <a:endParaRPr/>
          </a:p>
          <a:p>
            <a:pPr marL="457200" lvl="0" indent="-342900" algn="l" rtl="0">
              <a:spcBef>
                <a:spcPts val="0"/>
              </a:spcBef>
              <a:spcAft>
                <a:spcPts val="0"/>
              </a:spcAft>
              <a:buSzPts val="1800"/>
              <a:buChar char="-"/>
            </a:pPr>
            <a:r>
              <a:rPr lang="ja"/>
              <a:t>対称性</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拡散モデル　データ生成技術の数理</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2" name="Google Shape;62;p14"/>
          <p:cNvPicPr preferRelativeResize="0"/>
          <p:nvPr/>
        </p:nvPicPr>
        <p:blipFill>
          <a:blip r:embed="rId3">
            <a:alphaModFix/>
          </a:blip>
          <a:stretch>
            <a:fillRect/>
          </a:stretch>
        </p:blipFill>
        <p:spPr>
          <a:xfrm>
            <a:off x="5864772" y="1212850"/>
            <a:ext cx="2516341" cy="36555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ja"/>
              <a:t>生成モデルの分類</a:t>
            </a:r>
            <a:endParaRPr/>
          </a:p>
        </p:txBody>
      </p:sp>
      <p:sp>
        <p:nvSpPr>
          <p:cNvPr id="68" name="Google Shape;68;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生成モデルとは</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F2328"/>
              </a:buClr>
              <a:buSzPts val="1200"/>
              <a:buChar char="●"/>
            </a:pPr>
            <a:r>
              <a:rPr lang="ja" sz="1200">
                <a:solidFill>
                  <a:srgbClr val="1F2328"/>
                </a:solidFill>
                <a:highlight>
                  <a:srgbClr val="FFFFFF"/>
                </a:highlight>
              </a:rPr>
              <a:t>対象ドメインのデータを生成できるモデルのこと</a:t>
            </a:r>
            <a:endParaRPr sz="1200">
              <a:solidFill>
                <a:srgbClr val="1F2328"/>
              </a:solidFill>
              <a:highlight>
                <a:srgbClr val="FFFFFF"/>
              </a:highlight>
            </a:endParaRPr>
          </a:p>
          <a:p>
            <a:pPr marL="914400" lvl="1" indent="-304800" algn="l" rtl="0">
              <a:spcBef>
                <a:spcPts val="0"/>
              </a:spcBef>
              <a:spcAft>
                <a:spcPts val="0"/>
              </a:spcAft>
              <a:buClr>
                <a:srgbClr val="1F2328"/>
              </a:buClr>
              <a:buSzPts val="1200"/>
              <a:buAutoNum type="alphaLcPeriod"/>
            </a:pPr>
            <a:r>
              <a:rPr lang="ja" sz="1200">
                <a:solidFill>
                  <a:srgbClr val="1F2328"/>
                </a:solidFill>
                <a:highlight>
                  <a:srgbClr val="FFFFFF"/>
                </a:highlight>
              </a:rPr>
              <a:t>画像生成、超解像、画像変換、動画生成など</a:t>
            </a:r>
            <a:endParaRPr sz="1200">
              <a:solidFill>
                <a:srgbClr val="1F2328"/>
              </a:solidFill>
              <a:highlight>
                <a:srgbClr val="FFFFFF"/>
              </a:highlight>
            </a:endParaRPr>
          </a:p>
          <a:p>
            <a:pPr marL="457200" lvl="0" indent="-304800" algn="l" rtl="0">
              <a:spcBef>
                <a:spcPts val="0"/>
              </a:spcBef>
              <a:spcAft>
                <a:spcPts val="0"/>
              </a:spcAft>
              <a:buClr>
                <a:srgbClr val="1F2328"/>
              </a:buClr>
              <a:buSzPts val="1200"/>
              <a:buChar char="●"/>
            </a:pPr>
            <a:r>
              <a:rPr lang="ja" sz="1200">
                <a:solidFill>
                  <a:srgbClr val="1F2328"/>
                </a:solidFill>
                <a:highlight>
                  <a:srgbClr val="FFFFFF"/>
                </a:highlight>
              </a:rPr>
              <a:t>学習方法によって2種類に分類される</a:t>
            </a:r>
            <a:endParaRPr sz="1200">
              <a:solidFill>
                <a:srgbClr val="1F2328"/>
              </a:solidFill>
              <a:highlight>
                <a:srgbClr val="FFFFFF"/>
              </a:highlight>
            </a:endParaRPr>
          </a:p>
          <a:p>
            <a:pPr marL="914400" lvl="1" indent="-304800" algn="l" rtl="0">
              <a:spcBef>
                <a:spcPts val="0"/>
              </a:spcBef>
              <a:spcAft>
                <a:spcPts val="0"/>
              </a:spcAft>
              <a:buClr>
                <a:srgbClr val="1F2328"/>
              </a:buClr>
              <a:buSzPts val="1200"/>
              <a:buAutoNum type="alphaLcPeriod"/>
            </a:pPr>
            <a:r>
              <a:rPr lang="ja" sz="1200">
                <a:solidFill>
                  <a:srgbClr val="1F2328"/>
                </a:solidFill>
                <a:highlight>
                  <a:srgbClr val="FFFFFF"/>
                </a:highlight>
              </a:rPr>
              <a:t>尤度ベースモデル</a:t>
            </a:r>
            <a:endParaRPr sz="1200">
              <a:solidFill>
                <a:srgbClr val="1F2328"/>
              </a:solidFill>
              <a:highlight>
                <a:srgbClr val="FFFFFF"/>
              </a:highlight>
            </a:endParaRPr>
          </a:p>
          <a:p>
            <a:pPr marL="914400" lvl="1" indent="-304800" algn="l" rtl="0">
              <a:spcBef>
                <a:spcPts val="0"/>
              </a:spcBef>
              <a:spcAft>
                <a:spcPts val="0"/>
              </a:spcAft>
              <a:buClr>
                <a:srgbClr val="1F2328"/>
              </a:buClr>
              <a:buSzPts val="1200"/>
              <a:buAutoNum type="alphaLcPeriod"/>
            </a:pPr>
            <a:r>
              <a:rPr lang="ja" sz="1200">
                <a:solidFill>
                  <a:srgbClr val="1F2328"/>
                </a:solidFill>
                <a:highlight>
                  <a:srgbClr val="FFFFFF"/>
                </a:highlight>
              </a:rPr>
              <a:t>暗黙的生成モデル</a:t>
            </a:r>
            <a:endParaRPr sz="1200">
              <a:solidFill>
                <a:srgbClr val="1F2328"/>
              </a:solidFill>
              <a:highlight>
                <a:srgbClr val="FFFFFF"/>
              </a:highlight>
            </a:endParaRPr>
          </a:p>
          <a:p>
            <a:pPr marL="0" lvl="0" indent="0" algn="l" rtl="0">
              <a:spcBef>
                <a:spcPts val="1200"/>
              </a:spcBef>
              <a:spcAft>
                <a:spcPts val="1200"/>
              </a:spcAft>
              <a:buNone/>
            </a:pPr>
            <a:endParaRPr/>
          </a:p>
        </p:txBody>
      </p:sp>
      <p:pic>
        <p:nvPicPr>
          <p:cNvPr id="75" name="Google Shape;75;p16"/>
          <p:cNvPicPr preferRelativeResize="0"/>
          <p:nvPr/>
        </p:nvPicPr>
        <p:blipFill>
          <a:blip r:embed="rId3">
            <a:alphaModFix/>
          </a:blip>
          <a:stretch>
            <a:fillRect/>
          </a:stretch>
        </p:blipFill>
        <p:spPr>
          <a:xfrm>
            <a:off x="3481461" y="833687"/>
            <a:ext cx="4959551" cy="4053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尤度ベースモデル</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訓練データの尤度（生成確率）が最大になるように学習する</a:t>
            </a:r>
            <a:endParaRPr/>
          </a:p>
          <a:p>
            <a:pPr marL="0" lvl="0" indent="0" algn="l" rtl="0">
              <a:spcBef>
                <a:spcPts val="1200"/>
              </a:spcBef>
              <a:spcAft>
                <a:spcPts val="0"/>
              </a:spcAft>
              <a:buNone/>
            </a:pPr>
            <a:r>
              <a:rPr lang="ja"/>
              <a:t>（対数）尤度を学習の目的関数（損失関数）とするので学習が安定</a:t>
            </a:r>
            <a:endParaRPr/>
          </a:p>
          <a:p>
            <a:pPr marL="0" lvl="0" indent="0" algn="l" rtl="0">
              <a:spcBef>
                <a:spcPts val="1200"/>
              </a:spcBef>
              <a:spcAft>
                <a:spcPts val="0"/>
              </a:spcAft>
              <a:buNone/>
            </a:pPr>
            <a:r>
              <a:rPr lang="ja"/>
              <a:t>表現力が高い生成モデルでは尤度の計算が困難</a:t>
            </a:r>
            <a:endParaRPr/>
          </a:p>
          <a:p>
            <a:pPr marL="0" lvl="0" indent="0" algn="l" rtl="0">
              <a:spcBef>
                <a:spcPts val="1200"/>
              </a:spcBef>
              <a:spcAft>
                <a:spcPts val="0"/>
              </a:spcAft>
              <a:buNone/>
            </a:pPr>
            <a:endParaRPr/>
          </a:p>
          <a:p>
            <a:pPr marL="0" lvl="0" indent="0" algn="l" rtl="0">
              <a:spcBef>
                <a:spcPts val="1200"/>
              </a:spcBef>
              <a:spcAft>
                <a:spcPts val="1200"/>
              </a:spcAft>
              <a:buNone/>
            </a:pPr>
            <a:r>
              <a:rPr lang="ja"/>
              <a:t>拡散モデルはこれに属する</a:t>
            </a:r>
            <a:endParaRPr/>
          </a:p>
        </p:txBody>
      </p:sp>
      <p:pic>
        <p:nvPicPr>
          <p:cNvPr id="82" name="Google Shape;82;p17"/>
          <p:cNvPicPr preferRelativeResize="0"/>
          <p:nvPr/>
        </p:nvPicPr>
        <p:blipFill>
          <a:blip r:embed="rId3">
            <a:alphaModFix/>
          </a:blip>
          <a:stretch>
            <a:fillRect/>
          </a:stretch>
        </p:blipFill>
        <p:spPr>
          <a:xfrm>
            <a:off x="3701155" y="908898"/>
            <a:ext cx="5127675" cy="382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暗黙的生成モデル</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F2328"/>
              </a:buClr>
              <a:buSzPts val="1200"/>
              <a:buChar char="●"/>
            </a:pPr>
            <a:r>
              <a:rPr lang="ja" sz="1200">
                <a:solidFill>
                  <a:srgbClr val="1F2328"/>
                </a:solidFill>
                <a:highlight>
                  <a:srgbClr val="FFFFFF"/>
                </a:highlight>
              </a:rPr>
              <a:t>尤度を計算する必要がないため、（暗黙的に）高い表現力の生成モデル（確率モデル）を使用できる</a:t>
            </a:r>
            <a:endParaRPr sz="1200">
              <a:solidFill>
                <a:srgbClr val="1F2328"/>
              </a:solidFill>
              <a:highlight>
                <a:srgbClr val="FFFFFF"/>
              </a:highlight>
            </a:endParaRPr>
          </a:p>
          <a:p>
            <a:pPr marL="457200" lvl="0" indent="-304800" algn="l" rtl="0">
              <a:spcBef>
                <a:spcPts val="0"/>
              </a:spcBef>
              <a:spcAft>
                <a:spcPts val="0"/>
              </a:spcAft>
              <a:buClr>
                <a:srgbClr val="1F2328"/>
              </a:buClr>
              <a:buSzPts val="1200"/>
              <a:buChar char="●"/>
            </a:pPr>
            <a:r>
              <a:rPr lang="ja" sz="1200">
                <a:solidFill>
                  <a:srgbClr val="1F2328"/>
                </a:solidFill>
                <a:highlight>
                  <a:srgbClr val="FFFFFF"/>
                </a:highlight>
              </a:rPr>
              <a:t>学習が安定しない。訓練データのいずれかに近づけば良いのでどんな入力に対しても同じ結果を生成してしまうこと（モード崩壊）が起こりがち</a:t>
            </a:r>
            <a:endParaRPr sz="1200">
              <a:solidFill>
                <a:srgbClr val="1F2328"/>
              </a:solidFill>
              <a:highlight>
                <a:srgbClr val="FFFFFF"/>
              </a:highlight>
            </a:endParaRPr>
          </a:p>
          <a:p>
            <a:pPr marL="0" lvl="0" indent="0" algn="l" rtl="0">
              <a:spcBef>
                <a:spcPts val="0"/>
              </a:spcBef>
              <a:spcAft>
                <a:spcPts val="1200"/>
              </a:spcAft>
              <a:buNone/>
            </a:pPr>
            <a:endParaRPr/>
          </a:p>
        </p:txBody>
      </p:sp>
      <p:pic>
        <p:nvPicPr>
          <p:cNvPr id="89" name="Google Shape;89;p18"/>
          <p:cNvPicPr preferRelativeResize="0"/>
          <p:nvPr/>
        </p:nvPicPr>
        <p:blipFill>
          <a:blip r:embed="rId3">
            <a:alphaModFix/>
          </a:blip>
          <a:stretch>
            <a:fillRect/>
          </a:stretch>
        </p:blipFill>
        <p:spPr>
          <a:xfrm>
            <a:off x="5111513" y="0"/>
            <a:ext cx="3774073"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拡散モデルのデータ生成（サンプリング）方法</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MCMC法を用いたサンプリング（生成）</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画像のような高次元データを生成することを考える</a:t>
            </a:r>
            <a:endParaRPr/>
          </a:p>
          <a:p>
            <a:pPr marL="0" lvl="0" indent="0" algn="l" rtl="0">
              <a:spcBef>
                <a:spcPts val="1200"/>
              </a:spcBef>
              <a:spcAft>
                <a:spcPts val="0"/>
              </a:spcAft>
              <a:buNone/>
            </a:pPr>
            <a:endParaRPr/>
          </a:p>
          <a:p>
            <a:pPr marL="0" lvl="0" indent="0" algn="l" rtl="0">
              <a:spcBef>
                <a:spcPts val="1200"/>
              </a:spcBef>
              <a:spcAft>
                <a:spcPts val="0"/>
              </a:spcAft>
              <a:buNone/>
            </a:pPr>
            <a:r>
              <a:rPr lang="ja"/>
              <a:t>問題は二つ</a:t>
            </a:r>
            <a:endParaRPr/>
          </a:p>
          <a:p>
            <a:pPr marL="457200" lvl="0" indent="-342900" algn="l" rtl="0">
              <a:spcBef>
                <a:spcPts val="1200"/>
              </a:spcBef>
              <a:spcAft>
                <a:spcPts val="0"/>
              </a:spcAft>
              <a:buSzPts val="1800"/>
              <a:buChar char="-"/>
            </a:pPr>
            <a:r>
              <a:rPr lang="ja"/>
              <a:t>サンプリング効率</a:t>
            </a:r>
            <a:endParaRPr/>
          </a:p>
          <a:p>
            <a:pPr marL="914400" lvl="1" indent="-317500" algn="l" rtl="0">
              <a:spcBef>
                <a:spcPts val="0"/>
              </a:spcBef>
              <a:spcAft>
                <a:spcPts val="0"/>
              </a:spcAft>
              <a:buSzPts val="1400"/>
              <a:buChar char="-"/>
            </a:pPr>
            <a:r>
              <a:rPr lang="ja"/>
              <a:t>多様体仮説（高次元データ中のほんの一部の低次元部分領域のみで尤度が高い</a:t>
            </a:r>
            <a:endParaRPr/>
          </a:p>
          <a:p>
            <a:pPr marL="457200" lvl="0" indent="-342900" algn="l" rtl="0">
              <a:spcBef>
                <a:spcPts val="0"/>
              </a:spcBef>
              <a:spcAft>
                <a:spcPts val="0"/>
              </a:spcAft>
              <a:buSzPts val="1800"/>
              <a:buChar char="-"/>
            </a:pPr>
            <a:r>
              <a:rPr lang="ja"/>
              <a:t>たまたま到達できたエネルギーの低い領域にとらわれがち</a:t>
            </a:r>
            <a:endParaRPr/>
          </a:p>
        </p:txBody>
      </p:sp>
      <p:pic>
        <p:nvPicPr>
          <p:cNvPr id="102" name="Google Shape;102;p20"/>
          <p:cNvPicPr preferRelativeResize="0"/>
          <p:nvPr/>
        </p:nvPicPr>
        <p:blipFill>
          <a:blip r:embed="rId3">
            <a:alphaModFix/>
          </a:blip>
          <a:stretch>
            <a:fillRect/>
          </a:stretch>
        </p:blipFill>
        <p:spPr>
          <a:xfrm>
            <a:off x="4670874" y="4040975"/>
            <a:ext cx="4302375" cy="34600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スコア：サンプリング効率の改善</a:t>
            </a: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a:t>対数尤度（データの生成確率）の勾配（＝スコア）を用いてMCMCのサンプリングを効率化</a:t>
            </a:r>
            <a:endParaRPr/>
          </a:p>
        </p:txBody>
      </p:sp>
      <p:pic>
        <p:nvPicPr>
          <p:cNvPr id="109" name="Google Shape;109;p21"/>
          <p:cNvPicPr preferRelativeResize="0"/>
          <p:nvPr/>
        </p:nvPicPr>
        <p:blipFill>
          <a:blip r:embed="rId3">
            <a:alphaModFix/>
          </a:blip>
          <a:stretch>
            <a:fillRect/>
          </a:stretch>
        </p:blipFill>
        <p:spPr>
          <a:xfrm>
            <a:off x="4572000" y="1703700"/>
            <a:ext cx="3922126" cy="36592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651</Words>
  <Application>Microsoft Office PowerPoint</Application>
  <PresentationFormat>画面に合わせる (16:9)</PresentationFormat>
  <Paragraphs>58</Paragraphs>
  <Slides>19</Slides>
  <Notes>19</Notes>
  <HiddenSlides>0</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19</vt:i4>
      </vt:variant>
    </vt:vector>
  </HeadingPairs>
  <TitlesOfParts>
    <vt:vector size="21" baseType="lpstr">
      <vt:lpstr>Arial</vt:lpstr>
      <vt:lpstr>Simple Light</vt:lpstr>
      <vt:lpstr>PowerPoint プレゼンテーション</vt:lpstr>
      <vt:lpstr>拡散モデル　データ生成技術の数理</vt:lpstr>
      <vt:lpstr>生成モデルの分類</vt:lpstr>
      <vt:lpstr>生成モデルとは</vt:lpstr>
      <vt:lpstr>尤度ベースモデル</vt:lpstr>
      <vt:lpstr>暗黙的生成モデル</vt:lpstr>
      <vt:lpstr>拡散モデルのデータ生成（サンプリング）方法</vt:lpstr>
      <vt:lpstr>MCMC法を用いたサンプリング（生成）</vt:lpstr>
      <vt:lpstr>スコア：サンプリング効率の改善</vt:lpstr>
      <vt:lpstr>スコアベースモデル</vt:lpstr>
      <vt:lpstr>過学習対策</vt:lpstr>
      <vt:lpstr>サンプリング時の問題点</vt:lpstr>
      <vt:lpstr>PowerPoint プレゼンテーション</vt:lpstr>
      <vt:lpstr>拡散モデルのデータ生成（サンプリング）方法(2)</vt:lpstr>
      <vt:lpstr>PowerPoint プレゼンテーション</vt:lpstr>
      <vt:lpstr>PowerPoint プレゼンテーション</vt:lpstr>
      <vt:lpstr>PowerPoint プレゼンテーション</vt:lpstr>
      <vt:lpstr>PowerPoint プレゼンテーション</vt:lpstr>
      <vt:lpstr>発展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北村 佑輔</cp:lastModifiedBy>
  <cp:revision>1</cp:revision>
  <dcterms:modified xsi:type="dcterms:W3CDTF">2023-04-26T16:01:26Z</dcterms:modified>
</cp:coreProperties>
</file>