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59" r:id="rId5"/>
    <p:sldId id="260" r:id="rId6"/>
    <p:sldId id="266" r:id="rId7"/>
    <p:sldId id="267" r:id="rId8"/>
    <p:sldId id="261" r:id="rId9"/>
    <p:sldId id="262" r:id="rId10"/>
    <p:sldId id="268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835B5-49D9-4BAB-8B3C-9AD9B5583D28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40C9C-4EBE-4D82-9E9A-C1321713F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88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40C9C-4EBE-4D82-9E9A-C1321713F5C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47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40C9C-4EBE-4D82-9E9A-C1321713F5C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2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73D2-D3F3-4411-AA1F-AC3C5C6D8109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274-9838-4594-AAFC-8A20A40FA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37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73D2-D3F3-4411-AA1F-AC3C5C6D8109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274-9838-4594-AAFC-8A20A40FA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87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73D2-D3F3-4411-AA1F-AC3C5C6D8109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274-9838-4594-AAFC-8A20A40FA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92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73D2-D3F3-4411-AA1F-AC3C5C6D8109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274-9838-4594-AAFC-8A20A40FA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50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73D2-D3F3-4411-AA1F-AC3C5C6D8109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274-9838-4594-AAFC-8A20A40FA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54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73D2-D3F3-4411-AA1F-AC3C5C6D8109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274-9838-4594-AAFC-8A20A40FA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41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73D2-D3F3-4411-AA1F-AC3C5C6D8109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274-9838-4594-AAFC-8A20A40FA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13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73D2-D3F3-4411-AA1F-AC3C5C6D8109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274-9838-4594-AAFC-8A20A40FA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01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73D2-D3F3-4411-AA1F-AC3C5C6D8109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274-9838-4594-AAFC-8A20A40FA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25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73D2-D3F3-4411-AA1F-AC3C5C6D8109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274-9838-4594-AAFC-8A20A40FA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10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73D2-D3F3-4411-AA1F-AC3C5C6D8109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F274-9838-4594-AAFC-8A20A40FA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63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473D2-D3F3-4411-AA1F-AC3C5C6D8109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7F274-9838-4594-AAFC-8A20A40FA4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53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oracle.com/java-platform-group/diagnosing-tls,-ssl,-and-http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ms.ne.jp/what-is-ssl-certificate/handshake.html" TargetMode="External"/><Relationship Id="rId2" Type="http://schemas.openxmlformats.org/officeDocument/2006/relationships/hyperlink" Target="https://blogs.oracle.com/java-platform-group/diagnosing-tls,-ssl,-and-http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qiita.com/developer-kikikaikai/items/055a344c847379b471f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56823" y="1122363"/>
            <a:ext cx="11095149" cy="2387600"/>
          </a:xfrm>
        </p:spPr>
        <p:txBody>
          <a:bodyPr anchor="ctr" anchorCtr="0"/>
          <a:lstStyle/>
          <a:p>
            <a:r>
              <a:rPr lang="en-US" altLang="ja-JP" b="1" dirty="0" smtClean="0"/>
              <a:t>Java</a:t>
            </a:r>
            <a:r>
              <a:rPr lang="ja-JP" altLang="en-US" b="1" dirty="0" smtClean="0"/>
              <a:t>のバージョンあげてみた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64920" y="3602038"/>
            <a:ext cx="10347960" cy="878522"/>
          </a:xfrm>
        </p:spPr>
        <p:txBody>
          <a:bodyPr/>
          <a:lstStyle/>
          <a:p>
            <a:r>
              <a:rPr kumimoji="1" lang="en-US" altLang="ja-JP" dirty="0" err="1" smtClean="0"/>
              <a:t>Cloudn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DNS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のバージョンをあげたときに起きたこと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3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69022" y="333707"/>
            <a:ext cx="98796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ハンドシェイクを図で見てみる</a:t>
            </a:r>
            <a:endParaRPr lang="ja-JP" altLang="en-US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RSAãµã¼ãè¨¼ææ¸ã®ãã³ãã·ã§ã¤ã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" y="1341120"/>
            <a:ext cx="5269865" cy="519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5722619" y="2023442"/>
            <a:ext cx="59055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使用するプロトコルのバージョンや暗号化アルゴリズムについて合意</a:t>
            </a:r>
            <a:endParaRPr lang="ja-JP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687387" y="1859278"/>
            <a:ext cx="4800600" cy="9144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695007" y="2884690"/>
            <a:ext cx="4800600" cy="154253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737859" y="3455900"/>
            <a:ext cx="48013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証明書や鍵の交換によってお互いを検証</a:t>
            </a:r>
            <a:endParaRPr lang="ja-JP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95007" y="4519182"/>
            <a:ext cx="4800600" cy="47979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722619" y="4580582"/>
            <a:ext cx="53142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クライアントからの暗号化通信が開始される</a:t>
            </a:r>
            <a:endParaRPr lang="ja-JP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687387" y="5575255"/>
            <a:ext cx="4800600" cy="47979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737859" y="5610495"/>
            <a:ext cx="454483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サーバ</a:t>
            </a:r>
            <a:r>
              <a:rPr lang="ja-JP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からの暗号化通信が開始される</a:t>
            </a:r>
            <a:endParaRPr lang="ja-JP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02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49580" y="6087724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【</a:t>
            </a:r>
            <a:r>
              <a:rPr lang="ja-JP" altLang="en-US" dirty="0" smtClean="0"/>
              <a:t>参考</a:t>
            </a:r>
            <a:r>
              <a:rPr lang="en-US" altLang="ja-JP" dirty="0" smtClean="0"/>
              <a:t>】</a:t>
            </a:r>
            <a:r>
              <a:rPr lang="en-US" altLang="ja-JP" dirty="0"/>
              <a:t>SSL/TLS </a:t>
            </a:r>
            <a:r>
              <a:rPr lang="ja-JP" altLang="en-US" dirty="0"/>
              <a:t>暗号設定 ガイドライン</a:t>
            </a:r>
            <a:endParaRPr lang="en-US" altLang="ja-JP" dirty="0" smtClean="0"/>
          </a:p>
          <a:p>
            <a:r>
              <a:rPr lang="en-US" altLang="ja-JP" dirty="0" smtClean="0"/>
              <a:t>https://www.ipa.go.jp/security/ipg/documents/ipa-cryptrec-gl-3001-2.0.pdf</a:t>
            </a:r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69022" y="333707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さいごに</a:t>
            </a:r>
            <a:endParaRPr lang="ja-JP" altLang="en-US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49580" y="2530408"/>
            <a:ext cx="9441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そんななか、</a:t>
            </a:r>
            <a:r>
              <a:rPr lang="en-US" altLang="ja-JP" dirty="0" smtClean="0"/>
              <a:t>TLS1.3</a:t>
            </a:r>
            <a:r>
              <a:rPr lang="ja-JP" altLang="en-US" dirty="0"/>
              <a:t>が</a:t>
            </a:r>
            <a:r>
              <a:rPr lang="en-US" altLang="ja-JP" dirty="0" smtClean="0"/>
              <a:t>2018</a:t>
            </a:r>
            <a:r>
              <a:rPr lang="ja-JP" altLang="en-US" dirty="0" smtClean="0"/>
              <a:t>年</a:t>
            </a:r>
            <a:r>
              <a:rPr lang="en-US" altLang="ja-JP" dirty="0" smtClean="0"/>
              <a:t>8</a:t>
            </a:r>
            <a:r>
              <a:rPr lang="ja-JP" altLang="en-US" dirty="0" smtClean="0"/>
              <a:t>月に</a:t>
            </a:r>
            <a:r>
              <a:rPr lang="en-US" altLang="ja-JP" dirty="0" smtClean="0"/>
              <a:t>RFC8446</a:t>
            </a:r>
            <a:r>
              <a:rPr lang="ja-JP" altLang="en-US" dirty="0" smtClean="0"/>
              <a:t>として正式公開されているようです。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49580" y="1632942"/>
            <a:ext cx="1114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TLSv1.0 / TLSv1.1</a:t>
            </a:r>
            <a:r>
              <a:rPr lang="ja-JP" altLang="en-US" dirty="0" smtClean="0"/>
              <a:t>については脆弱性が発見されており、世の中的には</a:t>
            </a:r>
            <a:r>
              <a:rPr lang="en-US" altLang="ja-JP" dirty="0" smtClean="0"/>
              <a:t>TLSv1.2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移行が進んでいる。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5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雲形吹き出し 16"/>
          <p:cNvSpPr/>
          <p:nvPr/>
        </p:nvSpPr>
        <p:spPr>
          <a:xfrm>
            <a:off x="3038736" y="3801414"/>
            <a:ext cx="6283936" cy="2393106"/>
          </a:xfrm>
          <a:prstGeom prst="cloudCallout">
            <a:avLst>
              <a:gd name="adj1" fmla="val 7989"/>
              <a:gd name="adj2" fmla="val -92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i="1" dirty="0" err="1" smtClean="0">
                <a:solidFill>
                  <a:schemeClr val="tx1"/>
                </a:solidFill>
              </a:rPr>
              <a:t>SSLHandshakeException</a:t>
            </a:r>
            <a:endParaRPr lang="en-US" altLang="ja-JP" sz="4000" b="1" i="1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69022" y="1379219"/>
            <a:ext cx="2538006" cy="51663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5400" dirty="0" smtClean="0">
                <a:solidFill>
                  <a:srgbClr val="0070C0"/>
                </a:solidFill>
              </a:rPr>
              <a:t>API</a:t>
            </a:r>
            <a:endParaRPr kumimoji="1" lang="ja-JP" altLang="en-US" sz="5400" dirty="0">
              <a:solidFill>
                <a:srgbClr val="0070C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69022" y="333707"/>
            <a:ext cx="64171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なにが起きたのか？</a:t>
            </a:r>
            <a:endParaRPr lang="ja-JP" altLang="en-US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ストライプ矢印 5"/>
          <p:cNvSpPr/>
          <p:nvPr/>
        </p:nvSpPr>
        <p:spPr>
          <a:xfrm rot="5400000">
            <a:off x="868078" y="3646836"/>
            <a:ext cx="1395826" cy="1110996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87197" y="2370527"/>
            <a:ext cx="1957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Java7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87197" y="5065091"/>
            <a:ext cx="1957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Java8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ストライプ矢印 10"/>
          <p:cNvSpPr/>
          <p:nvPr/>
        </p:nvSpPr>
        <p:spPr>
          <a:xfrm>
            <a:off x="3038736" y="1787493"/>
            <a:ext cx="6314471" cy="923533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sender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9497383" y="1379219"/>
            <a:ext cx="2534293" cy="51663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5400" dirty="0" smtClean="0">
                <a:solidFill>
                  <a:srgbClr val="0070C0"/>
                </a:solidFill>
              </a:rPr>
              <a:t>NS</a:t>
            </a:r>
            <a:endParaRPr kumimoji="1" lang="ja-JP" altLang="en-US" sz="5400" dirty="0">
              <a:solidFill>
                <a:srgbClr val="0070C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9785735" y="2370527"/>
            <a:ext cx="1957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Java7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乗算 15"/>
          <p:cNvSpPr/>
          <p:nvPr/>
        </p:nvSpPr>
        <p:spPr>
          <a:xfrm>
            <a:off x="6836422" y="1320102"/>
            <a:ext cx="2011680" cy="18583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8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雲形吹き出し 16"/>
          <p:cNvSpPr/>
          <p:nvPr/>
        </p:nvSpPr>
        <p:spPr>
          <a:xfrm>
            <a:off x="3038736" y="3801414"/>
            <a:ext cx="6283936" cy="2393106"/>
          </a:xfrm>
          <a:prstGeom prst="cloudCallout">
            <a:avLst>
              <a:gd name="adj1" fmla="val 7989"/>
              <a:gd name="adj2" fmla="val -92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i="1" dirty="0" err="1" smtClean="0">
                <a:solidFill>
                  <a:schemeClr val="tx1"/>
                </a:solidFill>
              </a:rPr>
              <a:t>SSLHandshakeException</a:t>
            </a:r>
            <a:endParaRPr lang="en-US" altLang="ja-JP" sz="4000" b="1" i="1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69022" y="1379219"/>
            <a:ext cx="2538006" cy="51663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5400" dirty="0" smtClean="0">
                <a:solidFill>
                  <a:srgbClr val="0070C0"/>
                </a:solidFill>
              </a:rPr>
              <a:t>API</a:t>
            </a:r>
            <a:endParaRPr kumimoji="1" lang="ja-JP" altLang="en-US" sz="5400" dirty="0">
              <a:solidFill>
                <a:srgbClr val="0070C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69022" y="333707"/>
            <a:ext cx="64171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どう解決したのか？</a:t>
            </a:r>
            <a:endParaRPr lang="ja-JP" altLang="en-US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ストライプ矢印 5"/>
          <p:cNvSpPr/>
          <p:nvPr/>
        </p:nvSpPr>
        <p:spPr>
          <a:xfrm rot="5400000">
            <a:off x="868078" y="3646836"/>
            <a:ext cx="1395826" cy="1110996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87197" y="2370527"/>
            <a:ext cx="1957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Java7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87197" y="5065091"/>
            <a:ext cx="1957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Java8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ストライプ矢印 10"/>
          <p:cNvSpPr/>
          <p:nvPr/>
        </p:nvSpPr>
        <p:spPr>
          <a:xfrm>
            <a:off x="3038736" y="1787493"/>
            <a:ext cx="6314471" cy="923533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sender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9497383" y="1379219"/>
            <a:ext cx="2534293" cy="51663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5400" dirty="0" smtClean="0">
                <a:solidFill>
                  <a:srgbClr val="0070C0"/>
                </a:solidFill>
              </a:rPr>
              <a:t>NS</a:t>
            </a:r>
            <a:endParaRPr kumimoji="1" lang="ja-JP" altLang="en-US" sz="5400" dirty="0">
              <a:solidFill>
                <a:srgbClr val="0070C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9785735" y="2370527"/>
            <a:ext cx="1957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Java7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乗算 15"/>
          <p:cNvSpPr/>
          <p:nvPr/>
        </p:nvSpPr>
        <p:spPr>
          <a:xfrm>
            <a:off x="5146365" y="3962398"/>
            <a:ext cx="2011680" cy="18583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ドーナツ 12"/>
          <p:cNvSpPr/>
          <p:nvPr/>
        </p:nvSpPr>
        <p:spPr>
          <a:xfrm>
            <a:off x="7398348" y="1379219"/>
            <a:ext cx="1341120" cy="1315278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ストライプ矢印 17"/>
          <p:cNvSpPr/>
          <p:nvPr/>
        </p:nvSpPr>
        <p:spPr>
          <a:xfrm rot="5400000">
            <a:off x="10066616" y="3638144"/>
            <a:ext cx="1395826" cy="1110996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9785735" y="4997967"/>
            <a:ext cx="1957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Java8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52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9022" y="333707"/>
            <a:ext cx="98796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どうやって結果に至ったのか？</a:t>
            </a:r>
            <a:endParaRPr lang="ja-JP" altLang="en-US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80751" y="6273787"/>
            <a:ext cx="9867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hlinkClick r:id="rId2"/>
              </a:rPr>
              <a:t>【</a:t>
            </a:r>
            <a:r>
              <a:rPr lang="ja-JP" altLang="en-US" dirty="0" smtClean="0">
                <a:hlinkClick r:id="rId2"/>
              </a:rPr>
              <a:t>参考</a:t>
            </a:r>
            <a:r>
              <a:rPr lang="en-US" altLang="ja-JP" dirty="0" smtClean="0">
                <a:hlinkClick r:id="rId2"/>
              </a:rPr>
              <a:t>】</a:t>
            </a:r>
            <a:r>
              <a:rPr lang="ja-JP" altLang="en-US" dirty="0" smtClean="0">
                <a:hlinkClick r:id="rId2"/>
              </a:rPr>
              <a:t>　</a:t>
            </a:r>
            <a:r>
              <a:rPr lang="en-US" altLang="ja-JP" dirty="0" smtClean="0">
                <a:hlinkClick r:id="rId2"/>
              </a:rPr>
              <a:t>https://blogs.oracle.com/java-platform-group/diagnosing-tls,-ssl,-and-https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846320" y="5151835"/>
            <a:ext cx="69723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TLS</a:t>
            </a:r>
            <a:r>
              <a:rPr lang="ja-JP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のバージョンとそれに伴った暗号アルゴリズムに焦点を絞って検証する。</a:t>
            </a:r>
            <a:endParaRPr lang="ja-JP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74781"/>
              </p:ext>
            </p:extLst>
          </p:nvPr>
        </p:nvGraphicFramePr>
        <p:xfrm>
          <a:off x="378460" y="1602888"/>
          <a:ext cx="4208780" cy="2717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90">
                  <a:extLst>
                    <a:ext uri="{9D8B030D-6E8A-4147-A177-3AD203B41FA5}">
                      <a16:colId xmlns:a16="http://schemas.microsoft.com/office/drawing/2014/main" val="3793382452"/>
                    </a:ext>
                  </a:extLst>
                </a:gridCol>
                <a:gridCol w="2104390">
                  <a:extLst>
                    <a:ext uri="{9D8B030D-6E8A-4147-A177-3AD203B41FA5}">
                      <a16:colId xmlns:a16="http://schemas.microsoft.com/office/drawing/2014/main" val="1648036136"/>
                    </a:ext>
                  </a:extLst>
                </a:gridCol>
              </a:tblGrid>
              <a:tr h="905884">
                <a:tc gridSpan="2">
                  <a:txBody>
                    <a:bodyPr/>
                    <a:lstStyle/>
                    <a:p>
                      <a:r>
                        <a:rPr kumimoji="1" lang="en-US" altLang="ja-JP" sz="2000" dirty="0" smtClean="0"/>
                        <a:t>TLS</a:t>
                      </a:r>
                      <a:r>
                        <a:rPr kumimoji="1" lang="ja-JP" altLang="en-US" sz="2000" dirty="0" smtClean="0"/>
                        <a:t>のデフォルトバージョン</a:t>
                      </a:r>
                      <a:endParaRPr kumimoji="1" lang="ja-JP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01218"/>
                  </a:ext>
                </a:extLst>
              </a:tr>
              <a:tr h="905884"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Java8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Java7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44546"/>
                  </a:ext>
                </a:extLst>
              </a:tr>
              <a:tr h="905884">
                <a:tc>
                  <a:txBody>
                    <a:bodyPr/>
                    <a:lstStyle/>
                    <a:p>
                      <a:r>
                        <a:rPr kumimoji="1" lang="en-US" altLang="ja-JP" sz="4000" dirty="0" smtClean="0"/>
                        <a:t>TLSv1.2</a:t>
                      </a:r>
                      <a:endParaRPr kumimoji="1" lang="ja-JP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 smtClean="0"/>
                        <a:t>TLSv1</a:t>
                      </a:r>
                      <a:endParaRPr kumimoji="1" lang="ja-JP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771794"/>
                  </a:ext>
                </a:extLst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4846320" y="1547992"/>
            <a:ext cx="69723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デフォルトの</a:t>
            </a:r>
            <a:r>
              <a:rPr lang="en-US" altLang="ja-JP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TLS</a:t>
            </a:r>
            <a:r>
              <a:rPr lang="ja-JP" alt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のバージョンが異なることによるハンドシェイク失敗を疑う。</a:t>
            </a:r>
            <a:endParaRPr lang="en-US" altLang="ja-JP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846320" y="3120211"/>
            <a:ext cx="69723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ja-JP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ender</a:t>
            </a:r>
            <a:r>
              <a:rPr lang="ja-JP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も</a:t>
            </a:r>
            <a:r>
              <a:rPr lang="en-US" altLang="ja-JP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</a:t>
            </a:r>
            <a:r>
              <a:rPr lang="ja-JP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も</a:t>
            </a:r>
            <a:r>
              <a:rPr lang="en-US" altLang="ja-JP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JKS</a:t>
            </a:r>
            <a:r>
              <a:rPr lang="ja-JP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形式で証明書を持っていて、それは変えていない。</a:t>
            </a:r>
            <a:r>
              <a:rPr lang="en-US" altLang="ja-JP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r>
              <a:rPr lang="ja-JP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のバージョン変更だけで証明書エラーにはならないのではないか？</a:t>
            </a:r>
            <a:endParaRPr lang="ja-JP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ストライプ矢印 12"/>
          <p:cNvSpPr/>
          <p:nvPr/>
        </p:nvSpPr>
        <p:spPr>
          <a:xfrm rot="5400000">
            <a:off x="7727641" y="2264604"/>
            <a:ext cx="600219" cy="1110996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ストライプ矢印 13"/>
          <p:cNvSpPr/>
          <p:nvPr/>
        </p:nvSpPr>
        <p:spPr>
          <a:xfrm rot="5400000">
            <a:off x="7727640" y="4150750"/>
            <a:ext cx="600219" cy="1110996"/>
          </a:xfrm>
          <a:prstGeom prst="strip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29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9022" y="333707"/>
            <a:ext cx="57246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何を試したのか？</a:t>
            </a:r>
            <a:endParaRPr lang="ja-JP" altLang="en-US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389162" y="2134820"/>
            <a:ext cx="10619958" cy="1323439"/>
          </a:xfrm>
          <a:prstGeom prst="rect">
            <a:avLst/>
          </a:prstGeom>
          <a:noFill/>
          <a:ln w="63500" cap="rnd"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lang="ja-JP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側 </a:t>
            </a:r>
            <a:r>
              <a:rPr lang="en-US" altLang="ja-JP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</a:t>
            </a:r>
            <a:r>
              <a:rPr lang="en-US" altLang="ja-JP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</a:t>
            </a:r>
            <a:r>
              <a:rPr lang="ja-JP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側の</a:t>
            </a:r>
            <a:r>
              <a:rPr lang="en-US" altLang="ja-JP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Tomcat</a:t>
            </a:r>
            <a:r>
              <a:rPr lang="ja-JP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</a:t>
            </a:r>
            <a:r>
              <a:rPr lang="en-US" altLang="ja-JP" sz="4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setenv</a:t>
            </a:r>
            <a:r>
              <a:rPr lang="ja-JP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に起動オプションを</a:t>
            </a:r>
            <a:r>
              <a:rPr lang="ja-JP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追加</a:t>
            </a:r>
            <a:r>
              <a:rPr lang="ja-JP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する。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89162" y="4789152"/>
            <a:ext cx="1061995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ja-JP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ender</a:t>
            </a:r>
            <a:r>
              <a:rPr lang="ja-JP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内の</a:t>
            </a:r>
            <a:r>
              <a:rPr lang="en-US" altLang="ja-JP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spring-camel.xml</a:t>
            </a:r>
            <a:r>
              <a:rPr lang="ja-JP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に設定を</a:t>
            </a:r>
            <a:r>
              <a:rPr lang="ja-JP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追加する。</a:t>
            </a:r>
            <a:endParaRPr lang="en-US" altLang="ja-JP" sz="4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二等辺三角形 8"/>
          <p:cNvSpPr/>
          <p:nvPr/>
        </p:nvSpPr>
        <p:spPr>
          <a:xfrm>
            <a:off x="269022" y="2339340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1</a:t>
            </a:r>
            <a:endParaRPr kumimoji="1" lang="ja-JP" altLang="en-US" sz="4000" dirty="0"/>
          </a:p>
        </p:txBody>
      </p:sp>
      <p:sp>
        <p:nvSpPr>
          <p:cNvPr id="10" name="二等辺三角形 9"/>
          <p:cNvSpPr/>
          <p:nvPr/>
        </p:nvSpPr>
        <p:spPr>
          <a:xfrm>
            <a:off x="269022" y="4993671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/>
              <a:t>2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5559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9022" y="333707"/>
            <a:ext cx="71096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【</a:t>
            </a:r>
            <a:r>
              <a:rPr lang="ja-JP" alt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</a:t>
            </a:r>
            <a:r>
              <a:rPr lang="en-US" altLang="ja-JP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】</a:t>
            </a:r>
            <a:r>
              <a:rPr lang="ja-JP" alt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起動オプション</a:t>
            </a:r>
            <a:endParaRPr lang="ja-JP" altLang="en-US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57642" y="2099292"/>
            <a:ext cx="870733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ja-JP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Dhttps.protocols</a:t>
            </a:r>
            <a:r>
              <a:rPr lang="en-US" altLang="ja-JP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=TLSv1,TLSv1.1,TLSv1.2 \</a:t>
            </a:r>
          </a:p>
          <a:p>
            <a:r>
              <a:rPr lang="en-US" altLang="ja-JP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ja-JP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Djdk.tls.client.protocols</a:t>
            </a:r>
            <a:r>
              <a:rPr lang="en-US" altLang="ja-JP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=TLSv1,TLSv1.1,TLSv1.2 \</a:t>
            </a:r>
          </a:p>
          <a:p>
            <a:r>
              <a:rPr lang="en-US" altLang="ja-JP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-Ddeployment.security.TLSv1.2=true \</a:t>
            </a:r>
          </a:p>
          <a:p>
            <a:r>
              <a:rPr lang="en-US" altLang="ja-JP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-Ddeployment.security.TLSv1=true \</a:t>
            </a:r>
          </a:p>
          <a:p>
            <a:r>
              <a:rPr lang="en-US" altLang="ja-JP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-Ddeployment.security.TLSv1.1=true \</a:t>
            </a:r>
          </a:p>
          <a:p>
            <a:r>
              <a:rPr lang="en-US" altLang="ja-JP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-Ddeployment.security.TLSv1.2=true \</a:t>
            </a:r>
            <a:endParaRPr lang="ja-JP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12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9022" y="333707"/>
            <a:ext cx="101441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【</a:t>
            </a:r>
            <a:r>
              <a:rPr lang="ja-JP" alt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</a:t>
            </a:r>
            <a:r>
              <a:rPr lang="en-US" altLang="ja-JP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】spring-camel.xml</a:t>
            </a:r>
            <a:r>
              <a:rPr lang="ja-JP" alt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の設定</a:t>
            </a:r>
            <a:endParaRPr lang="ja-JP" altLang="en-US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16280" y="2846052"/>
            <a:ext cx="9105094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ja-JP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camel:secureSocketProtocols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&lt;</a:t>
            </a:r>
            <a:r>
              <a:rPr lang="en-US" altLang="ja-JP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camel:secureSocketProtocol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&gt;TLSv1&lt;/</a:t>
            </a:r>
            <a:r>
              <a:rPr lang="en-US" altLang="ja-JP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camel:secureSocketProtocol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&lt;</a:t>
            </a:r>
            <a:r>
              <a:rPr lang="en-US" altLang="ja-JP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camel:secureSocketProtocol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&gt;TLSv1.1&lt;/</a:t>
            </a:r>
            <a:r>
              <a:rPr lang="en-US" altLang="ja-JP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camel:secureSocketProtocol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&lt;</a:t>
            </a:r>
            <a:r>
              <a:rPr lang="en-US" altLang="ja-JP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camel:secureSocketProtocol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&gt;TLSv1.2&lt;/</a:t>
            </a:r>
            <a:r>
              <a:rPr lang="en-US" altLang="ja-JP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camel:secureSocketProtocol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altLang="ja-JP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camel:secureSocketProtocols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716280" y="4514832"/>
            <a:ext cx="9105094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ja-JP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camel:clientParameters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</a:t>
            </a:r>
            <a:r>
              <a:rPr lang="en-US" altLang="ja-JP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camel:secureSocketProtocols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&lt;</a:t>
            </a:r>
            <a:r>
              <a:rPr lang="en-US" altLang="ja-JP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camel:secureSocketProtocol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&gt;TLSv1&lt;/</a:t>
            </a:r>
            <a:r>
              <a:rPr lang="en-US" altLang="ja-JP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camel:secureSocketProtocol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&lt;</a:t>
            </a:r>
            <a:r>
              <a:rPr lang="en-US" altLang="ja-JP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camel:secureSocketProtocol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&gt;TLSv1.1&lt;/</a:t>
            </a:r>
            <a:r>
              <a:rPr lang="en-US" altLang="ja-JP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camel:secureSocketProtocol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&lt;</a:t>
            </a:r>
            <a:r>
              <a:rPr lang="en-US" altLang="ja-JP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camel:secureSocketProtocol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&gt;TLSv1.2&lt;/</a:t>
            </a:r>
            <a:r>
              <a:rPr lang="en-US" altLang="ja-JP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camel:secureSocketProtocol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&lt;/</a:t>
            </a:r>
            <a:r>
              <a:rPr lang="en-US" altLang="ja-JP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camel:secureSocketProtocols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altLang="ja-JP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camel:clientParameters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716280" y="1454271"/>
            <a:ext cx="910509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altLang="ja-JP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camel:trustManagers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&lt;</a:t>
            </a:r>
            <a:r>
              <a:rPr lang="en-US" altLang="ja-JP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camel:keyStore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resource="/</a:t>
            </a:r>
            <a:r>
              <a:rPr lang="en-US" altLang="ja-JP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keystore-agent.jks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</a:t>
            </a:r>
          </a:p>
          <a:p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password="password" /&gt;</a:t>
            </a:r>
          </a:p>
          <a:p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</a:t>
            </a:r>
            <a:r>
              <a:rPr lang="en-US" altLang="ja-JP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camel:trustManagers</a:t>
            </a:r>
            <a:r>
              <a:rPr lang="en-US" altLang="ja-JP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505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9022" y="333707"/>
            <a:ext cx="63770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そもそも</a:t>
            </a:r>
            <a:r>
              <a:rPr lang="en-US" altLang="ja-JP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TLS</a:t>
            </a:r>
            <a:r>
              <a:rPr lang="ja-JP" alt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って？</a:t>
            </a:r>
            <a:endParaRPr lang="ja-JP" altLang="en-US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49926" y="3122258"/>
            <a:ext cx="390772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SSL</a:t>
            </a:r>
            <a:r>
              <a:rPr lang="ja-JP" alt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の後継者</a:t>
            </a:r>
            <a:endParaRPr lang="en-US" altLang="ja-JP" sz="4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33400" y="5292072"/>
            <a:ext cx="1069848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SSL</a:t>
            </a:r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の方が名前として浸透しているため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ja-JP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SSL/TLS</a:t>
            </a:r>
            <a:r>
              <a:rPr lang="ja-JP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通信</a:t>
            </a:r>
            <a:endParaRPr lang="en-US" altLang="ja-JP" sz="3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などと併記されることが多いらしい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7758" y="1709418"/>
            <a:ext cx="9187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5400" dirty="0" smtClean="0"/>
              <a:t>暗号通信のためのプロトコル</a:t>
            </a:r>
            <a:endParaRPr lang="ja-JP" altLang="en-US" sz="5400" dirty="0"/>
          </a:p>
        </p:txBody>
      </p:sp>
      <p:sp>
        <p:nvSpPr>
          <p:cNvPr id="8" name="正方形/長方形 7"/>
          <p:cNvSpPr/>
          <p:nvPr/>
        </p:nvSpPr>
        <p:spPr>
          <a:xfrm>
            <a:off x="949926" y="3916361"/>
            <a:ext cx="72635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SSL1.0 ⇒ SSL2.0 ⇒ SSL3.0 ⇒ TSL1.0</a:t>
            </a:r>
          </a:p>
          <a:p>
            <a:r>
              <a:rPr lang="ja-JP" altLang="en-US" sz="2400" dirty="0"/>
              <a:t>　</a:t>
            </a:r>
            <a:r>
              <a:rPr lang="en-US" altLang="ja-JP" sz="2400" dirty="0" smtClean="0"/>
              <a:t>※</a:t>
            </a:r>
            <a:r>
              <a:rPr lang="ja-JP" altLang="en-US" sz="2400" dirty="0" smtClean="0"/>
              <a:t>根本から設計を見直して名前も変えちゃった。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25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69022" y="333707"/>
            <a:ext cx="71096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ハンドシェイクって？</a:t>
            </a:r>
            <a:endParaRPr lang="ja-JP" altLang="en-US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9022" y="1498101"/>
            <a:ext cx="114227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/>
              <a:t>サーバーを認証し、「公開鍵」と「秘密鍵」を使って「共通鍵」を共有する過程のこと</a:t>
            </a:r>
            <a:endParaRPr lang="ja-JP" altLang="en-US" sz="2800" dirty="0"/>
          </a:p>
        </p:txBody>
      </p:sp>
      <p:sp>
        <p:nvSpPr>
          <p:cNvPr id="15" name="正方形/長方形 14"/>
          <p:cNvSpPr/>
          <p:nvPr/>
        </p:nvSpPr>
        <p:spPr>
          <a:xfrm>
            <a:off x="269022" y="5829718"/>
            <a:ext cx="11422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hlinkClick r:id="rId2"/>
              </a:rPr>
              <a:t>【</a:t>
            </a:r>
            <a:r>
              <a:rPr lang="ja-JP" altLang="en-US" dirty="0" smtClean="0">
                <a:hlinkClick r:id="rId2"/>
              </a:rPr>
              <a:t>参考</a:t>
            </a:r>
            <a:r>
              <a:rPr lang="en-US" altLang="ja-JP" dirty="0" smtClean="0">
                <a:hlinkClick r:id="rId2"/>
              </a:rPr>
              <a:t>】</a:t>
            </a:r>
            <a:r>
              <a:rPr lang="ja-JP" altLang="en-US" dirty="0" smtClean="0">
                <a:hlinkClick r:id="rId2"/>
              </a:rPr>
              <a:t>　</a:t>
            </a:r>
            <a:r>
              <a:rPr lang="en-US" altLang="ja-JP" dirty="0" smtClean="0">
                <a:hlinkClick r:id="rId3"/>
              </a:rPr>
              <a:t>https://rms.ne.jp/what-is-ssl-certificate/handshake.html</a:t>
            </a:r>
            <a:endParaRPr lang="en-US" altLang="ja-JP" dirty="0" smtClean="0"/>
          </a:p>
          <a:p>
            <a:r>
              <a:rPr lang="en-US" altLang="ja-JP" dirty="0" smtClean="0">
                <a:hlinkClick r:id="rId4"/>
              </a:rPr>
              <a:t>【</a:t>
            </a:r>
            <a:r>
              <a:rPr lang="ja-JP" altLang="en-US" dirty="0" smtClean="0">
                <a:hlinkClick r:id="rId4"/>
              </a:rPr>
              <a:t>参考</a:t>
            </a:r>
            <a:r>
              <a:rPr lang="en-US" altLang="ja-JP" dirty="0" smtClean="0">
                <a:hlinkClick r:id="rId4"/>
              </a:rPr>
              <a:t>】 https://qiita.com/developer-kikikaikai/items/055a344c847379b471f7</a:t>
            </a:r>
            <a:endParaRPr lang="ja-JP" altLang="en-US" dirty="0" smtClean="0"/>
          </a:p>
          <a:p>
            <a:endParaRPr lang="ja-JP" altLang="en-US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516760" y="2693272"/>
            <a:ext cx="107151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【</a:t>
            </a:r>
            <a:r>
              <a:rPr lang="ja-JP" altLang="en-US" dirty="0" smtClean="0"/>
              <a:t>以下、</a:t>
            </a:r>
            <a:r>
              <a:rPr lang="en-US" altLang="ja-JP" dirty="0" smtClean="0"/>
              <a:t>TLSv1.2</a:t>
            </a:r>
            <a:r>
              <a:rPr lang="ja-JP" altLang="en-US" dirty="0" smtClean="0"/>
              <a:t>のシーケンスを他より抜粋</a:t>
            </a:r>
            <a:r>
              <a:rPr lang="en-US" altLang="ja-JP" dirty="0" smtClean="0"/>
              <a:t>】</a:t>
            </a:r>
          </a:p>
          <a:p>
            <a:r>
              <a:rPr lang="ja-JP" altLang="en-US" dirty="0" smtClean="0"/>
              <a:t>ざっくりいうと以下のように</a:t>
            </a:r>
            <a:r>
              <a:rPr lang="en-US" altLang="ja-JP" dirty="0" smtClean="0"/>
              <a:t>4</a:t>
            </a:r>
            <a:r>
              <a:rPr lang="ja-JP" altLang="en-US" dirty="0" smtClean="0"/>
              <a:t>回やり取りを行った後に暗号化開始となります。</a:t>
            </a:r>
            <a:endParaRPr lang="en-US" altLang="ja-JP" dirty="0" smtClean="0"/>
          </a:p>
          <a:p>
            <a:endParaRPr lang="ja-JP" altLang="en-US" dirty="0" smtClean="0"/>
          </a:p>
          <a:p>
            <a:r>
              <a:rPr lang="en-US" altLang="ja-JP" dirty="0" smtClean="0"/>
              <a:t>1. </a:t>
            </a:r>
            <a:r>
              <a:rPr lang="ja-JP" altLang="en-US" dirty="0" smtClean="0"/>
              <a:t>クライアントが</a:t>
            </a:r>
            <a:r>
              <a:rPr lang="en-US" altLang="ja-JP" dirty="0" err="1" smtClean="0"/>
              <a:t>ClientHello</a:t>
            </a:r>
            <a:r>
              <a:rPr lang="ja-JP" altLang="en-US" dirty="0" smtClean="0"/>
              <a:t>で</a:t>
            </a:r>
            <a:r>
              <a:rPr lang="en-US" altLang="ja-JP" dirty="0" smtClean="0"/>
              <a:t>version</a:t>
            </a:r>
            <a:r>
              <a:rPr lang="ja-JP" altLang="en-US" dirty="0" smtClean="0"/>
              <a:t>や</a:t>
            </a:r>
            <a:r>
              <a:rPr lang="en-US" altLang="ja-JP" dirty="0" smtClean="0"/>
              <a:t>cipher suite</a:t>
            </a:r>
            <a:r>
              <a:rPr lang="ja-JP" altLang="en-US" dirty="0" smtClean="0"/>
              <a:t>の候補等を送信。</a:t>
            </a:r>
          </a:p>
          <a:p>
            <a:r>
              <a:rPr lang="en-US" altLang="ja-JP" dirty="0" smtClean="0"/>
              <a:t>2. </a:t>
            </a:r>
            <a:r>
              <a:rPr lang="ja-JP" altLang="en-US" dirty="0" smtClean="0"/>
              <a:t>サーバーが</a:t>
            </a:r>
            <a:r>
              <a:rPr lang="en-US" altLang="ja-JP" dirty="0" err="1" smtClean="0"/>
              <a:t>ServerHello</a:t>
            </a:r>
            <a:r>
              <a:rPr lang="ja-JP" altLang="en-US" dirty="0" smtClean="0"/>
              <a:t>で確定させてから鍵交換。必要なやり取りを行います。</a:t>
            </a:r>
          </a:p>
          <a:p>
            <a:r>
              <a:rPr lang="en-US" altLang="ja-JP" dirty="0" smtClean="0"/>
              <a:t>3. </a:t>
            </a:r>
            <a:r>
              <a:rPr lang="ja-JP" altLang="en-US" dirty="0" smtClean="0"/>
              <a:t>クライアントが</a:t>
            </a:r>
            <a:r>
              <a:rPr lang="en-US" altLang="ja-JP" dirty="0" err="1" smtClean="0"/>
              <a:t>ChangeCipherSpec</a:t>
            </a:r>
            <a:r>
              <a:rPr lang="ja-JP" altLang="en-US" dirty="0" err="1" smtClean="0"/>
              <a:t>で終わりを</a:t>
            </a:r>
            <a:r>
              <a:rPr lang="ja-JP" altLang="en-US" dirty="0" smtClean="0"/>
              <a:t>通知</a:t>
            </a:r>
          </a:p>
          <a:p>
            <a:r>
              <a:rPr lang="en-US" altLang="ja-JP" dirty="0" smtClean="0"/>
              <a:t>4. </a:t>
            </a:r>
            <a:r>
              <a:rPr lang="ja-JP" altLang="en-US" dirty="0" smtClean="0"/>
              <a:t>サーバーが</a:t>
            </a:r>
            <a:r>
              <a:rPr lang="en-US" altLang="ja-JP" dirty="0" err="1" smtClean="0"/>
              <a:t>ChangeCipherSpec</a:t>
            </a:r>
            <a:r>
              <a:rPr lang="ja-JP" altLang="en-US" dirty="0" err="1" smtClean="0"/>
              <a:t>で終わりを</a:t>
            </a:r>
            <a:r>
              <a:rPr lang="ja-JP" altLang="en-US" dirty="0" smtClean="0"/>
              <a:t>通知</a:t>
            </a:r>
            <a:endParaRPr lang="en-US" altLang="ja-JP" dirty="0" smtClean="0"/>
          </a:p>
          <a:p>
            <a:endParaRPr lang="ja-JP" altLang="en-US" dirty="0" smtClean="0"/>
          </a:p>
          <a:p>
            <a:r>
              <a:rPr lang="ja-JP" altLang="en-US" dirty="0" smtClean="0"/>
              <a:t>⇒通信の暗号化開始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854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506</Words>
  <Application>Microsoft Office PowerPoint</Application>
  <PresentationFormat>ワイド画面</PresentationFormat>
  <Paragraphs>90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Javaのバージョンあげてみた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エーピーコミュニケーションズ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テストタイトル</dc:title>
  <dc:creator>matsuura</dc:creator>
  <cp:lastModifiedBy>matsuura</cp:lastModifiedBy>
  <cp:revision>69</cp:revision>
  <dcterms:created xsi:type="dcterms:W3CDTF">2019-04-03T06:00:12Z</dcterms:created>
  <dcterms:modified xsi:type="dcterms:W3CDTF">2019-04-04T09:30:41Z</dcterms:modified>
</cp:coreProperties>
</file>