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42" r:id="rId2"/>
  </p:sldMasterIdLst>
  <p:notesMasterIdLst>
    <p:notesMasterId r:id="rId25"/>
  </p:notesMasterIdLst>
  <p:handoutMasterIdLst>
    <p:handoutMasterId r:id="rId26"/>
  </p:handoutMasterIdLst>
  <p:sldIdLst>
    <p:sldId id="304" r:id="rId3"/>
    <p:sldId id="312" r:id="rId4"/>
    <p:sldId id="329" r:id="rId5"/>
    <p:sldId id="383" r:id="rId6"/>
    <p:sldId id="384" r:id="rId7"/>
    <p:sldId id="439" r:id="rId8"/>
    <p:sldId id="411" r:id="rId9"/>
    <p:sldId id="412" r:id="rId10"/>
    <p:sldId id="413" r:id="rId11"/>
    <p:sldId id="416" r:id="rId12"/>
    <p:sldId id="417" r:id="rId13"/>
    <p:sldId id="445" r:id="rId14"/>
    <p:sldId id="418" r:id="rId15"/>
    <p:sldId id="409" r:id="rId16"/>
    <p:sldId id="403" r:id="rId17"/>
    <p:sldId id="404" r:id="rId18"/>
    <p:sldId id="406" r:id="rId19"/>
    <p:sldId id="441" r:id="rId20"/>
    <p:sldId id="407" r:id="rId21"/>
    <p:sldId id="444" r:id="rId22"/>
    <p:sldId id="419" r:id="rId23"/>
    <p:sldId id="424" r:id="rId2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4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015">
          <p15:clr>
            <a:srgbClr val="A4A3A4"/>
          </p15:clr>
        </p15:guide>
        <p15:guide id="4" pos="3907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EAEAEA"/>
    <a:srgbClr val="DBCEAC"/>
    <a:srgbClr val="3CB6CE"/>
    <a:srgbClr val="B6BF00"/>
    <a:srgbClr val="EC7A00"/>
    <a:srgbClr val="003C69"/>
    <a:srgbClr val="45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4" autoAdjust="0"/>
    <p:restoredTop sz="83898" autoAdjust="0"/>
  </p:normalViewPr>
  <p:slideViewPr>
    <p:cSldViewPr snapToGrid="0">
      <p:cViewPr varScale="1">
        <p:scale>
          <a:sx n="62" d="100"/>
          <a:sy n="62" d="100"/>
        </p:scale>
        <p:origin x="966" y="36"/>
      </p:cViewPr>
      <p:guideLst>
        <p:guide orient="horz" pos="1534"/>
        <p:guide orient="horz" pos="660"/>
        <p:guide pos="2015"/>
        <p:guide pos="3907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-2004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2F6817C-D151-4474-AC24-DCDBFE25F7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43767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2D5230F-FAE1-41C1-AF9E-4B17F4C89E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7225" y="0"/>
            <a:ext cx="10175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011D8B3-5D11-4618-8D6D-5FF72D8BD114}" type="datetime1">
              <a:rPr lang="en-US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66AF033C-9EAC-4553-99F3-7AA4CFF0A5A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4706CFDB-48C0-4637-8B34-403BB16F9EF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2D3807CC-D247-463E-80C9-DA382E78A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88319B-8FD9-4FE4-863D-B43B5B2AF3F7}"/>
              </a:ext>
            </a:extLst>
          </p:cNvPr>
          <p:cNvSpPr txBox="1"/>
          <p:nvPr/>
        </p:nvSpPr>
        <p:spPr>
          <a:xfrm>
            <a:off x="0" y="7938"/>
            <a:ext cx="3757613" cy="277812"/>
          </a:xfrm>
          <a:prstGeom prst="rect">
            <a:avLst/>
          </a:prstGeom>
          <a:noFill/>
        </p:spPr>
        <p:txBody>
          <a:bodyPr lIns="91650" tIns="45825" rIns="91650" bIns="45825">
            <a:spAutoFit/>
          </a:bodyPr>
          <a:lstStyle/>
          <a:p>
            <a:pPr eaLnBrk="1" hangingPunct="1">
              <a:defRPr/>
            </a:pPr>
            <a:r>
              <a:rPr lang="en-US" sz="1200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5BF93B6-E426-4561-B40F-3C5472260C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2FD2D36-0261-4D3B-96C8-E8380D702F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20F394D-6247-4CCA-93DC-C9A67D2FFAAF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329E654-AD38-4706-9AD2-BB689BBE40D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3D04D30A-7BF3-4814-AADE-0925CE570A1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383892F-D901-4377-9D2F-73687A3937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746A60B-B1FA-4687-AD40-0C023CA14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09E9F5D8-4F2D-4903-8DB3-843377C812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4743E640-40C6-419C-9EDD-2676C598B5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538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588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375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575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7775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4975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2175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9375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8608C5-A936-4FA7-B4FE-F3CDDF4290D7}" type="datetime1">
              <a:rPr lang="en-US" altLang="en-US" smtClean="0"/>
              <a:pPr>
                <a:spcBef>
                  <a:spcPct val="0"/>
                </a:spcBef>
              </a:pPr>
              <a:t>11/12/2018</a:t>
            </a:fld>
            <a:endParaRPr lang="en-US" altLang="en-US"/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91C05B6E-2061-4BFE-96CD-C7792A15FD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538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588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375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575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7775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4975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2175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9375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Template-Primary on 201-shield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ABFAB0F5-E5A5-45C1-B6D8-E889E34E4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538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588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375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575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7775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4975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2175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9375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098C96-B684-4A9E-AFBC-B350CDE1C6C9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9C41266-8165-4412-9BDF-3FAFFF18F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1330B142-FEE4-4F0A-BB91-F6BA62D5E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028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04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49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684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101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443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93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555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013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52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E2EC488-3D91-4F39-8EE6-AA201251CE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C2B560AD-CBE7-4FE7-8179-278A37A7A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292" name="Date Placeholder 3">
            <a:extLst>
              <a:ext uri="{FF2B5EF4-FFF2-40B4-BE49-F238E27FC236}">
                <a16:creationId xmlns:a16="http://schemas.microsoft.com/office/drawing/2014/main" id="{3A1961A8-7AE0-4675-96B3-3C80F07C92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70D621-500B-4810-A580-D6A959A8964D}" type="datetime1">
              <a:rPr lang="en-US" altLang="en-US" smtClean="0"/>
              <a:pPr/>
              <a:t>11/12/2018</a:t>
            </a:fld>
            <a:endParaRPr lang="en-US" altLang="en-US"/>
          </a:p>
        </p:txBody>
      </p:sp>
      <p:sp>
        <p:nvSpPr>
          <p:cNvPr id="12293" name="Footer Placeholder 4">
            <a:extLst>
              <a:ext uri="{FF2B5EF4-FFF2-40B4-BE49-F238E27FC236}">
                <a16:creationId xmlns:a16="http://schemas.microsoft.com/office/drawing/2014/main" id="{6D2CC4EE-F727-48F8-B2C5-2BE2D53DB7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Template-Primary on 201-shield</a:t>
            </a:r>
          </a:p>
        </p:txBody>
      </p:sp>
      <p:sp>
        <p:nvSpPr>
          <p:cNvPr id="12294" name="Slide Number Placeholder 5">
            <a:extLst>
              <a:ext uri="{FF2B5EF4-FFF2-40B4-BE49-F238E27FC236}">
                <a16:creationId xmlns:a16="http://schemas.microsoft.com/office/drawing/2014/main" id="{7A932D97-B9C7-4F0A-97B7-CB6CD3C6C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1E0615-9BE9-49EB-BCF0-7C63866D0E2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5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85F78854-4926-402C-9657-6603EC966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A62216B4-36EA-4F16-AAD6-A6A03DCF3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6868" name="Date Placeholder 3">
            <a:extLst>
              <a:ext uri="{FF2B5EF4-FFF2-40B4-BE49-F238E27FC236}">
                <a16:creationId xmlns:a16="http://schemas.microsoft.com/office/drawing/2014/main" id="{768247A9-0626-4138-A058-B63DCBA126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77644-FB57-4F02-AE33-9E08D716F568}" type="datetime1">
              <a:rPr lang="en-US" altLang="en-US" smtClean="0"/>
              <a:pPr/>
              <a:t>11/12/2018</a:t>
            </a:fld>
            <a:endParaRPr lang="en-US" altLang="en-US"/>
          </a:p>
        </p:txBody>
      </p:sp>
      <p:sp>
        <p:nvSpPr>
          <p:cNvPr id="36869" name="Footer Placeholder 4">
            <a:extLst>
              <a:ext uri="{FF2B5EF4-FFF2-40B4-BE49-F238E27FC236}">
                <a16:creationId xmlns:a16="http://schemas.microsoft.com/office/drawing/2014/main" id="{018154E2-18C6-4AFA-BFED-4325C7F93A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Template-Primary on 201-shield</a:t>
            </a:r>
          </a:p>
        </p:txBody>
      </p:sp>
      <p:sp>
        <p:nvSpPr>
          <p:cNvPr id="36870" name="Slide Number Placeholder 5">
            <a:extLst>
              <a:ext uri="{FF2B5EF4-FFF2-40B4-BE49-F238E27FC236}">
                <a16:creationId xmlns:a16="http://schemas.microsoft.com/office/drawing/2014/main" id="{1CAC1DF7-A1D6-4900-8432-86A50091C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67AEA0-F8AB-44D4-9DCA-19786C67ECC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BE83A2C2-4E4D-4632-B195-EA0A1C3EF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6BB8A688-F964-4AA1-815C-831041CC9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4996" name="Date Placeholder 3">
            <a:extLst>
              <a:ext uri="{FF2B5EF4-FFF2-40B4-BE49-F238E27FC236}">
                <a16:creationId xmlns:a16="http://schemas.microsoft.com/office/drawing/2014/main" id="{58B6525D-323A-4A33-8538-D4EAD63E22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12DB41-F8EE-4615-B822-362AE8FF7136}" type="datetime1">
              <a:rPr lang="en-US" altLang="en-US" smtClean="0"/>
              <a:pPr/>
              <a:t>11/12/2018</a:t>
            </a:fld>
            <a:endParaRPr lang="en-US" altLang="en-US"/>
          </a:p>
        </p:txBody>
      </p:sp>
      <p:sp>
        <p:nvSpPr>
          <p:cNvPr id="84997" name="Footer Placeholder 4">
            <a:extLst>
              <a:ext uri="{FF2B5EF4-FFF2-40B4-BE49-F238E27FC236}">
                <a16:creationId xmlns:a16="http://schemas.microsoft.com/office/drawing/2014/main" id="{710C51F3-4306-426C-8A0C-E023CB40DA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Template-Primary on 201-shield</a:t>
            </a:r>
          </a:p>
        </p:txBody>
      </p:sp>
      <p:sp>
        <p:nvSpPr>
          <p:cNvPr id="84998" name="Slide Number Placeholder 5">
            <a:extLst>
              <a:ext uri="{FF2B5EF4-FFF2-40B4-BE49-F238E27FC236}">
                <a16:creationId xmlns:a16="http://schemas.microsoft.com/office/drawing/2014/main" id="{905D6548-13A7-469C-A305-CB997565E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773E97-386D-413A-952B-8B37E8FE1B2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1F06DADD-1DA2-4659-A9E7-3EF2F49F02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744B5B50-1D23-459A-AEF6-AEFA6B296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7044" name="Date Placeholder 3">
            <a:extLst>
              <a:ext uri="{FF2B5EF4-FFF2-40B4-BE49-F238E27FC236}">
                <a16:creationId xmlns:a16="http://schemas.microsoft.com/office/drawing/2014/main" id="{060287B4-B08A-4FDE-9F92-B5F6A7294B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0C0639-5222-428D-8DF9-836B2EA6A217}" type="datetime1">
              <a:rPr lang="en-US" altLang="en-US" smtClean="0"/>
              <a:pPr/>
              <a:t>11/12/2018</a:t>
            </a:fld>
            <a:endParaRPr lang="en-US" altLang="en-US"/>
          </a:p>
        </p:txBody>
      </p:sp>
      <p:sp>
        <p:nvSpPr>
          <p:cNvPr id="87045" name="Footer Placeholder 4">
            <a:extLst>
              <a:ext uri="{FF2B5EF4-FFF2-40B4-BE49-F238E27FC236}">
                <a16:creationId xmlns:a16="http://schemas.microsoft.com/office/drawing/2014/main" id="{70632D7F-E5BC-4353-9450-8DBC624E14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Template-Primary on 201-shield</a:t>
            </a:r>
          </a:p>
        </p:txBody>
      </p:sp>
      <p:sp>
        <p:nvSpPr>
          <p:cNvPr id="87046" name="Slide Number Placeholder 5">
            <a:extLst>
              <a:ext uri="{FF2B5EF4-FFF2-40B4-BE49-F238E27FC236}">
                <a16:creationId xmlns:a16="http://schemas.microsoft.com/office/drawing/2014/main" id="{3FE46A39-965E-491F-ADAE-AC4627C7D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91959C-55AB-43D5-828D-32411928A0C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44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410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9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F394D-6247-4CCA-93DC-C9A67D2FFAAF}" type="datetime1">
              <a:rPr lang="en-US" smtClean="0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F5D8-4F2D-4903-8DB3-843377C8125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9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D4D5A71E-E41B-4EA6-9512-2BC39D0DA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80AE96-5F40-473C-BEA3-287CD4D0AFB2}"/>
              </a:ext>
            </a:extLst>
          </p:cNvPr>
          <p:cNvCxnSpPr/>
          <p:nvPr userDrawn="1"/>
        </p:nvCxnSpPr>
        <p:spPr>
          <a:xfrm>
            <a:off x="0" y="833438"/>
            <a:ext cx="914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1" y="2392432"/>
            <a:ext cx="9143996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0" y="3025243"/>
            <a:ext cx="9143997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B6E1F0-B888-4DF7-AC0C-9D0A98738A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783A1-8F27-446F-B607-6D3B49EEEF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CECEEC-04D3-4443-9C83-A20980176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FA58D-290E-450B-ACA9-1D5567229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5244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 flipH="1">
            <a:off x="-17462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2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 bwMode="gray">
          <a:xfrm flipH="1">
            <a:off x="-17462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gray">
          <a:xfrm flipH="1">
            <a:off x="-17462" y="2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4" y="2475532"/>
            <a:ext cx="8659903" cy="341632"/>
          </a:xfrm>
        </p:spPr>
        <p:txBody>
          <a:bodyPr anchorCtr="0"/>
          <a:lstStyle>
            <a:lvl1pPr algn="ctr">
              <a:defRPr sz="18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5"/>
            <a:ext cx="8659904" cy="346249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165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84189" y="6381750"/>
            <a:ext cx="1550987" cy="476250"/>
          </a:xfr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6" y="6381750"/>
            <a:ext cx="6100763" cy="476250"/>
          </a:xfrm>
        </p:spPr>
        <p:txBody>
          <a:bodyPr anchorCtr="1"/>
          <a:lstStyle>
            <a:lvl1pPr>
              <a:defRPr sz="7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6" y="6381750"/>
            <a:ext cx="9747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CC6A2-94A7-4F78-A57F-C6F8BF8E0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0215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96643"/>
            <a:ext cx="8652222" cy="341632"/>
          </a:xfrm>
        </p:spPr>
        <p:txBody>
          <a:bodyPr/>
          <a:lstStyle>
            <a:lvl1pPr>
              <a:defRPr sz="18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50"/>
            <a:ext cx="7772400" cy="1267655"/>
          </a:xfrm>
        </p:spPr>
        <p:txBody>
          <a:bodyPr lIns="457200" rIns="457200"/>
          <a:lstStyle>
            <a:lvl1pPr marL="258366" indent="-134541">
              <a:spcBef>
                <a:spcPts val="900"/>
              </a:spcBef>
              <a:buSzPct val="100000"/>
              <a:buFont typeface="Arial" pitchFamily="34" charset="0"/>
              <a:buChar char="•"/>
              <a:defRPr sz="1650" b="0"/>
            </a:lvl1pPr>
            <a:lvl2pPr marL="382191" indent="-123825">
              <a:spcBef>
                <a:spcPts val="300"/>
              </a:spcBef>
              <a:buSzPct val="75000"/>
              <a:buFont typeface="Lucida Sans" panose="020B0602030504020204" pitchFamily="34" charset="0"/>
              <a:buChar char="–"/>
              <a:defRPr sz="1500"/>
            </a:lvl2pPr>
            <a:lvl3pPr marL="596503" indent="-164592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  <a:defRPr sz="1350"/>
            </a:lvl3pPr>
            <a:lvl4pPr marL="685800" indent="-123825">
              <a:spcBef>
                <a:spcPts val="300"/>
              </a:spcBef>
              <a:buSzPct val="100000"/>
              <a:buFont typeface="Lucida Sans" panose="020B0602030504020204" pitchFamily="34" charset="0"/>
              <a:buChar char="–"/>
              <a:defRPr sz="1200"/>
            </a:lvl4pPr>
            <a:lvl5pPr marL="809625" indent="-123825">
              <a:spcBef>
                <a:spcPts val="300"/>
              </a:spcBef>
              <a:buSzPct val="100000"/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807B5-5729-4F3B-8D47-ADDDBA6AE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0406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1090841"/>
            <a:ext cx="8652222" cy="369332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81"/>
            <a:ext cx="8652222" cy="346249"/>
          </a:xfrm>
        </p:spPr>
        <p:txBody>
          <a:bodyPr rIns="0"/>
          <a:lstStyle>
            <a:lvl1pPr marL="0" indent="0" algn="ctr">
              <a:buFontTx/>
              <a:buNone/>
              <a:defRPr sz="165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04FD-309F-4048-AEB2-6862ED476A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90965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1666889"/>
            <a:ext cx="8659907" cy="341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6" y="2275789"/>
            <a:ext cx="4002321" cy="1364476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125000"/>
              <a:buFont typeface="Arial" pitchFamily="34" charset="0"/>
              <a:buChar char="•"/>
              <a:defRPr lang="en-US" sz="15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125000"/>
              <a:buFont typeface="Arial" pitchFamily="34" charset="0"/>
              <a:buChar char="•"/>
              <a:defRPr lang="en-US" sz="135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125000"/>
              <a:buFont typeface="Arial" pitchFamily="34" charset="0"/>
              <a:buChar char="•"/>
              <a:defRPr lang="en-US" sz="135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125000"/>
              <a:buFont typeface="Arial" pitchFamily="34" charset="0"/>
              <a:buChar char="•"/>
              <a:defRPr lang="en-US" sz="1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125000"/>
              <a:buFont typeface="Arial" pitchFamily="34" charset="0"/>
              <a:buChar char="•"/>
              <a:defRPr lang="en-US" sz="12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9"/>
            <a:ext cx="3969948" cy="1364476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125000"/>
              <a:buFont typeface="Arial" pitchFamily="34" charset="0"/>
              <a:buChar char="•"/>
              <a:defRPr lang="en-US" sz="15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125000"/>
              <a:buFont typeface="Arial" pitchFamily="34" charset="0"/>
              <a:buChar char="•"/>
              <a:defRPr lang="en-US" sz="135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125000"/>
              <a:buFont typeface="Arial" pitchFamily="34" charset="0"/>
              <a:buChar char="•"/>
              <a:defRPr lang="en-US" sz="135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125000"/>
              <a:buFont typeface="Arial" pitchFamily="34" charset="0"/>
              <a:buChar char="•"/>
              <a:defRPr lang="en-US" sz="1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125000"/>
              <a:buFont typeface="Arial" pitchFamily="34" charset="0"/>
              <a:buChar char="•"/>
              <a:defRPr lang="en-US" sz="12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4A458-22ED-4F62-86DC-36DD6A174A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8081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1581"/>
            <a:ext cx="8686800" cy="3416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3" y="2236013"/>
            <a:ext cx="4040188" cy="300082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2" y="2621484"/>
            <a:ext cx="4040188" cy="1027204"/>
          </a:xfrm>
        </p:spPr>
        <p:txBody>
          <a:bodyPr/>
          <a:lstStyle>
            <a:lvl1pPr>
              <a:defRPr lang="en-US" sz="135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05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05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8" y="2236013"/>
            <a:ext cx="4041775" cy="300082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7" y="2621484"/>
            <a:ext cx="4041775" cy="1027204"/>
          </a:xfrm>
        </p:spPr>
        <p:txBody>
          <a:bodyPr/>
          <a:lstStyle>
            <a:lvl1pPr>
              <a:defRPr lang="en-US" sz="135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05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05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3D1E1-B67A-4E8F-B479-B8BB7FB0FB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8937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219592"/>
            <a:ext cx="8675274" cy="341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C2B2A-5F8D-4EDE-9D2B-B6EC0C87DF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72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74B58-3069-4198-99C2-12825C57ED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63318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508820"/>
            <a:ext cx="3008313" cy="50783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370319"/>
            <a:ext cx="5111751" cy="1387303"/>
          </a:xfrm>
        </p:spPr>
        <p:txBody>
          <a:bodyPr/>
          <a:lstStyle>
            <a:lvl1pPr marL="123825" indent="-123825">
              <a:buSzPct val="125000"/>
              <a:buFont typeface="Arial" pitchFamily="34" charset="0"/>
              <a:buChar char="•"/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342900" indent="-123825" defTabSz="685800">
              <a:buSzPct val="125000"/>
              <a:buFont typeface="Arial" pitchFamily="34" charset="0"/>
              <a:buChar char="•"/>
              <a:defRPr lang="en-US" sz="165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165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731044" indent="-135731">
              <a:buSzPct val="125000"/>
              <a:buFont typeface="Arial" pitchFamily="34" charset="0"/>
              <a:buChar char="•"/>
              <a:defRPr lang="en-US" sz="15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15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532370"/>
            <a:ext cx="3008313" cy="2539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C176A-DC1D-4824-803A-A033D80AA5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3729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92257"/>
            <a:ext cx="5486400" cy="300082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2"/>
            <a:ext cx="5486400" cy="46166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3"/>
            <a:ext cx="5486400" cy="2539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36CF3-86FC-4F78-8CBC-4707BA01C1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8961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3543"/>
            <a:ext cx="9144000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082" y="2287148"/>
            <a:ext cx="7651836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C96112-2D92-4B98-80BE-4ACE7838DAC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C32AD6-7811-414E-B98D-47D3C20FD49C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B1C6F3-CFBD-42E1-9FB7-26ADB57C45DA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11AC7-543A-465B-BA90-C461A78190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2497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5889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5889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77C095-FA2E-4987-A448-FE5785090840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96D2A6-B3B3-416B-81DB-01A28DBDF57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2DBC8A-3F67-4FEA-ABB8-01A43D48C2AF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74ADA-B860-4EDA-BF2D-157877E39A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4093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8389"/>
            <a:ext cx="9144001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47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667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E8170-8002-438C-BFCF-950FA589E4C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5F641-8269-47B1-90FB-A82C6CAE2B9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49ED5-1BD1-4775-9597-DC41B248AE2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A1F66-2DA1-4D10-BE66-AB906A211D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6664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3081"/>
            <a:ext cx="91440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45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44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870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0869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192FB8-6E2C-42E1-83D4-497EA4DD15AD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5918ACB-F776-48BB-8F34-593427418293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EAE3C1C-48CB-4D99-B637-DB17E023589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8901E-5C58-4373-A80C-FF5D446F09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9934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1092"/>
            <a:ext cx="9144000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97D04CC-5A30-4EBF-80FC-CA55E8CB9FE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42C5C1-1925-4227-9232-551B789419B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7DA5CA-51B1-48A6-9237-6F98DE31BAA9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92DC-03CC-41C9-B7BB-5B20C9DD8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3683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C9DE9FC-33A2-448A-96F4-56CFC11090DD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7C8B2D8-B136-4AB9-AAF7-2C51B9F51030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DF1B05-1F33-4F27-8412-98620930954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01367-011D-4D76-9ACC-934894522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0646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2991F4-949D-46CE-A672-AEFB0D4B795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6A712-C508-4E0F-8272-0FEF6FABCD9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998BA-14D5-43C5-B3E6-45AF5F131117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30711-4F18-48A7-8721-878EDC679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745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3F532-597B-4139-9D54-85674D68D915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0305F3-FFC2-4BC5-A0DF-6A25EAE4DFD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ADDC76-D73E-4999-BF36-44CE910186DC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62176-2B8A-4446-A99A-0E5785FFB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6070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EAEAEA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06F9BB8-D54E-4CAF-AE6D-A733CC04486C}"/>
              </a:ext>
            </a:extLst>
          </p:cNvPr>
          <p:cNvSpPr/>
          <p:nvPr userDrawn="1"/>
        </p:nvSpPr>
        <p:spPr bwMode="gray">
          <a:xfrm flipH="1">
            <a:off x="0" y="0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066AD2-5A70-43CB-8336-548AEB1CA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914400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1B349378-0EA8-4867-BA89-4EDB517B5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1512888"/>
            <a:ext cx="9144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203EC07-6D58-4899-970E-FD81F5D2AD4D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7086FE-694A-4D64-9C64-31CDBA483CB9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65D0ADF-1DF1-4063-AEA3-444FBDE077DD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D84305-A1DE-4EE1-B460-30A56E37DD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4">
            <a:extLst>
              <a:ext uri="{FF2B5EF4-FFF2-40B4-BE49-F238E27FC236}">
                <a16:creationId xmlns:a16="http://schemas.microsoft.com/office/drawing/2014/main" id="{CB9009C7-DE14-47B1-B5C5-9A71109F39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1" t="36948" r="17580" b="36948"/>
          <a:stretch>
            <a:fillRect/>
          </a:stretch>
        </p:blipFill>
        <p:spPr bwMode="auto">
          <a:xfrm>
            <a:off x="0" y="-1588"/>
            <a:ext cx="569913" cy="6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44F7C-742D-4D6F-99B3-55986D234D70}"/>
              </a:ext>
            </a:extLst>
          </p:cNvPr>
          <p:cNvCxnSpPr/>
          <p:nvPr userDrawn="1"/>
        </p:nvCxnSpPr>
        <p:spPr>
          <a:xfrm>
            <a:off x="-17463" y="625475"/>
            <a:ext cx="916146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41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EAEAEA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0" name="Rectangle 29"/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8" name="Rectangle 27"/>
          <p:cNvSpPr/>
          <p:nvPr userDrawn="1"/>
        </p:nvSpPr>
        <p:spPr bwMode="gray">
          <a:xfrm flipH="1">
            <a:off x="-17462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9" name="Rectangle 28"/>
          <p:cNvSpPr/>
          <p:nvPr userDrawn="1"/>
        </p:nvSpPr>
        <p:spPr bwMode="gray">
          <a:xfrm flipH="1">
            <a:off x="-17462" y="2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3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96706"/>
            <a:ext cx="8659812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9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75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75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/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B66E64-9DA1-4FD1-9054-48B45622F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1342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bg2"/>
          </a:solidFill>
          <a:latin typeface="Lucida Sans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Arial" charset="0"/>
        </a:defRPr>
      </a:lvl9pPr>
    </p:titleStyle>
    <p:bodyStyle>
      <a:lvl1pPr marL="123825" indent="-123825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8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258366" indent="-134541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165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382191" indent="-123825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5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516731" indent="-134541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640556" indent="-123825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856060" indent="166688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1500">
          <a:solidFill>
            <a:schemeClr val="tx1"/>
          </a:solidFill>
          <a:latin typeface="+mn-lt"/>
        </a:defRPr>
      </a:lvl6pPr>
      <a:lvl7pPr marL="1198960" indent="166688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1500">
          <a:solidFill>
            <a:schemeClr val="tx1"/>
          </a:solidFill>
          <a:latin typeface="+mn-lt"/>
        </a:defRPr>
      </a:lvl7pPr>
      <a:lvl8pPr marL="1541860" indent="166688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1500">
          <a:solidFill>
            <a:schemeClr val="tx1"/>
          </a:solidFill>
          <a:latin typeface="+mn-lt"/>
        </a:defRPr>
      </a:lvl8pPr>
      <a:lvl9pPr marL="1884760" indent="166688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5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scienceshow.com/2010/06/bring-us-your-burning-science-questions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0.png"/><Relationship Id="rId5" Type="http://schemas.openxmlformats.org/officeDocument/2006/relationships/image" Target="../media/image53.png"/><Relationship Id="rId10" Type="http://schemas.openxmlformats.org/officeDocument/2006/relationships/image" Target="../media/image59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9">
            <a:extLst>
              <a:ext uri="{FF2B5EF4-FFF2-40B4-BE49-F238E27FC236}">
                <a16:creationId xmlns:a16="http://schemas.microsoft.com/office/drawing/2014/main" id="{5C186E08-0D64-4A17-AFA2-42DBD57DA0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08936"/>
            <a:ext cx="9144000" cy="824906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altLang="en-US" dirty="0"/>
              <a:t>LabelForest: Non-Parametric Semi-supervised Learning for Activity Recognition</a:t>
            </a:r>
          </a:p>
        </p:txBody>
      </p:sp>
      <p:sp>
        <p:nvSpPr>
          <p:cNvPr id="5123" name="Rectangle 20">
            <a:extLst>
              <a:ext uri="{FF2B5EF4-FFF2-40B4-BE49-F238E27FC236}">
                <a16:creationId xmlns:a16="http://schemas.microsoft.com/office/drawing/2014/main" id="{D4B1E254-40D5-4B9B-A6FA-9A194D6A11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553879"/>
            <a:ext cx="9144000" cy="165429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sz="2400" dirty="0"/>
              <a:t>Y</a:t>
            </a:r>
            <a:r>
              <a:rPr altLang="en-US" sz="2400" dirty="0"/>
              <a:t>uchao Ma</a:t>
            </a:r>
            <a:r>
              <a:rPr lang="en-US" altLang="en-US" sz="2400" dirty="0"/>
              <a:t> and </a:t>
            </a:r>
            <a:r>
              <a:rPr altLang="en-US" sz="2400" dirty="0"/>
              <a:t>Hassan Ghasemzadeh</a:t>
            </a:r>
            <a:endParaRPr lang="en-US" altLang="en-US" sz="2400" dirty="0"/>
          </a:p>
          <a:p>
            <a:pPr>
              <a:spcAft>
                <a:spcPts val="0"/>
              </a:spcAft>
            </a:pPr>
            <a:r>
              <a:rPr lang="en-US" altLang="en-US" sz="1800" dirty="0"/>
              <a:t>Embedded &amp; Pervasive Systems Lab</a:t>
            </a:r>
          </a:p>
          <a:p>
            <a:pPr>
              <a:spcAft>
                <a:spcPts val="0"/>
              </a:spcAft>
            </a:pPr>
            <a:r>
              <a:rPr lang="en-US" altLang="en-US" sz="1800" dirty="0"/>
              <a:t>Washington State University</a:t>
            </a:r>
          </a:p>
          <a:p>
            <a:pPr>
              <a:spcAft>
                <a:spcPts val="1200"/>
              </a:spcAft>
            </a:pPr>
            <a:r>
              <a:rPr lang="en-US" altLang="en-US" sz="1800" dirty="0"/>
              <a:t>{yuchao.ma, hassan.ghasemzadeh}@wsu.edu</a:t>
            </a:r>
            <a:endParaRPr altLang="en-US" sz="18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CF89647-A8BD-4DBA-9B84-43DB5908A3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1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6954-D46C-48DF-AF11-6F159D80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3543"/>
            <a:ext cx="9144000" cy="424732"/>
          </a:xfrm>
        </p:spPr>
        <p:txBody>
          <a:bodyPr/>
          <a:lstStyle/>
          <a:p>
            <a:r>
              <a:rPr lang="en-US" dirty="0"/>
              <a:t>Forest Spanning Criteria –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AABB4-8F0E-4890-9217-62957F5AA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1682" y="2916689"/>
                <a:ext cx="4695121" cy="2452403"/>
              </a:xfrm>
            </p:spPr>
            <p:txBody>
              <a:bodyPr lIns="91440" rIns="91440"/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closest, </a:t>
                </a:r>
                <a:r>
                  <a:rPr lang="en-US" dirty="0">
                    <a:solidFill>
                      <a:schemeClr val="accent1"/>
                    </a:solidFill>
                  </a:rPr>
                  <a:t>skip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dirty="0"/>
                  <a:t> is the closest, </a:t>
                </a:r>
                <a:r>
                  <a:rPr lang="en-US" dirty="0">
                    <a:solidFill>
                      <a:schemeClr val="accent1"/>
                    </a:solidFill>
                  </a:rPr>
                  <a:t>reject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AABB4-8F0E-4890-9217-62957F5AA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1682" y="2916689"/>
                <a:ext cx="4695121" cy="2452403"/>
              </a:xfrm>
              <a:blipFill>
                <a:blip r:embed="rId3"/>
                <a:stretch>
                  <a:fillRect t="-993" b="-2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F5B852C6-678F-472E-A5D7-B9C265DA2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10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FAE3EB3-5339-42D3-813E-5CCB362E3FBC}"/>
              </a:ext>
            </a:extLst>
          </p:cNvPr>
          <p:cNvSpPr/>
          <p:nvPr/>
        </p:nvSpPr>
        <p:spPr>
          <a:xfrm>
            <a:off x="1627376" y="2851531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186">
                <a:extLst>
                  <a:ext uri="{FF2B5EF4-FFF2-40B4-BE49-F238E27FC236}">
                    <a16:creationId xmlns:a16="http://schemas.microsoft.com/office/drawing/2014/main" id="{44E8DB3D-CC67-4AD9-809D-A2A9E05649F7}"/>
                  </a:ext>
                </a:extLst>
              </p:cNvPr>
              <p:cNvSpPr txBox="1"/>
              <p:nvPr/>
            </p:nvSpPr>
            <p:spPr>
              <a:xfrm>
                <a:off x="1827949" y="3012067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1" name="TextBox 186">
                <a:extLst>
                  <a:ext uri="{FF2B5EF4-FFF2-40B4-BE49-F238E27FC236}">
                    <a16:creationId xmlns:a16="http://schemas.microsoft.com/office/drawing/2014/main" id="{44E8DB3D-CC67-4AD9-809D-A2A9E0564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949" y="3012067"/>
                <a:ext cx="358382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65DC19D7-8701-455A-985C-494602436D5F}"/>
              </a:ext>
            </a:extLst>
          </p:cNvPr>
          <p:cNvSpPr/>
          <p:nvPr/>
        </p:nvSpPr>
        <p:spPr>
          <a:xfrm>
            <a:off x="1855714" y="3076595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1910FBA-6ED5-4AEB-8A32-C9F58AAC1435}"/>
              </a:ext>
            </a:extLst>
          </p:cNvPr>
          <p:cNvSpPr/>
          <p:nvPr/>
        </p:nvSpPr>
        <p:spPr>
          <a:xfrm>
            <a:off x="2160757" y="3435801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E51813E-B3F0-4C00-99D2-1900D47DD328}"/>
              </a:ext>
            </a:extLst>
          </p:cNvPr>
          <p:cNvSpPr/>
          <p:nvPr/>
        </p:nvSpPr>
        <p:spPr>
          <a:xfrm>
            <a:off x="1965520" y="3801806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B8FB5A6-D994-4A0D-AA16-88C412DD9A36}"/>
              </a:ext>
            </a:extLst>
          </p:cNvPr>
          <p:cNvSpPr/>
          <p:nvPr/>
        </p:nvSpPr>
        <p:spPr>
          <a:xfrm>
            <a:off x="964160" y="3532852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DE6B578-2F35-43C6-82A4-571631B8A9F0}"/>
              </a:ext>
            </a:extLst>
          </p:cNvPr>
          <p:cNvSpPr/>
          <p:nvPr/>
        </p:nvSpPr>
        <p:spPr>
          <a:xfrm>
            <a:off x="741712" y="3779331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05BB717-BFD0-4706-A5F0-6FE22B2CC3EF}"/>
              </a:ext>
            </a:extLst>
          </p:cNvPr>
          <p:cNvSpPr/>
          <p:nvPr/>
        </p:nvSpPr>
        <p:spPr>
          <a:xfrm>
            <a:off x="1171247" y="3833261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09D27D7-AFA1-4EB6-AEEC-74736EA1BB41}"/>
              </a:ext>
            </a:extLst>
          </p:cNvPr>
          <p:cNvSpPr/>
          <p:nvPr/>
        </p:nvSpPr>
        <p:spPr>
          <a:xfrm>
            <a:off x="627543" y="4368202"/>
            <a:ext cx="237625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1038574-FDA0-4134-8CD9-8F38B66FBC34}"/>
              </a:ext>
            </a:extLst>
          </p:cNvPr>
          <p:cNvSpPr/>
          <p:nvPr/>
        </p:nvSpPr>
        <p:spPr>
          <a:xfrm>
            <a:off x="1668614" y="3945792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DFD8C85-F76F-4BD3-91DC-CD9186CC0470}"/>
              </a:ext>
            </a:extLst>
          </p:cNvPr>
          <p:cNvSpPr/>
          <p:nvPr/>
        </p:nvSpPr>
        <p:spPr>
          <a:xfrm>
            <a:off x="1967157" y="4182408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6E1DCBF-25B7-42BD-91B5-CDCC4F98BC72}"/>
              </a:ext>
            </a:extLst>
          </p:cNvPr>
          <p:cNvSpPr/>
          <p:nvPr/>
        </p:nvSpPr>
        <p:spPr>
          <a:xfrm>
            <a:off x="2246909" y="4631686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D8BDDE8-1379-431A-8E98-1C30E182DB0F}"/>
              </a:ext>
            </a:extLst>
          </p:cNvPr>
          <p:cNvSpPr/>
          <p:nvPr/>
        </p:nvSpPr>
        <p:spPr>
          <a:xfrm>
            <a:off x="929220" y="5065959"/>
            <a:ext cx="26327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86">
                <a:extLst>
                  <a:ext uri="{FF2B5EF4-FFF2-40B4-BE49-F238E27FC236}">
                    <a16:creationId xmlns:a16="http://schemas.microsoft.com/office/drawing/2014/main" id="{2D258E22-9A9C-457F-9208-914A5666A914}"/>
                  </a:ext>
                </a:extLst>
              </p:cNvPr>
              <p:cNvSpPr txBox="1"/>
              <p:nvPr/>
            </p:nvSpPr>
            <p:spPr>
              <a:xfrm>
                <a:off x="561425" y="3090589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3" name="TextBox 186">
                <a:extLst>
                  <a:ext uri="{FF2B5EF4-FFF2-40B4-BE49-F238E27FC236}">
                    <a16:creationId xmlns:a16="http://schemas.microsoft.com/office/drawing/2014/main" id="{2D258E22-9A9C-457F-9208-914A5666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5" y="3090589"/>
                <a:ext cx="358382" cy="338554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1B335236-4D97-4BE6-941B-5561360A7C19}"/>
              </a:ext>
            </a:extLst>
          </p:cNvPr>
          <p:cNvSpPr/>
          <p:nvPr/>
        </p:nvSpPr>
        <p:spPr>
          <a:xfrm>
            <a:off x="589190" y="3155117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86">
                <a:extLst>
                  <a:ext uri="{FF2B5EF4-FFF2-40B4-BE49-F238E27FC236}">
                    <a16:creationId xmlns:a16="http://schemas.microsoft.com/office/drawing/2014/main" id="{EF4FA05C-63E4-4E92-81C9-3E02C2B1C806}"/>
                  </a:ext>
                </a:extLst>
              </p:cNvPr>
              <p:cNvSpPr txBox="1"/>
              <p:nvPr/>
            </p:nvSpPr>
            <p:spPr>
              <a:xfrm>
                <a:off x="1494135" y="5009214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ED7D3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5" name="TextBox 186">
                <a:extLst>
                  <a:ext uri="{FF2B5EF4-FFF2-40B4-BE49-F238E27FC236}">
                    <a16:creationId xmlns:a16="http://schemas.microsoft.com/office/drawing/2014/main" id="{EF4FA05C-63E4-4E92-81C9-3E02C2B1C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35" y="5009214"/>
                <a:ext cx="358382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105">
            <a:extLst>
              <a:ext uri="{FF2B5EF4-FFF2-40B4-BE49-F238E27FC236}">
                <a16:creationId xmlns:a16="http://schemas.microsoft.com/office/drawing/2014/main" id="{5E0FDCB2-05FB-437C-A92D-4F0B6D2C082D}"/>
              </a:ext>
            </a:extLst>
          </p:cNvPr>
          <p:cNvSpPr/>
          <p:nvPr/>
        </p:nvSpPr>
        <p:spPr>
          <a:xfrm>
            <a:off x="1521900" y="5073742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86">
                <a:extLst>
                  <a:ext uri="{FF2B5EF4-FFF2-40B4-BE49-F238E27FC236}">
                    <a16:creationId xmlns:a16="http://schemas.microsoft.com/office/drawing/2014/main" id="{A8BAED58-5BEB-413D-8166-E1AE9BD99F26}"/>
                  </a:ext>
                </a:extLst>
              </p:cNvPr>
              <p:cNvSpPr txBox="1"/>
              <p:nvPr/>
            </p:nvSpPr>
            <p:spPr>
              <a:xfrm>
                <a:off x="2182236" y="4569116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7" name="TextBox 186">
                <a:extLst>
                  <a:ext uri="{FF2B5EF4-FFF2-40B4-BE49-F238E27FC236}">
                    <a16:creationId xmlns:a16="http://schemas.microsoft.com/office/drawing/2014/main" id="{A8BAED58-5BEB-413D-8166-E1AE9BD99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236" y="4569116"/>
                <a:ext cx="35768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AA67FE2A-AD75-4F4D-9A1E-EDD652631B3B}"/>
              </a:ext>
            </a:extLst>
          </p:cNvPr>
          <p:cNvSpPr/>
          <p:nvPr/>
        </p:nvSpPr>
        <p:spPr>
          <a:xfrm>
            <a:off x="2209630" y="5048865"/>
            <a:ext cx="246281" cy="200799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418D283-70AF-4DC1-82C1-BFF73265FCBC}"/>
              </a:ext>
            </a:extLst>
          </p:cNvPr>
          <p:cNvCxnSpPr>
            <a:cxnSpLocks/>
            <a:stCxn id="90" idx="5"/>
            <a:endCxn id="92" idx="1"/>
          </p:cNvCxnSpPr>
          <p:nvPr/>
        </p:nvCxnSpPr>
        <p:spPr>
          <a:xfrm>
            <a:off x="1822274" y="3043634"/>
            <a:ext cx="78113" cy="771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C64C699-B742-485C-836F-2222DC62F5A5}"/>
              </a:ext>
            </a:extLst>
          </p:cNvPr>
          <p:cNvCxnSpPr>
            <a:cxnSpLocks/>
            <a:stCxn id="92" idx="5"/>
          </p:cNvCxnSpPr>
          <p:nvPr/>
        </p:nvCxnSpPr>
        <p:spPr>
          <a:xfrm>
            <a:off x="2116085" y="3333870"/>
            <a:ext cx="93545" cy="12696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D8B20D-F492-4B94-A01F-7CCA11069F89}"/>
              </a:ext>
            </a:extLst>
          </p:cNvPr>
          <p:cNvCxnSpPr>
            <a:cxnSpLocks/>
            <a:stCxn id="104" idx="5"/>
            <a:endCxn id="95" idx="1"/>
          </p:cNvCxnSpPr>
          <p:nvPr/>
        </p:nvCxnSpPr>
        <p:spPr>
          <a:xfrm>
            <a:off x="849561" y="3412392"/>
            <a:ext cx="148038" cy="15342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2CF178-FC9A-440D-B081-E19124A263A2}"/>
              </a:ext>
            </a:extLst>
          </p:cNvPr>
          <p:cNvCxnSpPr>
            <a:cxnSpLocks/>
            <a:stCxn id="95" idx="3"/>
            <a:endCxn id="96" idx="7"/>
          </p:cNvCxnSpPr>
          <p:nvPr/>
        </p:nvCxnSpPr>
        <p:spPr>
          <a:xfrm flipH="1">
            <a:off x="936610" y="3724955"/>
            <a:ext cx="60989" cy="8733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E339DB-46E3-451F-92AF-87290FC5EFB3}"/>
              </a:ext>
            </a:extLst>
          </p:cNvPr>
          <p:cNvCxnSpPr>
            <a:cxnSpLocks/>
            <a:stCxn id="95" idx="5"/>
            <a:endCxn id="97" idx="0"/>
          </p:cNvCxnSpPr>
          <p:nvPr/>
        </p:nvCxnSpPr>
        <p:spPr>
          <a:xfrm>
            <a:off x="1159058" y="3724955"/>
            <a:ext cx="126358" cy="10830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2024BC7-5131-4972-A54F-12D7442505DA}"/>
              </a:ext>
            </a:extLst>
          </p:cNvPr>
          <p:cNvCxnSpPr>
            <a:cxnSpLocks/>
            <a:stCxn id="93" idx="4"/>
            <a:endCxn id="94" idx="7"/>
          </p:cNvCxnSpPr>
          <p:nvPr/>
        </p:nvCxnSpPr>
        <p:spPr>
          <a:xfrm flipH="1">
            <a:off x="2160418" y="3660864"/>
            <a:ext cx="114508" cy="1739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E9A92C1-965D-4EE0-89C9-1AF9F0E6CD21}"/>
              </a:ext>
            </a:extLst>
          </p:cNvPr>
          <p:cNvCxnSpPr>
            <a:cxnSpLocks/>
          </p:cNvCxnSpPr>
          <p:nvPr/>
        </p:nvCxnSpPr>
        <p:spPr>
          <a:xfrm flipV="1">
            <a:off x="1878284" y="3941746"/>
            <a:ext cx="102008" cy="6441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10E2D46-4A82-4301-B2E7-F71DC1BF9E16}"/>
              </a:ext>
            </a:extLst>
          </p:cNvPr>
          <p:cNvCxnSpPr>
            <a:cxnSpLocks/>
            <a:stCxn id="99" idx="5"/>
            <a:endCxn id="100" idx="1"/>
          </p:cNvCxnSpPr>
          <p:nvPr/>
        </p:nvCxnSpPr>
        <p:spPr>
          <a:xfrm>
            <a:off x="1863512" y="4137895"/>
            <a:ext cx="137084" cy="7747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4FCF2ADF-75AC-41C1-AB83-9FE3D2FFCDED}"/>
              </a:ext>
            </a:extLst>
          </p:cNvPr>
          <p:cNvSpPr/>
          <p:nvPr/>
        </p:nvSpPr>
        <p:spPr>
          <a:xfrm rot="20948915">
            <a:off x="1518378" y="2644664"/>
            <a:ext cx="1001755" cy="1928678"/>
          </a:xfrm>
          <a:prstGeom prst="ellipse">
            <a:avLst/>
          </a:prstGeom>
          <a:solidFill>
            <a:srgbClr val="70AD47">
              <a:lumMod val="40000"/>
              <a:lumOff val="60000"/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3F0FECB-7326-4856-B80C-D146438404A5}"/>
              </a:ext>
            </a:extLst>
          </p:cNvPr>
          <p:cNvSpPr/>
          <p:nvPr/>
        </p:nvSpPr>
        <p:spPr>
          <a:xfrm rot="20452647">
            <a:off x="514047" y="2886735"/>
            <a:ext cx="889972" cy="1449477"/>
          </a:xfrm>
          <a:prstGeom prst="ellipse">
            <a:avLst/>
          </a:prstGeom>
          <a:solidFill>
            <a:srgbClr val="FF9797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94F9D6F-23D0-475F-BED6-79C1ECD28566}"/>
              </a:ext>
            </a:extLst>
          </p:cNvPr>
          <p:cNvCxnSpPr>
            <a:cxnSpLocks/>
            <a:stCxn id="120" idx="2"/>
            <a:endCxn id="98" idx="6"/>
          </p:cNvCxnSpPr>
          <p:nvPr/>
        </p:nvCxnSpPr>
        <p:spPr>
          <a:xfrm flipH="1">
            <a:off x="865168" y="3731232"/>
            <a:ext cx="1158239" cy="749502"/>
          </a:xfrm>
          <a:prstGeom prst="line">
            <a:avLst/>
          </a:prstGeom>
          <a:noFill/>
          <a:ln w="28575" cap="flat" cmpd="sng" algn="ctr">
            <a:solidFill>
              <a:srgbClr val="70AD47">
                <a:lumMod val="50000"/>
              </a:srgbClr>
            </a:solidFill>
            <a:prstDash val="dash"/>
            <a:miter lim="800000"/>
          </a:ln>
          <a:effectLst/>
        </p:spPr>
      </p:cxnSp>
      <p:sp>
        <p:nvSpPr>
          <p:cNvPr id="120" name="Star: 4 Points 119">
            <a:extLst>
              <a:ext uri="{FF2B5EF4-FFF2-40B4-BE49-F238E27FC236}">
                <a16:creationId xmlns:a16="http://schemas.microsoft.com/office/drawing/2014/main" id="{40DE60BB-2024-4EEB-8C64-915AFE1784D5}"/>
              </a:ext>
            </a:extLst>
          </p:cNvPr>
          <p:cNvSpPr/>
          <p:nvPr/>
        </p:nvSpPr>
        <p:spPr>
          <a:xfrm>
            <a:off x="1908732" y="3537624"/>
            <a:ext cx="229350" cy="193608"/>
          </a:xfrm>
          <a:prstGeom prst="star4">
            <a:avLst/>
          </a:prstGeom>
          <a:solidFill>
            <a:srgbClr val="70AD47">
              <a:lumMod val="5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FF2D0AF-6912-40D1-975C-0EEA2836F742}"/>
              </a:ext>
            </a:extLst>
          </p:cNvPr>
          <p:cNvCxnSpPr>
            <a:cxnSpLocks/>
            <a:stCxn id="165" idx="2"/>
            <a:endCxn id="98" idx="0"/>
          </p:cNvCxnSpPr>
          <p:nvPr/>
        </p:nvCxnSpPr>
        <p:spPr>
          <a:xfrm flipH="1">
            <a:off x="746356" y="3755543"/>
            <a:ext cx="240728" cy="61265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65" name="Star: 4 Points 164">
            <a:extLst>
              <a:ext uri="{FF2B5EF4-FFF2-40B4-BE49-F238E27FC236}">
                <a16:creationId xmlns:a16="http://schemas.microsoft.com/office/drawing/2014/main" id="{242ED70A-5F8E-4BB9-AB4E-943F35DBC7CF}"/>
              </a:ext>
            </a:extLst>
          </p:cNvPr>
          <p:cNvSpPr/>
          <p:nvPr/>
        </p:nvSpPr>
        <p:spPr>
          <a:xfrm>
            <a:off x="872409" y="3561935"/>
            <a:ext cx="229350" cy="193608"/>
          </a:xfrm>
          <a:prstGeom prst="star4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A0CAFB8-EB86-4322-9791-28CF0137D9B1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746356" y="4002058"/>
            <a:ext cx="64999" cy="36614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6C1B1C0-ECBD-416D-863C-9995B26F8044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1399584" y="3945793"/>
            <a:ext cx="269030" cy="112531"/>
          </a:xfrm>
          <a:prstGeom prst="line">
            <a:avLst/>
          </a:prstGeom>
          <a:noFill/>
          <a:ln w="57150" cap="flat" cmpd="sng" algn="ctr">
            <a:solidFill>
              <a:srgbClr val="C60C3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86">
                <a:extLst>
                  <a:ext uri="{FF2B5EF4-FFF2-40B4-BE49-F238E27FC236}">
                    <a16:creationId xmlns:a16="http://schemas.microsoft.com/office/drawing/2014/main" id="{7A09F6FA-69DF-4B3F-A889-A06C97D6ED2B}"/>
                  </a:ext>
                </a:extLst>
              </p:cNvPr>
              <p:cNvSpPr txBox="1"/>
              <p:nvPr/>
            </p:nvSpPr>
            <p:spPr>
              <a:xfrm>
                <a:off x="862935" y="5021193"/>
                <a:ext cx="357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1400" b="1" dirty="0">
                  <a:solidFill>
                    <a:srgbClr val="ED7D3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8" name="TextBox 186">
                <a:extLst>
                  <a:ext uri="{FF2B5EF4-FFF2-40B4-BE49-F238E27FC236}">
                    <a16:creationId xmlns:a16="http://schemas.microsoft.com/office/drawing/2014/main" id="{7A09F6FA-69DF-4B3F-A889-A06C97D6E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35" y="5021193"/>
                <a:ext cx="357684" cy="307777"/>
              </a:xfrm>
              <a:prstGeom prst="rect">
                <a:avLst/>
              </a:prstGeom>
              <a:blipFill>
                <a:blip r:embed="rId8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4A4D9FA-F5E6-4391-8316-56DBDCA4FB90}"/>
              </a:ext>
            </a:extLst>
          </p:cNvPr>
          <p:cNvCxnSpPr>
            <a:cxnSpLocks/>
            <a:stCxn id="102" idx="6"/>
            <a:endCxn id="106" idx="2"/>
          </p:cNvCxnSpPr>
          <p:nvPr/>
        </p:nvCxnSpPr>
        <p:spPr>
          <a:xfrm>
            <a:off x="1192497" y="5178491"/>
            <a:ext cx="329403" cy="4595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74C1DE3-4F9B-4D65-9917-7BC62DB59E29}"/>
              </a:ext>
            </a:extLst>
          </p:cNvPr>
          <p:cNvSpPr/>
          <p:nvPr/>
        </p:nvSpPr>
        <p:spPr>
          <a:xfrm rot="16622762">
            <a:off x="1093544" y="4586718"/>
            <a:ext cx="579191" cy="1291377"/>
          </a:xfrm>
          <a:prstGeom prst="ellipse">
            <a:avLst/>
          </a:prstGeom>
          <a:solidFill>
            <a:srgbClr val="ED7D31">
              <a:lumMod val="40000"/>
              <a:lumOff val="60000"/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1D5739A-1069-4E81-885C-F9A71CF190F9}"/>
              </a:ext>
            </a:extLst>
          </p:cNvPr>
          <p:cNvCxnSpPr>
            <a:cxnSpLocks/>
            <a:stCxn id="173" idx="0"/>
            <a:endCxn id="98" idx="5"/>
          </p:cNvCxnSpPr>
          <p:nvPr/>
        </p:nvCxnSpPr>
        <p:spPr>
          <a:xfrm flipH="1" flipV="1">
            <a:off x="830369" y="4560305"/>
            <a:ext cx="526828" cy="589526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dash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86">
                <a:extLst>
                  <a:ext uri="{FF2B5EF4-FFF2-40B4-BE49-F238E27FC236}">
                    <a16:creationId xmlns:a16="http://schemas.microsoft.com/office/drawing/2014/main" id="{3BACF538-A833-44E3-86FF-9E268B23678E}"/>
                  </a:ext>
                </a:extLst>
              </p:cNvPr>
              <p:cNvSpPr txBox="1"/>
              <p:nvPr/>
            </p:nvSpPr>
            <p:spPr>
              <a:xfrm>
                <a:off x="540608" y="4323948"/>
                <a:ext cx="357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2" name="TextBox 186">
                <a:extLst>
                  <a:ext uri="{FF2B5EF4-FFF2-40B4-BE49-F238E27FC236}">
                    <a16:creationId xmlns:a16="http://schemas.microsoft.com/office/drawing/2014/main" id="{3BACF538-A833-44E3-86FF-9E268B236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08" y="4323948"/>
                <a:ext cx="357684" cy="307777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Star: 4 Points 172">
            <a:extLst>
              <a:ext uri="{FF2B5EF4-FFF2-40B4-BE49-F238E27FC236}">
                <a16:creationId xmlns:a16="http://schemas.microsoft.com/office/drawing/2014/main" id="{95484DAB-1C8F-451B-97A4-B34EC429796F}"/>
              </a:ext>
            </a:extLst>
          </p:cNvPr>
          <p:cNvSpPr/>
          <p:nvPr/>
        </p:nvSpPr>
        <p:spPr>
          <a:xfrm>
            <a:off x="1242522" y="5149831"/>
            <a:ext cx="229350" cy="193608"/>
          </a:xfrm>
          <a:prstGeom prst="star4">
            <a:avLst/>
          </a:prstGeom>
          <a:solidFill>
            <a:srgbClr val="ED7D31">
              <a:lumMod val="75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9CC8BA0-6F0F-4B18-8D5A-00FEB097FCD2}"/>
              </a:ext>
            </a:extLst>
          </p:cNvPr>
          <p:cNvSpPr/>
          <p:nvPr/>
        </p:nvSpPr>
        <p:spPr>
          <a:xfrm>
            <a:off x="499726" y="4224169"/>
            <a:ext cx="477078" cy="507333"/>
          </a:xfrm>
          <a:prstGeom prst="mathMultiply">
            <a:avLst>
              <a:gd name="adj1" fmla="val 4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2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65" grpId="0" animBg="1"/>
      <p:bldP spid="17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51B3-5E88-4C71-82B8-E859B620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3543"/>
            <a:ext cx="9144000" cy="424732"/>
          </a:xfrm>
        </p:spPr>
        <p:txBody>
          <a:bodyPr/>
          <a:lstStyle/>
          <a:p>
            <a:r>
              <a:rPr lang="en-US" dirty="0"/>
              <a:t>Forest Spanning Criteria – cont.</a:t>
            </a:r>
          </a:p>
        </p:txBody>
      </p:sp>
      <p:sp>
        <p:nvSpPr>
          <p:cNvPr id="100" name="Slide Number Placeholder 3">
            <a:extLst>
              <a:ext uri="{FF2B5EF4-FFF2-40B4-BE49-F238E27FC236}">
                <a16:creationId xmlns:a16="http://schemas.microsoft.com/office/drawing/2014/main" id="{A538B3AD-8C09-4492-A934-2BAC983AC4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11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7F784CDE-8AD5-4CFB-B247-2C64E5216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768" y="3132074"/>
            <a:ext cx="5620110" cy="1656992"/>
          </a:xfrm>
        </p:spPr>
        <p:txBody>
          <a:bodyPr lIns="91440" rIns="91440"/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dirty="0"/>
              <a:t>Skipped vertex is assigned eventually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dirty="0"/>
              <a:t>Guaranteed to terminate due to finite number of edges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A8F31-084D-44A8-9629-6D279910097D}"/>
              </a:ext>
            </a:extLst>
          </p:cNvPr>
          <p:cNvSpPr/>
          <p:nvPr/>
        </p:nvSpPr>
        <p:spPr>
          <a:xfrm rot="15326897">
            <a:off x="1317145" y="4065450"/>
            <a:ext cx="831001" cy="2193307"/>
          </a:xfrm>
          <a:prstGeom prst="ellipse">
            <a:avLst/>
          </a:prstGeom>
          <a:solidFill>
            <a:srgbClr val="ED7D31">
              <a:lumMod val="40000"/>
              <a:lumOff val="60000"/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9A578B1-DDA6-40AC-BF8F-5CD674BA3F0E}"/>
              </a:ext>
            </a:extLst>
          </p:cNvPr>
          <p:cNvSpPr/>
          <p:nvPr/>
        </p:nvSpPr>
        <p:spPr>
          <a:xfrm rot="20452647">
            <a:off x="333724" y="3006742"/>
            <a:ext cx="889972" cy="1449477"/>
          </a:xfrm>
          <a:prstGeom prst="ellipse">
            <a:avLst/>
          </a:prstGeom>
          <a:solidFill>
            <a:srgbClr val="FF9797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68AD31B-995B-4B47-A670-8480A6920C8B}"/>
              </a:ext>
            </a:extLst>
          </p:cNvPr>
          <p:cNvSpPr/>
          <p:nvPr/>
        </p:nvSpPr>
        <p:spPr>
          <a:xfrm rot="20948915">
            <a:off x="1333636" y="2765091"/>
            <a:ext cx="1001755" cy="1881734"/>
          </a:xfrm>
          <a:prstGeom prst="ellipse">
            <a:avLst/>
          </a:prstGeom>
          <a:solidFill>
            <a:srgbClr val="70AD47">
              <a:lumMod val="40000"/>
              <a:lumOff val="60000"/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C3273F0-D704-4689-8933-A77DC456B8B1}"/>
              </a:ext>
            </a:extLst>
          </p:cNvPr>
          <p:cNvSpPr/>
          <p:nvPr/>
        </p:nvSpPr>
        <p:spPr>
          <a:xfrm>
            <a:off x="1447053" y="2971538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86">
                <a:extLst>
                  <a:ext uri="{FF2B5EF4-FFF2-40B4-BE49-F238E27FC236}">
                    <a16:creationId xmlns:a16="http://schemas.microsoft.com/office/drawing/2014/main" id="{EB6D2CD0-8801-40FF-8971-EF1A9F4AFC3B}"/>
                  </a:ext>
                </a:extLst>
              </p:cNvPr>
              <p:cNvSpPr txBox="1"/>
              <p:nvPr/>
            </p:nvSpPr>
            <p:spPr>
              <a:xfrm>
                <a:off x="1647626" y="3132074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5" name="TextBox 186">
                <a:extLst>
                  <a:ext uri="{FF2B5EF4-FFF2-40B4-BE49-F238E27FC236}">
                    <a16:creationId xmlns:a16="http://schemas.microsoft.com/office/drawing/2014/main" id="{EB6D2CD0-8801-40FF-8971-EF1A9F4AF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26" y="3132074"/>
                <a:ext cx="358382" cy="338554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105">
            <a:extLst>
              <a:ext uri="{FF2B5EF4-FFF2-40B4-BE49-F238E27FC236}">
                <a16:creationId xmlns:a16="http://schemas.microsoft.com/office/drawing/2014/main" id="{A30F8011-40B7-4762-A588-C7E0EBBEA487}"/>
              </a:ext>
            </a:extLst>
          </p:cNvPr>
          <p:cNvSpPr/>
          <p:nvPr/>
        </p:nvSpPr>
        <p:spPr>
          <a:xfrm>
            <a:off x="1675391" y="3196602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F0E569F-75F9-4D0F-99CF-1088FC35C4B5}"/>
              </a:ext>
            </a:extLst>
          </p:cNvPr>
          <p:cNvSpPr/>
          <p:nvPr/>
        </p:nvSpPr>
        <p:spPr>
          <a:xfrm>
            <a:off x="1980434" y="3555808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5837966-70E9-4D88-95FE-C0880541FCCE}"/>
              </a:ext>
            </a:extLst>
          </p:cNvPr>
          <p:cNvSpPr/>
          <p:nvPr/>
        </p:nvSpPr>
        <p:spPr>
          <a:xfrm>
            <a:off x="1785197" y="3921813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F446A0-ECA5-44BB-A397-391081694278}"/>
              </a:ext>
            </a:extLst>
          </p:cNvPr>
          <p:cNvSpPr/>
          <p:nvPr/>
        </p:nvSpPr>
        <p:spPr>
          <a:xfrm>
            <a:off x="783837" y="3652859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7417BAA-E03B-485F-83D7-DD35FBF244F2}"/>
              </a:ext>
            </a:extLst>
          </p:cNvPr>
          <p:cNvSpPr/>
          <p:nvPr/>
        </p:nvSpPr>
        <p:spPr>
          <a:xfrm>
            <a:off x="561389" y="3899338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E4C3376-952F-4CCB-8222-0425E1FCE0DE}"/>
              </a:ext>
            </a:extLst>
          </p:cNvPr>
          <p:cNvSpPr/>
          <p:nvPr/>
        </p:nvSpPr>
        <p:spPr>
          <a:xfrm>
            <a:off x="990924" y="3953268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1CCBF94-4ED3-447E-985A-345F2E0E4FD3}"/>
              </a:ext>
            </a:extLst>
          </p:cNvPr>
          <p:cNvSpPr/>
          <p:nvPr/>
        </p:nvSpPr>
        <p:spPr>
          <a:xfrm>
            <a:off x="447220" y="4488209"/>
            <a:ext cx="237625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3E625F5-A158-485D-A8F5-AB2B8B1CF376}"/>
              </a:ext>
            </a:extLst>
          </p:cNvPr>
          <p:cNvSpPr/>
          <p:nvPr/>
        </p:nvSpPr>
        <p:spPr>
          <a:xfrm>
            <a:off x="1488291" y="4065799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97E971A-DED4-4613-891B-65FD4D743B93}"/>
              </a:ext>
            </a:extLst>
          </p:cNvPr>
          <p:cNvSpPr/>
          <p:nvPr/>
        </p:nvSpPr>
        <p:spPr>
          <a:xfrm>
            <a:off x="1786834" y="4302415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7DFA75A-2F39-4A58-B683-A72400FDA963}"/>
              </a:ext>
            </a:extLst>
          </p:cNvPr>
          <p:cNvSpPr/>
          <p:nvPr/>
        </p:nvSpPr>
        <p:spPr>
          <a:xfrm>
            <a:off x="2094602" y="4706225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3CE3860-C81C-4F56-912C-B8E0FBD2E65A}"/>
              </a:ext>
            </a:extLst>
          </p:cNvPr>
          <p:cNvSpPr/>
          <p:nvPr/>
        </p:nvSpPr>
        <p:spPr>
          <a:xfrm>
            <a:off x="748897" y="5185966"/>
            <a:ext cx="26327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86">
                <a:extLst>
                  <a:ext uri="{FF2B5EF4-FFF2-40B4-BE49-F238E27FC236}">
                    <a16:creationId xmlns:a16="http://schemas.microsoft.com/office/drawing/2014/main" id="{15E8FFBF-473B-4B8E-824F-EABB88DB5C58}"/>
                  </a:ext>
                </a:extLst>
              </p:cNvPr>
              <p:cNvSpPr txBox="1"/>
              <p:nvPr/>
            </p:nvSpPr>
            <p:spPr>
              <a:xfrm>
                <a:off x="381102" y="3210596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7" name="TextBox 186">
                <a:extLst>
                  <a:ext uri="{FF2B5EF4-FFF2-40B4-BE49-F238E27FC236}">
                    <a16:creationId xmlns:a16="http://schemas.microsoft.com/office/drawing/2014/main" id="{15E8FFBF-473B-4B8E-824F-EABB88DB5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02" y="3210596"/>
                <a:ext cx="358382" cy="338554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C9A9A5FD-C28F-48D1-9607-4C11727DA037}"/>
              </a:ext>
            </a:extLst>
          </p:cNvPr>
          <p:cNvSpPr/>
          <p:nvPr/>
        </p:nvSpPr>
        <p:spPr>
          <a:xfrm>
            <a:off x="408867" y="3275124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86">
                <a:extLst>
                  <a:ext uri="{FF2B5EF4-FFF2-40B4-BE49-F238E27FC236}">
                    <a16:creationId xmlns:a16="http://schemas.microsoft.com/office/drawing/2014/main" id="{23317C43-A731-4FD4-8788-96C89F513414}"/>
                  </a:ext>
                </a:extLst>
              </p:cNvPr>
              <p:cNvSpPr txBox="1"/>
              <p:nvPr/>
            </p:nvSpPr>
            <p:spPr>
              <a:xfrm>
                <a:off x="1313812" y="5129221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ED7D3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9" name="TextBox 186">
                <a:extLst>
                  <a:ext uri="{FF2B5EF4-FFF2-40B4-BE49-F238E27FC236}">
                    <a16:creationId xmlns:a16="http://schemas.microsoft.com/office/drawing/2014/main" id="{23317C43-A731-4FD4-8788-96C89F513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2" y="5129221"/>
                <a:ext cx="358382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Oval 119">
            <a:extLst>
              <a:ext uri="{FF2B5EF4-FFF2-40B4-BE49-F238E27FC236}">
                <a16:creationId xmlns:a16="http://schemas.microsoft.com/office/drawing/2014/main" id="{46C07C51-EC16-4AB4-AA90-9FE95EE073EC}"/>
              </a:ext>
            </a:extLst>
          </p:cNvPr>
          <p:cNvSpPr/>
          <p:nvPr/>
        </p:nvSpPr>
        <p:spPr>
          <a:xfrm>
            <a:off x="1341577" y="5193749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86">
                <a:extLst>
                  <a:ext uri="{FF2B5EF4-FFF2-40B4-BE49-F238E27FC236}">
                    <a16:creationId xmlns:a16="http://schemas.microsoft.com/office/drawing/2014/main" id="{ACEA6B24-A51E-4935-8063-96B3701E6AF1}"/>
                  </a:ext>
                </a:extLst>
              </p:cNvPr>
              <p:cNvSpPr txBox="1"/>
              <p:nvPr/>
            </p:nvSpPr>
            <p:spPr>
              <a:xfrm>
                <a:off x="2029307" y="4651073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1600" b="1" dirty="0">
                  <a:solidFill>
                    <a:srgbClr val="ED7D3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1" name="TextBox 186">
                <a:extLst>
                  <a:ext uri="{FF2B5EF4-FFF2-40B4-BE49-F238E27FC236}">
                    <a16:creationId xmlns:a16="http://schemas.microsoft.com/office/drawing/2014/main" id="{ACEA6B24-A51E-4935-8063-96B3701E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07" y="4651073"/>
                <a:ext cx="35768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Oval 121">
            <a:extLst>
              <a:ext uri="{FF2B5EF4-FFF2-40B4-BE49-F238E27FC236}">
                <a16:creationId xmlns:a16="http://schemas.microsoft.com/office/drawing/2014/main" id="{3A78C187-634D-40C3-8A46-E2FF7E7B7ED2}"/>
              </a:ext>
            </a:extLst>
          </p:cNvPr>
          <p:cNvSpPr/>
          <p:nvPr/>
        </p:nvSpPr>
        <p:spPr>
          <a:xfrm>
            <a:off x="2004900" y="5185966"/>
            <a:ext cx="246281" cy="200799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4233669-61B1-4249-A398-3EA82A1EE487}"/>
              </a:ext>
            </a:extLst>
          </p:cNvPr>
          <p:cNvCxnSpPr>
            <a:cxnSpLocks/>
            <a:stCxn id="104" idx="5"/>
            <a:endCxn id="106" idx="1"/>
          </p:cNvCxnSpPr>
          <p:nvPr/>
        </p:nvCxnSpPr>
        <p:spPr>
          <a:xfrm>
            <a:off x="1641951" y="3163641"/>
            <a:ext cx="78113" cy="771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919BA1A-3699-4286-88C4-C13A9066813E}"/>
              </a:ext>
            </a:extLst>
          </p:cNvPr>
          <p:cNvCxnSpPr>
            <a:cxnSpLocks/>
            <a:stCxn id="106" idx="5"/>
          </p:cNvCxnSpPr>
          <p:nvPr/>
        </p:nvCxnSpPr>
        <p:spPr>
          <a:xfrm>
            <a:off x="1935762" y="3453877"/>
            <a:ext cx="93545" cy="12696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3141276-1802-4FA2-9DF7-ED5450168672}"/>
              </a:ext>
            </a:extLst>
          </p:cNvPr>
          <p:cNvCxnSpPr>
            <a:cxnSpLocks/>
            <a:stCxn id="118" idx="5"/>
            <a:endCxn id="109" idx="1"/>
          </p:cNvCxnSpPr>
          <p:nvPr/>
        </p:nvCxnSpPr>
        <p:spPr>
          <a:xfrm>
            <a:off x="669238" y="3532399"/>
            <a:ext cx="148038" cy="15342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3C5A6E6-2887-47AF-A35C-F3340A6C1B49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756287" y="3844962"/>
            <a:ext cx="60989" cy="8733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3B4019-495B-4AC0-9BCA-1A6DB4697ECC}"/>
              </a:ext>
            </a:extLst>
          </p:cNvPr>
          <p:cNvCxnSpPr>
            <a:cxnSpLocks/>
            <a:stCxn id="109" idx="5"/>
            <a:endCxn id="111" idx="0"/>
          </p:cNvCxnSpPr>
          <p:nvPr/>
        </p:nvCxnSpPr>
        <p:spPr>
          <a:xfrm>
            <a:off x="978735" y="3844962"/>
            <a:ext cx="126358" cy="10830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8C0100B-4894-4AD2-BE1B-870B5458CE05}"/>
              </a:ext>
            </a:extLst>
          </p:cNvPr>
          <p:cNvCxnSpPr>
            <a:cxnSpLocks/>
            <a:stCxn id="107" idx="4"/>
            <a:endCxn id="108" idx="7"/>
          </p:cNvCxnSpPr>
          <p:nvPr/>
        </p:nvCxnSpPr>
        <p:spPr>
          <a:xfrm flipH="1">
            <a:off x="1980095" y="3780871"/>
            <a:ext cx="114508" cy="1739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5263B0F-31AD-4F1B-A5C8-A56B5B4D95A9}"/>
              </a:ext>
            </a:extLst>
          </p:cNvPr>
          <p:cNvCxnSpPr>
            <a:cxnSpLocks/>
          </p:cNvCxnSpPr>
          <p:nvPr/>
        </p:nvCxnSpPr>
        <p:spPr>
          <a:xfrm flipV="1">
            <a:off x="1697961" y="4061753"/>
            <a:ext cx="102008" cy="6441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9BAC4B8-72A6-4545-9B0C-54DA3C20A3CC}"/>
              </a:ext>
            </a:extLst>
          </p:cNvPr>
          <p:cNvCxnSpPr>
            <a:cxnSpLocks/>
            <a:stCxn id="113" idx="5"/>
            <a:endCxn id="114" idx="1"/>
          </p:cNvCxnSpPr>
          <p:nvPr/>
        </p:nvCxnSpPr>
        <p:spPr>
          <a:xfrm>
            <a:off x="1683189" y="4257902"/>
            <a:ext cx="137084" cy="7747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86">
                <a:extLst>
                  <a:ext uri="{FF2B5EF4-FFF2-40B4-BE49-F238E27FC236}">
                    <a16:creationId xmlns:a16="http://schemas.microsoft.com/office/drawing/2014/main" id="{B2A9DEC3-1F46-4768-83E8-05AEE5BBCD8C}"/>
                  </a:ext>
                </a:extLst>
              </p:cNvPr>
              <p:cNvSpPr txBox="1"/>
              <p:nvPr/>
            </p:nvSpPr>
            <p:spPr>
              <a:xfrm>
                <a:off x="682612" y="5141200"/>
                <a:ext cx="357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1400" b="1" dirty="0">
                  <a:solidFill>
                    <a:srgbClr val="ED7D3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1" name="TextBox 186">
                <a:extLst>
                  <a:ext uri="{FF2B5EF4-FFF2-40B4-BE49-F238E27FC236}">
                    <a16:creationId xmlns:a16="http://schemas.microsoft.com/office/drawing/2014/main" id="{B2A9DEC3-1F46-4768-83E8-05AEE5BBC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12" y="5141200"/>
                <a:ext cx="35768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FDD0CD9-237D-48EF-A5B5-E47F4AB88F78}"/>
              </a:ext>
            </a:extLst>
          </p:cNvPr>
          <p:cNvCxnSpPr>
            <a:cxnSpLocks/>
            <a:stCxn id="116" idx="6"/>
            <a:endCxn id="120" idx="2"/>
          </p:cNvCxnSpPr>
          <p:nvPr/>
        </p:nvCxnSpPr>
        <p:spPr>
          <a:xfrm>
            <a:off x="1012174" y="5298498"/>
            <a:ext cx="329403" cy="4595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86">
                <a:extLst>
                  <a:ext uri="{FF2B5EF4-FFF2-40B4-BE49-F238E27FC236}">
                    <a16:creationId xmlns:a16="http://schemas.microsoft.com/office/drawing/2014/main" id="{1B5DC619-0518-413F-9281-23EAC5A9E16F}"/>
                  </a:ext>
                </a:extLst>
              </p:cNvPr>
              <p:cNvSpPr txBox="1"/>
              <p:nvPr/>
            </p:nvSpPr>
            <p:spPr>
              <a:xfrm>
                <a:off x="359922" y="4445454"/>
                <a:ext cx="357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3" name="TextBox 186">
                <a:extLst>
                  <a:ext uri="{FF2B5EF4-FFF2-40B4-BE49-F238E27FC236}">
                    <a16:creationId xmlns:a16="http://schemas.microsoft.com/office/drawing/2014/main" id="{1B5DC619-0518-413F-9281-23EAC5A9E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2" y="4445454"/>
                <a:ext cx="35768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86">
                <a:extLst>
                  <a:ext uri="{FF2B5EF4-FFF2-40B4-BE49-F238E27FC236}">
                    <a16:creationId xmlns:a16="http://schemas.microsoft.com/office/drawing/2014/main" id="{E8AA17A8-D833-4240-BE51-8DC8B5CD4AFC}"/>
                  </a:ext>
                </a:extLst>
              </p:cNvPr>
              <p:cNvSpPr txBox="1"/>
              <p:nvPr/>
            </p:nvSpPr>
            <p:spPr>
              <a:xfrm>
                <a:off x="1923940" y="5132476"/>
                <a:ext cx="357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1400" b="1" dirty="0">
                  <a:solidFill>
                    <a:srgbClr val="ED7D3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4" name="TextBox 186">
                <a:extLst>
                  <a:ext uri="{FF2B5EF4-FFF2-40B4-BE49-F238E27FC236}">
                    <a16:creationId xmlns:a16="http://schemas.microsoft.com/office/drawing/2014/main" id="{E8AA17A8-D833-4240-BE51-8DC8B5CD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940" y="5132476"/>
                <a:ext cx="357684" cy="307777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D70C731-1D4D-438D-A166-AACF61AB5CEF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>
          <a:xfrm flipV="1">
            <a:off x="1646621" y="5286366"/>
            <a:ext cx="358279" cy="5809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59DBB74-AEE7-487F-BE9F-2B2660BE3C89}"/>
              </a:ext>
            </a:extLst>
          </p:cNvPr>
          <p:cNvCxnSpPr>
            <a:cxnSpLocks/>
            <a:stCxn id="122" idx="0"/>
            <a:endCxn id="115" idx="4"/>
          </p:cNvCxnSpPr>
          <p:nvPr/>
        </p:nvCxnSpPr>
        <p:spPr>
          <a:xfrm flipV="1">
            <a:off x="2128041" y="4931288"/>
            <a:ext cx="80730" cy="25467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86">
                <a:extLst>
                  <a:ext uri="{FF2B5EF4-FFF2-40B4-BE49-F238E27FC236}">
                    <a16:creationId xmlns:a16="http://schemas.microsoft.com/office/drawing/2014/main" id="{2031290F-A0C4-48A6-8136-2ABDD84E51B7}"/>
                  </a:ext>
                </a:extLst>
              </p:cNvPr>
              <p:cNvSpPr txBox="1"/>
              <p:nvPr/>
            </p:nvSpPr>
            <p:spPr>
              <a:xfrm>
                <a:off x="1368498" y="2902189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7" name="TextBox 186">
                <a:extLst>
                  <a:ext uri="{FF2B5EF4-FFF2-40B4-BE49-F238E27FC236}">
                    <a16:creationId xmlns:a16="http://schemas.microsoft.com/office/drawing/2014/main" id="{2031290F-A0C4-48A6-8136-2ABDD84E5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498" y="2902189"/>
                <a:ext cx="35768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86">
                <a:extLst>
                  <a:ext uri="{FF2B5EF4-FFF2-40B4-BE49-F238E27FC236}">
                    <a16:creationId xmlns:a16="http://schemas.microsoft.com/office/drawing/2014/main" id="{6D64BB08-A994-4EA9-90D8-D0DF22F1FC27}"/>
                  </a:ext>
                </a:extLst>
              </p:cNvPr>
              <p:cNvSpPr txBox="1"/>
              <p:nvPr/>
            </p:nvSpPr>
            <p:spPr>
              <a:xfrm>
                <a:off x="1923940" y="3502283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8" name="TextBox 186">
                <a:extLst>
                  <a:ext uri="{FF2B5EF4-FFF2-40B4-BE49-F238E27FC236}">
                    <a16:creationId xmlns:a16="http://schemas.microsoft.com/office/drawing/2014/main" id="{6D64BB08-A994-4EA9-90D8-D0DF22F1F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940" y="3502283"/>
                <a:ext cx="35768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86">
                <a:extLst>
                  <a:ext uri="{FF2B5EF4-FFF2-40B4-BE49-F238E27FC236}">
                    <a16:creationId xmlns:a16="http://schemas.microsoft.com/office/drawing/2014/main" id="{E37ACF8B-77BF-4079-BDEE-06B314201071}"/>
                  </a:ext>
                </a:extLst>
              </p:cNvPr>
              <p:cNvSpPr txBox="1"/>
              <p:nvPr/>
            </p:nvSpPr>
            <p:spPr>
              <a:xfrm>
                <a:off x="1714583" y="3862229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9" name="TextBox 186">
                <a:extLst>
                  <a:ext uri="{FF2B5EF4-FFF2-40B4-BE49-F238E27FC236}">
                    <a16:creationId xmlns:a16="http://schemas.microsoft.com/office/drawing/2014/main" id="{E37ACF8B-77BF-4079-BDEE-06B314201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83" y="3862229"/>
                <a:ext cx="35768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86">
                <a:extLst>
                  <a:ext uri="{FF2B5EF4-FFF2-40B4-BE49-F238E27FC236}">
                    <a16:creationId xmlns:a16="http://schemas.microsoft.com/office/drawing/2014/main" id="{36970C3A-BF14-4AE2-A23E-4BE9445D6B1A}"/>
                  </a:ext>
                </a:extLst>
              </p:cNvPr>
              <p:cNvSpPr txBox="1"/>
              <p:nvPr/>
            </p:nvSpPr>
            <p:spPr>
              <a:xfrm>
                <a:off x="1417059" y="4021664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0" name="TextBox 186">
                <a:extLst>
                  <a:ext uri="{FF2B5EF4-FFF2-40B4-BE49-F238E27FC236}">
                    <a16:creationId xmlns:a16="http://schemas.microsoft.com/office/drawing/2014/main" id="{36970C3A-BF14-4AE2-A23E-4BE9445D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59" y="4021664"/>
                <a:ext cx="35768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86">
                <a:extLst>
                  <a:ext uri="{FF2B5EF4-FFF2-40B4-BE49-F238E27FC236}">
                    <a16:creationId xmlns:a16="http://schemas.microsoft.com/office/drawing/2014/main" id="{A0660C65-AA64-43BD-83C0-3578B3325371}"/>
                  </a:ext>
                </a:extLst>
              </p:cNvPr>
              <p:cNvSpPr txBox="1"/>
              <p:nvPr/>
            </p:nvSpPr>
            <p:spPr>
              <a:xfrm>
                <a:off x="1716948" y="4239852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1" name="TextBox 186">
                <a:extLst>
                  <a:ext uri="{FF2B5EF4-FFF2-40B4-BE49-F238E27FC236}">
                    <a16:creationId xmlns:a16="http://schemas.microsoft.com/office/drawing/2014/main" id="{A0660C65-AA64-43BD-83C0-3578B332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48" y="4239852"/>
                <a:ext cx="35768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86">
                <a:extLst>
                  <a:ext uri="{FF2B5EF4-FFF2-40B4-BE49-F238E27FC236}">
                    <a16:creationId xmlns:a16="http://schemas.microsoft.com/office/drawing/2014/main" id="{C09269B0-AC16-4BED-80BA-268233719C68}"/>
                  </a:ext>
                </a:extLst>
              </p:cNvPr>
              <p:cNvSpPr txBox="1"/>
              <p:nvPr/>
            </p:nvSpPr>
            <p:spPr>
              <a:xfrm>
                <a:off x="731732" y="3591047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2" name="TextBox 186">
                <a:extLst>
                  <a:ext uri="{FF2B5EF4-FFF2-40B4-BE49-F238E27FC236}">
                    <a16:creationId xmlns:a16="http://schemas.microsoft.com/office/drawing/2014/main" id="{C09269B0-AC16-4BED-80BA-268233719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2" y="3591047"/>
                <a:ext cx="35768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86">
                <a:extLst>
                  <a:ext uri="{FF2B5EF4-FFF2-40B4-BE49-F238E27FC236}">
                    <a16:creationId xmlns:a16="http://schemas.microsoft.com/office/drawing/2014/main" id="{AE170B0D-706C-4CB0-88FB-6D19C9D31A27}"/>
                  </a:ext>
                </a:extLst>
              </p:cNvPr>
              <p:cNvSpPr txBox="1"/>
              <p:nvPr/>
            </p:nvSpPr>
            <p:spPr>
              <a:xfrm>
                <a:off x="489924" y="3833344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3" name="TextBox 186">
                <a:extLst>
                  <a:ext uri="{FF2B5EF4-FFF2-40B4-BE49-F238E27FC236}">
                    <a16:creationId xmlns:a16="http://schemas.microsoft.com/office/drawing/2014/main" id="{AE170B0D-706C-4CB0-88FB-6D19C9D3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4" y="3833344"/>
                <a:ext cx="35768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86">
                <a:extLst>
                  <a:ext uri="{FF2B5EF4-FFF2-40B4-BE49-F238E27FC236}">
                    <a16:creationId xmlns:a16="http://schemas.microsoft.com/office/drawing/2014/main" id="{39DF0ABC-96B8-41BE-A887-84E244AF2061}"/>
                  </a:ext>
                </a:extLst>
              </p:cNvPr>
              <p:cNvSpPr txBox="1"/>
              <p:nvPr/>
            </p:nvSpPr>
            <p:spPr>
              <a:xfrm>
                <a:off x="928974" y="3893774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4" name="TextBox 186">
                <a:extLst>
                  <a:ext uri="{FF2B5EF4-FFF2-40B4-BE49-F238E27FC236}">
                    <a16:creationId xmlns:a16="http://schemas.microsoft.com/office/drawing/2014/main" id="{39DF0ABC-96B8-41BE-A887-84E244AF2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74" y="3893774"/>
                <a:ext cx="35768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0555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6E2B-C9BC-40D7-819D-9FB4644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1BFA-BF52-4F25-9891-44AA937C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82" y="2142511"/>
            <a:ext cx="7651836" cy="1477328"/>
          </a:xfrm>
        </p:spPr>
        <p:txBody>
          <a:bodyPr/>
          <a:lstStyle/>
          <a:p>
            <a:r>
              <a:rPr lang="en-US" sz="2000" dirty="0"/>
              <a:t>Pairwise similarity – greedy spanning over valid shortest edge</a:t>
            </a:r>
          </a:p>
          <a:p>
            <a:r>
              <a:rPr lang="en-US" sz="2000" dirty="0"/>
              <a:t>Accumulative dissimilarity – conflicting edge to terminate the growth</a:t>
            </a:r>
          </a:p>
        </p:txBody>
      </p: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20F60379-8C1C-4090-99F9-A2E2546D7E9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7724213" y="6228353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12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C810514-82BC-41BA-8DE3-F5531B299048}"/>
              </a:ext>
            </a:extLst>
          </p:cNvPr>
          <p:cNvSpPr/>
          <p:nvPr/>
        </p:nvSpPr>
        <p:spPr>
          <a:xfrm rot="15326897">
            <a:off x="1371471" y="5007438"/>
            <a:ext cx="831001" cy="2193307"/>
          </a:xfrm>
          <a:prstGeom prst="ellipse">
            <a:avLst/>
          </a:prstGeom>
          <a:solidFill>
            <a:srgbClr val="ED7D31">
              <a:lumMod val="40000"/>
              <a:lumOff val="60000"/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18802CD-14D2-462F-A38D-C05791D3BB52}"/>
              </a:ext>
            </a:extLst>
          </p:cNvPr>
          <p:cNvSpPr/>
          <p:nvPr/>
        </p:nvSpPr>
        <p:spPr>
          <a:xfrm rot="20452647">
            <a:off x="388050" y="3948730"/>
            <a:ext cx="889972" cy="1449477"/>
          </a:xfrm>
          <a:prstGeom prst="ellipse">
            <a:avLst/>
          </a:prstGeom>
          <a:solidFill>
            <a:srgbClr val="FF9797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FAC493-C582-4033-AF9C-17C8F2A66BC5}"/>
              </a:ext>
            </a:extLst>
          </p:cNvPr>
          <p:cNvSpPr/>
          <p:nvPr/>
        </p:nvSpPr>
        <p:spPr>
          <a:xfrm rot="20948915">
            <a:off x="1387962" y="3707079"/>
            <a:ext cx="1001755" cy="1881734"/>
          </a:xfrm>
          <a:prstGeom prst="ellipse">
            <a:avLst/>
          </a:prstGeom>
          <a:solidFill>
            <a:srgbClr val="70AD47">
              <a:lumMod val="40000"/>
              <a:lumOff val="60000"/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96566-3B59-4F1D-83A2-CD61E54E247E}"/>
              </a:ext>
            </a:extLst>
          </p:cNvPr>
          <p:cNvSpPr/>
          <p:nvPr/>
        </p:nvSpPr>
        <p:spPr>
          <a:xfrm>
            <a:off x="1501379" y="3913526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186">
                <a:extLst>
                  <a:ext uri="{FF2B5EF4-FFF2-40B4-BE49-F238E27FC236}">
                    <a16:creationId xmlns:a16="http://schemas.microsoft.com/office/drawing/2014/main" id="{49D76E9B-DC86-4812-AE41-348C2C096DE9}"/>
                  </a:ext>
                </a:extLst>
              </p:cNvPr>
              <p:cNvSpPr txBox="1"/>
              <p:nvPr/>
            </p:nvSpPr>
            <p:spPr>
              <a:xfrm>
                <a:off x="1701952" y="4074062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6" name="TextBox 186">
                <a:extLst>
                  <a:ext uri="{FF2B5EF4-FFF2-40B4-BE49-F238E27FC236}">
                    <a16:creationId xmlns:a16="http://schemas.microsoft.com/office/drawing/2014/main" id="{49D76E9B-DC86-4812-AE41-348C2C09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52" y="4074062"/>
                <a:ext cx="358382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7599E154-483C-4C86-9DF5-81165221A7EE}"/>
              </a:ext>
            </a:extLst>
          </p:cNvPr>
          <p:cNvSpPr/>
          <p:nvPr/>
        </p:nvSpPr>
        <p:spPr>
          <a:xfrm>
            <a:off x="1729717" y="4138590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708CC2D-F62B-4ADE-B427-A19B77061588}"/>
              </a:ext>
            </a:extLst>
          </p:cNvPr>
          <p:cNvSpPr/>
          <p:nvPr/>
        </p:nvSpPr>
        <p:spPr>
          <a:xfrm>
            <a:off x="2034760" y="4497796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732837-C7F8-4373-BD65-AD583D0A0A1F}"/>
              </a:ext>
            </a:extLst>
          </p:cNvPr>
          <p:cNvSpPr/>
          <p:nvPr/>
        </p:nvSpPr>
        <p:spPr>
          <a:xfrm>
            <a:off x="1839523" y="4863801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EF5E0CC-38EC-41E9-81AA-6AFC6A9C2444}"/>
              </a:ext>
            </a:extLst>
          </p:cNvPr>
          <p:cNvSpPr/>
          <p:nvPr/>
        </p:nvSpPr>
        <p:spPr>
          <a:xfrm>
            <a:off x="838163" y="4594847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A0D4851-7402-4345-9FB3-7C3AFEFD60F8}"/>
              </a:ext>
            </a:extLst>
          </p:cNvPr>
          <p:cNvSpPr/>
          <p:nvPr/>
        </p:nvSpPr>
        <p:spPr>
          <a:xfrm>
            <a:off x="615715" y="4841326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816F2C-08C3-48E2-A6FB-59FDB7B0AA78}"/>
              </a:ext>
            </a:extLst>
          </p:cNvPr>
          <p:cNvSpPr/>
          <p:nvPr/>
        </p:nvSpPr>
        <p:spPr>
          <a:xfrm>
            <a:off x="1045250" y="4895256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8DB7C9-09E7-45C5-8216-84B8DF83F32A}"/>
              </a:ext>
            </a:extLst>
          </p:cNvPr>
          <p:cNvSpPr/>
          <p:nvPr/>
        </p:nvSpPr>
        <p:spPr>
          <a:xfrm>
            <a:off x="501546" y="5430197"/>
            <a:ext cx="237625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95D07C1-BFD5-45DB-B3A5-F67D31D87D8E}"/>
              </a:ext>
            </a:extLst>
          </p:cNvPr>
          <p:cNvSpPr/>
          <p:nvPr/>
        </p:nvSpPr>
        <p:spPr>
          <a:xfrm>
            <a:off x="1542617" y="5007787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AA43AF-8EAF-4DCF-835D-165CC22ED51C}"/>
              </a:ext>
            </a:extLst>
          </p:cNvPr>
          <p:cNvSpPr/>
          <p:nvPr/>
        </p:nvSpPr>
        <p:spPr>
          <a:xfrm>
            <a:off x="1841160" y="5244403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2272E3-E4AC-42E3-8FAA-EFFEFDE1F0DF}"/>
              </a:ext>
            </a:extLst>
          </p:cNvPr>
          <p:cNvSpPr/>
          <p:nvPr/>
        </p:nvSpPr>
        <p:spPr>
          <a:xfrm>
            <a:off x="2148928" y="5648213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140B787-C160-4DA2-AACE-DA600D7505BD}"/>
              </a:ext>
            </a:extLst>
          </p:cNvPr>
          <p:cNvSpPr/>
          <p:nvPr/>
        </p:nvSpPr>
        <p:spPr>
          <a:xfrm>
            <a:off x="803223" y="6127954"/>
            <a:ext cx="26327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86">
                <a:extLst>
                  <a:ext uri="{FF2B5EF4-FFF2-40B4-BE49-F238E27FC236}">
                    <a16:creationId xmlns:a16="http://schemas.microsoft.com/office/drawing/2014/main" id="{588072D9-B5E0-43D4-9E6F-5FD7870C003D}"/>
                  </a:ext>
                </a:extLst>
              </p:cNvPr>
              <p:cNvSpPr txBox="1"/>
              <p:nvPr/>
            </p:nvSpPr>
            <p:spPr>
              <a:xfrm>
                <a:off x="435428" y="4152584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8" name="TextBox 186">
                <a:extLst>
                  <a:ext uri="{FF2B5EF4-FFF2-40B4-BE49-F238E27FC236}">
                    <a16:creationId xmlns:a16="http://schemas.microsoft.com/office/drawing/2014/main" id="{588072D9-B5E0-43D4-9E6F-5FD7870C0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" y="4152584"/>
                <a:ext cx="358382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6A440D13-1AFE-4442-8150-2A085AAC01B2}"/>
              </a:ext>
            </a:extLst>
          </p:cNvPr>
          <p:cNvSpPr/>
          <p:nvPr/>
        </p:nvSpPr>
        <p:spPr>
          <a:xfrm>
            <a:off x="463193" y="4217112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186">
                <a:extLst>
                  <a:ext uri="{FF2B5EF4-FFF2-40B4-BE49-F238E27FC236}">
                    <a16:creationId xmlns:a16="http://schemas.microsoft.com/office/drawing/2014/main" id="{A1DD89F2-ECBA-4667-A85C-C149FE451892}"/>
                  </a:ext>
                </a:extLst>
              </p:cNvPr>
              <p:cNvSpPr txBox="1"/>
              <p:nvPr/>
            </p:nvSpPr>
            <p:spPr>
              <a:xfrm>
                <a:off x="1368138" y="6071209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ED7D3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0" name="TextBox 186">
                <a:extLst>
                  <a:ext uri="{FF2B5EF4-FFF2-40B4-BE49-F238E27FC236}">
                    <a16:creationId xmlns:a16="http://schemas.microsoft.com/office/drawing/2014/main" id="{A1DD89F2-ECBA-4667-A85C-C149FE451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138" y="6071209"/>
                <a:ext cx="358382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7596F010-0D94-4EAF-BEB2-53AB7CD1BC1F}"/>
              </a:ext>
            </a:extLst>
          </p:cNvPr>
          <p:cNvSpPr/>
          <p:nvPr/>
        </p:nvSpPr>
        <p:spPr>
          <a:xfrm>
            <a:off x="1395903" y="6135737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186">
                <a:extLst>
                  <a:ext uri="{FF2B5EF4-FFF2-40B4-BE49-F238E27FC236}">
                    <a16:creationId xmlns:a16="http://schemas.microsoft.com/office/drawing/2014/main" id="{C12ABE2E-971D-4FF2-A016-F370A5C960C5}"/>
                  </a:ext>
                </a:extLst>
              </p:cNvPr>
              <p:cNvSpPr txBox="1"/>
              <p:nvPr/>
            </p:nvSpPr>
            <p:spPr>
              <a:xfrm>
                <a:off x="2083633" y="5593061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1600" b="1" dirty="0">
                  <a:solidFill>
                    <a:srgbClr val="ED7D3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2" name="TextBox 186">
                <a:extLst>
                  <a:ext uri="{FF2B5EF4-FFF2-40B4-BE49-F238E27FC236}">
                    <a16:creationId xmlns:a16="http://schemas.microsoft.com/office/drawing/2014/main" id="{C12ABE2E-971D-4FF2-A016-F370A5C96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33" y="5593061"/>
                <a:ext cx="35768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C0C9A71-DABF-43C9-9D97-3D6C55FFE4A5}"/>
              </a:ext>
            </a:extLst>
          </p:cNvPr>
          <p:cNvSpPr/>
          <p:nvPr/>
        </p:nvSpPr>
        <p:spPr>
          <a:xfrm>
            <a:off x="2059226" y="6127954"/>
            <a:ext cx="246281" cy="200799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0D92C5-7DD9-469F-B682-82BF523D34A9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1696277" y="4105629"/>
            <a:ext cx="78113" cy="771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EAF577-9516-4154-AF85-0F101F2B258D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1990088" y="4395865"/>
            <a:ext cx="93545" cy="12696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8D45FC-4684-44CA-8D0C-2F06F47FADEE}"/>
              </a:ext>
            </a:extLst>
          </p:cNvPr>
          <p:cNvCxnSpPr>
            <a:cxnSpLocks/>
            <a:stCxn id="59" idx="5"/>
            <a:endCxn id="50" idx="1"/>
          </p:cNvCxnSpPr>
          <p:nvPr/>
        </p:nvCxnSpPr>
        <p:spPr>
          <a:xfrm>
            <a:off x="723564" y="4474387"/>
            <a:ext cx="148038" cy="15342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0C9EF7-D115-4942-838E-DD44A4D51414}"/>
              </a:ext>
            </a:extLst>
          </p:cNvPr>
          <p:cNvCxnSpPr>
            <a:cxnSpLocks/>
            <a:stCxn id="50" idx="3"/>
            <a:endCxn id="51" idx="7"/>
          </p:cNvCxnSpPr>
          <p:nvPr/>
        </p:nvCxnSpPr>
        <p:spPr>
          <a:xfrm flipH="1">
            <a:off x="810613" y="4786950"/>
            <a:ext cx="60989" cy="8733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B73831C-6EEB-4123-94A7-834A201E16A8}"/>
              </a:ext>
            </a:extLst>
          </p:cNvPr>
          <p:cNvCxnSpPr>
            <a:cxnSpLocks/>
            <a:stCxn id="50" idx="5"/>
            <a:endCxn id="52" idx="0"/>
          </p:cNvCxnSpPr>
          <p:nvPr/>
        </p:nvCxnSpPr>
        <p:spPr>
          <a:xfrm>
            <a:off x="1033061" y="4786950"/>
            <a:ext cx="126358" cy="10830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684DC4D-D2B2-41E1-9D06-708524368922}"/>
              </a:ext>
            </a:extLst>
          </p:cNvPr>
          <p:cNvCxnSpPr>
            <a:cxnSpLocks/>
            <a:stCxn id="48" idx="4"/>
            <a:endCxn id="49" idx="7"/>
          </p:cNvCxnSpPr>
          <p:nvPr/>
        </p:nvCxnSpPr>
        <p:spPr>
          <a:xfrm flipH="1">
            <a:off x="2034421" y="4722859"/>
            <a:ext cx="114508" cy="1739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B57E18-22CD-417B-9462-F87741C956FA}"/>
              </a:ext>
            </a:extLst>
          </p:cNvPr>
          <p:cNvCxnSpPr>
            <a:cxnSpLocks/>
          </p:cNvCxnSpPr>
          <p:nvPr/>
        </p:nvCxnSpPr>
        <p:spPr>
          <a:xfrm flipV="1">
            <a:off x="1752287" y="5003741"/>
            <a:ext cx="102008" cy="6441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B66092A-6119-4F94-98AB-B5512A806CB6}"/>
              </a:ext>
            </a:extLst>
          </p:cNvPr>
          <p:cNvCxnSpPr>
            <a:cxnSpLocks/>
            <a:stCxn id="54" idx="5"/>
            <a:endCxn id="55" idx="1"/>
          </p:cNvCxnSpPr>
          <p:nvPr/>
        </p:nvCxnSpPr>
        <p:spPr>
          <a:xfrm>
            <a:off x="1737515" y="5199890"/>
            <a:ext cx="137084" cy="7747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186">
                <a:extLst>
                  <a:ext uri="{FF2B5EF4-FFF2-40B4-BE49-F238E27FC236}">
                    <a16:creationId xmlns:a16="http://schemas.microsoft.com/office/drawing/2014/main" id="{B85D57AA-389C-49CB-937E-F2EAC0C2F0B2}"/>
                  </a:ext>
                </a:extLst>
              </p:cNvPr>
              <p:cNvSpPr txBox="1"/>
              <p:nvPr/>
            </p:nvSpPr>
            <p:spPr>
              <a:xfrm>
                <a:off x="736938" y="6083188"/>
                <a:ext cx="357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1400" b="1" dirty="0">
                  <a:solidFill>
                    <a:srgbClr val="ED7D3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2" name="TextBox 186">
                <a:extLst>
                  <a:ext uri="{FF2B5EF4-FFF2-40B4-BE49-F238E27FC236}">
                    <a16:creationId xmlns:a16="http://schemas.microsoft.com/office/drawing/2014/main" id="{B85D57AA-389C-49CB-937E-F2EAC0C2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38" y="6083188"/>
                <a:ext cx="35768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B89690-D358-4C9F-B041-B07B883C426C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>
            <a:off x="1066500" y="6240486"/>
            <a:ext cx="329403" cy="4595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186">
                <a:extLst>
                  <a:ext uri="{FF2B5EF4-FFF2-40B4-BE49-F238E27FC236}">
                    <a16:creationId xmlns:a16="http://schemas.microsoft.com/office/drawing/2014/main" id="{1F08592E-706E-4145-8796-DC81F28A8746}"/>
                  </a:ext>
                </a:extLst>
              </p:cNvPr>
              <p:cNvSpPr txBox="1"/>
              <p:nvPr/>
            </p:nvSpPr>
            <p:spPr>
              <a:xfrm>
                <a:off x="428003" y="5393855"/>
                <a:ext cx="357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4" name="TextBox 186">
                <a:extLst>
                  <a:ext uri="{FF2B5EF4-FFF2-40B4-BE49-F238E27FC236}">
                    <a16:creationId xmlns:a16="http://schemas.microsoft.com/office/drawing/2014/main" id="{1F08592E-706E-4145-8796-DC81F28A8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03" y="5393855"/>
                <a:ext cx="35768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186">
                <a:extLst>
                  <a:ext uri="{FF2B5EF4-FFF2-40B4-BE49-F238E27FC236}">
                    <a16:creationId xmlns:a16="http://schemas.microsoft.com/office/drawing/2014/main" id="{87BEBE66-D25F-437A-95AA-5C901662AB96}"/>
                  </a:ext>
                </a:extLst>
              </p:cNvPr>
              <p:cNvSpPr txBox="1"/>
              <p:nvPr/>
            </p:nvSpPr>
            <p:spPr>
              <a:xfrm>
                <a:off x="1978266" y="6074464"/>
                <a:ext cx="357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1400" b="1" dirty="0">
                  <a:solidFill>
                    <a:srgbClr val="ED7D3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5" name="TextBox 186">
                <a:extLst>
                  <a:ext uri="{FF2B5EF4-FFF2-40B4-BE49-F238E27FC236}">
                    <a16:creationId xmlns:a16="http://schemas.microsoft.com/office/drawing/2014/main" id="{87BEBE66-D25F-437A-95AA-5C901662A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266" y="6074464"/>
                <a:ext cx="357684" cy="307777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3485E4-1099-49C6-9C9C-27DACC1837E5}"/>
              </a:ext>
            </a:extLst>
          </p:cNvPr>
          <p:cNvCxnSpPr>
            <a:cxnSpLocks/>
            <a:stCxn id="61" idx="6"/>
            <a:endCxn id="63" idx="2"/>
          </p:cNvCxnSpPr>
          <p:nvPr/>
        </p:nvCxnSpPr>
        <p:spPr>
          <a:xfrm flipV="1">
            <a:off x="1700947" y="6228354"/>
            <a:ext cx="358279" cy="5809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8C1CD6-F8AC-46E6-9680-DDA4223CCC61}"/>
              </a:ext>
            </a:extLst>
          </p:cNvPr>
          <p:cNvCxnSpPr>
            <a:cxnSpLocks/>
            <a:stCxn id="63" idx="0"/>
            <a:endCxn id="56" idx="4"/>
          </p:cNvCxnSpPr>
          <p:nvPr/>
        </p:nvCxnSpPr>
        <p:spPr>
          <a:xfrm flipV="1">
            <a:off x="2182367" y="5873276"/>
            <a:ext cx="80730" cy="25467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186">
                <a:extLst>
                  <a:ext uri="{FF2B5EF4-FFF2-40B4-BE49-F238E27FC236}">
                    <a16:creationId xmlns:a16="http://schemas.microsoft.com/office/drawing/2014/main" id="{69A459FE-4B7C-4A60-ACF3-BF8DF1519DE7}"/>
                  </a:ext>
                </a:extLst>
              </p:cNvPr>
              <p:cNvSpPr txBox="1"/>
              <p:nvPr/>
            </p:nvSpPr>
            <p:spPr>
              <a:xfrm>
                <a:off x="1422824" y="3844177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8" name="TextBox 186">
                <a:extLst>
                  <a:ext uri="{FF2B5EF4-FFF2-40B4-BE49-F238E27FC236}">
                    <a16:creationId xmlns:a16="http://schemas.microsoft.com/office/drawing/2014/main" id="{69A459FE-4B7C-4A60-ACF3-BF8DF151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824" y="3844177"/>
                <a:ext cx="35768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186">
                <a:extLst>
                  <a:ext uri="{FF2B5EF4-FFF2-40B4-BE49-F238E27FC236}">
                    <a16:creationId xmlns:a16="http://schemas.microsoft.com/office/drawing/2014/main" id="{2ABA5A72-8FF4-4EE7-A150-0063F9594B0E}"/>
                  </a:ext>
                </a:extLst>
              </p:cNvPr>
              <p:cNvSpPr txBox="1"/>
              <p:nvPr/>
            </p:nvSpPr>
            <p:spPr>
              <a:xfrm>
                <a:off x="1978266" y="4444271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9" name="TextBox 186">
                <a:extLst>
                  <a:ext uri="{FF2B5EF4-FFF2-40B4-BE49-F238E27FC236}">
                    <a16:creationId xmlns:a16="http://schemas.microsoft.com/office/drawing/2014/main" id="{2ABA5A72-8FF4-4EE7-A150-0063F9594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266" y="4444271"/>
                <a:ext cx="35768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186">
                <a:extLst>
                  <a:ext uri="{FF2B5EF4-FFF2-40B4-BE49-F238E27FC236}">
                    <a16:creationId xmlns:a16="http://schemas.microsoft.com/office/drawing/2014/main" id="{964B9848-C442-4006-8035-7B7E7414B0AA}"/>
                  </a:ext>
                </a:extLst>
              </p:cNvPr>
              <p:cNvSpPr txBox="1"/>
              <p:nvPr/>
            </p:nvSpPr>
            <p:spPr>
              <a:xfrm>
                <a:off x="1768909" y="4804217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0" name="TextBox 186">
                <a:extLst>
                  <a:ext uri="{FF2B5EF4-FFF2-40B4-BE49-F238E27FC236}">
                    <a16:creationId xmlns:a16="http://schemas.microsoft.com/office/drawing/2014/main" id="{964B9848-C442-4006-8035-7B7E7414B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09" y="4804217"/>
                <a:ext cx="35768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186">
                <a:extLst>
                  <a:ext uri="{FF2B5EF4-FFF2-40B4-BE49-F238E27FC236}">
                    <a16:creationId xmlns:a16="http://schemas.microsoft.com/office/drawing/2014/main" id="{0F26591F-8F8F-4DB0-8D2C-4A5F7AC3BA99}"/>
                  </a:ext>
                </a:extLst>
              </p:cNvPr>
              <p:cNvSpPr txBox="1"/>
              <p:nvPr/>
            </p:nvSpPr>
            <p:spPr>
              <a:xfrm>
                <a:off x="1481679" y="4958107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1" name="TextBox 186">
                <a:extLst>
                  <a:ext uri="{FF2B5EF4-FFF2-40B4-BE49-F238E27FC236}">
                    <a16:creationId xmlns:a16="http://schemas.microsoft.com/office/drawing/2014/main" id="{0F26591F-8F8F-4DB0-8D2C-4A5F7AC3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79" y="4958107"/>
                <a:ext cx="35768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186">
                <a:extLst>
                  <a:ext uri="{FF2B5EF4-FFF2-40B4-BE49-F238E27FC236}">
                    <a16:creationId xmlns:a16="http://schemas.microsoft.com/office/drawing/2014/main" id="{CB73E7C3-C93B-4910-9F6A-9C3549816F6E}"/>
                  </a:ext>
                </a:extLst>
              </p:cNvPr>
              <p:cNvSpPr txBox="1"/>
              <p:nvPr/>
            </p:nvSpPr>
            <p:spPr>
              <a:xfrm>
                <a:off x="1771274" y="5181840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2" name="TextBox 186">
                <a:extLst>
                  <a:ext uri="{FF2B5EF4-FFF2-40B4-BE49-F238E27FC236}">
                    <a16:creationId xmlns:a16="http://schemas.microsoft.com/office/drawing/2014/main" id="{CB73E7C3-C93B-4910-9F6A-9C3549816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274" y="5181840"/>
                <a:ext cx="35768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186">
                <a:extLst>
                  <a:ext uri="{FF2B5EF4-FFF2-40B4-BE49-F238E27FC236}">
                    <a16:creationId xmlns:a16="http://schemas.microsoft.com/office/drawing/2014/main" id="{7948679F-A3FC-407C-9645-20A3535A2992}"/>
                  </a:ext>
                </a:extLst>
              </p:cNvPr>
              <p:cNvSpPr txBox="1"/>
              <p:nvPr/>
            </p:nvSpPr>
            <p:spPr>
              <a:xfrm>
                <a:off x="786058" y="4533035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3" name="TextBox 186">
                <a:extLst>
                  <a:ext uri="{FF2B5EF4-FFF2-40B4-BE49-F238E27FC236}">
                    <a16:creationId xmlns:a16="http://schemas.microsoft.com/office/drawing/2014/main" id="{7948679F-A3FC-407C-9645-20A3535A2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58" y="4533035"/>
                <a:ext cx="35768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186">
                <a:extLst>
                  <a:ext uri="{FF2B5EF4-FFF2-40B4-BE49-F238E27FC236}">
                    <a16:creationId xmlns:a16="http://schemas.microsoft.com/office/drawing/2014/main" id="{31A9E9CF-D342-4A26-A106-0C700DE4E497}"/>
                  </a:ext>
                </a:extLst>
              </p:cNvPr>
              <p:cNvSpPr txBox="1"/>
              <p:nvPr/>
            </p:nvSpPr>
            <p:spPr>
              <a:xfrm>
                <a:off x="543213" y="4789331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4" name="TextBox 186">
                <a:extLst>
                  <a:ext uri="{FF2B5EF4-FFF2-40B4-BE49-F238E27FC236}">
                    <a16:creationId xmlns:a16="http://schemas.microsoft.com/office/drawing/2014/main" id="{31A9E9CF-D342-4A26-A106-0C700DE4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13" y="4789331"/>
                <a:ext cx="35768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186">
                <a:extLst>
                  <a:ext uri="{FF2B5EF4-FFF2-40B4-BE49-F238E27FC236}">
                    <a16:creationId xmlns:a16="http://schemas.microsoft.com/office/drawing/2014/main" id="{B9B6E6F8-96ED-4858-B9EF-C0887D827417}"/>
                  </a:ext>
                </a:extLst>
              </p:cNvPr>
              <p:cNvSpPr txBox="1"/>
              <p:nvPr/>
            </p:nvSpPr>
            <p:spPr>
              <a:xfrm>
                <a:off x="975263" y="4832780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5" name="TextBox 186">
                <a:extLst>
                  <a:ext uri="{FF2B5EF4-FFF2-40B4-BE49-F238E27FC236}">
                    <a16:creationId xmlns:a16="http://schemas.microsoft.com/office/drawing/2014/main" id="{B9B6E6F8-96ED-4858-B9EF-C0887D82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3" y="4832780"/>
                <a:ext cx="35768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335465F-5404-4972-8021-63F28392F6C4}"/>
              </a:ext>
            </a:extLst>
          </p:cNvPr>
          <p:cNvCxnSpPr>
            <a:cxnSpLocks/>
            <a:stCxn id="52" idx="6"/>
            <a:endCxn id="54" idx="2"/>
          </p:cNvCxnSpPr>
          <p:nvPr/>
        </p:nvCxnSpPr>
        <p:spPr>
          <a:xfrm>
            <a:off x="1273587" y="5007788"/>
            <a:ext cx="269030" cy="112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636BBEF5-F201-431F-AD89-0A309B62D699}"/>
                  </a:ext>
                </a:extLst>
              </p:cNvPr>
              <p:cNvSpPr txBox="1">
                <a:spLocks/>
              </p:cNvSpPr>
              <p:nvPr/>
            </p:nvSpPr>
            <p:spPr bwMode="black">
              <a:xfrm>
                <a:off x="3044136" y="4195091"/>
                <a:ext cx="5289251" cy="1517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1" compatLnSpc="1">
                <a:prstTxWarp prst="textNoShape">
                  <a:avLst/>
                </a:prstTxWarp>
                <a:spAutoFit/>
              </a:bodyPr>
              <a:lstStyle>
                <a:lvl1pPr marL="344488" indent="-179388" algn="l" rtl="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itchFamily="34" charset="0"/>
                  <a:buChar char="•"/>
                  <a:defRPr lang="en-US" sz="2200" b="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1pPr>
                <a:lvl2pPr marL="509588" indent="-165100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75000"/>
                  <a:buFont typeface="Lucida Sans" panose="020B0602030504020204" pitchFamily="34" charset="0"/>
                  <a:buChar char="–"/>
                  <a:defRPr lang="en-US" sz="20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2pPr>
                <a:lvl3pPr marL="795337" indent="-219456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lang="en-US" sz="18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3pPr>
                <a:lvl4pPr marL="914400" indent="-165100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Lucida Sans" panose="020B0602030504020204" pitchFamily="34" charset="0"/>
                  <a:buChar char="–"/>
                  <a:defRPr lang="en-US" sz="16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4pPr>
                <a:lvl5pPr marL="1079500" indent="-165100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itchFamily="34" charset="0"/>
                  <a:buChar char="•"/>
                  <a:defRPr lang="en-US" sz="16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5pPr>
                <a:lvl6pPr marL="11414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15986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0558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25130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5,7</m:t>
                        </m:r>
                      </m:sub>
                    </m:sSub>
                  </m:oMath>
                </a14:m>
                <a:r>
                  <a:rPr lang="en-US" sz="2000" kern="0" dirty="0"/>
                  <a:t> is a conflicting edge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kern="0" dirty="0"/>
                  <a:t> is added to red tree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4,11</m:t>
                        </m:r>
                      </m:sub>
                    </m:sSub>
                  </m:oMath>
                </a14:m>
                <a:endParaRPr lang="en-US" sz="2000" kern="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4,11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5,7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kern="0" dirty="0"/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636BBEF5-F201-431F-AD89-0A309B62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3044136" y="4195091"/>
                <a:ext cx="5289251" cy="1517531"/>
              </a:xfrm>
              <a:prstGeom prst="rect">
                <a:avLst/>
              </a:prstGeom>
              <a:blipFill>
                <a:blip r:embed="rId18"/>
                <a:stretch>
                  <a:fillRect t="-2410" b="-44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054DC6-0A92-4D98-B80B-AEA3930218AA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620359" y="5066389"/>
            <a:ext cx="109525" cy="36380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D977BCF-B0FA-46B4-9535-C93DEFA38366}"/>
              </a:ext>
            </a:extLst>
          </p:cNvPr>
          <p:cNvSpPr/>
          <p:nvPr/>
        </p:nvSpPr>
        <p:spPr>
          <a:xfrm>
            <a:off x="5688761" y="5237524"/>
            <a:ext cx="17443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contradict</a:t>
            </a:r>
          </a:p>
        </p:txBody>
      </p:sp>
    </p:spTree>
    <p:extLst>
      <p:ext uri="{BB962C8B-B14F-4D97-AF65-F5344CB8AC3E}">
        <p14:creationId xmlns:p14="http://schemas.microsoft.com/office/powerpoint/2010/main" val="351203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4" grpId="0"/>
      <p:bldP spid="92" grpId="0" uiExpand="1" build="p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B307-F64B-483C-B6A5-E198D144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8BEE6-38A8-470B-A11E-15251E1A2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2319516"/>
                <a:ext cx="8731306" cy="400205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Silhouette: intra-similarity vs inter-dissimilarity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𝒊𝒏𝒕𝒓𝒂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𝒊𝒏𝒕𝒆𝒓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𝑖𝑛𝑡𝑟𝑎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𝑖𝑛𝑡𝑟𝑎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∈[−1, 1]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Use seed data and cluster center to compute baselines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8BEE6-38A8-470B-A11E-15251E1A2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319516"/>
                <a:ext cx="8731306" cy="4002058"/>
              </a:xfrm>
              <a:blipFill>
                <a:blip r:embed="rId3"/>
                <a:stretch>
                  <a:fillRect t="-913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141BED-EC45-4862-A1B6-2FD40B02D5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13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53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1407-BAE0-47EF-A4CC-3655AC2F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LabelForest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EA597A-CDB7-4A40-AF58-CD426E637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696" y="2308413"/>
                <a:ext cx="7651836" cy="3264933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/>
                  <a:t>Greedy spanning forest algorithm</a:t>
                </a: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input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/>
                  <a:t>Overall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/>
                  <a:t>Sample filtering algorithm</a:t>
                </a: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/>
                  <a:t>Silhouette estimation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/>
                  <a:t>Overall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EA597A-CDB7-4A40-AF58-CD426E637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696" y="2308413"/>
                <a:ext cx="7651836" cy="3264933"/>
              </a:xfrm>
              <a:blipFill>
                <a:blip r:embed="rId3"/>
                <a:stretch>
                  <a:fillRect t="-1308" b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6AA2C03-874A-4837-A0F0-761D939CE2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14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982C171-184C-4F6E-B3CE-7DA839B1210A}"/>
                  </a:ext>
                </a:extLst>
              </p:cNvPr>
              <p:cNvSpPr txBox="1">
                <a:spLocks/>
              </p:cNvSpPr>
              <p:nvPr/>
            </p:nvSpPr>
            <p:spPr bwMode="black">
              <a:xfrm>
                <a:off x="3299603" y="5730011"/>
                <a:ext cx="2343551" cy="996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Ctr="1">
                <a:spAutoFit/>
              </a:bodyPr>
              <a:lstStyle>
                <a:lvl1pPr marL="344488" indent="-179388" algn="l" rtl="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itchFamily="34" charset="0"/>
                  <a:buChar char="•"/>
                  <a:defRPr lang="en-US" sz="2200" b="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1pPr>
                <a:lvl2pPr marL="509588" indent="-165100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75000"/>
                  <a:buFont typeface="Lucida Sans" panose="020B0602030504020204" pitchFamily="34" charset="0"/>
                  <a:buChar char="–"/>
                  <a:defRPr lang="en-US" sz="20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2pPr>
                <a:lvl3pPr marL="795337" indent="-219456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lang="en-US" sz="18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3pPr>
                <a:lvl4pPr marL="914400" indent="-165100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Lucida Sans" panose="020B0602030504020204" pitchFamily="34" charset="0"/>
                  <a:buChar char="–"/>
                  <a:defRPr lang="en-US" sz="16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4pPr>
                <a:lvl5pPr marL="1079500" indent="-165100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itchFamily="34" charset="0"/>
                  <a:buChar char="•"/>
                  <a:defRPr lang="en-US" sz="16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5pPr>
                <a:lvl6pPr marL="11414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15986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0558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25130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spcBef>
                    <a:spcPts val="450"/>
                  </a:spcBef>
                  <a:spcAft>
                    <a:spcPts val="3150"/>
                  </a:spcAft>
                  <a:buClr>
                    <a:schemeClr val="accent1"/>
                  </a:buClr>
                  <a:buFont typeface="Arial" pitchFamily="34" charset="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kern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800" b="0" i="1" kern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2800" b="0" i="1" kern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b="0" i="1" kern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800" b="0" i="1" kern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en-US" sz="2800" b="0" i="1" kern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800" b="0" i="0" kern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en-US" sz="2800" b="0" i="1" kern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en-US" sz="2800" b="0" i="1" kern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altLang="en-US" sz="2800" kern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982C171-184C-4F6E-B3CE-7DA839B12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3299603" y="5730011"/>
                <a:ext cx="2343551" cy="99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31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E527-C518-4F0B-B350-0AE55A3C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9098BD-2CB0-4243-AD76-247E590FDE38}"/>
              </a:ext>
            </a:extLst>
          </p:cNvPr>
          <p:cNvSpPr txBox="1">
            <a:spLocks/>
          </p:cNvSpPr>
          <p:nvPr/>
        </p:nvSpPr>
        <p:spPr bwMode="black">
          <a:xfrm>
            <a:off x="0" y="2353247"/>
            <a:ext cx="4755160" cy="346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rIns="457200" anchorCtr="1"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200" b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8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000" kern="0" dirty="0"/>
              <a:t>Selective labeling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kern="0" dirty="0"/>
              <a:t>Labeling rate (l-rate)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kern="0" dirty="0"/>
              <a:t>Precision, recall, F1 score (f1)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kern="0" dirty="0"/>
              <a:t>Labeling accuracy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000" kern="0" dirty="0"/>
              <a:t>Activity recognition</a:t>
            </a:r>
            <a:endParaRPr sz="2000" kern="0" dirty="0"/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kern="0" dirty="0"/>
              <a:t>Machine learning model: </a:t>
            </a:r>
            <a:r>
              <a:rPr lang="en-US" sz="18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</a:t>
            </a:r>
            <a:endParaRPr sz="1800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1800" kern="0" dirty="0"/>
              <a:t>Classification accuracy</a:t>
            </a:r>
            <a:endParaRPr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7983F67-8A4D-4A6E-9855-EBF28F316785}"/>
                  </a:ext>
                </a:extLst>
              </p:cNvPr>
              <p:cNvSpPr txBox="1">
                <a:spLocks/>
              </p:cNvSpPr>
              <p:nvPr/>
            </p:nvSpPr>
            <p:spPr bwMode="black">
              <a:xfrm>
                <a:off x="4139784" y="2353247"/>
                <a:ext cx="4839324" cy="3857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457200" rIns="457200" anchorCtr="1">
                <a:spAutoFit/>
              </a:bodyPr>
              <a:lstStyle>
                <a:lvl1pPr marL="344488" indent="-179388" algn="l" rtl="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itchFamily="34" charset="0"/>
                  <a:buChar char="•"/>
                  <a:defRPr lang="en-US" sz="2200" b="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1pPr>
                <a:lvl2pPr marL="509588" indent="-165100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75000"/>
                  <a:buFont typeface="Lucida Sans" panose="020B0602030504020204" pitchFamily="34" charset="0"/>
                  <a:buChar char="–"/>
                  <a:defRPr lang="en-US" sz="20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2pPr>
                <a:lvl3pPr marL="795337" indent="-219456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lang="en-US" sz="18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3pPr>
                <a:lvl4pPr marL="914400" indent="-165100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Lucida Sans" panose="020B0602030504020204" pitchFamily="34" charset="0"/>
                  <a:buChar char="–"/>
                  <a:defRPr lang="en-US" sz="16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4pPr>
                <a:lvl5pPr marL="1079500" indent="-165100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itchFamily="34" charset="0"/>
                  <a:buChar char="•"/>
                  <a:defRPr lang="en-US" sz="16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5pPr>
                <a:lvl6pPr marL="11414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15986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0558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25130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1200"/>
                  </a:spcAft>
                  <a:defRPr/>
                </a:pPr>
                <a:r>
                  <a:rPr lang="en-US" sz="2000" kern="0" dirty="0"/>
                  <a:t>Augmentation methods</a:t>
                </a: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kern="0" dirty="0"/>
                  <a:t>-NN</a:t>
                </a: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800" kern="0" dirty="0"/>
                  <a:t>-NB</a:t>
                </a: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  <a:defRPr/>
                </a:pPr>
                <a:r>
                  <a:rPr lang="en-US" sz="1800" kern="0" dirty="0"/>
                  <a:t>Sequential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kern="0" dirty="0"/>
                  <a:t> means (Seq-k)</a:t>
                </a: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  <a:defRPr/>
                </a:pPr>
                <a:r>
                  <a:rPr lang="en-US" sz="1800" kern="0" dirty="0"/>
                  <a:t>Self-training (DT, LR, SVM)</a:t>
                </a: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  <a:defRPr/>
                </a:pPr>
                <a:r>
                  <a:rPr lang="en-US" sz="1800" kern="0" dirty="0"/>
                  <a:t>LabelForest (LF)</a:t>
                </a: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  <a:defRPr/>
                </a:pPr>
                <a:r>
                  <a:rPr lang="en-US" sz="1800" kern="0" dirty="0"/>
                  <a:t>Upper bound</a:t>
                </a: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  <a:defRPr/>
                </a:pPr>
                <a:endParaRPr lang="en-US" sz="1800" kern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7983F67-8A4D-4A6E-9855-EBF28F316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4139784" y="2353247"/>
                <a:ext cx="4839324" cy="3857979"/>
              </a:xfrm>
              <a:prstGeom prst="rect">
                <a:avLst/>
              </a:prstGeom>
              <a:blipFill>
                <a:blip r:embed="rId3"/>
                <a:stretch>
                  <a:fillRect t="-7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A8D7B19-2BCF-433D-A3C2-B0884AC71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15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31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208-0096-4423-BEDB-C6D808AA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Selective Labeling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ECF20-CB53-46B3-BCA3-1AFDEAFBF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0949"/>
            <a:ext cx="8779858" cy="30243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D0796D-6308-4B17-B72E-E7117B6BC256}"/>
              </a:ext>
            </a:extLst>
          </p:cNvPr>
          <p:cNvSpPr txBox="1">
            <a:spLocks/>
          </p:cNvSpPr>
          <p:nvPr/>
        </p:nvSpPr>
        <p:spPr bwMode="black">
          <a:xfrm>
            <a:off x="1671403" y="2194557"/>
            <a:ext cx="5801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rIns="457200" anchorCtr="1"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200" b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8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000" kern="0" dirty="0"/>
              <a:t>One seed data sample per label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BAD40E5-FFE2-43B2-ABBF-BCBA4674E2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16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7B2980-D707-4504-B6E4-5AC22594C5A1}"/>
              </a:ext>
            </a:extLst>
          </p:cNvPr>
          <p:cNvSpPr/>
          <p:nvPr/>
        </p:nvSpPr>
        <p:spPr>
          <a:xfrm>
            <a:off x="609599" y="3344091"/>
            <a:ext cx="539931" cy="253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008BC-F491-4D23-BD26-5E6C84AF376E}"/>
              </a:ext>
            </a:extLst>
          </p:cNvPr>
          <p:cNvSpPr/>
          <p:nvPr/>
        </p:nvSpPr>
        <p:spPr>
          <a:xfrm>
            <a:off x="3505199" y="3344091"/>
            <a:ext cx="539931" cy="253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A5831-E6AA-4025-ABEB-6A2DF117223B}"/>
              </a:ext>
            </a:extLst>
          </p:cNvPr>
          <p:cNvSpPr/>
          <p:nvPr/>
        </p:nvSpPr>
        <p:spPr>
          <a:xfrm>
            <a:off x="6426923" y="3344091"/>
            <a:ext cx="539931" cy="253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A8CEC-F891-47DF-8564-0F9DC3005AAD}"/>
              </a:ext>
            </a:extLst>
          </p:cNvPr>
          <p:cNvSpPr/>
          <p:nvPr/>
        </p:nvSpPr>
        <p:spPr>
          <a:xfrm>
            <a:off x="2285999" y="3344091"/>
            <a:ext cx="539931" cy="253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B6D6AE-4739-4328-B241-692BA79E40D4}"/>
              </a:ext>
            </a:extLst>
          </p:cNvPr>
          <p:cNvSpPr/>
          <p:nvPr/>
        </p:nvSpPr>
        <p:spPr>
          <a:xfrm>
            <a:off x="5207723" y="3344091"/>
            <a:ext cx="618311" cy="253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54E922-FB15-4E4E-B1CF-A4D8BD8B1CB8}"/>
              </a:ext>
            </a:extLst>
          </p:cNvPr>
          <p:cNvSpPr/>
          <p:nvPr/>
        </p:nvSpPr>
        <p:spPr>
          <a:xfrm>
            <a:off x="8103323" y="3344091"/>
            <a:ext cx="539931" cy="253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D659D-1A9E-4225-AAD3-40C88E1DB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996" y="5937716"/>
            <a:ext cx="710794" cy="3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chemeClr val="accent1"/>
                </a:solidFill>
              </a:rPr>
              <a:t>0.86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6F447-0404-40C4-947F-321313203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723" y="5937716"/>
            <a:ext cx="710794" cy="3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chemeClr val="accent1"/>
                </a:solidFill>
              </a:rPr>
              <a:t>0.84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7924B-8F76-4DE3-965B-C93D1D564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91" y="5932398"/>
            <a:ext cx="710794" cy="3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chemeClr val="accent1"/>
                </a:solidFill>
              </a:rPr>
              <a:t>0.83</a:t>
            </a:r>
          </a:p>
        </p:txBody>
      </p:sp>
    </p:spTree>
    <p:extLst>
      <p:ext uri="{BB962C8B-B14F-4D97-AF65-F5344CB8AC3E}">
        <p14:creationId xmlns:p14="http://schemas.microsoft.com/office/powerpoint/2010/main" val="3564191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3" grpId="0" animBg="1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6301-48DD-4CFD-8984-E1C7680F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Activity Recognition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28393-F372-4FFD-9C9C-877BE7F30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1870"/>
            <a:ext cx="8715122" cy="30462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0A6158-33AF-4EEC-A798-C104B2B25D7C}"/>
              </a:ext>
            </a:extLst>
          </p:cNvPr>
          <p:cNvSpPr txBox="1">
            <a:spLocks/>
          </p:cNvSpPr>
          <p:nvPr/>
        </p:nvSpPr>
        <p:spPr bwMode="black">
          <a:xfrm>
            <a:off x="720191" y="2259639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rIns="457200" anchorCtr="1"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200" b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8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000" b="1" kern="0" dirty="0">
                <a:solidFill>
                  <a:schemeClr val="accent1"/>
                </a:solidFill>
              </a:rPr>
              <a:t>Evenly</a:t>
            </a:r>
            <a:r>
              <a:rPr lang="en-US" sz="2000" kern="0" dirty="0"/>
              <a:t> increase seed data size for each label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C2D4AC8-3BC0-48E7-A177-D2E1A182B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17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02C22D-7981-4863-AE08-CECB0501899F}"/>
              </a:ext>
            </a:extLst>
          </p:cNvPr>
          <p:cNvSpPr/>
          <p:nvPr/>
        </p:nvSpPr>
        <p:spPr>
          <a:xfrm>
            <a:off x="2595154" y="3384503"/>
            <a:ext cx="322217" cy="253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DAA582-84B0-431E-8196-3C961207E79D}"/>
              </a:ext>
            </a:extLst>
          </p:cNvPr>
          <p:cNvSpPr/>
          <p:nvPr/>
        </p:nvSpPr>
        <p:spPr>
          <a:xfrm>
            <a:off x="5512526" y="3384503"/>
            <a:ext cx="322218" cy="253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D741D0-5B63-475C-9F1F-F4DC816079FB}"/>
              </a:ext>
            </a:extLst>
          </p:cNvPr>
          <p:cNvSpPr/>
          <p:nvPr/>
        </p:nvSpPr>
        <p:spPr>
          <a:xfrm>
            <a:off x="8258020" y="3384503"/>
            <a:ext cx="322218" cy="253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36238-954A-426A-AFFC-F4008C555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393" y="5969968"/>
            <a:ext cx="710794" cy="3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chemeClr val="accent1"/>
                </a:solidFill>
              </a:rPr>
              <a:t>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7DAB7-0348-46C4-A498-46466F71E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88" y="5977266"/>
            <a:ext cx="8038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chemeClr val="accent1"/>
                </a:solidFill>
              </a:rPr>
              <a:t>2.7%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23160-AF81-4E05-89C8-F4092D48A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115" y="5966753"/>
            <a:ext cx="803809" cy="3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chemeClr val="accent1"/>
                </a:solidFill>
              </a:rPr>
              <a:t>2.8%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7E6A376-6240-4904-B543-D4D6120D32D1}"/>
              </a:ext>
            </a:extLst>
          </p:cNvPr>
          <p:cNvSpPr/>
          <p:nvPr/>
        </p:nvSpPr>
        <p:spPr>
          <a:xfrm>
            <a:off x="2802555" y="5966753"/>
            <a:ext cx="229632" cy="398386"/>
          </a:xfrm>
          <a:prstGeom prst="downArrow">
            <a:avLst>
              <a:gd name="adj1" fmla="val 4545"/>
              <a:gd name="adj2" fmla="val 378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373F5BD-48E4-4387-B3CC-9380FC2D989B}"/>
              </a:ext>
            </a:extLst>
          </p:cNvPr>
          <p:cNvSpPr/>
          <p:nvPr/>
        </p:nvSpPr>
        <p:spPr>
          <a:xfrm>
            <a:off x="5834744" y="5978128"/>
            <a:ext cx="229632" cy="398386"/>
          </a:xfrm>
          <a:prstGeom prst="downArrow">
            <a:avLst>
              <a:gd name="adj1" fmla="val 4545"/>
              <a:gd name="adj2" fmla="val 378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809233B-5EDF-49CB-814B-391EE9C53DD8}"/>
              </a:ext>
            </a:extLst>
          </p:cNvPr>
          <p:cNvSpPr/>
          <p:nvPr/>
        </p:nvSpPr>
        <p:spPr>
          <a:xfrm>
            <a:off x="8513089" y="5978128"/>
            <a:ext cx="229632" cy="398386"/>
          </a:xfrm>
          <a:prstGeom prst="downArrow">
            <a:avLst>
              <a:gd name="adj1" fmla="val 4545"/>
              <a:gd name="adj2" fmla="val 378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57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4365-46A5-4257-9515-3F214234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Seed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D8BE9BB-2DEE-4CBA-82E2-5247F75148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8563296"/>
                  </p:ext>
                </p:extLst>
              </p:nvPr>
            </p:nvGraphicFramePr>
            <p:xfrm>
              <a:off x="168582" y="3451046"/>
              <a:ext cx="8481808" cy="2304311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198972">
                      <a:extLst>
                        <a:ext uri="{9D8B030D-6E8A-4147-A177-3AD203B41FA5}">
                          <a16:colId xmlns:a16="http://schemas.microsoft.com/office/drawing/2014/main" val="1034455466"/>
                        </a:ext>
                      </a:extLst>
                    </a:gridCol>
                    <a:gridCol w="921480">
                      <a:extLst>
                        <a:ext uri="{9D8B030D-6E8A-4147-A177-3AD203B41FA5}">
                          <a16:colId xmlns:a16="http://schemas.microsoft.com/office/drawing/2014/main" val="3235679604"/>
                        </a:ext>
                      </a:extLst>
                    </a:gridCol>
                    <a:gridCol w="1060226">
                      <a:extLst>
                        <a:ext uri="{9D8B030D-6E8A-4147-A177-3AD203B41FA5}">
                          <a16:colId xmlns:a16="http://schemas.microsoft.com/office/drawing/2014/main" val="1745196268"/>
                        </a:ext>
                      </a:extLst>
                    </a:gridCol>
                    <a:gridCol w="1060226">
                      <a:extLst>
                        <a:ext uri="{9D8B030D-6E8A-4147-A177-3AD203B41FA5}">
                          <a16:colId xmlns:a16="http://schemas.microsoft.com/office/drawing/2014/main" val="3511513615"/>
                        </a:ext>
                      </a:extLst>
                    </a:gridCol>
                    <a:gridCol w="1060226">
                      <a:extLst>
                        <a:ext uri="{9D8B030D-6E8A-4147-A177-3AD203B41FA5}">
                          <a16:colId xmlns:a16="http://schemas.microsoft.com/office/drawing/2014/main" val="300971586"/>
                        </a:ext>
                      </a:extLst>
                    </a:gridCol>
                    <a:gridCol w="1060226">
                      <a:extLst>
                        <a:ext uri="{9D8B030D-6E8A-4147-A177-3AD203B41FA5}">
                          <a16:colId xmlns:a16="http://schemas.microsoft.com/office/drawing/2014/main" val="1487388407"/>
                        </a:ext>
                      </a:extLst>
                    </a:gridCol>
                    <a:gridCol w="1060226">
                      <a:extLst>
                        <a:ext uri="{9D8B030D-6E8A-4147-A177-3AD203B41FA5}">
                          <a16:colId xmlns:a16="http://schemas.microsoft.com/office/drawing/2014/main" val="1394270696"/>
                        </a:ext>
                      </a:extLst>
                    </a:gridCol>
                    <a:gridCol w="1060226">
                      <a:extLst>
                        <a:ext uri="{9D8B030D-6E8A-4147-A177-3AD203B41FA5}">
                          <a16:colId xmlns:a16="http://schemas.microsoft.com/office/drawing/2014/main" val="2887393487"/>
                        </a:ext>
                      </a:extLst>
                    </a:gridCol>
                  </a:tblGrid>
                  <a:tr h="409271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1800" b="1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sz="1800" u="none" strike="noStrike" dirty="0">
                              <a:effectLst/>
                            </a:rPr>
                            <a:t>-NN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1800" b="1" i="1" u="none" strike="noStrike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18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-NB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DT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LR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SVM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Seq-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LF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366791116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HART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0.33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0.67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0.90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879536790"/>
                      </a:ext>
                    </a:extLst>
                  </a:tr>
                  <a:tr h="61992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Phone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0.43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0.27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0.69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0.85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085439657"/>
                      </a:ext>
                    </a:extLst>
                  </a:tr>
                  <a:tr h="66671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SmartSock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0.54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0.40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0.19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0.66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0.76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0.85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437339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D8BE9BB-2DEE-4CBA-82E2-5247F75148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8563296"/>
                  </p:ext>
                </p:extLst>
              </p:nvPr>
            </p:nvGraphicFramePr>
            <p:xfrm>
              <a:off x="168582" y="3451046"/>
              <a:ext cx="8481808" cy="2304311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198972">
                      <a:extLst>
                        <a:ext uri="{9D8B030D-6E8A-4147-A177-3AD203B41FA5}">
                          <a16:colId xmlns:a16="http://schemas.microsoft.com/office/drawing/2014/main" val="1034455466"/>
                        </a:ext>
                      </a:extLst>
                    </a:gridCol>
                    <a:gridCol w="921480">
                      <a:extLst>
                        <a:ext uri="{9D8B030D-6E8A-4147-A177-3AD203B41FA5}">
                          <a16:colId xmlns:a16="http://schemas.microsoft.com/office/drawing/2014/main" val="3235679604"/>
                        </a:ext>
                      </a:extLst>
                    </a:gridCol>
                    <a:gridCol w="1060226">
                      <a:extLst>
                        <a:ext uri="{9D8B030D-6E8A-4147-A177-3AD203B41FA5}">
                          <a16:colId xmlns:a16="http://schemas.microsoft.com/office/drawing/2014/main" val="1745196268"/>
                        </a:ext>
                      </a:extLst>
                    </a:gridCol>
                    <a:gridCol w="1060226">
                      <a:extLst>
                        <a:ext uri="{9D8B030D-6E8A-4147-A177-3AD203B41FA5}">
                          <a16:colId xmlns:a16="http://schemas.microsoft.com/office/drawing/2014/main" val="3511513615"/>
                        </a:ext>
                      </a:extLst>
                    </a:gridCol>
                    <a:gridCol w="1060226">
                      <a:extLst>
                        <a:ext uri="{9D8B030D-6E8A-4147-A177-3AD203B41FA5}">
                          <a16:colId xmlns:a16="http://schemas.microsoft.com/office/drawing/2014/main" val="300971586"/>
                        </a:ext>
                      </a:extLst>
                    </a:gridCol>
                    <a:gridCol w="1060226">
                      <a:extLst>
                        <a:ext uri="{9D8B030D-6E8A-4147-A177-3AD203B41FA5}">
                          <a16:colId xmlns:a16="http://schemas.microsoft.com/office/drawing/2014/main" val="1487388407"/>
                        </a:ext>
                      </a:extLst>
                    </a:gridCol>
                    <a:gridCol w="1060226">
                      <a:extLst>
                        <a:ext uri="{9D8B030D-6E8A-4147-A177-3AD203B41FA5}">
                          <a16:colId xmlns:a16="http://schemas.microsoft.com/office/drawing/2014/main" val="1394270696"/>
                        </a:ext>
                      </a:extLst>
                    </a:gridCol>
                    <a:gridCol w="1060226">
                      <a:extLst>
                        <a:ext uri="{9D8B030D-6E8A-4147-A177-3AD203B41FA5}">
                          <a16:colId xmlns:a16="http://schemas.microsoft.com/office/drawing/2014/main" val="2887393487"/>
                        </a:ext>
                      </a:extLst>
                    </a:gridCol>
                  </a:tblGrid>
                  <a:tr h="409271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blipFill>
                          <a:blip r:embed="rId3"/>
                          <a:stretch>
                            <a:fillRect l="-131126" t="-1493" r="-694702" b="-46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blipFill>
                          <a:blip r:embed="rId3"/>
                          <a:stretch>
                            <a:fillRect l="-200575" t="-1493" r="-502874" b="-46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DT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LR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SVM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blipFill>
                          <a:blip r:embed="rId3"/>
                          <a:stretch>
                            <a:fillRect l="-601149" t="-1493" r="-102299" b="-46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LF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366791116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HART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0.33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0.67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0.90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879536790"/>
                      </a:ext>
                    </a:extLst>
                  </a:tr>
                  <a:tr h="61992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Phone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0.43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0.27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0.69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0.85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085439657"/>
                      </a:ext>
                    </a:extLst>
                  </a:tr>
                  <a:tr h="66671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SmartSock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0.54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0.40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0.19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0.66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0.76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0.85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437339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DDE633C-9103-48E2-B120-D2B0C0B5CE54}"/>
              </a:ext>
            </a:extLst>
          </p:cNvPr>
          <p:cNvSpPr/>
          <p:nvPr/>
        </p:nvSpPr>
        <p:spPr>
          <a:xfrm>
            <a:off x="7727894" y="3230641"/>
            <a:ext cx="784927" cy="2937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42C2B69-72E9-4B3C-8FC4-1FE0BE19FD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18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15A356-E924-4BDE-BB75-ED05A9E16084}"/>
              </a:ext>
            </a:extLst>
          </p:cNvPr>
          <p:cNvSpPr txBox="1">
            <a:spLocks/>
          </p:cNvSpPr>
          <p:nvPr/>
        </p:nvSpPr>
        <p:spPr bwMode="black">
          <a:xfrm>
            <a:off x="168582" y="2263773"/>
            <a:ext cx="841572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Ctr="1"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200" b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8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kern="0" dirty="0"/>
              <a:t>F1 score averaging over classes for selective labeling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kern="0" dirty="0">
                <a:solidFill>
                  <a:schemeClr val="accent1"/>
                </a:solidFill>
              </a:rPr>
              <a:t>8</a:t>
            </a:r>
            <a:r>
              <a:rPr lang="en-US" sz="2000" kern="0" dirty="0"/>
              <a:t> seed data samples for one label and </a:t>
            </a:r>
            <a:r>
              <a:rPr lang="en-US" sz="2000" b="1" kern="0" dirty="0">
                <a:solidFill>
                  <a:schemeClr val="accent1"/>
                </a:solidFill>
              </a:rPr>
              <a:t>1</a:t>
            </a:r>
            <a:r>
              <a:rPr lang="en-US" sz="2000" kern="0" dirty="0"/>
              <a:t> for each others</a:t>
            </a:r>
          </a:p>
        </p:txBody>
      </p:sp>
    </p:spTree>
    <p:extLst>
      <p:ext uri="{BB962C8B-B14F-4D97-AF65-F5344CB8AC3E}">
        <p14:creationId xmlns:p14="http://schemas.microsoft.com/office/powerpoint/2010/main" val="861570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6CB7-0735-4C13-80CB-6D79A4F0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Seed Data – 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2DC70-CD9A-4F21-8E27-BEE0561C5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1869"/>
            <a:ext cx="8766463" cy="31047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3E0625-0223-48C9-96C1-8B97A47C0D4B}"/>
              </a:ext>
            </a:extLst>
          </p:cNvPr>
          <p:cNvSpPr txBox="1">
            <a:spLocks/>
          </p:cNvSpPr>
          <p:nvPr/>
        </p:nvSpPr>
        <p:spPr bwMode="black">
          <a:xfrm>
            <a:off x="728283" y="2235857"/>
            <a:ext cx="7687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rIns="457200" anchorCtr="1"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200" b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8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000" kern="0" dirty="0"/>
              <a:t>Only increase seed data size for </a:t>
            </a:r>
            <a:r>
              <a:rPr lang="en-US" sz="2000" b="1" kern="0" dirty="0">
                <a:solidFill>
                  <a:schemeClr val="accent1"/>
                </a:solidFill>
              </a:rPr>
              <a:t>one</a:t>
            </a:r>
            <a:r>
              <a:rPr lang="en-US" sz="2000" kern="0" dirty="0"/>
              <a:t> random label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025DE54-031F-40AF-AFEC-233C71BC2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19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030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F60DD8E-90BA-4387-9919-39F259AAF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309482"/>
            <a:ext cx="9144000" cy="425450"/>
          </a:xfrm>
        </p:spPr>
        <p:txBody>
          <a:bodyPr/>
          <a:lstStyle/>
          <a:p>
            <a:r>
              <a:rPr lang="en-US" altLang="en-US" dirty="0"/>
              <a:t>Research in EPSL @ WSU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F5C9F7E-C127-423A-A003-56A48860C9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39858" y="6309469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2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CA0835-457B-4AC4-B1B5-0640A140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02" y="4430082"/>
            <a:ext cx="2427260" cy="203872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A01D53-4146-47B3-98AE-D99D7F591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605" y="4430082"/>
            <a:ext cx="4139869" cy="204075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22AAF0-2FD6-48C3-BD79-8C5B46C77A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1" b="11150"/>
          <a:stretch/>
        </p:blipFill>
        <p:spPr>
          <a:xfrm>
            <a:off x="1152605" y="2009134"/>
            <a:ext cx="3657299" cy="232873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A7298C-3762-400C-A332-9618DC5B18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 r="9754"/>
          <a:stretch/>
        </p:blipFill>
        <p:spPr>
          <a:xfrm>
            <a:off x="4894730" y="2009134"/>
            <a:ext cx="2919932" cy="232873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567A-D60A-42C2-9AB6-1A41FA90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712B-7062-41C8-BE0C-952EE6D3F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0" y="2537659"/>
            <a:ext cx="8627165" cy="2600712"/>
          </a:xfrm>
        </p:spPr>
        <p:txBody>
          <a:bodyPr lIns="0" rIns="0"/>
          <a:lstStyle/>
          <a:p>
            <a:pPr>
              <a:spcAft>
                <a:spcPts val="1800"/>
              </a:spcAft>
            </a:pPr>
            <a:r>
              <a:rPr lang="en-US" dirty="0"/>
              <a:t>Non-parametric semi-supervised learning </a:t>
            </a:r>
          </a:p>
          <a:p>
            <a:pPr>
              <a:spcAft>
                <a:spcPts val="1800"/>
              </a:spcAft>
            </a:pPr>
            <a:r>
              <a:rPr lang="en-US" dirty="0"/>
              <a:t>Intrinsic method for similarity tradeoff</a:t>
            </a:r>
          </a:p>
          <a:p>
            <a:pPr>
              <a:spcAft>
                <a:spcPts val="1800"/>
              </a:spcAft>
            </a:pPr>
            <a:r>
              <a:rPr lang="en-US" dirty="0"/>
              <a:t>Personalized activity recognition on wearable devices</a:t>
            </a:r>
          </a:p>
          <a:p>
            <a:pPr>
              <a:spcAft>
                <a:spcPts val="1800"/>
              </a:spcAft>
            </a:pPr>
            <a:r>
              <a:rPr lang="en-US" dirty="0"/>
              <a:t>F1 score &gt; 0.83 given balanced or unbalanced seed data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1DB1EA-80B2-44FB-B0E3-BEA002FF5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20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295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6B23-4AD2-45FA-8ED1-57A3C992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E815-EEEF-4CA1-ACAE-44BF8E5F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86" y="2874045"/>
            <a:ext cx="7917627" cy="196977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400" dirty="0"/>
              <a:t>Machine learning with new activities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Online processing on sensor time series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Validation method in free living environment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1A9AC8F-E14E-44BB-8E45-AB22CA803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21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988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E56A-C331-4710-8C97-D7007A54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A18C09-29E5-4898-B693-7B4BB91B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29815" y="4587804"/>
            <a:ext cx="1788795" cy="2081495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AD7478-8956-45EF-A8C6-BDD91C11B195}"/>
              </a:ext>
            </a:extLst>
          </p:cNvPr>
          <p:cNvSpPr/>
          <p:nvPr/>
        </p:nvSpPr>
        <p:spPr>
          <a:xfrm>
            <a:off x="2631671" y="2967335"/>
            <a:ext cx="3877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04DE70D-CC68-4A39-9BE4-C4466EB4C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22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3C6C5-835B-4E0C-8321-60ABC3EBAA42}"/>
              </a:ext>
            </a:extLst>
          </p:cNvPr>
          <p:cNvSpPr txBox="1"/>
          <p:nvPr/>
        </p:nvSpPr>
        <p:spPr>
          <a:xfrm>
            <a:off x="2366638" y="4018750"/>
            <a:ext cx="474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yuchao.ma@wsu.edu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http://epsl.eecs.wsu.edu/</a:t>
            </a:r>
          </a:p>
        </p:txBody>
      </p:sp>
    </p:spTree>
    <p:extLst>
      <p:ext uri="{BB962C8B-B14F-4D97-AF65-F5344CB8AC3E}">
        <p14:creationId xmlns:p14="http://schemas.microsoft.com/office/powerpoint/2010/main" val="30417883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DDD6FDE-4AD2-4D6D-956B-D95CDEBDD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12888"/>
            <a:ext cx="9144000" cy="425450"/>
          </a:xfrm>
        </p:spPr>
        <p:txBody>
          <a:bodyPr/>
          <a:lstStyle/>
          <a:p>
            <a:r>
              <a:rPr lang="en-US" altLang="en-US"/>
              <a:t>Activity Recognition</a:t>
            </a:r>
          </a:p>
        </p:txBody>
      </p:sp>
      <p:sp>
        <p:nvSpPr>
          <p:cNvPr id="35844" name="Content Placeholder 2">
            <a:extLst>
              <a:ext uri="{FF2B5EF4-FFF2-40B4-BE49-F238E27FC236}">
                <a16:creationId xmlns:a16="http://schemas.microsoft.com/office/drawing/2014/main" id="{43267DE6-38F4-4559-9F49-3EBDA8099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2873531"/>
            <a:ext cx="4409038" cy="2231380"/>
          </a:xfrm>
        </p:spPr>
        <p:txBody>
          <a:bodyPr lIns="0" rIns="0"/>
          <a:lstStyle/>
          <a:p>
            <a:pPr marL="165100" indent="-182563"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altLang="en-US" b="1" dirty="0">
                <a:solidFill>
                  <a:schemeClr val="accent1"/>
                </a:solidFill>
              </a:rPr>
              <a:t>Main Challenges</a:t>
            </a:r>
          </a:p>
          <a:p>
            <a:pPr lvl="1" indent="-182563"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D</a:t>
            </a:r>
            <a:r>
              <a:rPr altLang="en-US" dirty="0"/>
              <a:t>ependency</a:t>
            </a:r>
            <a:r>
              <a:rPr lang="en-US" altLang="en-US" dirty="0"/>
              <a:t> on ground truth</a:t>
            </a:r>
            <a:endParaRPr altLang="en-US" dirty="0"/>
          </a:p>
          <a:p>
            <a:pPr lvl="1" indent="-182563"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altLang="en-US" dirty="0"/>
              <a:t>Individual variations</a:t>
            </a:r>
          </a:p>
          <a:p>
            <a:pPr lvl="1" indent="-182563"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altLang="en-US" dirty="0"/>
              <a:t>Platform diversity</a:t>
            </a:r>
          </a:p>
        </p:txBody>
      </p:sp>
      <p:pic>
        <p:nvPicPr>
          <p:cNvPr id="35845" name="Picture 5">
            <a:extLst>
              <a:ext uri="{FF2B5EF4-FFF2-40B4-BE49-F238E27FC236}">
                <a16:creationId xmlns:a16="http://schemas.microsoft.com/office/drawing/2014/main" id="{62E986B5-2CA2-494B-8110-37556EB7E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38" y="2268823"/>
            <a:ext cx="3870496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A00FEE-2D6D-404C-801B-AAFA7143DF00}"/>
              </a:ext>
            </a:extLst>
          </p:cNvPr>
          <p:cNvSpPr txBox="1"/>
          <p:nvPr/>
        </p:nvSpPr>
        <p:spPr>
          <a:xfrm>
            <a:off x="0" y="6550025"/>
            <a:ext cx="54991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bg2"/>
                </a:solidFill>
                <a:latin typeface="+mn-lt"/>
                <a:cs typeface="Andalus" panose="02020603050405020304" pitchFamily="18" charset="-78"/>
              </a:rPr>
              <a:t>[5] http://engineerpal.com/wp-content/uploads/2015/12/wearable_solution_image.png</a:t>
            </a:r>
          </a:p>
        </p:txBody>
      </p:sp>
      <p:sp>
        <p:nvSpPr>
          <p:cNvPr id="35847" name="TextBox 22">
            <a:extLst>
              <a:ext uri="{FF2B5EF4-FFF2-40B4-BE49-F238E27FC236}">
                <a16:creationId xmlns:a16="http://schemas.microsoft.com/office/drawing/2014/main" id="{4312A176-9F1A-4C95-AEB2-0C783476A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009" y="2268823"/>
            <a:ext cx="382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Lucida Sans" panose="020B0602030504020204" pitchFamily="34" charset="0"/>
              </a:defRPr>
            </a:lvl1pPr>
            <a:lvl2pPr marL="344488" indent="-179388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sz="2200">
                <a:solidFill>
                  <a:schemeClr val="bg2"/>
                </a:solidFill>
                <a:latin typeface="Lucida Sans" panose="020B0602030504020204" pitchFamily="34" charset="0"/>
              </a:defRPr>
            </a:lvl2pPr>
            <a:lvl3pPr marL="509588" indent="-1651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Lucida Sans" panose="020B0602030504020204" pitchFamily="34" charset="0"/>
              </a:defRPr>
            </a:lvl3pPr>
            <a:lvl4pPr marL="688975" indent="-179388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>
                <a:solidFill>
                  <a:schemeClr val="bg2"/>
                </a:solidFill>
                <a:latin typeface="Lucida Sans" panose="020B0602030504020204" pitchFamily="34" charset="0"/>
              </a:defRPr>
            </a:lvl4pPr>
            <a:lvl5pPr marL="854075" indent="-1651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5pPr>
            <a:lvl6pPr marL="1311275" indent="-1651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6pPr>
            <a:lvl7pPr marL="1768475" indent="-1651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7pPr>
            <a:lvl8pPr marL="2225675" indent="-1651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8pPr>
            <a:lvl9pPr marL="2682875" indent="-1651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D788152-7E5E-444C-A389-D51CE47ED4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3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1910C7A1-6401-4FF9-8F21-D211A40B8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12888"/>
            <a:ext cx="9144000" cy="425450"/>
          </a:xfrm>
        </p:spPr>
        <p:txBody>
          <a:bodyPr/>
          <a:lstStyle/>
          <a:p>
            <a:r>
              <a:rPr lang="en-US" altLang="en-US"/>
              <a:t>Semi-supervised Learning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1A5DE11F-8C34-4C9B-A053-6E34D0E184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131" y="2336981"/>
            <a:ext cx="3985664" cy="3008131"/>
          </a:xfrm>
        </p:spPr>
        <p:txBody>
          <a:bodyPr lIns="0" rIns="0"/>
          <a:lstStyle/>
          <a:p>
            <a:pPr marL="274320" indent="-182880">
              <a:lnSpc>
                <a:spcPct val="120000"/>
              </a:lnSpc>
              <a:spcAft>
                <a:spcPts val="2400"/>
              </a:spcAft>
            </a:pPr>
            <a:r>
              <a:rPr lang="en-US" altLang="en-US" dirty="0"/>
              <a:t>A few labeled data (</a:t>
            </a:r>
            <a:r>
              <a:rPr lang="en-US" altLang="en-US" i="1" dirty="0">
                <a:solidFill>
                  <a:schemeClr val="accent1"/>
                </a:solidFill>
              </a:rPr>
              <a:t>seed</a:t>
            </a:r>
            <a:r>
              <a:rPr lang="en-US" altLang="en-US" dirty="0"/>
              <a:t>)</a:t>
            </a:r>
          </a:p>
          <a:p>
            <a:pPr marL="274320" indent="-182880">
              <a:lnSpc>
                <a:spcPct val="120000"/>
              </a:lnSpc>
              <a:spcAft>
                <a:spcPts val="2400"/>
              </a:spcAft>
            </a:pPr>
            <a:r>
              <a:rPr lang="en-US" altLang="en-US" dirty="0"/>
              <a:t>A large number of unlabeled data</a:t>
            </a:r>
          </a:p>
          <a:p>
            <a:pPr marL="274320" indent="-182880">
              <a:lnSpc>
                <a:spcPct val="120000"/>
              </a:lnSpc>
              <a:spcAft>
                <a:spcPts val="2400"/>
              </a:spcAft>
            </a:pPr>
            <a:r>
              <a:rPr lang="en-US" altLang="en-US" dirty="0"/>
              <a:t>Learn on both labeled and unlabeled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C66E10-CAD1-4077-95F8-0FDC8AB4A2CF}"/>
              </a:ext>
            </a:extLst>
          </p:cNvPr>
          <p:cNvSpPr txBox="1">
            <a:spLocks/>
          </p:cNvSpPr>
          <p:nvPr/>
        </p:nvSpPr>
        <p:spPr bwMode="black">
          <a:xfrm>
            <a:off x="6899517" y="2032218"/>
            <a:ext cx="1900624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Ctr="1">
            <a:spAutoFit/>
          </a:bodyPr>
          <a:lstStyle>
            <a:lvl1pPr marL="344488" indent="-179388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2200" b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509588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75000"/>
              <a:buFont typeface="Lucida Sans" panose="020B0602030504020204" pitchFamily="34" charset="0"/>
              <a:buChar char="–"/>
              <a:defRPr lang="en-US" sz="20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 marL="795337" indent="-219456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lang="en-US" sz="18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144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 marL="1079500" indent="-165100" algn="l" rtl="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itchFamily="34" charset="0"/>
              <a:buChar char="•"/>
              <a:defRPr lang="en-US" sz="16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 marL="11414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5986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0558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2513013" indent="222250" algn="l" rtl="0" fontAlgn="base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50"/>
              </a:spcBef>
              <a:spcAft>
                <a:spcPts val="315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altLang="en-US" sz="2000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Highly Dynamic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9BA15B5-467C-4CFC-8962-C55BE6757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4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BC7F6B7-2D43-4AE3-A739-95F6C6230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36" y="6526213"/>
            <a:ext cx="7480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chemeClr val="bg2"/>
                </a:solidFill>
              </a:rPr>
              <a:t>[6 ] Margareta Ackerman and Sanjoy Dasgupta, “Incremental Clustering: The Case for Extra Clusters”, CoRR, 2014.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CB3F40F-B712-4175-9EB4-8056E703B758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">
              <a:xfrm>
                <a:off x="4243795" y="2238030"/>
                <a:ext cx="4610134" cy="3727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1" compatLnSpc="1">
                <a:prstTxWarp prst="textNoShape">
                  <a:avLst/>
                </a:prstTxWarp>
                <a:spAutoFit/>
              </a:bodyPr>
              <a:lstStyle>
                <a:lvl1pPr marL="344488" indent="-179388" algn="l" rtl="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itchFamily="34" charset="0"/>
                  <a:buChar char="•"/>
                  <a:defRPr lang="en-US" sz="2200" b="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1pPr>
                <a:lvl2pPr marL="509588" indent="-165100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75000"/>
                  <a:buFont typeface="Lucida Sans" panose="020B0602030504020204" pitchFamily="34" charset="0"/>
                  <a:buChar char="–"/>
                  <a:defRPr lang="en-US" sz="20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2pPr>
                <a:lvl3pPr marL="795337" indent="-219456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lang="en-US" sz="18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3pPr>
                <a:lvl4pPr marL="914400" indent="-165100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Lucida Sans" panose="020B0602030504020204" pitchFamily="34" charset="0"/>
                  <a:buChar char="–"/>
                  <a:defRPr lang="en-US" sz="16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4pPr>
                <a:lvl5pPr marL="1079500" indent="-165100" algn="l" rtl="0" eaLnBrk="0" fontAlgn="base" hangingPunct="0">
                  <a:lnSpc>
                    <a:spcPct val="95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itchFamily="34" charset="0"/>
                  <a:buChar char="•"/>
                  <a:defRPr lang="en-US" sz="1600">
                    <a:solidFill>
                      <a:schemeClr val="bg2"/>
                    </a:solidFill>
                    <a:latin typeface="Lucida Sans" pitchFamily="34" charset="0"/>
                    <a:ea typeface="+mn-ea"/>
                    <a:cs typeface="+mn-cs"/>
                  </a:defRPr>
                </a:lvl5pPr>
                <a:lvl6pPr marL="11414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15986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0558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2513013" indent="222250" algn="l" rtl="0" fontAlgn="base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en-US" kern="0" dirty="0"/>
                  <a:t>Generative model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en-US" kern="0" dirty="0"/>
                  <a:t>Self-training/co-training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en-US" kern="0" dirty="0"/>
                  <a:t>Incremental clustering </a:t>
                </a:r>
                <a:r>
                  <a:rPr lang="en-US" altLang="en-US" sz="2000" kern="0" dirty="0"/>
                  <a:t>(</a:t>
                </a:r>
                <a:r>
                  <a:rPr lang="en-US" altLang="en-US" sz="2000" i="1" kern="0" dirty="0"/>
                  <a:t>sequential k-means</a:t>
                </a:r>
                <a:r>
                  <a:rPr lang="en-US" altLang="en-US" sz="2000" kern="0" dirty="0"/>
                  <a:t>)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kern="0" dirty="0"/>
                  <a:t>Graph-based methods</a:t>
                </a: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altLang="en-US" kern="0" dirty="0"/>
                  <a:t>Graph construction (</a:t>
                </a:r>
                <a14:m>
                  <m:oMath xmlns:m="http://schemas.openxmlformats.org/officeDocument/2006/math">
                    <m:r>
                      <a:rPr lang="en-US" altLang="en-US" i="1" kern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i="1" kern="0" dirty="0"/>
                  <a:t>-NN</a:t>
                </a:r>
                <a:r>
                  <a:rPr lang="en-US" altLang="en-US" kern="0" dirty="0"/>
                  <a:t> or </a:t>
                </a:r>
                <a14:m>
                  <m:oMath xmlns:m="http://schemas.openxmlformats.org/officeDocument/2006/math">
                    <m:r>
                      <a:rPr lang="en-US" alt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i="1" kern="0" dirty="0"/>
                  <a:t>-NB</a:t>
                </a:r>
                <a:r>
                  <a:rPr lang="en-US" altLang="en-US" kern="0" dirty="0"/>
                  <a:t>)</a:t>
                </a:r>
              </a:p>
              <a:p>
                <a:pPr lvl="2">
                  <a:spcBef>
                    <a:spcPts val="600"/>
                  </a:spcBef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altLang="en-US" kern="0" dirty="0"/>
                  <a:t>Label propagation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CB3F40F-B712-4175-9EB4-8056E703B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4243795" y="2238030"/>
                <a:ext cx="4610134" cy="3727174"/>
              </a:xfrm>
              <a:prstGeom prst="rect">
                <a:avLst/>
              </a:prstGeom>
              <a:blipFill>
                <a:blip r:embed="rId3"/>
                <a:stretch>
                  <a:fillRect t="-327" r="-30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22">
            <a:extLst>
              <a:ext uri="{FF2B5EF4-FFF2-40B4-BE49-F238E27FC236}">
                <a16:creationId xmlns:a16="http://schemas.microsoft.com/office/drawing/2014/main" id="{550C92B1-6476-4A33-9F8F-F363DB1F4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476" y="3956050"/>
            <a:ext cx="382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Lucida Sans" panose="020B0602030504020204" pitchFamily="34" charset="0"/>
              </a:defRPr>
            </a:lvl1pPr>
            <a:lvl2pPr marL="344488" indent="-179388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sz="2200">
                <a:solidFill>
                  <a:schemeClr val="bg2"/>
                </a:solidFill>
                <a:latin typeface="Lucida Sans" panose="020B0602030504020204" pitchFamily="34" charset="0"/>
              </a:defRPr>
            </a:lvl2pPr>
            <a:lvl3pPr marL="509588" indent="-1651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Lucida Sans" panose="020B0602030504020204" pitchFamily="34" charset="0"/>
              </a:defRPr>
            </a:lvl3pPr>
            <a:lvl4pPr marL="688975" indent="-179388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>
                <a:solidFill>
                  <a:schemeClr val="bg2"/>
                </a:solidFill>
                <a:latin typeface="Lucida Sans" panose="020B0602030504020204" pitchFamily="34" charset="0"/>
              </a:defRPr>
            </a:lvl4pPr>
            <a:lvl5pPr marL="854075" indent="-1651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5pPr>
            <a:lvl6pPr marL="1311275" indent="-1651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6pPr>
            <a:lvl7pPr marL="1768475" indent="-1651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7pPr>
            <a:lvl8pPr marL="2225675" indent="-1651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8pPr>
            <a:lvl9pPr marL="2682875" indent="-1651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uiExpand="1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A54EE8CF-B0D6-4839-BCCD-4CD0177E5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12888"/>
            <a:ext cx="9144000" cy="425450"/>
          </a:xfrm>
        </p:spPr>
        <p:txBody>
          <a:bodyPr/>
          <a:lstStyle/>
          <a:p>
            <a:r>
              <a:rPr lang="en-US" altLang="en-US" dirty="0"/>
              <a:t>LabelForest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74E26651-46F4-4EB7-B486-60051AED08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6125" y="2147888"/>
            <a:ext cx="7651750" cy="400050"/>
          </a:xfrm>
        </p:spPr>
        <p:txBody>
          <a:bodyPr/>
          <a:lstStyle/>
          <a:p>
            <a:r>
              <a:rPr lang="en-US" altLang="en-US" sz="2000" dirty="0"/>
              <a:t>Labeled</a:t>
            </a:r>
            <a:r>
              <a:rPr altLang="en-US" sz="2000" dirty="0"/>
              <a:t> set </a:t>
            </a:r>
            <a:r>
              <a:rPr altLang="en-US" sz="2000" i="1" dirty="0">
                <a:solidFill>
                  <a:schemeClr val="accent1"/>
                </a:solidFill>
              </a:rPr>
              <a:t>augmentation</a:t>
            </a:r>
          </a:p>
        </p:txBody>
      </p:sp>
      <p:sp>
        <p:nvSpPr>
          <p:cNvPr id="86022" name="TextBox 4">
            <a:extLst>
              <a:ext uri="{FF2B5EF4-FFF2-40B4-BE49-F238E27FC236}">
                <a16:creationId xmlns:a16="http://schemas.microsoft.com/office/drawing/2014/main" id="{5D092D81-BA8E-4D62-AD69-BF53D3E5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480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chemeClr val="bg2"/>
                </a:solidFill>
              </a:rPr>
              <a:t>[13 ] Yuchao Ma et al., “LabelForest: Non-Parametric Semi-Supervised Learning for Activity Recognition”, AAAI 2019. [Pending]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9E2DB85-48BC-4F6D-A5E1-2DDE623447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5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37E3FD-31A0-4BD4-8BD6-F8468A5B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2757488"/>
            <a:ext cx="6422231" cy="3545104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9AD7EB69-324E-434B-9917-85A6AE2A732B}"/>
              </a:ext>
            </a:extLst>
          </p:cNvPr>
          <p:cNvSpPr/>
          <p:nvPr/>
        </p:nvSpPr>
        <p:spPr>
          <a:xfrm>
            <a:off x="7366001" y="2615996"/>
            <a:ext cx="465137" cy="4302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CBDC367-A30D-4CAD-9B97-B435D5DB6C22}"/>
              </a:ext>
            </a:extLst>
          </p:cNvPr>
          <p:cNvSpPr/>
          <p:nvPr/>
        </p:nvSpPr>
        <p:spPr>
          <a:xfrm>
            <a:off x="7366000" y="5471223"/>
            <a:ext cx="465138" cy="4302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D29D-8382-4CC5-A641-C2AD78EE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A69CA-A761-46E1-9139-C3B2F4ECC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677" y="2219248"/>
                <a:ext cx="7651836" cy="3853555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={1,⋯,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accent1"/>
                    </a:solidFill>
                  </a:rPr>
                  <a:t>Tree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/>
                  <a:t>: connected subgraph with no cycle</a:t>
                </a: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/>
                  <a:t>Labeled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𝑟𝑜𝑜𝑡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/>
                  <a:t>Single-vertex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accent1"/>
                    </a:solidFill>
                  </a:rPr>
                  <a:t>Spanning forest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∪⋯∪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A69CA-A761-46E1-9139-C3B2F4ECC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677" y="2219248"/>
                <a:ext cx="7651836" cy="3853555"/>
              </a:xfrm>
              <a:blipFill>
                <a:blip r:embed="rId3"/>
                <a:stretch>
                  <a:fillRect t="-475" b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9FE257-C03D-4325-BD6D-412338733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6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47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3D98-D3A9-45AC-859C-A62A3175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Spanning Forest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81CD-B4C6-4B71-852C-F2762279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993" y="3007336"/>
            <a:ext cx="6030509" cy="2569934"/>
          </a:xfrm>
        </p:spPr>
        <p:txBody>
          <a:bodyPr lIns="91440" rIns="91440"/>
          <a:lstStyle/>
          <a:p>
            <a:pPr>
              <a:spcAft>
                <a:spcPts val="1200"/>
              </a:spcAft>
            </a:pPr>
            <a:r>
              <a:rPr lang="en-US" dirty="0"/>
              <a:t>Start: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Labeled trees rooted by seed data samples</a:t>
            </a:r>
          </a:p>
          <a:p>
            <a:pPr>
              <a:spcAft>
                <a:spcPts val="1200"/>
              </a:spcAft>
            </a:pPr>
            <a:r>
              <a:rPr lang="en-US" dirty="0"/>
              <a:t>Stop: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All vertices are either accepted or rejected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A10C6436-1774-448B-8FA5-90BBFA70F1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7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E2221-A5FE-47B8-82DB-B4D9BFDB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84" y="2711416"/>
            <a:ext cx="1944793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627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3D98-D3A9-45AC-859C-A62A3175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Spanning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F81CD-B4C6-4B71-852C-F27622794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5483" y="2764084"/>
                <a:ext cx="6242679" cy="2951385"/>
              </a:xfrm>
            </p:spPr>
            <p:txBody>
              <a:bodyPr lIns="91440" rIns="91440"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Examine current shortest edge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/>
                  <a:t>Connects to at least one labeled tree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/>
                  <a:t>Not form a cycle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solidFill>
                      <a:schemeClr val="accent1"/>
                    </a:solidFill>
                  </a:rPr>
                  <a:t>Conflicting edge</a:t>
                </a:r>
                <a:r>
                  <a:rPr lang="en-US" dirty="0"/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Update </a:t>
                </a:r>
                <a:r>
                  <a:rPr lang="en-US" dirty="0">
                    <a:solidFill>
                      <a:schemeClr val="accent1"/>
                    </a:solidFill>
                  </a:rPr>
                  <a:t>margin</a:t>
                </a:r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F81CD-B4C6-4B71-852C-F27622794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5483" y="2764084"/>
                <a:ext cx="6242679" cy="2951385"/>
              </a:xfrm>
              <a:blipFill>
                <a:blip r:embed="rId3"/>
                <a:stretch>
                  <a:fillRect t="-1237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ADAED484-8460-4CAD-BCD8-8D380143F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8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86">
                <a:extLst>
                  <a:ext uri="{FF2B5EF4-FFF2-40B4-BE49-F238E27FC236}">
                    <a16:creationId xmlns:a16="http://schemas.microsoft.com/office/drawing/2014/main" id="{3DB20B69-199F-4D77-A48D-AA0B36CC0AD8}"/>
                  </a:ext>
                </a:extLst>
              </p:cNvPr>
              <p:cNvSpPr txBox="1"/>
              <p:nvPr/>
            </p:nvSpPr>
            <p:spPr>
              <a:xfrm>
                <a:off x="1846408" y="4087184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8" name="TextBox 186">
                <a:extLst>
                  <a:ext uri="{FF2B5EF4-FFF2-40B4-BE49-F238E27FC236}">
                    <a16:creationId xmlns:a16="http://schemas.microsoft.com/office/drawing/2014/main" id="{3DB20B69-199F-4D77-A48D-AA0B36CC0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408" y="4087184"/>
                <a:ext cx="35768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86">
                <a:extLst>
                  <a:ext uri="{FF2B5EF4-FFF2-40B4-BE49-F238E27FC236}">
                    <a16:creationId xmlns:a16="http://schemas.microsoft.com/office/drawing/2014/main" id="{82896275-F20E-47B2-A4E8-0517C1222CB4}"/>
                  </a:ext>
                </a:extLst>
              </p:cNvPr>
              <p:cNvSpPr txBox="1"/>
              <p:nvPr/>
            </p:nvSpPr>
            <p:spPr>
              <a:xfrm>
                <a:off x="1553397" y="3853928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9" name="TextBox 186">
                <a:extLst>
                  <a:ext uri="{FF2B5EF4-FFF2-40B4-BE49-F238E27FC236}">
                    <a16:creationId xmlns:a16="http://schemas.microsoft.com/office/drawing/2014/main" id="{82896275-F20E-47B2-A4E8-0517C1222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397" y="3853928"/>
                <a:ext cx="35768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86">
                <a:extLst>
                  <a:ext uri="{FF2B5EF4-FFF2-40B4-BE49-F238E27FC236}">
                    <a16:creationId xmlns:a16="http://schemas.microsoft.com/office/drawing/2014/main" id="{708DF3C5-5236-4AF8-8BFE-E40CB75D5A90}"/>
                  </a:ext>
                </a:extLst>
              </p:cNvPr>
              <p:cNvSpPr txBox="1"/>
              <p:nvPr/>
            </p:nvSpPr>
            <p:spPr>
              <a:xfrm>
                <a:off x="1850303" y="3700746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0" name="TextBox 186">
                <a:extLst>
                  <a:ext uri="{FF2B5EF4-FFF2-40B4-BE49-F238E27FC236}">
                    <a16:creationId xmlns:a16="http://schemas.microsoft.com/office/drawing/2014/main" id="{708DF3C5-5236-4AF8-8BFE-E40CB75D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303" y="3700746"/>
                <a:ext cx="35768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86">
                <a:extLst>
                  <a:ext uri="{FF2B5EF4-FFF2-40B4-BE49-F238E27FC236}">
                    <a16:creationId xmlns:a16="http://schemas.microsoft.com/office/drawing/2014/main" id="{4C5842A3-25DF-4E77-ADA2-2EA2DC81CF37}"/>
                  </a:ext>
                </a:extLst>
              </p:cNvPr>
              <p:cNvSpPr txBox="1"/>
              <p:nvPr/>
            </p:nvSpPr>
            <p:spPr>
              <a:xfrm>
                <a:off x="2047684" y="3341056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1" name="TextBox 186">
                <a:extLst>
                  <a:ext uri="{FF2B5EF4-FFF2-40B4-BE49-F238E27FC236}">
                    <a16:creationId xmlns:a16="http://schemas.microsoft.com/office/drawing/2014/main" id="{4C5842A3-25DF-4E77-ADA2-2EA2DC81C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684" y="3341056"/>
                <a:ext cx="35768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86">
                <a:extLst>
                  <a:ext uri="{FF2B5EF4-FFF2-40B4-BE49-F238E27FC236}">
                    <a16:creationId xmlns:a16="http://schemas.microsoft.com/office/drawing/2014/main" id="{EAE1434A-7CD9-42C9-AB0E-3A77B2488FFD}"/>
                  </a:ext>
                </a:extLst>
              </p:cNvPr>
              <p:cNvSpPr txBox="1"/>
              <p:nvPr/>
            </p:nvSpPr>
            <p:spPr>
              <a:xfrm>
                <a:off x="1061430" y="3762295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2" name="TextBox 186">
                <a:extLst>
                  <a:ext uri="{FF2B5EF4-FFF2-40B4-BE49-F238E27FC236}">
                    <a16:creationId xmlns:a16="http://schemas.microsoft.com/office/drawing/2014/main" id="{EAE1434A-7CD9-42C9-AB0E-3A77B2488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30" y="3762295"/>
                <a:ext cx="35768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86">
                <a:extLst>
                  <a:ext uri="{FF2B5EF4-FFF2-40B4-BE49-F238E27FC236}">
                    <a16:creationId xmlns:a16="http://schemas.microsoft.com/office/drawing/2014/main" id="{D91EA000-EEA4-4E9F-9C32-CCD6702B8054}"/>
                  </a:ext>
                </a:extLst>
              </p:cNvPr>
              <p:cNvSpPr txBox="1"/>
              <p:nvPr/>
            </p:nvSpPr>
            <p:spPr>
              <a:xfrm>
                <a:off x="626495" y="3689068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3" name="TextBox 186">
                <a:extLst>
                  <a:ext uri="{FF2B5EF4-FFF2-40B4-BE49-F238E27FC236}">
                    <a16:creationId xmlns:a16="http://schemas.microsoft.com/office/drawing/2014/main" id="{D91EA000-EEA4-4E9F-9C32-CCD6702B8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5" y="3689068"/>
                <a:ext cx="35768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86">
                <a:extLst>
                  <a:ext uri="{FF2B5EF4-FFF2-40B4-BE49-F238E27FC236}">
                    <a16:creationId xmlns:a16="http://schemas.microsoft.com/office/drawing/2014/main" id="{7C863FB3-0FC0-4E28-AB10-AE06DB446E7E}"/>
                  </a:ext>
                </a:extLst>
              </p:cNvPr>
              <p:cNvSpPr txBox="1"/>
              <p:nvPr/>
            </p:nvSpPr>
            <p:spPr>
              <a:xfrm>
                <a:off x="851087" y="3438459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4" name="TextBox 186">
                <a:extLst>
                  <a:ext uri="{FF2B5EF4-FFF2-40B4-BE49-F238E27FC236}">
                    <a16:creationId xmlns:a16="http://schemas.microsoft.com/office/drawing/2014/main" id="{7C863FB3-0FC0-4E28-AB10-AE06DB44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87" y="3438459"/>
                <a:ext cx="35768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86">
                <a:extLst>
                  <a:ext uri="{FF2B5EF4-FFF2-40B4-BE49-F238E27FC236}">
                    <a16:creationId xmlns:a16="http://schemas.microsoft.com/office/drawing/2014/main" id="{84790CAC-EF54-4D82-A98A-EFD8313DBD7C}"/>
                  </a:ext>
                </a:extLst>
              </p:cNvPr>
              <p:cNvSpPr txBox="1"/>
              <p:nvPr/>
            </p:nvSpPr>
            <p:spPr>
              <a:xfrm>
                <a:off x="1512159" y="2764084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smtClean="0">
                          <a:solidFill>
                            <a:srgbClr val="70AD4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AD47">
                      <a:lumMod val="50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5" name="TextBox 186">
                <a:extLst>
                  <a:ext uri="{FF2B5EF4-FFF2-40B4-BE49-F238E27FC236}">
                    <a16:creationId xmlns:a16="http://schemas.microsoft.com/office/drawing/2014/main" id="{84790CAC-EF54-4D82-A98A-EFD8313DB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59" y="2764084"/>
                <a:ext cx="35768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Oval 165">
            <a:extLst>
              <a:ext uri="{FF2B5EF4-FFF2-40B4-BE49-F238E27FC236}">
                <a16:creationId xmlns:a16="http://schemas.microsoft.com/office/drawing/2014/main" id="{8E6E49FB-C477-4916-B879-113DC61D4A9F}"/>
              </a:ext>
            </a:extLst>
          </p:cNvPr>
          <p:cNvSpPr/>
          <p:nvPr/>
        </p:nvSpPr>
        <p:spPr>
          <a:xfrm>
            <a:off x="1576833" y="2820830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86">
                <a:extLst>
                  <a:ext uri="{FF2B5EF4-FFF2-40B4-BE49-F238E27FC236}">
                    <a16:creationId xmlns:a16="http://schemas.microsoft.com/office/drawing/2014/main" id="{7824E2C6-F5C1-4649-BB05-53860177266A}"/>
                  </a:ext>
                </a:extLst>
              </p:cNvPr>
              <p:cNvSpPr txBox="1"/>
              <p:nvPr/>
            </p:nvSpPr>
            <p:spPr>
              <a:xfrm>
                <a:off x="1777406" y="2981366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7" name="TextBox 186">
                <a:extLst>
                  <a:ext uri="{FF2B5EF4-FFF2-40B4-BE49-F238E27FC236}">
                    <a16:creationId xmlns:a16="http://schemas.microsoft.com/office/drawing/2014/main" id="{7824E2C6-F5C1-4649-BB05-53860177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406" y="2981366"/>
                <a:ext cx="358382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Oval 167">
            <a:extLst>
              <a:ext uri="{FF2B5EF4-FFF2-40B4-BE49-F238E27FC236}">
                <a16:creationId xmlns:a16="http://schemas.microsoft.com/office/drawing/2014/main" id="{B1264536-422D-4475-8E1D-0B54E8AA5F0B}"/>
              </a:ext>
            </a:extLst>
          </p:cNvPr>
          <p:cNvSpPr/>
          <p:nvPr/>
        </p:nvSpPr>
        <p:spPr>
          <a:xfrm>
            <a:off x="1805171" y="3045894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BC4BA8B-3923-41B6-B5D5-0EF9ED6DC906}"/>
              </a:ext>
            </a:extLst>
          </p:cNvPr>
          <p:cNvSpPr/>
          <p:nvPr/>
        </p:nvSpPr>
        <p:spPr>
          <a:xfrm>
            <a:off x="2110214" y="3405100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853A135-FB55-4DC4-AFCD-7E1DE1911B72}"/>
              </a:ext>
            </a:extLst>
          </p:cNvPr>
          <p:cNvSpPr/>
          <p:nvPr/>
        </p:nvSpPr>
        <p:spPr>
          <a:xfrm>
            <a:off x="1914977" y="3771105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53F4E22-2048-4AA8-B5BB-6D25245885A9}"/>
              </a:ext>
            </a:extLst>
          </p:cNvPr>
          <p:cNvSpPr/>
          <p:nvPr/>
        </p:nvSpPr>
        <p:spPr>
          <a:xfrm>
            <a:off x="913617" y="3502151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CC52F6E-0748-4C3C-B19E-E39619A323A1}"/>
              </a:ext>
            </a:extLst>
          </p:cNvPr>
          <p:cNvSpPr/>
          <p:nvPr/>
        </p:nvSpPr>
        <p:spPr>
          <a:xfrm>
            <a:off x="691169" y="3748630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F56400D-8EDD-46D9-BE4D-522FEBB16920}"/>
              </a:ext>
            </a:extLst>
          </p:cNvPr>
          <p:cNvSpPr/>
          <p:nvPr/>
        </p:nvSpPr>
        <p:spPr>
          <a:xfrm>
            <a:off x="1120704" y="3802560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52EC742-5377-42E2-B9FE-5DE7B5A1935A}"/>
              </a:ext>
            </a:extLst>
          </p:cNvPr>
          <p:cNvSpPr/>
          <p:nvPr/>
        </p:nvSpPr>
        <p:spPr>
          <a:xfrm>
            <a:off x="577000" y="4337501"/>
            <a:ext cx="237625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D9F21C8D-8BCF-4E8C-A867-C2C0582675D5}"/>
              </a:ext>
            </a:extLst>
          </p:cNvPr>
          <p:cNvSpPr/>
          <p:nvPr/>
        </p:nvSpPr>
        <p:spPr>
          <a:xfrm>
            <a:off x="1618071" y="3915091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1F5E95F-70AC-4665-A0C8-848D7B29E52C}"/>
              </a:ext>
            </a:extLst>
          </p:cNvPr>
          <p:cNvSpPr/>
          <p:nvPr/>
        </p:nvSpPr>
        <p:spPr>
          <a:xfrm>
            <a:off x="1916614" y="4151707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619D03C-5EDB-4317-94C5-A4E2196221B8}"/>
              </a:ext>
            </a:extLst>
          </p:cNvPr>
          <p:cNvSpPr/>
          <p:nvPr/>
        </p:nvSpPr>
        <p:spPr>
          <a:xfrm>
            <a:off x="2224382" y="4598383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A8892B2-8D21-4FC7-ABBA-B92FD6B4E9CB}"/>
              </a:ext>
            </a:extLst>
          </p:cNvPr>
          <p:cNvSpPr/>
          <p:nvPr/>
        </p:nvSpPr>
        <p:spPr>
          <a:xfrm>
            <a:off x="878677" y="5035258"/>
            <a:ext cx="26327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86">
                <a:extLst>
                  <a:ext uri="{FF2B5EF4-FFF2-40B4-BE49-F238E27FC236}">
                    <a16:creationId xmlns:a16="http://schemas.microsoft.com/office/drawing/2014/main" id="{7CF796A2-5023-4C4C-8D9E-0608FCE55D3B}"/>
                  </a:ext>
                </a:extLst>
              </p:cNvPr>
              <p:cNvSpPr txBox="1"/>
              <p:nvPr/>
            </p:nvSpPr>
            <p:spPr>
              <a:xfrm>
                <a:off x="510882" y="3059888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9" name="TextBox 186">
                <a:extLst>
                  <a:ext uri="{FF2B5EF4-FFF2-40B4-BE49-F238E27FC236}">
                    <a16:creationId xmlns:a16="http://schemas.microsoft.com/office/drawing/2014/main" id="{7CF796A2-5023-4C4C-8D9E-0608FCE5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2" y="3059888"/>
                <a:ext cx="358382" cy="338554"/>
              </a:xfrm>
              <a:prstGeom prst="rect">
                <a:avLst/>
              </a:prstGeom>
              <a:blipFill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Oval 179">
            <a:extLst>
              <a:ext uri="{FF2B5EF4-FFF2-40B4-BE49-F238E27FC236}">
                <a16:creationId xmlns:a16="http://schemas.microsoft.com/office/drawing/2014/main" id="{0B6A28B4-8348-4A56-BDAD-4EE2F1372F99}"/>
              </a:ext>
            </a:extLst>
          </p:cNvPr>
          <p:cNvSpPr/>
          <p:nvPr/>
        </p:nvSpPr>
        <p:spPr>
          <a:xfrm>
            <a:off x="538647" y="3124416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6">
                <a:extLst>
                  <a:ext uri="{FF2B5EF4-FFF2-40B4-BE49-F238E27FC236}">
                    <a16:creationId xmlns:a16="http://schemas.microsoft.com/office/drawing/2014/main" id="{573D4E60-3096-4B46-9D16-2407728D0C7D}"/>
                  </a:ext>
                </a:extLst>
              </p:cNvPr>
              <p:cNvSpPr txBox="1"/>
              <p:nvPr/>
            </p:nvSpPr>
            <p:spPr>
              <a:xfrm>
                <a:off x="1443592" y="4978513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ED7D3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1" name="TextBox 186">
                <a:extLst>
                  <a:ext uri="{FF2B5EF4-FFF2-40B4-BE49-F238E27FC236}">
                    <a16:creationId xmlns:a16="http://schemas.microsoft.com/office/drawing/2014/main" id="{573D4E60-3096-4B46-9D16-2407728D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92" y="4978513"/>
                <a:ext cx="358382" cy="338554"/>
              </a:xfrm>
              <a:prstGeom prst="rect">
                <a:avLst/>
              </a:prstGeom>
              <a:blipFill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Oval 181">
            <a:extLst>
              <a:ext uri="{FF2B5EF4-FFF2-40B4-BE49-F238E27FC236}">
                <a16:creationId xmlns:a16="http://schemas.microsoft.com/office/drawing/2014/main" id="{4935562F-76BC-4F64-9417-9DC844ED5458}"/>
              </a:ext>
            </a:extLst>
          </p:cNvPr>
          <p:cNvSpPr/>
          <p:nvPr/>
        </p:nvSpPr>
        <p:spPr>
          <a:xfrm>
            <a:off x="1471357" y="5043041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9D8AA601-98C3-4BC6-B037-E46236E84710}"/>
              </a:ext>
            </a:extLst>
          </p:cNvPr>
          <p:cNvSpPr/>
          <p:nvPr/>
        </p:nvSpPr>
        <p:spPr>
          <a:xfrm>
            <a:off x="2159087" y="5018164"/>
            <a:ext cx="246281" cy="200799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CA68449-5592-4EFB-A74F-586F3322AB0D}"/>
              </a:ext>
            </a:extLst>
          </p:cNvPr>
          <p:cNvCxnSpPr>
            <a:cxnSpLocks/>
            <a:stCxn id="166" idx="5"/>
            <a:endCxn id="168" idx="1"/>
          </p:cNvCxnSpPr>
          <p:nvPr/>
        </p:nvCxnSpPr>
        <p:spPr>
          <a:xfrm>
            <a:off x="1771731" y="3012933"/>
            <a:ext cx="78113" cy="771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9E249A1-8953-43CE-AB5D-5DF2500CD1DD}"/>
              </a:ext>
            </a:extLst>
          </p:cNvPr>
          <p:cNvCxnSpPr>
            <a:cxnSpLocks/>
            <a:stCxn id="168" idx="5"/>
          </p:cNvCxnSpPr>
          <p:nvPr/>
        </p:nvCxnSpPr>
        <p:spPr>
          <a:xfrm>
            <a:off x="2065542" y="3303169"/>
            <a:ext cx="93545" cy="12696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88A83B6-D63F-4EB8-88B6-0C7279AA4B17}"/>
              </a:ext>
            </a:extLst>
          </p:cNvPr>
          <p:cNvCxnSpPr>
            <a:cxnSpLocks/>
            <a:stCxn id="180" idx="5"/>
            <a:endCxn id="171" idx="1"/>
          </p:cNvCxnSpPr>
          <p:nvPr/>
        </p:nvCxnSpPr>
        <p:spPr>
          <a:xfrm>
            <a:off x="799018" y="3381691"/>
            <a:ext cx="148038" cy="15342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5092CDB-F7FE-43BD-912B-FD055C5F1971}"/>
              </a:ext>
            </a:extLst>
          </p:cNvPr>
          <p:cNvCxnSpPr>
            <a:cxnSpLocks/>
            <a:stCxn id="171" idx="3"/>
            <a:endCxn id="172" idx="7"/>
          </p:cNvCxnSpPr>
          <p:nvPr/>
        </p:nvCxnSpPr>
        <p:spPr>
          <a:xfrm flipH="1">
            <a:off x="886067" y="3694254"/>
            <a:ext cx="60989" cy="8733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8CD1619-96AB-44DA-AA98-BB9673A6F25E}"/>
              </a:ext>
            </a:extLst>
          </p:cNvPr>
          <p:cNvCxnSpPr>
            <a:cxnSpLocks/>
            <a:stCxn id="171" idx="5"/>
            <a:endCxn id="173" idx="1"/>
          </p:cNvCxnSpPr>
          <p:nvPr/>
        </p:nvCxnSpPr>
        <p:spPr>
          <a:xfrm>
            <a:off x="1108515" y="3694254"/>
            <a:ext cx="45628" cy="14126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0F0C5-055B-4256-8D93-7A3AFD8EF7B0}"/>
              </a:ext>
            </a:extLst>
          </p:cNvPr>
          <p:cNvCxnSpPr>
            <a:cxnSpLocks/>
            <a:stCxn id="169" idx="4"/>
            <a:endCxn id="170" idx="7"/>
          </p:cNvCxnSpPr>
          <p:nvPr/>
        </p:nvCxnSpPr>
        <p:spPr>
          <a:xfrm flipH="1">
            <a:off x="2109875" y="3630163"/>
            <a:ext cx="114508" cy="1739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A02293D-81B7-42DD-8925-2708F3456A14}"/>
              </a:ext>
            </a:extLst>
          </p:cNvPr>
          <p:cNvCxnSpPr>
            <a:cxnSpLocks/>
          </p:cNvCxnSpPr>
          <p:nvPr/>
        </p:nvCxnSpPr>
        <p:spPr>
          <a:xfrm flipV="1">
            <a:off x="1827741" y="3911045"/>
            <a:ext cx="102008" cy="6441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F9AF517-ED1C-4D8F-9530-B8D895ED48E7}"/>
              </a:ext>
            </a:extLst>
          </p:cNvPr>
          <p:cNvCxnSpPr>
            <a:cxnSpLocks/>
            <a:stCxn id="175" idx="5"/>
            <a:endCxn id="176" idx="1"/>
          </p:cNvCxnSpPr>
          <p:nvPr/>
        </p:nvCxnSpPr>
        <p:spPr>
          <a:xfrm>
            <a:off x="1812969" y="4107194"/>
            <a:ext cx="137084" cy="7747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543303-381B-452B-A8A7-FC6779AF31E3}"/>
              </a:ext>
            </a:extLst>
          </p:cNvPr>
          <p:cNvCxnSpPr>
            <a:cxnSpLocks/>
            <a:stCxn id="173" idx="6"/>
            <a:endCxn id="175" idx="2"/>
          </p:cNvCxnSpPr>
          <p:nvPr/>
        </p:nvCxnSpPr>
        <p:spPr>
          <a:xfrm>
            <a:off x="1349041" y="3915092"/>
            <a:ext cx="269030" cy="112531"/>
          </a:xfrm>
          <a:prstGeom prst="line">
            <a:avLst/>
          </a:prstGeom>
          <a:noFill/>
          <a:ln w="57150" cap="flat" cmpd="sng" algn="ctr">
            <a:solidFill>
              <a:srgbClr val="C60C3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45042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6954-D46C-48DF-AF11-6F159D80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3543"/>
            <a:ext cx="9144000" cy="424732"/>
          </a:xfrm>
        </p:spPr>
        <p:txBody>
          <a:bodyPr/>
          <a:lstStyle/>
          <a:p>
            <a:r>
              <a:rPr lang="en-US" dirty="0"/>
              <a:t>Forest Spanning Criteria –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AABB4-8F0E-4890-9217-62957F5AA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8406" y="3212056"/>
                <a:ext cx="4695121" cy="1132233"/>
              </a:xfrm>
            </p:spPr>
            <p:txBody>
              <a:bodyPr lIns="91440" rIns="91440"/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closest, </a:t>
                </a:r>
                <a:r>
                  <a:rPr lang="en-US" dirty="0">
                    <a:solidFill>
                      <a:schemeClr val="accent1"/>
                    </a:solidFill>
                  </a:rPr>
                  <a:t>skip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AABB4-8F0E-4890-9217-62957F5AA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8406" y="3212056"/>
                <a:ext cx="4695121" cy="1132233"/>
              </a:xfrm>
              <a:blipFill>
                <a:blip r:embed="rId3"/>
                <a:stretch>
                  <a:fillRect t="-215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Slide Number Placeholder 3">
            <a:extLst>
              <a:ext uri="{FF2B5EF4-FFF2-40B4-BE49-F238E27FC236}">
                <a16:creationId xmlns:a16="http://schemas.microsoft.com/office/drawing/2014/main" id="{EDA9DE9F-BF2C-4F06-B147-59BA2B635F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24213" y="6228353"/>
            <a:ext cx="1244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85EEB-3E61-41DA-888A-833DBF731E76}" type="slidenum">
              <a:rPr lang="en-US" altLang="en-US" sz="1200" smtClean="0">
                <a:solidFill>
                  <a:schemeClr val="bg2"/>
                </a:solidFill>
              </a:rPr>
              <a:pPr/>
              <a:t>9</a:t>
            </a:fld>
            <a:endParaRPr lang="en-US" altLang="en-US" sz="1200" dirty="0">
              <a:solidFill>
                <a:schemeClr val="bg2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7347C5F-5C90-42F2-8CD8-DE6D0333332B}"/>
              </a:ext>
            </a:extLst>
          </p:cNvPr>
          <p:cNvSpPr/>
          <p:nvPr/>
        </p:nvSpPr>
        <p:spPr>
          <a:xfrm>
            <a:off x="1684361" y="2820830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86">
                <a:extLst>
                  <a:ext uri="{FF2B5EF4-FFF2-40B4-BE49-F238E27FC236}">
                    <a16:creationId xmlns:a16="http://schemas.microsoft.com/office/drawing/2014/main" id="{4EE0DFD7-5548-4F45-9B99-1E684C04C4D9}"/>
                  </a:ext>
                </a:extLst>
              </p:cNvPr>
              <p:cNvSpPr txBox="1"/>
              <p:nvPr/>
            </p:nvSpPr>
            <p:spPr>
              <a:xfrm>
                <a:off x="1884934" y="2981366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70AD4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8" name="TextBox 186">
                <a:extLst>
                  <a:ext uri="{FF2B5EF4-FFF2-40B4-BE49-F238E27FC236}">
                    <a16:creationId xmlns:a16="http://schemas.microsoft.com/office/drawing/2014/main" id="{4EE0DFD7-5548-4F45-9B99-1E684C04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34" y="2981366"/>
                <a:ext cx="358382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92966AB7-A54B-4BC2-A351-092D29582462}"/>
              </a:ext>
            </a:extLst>
          </p:cNvPr>
          <p:cNvSpPr/>
          <p:nvPr/>
        </p:nvSpPr>
        <p:spPr>
          <a:xfrm>
            <a:off x="1912699" y="3045894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C162E25-CFAF-48E0-96CD-E9C9E78F76A3}"/>
              </a:ext>
            </a:extLst>
          </p:cNvPr>
          <p:cNvSpPr/>
          <p:nvPr/>
        </p:nvSpPr>
        <p:spPr>
          <a:xfrm>
            <a:off x="2217742" y="3405100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68F1709-E08E-42E2-B9CE-9DE89A811AC8}"/>
              </a:ext>
            </a:extLst>
          </p:cNvPr>
          <p:cNvSpPr/>
          <p:nvPr/>
        </p:nvSpPr>
        <p:spPr>
          <a:xfrm>
            <a:off x="2022505" y="3771105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A48DEED-8740-4449-AA97-9114E7C39455}"/>
              </a:ext>
            </a:extLst>
          </p:cNvPr>
          <p:cNvSpPr/>
          <p:nvPr/>
        </p:nvSpPr>
        <p:spPr>
          <a:xfrm>
            <a:off x="1021145" y="3502151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E002AC4-B78E-4AF8-B083-FA6B9F19AE51}"/>
              </a:ext>
            </a:extLst>
          </p:cNvPr>
          <p:cNvSpPr/>
          <p:nvPr/>
        </p:nvSpPr>
        <p:spPr>
          <a:xfrm>
            <a:off x="798697" y="3748630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8934315-193D-4110-A2EE-7A3DFCFECAAF}"/>
              </a:ext>
            </a:extLst>
          </p:cNvPr>
          <p:cNvSpPr/>
          <p:nvPr/>
        </p:nvSpPr>
        <p:spPr>
          <a:xfrm>
            <a:off x="1228232" y="3802560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6C29A3C-A302-43C1-A964-B991D5CB8C6B}"/>
              </a:ext>
            </a:extLst>
          </p:cNvPr>
          <p:cNvSpPr/>
          <p:nvPr/>
        </p:nvSpPr>
        <p:spPr>
          <a:xfrm>
            <a:off x="684528" y="4337501"/>
            <a:ext cx="237625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6C3D0A6-2630-4C80-AB66-5AD7D2018285}"/>
              </a:ext>
            </a:extLst>
          </p:cNvPr>
          <p:cNvSpPr/>
          <p:nvPr/>
        </p:nvSpPr>
        <p:spPr>
          <a:xfrm>
            <a:off x="1725599" y="3915091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7D39D03-2FFE-43A7-87C2-41BCBAD95F3D}"/>
              </a:ext>
            </a:extLst>
          </p:cNvPr>
          <p:cNvSpPr/>
          <p:nvPr/>
        </p:nvSpPr>
        <p:spPr>
          <a:xfrm>
            <a:off x="2024142" y="4151707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D7BEADC-C3E6-46EB-B086-ECA50E44E50E}"/>
              </a:ext>
            </a:extLst>
          </p:cNvPr>
          <p:cNvSpPr/>
          <p:nvPr/>
        </p:nvSpPr>
        <p:spPr>
          <a:xfrm>
            <a:off x="2380964" y="4625134"/>
            <a:ext cx="22833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33274B7-63EA-4FFB-973C-C7254CBF978A}"/>
              </a:ext>
            </a:extLst>
          </p:cNvPr>
          <p:cNvSpPr/>
          <p:nvPr/>
        </p:nvSpPr>
        <p:spPr>
          <a:xfrm>
            <a:off x="986205" y="5035258"/>
            <a:ext cx="263277" cy="225063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86">
                <a:extLst>
                  <a:ext uri="{FF2B5EF4-FFF2-40B4-BE49-F238E27FC236}">
                    <a16:creationId xmlns:a16="http://schemas.microsoft.com/office/drawing/2014/main" id="{64392EAA-182D-4333-AF5D-57E21970D9FD}"/>
                  </a:ext>
                </a:extLst>
              </p:cNvPr>
              <p:cNvSpPr txBox="1"/>
              <p:nvPr/>
            </p:nvSpPr>
            <p:spPr>
              <a:xfrm>
                <a:off x="618410" y="3059888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0" name="TextBox 186">
                <a:extLst>
                  <a:ext uri="{FF2B5EF4-FFF2-40B4-BE49-F238E27FC236}">
                    <a16:creationId xmlns:a16="http://schemas.microsoft.com/office/drawing/2014/main" id="{64392EAA-182D-4333-AF5D-57E21970D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0" y="3059888"/>
                <a:ext cx="358382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Oval 130">
            <a:extLst>
              <a:ext uri="{FF2B5EF4-FFF2-40B4-BE49-F238E27FC236}">
                <a16:creationId xmlns:a16="http://schemas.microsoft.com/office/drawing/2014/main" id="{BDAF5052-89D3-4CAF-B727-6851803C0007}"/>
              </a:ext>
            </a:extLst>
          </p:cNvPr>
          <p:cNvSpPr/>
          <p:nvPr/>
        </p:nvSpPr>
        <p:spPr>
          <a:xfrm>
            <a:off x="646175" y="3124416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86">
                <a:extLst>
                  <a:ext uri="{FF2B5EF4-FFF2-40B4-BE49-F238E27FC236}">
                    <a16:creationId xmlns:a16="http://schemas.microsoft.com/office/drawing/2014/main" id="{27B1B9B9-A1B7-40DD-8052-91CB58819C33}"/>
                  </a:ext>
                </a:extLst>
              </p:cNvPr>
              <p:cNvSpPr txBox="1"/>
              <p:nvPr/>
            </p:nvSpPr>
            <p:spPr>
              <a:xfrm>
                <a:off x="1551120" y="4978513"/>
                <a:ext cx="3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ED7D3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2" name="TextBox 186">
                <a:extLst>
                  <a:ext uri="{FF2B5EF4-FFF2-40B4-BE49-F238E27FC236}">
                    <a16:creationId xmlns:a16="http://schemas.microsoft.com/office/drawing/2014/main" id="{27B1B9B9-A1B7-40DD-8052-91CB58819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20" y="4978513"/>
                <a:ext cx="358382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4833A290-D89C-4D67-89DA-7E846BC0A8D2}"/>
              </a:ext>
            </a:extLst>
          </p:cNvPr>
          <p:cNvSpPr/>
          <p:nvPr/>
        </p:nvSpPr>
        <p:spPr>
          <a:xfrm>
            <a:off x="1578885" y="5043041"/>
            <a:ext cx="305044" cy="301416"/>
          </a:xfrm>
          <a:prstGeom prst="ellipse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86">
                <a:extLst>
                  <a:ext uri="{FF2B5EF4-FFF2-40B4-BE49-F238E27FC236}">
                    <a16:creationId xmlns:a16="http://schemas.microsoft.com/office/drawing/2014/main" id="{8E8F8595-3408-4A95-BDAA-4E338213A723}"/>
                  </a:ext>
                </a:extLst>
              </p:cNvPr>
              <p:cNvSpPr txBox="1"/>
              <p:nvPr/>
            </p:nvSpPr>
            <p:spPr>
              <a:xfrm>
                <a:off x="2316291" y="4562564"/>
                <a:ext cx="357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4" name="TextBox 186">
                <a:extLst>
                  <a:ext uri="{FF2B5EF4-FFF2-40B4-BE49-F238E27FC236}">
                    <a16:creationId xmlns:a16="http://schemas.microsoft.com/office/drawing/2014/main" id="{8E8F8595-3408-4A95-BDAA-4E338213A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91" y="4562564"/>
                <a:ext cx="35768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Oval 134">
            <a:extLst>
              <a:ext uri="{FF2B5EF4-FFF2-40B4-BE49-F238E27FC236}">
                <a16:creationId xmlns:a16="http://schemas.microsoft.com/office/drawing/2014/main" id="{38727B1E-F578-4F6A-B5F5-067C8BC75E1A}"/>
              </a:ext>
            </a:extLst>
          </p:cNvPr>
          <p:cNvSpPr/>
          <p:nvPr/>
        </p:nvSpPr>
        <p:spPr>
          <a:xfrm>
            <a:off x="2266615" y="5018164"/>
            <a:ext cx="246281" cy="200799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0AF1181-9A6B-42B5-96C1-E10FB5B0612F}"/>
              </a:ext>
            </a:extLst>
          </p:cNvPr>
          <p:cNvCxnSpPr>
            <a:cxnSpLocks/>
            <a:stCxn id="117" idx="5"/>
            <a:endCxn id="119" idx="1"/>
          </p:cNvCxnSpPr>
          <p:nvPr/>
        </p:nvCxnSpPr>
        <p:spPr>
          <a:xfrm>
            <a:off x="1879259" y="3012933"/>
            <a:ext cx="78113" cy="771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42F4CC9-96A2-4327-8F7C-D622E66DB586}"/>
              </a:ext>
            </a:extLst>
          </p:cNvPr>
          <p:cNvCxnSpPr>
            <a:cxnSpLocks/>
            <a:stCxn id="119" idx="5"/>
          </p:cNvCxnSpPr>
          <p:nvPr/>
        </p:nvCxnSpPr>
        <p:spPr>
          <a:xfrm>
            <a:off x="2173070" y="3303169"/>
            <a:ext cx="93545" cy="12696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E2187DA-630E-4AB0-94EB-98C9A8DC69BE}"/>
              </a:ext>
            </a:extLst>
          </p:cNvPr>
          <p:cNvCxnSpPr>
            <a:cxnSpLocks/>
            <a:stCxn id="131" idx="5"/>
            <a:endCxn id="122" idx="1"/>
          </p:cNvCxnSpPr>
          <p:nvPr/>
        </p:nvCxnSpPr>
        <p:spPr>
          <a:xfrm>
            <a:off x="906546" y="3381691"/>
            <a:ext cx="148038" cy="15342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17E95D9-21BD-4628-853A-3EE6509B812C}"/>
              </a:ext>
            </a:extLst>
          </p:cNvPr>
          <p:cNvCxnSpPr>
            <a:cxnSpLocks/>
            <a:stCxn id="122" idx="3"/>
            <a:endCxn id="123" idx="7"/>
          </p:cNvCxnSpPr>
          <p:nvPr/>
        </p:nvCxnSpPr>
        <p:spPr>
          <a:xfrm flipH="1">
            <a:off x="993595" y="3694254"/>
            <a:ext cx="60989" cy="8733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60B5E50-12A0-4B7A-98B8-AED7260F7951}"/>
              </a:ext>
            </a:extLst>
          </p:cNvPr>
          <p:cNvCxnSpPr>
            <a:cxnSpLocks/>
            <a:stCxn id="122" idx="5"/>
            <a:endCxn id="124" idx="0"/>
          </p:cNvCxnSpPr>
          <p:nvPr/>
        </p:nvCxnSpPr>
        <p:spPr>
          <a:xfrm>
            <a:off x="1216043" y="3694254"/>
            <a:ext cx="126358" cy="10830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381202C-C4AD-4E58-8761-6CA4D4636993}"/>
              </a:ext>
            </a:extLst>
          </p:cNvPr>
          <p:cNvCxnSpPr>
            <a:cxnSpLocks/>
            <a:stCxn id="120" idx="4"/>
            <a:endCxn id="121" idx="7"/>
          </p:cNvCxnSpPr>
          <p:nvPr/>
        </p:nvCxnSpPr>
        <p:spPr>
          <a:xfrm flipH="1">
            <a:off x="2217403" y="3630163"/>
            <a:ext cx="114508" cy="1739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9D86723-E46B-4999-867C-347DDA773B08}"/>
              </a:ext>
            </a:extLst>
          </p:cNvPr>
          <p:cNvCxnSpPr>
            <a:cxnSpLocks/>
          </p:cNvCxnSpPr>
          <p:nvPr/>
        </p:nvCxnSpPr>
        <p:spPr>
          <a:xfrm flipV="1">
            <a:off x="1935269" y="3911045"/>
            <a:ext cx="102008" cy="6441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18AD1A7-FD87-4E40-A923-4E02436836E7}"/>
              </a:ext>
            </a:extLst>
          </p:cNvPr>
          <p:cNvCxnSpPr>
            <a:cxnSpLocks/>
            <a:stCxn id="126" idx="5"/>
            <a:endCxn id="127" idx="1"/>
          </p:cNvCxnSpPr>
          <p:nvPr/>
        </p:nvCxnSpPr>
        <p:spPr>
          <a:xfrm>
            <a:off x="1920497" y="4107194"/>
            <a:ext cx="137084" cy="7747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E05D353-4028-4072-A3CB-AFAC32A28259}"/>
              </a:ext>
            </a:extLst>
          </p:cNvPr>
          <p:cNvCxnSpPr>
            <a:cxnSpLocks/>
            <a:stCxn id="133" idx="7"/>
            <a:endCxn id="128" idx="3"/>
          </p:cNvCxnSpPr>
          <p:nvPr/>
        </p:nvCxnSpPr>
        <p:spPr>
          <a:xfrm flipV="1">
            <a:off x="1839256" y="4817237"/>
            <a:ext cx="575147" cy="269945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dash"/>
            <a:miter lim="800000"/>
          </a:ln>
          <a:effectLst/>
        </p:spPr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9E75B104-ACF1-4863-B6D7-CD13D90374C8}"/>
              </a:ext>
            </a:extLst>
          </p:cNvPr>
          <p:cNvSpPr/>
          <p:nvPr/>
        </p:nvSpPr>
        <p:spPr>
          <a:xfrm rot="20948915">
            <a:off x="1575363" y="2613963"/>
            <a:ext cx="1001755" cy="1928678"/>
          </a:xfrm>
          <a:prstGeom prst="ellipse">
            <a:avLst/>
          </a:prstGeom>
          <a:solidFill>
            <a:srgbClr val="70AD47">
              <a:lumMod val="40000"/>
              <a:lumOff val="60000"/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7AE2DF3-B529-4BC5-9626-0CEA6C4680AF}"/>
              </a:ext>
            </a:extLst>
          </p:cNvPr>
          <p:cNvSpPr/>
          <p:nvPr/>
        </p:nvSpPr>
        <p:spPr>
          <a:xfrm rot="20452647">
            <a:off x="571032" y="2856034"/>
            <a:ext cx="889972" cy="1449477"/>
          </a:xfrm>
          <a:prstGeom prst="ellipse">
            <a:avLst/>
          </a:prstGeom>
          <a:solidFill>
            <a:srgbClr val="FF9797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DDDB64A-601B-4A78-A520-242CF1055543}"/>
              </a:ext>
            </a:extLst>
          </p:cNvPr>
          <p:cNvCxnSpPr>
            <a:cxnSpLocks/>
            <a:stCxn id="146" idx="2"/>
            <a:endCxn id="128" idx="1"/>
          </p:cNvCxnSpPr>
          <p:nvPr/>
        </p:nvCxnSpPr>
        <p:spPr>
          <a:xfrm>
            <a:off x="2080392" y="3700531"/>
            <a:ext cx="334011" cy="957563"/>
          </a:xfrm>
          <a:prstGeom prst="line">
            <a:avLst/>
          </a:prstGeom>
          <a:noFill/>
          <a:ln w="28575" cap="flat" cmpd="sng" algn="ctr">
            <a:solidFill>
              <a:srgbClr val="70AD47">
                <a:lumMod val="50000"/>
              </a:srgbClr>
            </a:solidFill>
            <a:prstDash val="dash"/>
            <a:miter lim="800000"/>
          </a:ln>
          <a:effectLst/>
        </p:spPr>
      </p:cxnSp>
      <p:sp>
        <p:nvSpPr>
          <p:cNvPr id="146" name="Star: 4 Points 145">
            <a:extLst>
              <a:ext uri="{FF2B5EF4-FFF2-40B4-BE49-F238E27FC236}">
                <a16:creationId xmlns:a16="http://schemas.microsoft.com/office/drawing/2014/main" id="{004C7B8E-E73D-448A-8E4B-77E08B74C917}"/>
              </a:ext>
            </a:extLst>
          </p:cNvPr>
          <p:cNvSpPr/>
          <p:nvPr/>
        </p:nvSpPr>
        <p:spPr>
          <a:xfrm>
            <a:off x="1965717" y="3506923"/>
            <a:ext cx="229350" cy="193608"/>
          </a:xfrm>
          <a:prstGeom prst="star4">
            <a:avLst/>
          </a:prstGeom>
          <a:solidFill>
            <a:srgbClr val="70AD47">
              <a:lumMod val="5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840E6B-AFDB-40FA-A735-F237A2071C15}"/>
              </a:ext>
            </a:extLst>
          </p:cNvPr>
          <p:cNvCxnSpPr>
            <a:cxnSpLocks/>
            <a:stCxn id="147" idx="2"/>
            <a:endCxn id="128" idx="2"/>
          </p:cNvCxnSpPr>
          <p:nvPr/>
        </p:nvCxnSpPr>
        <p:spPr>
          <a:xfrm>
            <a:off x="1044069" y="3724842"/>
            <a:ext cx="1336895" cy="101282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7" name="Star: 4 Points 146">
            <a:extLst>
              <a:ext uri="{FF2B5EF4-FFF2-40B4-BE49-F238E27FC236}">
                <a16:creationId xmlns:a16="http://schemas.microsoft.com/office/drawing/2014/main" id="{7B2789D7-E38D-4A7D-8D57-24C58200266A}"/>
              </a:ext>
            </a:extLst>
          </p:cNvPr>
          <p:cNvSpPr/>
          <p:nvPr/>
        </p:nvSpPr>
        <p:spPr>
          <a:xfrm>
            <a:off x="929394" y="3531234"/>
            <a:ext cx="229350" cy="193608"/>
          </a:xfrm>
          <a:prstGeom prst="star4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03A2598-97A4-456B-9032-A467A237794F}"/>
              </a:ext>
            </a:extLst>
          </p:cNvPr>
          <p:cNvCxnSpPr>
            <a:cxnSpLocks/>
            <a:stCxn id="127" idx="5"/>
            <a:endCxn id="128" idx="1"/>
          </p:cNvCxnSpPr>
          <p:nvPr/>
        </p:nvCxnSpPr>
        <p:spPr>
          <a:xfrm>
            <a:off x="2219040" y="4343810"/>
            <a:ext cx="195363" cy="3142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723D068-77F3-473F-9DF4-08F990C165D4}"/>
              </a:ext>
            </a:extLst>
          </p:cNvPr>
          <p:cNvCxnSpPr>
            <a:cxnSpLocks/>
            <a:stCxn id="124" idx="6"/>
            <a:endCxn id="126" idx="2"/>
          </p:cNvCxnSpPr>
          <p:nvPr/>
        </p:nvCxnSpPr>
        <p:spPr>
          <a:xfrm>
            <a:off x="1456569" y="3915092"/>
            <a:ext cx="269030" cy="112531"/>
          </a:xfrm>
          <a:prstGeom prst="line">
            <a:avLst/>
          </a:prstGeom>
          <a:noFill/>
          <a:ln w="57150" cap="flat" cmpd="sng" algn="ctr">
            <a:solidFill>
              <a:srgbClr val="C60C3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43762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7634</TotalTime>
  <Words>968</Words>
  <Application>Microsoft Office PowerPoint</Application>
  <PresentationFormat>On-screen Show (4:3)</PresentationFormat>
  <Paragraphs>291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Andalus</vt:lpstr>
      <vt:lpstr>Arial</vt:lpstr>
      <vt:lpstr>Calibri</vt:lpstr>
      <vt:lpstr>Cambria Math</vt:lpstr>
      <vt:lpstr>Courier New</vt:lpstr>
      <vt:lpstr>Lucida Sans</vt:lpstr>
      <vt:lpstr>Times New Roman</vt:lpstr>
      <vt:lpstr>Default Design</vt:lpstr>
      <vt:lpstr>1_Default Design</vt:lpstr>
      <vt:lpstr>LabelForest: Non-Parametric Semi-supervised Learning for Activity Recognition</vt:lpstr>
      <vt:lpstr>Research in EPSL @ WSU</vt:lpstr>
      <vt:lpstr>Activity Recognition</vt:lpstr>
      <vt:lpstr>Semi-supervised Learning</vt:lpstr>
      <vt:lpstr>LabelForest</vt:lpstr>
      <vt:lpstr>Graph Modeling</vt:lpstr>
      <vt:lpstr>Greedy Spanning Forest Algorithm</vt:lpstr>
      <vt:lpstr>Forest Spanning Criteria</vt:lpstr>
      <vt:lpstr>Forest Spanning Criteria – cont.</vt:lpstr>
      <vt:lpstr>Forest Spanning Criteria – cont.</vt:lpstr>
      <vt:lpstr>Forest Spanning Criteria – cont.</vt:lpstr>
      <vt:lpstr>Automated Tradeoff</vt:lpstr>
      <vt:lpstr>Sample Filtering</vt:lpstr>
      <vt:lpstr>LabelForest Complexity</vt:lpstr>
      <vt:lpstr>Validation</vt:lpstr>
      <vt:lpstr>Results of Selective Labeling</vt:lpstr>
      <vt:lpstr>Results of Activity Recognition</vt:lpstr>
      <vt:lpstr>Unbalanced Seed Data</vt:lpstr>
      <vt:lpstr>Unbalanced Seed Data – cont.</vt:lpstr>
      <vt:lpstr>Summary</vt:lpstr>
      <vt:lpstr>Future Work</vt:lpstr>
      <vt:lpstr>The End</vt:lpstr>
    </vt:vector>
  </TitlesOfParts>
  <Company>Washington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Marketing</dc:creator>
  <cp:lastModifiedBy>Yuchao Ma</cp:lastModifiedBy>
  <cp:revision>1298</cp:revision>
  <cp:lastPrinted>2014-04-21T18:27:44Z</cp:lastPrinted>
  <dcterms:created xsi:type="dcterms:W3CDTF">2001-10-04T20:08:10Z</dcterms:created>
  <dcterms:modified xsi:type="dcterms:W3CDTF">2018-11-12T16:57:06Z</dcterms:modified>
</cp:coreProperties>
</file>