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ppt/tags/tag3.xml" ContentType="application/vnd.openxmlformats-officedocument.presentationml.tag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4"/>
    <p:sldMasterId id="2147483681" r:id="rId5"/>
    <p:sldMasterId id="2147483688" r:id="rId6"/>
  </p:sldMasterIdLst>
  <p:notesMasterIdLst>
    <p:notesMasterId r:id="rId16"/>
  </p:notesMasterIdLst>
  <p:handoutMasterIdLst>
    <p:handoutMasterId r:id="rId17"/>
  </p:handoutMasterIdLst>
  <p:sldIdLst>
    <p:sldId id="256" r:id="rId7"/>
    <p:sldId id="527" r:id="rId8"/>
    <p:sldId id="577" r:id="rId9"/>
    <p:sldId id="572" r:id="rId10"/>
    <p:sldId id="583" r:id="rId11"/>
    <p:sldId id="575" r:id="rId12"/>
    <p:sldId id="580" r:id="rId13"/>
    <p:sldId id="584" r:id="rId14"/>
    <p:sldId id="5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98976" initials="AndrewP" lastIdx="1" clrIdx="0"/>
  <p:cmAuthor id="2" name="Abhishek Ranjan" initials="AR-N" lastIdx="1" clrIdx="1"/>
  <p:cmAuthor id="3" name="Priyesh Priyadarshi - Network" initials="PP-N" lastIdx="0" clrIdx="2">
    <p:extLst>
      <p:ext uri="{19B8F6BF-5375-455C-9EA6-DF929625EA0E}">
        <p15:presenceInfo xmlns:p15="http://schemas.microsoft.com/office/powerpoint/2012/main" userId="S-1-5-21-1235562443-883185111-695274123-2168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D4CBDF"/>
    <a:srgbClr val="FFE67D"/>
    <a:srgbClr val="00CC00"/>
    <a:srgbClr val="008000"/>
    <a:srgbClr val="FAD8D6"/>
    <a:srgbClr val="E2231A"/>
    <a:srgbClr val="E9EDF4"/>
    <a:srgbClr val="89FFBE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1119" autoAdjust="0"/>
  </p:normalViewPr>
  <p:slideViewPr>
    <p:cSldViewPr snapToGrid="0" snapToObjects="1">
      <p:cViewPr varScale="1">
        <p:scale>
          <a:sx n="67" d="100"/>
          <a:sy n="67" d="100"/>
        </p:scale>
        <p:origin x="1386" y="60"/>
      </p:cViewPr>
      <p:guideLst>
        <p:guide orient="horz" pos="713"/>
        <p:guide pos="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-28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ustomXml" Target="../customXml/item4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BA3A-A2F9-2242-B760-7D43E414986C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A6A6-B3A7-1D4C-B504-759EFE177D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24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B3993-9AEE-F044-890A-4ABC643069DC}" type="datetimeFigureOut">
              <a:rPr lang="en-US" smtClean="0"/>
              <a:t>11/2/2018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03AD-7BE0-C14A-AD8F-20F052A5AD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1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6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0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03AD-7BE0-C14A-AD8F-20F052A5AD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3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757363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fld id="{B4766977-47FF-4151-BC29-FF4F6F6C0FD4}" type="slidenum">
              <a:rPr lang="en-US" sz="500">
                <a:solidFill>
                  <a:srgbClr val="FFA3A3"/>
                </a:solidFill>
              </a:rPr>
              <a:pPr defTabSz="914400">
                <a:defRPr/>
              </a:pPr>
              <a:t>‹#›</a:t>
            </a:fld>
            <a:endParaRPr lang="en-US" sz="500" dirty="0">
              <a:solidFill>
                <a:srgbClr val="FFA3A3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063" y="892175"/>
            <a:ext cx="8880475" cy="1470025"/>
          </a:xfrm>
        </p:spPr>
        <p:txBody>
          <a:bodyPr/>
          <a:lstStyle>
            <a:lvl1pPr>
              <a:defRPr sz="4000" b="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888" y="2924175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000" b="1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-25400"/>
            <a:ext cx="8050212" cy="11430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56929"/>
            <a:ext cx="9144000" cy="42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9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779048"/>
            <a:ext cx="9144000" cy="1167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06" y="2779048"/>
            <a:ext cx="6740650" cy="11628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" y="3065127"/>
            <a:ext cx="1230284" cy="670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014169" y="2826845"/>
            <a:ext cx="0" cy="1051531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949750"/>
            <a:ext cx="9144000" cy="116760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9750"/>
            <a:ext cx="7772400" cy="1167609"/>
          </a:xfrm>
        </p:spPr>
        <p:txBody>
          <a:bodyPr anchor="ctr" anchorCtr="0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757363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fld id="{B4766977-47FF-4151-BC29-FF4F6F6C0FD4}" type="slidenum">
              <a:rPr lang="en-US" sz="500">
                <a:solidFill>
                  <a:srgbClr val="FFA3A3"/>
                </a:solidFill>
              </a:rPr>
              <a:pPr defTabSz="914400">
                <a:defRPr/>
              </a:pPr>
              <a:t>‹#›</a:t>
            </a:fld>
            <a:endParaRPr lang="en-US" sz="500" dirty="0">
              <a:solidFill>
                <a:srgbClr val="FFA3A3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063" y="892175"/>
            <a:ext cx="8880475" cy="1470025"/>
          </a:xfrm>
        </p:spPr>
        <p:txBody>
          <a:bodyPr/>
          <a:lstStyle>
            <a:lvl1pPr>
              <a:defRPr sz="4000" b="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888" y="2924175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000" b="1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400"/>
            <a:ext cx="9144000" cy="16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56929"/>
            <a:ext cx="9144000" cy="42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-25400"/>
            <a:ext cx="8006883" cy="9532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-25400"/>
            <a:ext cx="8050212" cy="11430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56929"/>
            <a:ext cx="9144000" cy="42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2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779048"/>
            <a:ext cx="9144000" cy="1167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06" y="2779048"/>
            <a:ext cx="6740650" cy="11628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" y="3065127"/>
            <a:ext cx="1230284" cy="670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014169" y="2826845"/>
            <a:ext cx="0" cy="1051531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400"/>
            <a:ext cx="9144000" cy="16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56929"/>
            <a:ext cx="9144000" cy="42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-25400"/>
            <a:ext cx="8006883" cy="9532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-25400"/>
            <a:ext cx="8050212" cy="11430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56929"/>
            <a:ext cx="9144000" cy="42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779048"/>
            <a:ext cx="9144000" cy="1167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06" y="2779048"/>
            <a:ext cx="6740650" cy="11628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" y="3065127"/>
            <a:ext cx="1230284" cy="670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014169" y="2826845"/>
            <a:ext cx="0" cy="1051531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porateSlid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779048"/>
            <a:ext cx="9144000" cy="11676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306" y="2779048"/>
            <a:ext cx="6740650" cy="1162802"/>
          </a:xfrm>
        </p:spPr>
        <p:txBody>
          <a:bodyPr bIns="91440"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illy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9" y="3065127"/>
            <a:ext cx="1230284" cy="6705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014169" y="2826845"/>
            <a:ext cx="0" cy="1051531"/>
          </a:xfrm>
          <a:prstGeom prst="line">
            <a:avLst/>
          </a:prstGeom>
          <a:ln w="6350">
            <a:solidFill>
              <a:srgbClr val="E223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9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ppt_title_slide_ar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0" y="6126163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757363" y="6572250"/>
            <a:ext cx="10048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fld id="{B4766977-47FF-4151-BC29-FF4F6F6C0FD4}" type="slidenum">
              <a:rPr lang="en-US" sz="500">
                <a:solidFill>
                  <a:srgbClr val="FFA3A3"/>
                </a:solidFill>
              </a:rPr>
              <a:pPr defTabSz="914400">
                <a:defRPr/>
              </a:pPr>
              <a:t>‹#›</a:t>
            </a:fld>
            <a:endParaRPr lang="en-US" sz="500" dirty="0">
              <a:solidFill>
                <a:srgbClr val="FFA3A3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063" y="892175"/>
            <a:ext cx="8880475" cy="1470025"/>
          </a:xfrm>
        </p:spPr>
        <p:txBody>
          <a:bodyPr/>
          <a:lstStyle>
            <a:lvl1pPr>
              <a:defRPr sz="4000" b="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888" y="2924175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000" b="1" i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400"/>
            <a:ext cx="9144000" cy="16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56929"/>
            <a:ext cx="9144000" cy="425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-25400"/>
            <a:ext cx="8006883" cy="9532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0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1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5250867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17" descr="slide_masthead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-2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543050"/>
            <a:ext cx="8709025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0" y="6456363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031163" y="6548438"/>
            <a:ext cx="10048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4400">
              <a:defRPr/>
            </a:pPr>
            <a:fld id="{C8A77DDF-FC23-47D1-A562-63AC848576DC}" type="slidenum">
              <a:rPr lang="en-US" sz="1000">
                <a:solidFill>
                  <a:srgbClr val="000000"/>
                </a:solidFill>
              </a:rPr>
              <a:pPr algn="ctr" defTabSz="914400">
                <a:defRPr/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6" r:id="rId4"/>
    <p:sldLayoutId id="2147483674" r:id="rId5"/>
    <p:sldLayoutId id="2147483675" r:id="rId6"/>
    <p:sldLayoutId id="2147483687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511121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17" descr="slide_masthead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-2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543050"/>
            <a:ext cx="8709025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0" y="6456363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031163" y="6548438"/>
            <a:ext cx="10048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4400">
              <a:defRPr/>
            </a:pPr>
            <a:fld id="{C8A77DDF-FC23-47D1-A562-63AC848576DC}" type="slidenum">
              <a:rPr lang="en-US" sz="1000">
                <a:solidFill>
                  <a:srgbClr val="000000"/>
                </a:solidFill>
              </a:rPr>
              <a:pPr algn="ctr" defTabSz="914400">
                <a:defRPr/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3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51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8950383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17" descr="slide_masthea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-2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543050"/>
            <a:ext cx="8709025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0" y="6456363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031163" y="6548438"/>
            <a:ext cx="10048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4400">
              <a:defRPr/>
            </a:pPr>
            <a:fld id="{C8A77DDF-FC23-47D1-A562-63AC848576DC}" type="slidenum">
              <a:rPr lang="en-US" sz="1000">
                <a:solidFill>
                  <a:srgbClr val="000000"/>
                </a:solidFill>
              </a:rPr>
              <a:pPr algn="ctr" defTabSz="914400">
                <a:defRPr/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3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882" y="2779048"/>
            <a:ext cx="6925074" cy="11628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 Master File Loading Process and Procedure refresh (Using NAS FTP and </a:t>
            </a:r>
            <a:r>
              <a:rPr lang="en-US" sz="2000" dirty="0"/>
              <a:t>C</a:t>
            </a:r>
            <a:r>
              <a:rPr lang="en-US" sz="2000" dirty="0" smtClean="0"/>
              <a:t>loud Interface)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7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588" y="1019665"/>
            <a:ext cx="8709025" cy="47704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50"/>
              </a:spcBef>
              <a:buFont typeface="Wingdings" pitchFamily="2" charset="2"/>
              <a:buChar char="Ø"/>
            </a:pPr>
            <a:r>
              <a:rPr lang="en-US" altLang="ja-JP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Prerequisites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Wingdings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 Master tables Load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lnSpc>
                <a:spcPct val="150000"/>
              </a:lnSpc>
              <a:spcBef>
                <a:spcPts val="50"/>
              </a:spcBef>
              <a:buFont typeface="Wingdings" pitchFamily="2" charset="2"/>
              <a:buChar char="Ø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File load Process ,direct load to L tables (Informatica Cloud Interface)</a:t>
            </a:r>
          </a:p>
          <a:p>
            <a:pPr lvl="1">
              <a:lnSpc>
                <a:spcPct val="150000"/>
              </a:lnSpc>
              <a:spcBef>
                <a:spcPts val="50"/>
              </a:spcBef>
              <a:buFont typeface="Wingdings" pitchFamily="2" charset="2"/>
              <a:buChar char="Ø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load process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tables Load and Error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 as per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validation of data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US" altLang="ja-JP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Wingdings" pitchFamily="2" charset="2"/>
              <a:buChar char="Ø"/>
            </a:pPr>
            <a:r>
              <a:rPr lang="en-US" altLang="ja-JP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 Master tables and Procedures details.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Wingdings" pitchFamily="2" charset="2"/>
              <a:buChar char="Ø"/>
            </a:pPr>
            <a:r>
              <a:rPr lang="en-US" altLang="ja-JP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Generic Validations for Master Tables Load</a:t>
            </a:r>
            <a:r>
              <a:rPr lang="en-US" altLang="ja-JP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Wingdings" pitchFamily="2" charset="2"/>
              <a:buChar char="Ø"/>
            </a:pPr>
            <a:r>
              <a:rPr lang="en-US" altLang="ja-JP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General Error descriptions and Error codes.</a:t>
            </a:r>
            <a:endParaRPr lang="en-US" altLang="ja-JP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Contents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45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6624" y="1252046"/>
            <a:ext cx="5988106" cy="41479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1400" b="1" dirty="0" smtClean="0"/>
              <a:t>IT/JCO </a:t>
            </a:r>
            <a:r>
              <a:rPr kumimoji="1" lang="en-US" altLang="ja-JP" sz="1400" dirty="0" smtClean="0"/>
              <a:t>person should have access on </a:t>
            </a:r>
            <a:r>
              <a:rPr kumimoji="1" lang="en-US" altLang="ja-JP" sz="1400" b="1" dirty="0" smtClean="0"/>
              <a:t>NAS and </a:t>
            </a:r>
            <a:r>
              <a:rPr kumimoji="1" lang="en-US" altLang="ja-JP" sz="1400" b="1" dirty="0" err="1" smtClean="0"/>
              <a:t>Informatica</a:t>
            </a:r>
            <a:r>
              <a:rPr kumimoji="1" lang="en-US" altLang="ja-JP" sz="1400" b="1" dirty="0" smtClean="0"/>
              <a:t> Cloud</a:t>
            </a:r>
            <a:endParaRPr kumimoji="1" lang="en-US" altLang="ja-JP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1400" dirty="0" smtClean="0"/>
              <a:t>File should be present in the mentioned </a:t>
            </a:r>
            <a:r>
              <a:rPr kumimoji="1" lang="en-US" altLang="ja-JP" sz="1400" b="1" dirty="0" smtClean="0"/>
              <a:t>NAS</a:t>
            </a:r>
            <a:r>
              <a:rPr kumimoji="1" lang="en-US" altLang="ja-JP" sz="1400" dirty="0" smtClean="0"/>
              <a:t> folder so that data will be loaded to master tables/configurational tables. Even if files will not present </a:t>
            </a:r>
            <a:r>
              <a:rPr kumimoji="1" lang="en-US" altLang="ja-JP" sz="1400" dirty="0" err="1" smtClean="0"/>
              <a:t>informatica</a:t>
            </a:r>
            <a:r>
              <a:rPr kumimoji="1" lang="en-US" altLang="ja-JP" sz="1400" dirty="0" smtClean="0"/>
              <a:t> cloud task will not be failed.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1400" dirty="0" smtClean="0"/>
              <a:t>File Encoding and type should be in .csv </a:t>
            </a:r>
            <a:r>
              <a:rPr kumimoji="1" lang="en-US" altLang="ja-JP" sz="1400" b="1" dirty="0" smtClean="0"/>
              <a:t>UTF-8 </a:t>
            </a:r>
            <a:r>
              <a:rPr kumimoji="1" lang="en-US" altLang="ja-JP" sz="1400" dirty="0" smtClean="0"/>
              <a:t>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sz="1400" dirty="0" smtClean="0"/>
              <a:t>File Headers should be in English only.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Prerequisites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173345"/>
            <a:ext cx="2038350" cy="21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 File load Process ,direct load to L tables (Informatica Cloud Interface)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032" y="3380501"/>
            <a:ext cx="21097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PA File Source NAS :</a:t>
            </a:r>
          </a:p>
          <a:p>
            <a:r>
              <a:rPr kumimoji="1" lang="en-IN" altLang="ja-JP" sz="1100" dirty="0"/>
              <a:t>\\</a:t>
            </a:r>
            <a:r>
              <a:rPr kumimoji="1" lang="en-IN" altLang="ja-JP" sz="1100" dirty="0" smtClean="0"/>
              <a:t>Je3nas02\group7.grp\Harmony\PA\prd\</a:t>
            </a:r>
            <a:endParaRPr kumimoji="1" lang="ja-JP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814259" y="1804742"/>
            <a:ext cx="1915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Target (JDWH_EVAL_OWNER)</a:t>
            </a:r>
            <a:endParaRPr kumimoji="1" lang="ja-JP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0817" y="2538636"/>
            <a:ext cx="691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 FTP</a:t>
            </a:r>
            <a:endParaRPr kumimoji="1" lang="ja-JP" altLang="en-US" sz="1100" dirty="0"/>
          </a:p>
        </p:txBody>
      </p:sp>
      <p:pic>
        <p:nvPicPr>
          <p:cNvPr id="60" name="Picture 59" descr="Osu! Program Files - osu!wik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8" y="2289775"/>
            <a:ext cx="927243" cy="791154"/>
          </a:xfrm>
          <a:prstGeom prst="rect">
            <a:avLst/>
          </a:prstGeom>
        </p:spPr>
      </p:pic>
      <p:pic>
        <p:nvPicPr>
          <p:cNvPr id="62" name="Picture 61" descr="Software de S.O y otros ~ TIC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10" y="2400339"/>
            <a:ext cx="1024894" cy="946056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1380143" y="2879404"/>
            <a:ext cx="152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56" y="2709864"/>
            <a:ext cx="812767" cy="992970"/>
          </a:xfrm>
          <a:prstGeom prst="rect">
            <a:avLst/>
          </a:prstGeom>
        </p:spPr>
      </p:pic>
      <p:pic>
        <p:nvPicPr>
          <p:cNvPr id="71" name="Picture 70" descr="&lt;strong&gt;Database&lt;/strong&gt; Symbol Labelled by witcombem - Labelled &lt;strong&gt;database&lt;/strong&gt;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31" y="2278031"/>
            <a:ext cx="713184" cy="915026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3542902" y="2840669"/>
            <a:ext cx="3273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779" y="936506"/>
            <a:ext cx="890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Step 1: IT/JCO Team needs to place the file on specific </a:t>
            </a:r>
            <a:r>
              <a:rPr kumimoji="1" lang="en-US" altLang="ja-JP" sz="1200" b="1" dirty="0" smtClean="0"/>
              <a:t>NAS</a:t>
            </a:r>
            <a:r>
              <a:rPr kumimoji="1" lang="en-US" altLang="ja-JP" sz="1200" dirty="0" smtClean="0"/>
              <a:t> folder.</a:t>
            </a:r>
          </a:p>
          <a:p>
            <a:r>
              <a:rPr kumimoji="1" lang="en-US" altLang="ja-JP" sz="1200" dirty="0" smtClean="0"/>
              <a:t>Step 2: IT/JCO Team needs to trigger the load through </a:t>
            </a:r>
            <a:r>
              <a:rPr kumimoji="1" lang="en-US" altLang="ja-JP" sz="1200" b="1" dirty="0" smtClean="0"/>
              <a:t>Informatica cloud</a:t>
            </a:r>
            <a:r>
              <a:rPr kumimoji="1" lang="en-US" altLang="ja-JP" sz="1200" dirty="0" smtClean="0"/>
              <a:t>.</a:t>
            </a:r>
            <a:endParaRPr kumimoji="1" lang="ja-JP" alt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28588" y="1825526"/>
            <a:ext cx="8902052" cy="4978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512203" y="1529202"/>
            <a:ext cx="721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</a:t>
            </a:r>
            <a:endParaRPr kumimoji="1"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4088" y="285756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026082" y="2177673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2</a:t>
            </a:r>
            <a:endParaRPr kumimoji="1" lang="ja-JP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4567796" y="2538636"/>
            <a:ext cx="128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3</a:t>
            </a:r>
            <a:endParaRPr kumimoji="1" lang="ja-JP" alt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542902" y="227239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/>
              <a:t>Direct load to stage tables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60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 data load process Master tables Load and Error generation as per validation of data loaded into L tables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10945" y="5197881"/>
            <a:ext cx="2668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               JDWH_EVAL_OWNER</a:t>
            </a:r>
          </a:p>
          <a:p>
            <a:r>
              <a:rPr kumimoji="1" lang="en-US" altLang="ja-JP" sz="1100" dirty="0" smtClean="0"/>
              <a:t>    (Table Name – PA_FL_ERR_LOG )</a:t>
            </a:r>
            <a:endParaRPr kumimoji="1" lang="ja-JP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1790817" y="2538636"/>
            <a:ext cx="691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 </a:t>
            </a:r>
            <a:endParaRPr kumimoji="1" lang="ja-JP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610244" y="3896553"/>
            <a:ext cx="3139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Fail in validations</a:t>
            </a:r>
            <a:endParaRPr kumimoji="1" lang="ja-JP" alt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674904" y="3178260"/>
            <a:ext cx="0" cy="71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8557" y="3426781"/>
            <a:ext cx="691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 </a:t>
            </a:r>
            <a:endParaRPr kumimoji="1" lang="ja-JP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1597" y="5208859"/>
            <a:ext cx="691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 </a:t>
            </a:r>
            <a:endParaRPr kumimoji="1" lang="ja-JP" altLang="en-US" sz="1100" dirty="0"/>
          </a:p>
        </p:txBody>
      </p:sp>
      <p:pic>
        <p:nvPicPr>
          <p:cNvPr id="71" name="Picture 70" descr="&lt;strong&gt;Database&lt;/strong&gt; Symbol Labelled by witcombem - Labelled &lt;strong&gt;database&lt;/strong&gt;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58" y="2263234"/>
            <a:ext cx="713184" cy="915026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840779" y="2676550"/>
            <a:ext cx="5411579" cy="4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86364" y="1832162"/>
            <a:ext cx="3834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                 JDWH_EVAL_OWNER</a:t>
            </a:r>
          </a:p>
          <a:p>
            <a:r>
              <a:rPr kumimoji="1" lang="en-US" altLang="ja-JP" sz="1100" dirty="0" smtClean="0"/>
              <a:t>                       (PROCEDURE)</a:t>
            </a:r>
            <a:endParaRPr kumimoji="1" lang="ja-JP" altLang="en-US" sz="1100" dirty="0"/>
          </a:p>
        </p:txBody>
      </p:sp>
      <p:pic>
        <p:nvPicPr>
          <p:cNvPr id="78" name="Picture 77" descr="&lt;strong&gt;Database&lt;/strong&gt; Symbol Labelled by witcombem - Labelled &lt;strong&gt;database&lt;/strong&gt;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23" y="4182569"/>
            <a:ext cx="713184" cy="9150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2602" y="936664"/>
            <a:ext cx="890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Step 1: IT/JCO Team needs to place the file on specific </a:t>
            </a:r>
            <a:r>
              <a:rPr kumimoji="1" lang="en-US" altLang="ja-JP" sz="1200" b="1" dirty="0" smtClean="0"/>
              <a:t>NAS</a:t>
            </a:r>
            <a:r>
              <a:rPr kumimoji="1" lang="en-US" altLang="ja-JP" sz="1200" dirty="0" smtClean="0"/>
              <a:t> folder.</a:t>
            </a:r>
          </a:p>
          <a:p>
            <a:r>
              <a:rPr kumimoji="1" lang="en-US" altLang="ja-JP" sz="1200" dirty="0" smtClean="0"/>
              <a:t>Step 3: IT/JCO Team needs to trigger the load through </a:t>
            </a:r>
            <a:r>
              <a:rPr kumimoji="1" lang="en-US" altLang="ja-JP" sz="1200" b="1" dirty="0" smtClean="0"/>
              <a:t>Informatica cloud</a:t>
            </a:r>
            <a:r>
              <a:rPr kumimoji="1" lang="en-US" altLang="ja-JP" sz="1200" dirty="0" smtClean="0"/>
              <a:t>.</a:t>
            </a:r>
            <a:endParaRPr kumimoji="1" lang="ja-JP" alt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28588" y="1825526"/>
            <a:ext cx="8902052" cy="4978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831307" y="2761382"/>
            <a:ext cx="37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Cloud task will execute the procedures to generate the error/load data in master tables</a:t>
            </a:r>
            <a:endParaRPr kumimoji="1" lang="ja-JP" altLang="en-US" sz="1200" dirty="0"/>
          </a:p>
        </p:txBody>
      </p:sp>
      <p:pic>
        <p:nvPicPr>
          <p:cNvPr id="45" name="Picture 44" descr="&lt;strong&gt;Database&lt;/strong&gt; Symbol Labelled by witcombem - Labelled &lt;strong&gt;database&lt;/strong&gt;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3" y="2272473"/>
            <a:ext cx="713184" cy="9150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0109" y="3279620"/>
            <a:ext cx="28223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 smtClean="0"/>
              <a:t>JDWH_EVAL_OWNER</a:t>
            </a:r>
          </a:p>
          <a:p>
            <a:r>
              <a:rPr kumimoji="1" lang="en-US" altLang="ja-JP" sz="1100" dirty="0" smtClean="0"/>
              <a:t>(Table Name – L tables)</a:t>
            </a:r>
            <a:endParaRPr kumimoji="1" lang="ja-JP" altLang="en-US" sz="11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08" y="1842062"/>
            <a:ext cx="812767" cy="80976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772327" y="3883544"/>
            <a:ext cx="2828925" cy="2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601252" y="3909023"/>
            <a:ext cx="0" cy="27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&lt;strong&gt;Database&lt;/strong&gt; Symbol Labelled by witcombem - Labelled &lt;strong&gt;database&lt;/strong&gt;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35" y="4180240"/>
            <a:ext cx="713184" cy="915026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4768168" y="3906694"/>
            <a:ext cx="0" cy="27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48057" y="5151039"/>
            <a:ext cx="2668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               JDWH_EVAL_OWNER</a:t>
            </a:r>
          </a:p>
          <a:p>
            <a:r>
              <a:rPr kumimoji="1" lang="en-US" altLang="ja-JP" sz="1100" dirty="0" smtClean="0"/>
              <a:t>            (Table Name – Master tables )</a:t>
            </a:r>
            <a:endParaRPr kumimoji="1" lang="ja-JP" altLang="en-US" sz="11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53338"/>
              </p:ext>
            </p:extLst>
          </p:nvPr>
        </p:nvGraphicFramePr>
        <p:xfrm>
          <a:off x="3203575" y="5705475"/>
          <a:ext cx="8893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Packager Shell Object" showAsIcon="1" r:id="rId6" imgW="4480920" imgH="863640" progId="Package">
                  <p:embed/>
                </p:oleObj>
              </mc:Choice>
              <mc:Fallback>
                <p:oleObj name="Packager Shell Object" showAsIcon="1" r:id="rId6" imgW="44809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575" y="5705475"/>
                        <a:ext cx="88931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644301"/>
              </p:ext>
            </p:extLst>
          </p:nvPr>
        </p:nvGraphicFramePr>
        <p:xfrm>
          <a:off x="31750" y="5541963"/>
          <a:ext cx="63182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Packager Shell Object" showAsIcon="1" r:id="rId8" imgW="5052240" imgH="863640" progId="Package">
                  <p:embed/>
                </p:oleObj>
              </mc:Choice>
              <mc:Fallback>
                <p:oleObj name="Packager Shell Object" showAsIcon="1" r:id="rId8" imgW="505224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50" y="5541963"/>
                        <a:ext cx="631825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327998" y="3862857"/>
            <a:ext cx="3139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Pass in validations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90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28" y="-25400"/>
            <a:ext cx="8006883" cy="953247"/>
          </a:xfrm>
        </p:spPr>
        <p:txBody>
          <a:bodyPr/>
          <a:lstStyle/>
          <a:p>
            <a:r>
              <a:rPr kumimoji="1" lang="en-US" altLang="ja-JP" dirty="0" smtClean="0"/>
              <a:t>PA Master Tables and Procedure details</a:t>
            </a:r>
            <a:endParaRPr kumimoji="1" lang="ja-JP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6464" y="4633039"/>
            <a:ext cx="831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      </a:t>
            </a:r>
            <a:r>
              <a:rPr kumimoji="1" lang="en-US" altLang="ja-JP" sz="1600" dirty="0" smtClean="0"/>
              <a:t>For EMR, </a:t>
            </a:r>
            <a:r>
              <a:rPr kumimoji="1" lang="en-US" altLang="ja-JP" sz="1600" dirty="0"/>
              <a:t>we have capability to load multiple file in </a:t>
            </a:r>
            <a:r>
              <a:rPr kumimoji="1" lang="en-US" altLang="ja-JP" sz="1600" dirty="0" smtClean="0"/>
              <a:t>single </a:t>
            </a:r>
            <a:r>
              <a:rPr kumimoji="1" lang="en-US" altLang="ja-JP" sz="1600" dirty="0"/>
              <a:t>load (</a:t>
            </a:r>
            <a:r>
              <a:rPr kumimoji="1" lang="en-US" altLang="ja-JP" sz="1600" dirty="0" smtClean="0"/>
              <a:t>Indirect </a:t>
            </a:r>
            <a:r>
              <a:rPr kumimoji="1" lang="en-US" altLang="ja-JP" sz="1600" dirty="0"/>
              <a:t>loading)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29060"/>
              </p:ext>
            </p:extLst>
          </p:nvPr>
        </p:nvGraphicFramePr>
        <p:xfrm>
          <a:off x="10130" y="1210108"/>
          <a:ext cx="8919557" cy="4619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889">
                  <a:extLst>
                    <a:ext uri="{9D8B030D-6E8A-4147-A177-3AD203B41FA5}">
                      <a16:colId xmlns:a16="http://schemas.microsoft.com/office/drawing/2014/main" val="885164304"/>
                    </a:ext>
                  </a:extLst>
                </a:gridCol>
                <a:gridCol w="2078520">
                  <a:extLst>
                    <a:ext uri="{9D8B030D-6E8A-4147-A177-3AD203B41FA5}">
                      <a16:colId xmlns:a16="http://schemas.microsoft.com/office/drawing/2014/main" val="4173180308"/>
                    </a:ext>
                  </a:extLst>
                </a:gridCol>
                <a:gridCol w="2233402">
                  <a:extLst>
                    <a:ext uri="{9D8B030D-6E8A-4147-A177-3AD203B41FA5}">
                      <a16:colId xmlns:a16="http://schemas.microsoft.com/office/drawing/2014/main" val="2233663387"/>
                    </a:ext>
                  </a:extLst>
                </a:gridCol>
                <a:gridCol w="2377746">
                  <a:extLst>
                    <a:ext uri="{9D8B030D-6E8A-4147-A177-3AD203B41FA5}">
                      <a16:colId xmlns:a16="http://schemas.microsoft.com/office/drawing/2014/main" val="1080747160"/>
                    </a:ext>
                  </a:extLst>
                </a:gridCol>
              </a:tblGrid>
              <a:tr h="823479">
                <a:tc>
                  <a:txBody>
                    <a:bodyPr/>
                    <a:lstStyle/>
                    <a:p>
                      <a:r>
                        <a:rPr lang="en-US" dirty="0" smtClean="0"/>
                        <a:t>Task Flow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NAS folder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 tables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76461"/>
                  </a:ext>
                </a:extLst>
              </a:tr>
              <a:tr h="2195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RUN_PAA_VALIDATION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\\je3nas02\group7.grp\Harmony\PA\prd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VALIDATE_PA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M_RNKNG_GRP</a:t>
                      </a:r>
                    </a:p>
                    <a:p>
                      <a:r>
                        <a:rPr lang="en-US" sz="1200" dirty="0" smtClean="0"/>
                        <a:t>M_MAX_CAP</a:t>
                      </a:r>
                    </a:p>
                    <a:p>
                      <a:r>
                        <a:rPr lang="en-US" sz="1200" dirty="0" smtClean="0"/>
                        <a:t>M_MIN_CAP</a:t>
                      </a:r>
                    </a:p>
                    <a:p>
                      <a:r>
                        <a:rPr lang="en-US" sz="1200" dirty="0" smtClean="0"/>
                        <a:t>M_EXCLSN_MR</a:t>
                      </a:r>
                    </a:p>
                    <a:p>
                      <a:r>
                        <a:rPr lang="en-US" sz="1200" dirty="0" smtClean="0"/>
                        <a:t>M_EXCLSN_SR</a:t>
                      </a:r>
                    </a:p>
                    <a:p>
                      <a:r>
                        <a:rPr lang="en-US" sz="1200" dirty="0" smtClean="0"/>
                        <a:t>M_EXCLSN_SD</a:t>
                      </a:r>
                    </a:p>
                    <a:p>
                      <a:r>
                        <a:rPr lang="en-US" sz="1200" dirty="0" smtClean="0"/>
                        <a:t>M_TRGT_PRDCT_MR</a:t>
                      </a:r>
                    </a:p>
                    <a:p>
                      <a:r>
                        <a:rPr lang="en-US" sz="1200" dirty="0" smtClean="0"/>
                        <a:t>M_TRGT_PRDCT_SD</a:t>
                      </a:r>
                    </a:p>
                    <a:p>
                      <a:r>
                        <a:rPr lang="en-US" sz="1200" dirty="0" smtClean="0"/>
                        <a:t>M_TRGT_PRDCT_SR</a:t>
                      </a:r>
                    </a:p>
                    <a:p>
                      <a:r>
                        <a:rPr lang="en-US" sz="1200" dirty="0" smtClean="0"/>
                        <a:t>M_TRGT_PRDCT_GRP_MR</a:t>
                      </a:r>
                    </a:p>
                    <a:p>
                      <a:r>
                        <a:rPr lang="en-US" sz="1200" dirty="0" smtClean="0"/>
                        <a:t>M_TRGT_PRDCT_GRP_SD</a:t>
                      </a:r>
                    </a:p>
                    <a:p>
                      <a:r>
                        <a:rPr lang="en-US" sz="1200" dirty="0" smtClean="0"/>
                        <a:t>M_TRGT_PRDCT_GRP_SR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30560"/>
                  </a:ext>
                </a:extLst>
              </a:tr>
              <a:tr h="7548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RUN_PAA_JOB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\\je3nas02\group7.grp\Harmony\PA\prd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REFRESH_PARAMETER_PA</a:t>
                      </a:r>
                    </a:p>
                    <a:p>
                      <a:r>
                        <a:rPr lang="en-US" sz="1200" dirty="0" smtClean="0"/>
                        <a:t>REFRESH_PA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P_PRCS_YM</a:t>
                      </a:r>
                    </a:p>
                    <a:p>
                      <a:r>
                        <a:rPr lang="en-US" sz="1200" dirty="0" smtClean="0"/>
                        <a:t>P_PRCS_SOU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12828"/>
                  </a:ext>
                </a:extLst>
              </a:tr>
              <a:tr h="7548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RUN_PAA_PUBLISH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\\je3nas02\group7.grp\Harmony\PA\prd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PUBLISH_PA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M_RNKNG_GRP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2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006883" cy="953247"/>
          </a:xfrm>
        </p:spPr>
        <p:txBody>
          <a:bodyPr/>
          <a:lstStyle/>
          <a:p>
            <a:r>
              <a:rPr kumimoji="1" lang="en-US" altLang="ja-JP" dirty="0" smtClean="0"/>
              <a:t>Generic Validations for Master Table Load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1057275"/>
            <a:ext cx="8709025" cy="4770438"/>
          </a:xfrm>
        </p:spPr>
        <p:txBody>
          <a:bodyPr/>
          <a:lstStyle/>
          <a:p>
            <a:pPr marL="0" indent="0">
              <a:buNone/>
            </a:pPr>
            <a:endParaRPr kumimoji="1"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kumimoji="1" lang="en-US" altLang="ja-JP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: If any one of above </a:t>
            </a:r>
            <a:r>
              <a:rPr kumimoji="1" lang="en-US" altLang="ja-JP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mentioned check in attached sheet fails</a:t>
            </a:r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, data will not be processed in </a:t>
            </a:r>
            <a:r>
              <a:rPr kumimoji="1" lang="en-US" altLang="ja-JP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master table </a:t>
            </a:r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by cloud interface and </a:t>
            </a:r>
            <a:r>
              <a:rPr kumimoji="1" lang="en-US" altLang="ja-JP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 mail with attachment will be sent to PA users.</a:t>
            </a:r>
            <a:endParaRPr kumimoji="1" lang="en-US" altLang="ja-JP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92165"/>
              </p:ext>
            </p:extLst>
          </p:nvPr>
        </p:nvGraphicFramePr>
        <p:xfrm>
          <a:off x="3214688" y="1571626"/>
          <a:ext cx="2286000" cy="115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4688" y="1571626"/>
                        <a:ext cx="2286000" cy="1156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00350" y="2728120"/>
            <a:ext cx="3328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100" dirty="0" smtClean="0"/>
              <a:t>Generic validation check on data of stage tables</a:t>
            </a:r>
          </a:p>
        </p:txBody>
      </p:sp>
    </p:spTree>
    <p:extLst>
      <p:ext uri="{BB962C8B-B14F-4D97-AF65-F5344CB8AC3E}">
        <p14:creationId xmlns:p14="http://schemas.microsoft.com/office/powerpoint/2010/main" val="24278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006883" cy="953247"/>
          </a:xfrm>
        </p:spPr>
        <p:txBody>
          <a:bodyPr/>
          <a:lstStyle/>
          <a:p>
            <a:r>
              <a:rPr kumimoji="1" lang="en-US" altLang="ja-JP" dirty="0" smtClean="0"/>
              <a:t>General Error descriptions and Error codes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1057275"/>
            <a:ext cx="8709025" cy="4770438"/>
          </a:xfrm>
        </p:spPr>
        <p:txBody>
          <a:bodyPr/>
          <a:lstStyle/>
          <a:p>
            <a:pPr marL="0" indent="0">
              <a:buNone/>
            </a:pPr>
            <a:endParaRPr kumimoji="1"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1" lang="en-US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kumimoji="1" lang="en-US" altLang="ja-JP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PA_ERR_MST contains a</a:t>
            </a:r>
            <a:r>
              <a:rPr kumimoji="1" lang="en-US" altLang="ja-JP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ll the error codes and error description for all the source files.</a:t>
            </a:r>
            <a:endParaRPr kumimoji="1" lang="en-US" altLang="ja-JP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7550" y="2493287"/>
            <a:ext cx="3328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100" dirty="0" smtClean="0"/>
              <a:t>Error code and error descriptions</a:t>
            </a:r>
            <a:endParaRPr kumimoji="1" lang="en-US" sz="11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028"/>
              </p:ext>
            </p:extLst>
          </p:nvPr>
        </p:nvGraphicFramePr>
        <p:xfrm>
          <a:off x="3486150" y="1580592"/>
          <a:ext cx="1585913" cy="10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6150" y="1580592"/>
                        <a:ext cx="1585913" cy="10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6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88" y="2768727"/>
            <a:ext cx="6400800" cy="1752600"/>
          </a:xfrm>
        </p:spPr>
        <p:txBody>
          <a:bodyPr/>
          <a:lstStyle/>
          <a:p>
            <a:r>
              <a:rPr kumimoji="1" lang="en-US" altLang="ja-JP" sz="4000" dirty="0" smtClean="0"/>
              <a:t>THANK YOU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776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U Leader Briefing 090909 v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171A"/>
      </a:accent1>
      <a:accent2>
        <a:srgbClr val="C00000"/>
      </a:accent2>
      <a:accent3>
        <a:srgbClr val="DF5356"/>
      </a:accent3>
      <a:accent4>
        <a:srgbClr val="FFA3A3"/>
      </a:accent4>
      <a:accent5>
        <a:srgbClr val="009999"/>
      </a:accent5>
      <a:accent6>
        <a:srgbClr val="2D2D8A"/>
      </a:accent6>
      <a:hlink>
        <a:srgbClr val="35CCCC"/>
      </a:hlink>
      <a:folHlink>
        <a:srgbClr val="99CC00"/>
      </a:folHlink>
    </a:clrScheme>
    <a:fontScheme name="lilly_wa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100" dirty="0" smtClean="0"/>
        </a:defPPr>
      </a:lstStyle>
    </a:txDef>
  </a:objectDefaults>
  <a:extraClrSchemeLst>
    <a:extraClrScheme>
      <a:clrScheme name="lilly_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U Leader Briefing 090909 v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171A"/>
      </a:accent1>
      <a:accent2>
        <a:srgbClr val="C00000"/>
      </a:accent2>
      <a:accent3>
        <a:srgbClr val="DF5356"/>
      </a:accent3>
      <a:accent4>
        <a:srgbClr val="FFA3A3"/>
      </a:accent4>
      <a:accent5>
        <a:srgbClr val="009999"/>
      </a:accent5>
      <a:accent6>
        <a:srgbClr val="2D2D8A"/>
      </a:accent6>
      <a:hlink>
        <a:srgbClr val="35CCCC"/>
      </a:hlink>
      <a:folHlink>
        <a:srgbClr val="99CC00"/>
      </a:folHlink>
    </a:clrScheme>
    <a:fontScheme name="lilly_wa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lilly_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U Leader Briefing 090909 v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1171A"/>
      </a:accent1>
      <a:accent2>
        <a:srgbClr val="C00000"/>
      </a:accent2>
      <a:accent3>
        <a:srgbClr val="DF5356"/>
      </a:accent3>
      <a:accent4>
        <a:srgbClr val="FFA3A3"/>
      </a:accent4>
      <a:accent5>
        <a:srgbClr val="009999"/>
      </a:accent5>
      <a:accent6>
        <a:srgbClr val="2D2D8A"/>
      </a:accent6>
      <a:hlink>
        <a:srgbClr val="35CCCC"/>
      </a:hlink>
      <a:folHlink>
        <a:srgbClr val="99CC00"/>
      </a:folHlink>
    </a:clrScheme>
    <a:fontScheme name="lilly_wa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lilly_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lly_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lly_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8A0F0C05C0F4794569DBAE9A0AA91" ma:contentTypeVersion="5" ma:contentTypeDescription="Create a new document." ma:contentTypeScope="" ma:versionID="5817b4d9e53dbc525125a70ec4bea486">
  <xsd:schema xmlns:xsd="http://www.w3.org/2001/XMLSchema" xmlns:xs="http://www.w3.org/2001/XMLSchema" xmlns:p="http://schemas.microsoft.com/office/2006/metadata/properties" xmlns:ns2="33648e8c-5399-4ce0-994e-2f4ddb1c4614" targetNamespace="http://schemas.microsoft.com/office/2006/metadata/properties" ma:root="true" ma:fieldsID="200a931cd7deeafe914f3a35dd6f448b" ns2:_="">
    <xsd:import namespace="33648e8c-5399-4ce0-994e-2f4ddb1c461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dbf0b4b9-3f4a-471c-a7a0-5029a57ca032}" ma:internalName="TaxCatchAll" ma:showField="CatchAllData" ma:web="fa98dffb-232f-4c68-99b3-682373ff85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dbf0b4b9-3f4a-471c-a7a0-5029a57ca032}" ma:internalName="TaxCatchAllLabel" ma:readOnly="true" ma:showField="CatchAllDataLabel" ma:web="fa98dffb-232f-4c68-99b3-682373ff85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648e8c-5399-4ce0-994e-2f4ddb1c4614">
      <Value>4</Value>
      <Value>2</Value>
    </TaxCatchAll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dc7d05db-9a88-43f7-9979-b3027636d983" ContentTypeId="0x0101" PreviousValue="false"/>
</file>

<file path=customXml/itemProps1.xml><?xml version="1.0" encoding="utf-8"?>
<ds:datastoreItem xmlns:ds="http://schemas.openxmlformats.org/officeDocument/2006/customXml" ds:itemID="{FDE3C19C-AC2B-4017-854C-D3E00B3D10E0}"/>
</file>

<file path=customXml/itemProps2.xml><?xml version="1.0" encoding="utf-8"?>
<ds:datastoreItem xmlns:ds="http://schemas.openxmlformats.org/officeDocument/2006/customXml" ds:itemID="{A9E9CA3E-EE09-4AF1-A8F1-D37B2BEFD780}"/>
</file>

<file path=customXml/itemProps3.xml><?xml version="1.0" encoding="utf-8"?>
<ds:datastoreItem xmlns:ds="http://schemas.openxmlformats.org/officeDocument/2006/customXml" ds:itemID="{1070FE5B-7474-4D74-AB69-D7D625749F0E}"/>
</file>

<file path=customXml/itemProps4.xml><?xml version="1.0" encoding="utf-8"?>
<ds:datastoreItem xmlns:ds="http://schemas.openxmlformats.org/officeDocument/2006/customXml" ds:itemID="{568E0130-0A26-47D0-AC59-54E3A681326A}"/>
</file>

<file path=docProps/app.xml><?xml version="1.0" encoding="utf-8"?>
<Properties xmlns="http://schemas.openxmlformats.org/officeDocument/2006/extended-properties" xmlns:vt="http://schemas.openxmlformats.org/officeDocument/2006/docPropsVTypes">
  <Template>CorporatePresentation1</Template>
  <TotalTime>48860</TotalTime>
  <Words>462</Words>
  <Application>Microsoft Office PowerPoint</Application>
  <PresentationFormat>On-screen Show (4:3)</PresentationFormat>
  <Paragraphs>104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ＭＳ Ｐゴシック</vt:lpstr>
      <vt:lpstr>Arial</vt:lpstr>
      <vt:lpstr>Arial Black</vt:lpstr>
      <vt:lpstr>Calibri</vt:lpstr>
      <vt:lpstr>Wingdings</vt:lpstr>
      <vt:lpstr>1_BU Leader Briefing 090909 v12</vt:lpstr>
      <vt:lpstr>2_BU Leader Briefing 090909 v12</vt:lpstr>
      <vt:lpstr>3_BU Leader Briefing 090909 v12</vt:lpstr>
      <vt:lpstr>think-cell Slide</vt:lpstr>
      <vt:lpstr>Packager Shell Object</vt:lpstr>
      <vt:lpstr>Worksheet</vt:lpstr>
      <vt:lpstr>Microsoft Excel Worksheet</vt:lpstr>
      <vt:lpstr>PA Master File Loading Process and Procedure refresh (Using NAS FTP and Cloud Interface)</vt:lpstr>
      <vt:lpstr>Contents</vt:lpstr>
      <vt:lpstr>Prerequisites</vt:lpstr>
      <vt:lpstr>PA File load Process ,direct load to L tables (Informatica Cloud Interface)</vt:lpstr>
      <vt:lpstr>PA data load process Master tables Load and Error generation as per validation of data loaded into L tables</vt:lpstr>
      <vt:lpstr>PA Master Tables and Procedure details</vt:lpstr>
      <vt:lpstr>Generic Validations for Master Table Load</vt:lpstr>
      <vt:lpstr>General Error descriptions and Error codes</vt:lpstr>
      <vt:lpstr>PowerPoint Presentation</vt:lpstr>
    </vt:vector>
  </TitlesOfParts>
  <Company>PricewaterhouseCoopers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Informatica Upgrade 10.1.1</dc:title>
  <dc:creator>arora_sourabh@network.lilly.com</dc:creator>
  <cp:lastModifiedBy>Priyesh Priyadarshi - Network</cp:lastModifiedBy>
  <cp:revision>891</cp:revision>
  <dcterms:created xsi:type="dcterms:W3CDTF">2015-04-14T17:33:53Z</dcterms:created>
  <dcterms:modified xsi:type="dcterms:W3CDTF">2018-11-02T04:30:35Z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600</vt:r8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4;#ADM140|fdc85ba1-0671-407c-9ace-d011131f3a70</vt:lpwstr>
  </property>
  <property fmtid="{D5CDD505-2E9C-101B-9397-08002B2CF9AE}" pid="5" name="ContentTypeId">
    <vt:lpwstr>0x0101000758A0F0C05C0F4794569DBAE9A0AA91</vt:lpwstr>
  </property>
  <property fmtid="{D5CDD505-2E9C-101B-9397-08002B2CF9AE}" pid="6" name="EnterpriseSensitivityClassification">
    <vt:lpwstr>3;#GREEN|ec74153f-63be-46a4-ae5f-1b86c809897d</vt:lpwstr>
  </property>
  <property fmtid="{D5CDD505-2E9C-101B-9397-08002B2CF9AE}" pid="7" name="EnterpriseSensitivityClassificationTaxHTField0">
    <vt:lpwstr>GREEN|ec74153f-63be-46a4-ae5f-1b86c809897d</vt:lpwstr>
  </property>
  <property fmtid="{D5CDD505-2E9C-101B-9397-08002B2CF9AE}" pid="8" name="_dlc_policyId">
    <vt:lpwstr/>
  </property>
  <property fmtid="{D5CDD505-2E9C-101B-9397-08002B2CF9AE}" pid="9" name="ItemRetentionFormula">
    <vt:lpwstr>&lt;formula id="Microsoft.Office.RecordsManagement.PolicyFeatures.Expiration.Formula.BuiltIn"&gt;&lt;number&gt;2&lt;/number&gt;&lt;property&gt;AndyTime&lt;/property&gt;&lt;period&gt;years&lt;/period&gt;&lt;/formula&gt;</vt:lpwstr>
  </property>
  <property fmtid="{D5CDD505-2E9C-101B-9397-08002B2CF9AE}" pid="10" name="Vendor">
    <vt:lpwstr>Lilly</vt:lpwstr>
  </property>
</Properties>
</file>