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  <p:sldId id="267" r:id="rId9"/>
    <p:sldId id="266" r:id="rId10"/>
    <p:sldId id="268" r:id="rId11"/>
    <p:sldId id="269" r:id="rId12"/>
  </p:sldIdLst>
  <p:sldSz cx="18288000" cy="10287000"/>
  <p:notesSz cx="6858000" cy="9144000"/>
  <p:embeddedFontLst>
    <p:embeddedFont>
      <p:font typeface="DM Sans" pitchFamily="2" charset="0"/>
      <p:regular r:id="rId13"/>
      <p:bold r:id="rId14"/>
      <p:italic r:id="rId15"/>
      <p:boldItalic r:id="rId16"/>
    </p:embeddedFont>
    <p:embeddedFont>
      <p:font typeface="Oswald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427" y="-1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236347" y="4348786"/>
            <a:ext cx="9815307" cy="276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b="1" spc="1610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PROJECT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36347" y="3438109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b="1" spc="692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AUR FINAL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grpSp>
        <p:nvGrpSpPr>
          <p:cNvPr id="3" name="Group 3"/>
          <p:cNvGrpSpPr/>
          <p:nvPr/>
        </p:nvGrpSpPr>
        <p:grpSpPr>
          <a:xfrm>
            <a:off x="304800" y="190500"/>
            <a:ext cx="17678400" cy="9906000"/>
            <a:chOff x="0" y="-19050"/>
            <a:chExt cx="368852" cy="17291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LID4096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57200" y="368983"/>
            <a:ext cx="153162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b="1" spc="978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Software</a:t>
            </a:r>
          </a:p>
          <a:p>
            <a:r>
              <a:rPr lang="en-US" sz="6000" b="1" spc="978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	4.3 Motion &amp; Localization: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C663E-2FAF-0951-F46D-C50B01D28B86}"/>
              </a:ext>
            </a:extLst>
          </p:cNvPr>
          <p:cNvSpPr txBox="1"/>
          <p:nvPr/>
        </p:nvSpPr>
        <p:spPr>
          <a:xfrm>
            <a:off x="1320789" y="2470249"/>
            <a:ext cx="16034177" cy="321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b="1" dirty="0">
                <a:latin typeface="DM Sans" pitchFamily="2" charset="0"/>
              </a:rPr>
              <a:t>Goals for Localization:</a:t>
            </a:r>
            <a:endParaRPr lang="en-GB" sz="2400" b="1" dirty="0">
              <a:latin typeface="DM Sans" pitchFamily="2" charset="0"/>
            </a:endParaRPr>
          </a:p>
          <a:p>
            <a:pPr marL="800100" lvl="1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GB" sz="2800" dirty="0">
                <a:latin typeface="DM Sans" pitchFamily="2" charset="0"/>
              </a:rPr>
              <a:t>Receive data from Wheel Encoders &amp; Receive IMU data from Mobile Phone’s Sensors </a:t>
            </a:r>
          </a:p>
          <a:p>
            <a:pPr marL="800100" lvl="1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GB" sz="2800" dirty="0">
                <a:latin typeface="DM Sans" pitchFamily="2" charset="0"/>
              </a:rPr>
              <a:t> Apply Extended Kalman Filter to get more accurate coordinates for Robot’s Position</a:t>
            </a:r>
          </a:p>
          <a:p>
            <a:pPr lvl="1">
              <a:lnSpc>
                <a:spcPct val="200000"/>
              </a:lnSpc>
            </a:pPr>
            <a:endParaRPr lang="en-GB" sz="2800" dirty="0">
              <a:latin typeface="DM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9BED2-CD57-9CEA-3043-A0EB636581B7}"/>
              </a:ext>
            </a:extLst>
          </p:cNvPr>
          <p:cNvSpPr txBox="1"/>
          <p:nvPr/>
        </p:nvSpPr>
        <p:spPr>
          <a:xfrm>
            <a:off x="1305549" y="4996047"/>
            <a:ext cx="16002000" cy="599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DM Sans" pitchFamily="2" charset="0"/>
              </a:rPr>
              <a:t> </a:t>
            </a:r>
            <a:r>
              <a:rPr lang="en-US" sz="2800" b="1" dirty="0">
                <a:latin typeface="DM Sans" pitchFamily="2" charset="0"/>
              </a:rPr>
              <a:t>Extended Kalman Filter:</a:t>
            </a:r>
            <a:endParaRPr lang="en-GB" sz="2800" b="1" dirty="0">
              <a:latin typeface="DM Sans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GB" sz="2800" b="1" dirty="0">
                <a:latin typeface="DM Sans" pitchFamily="2" charset="0"/>
              </a:rPr>
              <a:t>1.  Initialization Phase:</a:t>
            </a:r>
            <a:endParaRPr lang="en-GB" sz="2500" b="1" dirty="0">
              <a:latin typeface="DM Sans" pitchFamily="2" charset="0"/>
            </a:endParaRP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500" dirty="0">
                <a:latin typeface="DM Sans" pitchFamily="2" charset="0"/>
              </a:rPr>
              <a:t>  The </a:t>
            </a:r>
            <a:r>
              <a:rPr lang="en-GB" sz="2500" i="1" dirty="0" err="1">
                <a:latin typeface="DM Sans" pitchFamily="2" charset="0"/>
              </a:rPr>
              <a:t>FusionEKF</a:t>
            </a:r>
            <a:r>
              <a:rPr lang="en-GB" sz="2500" dirty="0">
                <a:latin typeface="DM Sans" pitchFamily="2" charset="0"/>
              </a:rPr>
              <a:t> class is created to manage state estimation using an Extended Kalman Filter (EKF).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500" dirty="0">
                <a:latin typeface="DM Sans" pitchFamily="2" charset="0"/>
              </a:rPr>
              <a:t> When </a:t>
            </a:r>
            <a:r>
              <a:rPr lang="en-GB" sz="2500" i="1" dirty="0" err="1">
                <a:latin typeface="DM Sans" pitchFamily="2" charset="0"/>
              </a:rPr>
              <a:t>process_measurement</a:t>
            </a:r>
            <a:r>
              <a:rPr lang="en-GB" sz="2500" dirty="0">
                <a:latin typeface="DM Sans" pitchFamily="2" charset="0"/>
              </a:rPr>
              <a:t> is called for the first time ,The state vector </a:t>
            </a:r>
            <a:r>
              <a:rPr lang="en-GB" sz="2500" i="1" dirty="0">
                <a:latin typeface="DM Sans" pitchFamily="2" charset="0"/>
              </a:rPr>
              <a:t>self.</a:t>
            </a:r>
            <a:r>
              <a:rPr lang="en-GB" sz="2500" i="1" dirty="0" err="1">
                <a:latin typeface="DM Sans" pitchFamily="2" charset="0"/>
              </a:rPr>
              <a:t>ekf</a:t>
            </a:r>
            <a:r>
              <a:rPr lang="en-GB" sz="2500" i="1" dirty="0">
                <a:latin typeface="DM Sans" pitchFamily="2" charset="0"/>
              </a:rPr>
              <a:t>_.x</a:t>
            </a:r>
            <a:r>
              <a:rPr lang="en-GB" sz="2500" dirty="0">
                <a:latin typeface="DM Sans" pitchFamily="2" charset="0"/>
              </a:rPr>
              <a:t> is initialized to zeros, representing </a:t>
            </a:r>
            <a:r>
              <a:rPr lang="en-GB" sz="2500" i="1" dirty="0">
                <a:latin typeface="DM Sans" pitchFamily="2" charset="0"/>
              </a:rPr>
              <a:t>[</a:t>
            </a:r>
            <a:r>
              <a:rPr lang="en-GB" sz="2500" i="1" dirty="0" err="1">
                <a:latin typeface="DM Sans" pitchFamily="2" charset="0"/>
              </a:rPr>
              <a:t>px</a:t>
            </a:r>
            <a:r>
              <a:rPr lang="en-GB" sz="2500" i="1" dirty="0">
                <a:latin typeface="DM Sans" pitchFamily="2" charset="0"/>
              </a:rPr>
              <a:t>, </a:t>
            </a:r>
            <a:r>
              <a:rPr lang="en-GB" sz="2500" i="1" dirty="0" err="1">
                <a:latin typeface="DM Sans" pitchFamily="2" charset="0"/>
              </a:rPr>
              <a:t>py</a:t>
            </a:r>
            <a:r>
              <a:rPr lang="en-GB" sz="2500" i="1" dirty="0">
                <a:latin typeface="DM Sans" pitchFamily="2" charset="0"/>
              </a:rPr>
              <a:t>, </a:t>
            </a:r>
            <a:r>
              <a:rPr lang="en-GB" sz="2500" i="1" dirty="0" err="1">
                <a:latin typeface="DM Sans" pitchFamily="2" charset="0"/>
              </a:rPr>
              <a:t>vx</a:t>
            </a:r>
            <a:r>
              <a:rPr lang="en-GB" sz="2500" i="1" dirty="0">
                <a:latin typeface="DM Sans" pitchFamily="2" charset="0"/>
              </a:rPr>
              <a:t>, </a:t>
            </a:r>
            <a:r>
              <a:rPr lang="en-GB" sz="2500" i="1" dirty="0" err="1">
                <a:latin typeface="DM Sans" pitchFamily="2" charset="0"/>
              </a:rPr>
              <a:t>vy</a:t>
            </a:r>
            <a:r>
              <a:rPr lang="en-GB" sz="2500" i="1" dirty="0">
                <a:latin typeface="DM Sans" pitchFamily="2" charset="0"/>
              </a:rPr>
              <a:t>, yaw, </a:t>
            </a:r>
            <a:r>
              <a:rPr lang="en-GB" sz="2500" i="1" dirty="0" err="1">
                <a:latin typeface="DM Sans" pitchFamily="2" charset="0"/>
              </a:rPr>
              <a:t>yaw_rate</a:t>
            </a:r>
            <a:r>
              <a:rPr lang="en-GB" sz="2500" i="1" dirty="0">
                <a:latin typeface="DM Sans" pitchFamily="2" charset="0"/>
              </a:rPr>
              <a:t>]</a:t>
            </a:r>
            <a:r>
              <a:rPr lang="en-GB" sz="2500" dirty="0">
                <a:latin typeface="DM Sans" pitchFamily="2" charset="0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500" dirty="0">
                <a:latin typeface="DM Sans" pitchFamily="2" charset="0"/>
              </a:rPr>
              <a:t>The </a:t>
            </a:r>
            <a:r>
              <a:rPr lang="en-GB" sz="2500" i="1" dirty="0" err="1">
                <a:latin typeface="DM Sans" pitchFamily="2" charset="0"/>
              </a:rPr>
              <a:t>previous_timestamp</a:t>
            </a:r>
            <a:r>
              <a:rPr lang="en-GB" sz="2500" dirty="0">
                <a:latin typeface="DM Sans" pitchFamily="2" charset="0"/>
              </a:rPr>
              <a:t> is set to the current timestamp.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500" dirty="0">
                <a:latin typeface="DM Sans" pitchFamily="2" charset="0"/>
              </a:rPr>
              <a:t>The </a:t>
            </a:r>
            <a:r>
              <a:rPr lang="en-GB" sz="2500" i="1" dirty="0" err="1">
                <a:latin typeface="DM Sans" pitchFamily="2" charset="0"/>
              </a:rPr>
              <a:t>is_initialized</a:t>
            </a:r>
            <a:r>
              <a:rPr lang="en-GB" sz="2500" dirty="0">
                <a:latin typeface="DM Sans" pitchFamily="2" charset="0"/>
              </a:rPr>
              <a:t> flag is set to </a:t>
            </a:r>
            <a:r>
              <a:rPr lang="en-GB" sz="2500" i="1" dirty="0">
                <a:latin typeface="DM Sans" pitchFamily="2" charset="0"/>
              </a:rPr>
              <a:t>True</a:t>
            </a:r>
            <a:r>
              <a:rPr lang="en-GB" sz="2500" dirty="0">
                <a:latin typeface="DM Sans" pitchFamily="2" charset="0"/>
              </a:rPr>
              <a:t> to prevent reinitialization.</a:t>
            </a:r>
          </a:p>
          <a:p>
            <a:endParaRPr lang="en-GB" sz="2800" b="1" dirty="0">
              <a:latin typeface="DM Sans" pitchFamily="2" charset="0"/>
            </a:endParaRPr>
          </a:p>
          <a:p>
            <a:endParaRPr lang="en-US" sz="2800" b="1" dirty="0">
              <a:latin typeface="DM Sans" pitchFamily="2" charset="0"/>
            </a:endParaRPr>
          </a:p>
          <a:p>
            <a:endParaRPr lang="en-US" sz="2800" b="1" dirty="0">
              <a:latin typeface="DM Sans" pitchFamily="2" charset="0"/>
            </a:endParaRPr>
          </a:p>
          <a:p>
            <a:endParaRPr lang="LID4096" sz="2800" b="1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05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grpSp>
        <p:nvGrpSpPr>
          <p:cNvPr id="3" name="Group 3"/>
          <p:cNvGrpSpPr/>
          <p:nvPr/>
        </p:nvGrpSpPr>
        <p:grpSpPr>
          <a:xfrm>
            <a:off x="304800" y="190500"/>
            <a:ext cx="17678400" cy="9906000"/>
            <a:chOff x="0" y="-19050"/>
            <a:chExt cx="368852" cy="17291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LID4096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57200" y="368983"/>
            <a:ext cx="153162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b="1" spc="978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Software</a:t>
            </a:r>
          </a:p>
          <a:p>
            <a:r>
              <a:rPr lang="en-US" sz="6000" b="1" spc="978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	4.3 Motion &amp; Localization: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6D3B6C-C51C-381D-D0C7-A6EDA152834B}"/>
              </a:ext>
            </a:extLst>
          </p:cNvPr>
          <p:cNvSpPr txBox="1"/>
          <p:nvPr/>
        </p:nvSpPr>
        <p:spPr>
          <a:xfrm>
            <a:off x="1143000" y="2177542"/>
            <a:ext cx="15087600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DM Sans" pitchFamily="2" charset="0"/>
              </a:rPr>
              <a:t>Extended Kalman Filter: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DM Sans" pitchFamily="2" charset="0"/>
              </a:rPr>
              <a:t>	2. Prediction Step: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DM Sans" pitchFamily="2" charset="0"/>
              </a:rPr>
              <a:t>For Subsequent sensor data: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DM Sans" pitchFamily="2" charset="0"/>
              </a:rPr>
              <a:t>The time difference dt between the current and previous timestamps is calculated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DM Sans" pitchFamily="2" charset="0"/>
              </a:rPr>
              <a:t>The State Transition matrix F is updated to incorporate the time effect on position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DM Sans" pitchFamily="2" charset="0"/>
              </a:rPr>
              <a:t>The EKF predicts the next state using this updated matrix and a process noise covariance</a:t>
            </a:r>
          </a:p>
          <a:p>
            <a:endParaRPr lang="en-US" sz="2400" dirty="0">
              <a:latin typeface="DM Sans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2800" b="1" dirty="0">
                <a:latin typeface="DM Sans" pitchFamily="2" charset="0"/>
              </a:rPr>
              <a:t>3.Measurement Update:</a:t>
            </a:r>
            <a:endParaRPr lang="en-US" sz="2400" b="1" dirty="0">
              <a:latin typeface="DM Sans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DM Sans" pitchFamily="2" charset="0"/>
              </a:rPr>
              <a:t>	The filter updates the state using measurements from different sensors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DM Sans" pitchFamily="2" charset="0"/>
              </a:rPr>
              <a:t>IMU Measurements: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DM Sans" pitchFamily="2" charset="0"/>
              </a:rPr>
              <a:t>Accelerometer and gyroscope data update the state for yaw and velocity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DM Sans" pitchFamily="2" charset="0"/>
              </a:rPr>
              <a:t>Wheel Encoder Measurements: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DM Sans" pitchFamily="2" charset="0"/>
              </a:rPr>
              <a:t>Distance data from left and right encoders calculate changes in position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DM Sans" pitchFamily="2" charset="0"/>
              </a:rPr>
              <a:t>The EKF updates the state vector with these values.</a:t>
            </a:r>
          </a:p>
          <a:p>
            <a:endParaRPr lang="en-US" sz="2400" dirty="0">
              <a:latin typeface="DM Sans" pitchFamily="2" charset="0"/>
            </a:endParaRPr>
          </a:p>
          <a:p>
            <a:endParaRPr lang="LID4096" sz="2800" b="1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32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grpSp>
        <p:nvGrpSpPr>
          <p:cNvPr id="3" name="Group 3"/>
          <p:cNvGrpSpPr/>
          <p:nvPr/>
        </p:nvGrpSpPr>
        <p:grpSpPr>
          <a:xfrm>
            <a:off x="5019320" y="2901697"/>
            <a:ext cx="1400485" cy="3591260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LID4096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b="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8" name="TextBox 8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 dirty="0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7005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OUR TEAM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4127355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MECHANICAL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5047445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HARDWARE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7430" y="5841663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SOFTWARE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980020" y="6270755"/>
            <a:ext cx="6076629" cy="1326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lvl="0" indent="-457200" algn="l">
              <a:lnSpc>
                <a:spcPts val="3483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524" spc="24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4.1 CONSOLE</a:t>
            </a:r>
          </a:p>
          <a:p>
            <a:pPr marL="457200" lvl="0" indent="-457200" algn="l">
              <a:lnSpc>
                <a:spcPts val="3483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524" spc="24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4.2 EMBEDDED</a:t>
            </a:r>
          </a:p>
          <a:p>
            <a:pPr marL="457200" lvl="0" indent="-457200" algn="l">
              <a:lnSpc>
                <a:spcPts val="3483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524" spc="24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4.3 MOTION &amp; LOCALIZATION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grpSp>
        <p:nvGrpSpPr>
          <p:cNvPr id="3" name="Group 3"/>
          <p:cNvGrpSpPr/>
          <p:nvPr/>
        </p:nvGrpSpPr>
        <p:grpSpPr>
          <a:xfrm>
            <a:off x="5019320" y="2948334"/>
            <a:ext cx="7378613" cy="5776566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LID4096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b="1" spc="978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OUR TEAM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8" name="TextBox 8"/>
          <p:cNvSpPr txBox="1"/>
          <p:nvPr/>
        </p:nvSpPr>
        <p:spPr>
          <a:xfrm>
            <a:off x="5231353" y="3225185"/>
            <a:ext cx="4141247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 dirty="0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Mechanical: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11595" y="3932395"/>
            <a:ext cx="3099005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 dirty="0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Hardware: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790573" y="5365306"/>
            <a:ext cx="2541047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 dirty="0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Software: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3D743-CD77-5C66-57B7-AD4D969FE354}"/>
              </a:ext>
            </a:extLst>
          </p:cNvPr>
          <p:cNvSpPr txBox="1"/>
          <p:nvPr/>
        </p:nvSpPr>
        <p:spPr>
          <a:xfrm>
            <a:off x="6934200" y="6050023"/>
            <a:ext cx="4191000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550" dirty="0">
                <a:latin typeface="DM Sans" pitchFamily="2" charset="0"/>
              </a:rPr>
              <a:t>Habiba Abdel Hameed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550" dirty="0">
                <a:latin typeface="DM Sans" pitchFamily="2" charset="0"/>
              </a:rPr>
              <a:t>Ahmed El-</a:t>
            </a:r>
            <a:r>
              <a:rPr lang="en-US" sz="2550" dirty="0" err="1">
                <a:latin typeface="DM Sans" pitchFamily="2" charset="0"/>
              </a:rPr>
              <a:t>Masry</a:t>
            </a:r>
            <a:endParaRPr lang="en-US" sz="2550" dirty="0">
              <a:latin typeface="DM Sans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550" dirty="0">
                <a:latin typeface="DM Sans" pitchFamily="2" charset="0"/>
              </a:rPr>
              <a:t>Ahmed Sameh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550" dirty="0">
                <a:latin typeface="DM Sans" pitchFamily="2" charset="0"/>
              </a:rPr>
              <a:t>Ahmad Hossam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550" dirty="0">
                <a:latin typeface="DM Sans" pitchFamily="2" charset="0"/>
              </a:rPr>
              <a:t>Youssef Samy</a:t>
            </a:r>
            <a:endParaRPr lang="LID4096" sz="2550" dirty="0">
              <a:latin typeface="DM Sans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43198A-001B-3E51-194D-3CE2DB83683C}"/>
              </a:ext>
            </a:extLst>
          </p:cNvPr>
          <p:cNvSpPr txBox="1"/>
          <p:nvPr/>
        </p:nvSpPr>
        <p:spPr>
          <a:xfrm>
            <a:off x="6974903" y="4171534"/>
            <a:ext cx="313098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550" dirty="0">
              <a:latin typeface="DM Sans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550" dirty="0">
                <a:latin typeface="DM Sans" pitchFamily="2" charset="0"/>
              </a:rPr>
              <a:t>Amr </a:t>
            </a:r>
            <a:r>
              <a:rPr lang="en-US" sz="2550" dirty="0" err="1">
                <a:latin typeface="DM Sans" pitchFamily="2" charset="0"/>
              </a:rPr>
              <a:t>Sokkar</a:t>
            </a:r>
            <a:r>
              <a:rPr lang="en-US" sz="2550" dirty="0">
                <a:latin typeface="DM Sans" pitchFamily="2" charset="0"/>
              </a:rPr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550" dirty="0">
                <a:latin typeface="DM Sans" pitchFamily="2" charset="0"/>
              </a:rPr>
              <a:t>Mohammed Nabil</a:t>
            </a:r>
          </a:p>
          <a:p>
            <a:endParaRPr lang="LID4096" sz="2550" dirty="0">
              <a:latin typeface="DM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DD541D-53B0-C081-A36B-E6F42643D1D2}"/>
              </a:ext>
            </a:extLst>
          </p:cNvPr>
          <p:cNvSpPr txBox="1"/>
          <p:nvPr/>
        </p:nvSpPr>
        <p:spPr>
          <a:xfrm>
            <a:off x="8689462" y="3338464"/>
            <a:ext cx="19812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50" dirty="0">
                <a:latin typeface="DM Sans" pitchFamily="2" charset="0"/>
              </a:rPr>
              <a:t>Aly </a:t>
            </a:r>
            <a:r>
              <a:rPr lang="en-US" sz="2550" dirty="0" err="1">
                <a:latin typeface="DM Sans" pitchFamily="2" charset="0"/>
              </a:rPr>
              <a:t>Mohie</a:t>
            </a:r>
            <a:endParaRPr lang="LID4096" sz="2550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85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grpSp>
        <p:nvGrpSpPr>
          <p:cNvPr id="3" name="Group 3"/>
          <p:cNvGrpSpPr/>
          <p:nvPr/>
        </p:nvGrpSpPr>
        <p:grpSpPr>
          <a:xfrm>
            <a:off x="304800" y="190500"/>
            <a:ext cx="17678400" cy="9906000"/>
            <a:chOff x="0" y="-19050"/>
            <a:chExt cx="368852" cy="17291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LID4096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85800" y="1874"/>
            <a:ext cx="7416941" cy="1543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600" b="1" spc="978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Mechanical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4D7ED8-1D4A-B703-CCD2-F937BDA88A31}"/>
              </a:ext>
            </a:extLst>
          </p:cNvPr>
          <p:cNvSpPr txBox="1"/>
          <p:nvPr/>
        </p:nvSpPr>
        <p:spPr>
          <a:xfrm>
            <a:off x="1295400" y="1515702"/>
            <a:ext cx="8763000" cy="4994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DM Sans" pitchFamily="2" charset="0"/>
              </a:rPr>
              <a:t>Materials &amp; Dimensions: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1" dirty="0">
                <a:latin typeface="DM Sans" pitchFamily="2" charset="0"/>
              </a:rPr>
              <a:t>Chassis Material:</a:t>
            </a:r>
            <a:r>
              <a:rPr lang="en-US" sz="2400" dirty="0">
                <a:latin typeface="DM Sans" pitchFamily="2" charset="0"/>
              </a:rPr>
              <a:t>  </a:t>
            </a:r>
            <a:r>
              <a:rPr lang="en-GB" sz="2400" dirty="0">
                <a:latin typeface="DM Sans" pitchFamily="2" charset="0"/>
              </a:rPr>
              <a:t>Wood 	</a:t>
            </a:r>
          </a:p>
          <a:p>
            <a:pPr>
              <a:lnSpc>
                <a:spcPct val="150000"/>
              </a:lnSpc>
            </a:pPr>
            <a:r>
              <a:rPr lang="en-GB" sz="2400" b="1" i="1" dirty="0">
                <a:latin typeface="DM Sans" pitchFamily="2" charset="0"/>
              </a:rPr>
              <a:t>Advantages: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i="1" dirty="0">
                <a:latin typeface="DM Sans" pitchFamily="2" charset="0"/>
              </a:rPr>
              <a:t>Light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i="1" dirty="0">
                <a:latin typeface="DM Sans" pitchFamily="2" charset="0"/>
              </a:rPr>
              <a:t>Easier to Shape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i="1" dirty="0">
                <a:latin typeface="DM Sans" pitchFamily="2" charset="0"/>
              </a:rPr>
              <a:t>Budget-Friendly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i="1" dirty="0">
                <a:latin typeface="DM Sans" pitchFamily="2" charset="0"/>
              </a:rPr>
              <a:t>Perfect for quick modifications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i="1" dirty="0">
                <a:latin typeface="DM Sans" pitchFamily="2" charset="0"/>
              </a:rPr>
              <a:t>Laser-cut to precise dimensions of 400*226mm</a:t>
            </a:r>
            <a:endParaRPr lang="en-US" sz="2400" i="1" dirty="0">
              <a:latin typeface="DM Sans" pitchFamily="2" charset="0"/>
            </a:endParaRPr>
          </a:p>
          <a:p>
            <a:pPr lvl="1">
              <a:lnSpc>
                <a:spcPct val="150000"/>
              </a:lnSpc>
            </a:pPr>
            <a:endParaRPr lang="en-GB" dirty="0">
              <a:latin typeface="DM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978087-91F9-FD3B-02C5-06EFC36090DD}"/>
              </a:ext>
            </a:extLst>
          </p:cNvPr>
          <p:cNvSpPr txBox="1"/>
          <p:nvPr/>
        </p:nvSpPr>
        <p:spPr>
          <a:xfrm>
            <a:off x="9753418" y="1199995"/>
            <a:ext cx="7267861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1" dirty="0">
                <a:latin typeface="DM Sans" pitchFamily="2" charset="0"/>
              </a:rPr>
              <a:t>Motors:</a:t>
            </a:r>
            <a:r>
              <a:rPr lang="en-GB" sz="2400" b="1" i="1" dirty="0">
                <a:latin typeface="DM Sans" pitchFamily="2" charset="0"/>
              </a:rPr>
              <a:t> </a:t>
            </a:r>
            <a:r>
              <a:rPr lang="en-GB" sz="2400" dirty="0">
                <a:latin typeface="DM Sans" pitchFamily="2" charset="0"/>
              </a:rPr>
              <a:t>DC Motor GA25-370 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latin typeface="DM Sans" pitchFamily="2" charset="0"/>
              </a:rPr>
              <a:t>Mass:  6 kg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latin typeface="DM Sans" pitchFamily="2" charset="0"/>
              </a:rPr>
              <a:t>Incline: </a:t>
            </a:r>
            <a:r>
              <a:rPr lang="el-GR" sz="2400" dirty="0">
                <a:latin typeface="DM Sans" pitchFamily="2" charset="0"/>
              </a:rPr>
              <a:t>θ = </a:t>
            </a:r>
            <a:r>
              <a:rPr lang="en-US" sz="2400" dirty="0">
                <a:latin typeface="DM Sans" pitchFamily="2" charset="0"/>
              </a:rPr>
              <a:t>0</a:t>
            </a:r>
            <a:r>
              <a:rPr lang="el-GR" sz="2400" dirty="0">
                <a:latin typeface="DM Sans" pitchFamily="2" charset="0"/>
              </a:rPr>
              <a:t> (</a:t>
            </a:r>
            <a:r>
              <a:rPr lang="en-GB" sz="2400" dirty="0">
                <a:latin typeface="DM Sans" pitchFamily="2" charset="0"/>
              </a:rPr>
              <a:t>flat playground) 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latin typeface="DM Sans" pitchFamily="2" charset="0"/>
              </a:rPr>
              <a:t>Acceleration: 0.5 m/s² 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latin typeface="DM Sans" pitchFamily="2" charset="0"/>
              </a:rPr>
              <a:t>Efficiency:70% 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latin typeface="DM Sans" pitchFamily="2" charset="0"/>
              </a:rPr>
              <a:t>Output Torque: ≈ 0.9 kg.cm 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latin typeface="DM Sans" pitchFamily="2" charset="0"/>
              </a:rPr>
              <a:t>RPM: 100  </a:t>
            </a:r>
          </a:p>
          <a:p>
            <a:pPr lvl="1">
              <a:lnSpc>
                <a:spcPct val="150000"/>
              </a:lnSpc>
            </a:pPr>
            <a:r>
              <a:rPr lang="en-GB" sz="2400" b="1" i="1" dirty="0">
                <a:latin typeface="DM Sans" pitchFamily="2" charset="0"/>
              </a:rPr>
              <a:t>Why GA25-370?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latin typeface="DM Sans" pitchFamily="2" charset="0"/>
              </a:rPr>
              <a:t>High torque for effective acceleration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latin typeface="DM Sans" pitchFamily="2" charset="0"/>
              </a:rPr>
              <a:t>Ideal for small spaces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latin typeface="DM Sans" pitchFamily="2" charset="0"/>
              </a:rPr>
              <a:t> Prioritizing acceleration over top speed 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latin typeface="DM Sans" pitchFamily="2" charset="0"/>
              </a:rPr>
              <a:t>Equipped with encoders for precise localization  </a:t>
            </a:r>
          </a:p>
          <a:p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65C470-96E7-2848-0A20-246645859BE0}"/>
              </a:ext>
            </a:extLst>
          </p:cNvPr>
          <p:cNvSpPr txBox="1"/>
          <p:nvPr/>
        </p:nvSpPr>
        <p:spPr>
          <a:xfrm>
            <a:off x="838018" y="5994417"/>
            <a:ext cx="7924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1" i="1" dirty="0">
                <a:latin typeface="DM Sans" pitchFamily="2" charset="0"/>
              </a:rPr>
              <a:t>Servo Selection: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latin typeface="DM Sans" pitchFamily="2" charset="0"/>
              </a:rPr>
              <a:t>MG945: 10.5 kg.cm torque </a:t>
            </a:r>
            <a:r>
              <a:rPr lang="en-GB" sz="2400" dirty="0">
                <a:latin typeface="DM Sans" pitchFamily="2" charset="0"/>
                <a:sym typeface="Wingdings" panose="05000000000000000000" pitchFamily="2" charset="2"/>
              </a:rPr>
              <a:t> </a:t>
            </a:r>
            <a:r>
              <a:rPr lang="en-GB" sz="2400" dirty="0">
                <a:latin typeface="DM Sans" pitchFamily="2" charset="0"/>
              </a:rPr>
              <a:t>for raising and lowering the arm)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latin typeface="DM Sans" pitchFamily="2" charset="0"/>
              </a:rPr>
              <a:t> SG5010: 5.5 kg.cm torque </a:t>
            </a:r>
            <a:r>
              <a:rPr lang="en-GB" sz="2400" dirty="0">
                <a:latin typeface="DM Sans" pitchFamily="2" charset="0"/>
                <a:sym typeface="Wingdings" panose="05000000000000000000" pitchFamily="2" charset="2"/>
              </a:rPr>
              <a:t> </a:t>
            </a:r>
            <a:r>
              <a:rPr lang="en-GB" sz="2400" dirty="0">
                <a:latin typeface="DM Sans" pitchFamily="2" charset="0"/>
              </a:rPr>
              <a:t>for opening and closing the gripper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1" i="1" dirty="0">
                <a:latin typeface="DM Sans" pitchFamily="2" charset="0"/>
              </a:rPr>
              <a:t>Wheels: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latin typeface="DM Sans" pitchFamily="2" charset="0"/>
              </a:rPr>
              <a:t>Robot Wheel 65mm </a:t>
            </a:r>
            <a:r>
              <a:rPr lang="en-GB" sz="2400" dirty="0">
                <a:latin typeface="DM Sans" pitchFamily="2" charset="0"/>
                <a:sym typeface="Wingdings" panose="05000000000000000000" pitchFamily="2" charset="2"/>
              </a:rPr>
              <a:t> high grip rubber </a:t>
            </a:r>
            <a:endParaRPr lang="en-GB" sz="2400" dirty="0">
              <a:latin typeface="DM Sans" pitchFamily="2" charset="0"/>
            </a:endParaRPr>
          </a:p>
          <a:p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53108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grpSp>
        <p:nvGrpSpPr>
          <p:cNvPr id="3" name="Group 3"/>
          <p:cNvGrpSpPr/>
          <p:nvPr/>
        </p:nvGrpSpPr>
        <p:grpSpPr>
          <a:xfrm>
            <a:off x="304800" y="190500"/>
            <a:ext cx="17678400" cy="9906000"/>
            <a:chOff x="0" y="-19050"/>
            <a:chExt cx="368852" cy="17291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LID4096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85800" y="1874"/>
            <a:ext cx="7416941" cy="3295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600" b="1" spc="978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Electrical</a:t>
            </a:r>
          </a:p>
          <a:p>
            <a:pPr>
              <a:lnSpc>
                <a:spcPts val="13774"/>
              </a:lnSpc>
            </a:pPr>
            <a:endParaRPr lang="en-US" sz="6600" b="1" spc="978" dirty="0">
              <a:solidFill>
                <a:srgbClr val="231F20"/>
              </a:solidFill>
              <a:latin typeface="Oswald Bold"/>
              <a:ea typeface="Oswald Bold"/>
              <a:cs typeface="Oswald Bold"/>
              <a:sym typeface="Oswald Bold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D6F790-4816-1958-D464-00FE107A6ED2}"/>
              </a:ext>
            </a:extLst>
          </p:cNvPr>
          <p:cNvSpPr txBox="1"/>
          <p:nvPr/>
        </p:nvSpPr>
        <p:spPr>
          <a:xfrm>
            <a:off x="1219200" y="1485900"/>
            <a:ext cx="134874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latin typeface="DM Sans" pitchFamily="2" charset="0"/>
              </a:rPr>
              <a:t>L293D Motor Driver IC :</a:t>
            </a:r>
            <a:endParaRPr lang="en-GB" b="1" i="1" dirty="0">
              <a:latin typeface="DM Sans" pitchFamily="2" charset="0"/>
            </a:endParaRPr>
          </a:p>
          <a:p>
            <a:pPr lvl="1"/>
            <a:endParaRPr lang="en-GB" sz="2000" dirty="0">
              <a:latin typeface="DM Sans" pitchFamily="2" charset="0"/>
            </a:endParaRPr>
          </a:p>
          <a:p>
            <a:pPr lvl="1"/>
            <a:r>
              <a:rPr lang="en-GB" sz="2400" b="1" dirty="0">
                <a:latin typeface="DM Sans" pitchFamily="2" charset="0"/>
              </a:rPr>
              <a:t>Why Use L293D?</a:t>
            </a:r>
            <a:endParaRPr lang="en-GB" sz="2400" dirty="0">
              <a:latin typeface="DM Sans" pitchFamily="2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400" dirty="0">
                <a:latin typeface="DM Sans" pitchFamily="2" charset="0"/>
              </a:rPr>
              <a:t>Built-in durability and protection make it a robust choice for motor control!</a:t>
            </a:r>
          </a:p>
          <a:p>
            <a:pPr lvl="1"/>
            <a:endParaRPr lang="en-GB" sz="2000" dirty="0">
              <a:latin typeface="DM Sans" pitchFamily="2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1" dirty="0">
                <a:latin typeface="DM Sans" pitchFamily="2" charset="0"/>
              </a:rPr>
              <a:t>Key Features:</a:t>
            </a:r>
            <a:endParaRPr lang="en-GB" sz="2400" dirty="0">
              <a:latin typeface="DM Sans" pitchFamily="2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b="1" dirty="0">
                <a:latin typeface="DM Sans" pitchFamily="2" charset="0"/>
              </a:rPr>
              <a:t>Dual H-bridge:</a:t>
            </a:r>
            <a:r>
              <a:rPr lang="en-GB" sz="2400" dirty="0">
                <a:latin typeface="DM Sans" pitchFamily="2" charset="0"/>
              </a:rPr>
              <a:t> Controls two motors independently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b="1" dirty="0">
                <a:latin typeface="DM Sans" pitchFamily="2" charset="0"/>
              </a:rPr>
              <a:t>Operating Voltage:</a:t>
            </a:r>
            <a:r>
              <a:rPr lang="en-GB" sz="2400" dirty="0">
                <a:latin typeface="DM Sans" pitchFamily="2" charset="0"/>
              </a:rPr>
              <a:t> Logic voltage of 4.5V to 7V (Vcc1); motor voltage up to 36V (Vcc2)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b="1" dirty="0">
                <a:latin typeface="DM Sans" pitchFamily="2" charset="0"/>
              </a:rPr>
              <a:t>Current Handling:</a:t>
            </a:r>
            <a:r>
              <a:rPr lang="en-GB" sz="2400" dirty="0">
                <a:latin typeface="DM Sans" pitchFamily="2" charset="0"/>
              </a:rPr>
              <a:t> Up to 600mA continuous current per channel (1.2A peak)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b="1" dirty="0">
                <a:latin typeface="DM Sans" pitchFamily="2" charset="0"/>
              </a:rPr>
              <a:t>Thermal Shutdown:</a:t>
            </a:r>
            <a:r>
              <a:rPr lang="en-GB" sz="2400" dirty="0">
                <a:latin typeface="DM Sans" pitchFamily="2" charset="0"/>
              </a:rPr>
              <a:t> Prevents overheating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b="1" dirty="0">
                <a:latin typeface="DM Sans" pitchFamily="2" charset="0"/>
              </a:rPr>
              <a:t>Internal Protection Diodes:</a:t>
            </a:r>
            <a:r>
              <a:rPr lang="en-GB" sz="2400" dirty="0">
                <a:latin typeface="DM Sans" pitchFamily="2" charset="0"/>
              </a:rPr>
              <a:t> Safeguards against back-EMF from motors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b="1" dirty="0">
                <a:latin typeface="DM Sans" pitchFamily="2" charset="0"/>
              </a:rPr>
              <a:t>Bidirectional Control:</a:t>
            </a:r>
            <a:r>
              <a:rPr lang="en-GB" sz="2400" dirty="0">
                <a:latin typeface="DM Sans" pitchFamily="2" charset="0"/>
              </a:rPr>
              <a:t> Enables forward and reverse motion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b="1" dirty="0">
                <a:latin typeface="DM Sans" pitchFamily="2" charset="0"/>
              </a:rPr>
              <a:t>Enable Pins:</a:t>
            </a:r>
            <a:r>
              <a:rPr lang="en-GB" sz="2400" dirty="0">
                <a:latin typeface="DM Sans" pitchFamily="2" charset="0"/>
              </a:rPr>
              <a:t> Manage motor states (enabled/disabled)</a:t>
            </a:r>
          </a:p>
          <a:p>
            <a:endParaRPr lang="LID4096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77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grpSp>
        <p:nvGrpSpPr>
          <p:cNvPr id="3" name="Group 3"/>
          <p:cNvGrpSpPr/>
          <p:nvPr/>
        </p:nvGrpSpPr>
        <p:grpSpPr>
          <a:xfrm>
            <a:off x="304800" y="190500"/>
            <a:ext cx="17678400" cy="9906000"/>
            <a:chOff x="0" y="-19050"/>
            <a:chExt cx="368852" cy="17291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LID4096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85800" y="495300"/>
            <a:ext cx="7416941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6000" b="1" spc="978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Software</a:t>
            </a:r>
          </a:p>
          <a:p>
            <a:r>
              <a:rPr lang="en-US" sz="6000" b="1" spc="978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	4.1 Console: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12D16-F728-0481-4314-5140D3BFF153}"/>
              </a:ext>
            </a:extLst>
          </p:cNvPr>
          <p:cNvSpPr txBox="1"/>
          <p:nvPr/>
        </p:nvSpPr>
        <p:spPr>
          <a:xfrm>
            <a:off x="2057400" y="2240218"/>
            <a:ext cx="13810348" cy="2036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600" b="1" dirty="0">
                <a:latin typeface="DM Sans" pitchFamily="2" charset="0"/>
              </a:rPr>
              <a:t>UI Components:</a:t>
            </a:r>
            <a:endParaRPr lang="en-GB" sz="2600" dirty="0">
              <a:latin typeface="DM Sans" pitchFamily="2" charset="0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GB" sz="2300" b="1" dirty="0">
                <a:latin typeface="DM Sans" pitchFamily="2" charset="0"/>
              </a:rPr>
              <a:t> Video Feed Display:</a:t>
            </a:r>
            <a:r>
              <a:rPr lang="en-GB" sz="2300" dirty="0">
                <a:latin typeface="DM Sans" pitchFamily="2" charset="0"/>
              </a:rPr>
              <a:t> Shows live footage, with buttons to select different vision algorithms.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GB" sz="2300" b="1" dirty="0">
                <a:latin typeface="DM Sans" pitchFamily="2" charset="0"/>
              </a:rPr>
              <a:t> Dynamic Box List:</a:t>
            </a:r>
            <a:r>
              <a:rPr lang="en-GB" sz="2300" dirty="0">
                <a:latin typeface="DM Sans" pitchFamily="2" charset="0"/>
              </a:rPr>
              <a:t> Lists all detected boxes and their coordinates in real time.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GB" sz="2300" b="1" dirty="0">
                <a:latin typeface="DM Sans" pitchFamily="2" charset="0"/>
              </a:rPr>
              <a:t> Dynamic Map:</a:t>
            </a:r>
            <a:r>
              <a:rPr lang="en-GB" sz="2300" dirty="0">
                <a:latin typeface="DM Sans" pitchFamily="2" charset="0"/>
              </a:rPr>
              <a:t> Continuously updates with the robot's current position.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CCFD4-5308-880D-CBE1-F7633FE328A9}"/>
              </a:ext>
            </a:extLst>
          </p:cNvPr>
          <p:cNvSpPr txBox="1"/>
          <p:nvPr/>
        </p:nvSpPr>
        <p:spPr>
          <a:xfrm>
            <a:off x="2057400" y="4431944"/>
            <a:ext cx="12573000" cy="514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>
                <a:latin typeface="DM Sans" pitchFamily="2" charset="0"/>
              </a:rPr>
              <a:t>Navigation &amp; Control System:</a:t>
            </a: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DM Sans" pitchFamily="2" charset="0"/>
              </a:rPr>
              <a:t>We use the Gamepad API, standard in all major web browsers, to process gamepad inputs with a game-loop-like algorithm polling every 15 </a:t>
            </a:r>
            <a:r>
              <a:rPr lang="en-GB" sz="2400" dirty="0" err="1">
                <a:latin typeface="DM Sans" pitchFamily="2" charset="0"/>
              </a:rPr>
              <a:t>ms</a:t>
            </a:r>
            <a:r>
              <a:rPr lang="en-GB" sz="2400" b="1" i="1" dirty="0">
                <a:latin typeface="DM Sans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GB" sz="2400" b="1" i="1" dirty="0">
                <a:latin typeface="DM Sans" pitchFamily="2" charset="0"/>
              </a:rPr>
              <a:t>Key Features: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300" b="1" dirty="0">
                <a:latin typeface="DM Sans" pitchFamily="2" charset="0"/>
              </a:rPr>
              <a:t>Input Precedence: </a:t>
            </a:r>
            <a:r>
              <a:rPr lang="en-GB" sz="2300" dirty="0">
                <a:latin typeface="DM Sans" pitchFamily="2" charset="0"/>
              </a:rPr>
              <a:t>The algorithm prioritizes inputs to prevent wheel differential damage.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300" b="1" dirty="0">
                <a:latin typeface="DM Sans" pitchFamily="2" charset="0"/>
              </a:rPr>
              <a:t>Forward/Backward Motion:</a:t>
            </a:r>
            <a:r>
              <a:rPr lang="en-GB" sz="2300" dirty="0">
                <a:latin typeface="DM Sans" pitchFamily="2" charset="0"/>
              </a:rPr>
              <a:t> Calculated by subtracting the L2 value from the R2 value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300" b="1" dirty="0">
                <a:latin typeface="DM Sans" pitchFamily="2" charset="0"/>
              </a:rPr>
              <a:t>Right Analog Stick Calibration:</a:t>
            </a:r>
            <a:r>
              <a:rPr lang="en-GB" sz="2300" dirty="0">
                <a:latin typeface="DM Sans" pitchFamily="2" charset="0"/>
              </a:rPr>
              <a:t> Before use, a full rotation calibrates the stick via the controller's firmware, with an error margin of 0.1 accounted for in any direction. Vertical directions and irrelevant inputs are ignored.  </a:t>
            </a:r>
          </a:p>
          <a:p>
            <a:endParaRPr lang="en-GB" sz="2400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63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grpSp>
        <p:nvGrpSpPr>
          <p:cNvPr id="3" name="Group 3"/>
          <p:cNvGrpSpPr/>
          <p:nvPr/>
        </p:nvGrpSpPr>
        <p:grpSpPr>
          <a:xfrm>
            <a:off x="304800" y="190500"/>
            <a:ext cx="17678400" cy="9906000"/>
            <a:chOff x="0" y="-19050"/>
            <a:chExt cx="368852" cy="17291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LID4096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09600" y="347512"/>
            <a:ext cx="86868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b="1" spc="978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Software</a:t>
            </a:r>
          </a:p>
          <a:p>
            <a:r>
              <a:rPr lang="en-US" sz="6000" b="1" spc="978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	4.1 Console: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C1DBFE-4FD6-3505-C1C6-F71E048A793F}"/>
              </a:ext>
            </a:extLst>
          </p:cNvPr>
          <p:cNvSpPr txBox="1"/>
          <p:nvPr/>
        </p:nvSpPr>
        <p:spPr>
          <a:xfrm>
            <a:off x="828921" y="2164815"/>
            <a:ext cx="9414464" cy="2688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DM Sans" pitchFamily="2" charset="0"/>
              </a:rPr>
              <a:t>Computer Vision:</a:t>
            </a:r>
            <a:endParaRPr lang="en-GB" sz="2400" b="1" dirty="0">
              <a:latin typeface="DM Sans" pitchFamily="2" charset="0"/>
            </a:endParaRP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latin typeface="DM Sans" pitchFamily="2" charset="0"/>
              </a:rPr>
              <a:t>Detects and decodes QR codes on every box  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latin typeface="DM Sans" pitchFamily="2" charset="0"/>
              </a:rPr>
              <a:t>Assigns a unique box number to each code  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latin typeface="DM Sans" pitchFamily="2" charset="0"/>
              </a:rPr>
              <a:t>Assists the navigator in tracking and managing box destinations efficiently </a:t>
            </a:r>
            <a:endParaRPr lang="LID4096" sz="2400" dirty="0">
              <a:latin typeface="DM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B8B1F-6C27-CEA6-F314-A33684266A38}"/>
              </a:ext>
            </a:extLst>
          </p:cNvPr>
          <p:cNvSpPr txBox="1"/>
          <p:nvPr/>
        </p:nvSpPr>
        <p:spPr>
          <a:xfrm>
            <a:off x="723901" y="5029142"/>
            <a:ext cx="10058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700" b="1" dirty="0">
                <a:latin typeface="DM Sans" pitchFamily="2" charset="0"/>
              </a:rPr>
              <a:t>The Algorithms made available: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3F3D742-7CDF-FFCE-5738-A410073B7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760018"/>
              </p:ext>
            </p:extLst>
          </p:nvPr>
        </p:nvGraphicFramePr>
        <p:xfrm>
          <a:off x="1235180" y="5561767"/>
          <a:ext cx="8305802" cy="343244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30836">
                  <a:extLst>
                    <a:ext uri="{9D8B030D-6E8A-4147-A177-3AD203B41FA5}">
                      <a16:colId xmlns:a16="http://schemas.microsoft.com/office/drawing/2014/main" val="505460101"/>
                    </a:ext>
                  </a:extLst>
                </a:gridCol>
                <a:gridCol w="2630836">
                  <a:extLst>
                    <a:ext uri="{9D8B030D-6E8A-4147-A177-3AD203B41FA5}">
                      <a16:colId xmlns:a16="http://schemas.microsoft.com/office/drawing/2014/main" val="274102965"/>
                    </a:ext>
                  </a:extLst>
                </a:gridCol>
                <a:gridCol w="3044130">
                  <a:extLst>
                    <a:ext uri="{9D8B030D-6E8A-4147-A177-3AD203B41FA5}">
                      <a16:colId xmlns:a16="http://schemas.microsoft.com/office/drawing/2014/main" val="4169976155"/>
                    </a:ext>
                  </a:extLst>
                </a:gridCol>
              </a:tblGrid>
              <a:tr h="8581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DM Sans" pitchFamily="2" charset="0"/>
                        </a:rPr>
                        <a:t>Library</a:t>
                      </a:r>
                      <a:endParaRPr lang="LID4096" sz="2400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DM Sans" pitchFamily="2" charset="0"/>
                        </a:rPr>
                        <a:t>Strength</a:t>
                      </a:r>
                      <a:endParaRPr lang="LID4096" sz="2400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DM Sans" pitchFamily="2" charset="0"/>
                        </a:rPr>
                        <a:t>Weakness</a:t>
                      </a:r>
                      <a:endParaRPr lang="LID4096" sz="2400" dirty="0">
                        <a:latin typeface="DM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530057"/>
                  </a:ext>
                </a:extLst>
              </a:tr>
              <a:tr h="858112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>
                          <a:latin typeface="DM Sans" pitchFamily="2" charset="0"/>
                        </a:rPr>
                        <a:t>pyzbar</a:t>
                      </a:r>
                      <a:endParaRPr lang="LID4096" sz="2400" i="1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DM Sans" pitchFamily="2" charset="0"/>
                        </a:rPr>
                        <a:t>Extremely Efficient</a:t>
                      </a:r>
                      <a:endParaRPr lang="LID4096" sz="2400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DM Sans" pitchFamily="2" charset="0"/>
                        </a:rPr>
                        <a:t>Angled Codes</a:t>
                      </a:r>
                      <a:endParaRPr lang="LID4096" sz="2400" dirty="0">
                        <a:latin typeface="DM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170111"/>
                  </a:ext>
                </a:extLst>
              </a:tr>
              <a:tr h="858112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latin typeface="DM Sans" pitchFamily="2" charset="0"/>
                        </a:rPr>
                        <a:t>Cv2- </a:t>
                      </a:r>
                      <a:r>
                        <a:rPr lang="en-US" sz="2400" i="1" dirty="0" err="1">
                          <a:latin typeface="DM Sans" pitchFamily="2" charset="0"/>
                        </a:rPr>
                        <a:t>builtin</a:t>
                      </a:r>
                      <a:endParaRPr lang="LID4096" sz="2400" i="1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DM Sans" pitchFamily="2" charset="0"/>
                        </a:rPr>
                        <a:t>Angled Codes</a:t>
                      </a:r>
                      <a:endParaRPr lang="LID4096" sz="2400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DM Sans" pitchFamily="2" charset="0"/>
                        </a:rPr>
                        <a:t>Less  Efficient</a:t>
                      </a:r>
                      <a:endParaRPr lang="LID4096" sz="2400" dirty="0">
                        <a:latin typeface="DM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570299"/>
                  </a:ext>
                </a:extLst>
              </a:tr>
              <a:tr h="858112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>
                          <a:latin typeface="DM Sans" pitchFamily="2" charset="0"/>
                        </a:rPr>
                        <a:t>qreader</a:t>
                      </a:r>
                      <a:endParaRPr lang="LID4096" sz="2400" i="1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DM Sans" pitchFamily="2" charset="0"/>
                        </a:rPr>
                        <a:t>Deepest Detection</a:t>
                      </a:r>
                      <a:endParaRPr lang="LID4096" sz="2400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DM Sans" pitchFamily="2" charset="0"/>
                        </a:rPr>
                        <a:t>Least Efficient</a:t>
                      </a:r>
                      <a:endParaRPr lang="LID4096" sz="2400" dirty="0">
                        <a:latin typeface="DM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1603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76F46F7-0579-6085-6C45-CA2CA3F13FA4}"/>
              </a:ext>
            </a:extLst>
          </p:cNvPr>
          <p:cNvSpPr txBox="1"/>
          <p:nvPr/>
        </p:nvSpPr>
        <p:spPr>
          <a:xfrm>
            <a:off x="9571639" y="3008593"/>
            <a:ext cx="6160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DM Sans" pitchFamily="2" charset="0"/>
              </a:rPr>
              <a:t>Communication: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28D74D-947F-3EED-F95D-647D85144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866075"/>
              </p:ext>
            </p:extLst>
          </p:nvPr>
        </p:nvGraphicFramePr>
        <p:xfrm>
          <a:off x="10012911" y="3643233"/>
          <a:ext cx="7587414" cy="4784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29138">
                  <a:extLst>
                    <a:ext uri="{9D8B030D-6E8A-4147-A177-3AD203B41FA5}">
                      <a16:colId xmlns:a16="http://schemas.microsoft.com/office/drawing/2014/main" val="1780955392"/>
                    </a:ext>
                  </a:extLst>
                </a:gridCol>
                <a:gridCol w="2529138">
                  <a:extLst>
                    <a:ext uri="{9D8B030D-6E8A-4147-A177-3AD203B41FA5}">
                      <a16:colId xmlns:a16="http://schemas.microsoft.com/office/drawing/2014/main" val="3460587934"/>
                    </a:ext>
                  </a:extLst>
                </a:gridCol>
                <a:gridCol w="2529138">
                  <a:extLst>
                    <a:ext uri="{9D8B030D-6E8A-4147-A177-3AD203B41FA5}">
                      <a16:colId xmlns:a16="http://schemas.microsoft.com/office/drawing/2014/main" val="3562078551"/>
                    </a:ext>
                  </a:extLst>
                </a:gridCol>
              </a:tblGrid>
              <a:tr h="95685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DM Sans" pitchFamily="2" charset="0"/>
                        </a:rPr>
                        <a:t>Host</a:t>
                      </a:r>
                      <a:endParaRPr lang="LID4096" sz="2400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DM Sans" pitchFamily="2" charset="0"/>
                        </a:rPr>
                        <a:t>Component</a:t>
                      </a:r>
                      <a:endParaRPr lang="LID4096" sz="2400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DM Sans" pitchFamily="2" charset="0"/>
                        </a:rPr>
                        <a:t>Connects to</a:t>
                      </a:r>
                      <a:endParaRPr lang="LID4096" sz="2400" dirty="0">
                        <a:latin typeface="DM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71494"/>
                  </a:ext>
                </a:extLst>
              </a:tr>
              <a:tr h="95685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DM Sans" pitchFamily="2" charset="0"/>
                        </a:rPr>
                        <a:t>Mobile</a:t>
                      </a:r>
                      <a:endParaRPr lang="LID4096" sz="2400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DM Sans" pitchFamily="2" charset="0"/>
                        </a:rPr>
                        <a:t>IMU</a:t>
                      </a:r>
                      <a:endParaRPr lang="LID4096" sz="2400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DM Sans" pitchFamily="2" charset="0"/>
                        </a:rPr>
                        <a:t>Console w/ HTTP GET</a:t>
                      </a:r>
                      <a:endParaRPr lang="LID4096" sz="2400" dirty="0">
                        <a:latin typeface="DM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453297"/>
                  </a:ext>
                </a:extLst>
              </a:tr>
              <a:tr h="95685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DM Sans" pitchFamily="2" charset="0"/>
                        </a:rPr>
                        <a:t>Mobile</a:t>
                      </a:r>
                      <a:endParaRPr lang="LID4096" sz="2400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DM Sans" pitchFamily="2" charset="0"/>
                        </a:rPr>
                        <a:t>Camera</a:t>
                      </a:r>
                      <a:endParaRPr lang="LID4096" sz="2400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DM Sans" pitchFamily="2" charset="0"/>
                        </a:rPr>
                        <a:t>Console w/ HTTP</a:t>
                      </a:r>
                      <a:endParaRPr lang="LID4096" sz="2400" dirty="0">
                        <a:latin typeface="DM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873176"/>
                  </a:ext>
                </a:extLst>
              </a:tr>
              <a:tr h="95685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DM Sans" pitchFamily="2" charset="0"/>
                        </a:rPr>
                        <a:t>Console</a:t>
                      </a:r>
                      <a:endParaRPr lang="LID4096" sz="2400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DM Sans" pitchFamily="2" charset="0"/>
                        </a:rPr>
                        <a:t>MQTT Broker</a:t>
                      </a:r>
                      <a:endParaRPr lang="LID4096" sz="2400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DM Sans" pitchFamily="2" charset="0"/>
                        </a:rPr>
                        <a:t>ESP-32WR00M</a:t>
                      </a:r>
                      <a:endParaRPr lang="LID4096" sz="2400" dirty="0">
                        <a:latin typeface="DM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9392"/>
                  </a:ext>
                </a:extLst>
              </a:tr>
              <a:tr h="95685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DM Sans" pitchFamily="2" charset="0"/>
                        </a:rPr>
                        <a:t>Console-Backend</a:t>
                      </a:r>
                      <a:endParaRPr lang="LID4096" sz="2400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DM Sans" pitchFamily="2" charset="0"/>
                        </a:rPr>
                        <a:t>Flask &amp; </a:t>
                      </a:r>
                    </a:p>
                    <a:p>
                      <a:r>
                        <a:rPr lang="en-US" sz="2400" dirty="0">
                          <a:latin typeface="DM Sans" pitchFamily="2" charset="0"/>
                        </a:rPr>
                        <a:t>Socket IO</a:t>
                      </a:r>
                      <a:endParaRPr lang="LID4096" sz="2400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DM Sans" pitchFamily="2" charset="0"/>
                        </a:rPr>
                        <a:t>Frontend</a:t>
                      </a:r>
                      <a:endParaRPr lang="LID4096" sz="2400" dirty="0">
                        <a:latin typeface="DM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0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48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grpSp>
        <p:nvGrpSpPr>
          <p:cNvPr id="3" name="Group 3"/>
          <p:cNvGrpSpPr/>
          <p:nvPr/>
        </p:nvGrpSpPr>
        <p:grpSpPr>
          <a:xfrm>
            <a:off x="304800" y="190500"/>
            <a:ext cx="17678400" cy="9906000"/>
            <a:chOff x="0" y="-19050"/>
            <a:chExt cx="368852" cy="17291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LID4096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57200" y="347512"/>
            <a:ext cx="86868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b="1" spc="978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Software</a:t>
            </a:r>
          </a:p>
          <a:p>
            <a:r>
              <a:rPr lang="en-US" sz="6000" b="1" spc="978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	4.2 Embedded: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99D11-6A9D-273B-12BE-029216A4E5D0}"/>
              </a:ext>
            </a:extLst>
          </p:cNvPr>
          <p:cNvSpPr txBox="1"/>
          <p:nvPr/>
        </p:nvSpPr>
        <p:spPr>
          <a:xfrm>
            <a:off x="2133600" y="2320167"/>
            <a:ext cx="14706600" cy="5219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3200" b="1" dirty="0">
                <a:latin typeface="DM Sans" pitchFamily="2" charset="0"/>
              </a:rPr>
              <a:t>Goals for ESP-32WROOM Programming: </a:t>
            </a:r>
            <a:endParaRPr lang="en-GB" sz="2400" b="1" dirty="0">
              <a:latin typeface="DM Sans" pitchFamily="2" charset="0"/>
            </a:endParaRPr>
          </a:p>
          <a:p>
            <a:pPr marL="800100" lvl="1" indent="-34290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latin typeface="DM Sans" pitchFamily="2" charset="0"/>
              </a:rPr>
              <a:t> </a:t>
            </a:r>
            <a:r>
              <a:rPr lang="en-GB" sz="2800" dirty="0">
                <a:latin typeface="DM Sans" pitchFamily="2" charset="0"/>
              </a:rPr>
              <a:t>Receive motion commands from the console and translate them for motor control  </a:t>
            </a:r>
          </a:p>
          <a:p>
            <a:pPr marL="800100" lvl="1" indent="-34290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GB" sz="2800" dirty="0">
                <a:latin typeface="DM Sans" pitchFamily="2" charset="0"/>
              </a:rPr>
              <a:t>Convert arm and gripper commands into servo-friendly instructions  </a:t>
            </a:r>
          </a:p>
          <a:p>
            <a:pPr marL="800100" lvl="1" indent="-34290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GB" sz="2800" dirty="0">
                <a:latin typeface="DM Sans" pitchFamily="2" charset="0"/>
              </a:rPr>
              <a:t>Send encoder data to the console for localization  </a:t>
            </a:r>
          </a:p>
          <a:p>
            <a:pPr marL="800100" lvl="1" indent="-34290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GB" sz="2800" dirty="0">
                <a:latin typeface="DM Sans" pitchFamily="2" charset="0"/>
              </a:rPr>
              <a:t>Use RTOS to separate receiving, sending, and callbacks into different tasks </a:t>
            </a:r>
            <a:endParaRPr lang="LID4096" sz="2800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69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grpSp>
        <p:nvGrpSpPr>
          <p:cNvPr id="3" name="Group 3"/>
          <p:cNvGrpSpPr/>
          <p:nvPr/>
        </p:nvGrpSpPr>
        <p:grpSpPr>
          <a:xfrm>
            <a:off x="304800" y="190500"/>
            <a:ext cx="17678400" cy="9906000"/>
            <a:chOff x="0" y="-19050"/>
            <a:chExt cx="368852" cy="17291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LID4096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57200" y="368983"/>
            <a:ext cx="153162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b="1" spc="978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Software</a:t>
            </a:r>
          </a:p>
          <a:p>
            <a:r>
              <a:rPr lang="en-US" sz="6000" b="1" spc="978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	4.3 Motion &amp; Localization: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C663E-2FAF-0951-F46D-C50B01D28B86}"/>
              </a:ext>
            </a:extLst>
          </p:cNvPr>
          <p:cNvSpPr txBox="1"/>
          <p:nvPr/>
        </p:nvSpPr>
        <p:spPr>
          <a:xfrm>
            <a:off x="1320789" y="2470249"/>
            <a:ext cx="16034177" cy="5796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b="1" dirty="0">
                <a:latin typeface="DM Sans" pitchFamily="2" charset="0"/>
              </a:rPr>
              <a:t>Console and Motion Goals:</a:t>
            </a:r>
            <a:endParaRPr lang="en-GB" sz="2400" b="1" dirty="0">
              <a:latin typeface="DM Sans" pitchFamily="2" charset="0"/>
            </a:endParaRPr>
          </a:p>
          <a:p>
            <a:pPr marL="800100" lvl="1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GB" sz="2800" dirty="0">
                <a:latin typeface="DM Sans" pitchFamily="2" charset="0"/>
              </a:rPr>
              <a:t>Get Gamepad commands from console </a:t>
            </a:r>
          </a:p>
          <a:p>
            <a:pPr marL="800100" lvl="1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GB" sz="2800" dirty="0">
                <a:latin typeface="DM Sans" pitchFamily="2" charset="0"/>
              </a:rPr>
              <a:t> Map values from 0 → 1 to 0 → 255  </a:t>
            </a:r>
          </a:p>
          <a:p>
            <a:pPr marL="800100" lvl="1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GB" sz="2800" dirty="0">
                <a:latin typeface="DM Sans" pitchFamily="2" charset="0"/>
              </a:rPr>
              <a:t>Prepare values for differential steering</a:t>
            </a:r>
          </a:p>
          <a:p>
            <a:pPr lvl="1">
              <a:lnSpc>
                <a:spcPct val="200000"/>
              </a:lnSpc>
            </a:pPr>
            <a:r>
              <a:rPr lang="en-GB" sz="2800" dirty="0">
                <a:latin typeface="DM Sans" pitchFamily="2" charset="0"/>
              </a:rPr>
              <a:t>	 </a:t>
            </a:r>
            <a:r>
              <a:rPr lang="en-GB" sz="2400" i="1" dirty="0">
                <a:latin typeface="DM Sans" pitchFamily="2" charset="0"/>
              </a:rPr>
              <a:t>(e.g., for right rotation at speed x, </a:t>
            </a:r>
            <a:r>
              <a:rPr lang="en-GB" sz="2400" i="1" dirty="0">
                <a:latin typeface="DM Sans" pitchFamily="2" charset="0"/>
                <a:sym typeface="Wingdings" panose="05000000000000000000" pitchFamily="2" charset="2"/>
              </a:rPr>
              <a:t> </a:t>
            </a:r>
            <a:r>
              <a:rPr lang="en-GB" sz="2400" i="1" dirty="0">
                <a:latin typeface="DM Sans" pitchFamily="2" charset="0"/>
              </a:rPr>
              <a:t>add x speed to the right wheel and -x speed to the left wheel)</a:t>
            </a:r>
          </a:p>
          <a:p>
            <a:pPr marL="800100" lvl="1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GB" sz="2800" dirty="0">
                <a:latin typeface="DM Sans" pitchFamily="2" charset="0"/>
              </a:rPr>
              <a:t>Receive encoder readings from the ESP-32WROOM and IMU data from the mobile phone  </a:t>
            </a:r>
          </a:p>
          <a:p>
            <a:pPr marL="800100" lvl="1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GB" sz="2800" dirty="0">
                <a:latin typeface="DM Sans" pitchFamily="2" charset="0"/>
              </a:rPr>
              <a:t>Apply a Kalman filter for accurate localization </a:t>
            </a:r>
          </a:p>
        </p:txBody>
      </p:sp>
    </p:spTree>
    <p:extLst>
      <p:ext uri="{BB962C8B-B14F-4D97-AF65-F5344CB8AC3E}">
        <p14:creationId xmlns:p14="http://schemas.microsoft.com/office/powerpoint/2010/main" val="300689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903</Words>
  <Application>Microsoft Office PowerPoint</Application>
  <PresentationFormat>Custom</PresentationFormat>
  <Paragraphs>160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Courier New</vt:lpstr>
      <vt:lpstr>Arial</vt:lpstr>
      <vt:lpstr>Oswald Bold</vt:lpstr>
      <vt:lpstr>Calibri</vt:lpstr>
      <vt:lpstr>DM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habiba rezq</cp:lastModifiedBy>
  <cp:revision>9</cp:revision>
  <dcterms:created xsi:type="dcterms:W3CDTF">2006-08-16T00:00:00Z</dcterms:created>
  <dcterms:modified xsi:type="dcterms:W3CDTF">2024-11-01T16:17:10Z</dcterms:modified>
  <dc:identifier>DAGVPa_QXhQ</dc:identifier>
</cp:coreProperties>
</file>