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BB405-927B-EB26-1D35-89BC863F7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4A6D3E-5ADE-64EA-B3D4-6F18E8155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FF849-20DD-D58F-AF99-A67FCFCC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76C5E-D8E9-00B6-D9F7-B5B8B904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24381-7E6B-FB09-7458-A8D2E94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0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3CBD3-4FE7-5C07-984E-47120148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4DC45-94E9-72E9-81A9-1A614060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E1666-76DA-5EE7-150C-5EDEE106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CEF8E-E7DD-B69F-CC6D-9AFEA990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8518D-C6FF-EB05-BFC5-E4B3FAFF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2C85E-13A4-7B21-2044-A43DC7317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EDD1A-8DD7-9B0F-02FB-6350E6E08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D6827-4511-5402-EF13-CBDCAF42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C47E3-E844-728B-F641-21A236BB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50FC2-8CA2-315F-8F9C-5B2B8713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8BB39-3031-7A0F-AC02-D77CD8B3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B81C7-68C8-EBD3-1DAD-E45872B4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52626-04F7-BFBB-4CEE-9ABAE35A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CA765-840E-2484-546F-5F350BA9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AB474-699D-367D-DAC4-6F6508E7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0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523EB-4B3C-909E-898A-696ED480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D8A0D-0820-7B57-0CB2-D42B44CC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0162F-7CB0-F7A4-E105-F780D9AD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0AB88-553F-969F-BB13-D1E87921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42FDC-209D-ED24-4C9E-5921D3A6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2F1AF-E780-233A-6243-184F0891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DF694-B907-165D-EBFF-80D8D68F4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69092-0B14-F3A2-0A0F-BC1119001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D20F4-A8A2-77BB-B082-F1C69474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57687-D780-EE2D-A596-FFF285EE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6EF88-86D1-6C7B-DF99-19DC151B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7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6FCC9-9293-C05F-4397-0020407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C5329-8B5A-4896-941F-3E4559E6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EF308-AD60-3423-E53F-324622DDF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51216-E5AC-92D9-1BBC-1831AB9AE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6974FF-A843-E50F-2F6C-BEB390D13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3CA3F1-6012-9EBB-13D0-27AB0101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672359-5B4A-9ECE-3760-9192ACAC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57A38C-3424-CFA2-69B2-A6EDCFC2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37D76-78D0-E458-2904-5ADEF2EC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F8EC83-C67C-D23C-79D3-3EDAABF7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207C23-40CA-8231-30FD-418FDAF7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842DE-5E46-BB58-81C4-48AA294E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01368-D798-8B86-9A5D-5781434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5CB65C-45AC-6CA8-02B9-3C803185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71E32-28DA-A833-456F-3B3B315C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96C01-8C02-2F69-EE9B-DC4F0205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3B88-4FDA-C7F7-6B58-D27E6E81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C9A1D-BCED-0135-8950-CA19357B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09E7F-DA85-9A5E-6425-C223F909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93AB6-4FDB-0D08-45B9-42C30A44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70912-4F8E-09D5-609B-696C216E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6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55F40-CB85-8BDD-E62C-362FF86E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B13BEC-CAE4-F14B-6B18-F0B2227E3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3199BA-220F-C19F-E0AA-163D3AA4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43E5C-C6B8-EE07-C039-DFE758A1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D8000-79C1-54FE-F277-403F7E92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BACF7-D089-381B-6275-36C60DA4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1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7C8C76-5345-2E3E-618E-4392E859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24B6F-CB65-0948-6014-037FFD8A4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2DD0F-CF86-11C2-2BDB-F2F44F22D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60D82-74E5-E208-2FE3-4E6661C68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6CFEF-CE7B-691E-A318-E609BA7F5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-tanx/HIT-Database-Systems-Course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35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7825A1-38F0-BDAD-AFF0-5F80E0FDD01B}"/>
              </a:ext>
            </a:extLst>
          </p:cNvPr>
          <p:cNvSpPr txBox="1"/>
          <p:nvPr/>
        </p:nvSpPr>
        <p:spPr>
          <a:xfrm>
            <a:off x="2227333" y="1731091"/>
            <a:ext cx="796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金牌讲师团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131032-33FD-BFD9-913C-808D1DC73A09}"/>
              </a:ext>
            </a:extLst>
          </p:cNvPr>
          <p:cNvSpPr txBox="1"/>
          <p:nvPr/>
        </p:nvSpPr>
        <p:spPr>
          <a:xfrm>
            <a:off x="4170527" y="3849637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主讲人：马一诚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级数据科学与大数据技术</a:t>
            </a:r>
          </a:p>
        </p:txBody>
      </p:sp>
    </p:spTree>
    <p:extLst>
      <p:ext uri="{BB962C8B-B14F-4D97-AF65-F5344CB8AC3E}">
        <p14:creationId xmlns:p14="http://schemas.microsoft.com/office/powerpoint/2010/main" val="342678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593E7C-3C62-4A5B-436D-AFCA8DD6A844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CB3EDD-518E-190D-701F-FAFF95AEE59C}"/>
              </a:ext>
            </a:extLst>
          </p:cNvPr>
          <p:cNvSpPr txBox="1"/>
          <p:nvPr/>
        </p:nvSpPr>
        <p:spPr>
          <a:xfrm>
            <a:off x="697597" y="895463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外键（重点）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5EF5C1-D148-DE9B-36F6-1E177A543FA7}"/>
              </a:ext>
            </a:extLst>
          </p:cNvPr>
          <p:cNvSpPr txBox="1"/>
          <p:nvPr/>
        </p:nvSpPr>
        <p:spPr>
          <a:xfrm>
            <a:off x="1710166" y="148736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不同关系之间可以存在联系，这种联系是“参照与被参照”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8B9121-870C-AA41-637C-C7C1029D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23" y="2181752"/>
            <a:ext cx="6103770" cy="27272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AF71759-EDD1-3694-4C27-F13926A811A7}"/>
              </a:ext>
            </a:extLst>
          </p:cNvPr>
          <p:cNvSpPr txBox="1"/>
          <p:nvPr/>
        </p:nvSpPr>
        <p:spPr>
          <a:xfrm>
            <a:off x="1215592" y="5141687"/>
            <a:ext cx="954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被参照关系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SC.Sno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2260E0-B7FC-7A51-01E1-C46B8C198167}"/>
              </a:ext>
            </a:extLst>
          </p:cNvPr>
          <p:cNvSpPr txBox="1"/>
          <p:nvPr/>
        </p:nvSpPr>
        <p:spPr>
          <a:xfrm>
            <a:off x="615824" y="5672037"/>
            <a:ext cx="1150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在参照关系中：外键不一定是主键，不需要外键唯一标识每个元组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在被参照关系中：外键所参照的不一定是 被参照关系 的主键，只要是唯一键就可以</a:t>
            </a:r>
          </a:p>
        </p:txBody>
      </p:sp>
    </p:spTree>
    <p:extLst>
      <p:ext uri="{BB962C8B-B14F-4D97-AF65-F5344CB8AC3E}">
        <p14:creationId xmlns:p14="http://schemas.microsoft.com/office/powerpoint/2010/main" val="386397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14836F-7A64-2BC4-0546-48069098F24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FD231-F811-CB85-A5F4-BF2DDE559FEF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外键（重点）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B9A5A7-576A-886F-209D-E0CCD81CDDD8}"/>
              </a:ext>
            </a:extLst>
          </p:cNvPr>
          <p:cNvSpPr txBox="1"/>
          <p:nvPr/>
        </p:nvSpPr>
        <p:spPr>
          <a:xfrm>
            <a:off x="1717038" y="1712770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定义：外键是一个表中的一个或多个字段，它参照另一个表中的主键（或候选键），建立起两者之间的联系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0467C2-DF57-CCA2-DB2C-9DC992D5B2AB}"/>
              </a:ext>
            </a:extLst>
          </p:cNvPr>
          <p:cNvSpPr txBox="1"/>
          <p:nvPr/>
        </p:nvSpPr>
        <p:spPr>
          <a:xfrm>
            <a:off x="1717038" y="283162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外键是不同关系之间的纽带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3EFED3-22E2-C952-77F7-1DFA4926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70" y="3429000"/>
            <a:ext cx="6209004" cy="27742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60C1AE-581A-4EC7-8341-A8D32A1F8B63}"/>
              </a:ext>
            </a:extLst>
          </p:cNvPr>
          <p:cNvSpPr txBox="1"/>
          <p:nvPr/>
        </p:nvSpPr>
        <p:spPr>
          <a:xfrm>
            <a:off x="1717038" y="633894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SC.Sno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的外键，它参照了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00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7DEF8E-BC91-1756-1E64-B4CAA28699C9}"/>
              </a:ext>
            </a:extLst>
          </p:cNvPr>
          <p:cNvSpPr txBox="1"/>
          <p:nvPr/>
        </p:nvSpPr>
        <p:spPr>
          <a:xfrm>
            <a:off x="280729" y="22173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关系完整性约束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62FD2F-66CE-D519-D6AA-0DF3A2DCCB73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A40BAD-AC16-ED0D-57D6-A1784F17C05F}"/>
              </a:ext>
            </a:extLst>
          </p:cNvPr>
          <p:cNvSpPr txBox="1"/>
          <p:nvPr/>
        </p:nvSpPr>
        <p:spPr>
          <a:xfrm>
            <a:off x="1717038" y="1693106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关系数据库中的所有数据必须满足的约束条件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B7DFE4-C506-E597-DECE-F06767F50FD3}"/>
              </a:ext>
            </a:extLst>
          </p:cNvPr>
          <p:cNvSpPr txBox="1"/>
          <p:nvPr/>
        </p:nvSpPr>
        <p:spPr>
          <a:xfrm>
            <a:off x="1717038" y="2409386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关系数据结构搭建出了关系数据库管理系统的基本框架，能够组织和存储数据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E6F5FB-C5FD-7CE4-5472-7B33BDC9449E}"/>
              </a:ext>
            </a:extLst>
          </p:cNvPr>
          <p:cNvSpPr txBox="1"/>
          <p:nvPr/>
        </p:nvSpPr>
        <p:spPr>
          <a:xfrm>
            <a:off x="1717038" y="3494998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关系完整性约束为我们定义了一组规范，保证数据的准确性和唯一性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4713EC-5013-549D-0FD5-4D2762F371E8}"/>
              </a:ext>
            </a:extLst>
          </p:cNvPr>
          <p:cNvSpPr txBox="1"/>
          <p:nvPr/>
        </p:nvSpPr>
        <p:spPr>
          <a:xfrm>
            <a:off x="909973" y="4580610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35A529-FAC0-AA2E-133D-4E4B0F112179}"/>
              </a:ext>
            </a:extLst>
          </p:cNvPr>
          <p:cNvSpPr txBox="1"/>
          <p:nvPr/>
        </p:nvSpPr>
        <p:spPr>
          <a:xfrm>
            <a:off x="1710166" y="520455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实体完整性约束：限制在一个表上的约束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2ECFE-86F2-BDA2-BFC3-594904A6A340}"/>
              </a:ext>
            </a:extLst>
          </p:cNvPr>
          <p:cNvSpPr txBox="1"/>
          <p:nvPr/>
        </p:nvSpPr>
        <p:spPr>
          <a:xfrm>
            <a:off x="1710166" y="5833223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参照完整性约束：保证两个有关系的表之间的参照关系不出错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4EEB3-3FFE-C82A-F3DE-0D766AF2958D}"/>
              </a:ext>
            </a:extLst>
          </p:cNvPr>
          <p:cNvSpPr txBox="1"/>
          <p:nvPr/>
        </p:nvSpPr>
        <p:spPr>
          <a:xfrm>
            <a:off x="1717038" y="641746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用户定义完整性约束：应用需求的约束</a:t>
            </a:r>
          </a:p>
        </p:txBody>
      </p:sp>
    </p:spTree>
    <p:extLst>
      <p:ext uri="{BB962C8B-B14F-4D97-AF65-F5344CB8AC3E}">
        <p14:creationId xmlns:p14="http://schemas.microsoft.com/office/powerpoint/2010/main" val="864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3E49AE-3539-C88B-F5D9-0D3F7B2019BF}"/>
              </a:ext>
            </a:extLst>
          </p:cNvPr>
          <p:cNvSpPr txBox="1"/>
          <p:nvPr/>
        </p:nvSpPr>
        <p:spPr>
          <a:xfrm>
            <a:off x="280729" y="22173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实体完整性约束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D29E09-57B9-C7C2-8ED3-1378B067A002}"/>
              </a:ext>
            </a:extLst>
          </p:cNvPr>
          <p:cNvSpPr txBox="1"/>
          <p:nvPr/>
        </p:nvSpPr>
        <p:spPr>
          <a:xfrm>
            <a:off x="727093" y="1107737"/>
            <a:ext cx="433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限制在一个表上的约束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B4B9A3-1C6D-F9E0-ABD0-71B2B63B862F}"/>
              </a:ext>
            </a:extLst>
          </p:cNvPr>
          <p:cNvSpPr txBox="1"/>
          <p:nvPr/>
        </p:nvSpPr>
        <p:spPr>
          <a:xfrm>
            <a:off x="1336038" y="263352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关系中任意元组的主键值必须唯一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B9B19F-F7E1-E3C8-66DF-60A28A3D90E0}"/>
              </a:ext>
            </a:extLst>
          </p:cNvPr>
          <p:cNvSpPr txBox="1"/>
          <p:nvPr/>
        </p:nvSpPr>
        <p:spPr>
          <a:xfrm>
            <a:off x="727093" y="1870629"/>
            <a:ext cx="433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38713D-67F1-3F97-DCDC-6CE75DE2C226}"/>
              </a:ext>
            </a:extLst>
          </p:cNvPr>
          <p:cNvSpPr txBox="1"/>
          <p:nvPr/>
        </p:nvSpPr>
        <p:spPr>
          <a:xfrm>
            <a:off x="1336038" y="3269903"/>
            <a:ext cx="966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引申：关系中任意元组在主键中的属性值非空（空值无法判断是否重复）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417AA5-32BE-FE23-E5D5-5361E5C6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51" y="3731568"/>
            <a:ext cx="4937361" cy="29898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6F548B8-1C7B-9F88-FED2-095A250F8C1A}"/>
              </a:ext>
            </a:extLst>
          </p:cNvPr>
          <p:cNvSpPr txBox="1"/>
          <p:nvPr/>
        </p:nvSpPr>
        <p:spPr>
          <a:xfrm>
            <a:off x="7029225" y="4220794"/>
            <a:ext cx="49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每个元组的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属性值组合必须唯一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39BBD1-8B3A-5928-97BF-41673D8BDF78}"/>
              </a:ext>
            </a:extLst>
          </p:cNvPr>
          <p:cNvSpPr txBox="1"/>
          <p:nvPr/>
        </p:nvSpPr>
        <p:spPr>
          <a:xfrm>
            <a:off x="7029225" y="4894686"/>
            <a:ext cx="49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所有元组中这两个属性也必须非空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68EAEC-2373-F12A-76E4-790DC47BB519}"/>
              </a:ext>
            </a:extLst>
          </p:cNvPr>
          <p:cNvSpPr txBox="1"/>
          <p:nvPr/>
        </p:nvSpPr>
        <p:spPr>
          <a:xfrm>
            <a:off x="7029225" y="5567160"/>
            <a:ext cx="49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没有这个要求（它不是主键中的属性）</a:t>
            </a:r>
          </a:p>
        </p:txBody>
      </p:sp>
    </p:spTree>
    <p:extLst>
      <p:ext uri="{BB962C8B-B14F-4D97-AF65-F5344CB8AC3E}">
        <p14:creationId xmlns:p14="http://schemas.microsoft.com/office/powerpoint/2010/main" val="354007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F79EAA-80D8-38C7-FB66-8F81B3A0FCD3}"/>
              </a:ext>
            </a:extLst>
          </p:cNvPr>
          <p:cNvSpPr txBox="1"/>
          <p:nvPr/>
        </p:nvSpPr>
        <p:spPr>
          <a:xfrm>
            <a:off x="280729" y="22173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D1A18-6909-421F-090D-37DCB1A70E82}"/>
              </a:ext>
            </a:extLst>
          </p:cNvPr>
          <p:cNvSpPr txBox="1"/>
          <p:nvPr/>
        </p:nvSpPr>
        <p:spPr>
          <a:xfrm>
            <a:off x="727092" y="100749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保证两个有关系的表之间的参照关系不出错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7829B2-99AF-0F33-C3DB-87F1279EAED6}"/>
              </a:ext>
            </a:extLst>
          </p:cNvPr>
          <p:cNvSpPr txBox="1"/>
          <p:nvPr/>
        </p:nvSpPr>
        <p:spPr>
          <a:xfrm>
            <a:off x="727092" y="1616264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B2948D-FE0C-EDBD-EEAB-A067E581E057}"/>
              </a:ext>
            </a:extLst>
          </p:cNvPr>
          <p:cNvSpPr txBox="1"/>
          <p:nvPr/>
        </p:nvSpPr>
        <p:spPr>
          <a:xfrm>
            <a:off x="1710166" y="193218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外键的值必须来自其参照的属性的值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1AA2AE-1BC1-E20D-652A-683EF29D758D}"/>
              </a:ext>
            </a:extLst>
          </p:cNvPr>
          <p:cNvSpPr txBox="1"/>
          <p:nvPr/>
        </p:nvSpPr>
        <p:spPr>
          <a:xfrm>
            <a:off x="1710166" y="263352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理解：外键的属性值集合 包含于 外键参照的属性的属性值集合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185678-392E-C7AB-C4DC-5E6AE8EA9601}"/>
              </a:ext>
            </a:extLst>
          </p:cNvPr>
          <p:cNvSpPr txBox="1"/>
          <p:nvPr/>
        </p:nvSpPr>
        <p:spPr>
          <a:xfrm>
            <a:off x="1710166" y="333485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外键的值可以为空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16C0290-97C8-E0AD-4E58-C454D86D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9" y="4012430"/>
            <a:ext cx="4800948" cy="2760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5DE866F-A6B2-7424-8882-1480A169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012430"/>
            <a:ext cx="5676831" cy="28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0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F09AE4-FF39-34ED-B3C7-906C27299FDC}"/>
              </a:ext>
            </a:extLst>
          </p:cNvPr>
          <p:cNvSpPr txBox="1"/>
          <p:nvPr/>
        </p:nvSpPr>
        <p:spPr>
          <a:xfrm>
            <a:off x="280729" y="22173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用户定义完整性约束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C6BA2E-9F42-998F-F46A-1EA7A004FFE0}"/>
              </a:ext>
            </a:extLst>
          </p:cNvPr>
          <p:cNvSpPr txBox="1"/>
          <p:nvPr/>
        </p:nvSpPr>
        <p:spPr>
          <a:xfrm>
            <a:off x="727092" y="1107737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应用需求的约束，落实到具体的应用情景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A699D2-BB59-19DC-F00F-1E9196886B7A}"/>
              </a:ext>
            </a:extLst>
          </p:cNvPr>
          <p:cNvSpPr txBox="1"/>
          <p:nvPr/>
        </p:nvSpPr>
        <p:spPr>
          <a:xfrm>
            <a:off x="727092" y="196946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性别只能是男或女，年龄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AC0A4-A135-57B6-7442-7F86E4514532}"/>
              </a:ext>
            </a:extLst>
          </p:cNvPr>
          <p:cNvSpPr txBox="1"/>
          <p:nvPr/>
        </p:nvSpPr>
        <p:spPr>
          <a:xfrm>
            <a:off x="727092" y="276963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这种约束来自于应用，与关系模型无关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C022B5-63B5-16DF-0FC9-909067B7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3535681"/>
            <a:ext cx="6213881" cy="32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DF99C1-41A1-DD9A-2937-72670FFA711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61A33D-3B87-2EF8-AF82-8C1C0FF27C5A}"/>
              </a:ext>
            </a:extLst>
          </p:cNvPr>
          <p:cNvSpPr txBox="1"/>
          <p:nvPr/>
        </p:nvSpPr>
        <p:spPr>
          <a:xfrm>
            <a:off x="727092" y="100749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31185-B33A-1E84-8589-BAD60E8FF7FE}"/>
              </a:ext>
            </a:extLst>
          </p:cNvPr>
          <p:cNvSpPr txBox="1"/>
          <p:nvPr/>
        </p:nvSpPr>
        <p:spPr>
          <a:xfrm>
            <a:off x="1290972" y="167014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关系操作定义了在关系（表）上如何进行数据操作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63B741-F5EF-4269-43BD-07A9EDDF3AE9}"/>
              </a:ext>
            </a:extLst>
          </p:cNvPr>
          <p:cNvSpPr txBox="1"/>
          <p:nvPr/>
        </p:nvSpPr>
        <p:spPr>
          <a:xfrm>
            <a:off x="1290972" y="232817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选择，投影，并，差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FD2525-8161-65D2-78C4-7A1E4FB79963}"/>
              </a:ext>
            </a:extLst>
          </p:cNvPr>
          <p:cNvSpPr txBox="1"/>
          <p:nvPr/>
        </p:nvSpPr>
        <p:spPr>
          <a:xfrm>
            <a:off x="727092" y="3138609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关系代数表达式（重点）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618121-434F-5EDF-2760-6120E49AD970}"/>
              </a:ext>
            </a:extLst>
          </p:cNvPr>
          <p:cNvSpPr txBox="1"/>
          <p:nvPr/>
        </p:nvSpPr>
        <p:spPr>
          <a:xfrm>
            <a:off x="1290972" y="396689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在实际应用中，往往需要组合不同的关系操作来表示复杂的查询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294C20-87AC-19AC-5FE5-DC5C89ACBDF4}"/>
              </a:ext>
            </a:extLst>
          </p:cNvPr>
          <p:cNvSpPr txBox="1"/>
          <p:nvPr/>
        </p:nvSpPr>
        <p:spPr>
          <a:xfrm>
            <a:off x="1290972" y="4664309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关系代数表达式明确给出了查询的执行过程，操作数是关系，结果也是关系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855C0F-2530-D607-2398-651011FC34C0}"/>
              </a:ext>
            </a:extLst>
          </p:cNvPr>
          <p:cNvSpPr txBox="1"/>
          <p:nvPr/>
        </p:nvSpPr>
        <p:spPr>
          <a:xfrm>
            <a:off x="1290972" y="5731055"/>
            <a:ext cx="1010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执行查询计划：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制定查询计划并执行</a:t>
            </a:r>
          </a:p>
        </p:txBody>
      </p:sp>
    </p:spTree>
    <p:extLst>
      <p:ext uri="{BB962C8B-B14F-4D97-AF65-F5344CB8AC3E}">
        <p14:creationId xmlns:p14="http://schemas.microsoft.com/office/powerpoint/2010/main" val="10803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455095-C181-A860-44B7-2560ECCE532F}"/>
              </a:ext>
            </a:extLst>
          </p:cNvPr>
          <p:cNvSpPr txBox="1"/>
          <p:nvPr/>
        </p:nvSpPr>
        <p:spPr>
          <a:xfrm>
            <a:off x="280729" y="22173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关系代数表达式（重点）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BA0568-8FB3-6095-8C1E-E78D084C5F2C}"/>
              </a:ext>
            </a:extLst>
          </p:cNvPr>
          <p:cNvSpPr txBox="1"/>
          <p:nvPr/>
        </p:nvSpPr>
        <p:spPr>
          <a:xfrm>
            <a:off x="803292" y="100749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471B6A-6E29-D3B4-FF7F-AAB44F0AC13D}"/>
              </a:ext>
            </a:extLst>
          </p:cNvPr>
          <p:cNvSpPr txBox="1"/>
          <p:nvPr/>
        </p:nvSpPr>
        <p:spPr>
          <a:xfrm>
            <a:off x="1290972" y="167014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7AFCCB-07E3-B80C-D3CC-172385AA1D7C}"/>
              </a:ext>
            </a:extLst>
          </p:cNvPr>
          <p:cNvSpPr txBox="1"/>
          <p:nvPr/>
        </p:nvSpPr>
        <p:spPr>
          <a:xfrm>
            <a:off x="2113932" y="227124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选择，投影，并，差，笛卡尔积，重命名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8DF952-7087-4E3C-0A80-BF09E603030D}"/>
              </a:ext>
            </a:extLst>
          </p:cNvPr>
          <p:cNvSpPr txBox="1"/>
          <p:nvPr/>
        </p:nvSpPr>
        <p:spPr>
          <a:xfrm>
            <a:off x="1290972" y="319816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827594-5633-705A-C1E4-D8671E40D492}"/>
              </a:ext>
            </a:extLst>
          </p:cNvPr>
          <p:cNvSpPr txBox="1"/>
          <p:nvPr/>
        </p:nvSpPr>
        <p:spPr>
          <a:xfrm>
            <a:off x="2113932" y="389426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交，内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外连接（重点）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BAD538-08E7-28B5-9F82-456D6E3077AE}"/>
              </a:ext>
            </a:extLst>
          </p:cNvPr>
          <p:cNvSpPr txBox="1"/>
          <p:nvPr/>
        </p:nvSpPr>
        <p:spPr>
          <a:xfrm>
            <a:off x="1290972" y="4726189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3DF27B-F777-DA08-6C88-67942ADE2C72}"/>
              </a:ext>
            </a:extLst>
          </p:cNvPr>
          <p:cNvSpPr txBox="1"/>
          <p:nvPr/>
        </p:nvSpPr>
        <p:spPr>
          <a:xfrm>
            <a:off x="2113932" y="542901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分组（重点）</a:t>
            </a:r>
          </a:p>
        </p:txBody>
      </p:sp>
    </p:spTree>
    <p:extLst>
      <p:ext uri="{BB962C8B-B14F-4D97-AF65-F5344CB8AC3E}">
        <p14:creationId xmlns:p14="http://schemas.microsoft.com/office/powerpoint/2010/main" val="318285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9303E7-C9B5-0301-250C-4A5FFF9F68E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3BF794-966C-4C77-71C5-EBA039B30C32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8A2605-27D1-6917-5303-6A0013055386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从一个关系中选出满足给定条件的元组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B4C1F97-023F-C395-A96D-5C56EAB2F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976932"/>
              </p:ext>
            </p:extLst>
          </p:nvPr>
        </p:nvGraphicFramePr>
        <p:xfrm>
          <a:off x="1681725" y="1146925"/>
          <a:ext cx="324055" cy="56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9600" imgH="226800" progId="Equation.AxMath">
                  <p:embed/>
                </p:oleObj>
              </mc:Choice>
              <mc:Fallback>
                <p:oleObj name="AxMath" r:id="rId2" imgW="129600" imgH="226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1725" y="1146925"/>
                        <a:ext cx="324055" cy="565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51E4056-D82C-04F2-E906-7F992FE494CB}"/>
              </a:ext>
            </a:extLst>
          </p:cNvPr>
          <p:cNvSpPr txBox="1"/>
          <p:nvPr/>
        </p:nvSpPr>
        <p:spPr>
          <a:xfrm>
            <a:off x="1290972" y="239656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17351A0-7ACC-1643-A987-7952FEE6A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247292"/>
              </p:ext>
            </p:extLst>
          </p:nvPr>
        </p:nvGraphicFramePr>
        <p:xfrm>
          <a:off x="2262935" y="2432028"/>
          <a:ext cx="1064808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54680" imgH="196560" progId="Equation.AxMath">
                  <p:embed/>
                </p:oleObj>
              </mc:Choice>
              <mc:Fallback>
                <p:oleObj name="AxMath" r:id="rId4" imgW="45468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2935" y="2432028"/>
                        <a:ext cx="1064808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8D83790-882B-8872-A60E-FA86064610C7}"/>
              </a:ext>
            </a:extLst>
          </p:cNvPr>
          <p:cNvSpPr txBox="1"/>
          <p:nvPr/>
        </p:nvSpPr>
        <p:spPr>
          <a:xfrm>
            <a:off x="803292" y="3420052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EFB2BC1-3EDC-99CE-093D-B57AF233B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6918"/>
              </p:ext>
            </p:extLst>
          </p:nvPr>
        </p:nvGraphicFramePr>
        <p:xfrm>
          <a:off x="1694012" y="3533158"/>
          <a:ext cx="299479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2640" imgH="226800" progId="Equation.AxMath">
                  <p:embed/>
                </p:oleObj>
              </mc:Choice>
              <mc:Fallback>
                <p:oleObj name="AxMath" r:id="rId6" imgW="152640" imgH="226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B4C1F97-023F-C395-A96D-5C56EAB2F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4012" y="3533158"/>
                        <a:ext cx="299479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3E15ABA-95C0-1118-7BDA-D8E8BF6DB216}"/>
              </a:ext>
            </a:extLst>
          </p:cNvPr>
          <p:cNvSpPr txBox="1"/>
          <p:nvPr/>
        </p:nvSpPr>
        <p:spPr>
          <a:xfrm>
            <a:off x="1290972" y="409235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从一个关系中选出指定的列，并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去掉重复元组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CDDBF2-81F6-5E79-277E-5BA5FB63B49C}"/>
              </a:ext>
            </a:extLst>
          </p:cNvPr>
          <p:cNvSpPr txBox="1"/>
          <p:nvPr/>
        </p:nvSpPr>
        <p:spPr>
          <a:xfrm>
            <a:off x="1290972" y="468601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F68F1FB-7CF0-1F4C-14EA-B08563976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79647"/>
              </p:ext>
            </p:extLst>
          </p:nvPr>
        </p:nvGraphicFramePr>
        <p:xfrm>
          <a:off x="2262935" y="4794155"/>
          <a:ext cx="1527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763560" imgH="196560" progId="Equation.AxMath">
                  <p:embed/>
                </p:oleObj>
              </mc:Choice>
              <mc:Fallback>
                <p:oleObj name="AxMath" r:id="rId8" imgW="76356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2935" y="4794155"/>
                        <a:ext cx="1527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79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6BBD36-6C81-D888-A5F3-B8D3AA604EE6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73A514-8EF8-078A-F369-4D5558368AF1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E13ED9-0469-B17F-CF9D-7132B198F150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的并集（做的是元组的并，不是属性的并）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CD44A78-0C65-92F9-94BE-7A7BC398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443538"/>
              </p:ext>
            </p:extLst>
          </p:nvPr>
        </p:nvGraphicFramePr>
        <p:xfrm>
          <a:off x="1422082" y="1106629"/>
          <a:ext cx="406717" cy="71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8720" imgH="189000" progId="Equation.AxMath">
                  <p:embed/>
                </p:oleObj>
              </mc:Choice>
              <mc:Fallback>
                <p:oleObj name="AxMath" r:id="rId2" imgW="1087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2082" y="1106629"/>
                        <a:ext cx="406717" cy="71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BEC290-4504-6D2C-5F22-F100C38B48BE}"/>
              </a:ext>
            </a:extLst>
          </p:cNvPr>
          <p:cNvSpPr txBox="1"/>
          <p:nvPr/>
        </p:nvSpPr>
        <p:spPr>
          <a:xfrm>
            <a:off x="1290972" y="241067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22A769C-AA30-237E-064A-601C96B1C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02606"/>
              </p:ext>
            </p:extLst>
          </p:nvPr>
        </p:nvGraphicFramePr>
        <p:xfrm>
          <a:off x="2338522" y="2490082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44520" imgH="189000" progId="Equation.AxMath">
                  <p:embed/>
                </p:oleObj>
              </mc:Choice>
              <mc:Fallback>
                <p:oleObj name="AxMath" r:id="rId4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8522" y="2490082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B1337FD-52F8-D88E-9302-F18D0286CDA3}"/>
              </a:ext>
            </a:extLst>
          </p:cNvPr>
          <p:cNvSpPr txBox="1"/>
          <p:nvPr/>
        </p:nvSpPr>
        <p:spPr>
          <a:xfrm>
            <a:off x="1290972" y="301176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必须相容：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54DCAD-4C3A-464E-78A8-ED5AAB162043}"/>
              </a:ext>
            </a:extLst>
          </p:cNvPr>
          <p:cNvSpPr txBox="1"/>
          <p:nvPr/>
        </p:nvSpPr>
        <p:spPr>
          <a:xfrm>
            <a:off x="2282824" y="361286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的属性个数一样多（对齐）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6AB71C-2BE2-4B8F-9318-EF6507B01EE1}"/>
              </a:ext>
            </a:extLst>
          </p:cNvPr>
          <p:cNvSpPr txBox="1"/>
          <p:nvPr/>
        </p:nvSpPr>
        <p:spPr>
          <a:xfrm>
            <a:off x="2282824" y="421395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对应的属性必须有相容（不必相同）的类型（整型和浮点型可以，整型和字符型不可以）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A78573-93AB-D2C5-4B21-77966F660BDC}"/>
              </a:ext>
            </a:extLst>
          </p:cNvPr>
          <p:cNvSpPr txBox="1"/>
          <p:nvPr/>
        </p:nvSpPr>
        <p:spPr>
          <a:xfrm>
            <a:off x="2282824" y="5263794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有相似的语义（即使体重和身高是相同的数据类型，但是二者语义不同，所以也不是相同的）</a:t>
            </a:r>
          </a:p>
        </p:txBody>
      </p:sp>
    </p:spTree>
    <p:extLst>
      <p:ext uri="{BB962C8B-B14F-4D97-AF65-F5344CB8AC3E}">
        <p14:creationId xmlns:p14="http://schemas.microsoft.com/office/powerpoint/2010/main" val="30864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3B940B-9944-4F47-5370-6426A9C7380D}"/>
              </a:ext>
            </a:extLst>
          </p:cNvPr>
          <p:cNvSpPr txBox="1"/>
          <p:nvPr/>
        </p:nvSpPr>
        <p:spPr>
          <a:xfrm>
            <a:off x="280729" y="2217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5A91AA-2414-45CE-2D12-C41878CADE40}"/>
              </a:ext>
            </a:extLst>
          </p:cNvPr>
          <p:cNvSpPr txBox="1"/>
          <p:nvPr/>
        </p:nvSpPr>
        <p:spPr>
          <a:xfrm>
            <a:off x="727093" y="110773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课程定位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A6D86D-50AD-D66F-8EC7-49F9D9109C51}"/>
              </a:ext>
            </a:extLst>
          </p:cNvPr>
          <p:cNvSpPr txBox="1"/>
          <p:nvPr/>
        </p:nvSpPr>
        <p:spPr>
          <a:xfrm>
            <a:off x="1717039" y="1693106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886874-653D-1897-8893-C01ADE1105B8}"/>
              </a:ext>
            </a:extLst>
          </p:cNvPr>
          <p:cNvSpPr txBox="1"/>
          <p:nvPr/>
        </p:nvSpPr>
        <p:spPr>
          <a:xfrm>
            <a:off x="727093" y="255045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课程体系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4A93CD-9CF8-EB72-40AA-DE247D977A45}"/>
              </a:ext>
            </a:extLst>
          </p:cNvPr>
          <p:cNvSpPr txBox="1"/>
          <p:nvPr/>
        </p:nvSpPr>
        <p:spPr>
          <a:xfrm>
            <a:off x="1640163" y="3322659"/>
            <a:ext cx="556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每章一节课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期末复习课（大约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633D37-8BA8-ABB0-12BB-17C7C3768B53}"/>
              </a:ext>
            </a:extLst>
          </p:cNvPr>
          <p:cNvSpPr txBox="1"/>
          <p:nvPr/>
        </p:nvSpPr>
        <p:spPr>
          <a:xfrm>
            <a:off x="1640163" y="3977937"/>
            <a:ext cx="445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课程内容：重难点回顾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53C08B-0C64-36BC-8AA4-4A42D3164680}"/>
              </a:ext>
            </a:extLst>
          </p:cNvPr>
          <p:cNvSpPr txBox="1"/>
          <p:nvPr/>
        </p:nvSpPr>
        <p:spPr>
          <a:xfrm>
            <a:off x="1640163" y="4678126"/>
            <a:ext cx="445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更新频率：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周更新一节课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EEB57E-BC1C-83D9-23FD-F580E09CAE82}"/>
              </a:ext>
            </a:extLst>
          </p:cNvPr>
          <p:cNvSpPr txBox="1"/>
          <p:nvPr/>
        </p:nvSpPr>
        <p:spPr>
          <a:xfrm>
            <a:off x="803968" y="5488653"/>
            <a:ext cx="75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课程仓库（讲义、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、课程资源，持续更新）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9CE1CD-DD25-4739-27DC-FF83860360B9}"/>
              </a:ext>
            </a:extLst>
          </p:cNvPr>
          <p:cNvSpPr txBox="1"/>
          <p:nvPr/>
        </p:nvSpPr>
        <p:spPr>
          <a:xfrm>
            <a:off x="1717038" y="6148734"/>
            <a:ext cx="9377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https://github.com/y-tanx/HIT-Database-Systems-Course.git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68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83C54C4-647F-7B06-23E0-28588258679D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3FF996-45D1-51BE-5011-3B9C0D8DFC10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30589-4943-7BEB-BD6B-4B8FC6631FDB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的差集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2A8A07F-8A38-660B-93E5-88185083E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87902"/>
              </p:ext>
            </p:extLst>
          </p:nvPr>
        </p:nvGraphicFramePr>
        <p:xfrm>
          <a:off x="1423035" y="1292320"/>
          <a:ext cx="295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7240" imgH="189000" progId="Equation.AxMath">
                  <p:embed/>
                </p:oleObj>
              </mc:Choice>
              <mc:Fallback>
                <p:oleObj name="AxMath" r:id="rId2" imgW="147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3035" y="1292320"/>
                        <a:ext cx="2952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F89B266-B9A5-00EB-FD7C-727065079E3D}"/>
              </a:ext>
            </a:extLst>
          </p:cNvPr>
          <p:cNvSpPr txBox="1"/>
          <p:nvPr/>
        </p:nvSpPr>
        <p:spPr>
          <a:xfrm>
            <a:off x="1290972" y="241067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905DECB-BB2C-8D22-62EF-FAF70BF11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028021"/>
              </p:ext>
            </p:extLst>
          </p:nvPr>
        </p:nvGraphicFramePr>
        <p:xfrm>
          <a:off x="2265363" y="2494510"/>
          <a:ext cx="7239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62160" imgH="189000" progId="Equation.AxMath">
                  <p:embed/>
                </p:oleObj>
              </mc:Choice>
              <mc:Fallback>
                <p:oleObj name="AxMath" r:id="rId4" imgW="3621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5363" y="2494510"/>
                        <a:ext cx="7239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4FE127B-6CAB-7519-B04B-46DB15AF64D8}"/>
              </a:ext>
            </a:extLst>
          </p:cNvPr>
          <p:cNvSpPr txBox="1"/>
          <p:nvPr/>
        </p:nvSpPr>
        <p:spPr>
          <a:xfrm>
            <a:off x="1290972" y="301176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6CFE58-70D6-D763-3896-5334C89DB566}"/>
              </a:ext>
            </a:extLst>
          </p:cNvPr>
          <p:cNvSpPr txBox="1"/>
          <p:nvPr/>
        </p:nvSpPr>
        <p:spPr>
          <a:xfrm>
            <a:off x="803292" y="3625020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笛卡尔积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14C9E1-A1E4-7790-9553-8033E6C585DC}"/>
              </a:ext>
            </a:extLst>
          </p:cNvPr>
          <p:cNvSpPr txBox="1"/>
          <p:nvPr/>
        </p:nvSpPr>
        <p:spPr>
          <a:xfrm>
            <a:off x="1290972" y="428767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计算两个关系的笛卡尔积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6B8055-A367-E936-243A-22F42B722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046037"/>
              </p:ext>
            </p:extLst>
          </p:nvPr>
        </p:nvGraphicFramePr>
        <p:xfrm>
          <a:off x="2436495" y="3587566"/>
          <a:ext cx="381635" cy="560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29240" imgH="189000" progId="Equation.AxMath">
                  <p:embed/>
                </p:oleObj>
              </mc:Choice>
              <mc:Fallback>
                <p:oleObj name="AxMath" r:id="rId6" imgW="129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6495" y="3587566"/>
                        <a:ext cx="381635" cy="560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3490897-8C21-CFEE-CB20-7B63DE189DCB}"/>
              </a:ext>
            </a:extLst>
          </p:cNvPr>
          <p:cNvSpPr txBox="1"/>
          <p:nvPr/>
        </p:nvSpPr>
        <p:spPr>
          <a:xfrm>
            <a:off x="1290972" y="496248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中的元组无条件地连接起来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BEEEA8-239C-558F-F65E-734FDC46B8BF}"/>
              </a:ext>
            </a:extLst>
          </p:cNvPr>
          <p:cNvSpPr txBox="1"/>
          <p:nvPr/>
        </p:nvSpPr>
        <p:spPr>
          <a:xfrm>
            <a:off x="1290972" y="5637290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最终的结果是一个         的关系（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6990E0D-E9CD-4B14-39FA-79F10BFED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68360"/>
              </p:ext>
            </p:extLst>
          </p:nvPr>
        </p:nvGraphicFramePr>
        <p:xfrm>
          <a:off x="3918704" y="5711075"/>
          <a:ext cx="701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50280" imgH="189000" progId="Equation.AxMath">
                  <p:embed/>
                </p:oleObj>
              </mc:Choice>
              <mc:Fallback>
                <p:oleObj name="AxMath" r:id="rId8" imgW="3502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18704" y="5711075"/>
                        <a:ext cx="7016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78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A43A2F-5696-428F-B2DF-547A2E7770A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5780EF-95A9-5B1E-48DF-00AFE28D9B91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CAF13B-3B79-631E-0195-C99EB7E3B766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用于修改关系名和属性名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162EFCF-1963-0DD4-D2C8-8A92E9497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94592"/>
              </p:ext>
            </p:extLst>
          </p:nvPr>
        </p:nvGraphicFramePr>
        <p:xfrm>
          <a:off x="2112734" y="1032041"/>
          <a:ext cx="337820" cy="63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0800" imgH="189000" progId="Equation.AxMath">
                  <p:embed/>
                </p:oleObj>
              </mc:Choice>
              <mc:Fallback>
                <p:oleObj name="AxMath" r:id="rId2" imgW="1008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2734" y="1032041"/>
                        <a:ext cx="337820" cy="638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C1B929F-3ECF-83BF-FD4A-AF115EE0D631}"/>
              </a:ext>
            </a:extLst>
          </p:cNvPr>
          <p:cNvSpPr txBox="1"/>
          <p:nvPr/>
        </p:nvSpPr>
        <p:spPr>
          <a:xfrm>
            <a:off x="1290972" y="252585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876DAA-B065-5D34-E720-C59DB3AA8A69}"/>
              </a:ext>
            </a:extLst>
          </p:cNvPr>
          <p:cNvSpPr txBox="1"/>
          <p:nvPr/>
        </p:nvSpPr>
        <p:spPr>
          <a:xfrm>
            <a:off x="1961532" y="319816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修改单个属性名：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B336FD2-EADB-F0E5-2F3E-8349D4B40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29152"/>
              </p:ext>
            </p:extLst>
          </p:nvPr>
        </p:nvGraphicFramePr>
        <p:xfrm>
          <a:off x="4620379" y="3232149"/>
          <a:ext cx="2028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14840" imgH="196560" progId="Equation.AxMath">
                  <p:embed/>
                </p:oleObj>
              </mc:Choice>
              <mc:Fallback>
                <p:oleObj name="AxMath" r:id="rId4" imgW="10148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0379" y="3232149"/>
                        <a:ext cx="20288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B4DCDA3-BACF-EFA7-723F-8FD80B93D12D}"/>
              </a:ext>
            </a:extLst>
          </p:cNvPr>
          <p:cNvSpPr txBox="1"/>
          <p:nvPr/>
        </p:nvSpPr>
        <p:spPr>
          <a:xfrm>
            <a:off x="1961532" y="390871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修改关系名：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A8DFD00-6DF3-037B-0A4F-41B4BC251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277900"/>
              </p:ext>
            </p:extLst>
          </p:nvPr>
        </p:nvGraphicFramePr>
        <p:xfrm>
          <a:off x="4620379" y="3978909"/>
          <a:ext cx="727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63240" imgH="196560" progId="Equation.AxMath">
                  <p:embed/>
                </p:oleObj>
              </mc:Choice>
              <mc:Fallback>
                <p:oleObj name="AxMath" r:id="rId6" imgW="3632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0379" y="3978909"/>
                        <a:ext cx="727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75F394B-2866-3CE2-9F1B-E1D00423A197}"/>
              </a:ext>
            </a:extLst>
          </p:cNvPr>
          <p:cNvSpPr txBox="1"/>
          <p:nvPr/>
        </p:nvSpPr>
        <p:spPr>
          <a:xfrm>
            <a:off x="1290972" y="473565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当需要把一个关系和它自身进行连接时，即自连接时，重命名操作可以区分这个关系的两个副本</a:t>
            </a:r>
          </a:p>
        </p:txBody>
      </p:sp>
    </p:spTree>
    <p:extLst>
      <p:ext uri="{BB962C8B-B14F-4D97-AF65-F5344CB8AC3E}">
        <p14:creationId xmlns:p14="http://schemas.microsoft.com/office/powerpoint/2010/main" val="76500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7C9413-A842-07DF-96C9-B1C5046023AA}"/>
              </a:ext>
            </a:extLst>
          </p:cNvPr>
          <p:cNvSpPr txBox="1"/>
          <p:nvPr/>
        </p:nvSpPr>
        <p:spPr>
          <a:xfrm>
            <a:off x="280729" y="2217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5EFE34-243D-6366-24AF-AE926DDBE9DC}"/>
              </a:ext>
            </a:extLst>
          </p:cNvPr>
          <p:cNvSpPr txBox="1"/>
          <p:nvPr/>
        </p:nvSpPr>
        <p:spPr>
          <a:xfrm>
            <a:off x="280729" y="958125"/>
            <a:ext cx="87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表，记录学号，姓名，性别，年龄，所在的院系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B25FAD-6FC0-F6DC-1E9F-16F291C3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579512"/>
            <a:ext cx="3895725" cy="17240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C476993-0D0D-2173-3AC0-36950501373A}"/>
              </a:ext>
            </a:extLst>
          </p:cNvPr>
          <p:cNvSpPr txBox="1"/>
          <p:nvPr/>
        </p:nvSpPr>
        <p:spPr>
          <a:xfrm>
            <a:off x="280729" y="3514794"/>
            <a:ext cx="863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找出和Elsa在同一个系学习的学生的学号和姓名（使用自连接）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E770E3-B2A9-8AED-FDC8-104797A1FA07}"/>
              </a:ext>
            </a:extLst>
          </p:cNvPr>
          <p:cNvSpPr txBox="1"/>
          <p:nvPr/>
        </p:nvSpPr>
        <p:spPr>
          <a:xfrm>
            <a:off x="814129" y="4064563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重命名：将这个表“复制”一份，命名为</a:t>
            </a:r>
            <a:r>
              <a:rPr lang="en-US" altLang="zh-CN" sz="1800" dirty="0"/>
              <a:t>S2</a:t>
            </a:r>
            <a:r>
              <a:rPr lang="zh-CN" altLang="en-US" sz="1800" dirty="0"/>
              <a:t>，原表命名为</a:t>
            </a:r>
            <a:r>
              <a:rPr lang="en-US" altLang="zh-CN" sz="1800" dirty="0"/>
              <a:t>S1</a:t>
            </a:r>
            <a:r>
              <a:rPr lang="zh-CN" altLang="en-US" sz="1800" dirty="0"/>
              <a:t>，用来区分两个副本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A9CBAD-CB82-A295-C5EF-CAC585E56034}"/>
              </a:ext>
            </a:extLst>
          </p:cNvPr>
          <p:cNvSpPr txBox="1"/>
          <p:nvPr/>
        </p:nvSpPr>
        <p:spPr>
          <a:xfrm>
            <a:off x="814128" y="4601598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笛卡尔积：对</a:t>
            </a:r>
            <a:r>
              <a:rPr lang="en-US" altLang="zh-CN" sz="1800" dirty="0"/>
              <a:t>S1</a:t>
            </a:r>
            <a:r>
              <a:rPr lang="zh-CN" altLang="en-US" sz="1800" dirty="0"/>
              <a:t>和</a:t>
            </a:r>
            <a:r>
              <a:rPr lang="en-US" altLang="zh-CN" sz="1800" dirty="0"/>
              <a:t>S2</a:t>
            </a:r>
            <a:r>
              <a:rPr lang="zh-CN" altLang="en-US" sz="1800" dirty="0"/>
              <a:t>做笛卡尔积操作进行连接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C185A-375E-F708-8A95-09F7C50C4ED3}"/>
              </a:ext>
            </a:extLst>
          </p:cNvPr>
          <p:cNvSpPr txBox="1"/>
          <p:nvPr/>
        </p:nvSpPr>
        <p:spPr>
          <a:xfrm>
            <a:off x="814128" y="5134276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3.</a:t>
            </a:r>
            <a:r>
              <a:rPr lang="zh-CN" altLang="en-US" sz="1800" dirty="0"/>
              <a:t>以</a:t>
            </a:r>
            <a:r>
              <a:rPr lang="en-US" altLang="zh-CN" sz="1800" dirty="0"/>
              <a:t>S1</a:t>
            </a:r>
            <a:r>
              <a:rPr lang="zh-CN" altLang="en-US" sz="1800" dirty="0"/>
              <a:t>为参照，通过条件从</a:t>
            </a:r>
            <a:r>
              <a:rPr lang="en-US" altLang="zh-CN" sz="1800" dirty="0"/>
              <a:t>S2</a:t>
            </a:r>
            <a:r>
              <a:rPr lang="zh-CN" altLang="en-US" sz="1800" dirty="0"/>
              <a:t>中筛选出结果：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86C99F-C600-F5BD-14AC-A7F93E67A03E}"/>
              </a:ext>
            </a:extLst>
          </p:cNvPr>
          <p:cNvSpPr txBox="1"/>
          <p:nvPr/>
        </p:nvSpPr>
        <p:spPr>
          <a:xfrm>
            <a:off x="1637088" y="5530543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3.1</a:t>
            </a:r>
            <a:r>
              <a:rPr lang="zh-CN" altLang="en-US" sz="1800" dirty="0"/>
              <a:t>选出所有</a:t>
            </a:r>
            <a:r>
              <a:rPr lang="en-US" altLang="zh-CN" sz="1800" dirty="0"/>
              <a:t>S1.name = </a:t>
            </a:r>
            <a:r>
              <a:rPr lang="zh-CN" altLang="en-US" sz="1800" dirty="0"/>
              <a:t>‘</a:t>
            </a:r>
            <a:r>
              <a:rPr lang="en-US" altLang="zh-CN" sz="1800" dirty="0"/>
              <a:t>Elsa</a:t>
            </a:r>
            <a:r>
              <a:rPr lang="zh-CN" altLang="en-US" sz="1800" dirty="0"/>
              <a:t>’的元组，此时</a:t>
            </a:r>
            <a:r>
              <a:rPr lang="en-US" altLang="zh-CN" sz="1800" dirty="0"/>
              <a:t>S1</a:t>
            </a:r>
            <a:r>
              <a:rPr lang="zh-CN" altLang="en-US" sz="1800" dirty="0"/>
              <a:t>中的所有记录都是“</a:t>
            </a:r>
            <a:r>
              <a:rPr lang="en-US" altLang="zh-CN" sz="1800" dirty="0"/>
              <a:t>Elsa</a:t>
            </a:r>
            <a:r>
              <a:rPr lang="zh-CN" altLang="en-US" sz="1800" dirty="0"/>
              <a:t>”的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4AD430-5120-ABAA-C9C9-AC45FC1019E7}"/>
              </a:ext>
            </a:extLst>
          </p:cNvPr>
          <p:cNvSpPr txBox="1"/>
          <p:nvPr/>
        </p:nvSpPr>
        <p:spPr>
          <a:xfrm>
            <a:off x="1637087" y="5927019"/>
            <a:ext cx="92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3.2</a:t>
            </a:r>
            <a:r>
              <a:rPr lang="zh-CN" altLang="en-US" sz="1800" dirty="0"/>
              <a:t>在</a:t>
            </a:r>
            <a:r>
              <a:rPr lang="en-US" altLang="zh-CN" sz="1800" dirty="0"/>
              <a:t>S2</a:t>
            </a:r>
            <a:r>
              <a:rPr lang="zh-CN" altLang="en-US" sz="1800" dirty="0"/>
              <a:t>中寻找与“</a:t>
            </a:r>
            <a:r>
              <a:rPr lang="en-US" altLang="zh-CN" sz="1800" dirty="0"/>
              <a:t>Elsa</a:t>
            </a:r>
            <a:r>
              <a:rPr lang="zh-CN" altLang="en-US" sz="1800" dirty="0"/>
              <a:t>”所在系相同的学生，用条件</a:t>
            </a:r>
            <a:r>
              <a:rPr lang="en-US" altLang="zh-CN" sz="1800" dirty="0"/>
              <a:t>S1.Sdept = S2.Sdept</a:t>
            </a:r>
            <a:r>
              <a:rPr lang="zh-CN" altLang="en-US" sz="1800" dirty="0"/>
              <a:t>为选择条件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70464B-1128-5C24-DFCA-D729AAEA2664}"/>
              </a:ext>
            </a:extLst>
          </p:cNvPr>
          <p:cNvSpPr txBox="1"/>
          <p:nvPr/>
        </p:nvSpPr>
        <p:spPr>
          <a:xfrm>
            <a:off x="814128" y="6323286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4.</a:t>
            </a:r>
            <a:r>
              <a:rPr lang="zh-CN" altLang="en-US" sz="1800" dirty="0"/>
              <a:t>投影</a:t>
            </a:r>
            <a:r>
              <a:rPr lang="en-US" altLang="zh-CN" sz="1800" dirty="0"/>
              <a:t>S2</a:t>
            </a:r>
            <a:r>
              <a:rPr lang="zh-CN" altLang="en-US" sz="1800" dirty="0"/>
              <a:t>中学生的学号和姓名</a:t>
            </a:r>
          </a:p>
        </p:txBody>
      </p:sp>
    </p:spTree>
    <p:extLst>
      <p:ext uri="{BB962C8B-B14F-4D97-AF65-F5344CB8AC3E}">
        <p14:creationId xmlns:p14="http://schemas.microsoft.com/office/powerpoint/2010/main" val="287078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970B9B-8FFC-47B4-D127-8DFAFD4BC4B1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B1C7E-D22A-CC07-9C1A-DA1E0545E26F}"/>
              </a:ext>
            </a:extLst>
          </p:cNvPr>
          <p:cNvSpPr txBox="1"/>
          <p:nvPr/>
        </p:nvSpPr>
        <p:spPr>
          <a:xfrm>
            <a:off x="803291" y="1146925"/>
            <a:ext cx="1010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只用基本关系代数操作来编写复杂查询非常繁琐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35227D-476F-FF09-4521-73775B4F23AE}"/>
              </a:ext>
            </a:extLst>
          </p:cNvPr>
          <p:cNvSpPr txBox="1"/>
          <p:nvPr/>
        </p:nvSpPr>
        <p:spPr>
          <a:xfrm>
            <a:off x="803292" y="1949005"/>
            <a:ext cx="1010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任何一项派生关系代数操作都可以用基本关系代数操作来表示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91A8B9-D400-1405-DC2C-D8D6A56A150F}"/>
              </a:ext>
            </a:extLst>
          </p:cNvPr>
          <p:cNvSpPr txBox="1"/>
          <p:nvPr/>
        </p:nvSpPr>
        <p:spPr>
          <a:xfrm>
            <a:off x="803292" y="2751085"/>
            <a:ext cx="10108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简化了查询编写，这些派生关系代数操作在查询执行时有特定的实现和优化机制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11BCC0-F24C-FC78-1EDA-223A14EB4A5D}"/>
              </a:ext>
            </a:extLst>
          </p:cNvPr>
          <p:cNvSpPr txBox="1"/>
          <p:nvPr/>
        </p:nvSpPr>
        <p:spPr>
          <a:xfrm>
            <a:off x="803292" y="3984052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B95D2F-8D7D-D39D-6607-991EB9404762}"/>
              </a:ext>
            </a:extLst>
          </p:cNvPr>
          <p:cNvSpPr txBox="1"/>
          <p:nvPr/>
        </p:nvSpPr>
        <p:spPr>
          <a:xfrm>
            <a:off x="1306212" y="472140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D1DE4F-EA85-9B5D-0100-0C59FF59F032}"/>
              </a:ext>
            </a:extLst>
          </p:cNvPr>
          <p:cNvSpPr txBox="1"/>
          <p:nvPr/>
        </p:nvSpPr>
        <p:spPr>
          <a:xfrm>
            <a:off x="1306212" y="524941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</a:p>
        </p:txBody>
      </p:sp>
    </p:spTree>
    <p:extLst>
      <p:ext uri="{BB962C8B-B14F-4D97-AF65-F5344CB8AC3E}">
        <p14:creationId xmlns:p14="http://schemas.microsoft.com/office/powerpoint/2010/main" val="306884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84551A-8AC3-7BC0-F131-B0D7EFC5D408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86B3D-CCEF-15E6-E0AB-7C4083EC2B12}"/>
              </a:ext>
            </a:extLst>
          </p:cNvPr>
          <p:cNvSpPr txBox="1"/>
          <p:nvPr/>
        </p:nvSpPr>
        <p:spPr>
          <a:xfrm>
            <a:off x="803292" y="1146925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0B9CDA-9BC2-FC4D-A6A3-543A1BB51843}"/>
              </a:ext>
            </a:extLst>
          </p:cNvPr>
          <p:cNvSpPr txBox="1"/>
          <p:nvPr/>
        </p:nvSpPr>
        <p:spPr>
          <a:xfrm>
            <a:off x="1169052" y="184104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38DFC-901D-F804-7C58-9697379998B0}"/>
              </a:ext>
            </a:extLst>
          </p:cNvPr>
          <p:cNvSpPr txBox="1"/>
          <p:nvPr/>
        </p:nvSpPr>
        <p:spPr>
          <a:xfrm>
            <a:off x="1169052" y="247360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EF8CEC4-E27E-77D6-70BD-D8DD5566A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933807"/>
              </p:ext>
            </p:extLst>
          </p:nvPr>
        </p:nvGraphicFramePr>
        <p:xfrm>
          <a:off x="2282825" y="2540000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44520" imgH="189000" progId="Equation.AxMath">
                  <p:embed/>
                </p:oleObj>
              </mc:Choice>
              <mc:Fallback>
                <p:oleObj name="AxMath" r:id="rId2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2825" y="2540000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B667DE1-242C-C035-2A95-2F818D8B8F3B}"/>
              </a:ext>
            </a:extLst>
          </p:cNvPr>
          <p:cNvSpPr txBox="1"/>
          <p:nvPr/>
        </p:nvSpPr>
        <p:spPr>
          <a:xfrm>
            <a:off x="1169052" y="319816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4222A3-A4BA-31F8-0AED-C277F8B82E9B}"/>
              </a:ext>
            </a:extLst>
          </p:cNvPr>
          <p:cNvSpPr txBox="1"/>
          <p:nvPr/>
        </p:nvSpPr>
        <p:spPr>
          <a:xfrm>
            <a:off x="843693" y="392272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F7AD3C-C888-075A-033A-91D8EC1C35E7}"/>
              </a:ext>
            </a:extLst>
          </p:cNvPr>
          <p:cNvSpPr txBox="1"/>
          <p:nvPr/>
        </p:nvSpPr>
        <p:spPr>
          <a:xfrm>
            <a:off x="1209453" y="461684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结果中只包含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中满足连接条件的元组，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中不满足连接条件的元组均不会出现在连接结果中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FB6A8C-CB1C-6C2F-79E3-3EDE3947CC9A}"/>
              </a:ext>
            </a:extLst>
          </p:cNvPr>
          <p:cNvSpPr txBox="1"/>
          <p:nvPr/>
        </p:nvSpPr>
        <p:spPr>
          <a:xfrm>
            <a:off x="1221518" y="560429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连接，自然连接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3904B4D-31DC-C836-21F1-0655CD135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733618"/>
              </p:ext>
            </p:extLst>
          </p:nvPr>
        </p:nvGraphicFramePr>
        <p:xfrm>
          <a:off x="1221518" y="5524173"/>
          <a:ext cx="331470" cy="66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3240" imgH="189000" progId="Equation.AxMath">
                  <p:embed/>
                </p:oleObj>
              </mc:Choice>
              <mc:Fallback>
                <p:oleObj name="AxMath" r:id="rId4" imgW="93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1518" y="5524173"/>
                        <a:ext cx="331470" cy="66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42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418571-3528-29D9-BBCA-927038BF9571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AC2A10-E452-A934-71EF-4326C77D7273}"/>
              </a:ext>
            </a:extLst>
          </p:cNvPr>
          <p:cNvSpPr txBox="1"/>
          <p:nvPr/>
        </p:nvSpPr>
        <p:spPr>
          <a:xfrm>
            <a:off x="1169052" y="1841044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中满足连接条件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的元组进行连接，连接结果中包含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中的全部属性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DAA132-1079-46D4-BC51-567E718E3426}"/>
              </a:ext>
            </a:extLst>
          </p:cNvPr>
          <p:cNvSpPr txBox="1"/>
          <p:nvPr/>
        </p:nvSpPr>
        <p:spPr>
          <a:xfrm>
            <a:off x="803292" y="1265701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FCAED84-E0FC-A09F-CEF8-4712A2DEA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155970"/>
              </p:ext>
            </p:extLst>
          </p:nvPr>
        </p:nvGraphicFramePr>
        <p:xfrm>
          <a:off x="614697" y="1146925"/>
          <a:ext cx="377190" cy="76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697" y="1146925"/>
                        <a:ext cx="377190" cy="760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6772C6C-E182-6C21-FD6D-E2F207D53BA5}"/>
              </a:ext>
            </a:extLst>
          </p:cNvPr>
          <p:cNvSpPr txBox="1"/>
          <p:nvPr/>
        </p:nvSpPr>
        <p:spPr>
          <a:xfrm>
            <a:off x="1169052" y="284688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E48BBD6-45C4-3868-5CE1-09FF82E41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05100"/>
              </p:ext>
            </p:extLst>
          </p:nvPr>
        </p:nvGraphicFramePr>
        <p:xfrm>
          <a:off x="2219721" y="2887216"/>
          <a:ext cx="822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1120" imgH="190440" progId="Equation.AxMath">
                  <p:embed/>
                </p:oleObj>
              </mc:Choice>
              <mc:Fallback>
                <p:oleObj name="AxMath" r:id="rId4" imgW="41112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9721" y="2887216"/>
                        <a:ext cx="822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66D27BC9-03FC-6045-FA95-C8CCE0768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1360" y="3483392"/>
            <a:ext cx="5252494" cy="3276243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BD83DA7-8D92-49B2-A816-FDE341817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108418"/>
              </p:ext>
            </p:extLst>
          </p:nvPr>
        </p:nvGraphicFramePr>
        <p:xfrm>
          <a:off x="4943166" y="1841044"/>
          <a:ext cx="290503" cy="58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FCAED84-E0FC-A09F-CEF8-4712A2DEA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3166" y="1841044"/>
                        <a:ext cx="290503" cy="58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45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3F087B-F469-B90E-B654-FC4090C9E0B6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67E0DA-91FD-FB6B-4CB4-8D2105A0F3CA}"/>
              </a:ext>
            </a:extLst>
          </p:cNvPr>
          <p:cNvSpPr txBox="1"/>
          <p:nvPr/>
        </p:nvSpPr>
        <p:spPr>
          <a:xfrm>
            <a:off x="803292" y="96924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9B0407-DFC3-ADF0-5E7A-9D9F8FC4848F}"/>
              </a:ext>
            </a:extLst>
          </p:cNvPr>
          <p:cNvSpPr txBox="1"/>
          <p:nvPr/>
        </p:nvSpPr>
        <p:spPr>
          <a:xfrm>
            <a:off x="1169052" y="1544589"/>
            <a:ext cx="913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  连接中，条件  都是等值比较，则这样的   连接就是等值连接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F29E516-EAFB-9DB4-FB14-5D0EF670E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220"/>
              </p:ext>
            </p:extLst>
          </p:nvPr>
        </p:nvGraphicFramePr>
        <p:xfrm>
          <a:off x="1580534" y="1552799"/>
          <a:ext cx="269532" cy="54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FCAED84-E0FC-A09F-CEF8-4712A2DEA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0534" y="1552799"/>
                        <a:ext cx="269532" cy="543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15CC93E-C342-73B6-9540-74C741F6E381}"/>
              </a:ext>
            </a:extLst>
          </p:cNvPr>
          <p:cNvSpPr txBox="1"/>
          <p:nvPr/>
        </p:nvSpPr>
        <p:spPr>
          <a:xfrm>
            <a:off x="803292" y="2419521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812081-585B-298E-6EA1-287EF2544EFC}"/>
              </a:ext>
            </a:extLst>
          </p:cNvPr>
          <p:cNvSpPr txBox="1"/>
          <p:nvPr/>
        </p:nvSpPr>
        <p:spPr>
          <a:xfrm>
            <a:off x="1169052" y="2994864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同名属性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进行等值连接。如果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有多个同名属性，则这些属性全部进行等值连接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08707-D7E0-4AA5-2886-8CC60CF6D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68934"/>
              </p:ext>
            </p:extLst>
          </p:nvPr>
        </p:nvGraphicFramePr>
        <p:xfrm>
          <a:off x="2358150" y="2426358"/>
          <a:ext cx="412115" cy="60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9240" imgH="189000" progId="Equation.AxMath">
                  <p:embed/>
                </p:oleObj>
              </mc:Choice>
              <mc:Fallback>
                <p:oleObj name="AxMath" r:id="rId4" imgW="129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8150" y="2426358"/>
                        <a:ext cx="412115" cy="605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A5D64B6-9A60-1BEA-DEF4-02FF8314B500}"/>
              </a:ext>
            </a:extLst>
          </p:cNvPr>
          <p:cNvSpPr txBox="1"/>
          <p:nvPr/>
        </p:nvSpPr>
        <p:spPr>
          <a:xfrm>
            <a:off x="1169052" y="4004001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在结果中，同名属性只保留一份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17CC09-C959-4A2F-F8D0-A1C0E2BB9CAA}"/>
              </a:ext>
            </a:extLst>
          </p:cNvPr>
          <p:cNvSpPr txBox="1"/>
          <p:nvPr/>
        </p:nvSpPr>
        <p:spPr>
          <a:xfrm>
            <a:off x="1169052" y="464380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语法：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4A6CF0A-E0E7-755C-2701-C34361E30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94769"/>
              </p:ext>
            </p:extLst>
          </p:nvPr>
        </p:nvGraphicFramePr>
        <p:xfrm>
          <a:off x="2219719" y="4727646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44520" imgH="189000" progId="Equation.AxMath">
                  <p:embed/>
                </p:oleObj>
              </mc:Choice>
              <mc:Fallback>
                <p:oleObj name="AxMath" r:id="rId6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19719" y="4727646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75FF6EF0-FA2A-0190-FFFA-3E1EC144C2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2118" y="3704173"/>
            <a:ext cx="4893121" cy="3089122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FC38ED-B1CC-4847-026E-7F82007DD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389876"/>
              </p:ext>
            </p:extLst>
          </p:nvPr>
        </p:nvGraphicFramePr>
        <p:xfrm>
          <a:off x="3620728" y="1549601"/>
          <a:ext cx="269532" cy="54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F29E516-EAFB-9DB4-FB14-5D0EF670EC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0728" y="1549601"/>
                        <a:ext cx="269532" cy="543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24F1FC2-3DB6-EC7B-D87A-2AC219413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491948"/>
              </p:ext>
            </p:extLst>
          </p:nvPr>
        </p:nvGraphicFramePr>
        <p:xfrm>
          <a:off x="7217492" y="1552799"/>
          <a:ext cx="269532" cy="54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F29E516-EAFB-9DB4-FB14-5D0EF670EC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17492" y="1552799"/>
                        <a:ext cx="269532" cy="543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462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D09D40-456A-354A-DEAA-CA2387304FF0}"/>
              </a:ext>
            </a:extLst>
          </p:cNvPr>
          <p:cNvSpPr txBox="1"/>
          <p:nvPr/>
        </p:nvSpPr>
        <p:spPr>
          <a:xfrm>
            <a:off x="280729" y="221734"/>
            <a:ext cx="4092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θ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86A51E-FE34-21E4-E82B-DF4E2E7F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5" y="1385887"/>
            <a:ext cx="7334250" cy="1343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40EE47-CD5E-4C90-C151-1632553F5E27}"/>
              </a:ext>
            </a:extLst>
          </p:cNvPr>
          <p:cNvSpPr txBox="1"/>
          <p:nvPr/>
        </p:nvSpPr>
        <p:spPr>
          <a:xfrm>
            <a:off x="681372" y="2905780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等等，有个坑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3C188F-9EBB-1782-F643-5D7A332A369A}"/>
              </a:ext>
            </a:extLst>
          </p:cNvPr>
          <p:cNvSpPr txBox="1"/>
          <p:nvPr/>
        </p:nvSpPr>
        <p:spPr>
          <a:xfrm>
            <a:off x="1016652" y="3724963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自然连接会连接两个关系中的所有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同名属性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5186AC-0A4A-CCE7-C419-0C2FEE2369BB}"/>
              </a:ext>
            </a:extLst>
          </p:cNvPr>
          <p:cNvSpPr txBox="1"/>
          <p:nvPr/>
        </p:nvSpPr>
        <p:spPr>
          <a:xfrm>
            <a:off x="1016652" y="4360671"/>
            <a:ext cx="866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对于两个表中相同名称的属性，即使两个表中各自属性代表的含义不同，自然连接也会将这样的属性进行等值连接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7485CB-0A15-2751-754B-EDD746AB54FD}"/>
              </a:ext>
            </a:extLst>
          </p:cNvPr>
          <p:cNvSpPr txBox="1"/>
          <p:nvPr/>
        </p:nvSpPr>
        <p:spPr>
          <a:xfrm>
            <a:off x="1016652" y="5365711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这样获得的结果将是空的！</a:t>
            </a:r>
          </a:p>
        </p:txBody>
      </p:sp>
    </p:spTree>
    <p:extLst>
      <p:ext uri="{BB962C8B-B14F-4D97-AF65-F5344CB8AC3E}">
        <p14:creationId xmlns:p14="http://schemas.microsoft.com/office/powerpoint/2010/main" val="1706529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B4C395-CBA9-140F-5750-375A5C1E391C}"/>
              </a:ext>
            </a:extLst>
          </p:cNvPr>
          <p:cNvSpPr txBox="1"/>
          <p:nvPr/>
        </p:nvSpPr>
        <p:spPr>
          <a:xfrm>
            <a:off x="280729" y="221734"/>
            <a:ext cx="4092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θ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E8490-86BA-BA28-0BCA-6B697CE6BA79}"/>
              </a:ext>
            </a:extLst>
          </p:cNvPr>
          <p:cNvSpPr txBox="1"/>
          <p:nvPr/>
        </p:nvSpPr>
        <p:spPr>
          <a:xfrm>
            <a:off x="280729" y="967770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4D7723-3332-4EC0-51A0-85C7A356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9" y="1490990"/>
            <a:ext cx="5267325" cy="2743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3F13E0-78E3-69BE-42CA-1DDA95C4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697" b="29198"/>
          <a:stretch/>
        </p:blipFill>
        <p:spPr>
          <a:xfrm>
            <a:off x="5836228" y="1111486"/>
            <a:ext cx="3338252" cy="31227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5D2F687-E857-1BE9-1EDF-8E29BA7B8EE9}"/>
              </a:ext>
            </a:extLst>
          </p:cNvPr>
          <p:cNvSpPr txBox="1"/>
          <p:nvPr/>
        </p:nvSpPr>
        <p:spPr>
          <a:xfrm>
            <a:off x="457200" y="43880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对这两个关系做自然连接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695C98-6F67-5340-7B0B-DAF949B9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054" y="4703445"/>
            <a:ext cx="4739640" cy="197710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A8E36A1-A623-88D2-4201-F7C259D31C5C}"/>
              </a:ext>
            </a:extLst>
          </p:cNvPr>
          <p:cNvSpPr txBox="1"/>
          <p:nvPr/>
        </p:nvSpPr>
        <p:spPr>
          <a:xfrm>
            <a:off x="457200" y="521907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结果为空！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B5EDB1-87A9-C993-00FF-E559C444D8DB}"/>
              </a:ext>
            </a:extLst>
          </p:cNvPr>
          <p:cNvSpPr txBox="1"/>
          <p:nvPr/>
        </p:nvSpPr>
        <p:spPr>
          <a:xfrm>
            <a:off x="280729" y="6020626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 err="1"/>
              <a:t>Printer.type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Product.type</a:t>
            </a:r>
            <a:r>
              <a:rPr lang="zh-CN" altLang="en-US" sz="1800" dirty="0"/>
              <a:t>名称相同，含义不同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9091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BD831C-BD11-B116-CBA2-A92152AC8947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EE3180-361C-B008-D8AB-CB8444BC5E97}"/>
              </a:ext>
            </a:extLst>
          </p:cNvPr>
          <p:cNvSpPr txBox="1"/>
          <p:nvPr/>
        </p:nvSpPr>
        <p:spPr>
          <a:xfrm>
            <a:off x="803292" y="880284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CEA3FF-6178-E109-7DE5-AF80158E5F0E}"/>
              </a:ext>
            </a:extLst>
          </p:cNvPr>
          <p:cNvSpPr txBox="1"/>
          <p:nvPr/>
        </p:nvSpPr>
        <p:spPr>
          <a:xfrm>
            <a:off x="1169052" y="1455627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的连接结果中保留满足连接条件的全部元组外，还需要在连接结果中保留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中的不满足连接条件的元组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6E6006-89AF-799C-92FD-8E8C13A87621}"/>
              </a:ext>
            </a:extLst>
          </p:cNvPr>
          <p:cNvSpPr txBox="1"/>
          <p:nvPr/>
        </p:nvSpPr>
        <p:spPr>
          <a:xfrm>
            <a:off x="803292" y="2338747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左外   连接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BFCB00-3D97-67D3-F53A-CE6DD975B073}"/>
              </a:ext>
            </a:extLst>
          </p:cNvPr>
          <p:cNvSpPr txBox="1"/>
          <p:nvPr/>
        </p:nvSpPr>
        <p:spPr>
          <a:xfrm>
            <a:off x="1169052" y="293646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中满足连接条件    的元组进行连接，即计算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469A3EF-00B9-1C8B-8B9F-8182C5731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664261"/>
              </p:ext>
            </p:extLst>
          </p:nvPr>
        </p:nvGraphicFramePr>
        <p:xfrm>
          <a:off x="1634490" y="2273017"/>
          <a:ext cx="361950" cy="73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4490" y="2273017"/>
                        <a:ext cx="361950" cy="73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4754126-501A-E7A1-0431-C37E3A9C8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050350"/>
              </p:ext>
            </p:extLst>
          </p:nvPr>
        </p:nvGraphicFramePr>
        <p:xfrm>
          <a:off x="4641370" y="2914090"/>
          <a:ext cx="301796" cy="60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3240" imgH="189000" progId="Equation.AxMath">
                  <p:embed/>
                </p:oleObj>
              </mc:Choice>
              <mc:Fallback>
                <p:oleObj name="AxMath" r:id="rId4" imgW="9324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469A3EF-00B9-1C8B-8B9F-8182C5731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1370" y="2914090"/>
                        <a:ext cx="301796" cy="608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7A4C4A8-3602-8124-5910-727820F08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559743"/>
              </p:ext>
            </p:extLst>
          </p:nvPr>
        </p:nvGraphicFramePr>
        <p:xfrm>
          <a:off x="8400244" y="2979335"/>
          <a:ext cx="822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411120" imgH="190440" progId="Equation.AxMath">
                  <p:embed/>
                </p:oleObj>
              </mc:Choice>
              <mc:Fallback>
                <p:oleObj name="AxMath" r:id="rId5" imgW="41112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00244" y="2979335"/>
                        <a:ext cx="822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5793F6A-F5DE-F13C-90DD-D134E70518D1}"/>
              </a:ext>
            </a:extLst>
          </p:cNvPr>
          <p:cNvSpPr txBox="1"/>
          <p:nvPr/>
        </p:nvSpPr>
        <p:spPr>
          <a:xfrm>
            <a:off x="1169052" y="349766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中不满足连接条件的元组，这些元组在右侧表中的列将填充为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87FDFFF-49FF-44F5-2E97-4B7D6CF7D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458" y="4105091"/>
            <a:ext cx="5709582" cy="26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4D04D7-541A-C18B-23D7-63FD2B829D8F}"/>
              </a:ext>
            </a:extLst>
          </p:cNvPr>
          <p:cNvSpPr txBox="1"/>
          <p:nvPr/>
        </p:nvSpPr>
        <p:spPr>
          <a:xfrm>
            <a:off x="280729" y="2217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186599-543C-A4DB-6761-F213B32A843A}"/>
              </a:ext>
            </a:extLst>
          </p:cNvPr>
          <p:cNvSpPr txBox="1"/>
          <p:nvPr/>
        </p:nvSpPr>
        <p:spPr>
          <a:xfrm>
            <a:off x="727093" y="1367009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AABF09-2E95-B915-1F74-62B03DB1C34F}"/>
              </a:ext>
            </a:extLst>
          </p:cNvPr>
          <p:cNvSpPr txBox="1"/>
          <p:nvPr/>
        </p:nvSpPr>
        <p:spPr>
          <a:xfrm>
            <a:off x="1717039" y="1952378"/>
            <a:ext cx="138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马一诚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81AB77-D917-DD4F-26B0-CDD6FC87C3CF}"/>
              </a:ext>
            </a:extLst>
          </p:cNvPr>
          <p:cNvSpPr txBox="1"/>
          <p:nvPr/>
        </p:nvSpPr>
        <p:spPr>
          <a:xfrm>
            <a:off x="727093" y="2733337"/>
            <a:ext cx="318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Waiting For You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77E99F-B88E-6CA7-0B1E-C6F8FCC5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44" y="1023864"/>
            <a:ext cx="2653662" cy="48102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C1938EE-D55A-CE3D-CD86-E5F374D574FA}"/>
              </a:ext>
            </a:extLst>
          </p:cNvPr>
          <p:cNvSpPr txBox="1"/>
          <p:nvPr/>
        </p:nvSpPr>
        <p:spPr>
          <a:xfrm>
            <a:off x="1717038" y="3455119"/>
            <a:ext cx="455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，共同开发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9AD9A0-B4C3-4A52-9A93-9B5976D05E81}"/>
              </a:ext>
            </a:extLst>
          </p:cNvPr>
          <p:cNvSpPr txBox="1"/>
          <p:nvPr/>
        </p:nvSpPr>
        <p:spPr>
          <a:xfrm>
            <a:off x="727093" y="432543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2D20AB-84AE-6885-88D8-F31F3B8E99BF}"/>
              </a:ext>
            </a:extLst>
          </p:cNvPr>
          <p:cNvSpPr txBox="1"/>
          <p:nvPr/>
        </p:nvSpPr>
        <p:spPr>
          <a:xfrm>
            <a:off x="1640164" y="5079187"/>
            <a:ext cx="4277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课程有差异，但基本内容一致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2F6B6D-E849-DBDC-CC94-E2380C7F7AD4}"/>
              </a:ext>
            </a:extLst>
          </p:cNvPr>
          <p:cNvSpPr txBox="1"/>
          <p:nvPr/>
        </p:nvSpPr>
        <p:spPr>
          <a:xfrm>
            <a:off x="1640163" y="5566778"/>
            <a:ext cx="556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按照春季课程体系授课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6E674E-A781-429F-8CE1-5E21EBD892D4}"/>
              </a:ext>
            </a:extLst>
          </p:cNvPr>
          <p:cNvSpPr txBox="1"/>
          <p:nvPr/>
        </p:nvSpPr>
        <p:spPr>
          <a:xfrm>
            <a:off x="1640163" y="6095231"/>
            <a:ext cx="597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有问题？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Issues/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</a:t>
            </a:r>
          </a:p>
        </p:txBody>
      </p:sp>
    </p:spTree>
    <p:extLst>
      <p:ext uri="{BB962C8B-B14F-4D97-AF65-F5344CB8AC3E}">
        <p14:creationId xmlns:p14="http://schemas.microsoft.com/office/powerpoint/2010/main" val="1912471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8BBDC8-D1C6-E0BF-B3CC-14E8BA0C3763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7B751-05B0-C67E-62DD-AD2AD49F504E}"/>
              </a:ext>
            </a:extLst>
          </p:cNvPr>
          <p:cNvSpPr txBox="1"/>
          <p:nvPr/>
        </p:nvSpPr>
        <p:spPr>
          <a:xfrm>
            <a:off x="803292" y="880284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左外自然连接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E23B0D-B1FD-7633-5AF0-A048B9C64DC6}"/>
              </a:ext>
            </a:extLst>
          </p:cNvPr>
          <p:cNvSpPr txBox="1"/>
          <p:nvPr/>
        </p:nvSpPr>
        <p:spPr>
          <a:xfrm>
            <a:off x="1290972" y="1457497"/>
            <a:ext cx="8771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进行自然连接，即计算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中不满足自然连接条件的元组，这些元组在右侧表中的列将填充为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584A2E-01B1-265F-1F03-24D4D2B7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681" y="3692711"/>
            <a:ext cx="6341934" cy="2953777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3EF1C1D-F804-8DF1-C380-2FB7F9246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202822"/>
              </p:ext>
            </p:extLst>
          </p:nvPr>
        </p:nvGraphicFramePr>
        <p:xfrm>
          <a:off x="5676806" y="1468058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44520" imgH="189000" progId="Equation.AxMath">
                  <p:embed/>
                </p:oleObj>
              </mc:Choice>
              <mc:Fallback>
                <p:oleObj name="AxMath" r:id="rId3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6806" y="1468058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28C40A9-9688-FB5A-8429-686DBADE0575}"/>
              </a:ext>
            </a:extLst>
          </p:cNvPr>
          <p:cNvSpPr txBox="1"/>
          <p:nvPr/>
        </p:nvSpPr>
        <p:spPr>
          <a:xfrm>
            <a:off x="1290972" y="2711819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3A408FE-4A4B-9EEB-6D81-4EE70870F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435709"/>
              </p:ext>
            </p:extLst>
          </p:nvPr>
        </p:nvGraphicFramePr>
        <p:xfrm>
          <a:off x="2219721" y="2797687"/>
          <a:ext cx="654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26880" imgH="189000" progId="Equation.AxMath">
                  <p:embed/>
                </p:oleObj>
              </mc:Choice>
              <mc:Fallback>
                <p:oleObj name="AxMath" r:id="rId5" imgW="3268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9721" y="2797687"/>
                        <a:ext cx="654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931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167056-7CE3-EBE4-610A-ACE04F12B3A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99C36-1699-050F-49AA-E37FEB484257}"/>
              </a:ext>
            </a:extLst>
          </p:cNvPr>
          <p:cNvSpPr txBox="1"/>
          <p:nvPr/>
        </p:nvSpPr>
        <p:spPr>
          <a:xfrm>
            <a:off x="803292" y="980637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179A23-2215-7BDD-5BF7-7B402BB36D30}"/>
              </a:ext>
            </a:extLst>
          </p:cNvPr>
          <p:cNvSpPr txBox="1"/>
          <p:nvPr/>
        </p:nvSpPr>
        <p:spPr>
          <a:xfrm>
            <a:off x="1169052" y="1729947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左外连接是在内连接的基础上，保留了左关系中不满足连接条件的元组。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015C-1CB9-6138-A49B-8031620F4744}"/>
              </a:ext>
            </a:extLst>
          </p:cNvPr>
          <p:cNvSpPr txBox="1"/>
          <p:nvPr/>
        </p:nvSpPr>
        <p:spPr>
          <a:xfrm>
            <a:off x="1169052" y="2872323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右外连接同理，在内连接的基础上保留了右关系中不满足连接条件的元组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A39E4D-2FDC-E44F-8B92-FA4F65B2CFD6}"/>
              </a:ext>
            </a:extLst>
          </p:cNvPr>
          <p:cNvSpPr txBox="1"/>
          <p:nvPr/>
        </p:nvSpPr>
        <p:spPr>
          <a:xfrm>
            <a:off x="1169052" y="4014699"/>
            <a:ext cx="877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全外连接：左/右外连接的并集——全外连接的结果中包含左右关系中不满足连接条件的元组</a:t>
            </a:r>
          </a:p>
        </p:txBody>
      </p:sp>
    </p:spTree>
    <p:extLst>
      <p:ext uri="{BB962C8B-B14F-4D97-AF65-F5344CB8AC3E}">
        <p14:creationId xmlns:p14="http://schemas.microsoft.com/office/powerpoint/2010/main" val="2291848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42AECA-4DA8-7391-2AFC-26E1FE10EF9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61C715-B0D6-3D90-2CDB-4EFBDD6F5FBA}"/>
              </a:ext>
            </a:extLst>
          </p:cNvPr>
          <p:cNvSpPr txBox="1"/>
          <p:nvPr/>
        </p:nvSpPr>
        <p:spPr>
          <a:xfrm>
            <a:off x="788052" y="1137457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扩展关系代数操作不能由基本关系代数操作组合实现，使用扩展关系代数操作是为了增强关系代数的查询表示能力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819DD3-36EC-1D33-51E3-6EDDB72277ED}"/>
              </a:ext>
            </a:extLst>
          </p:cNvPr>
          <p:cNvSpPr txBox="1"/>
          <p:nvPr/>
        </p:nvSpPr>
        <p:spPr>
          <a:xfrm>
            <a:off x="788052" y="223784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分组操作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F81EF3A-B312-D63F-C23B-609022F17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225207"/>
              </p:ext>
            </p:extLst>
          </p:nvPr>
        </p:nvGraphicFramePr>
        <p:xfrm>
          <a:off x="2382202" y="2209992"/>
          <a:ext cx="345757" cy="6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7640" imgH="189000" progId="Equation.AxMath">
                  <p:embed/>
                </p:oleObj>
              </mc:Choice>
              <mc:Fallback>
                <p:oleObj name="AxMath" r:id="rId2" imgW="107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2202" y="2209992"/>
                        <a:ext cx="345757" cy="60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7234513-0DFD-A198-89F0-91449C490D70}"/>
              </a:ext>
            </a:extLst>
          </p:cNvPr>
          <p:cNvSpPr txBox="1"/>
          <p:nvPr/>
        </p:nvSpPr>
        <p:spPr>
          <a:xfrm>
            <a:off x="1092852" y="3030458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分组：根据指定的分组属性，对一个关系中的元组进行分组，分组属性值相同的元组分到一个组中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103E2C-755E-C536-546A-EF32937B39C7}"/>
              </a:ext>
            </a:extLst>
          </p:cNvPr>
          <p:cNvSpPr txBox="1"/>
          <p:nvPr/>
        </p:nvSpPr>
        <p:spPr>
          <a:xfrm>
            <a:off x="1092852" y="4076846"/>
            <a:ext cx="8996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聚集：对每个组中元组的非分组属性进行</a:t>
            </a:r>
            <a:r>
              <a:rPr lang="zh-CN" altLang="en-US" b="1" dirty="0"/>
              <a:t>聚集</a:t>
            </a:r>
            <a:r>
              <a:rPr lang="zh-CN" altLang="en-US" dirty="0"/>
              <a:t>，包括计数count，求最小值min，求最大值max，求和sum，有一系列聚集函数提供聚集操作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2B7F4D-E8FB-B948-60A6-69FDC3B335A8}"/>
              </a:ext>
            </a:extLst>
          </p:cNvPr>
          <p:cNvSpPr txBox="1"/>
          <p:nvPr/>
        </p:nvSpPr>
        <p:spPr>
          <a:xfrm>
            <a:off x="1092852" y="550239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注意：聚集函数只能对非空值操作，count(*)除外</a:t>
            </a:r>
          </a:p>
        </p:txBody>
      </p:sp>
    </p:spTree>
    <p:extLst>
      <p:ext uri="{BB962C8B-B14F-4D97-AF65-F5344CB8AC3E}">
        <p14:creationId xmlns:p14="http://schemas.microsoft.com/office/powerpoint/2010/main" val="2617565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A4C580-34A5-5682-3F2F-14C82010249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DFB1A-B01C-0D4D-5C8C-4E1F87442CBA}"/>
              </a:ext>
            </a:extLst>
          </p:cNvPr>
          <p:cNvSpPr txBox="1"/>
          <p:nvPr/>
        </p:nvSpPr>
        <p:spPr>
          <a:xfrm>
            <a:off x="742332" y="120152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B8CCE7-14C3-3D57-0F6F-B9538093B65A}"/>
              </a:ext>
            </a:extLst>
          </p:cNvPr>
          <p:cNvSpPr txBox="1"/>
          <p:nvPr/>
        </p:nvSpPr>
        <p:spPr>
          <a:xfrm>
            <a:off x="1047132" y="199413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D479BAA-176A-E33D-4B8E-A15B740D0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9489"/>
              </p:ext>
            </p:extLst>
          </p:nvPr>
        </p:nvGraphicFramePr>
        <p:xfrm>
          <a:off x="2079308" y="2062103"/>
          <a:ext cx="1035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18040" imgH="196560" progId="Equation.AxMath">
                  <p:embed/>
                </p:oleObj>
              </mc:Choice>
              <mc:Fallback>
                <p:oleObj name="AxMath" r:id="rId2" imgW="5180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308" y="2062103"/>
                        <a:ext cx="10350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2D397EA-380E-2BB7-C2F7-B62A1DA50731}"/>
              </a:ext>
            </a:extLst>
          </p:cNvPr>
          <p:cNvSpPr txBox="1"/>
          <p:nvPr/>
        </p:nvSpPr>
        <p:spPr>
          <a:xfrm>
            <a:off x="1595772" y="2649802"/>
            <a:ext cx="87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：关系名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BCAEC9-A3B4-002C-6B9E-EAB5CC885DFB}"/>
              </a:ext>
            </a:extLst>
          </p:cNvPr>
          <p:cNvSpPr txBox="1"/>
          <p:nvPr/>
        </p:nvSpPr>
        <p:spPr>
          <a:xfrm>
            <a:off x="1595772" y="307463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L：分组属性列表，用逗号分隔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1887C9-461A-0656-1050-4C6A9CA2F06F}"/>
              </a:ext>
            </a:extLst>
          </p:cNvPr>
          <p:cNvSpPr txBox="1"/>
          <p:nvPr/>
        </p:nvSpPr>
        <p:spPr>
          <a:xfrm>
            <a:off x="1595772" y="34290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agg：聚集函数表达式列表，用逗号分隔，每个聚集函数表达式形如sum(score) -&gt; TotalScore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D23347-BEBC-0ABF-5609-58010A05430B}"/>
              </a:ext>
            </a:extLst>
          </p:cNvPr>
          <p:cNvSpPr txBox="1"/>
          <p:nvPr/>
        </p:nvSpPr>
        <p:spPr>
          <a:xfrm>
            <a:off x="1047132" y="4584115"/>
            <a:ext cx="932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注意：在分组操作中，只有</a:t>
            </a:r>
            <a:r>
              <a:rPr lang="zh-CN" altLang="en-US" sz="2400" b="1" dirty="0"/>
              <a:t>分组属性</a:t>
            </a:r>
            <a:r>
              <a:rPr lang="zh-CN" altLang="en-US" sz="2400" dirty="0"/>
              <a:t>和</a:t>
            </a:r>
            <a:r>
              <a:rPr lang="zh-CN" altLang="en-US" sz="2400" b="1" dirty="0"/>
              <a:t>经过聚合的属性</a:t>
            </a:r>
            <a:r>
              <a:rPr lang="zh-CN" altLang="en-US" sz="2400" dirty="0"/>
              <a:t>才能在结果中出现，而非分组属性不能被直接投影</a:t>
            </a:r>
          </a:p>
        </p:txBody>
      </p:sp>
    </p:spTree>
    <p:extLst>
      <p:ext uri="{BB962C8B-B14F-4D97-AF65-F5344CB8AC3E}">
        <p14:creationId xmlns:p14="http://schemas.microsoft.com/office/powerpoint/2010/main" val="162909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FE827C-6AB5-329E-E780-CFAD004CDC9D}"/>
              </a:ext>
            </a:extLst>
          </p:cNvPr>
          <p:cNvSpPr txBox="1"/>
          <p:nvPr/>
        </p:nvSpPr>
        <p:spPr>
          <a:xfrm>
            <a:off x="280729" y="28269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24813-97D4-E2CE-B5D4-51FD1BB4544E}"/>
              </a:ext>
            </a:extLst>
          </p:cNvPr>
          <p:cNvSpPr txBox="1"/>
          <p:nvPr/>
        </p:nvSpPr>
        <p:spPr>
          <a:xfrm>
            <a:off x="666132" y="104912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A40A12-CE12-1247-DFA6-252E7AE03513}"/>
              </a:ext>
            </a:extLst>
          </p:cNvPr>
          <p:cNvSpPr txBox="1"/>
          <p:nvPr/>
        </p:nvSpPr>
        <p:spPr>
          <a:xfrm>
            <a:off x="777240" y="16924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统计每个系的男生人数和女生人数，关系为Student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5A7958-E849-586D-F4ED-8B7933AFB0AA}"/>
              </a:ext>
            </a:extLst>
          </p:cNvPr>
          <p:cNvSpPr txBox="1"/>
          <p:nvPr/>
        </p:nvSpPr>
        <p:spPr>
          <a:xfrm>
            <a:off x="1304290" y="2219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分组属性应该有两个：系 和 性别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749D37-A388-B701-D6EE-B4B1AF1E7A5B}"/>
              </a:ext>
            </a:extLst>
          </p:cNvPr>
          <p:cNvSpPr txBox="1"/>
          <p:nvPr/>
        </p:nvSpPr>
        <p:spPr>
          <a:xfrm>
            <a:off x="1304290" y="36681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使用count(*)计算人数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53D379A-0372-2A9C-D602-F5F804B5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25" y="5194181"/>
            <a:ext cx="2381250" cy="1381125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732F2ED-8595-DC4C-23EE-7F15235C3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40"/>
              </p:ext>
            </p:extLst>
          </p:nvPr>
        </p:nvGraphicFramePr>
        <p:xfrm>
          <a:off x="2730500" y="4355680"/>
          <a:ext cx="33655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682640" imgH="198360" progId="Equation.AxMath">
                  <p:embed/>
                </p:oleObj>
              </mc:Choice>
              <mc:Fallback>
                <p:oleObj name="AxMath" r:id="rId3" imgW="1682640" imgH="198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0500" y="4355680"/>
                        <a:ext cx="33655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9C5CC42-2452-9358-3FF5-D756BC2A3CEF}"/>
              </a:ext>
            </a:extLst>
          </p:cNvPr>
          <p:cNvSpPr txBox="1"/>
          <p:nvPr/>
        </p:nvSpPr>
        <p:spPr>
          <a:xfrm>
            <a:off x="1304290" y="28053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第一个分组属性将同一个系的元组归为一组，第二个分组属性则将同一个系的同一个性别的元组归为一组</a:t>
            </a:r>
          </a:p>
        </p:txBody>
      </p:sp>
    </p:spTree>
    <p:extLst>
      <p:ext uri="{BB962C8B-B14F-4D97-AF65-F5344CB8AC3E}">
        <p14:creationId xmlns:p14="http://schemas.microsoft.com/office/powerpoint/2010/main" val="336210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6202A1-7ADC-4D67-EDDE-E6618E00D4AE}"/>
              </a:ext>
            </a:extLst>
          </p:cNvPr>
          <p:cNvSpPr txBox="1"/>
          <p:nvPr/>
        </p:nvSpPr>
        <p:spPr>
          <a:xfrm>
            <a:off x="4137337" y="278266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二、习题讲解</a:t>
            </a:r>
          </a:p>
        </p:txBody>
      </p:sp>
    </p:spTree>
    <p:extLst>
      <p:ext uri="{BB962C8B-B14F-4D97-AF65-F5344CB8AC3E}">
        <p14:creationId xmlns:p14="http://schemas.microsoft.com/office/powerpoint/2010/main" val="471224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618FD7-F428-81FB-0D19-FB7FBBED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" y="1826418"/>
            <a:ext cx="8829788" cy="32051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97244-16CA-DA53-F5E9-DA5ACF4160FA}"/>
              </a:ext>
            </a:extLst>
          </p:cNvPr>
          <p:cNvSpPr txBox="1"/>
          <p:nvPr/>
        </p:nvSpPr>
        <p:spPr>
          <a:xfrm>
            <a:off x="280729" y="2826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题目背景</a:t>
            </a:r>
          </a:p>
        </p:txBody>
      </p:sp>
    </p:spTree>
    <p:extLst>
      <p:ext uri="{BB962C8B-B14F-4D97-AF65-F5344CB8AC3E}">
        <p14:creationId xmlns:p14="http://schemas.microsoft.com/office/powerpoint/2010/main" val="555508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410E55-9B11-0BA7-1153-92DEC915CA36}"/>
              </a:ext>
            </a:extLst>
          </p:cNvPr>
          <p:cNvSpPr txBox="1"/>
          <p:nvPr/>
        </p:nvSpPr>
        <p:spPr>
          <a:xfrm>
            <a:off x="280729" y="282694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BC3529-D19C-7D76-768C-5D57FFF6D7ED}"/>
              </a:ext>
            </a:extLst>
          </p:cNvPr>
          <p:cNvSpPr txBox="1"/>
          <p:nvPr/>
        </p:nvSpPr>
        <p:spPr>
          <a:xfrm>
            <a:off x="970181" y="13088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查询“Elsa"选修过的课程的课号及名称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53A9B-9E6F-2B89-6855-F0D2385021D5}"/>
              </a:ext>
            </a:extLst>
          </p:cNvPr>
          <p:cNvSpPr txBox="1"/>
          <p:nvPr/>
        </p:nvSpPr>
        <p:spPr>
          <a:xfrm>
            <a:off x="970181" y="2044370"/>
            <a:ext cx="8615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Enroll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获得学生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 学生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选的这门课的课程信息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12199-6BC5-F855-2D47-A4DEE760129A}"/>
              </a:ext>
            </a:extLst>
          </p:cNvPr>
          <p:cNvSpPr txBox="1"/>
          <p:nvPr/>
        </p:nvSpPr>
        <p:spPr>
          <a:xfrm>
            <a:off x="970181" y="2969079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选择：连接之后，用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 = 'Elsa'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进行选择，获得有关”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Elsa“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307A84-CFF5-093C-6D5A-7D13E17546EB}"/>
              </a:ext>
            </a:extLst>
          </p:cNvPr>
          <p:cNvSpPr txBox="1"/>
          <p:nvPr/>
        </p:nvSpPr>
        <p:spPr>
          <a:xfrm>
            <a:off x="970181" y="3796587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投影：要求给出课号及名称，投影即可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651490-1528-4227-A21F-D6810C3D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4624095"/>
            <a:ext cx="8750755" cy="719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6D408E-3E12-261B-E2AA-6E805EE4744B}"/>
              </a:ext>
            </a:extLst>
          </p:cNvPr>
          <p:cNvSpPr txBox="1"/>
          <p:nvPr/>
        </p:nvSpPr>
        <p:spPr>
          <a:xfrm>
            <a:off x="970181" y="5770493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没有同名属性，自然连接实际上做笛卡尔积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E799AF-690D-5A26-FD1A-6696C2710751}"/>
              </a:ext>
            </a:extLst>
          </p:cNvPr>
          <p:cNvSpPr txBox="1"/>
          <p:nvPr/>
        </p:nvSpPr>
        <p:spPr>
          <a:xfrm>
            <a:off x="970181" y="6240079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Enroll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进行等值连接，最后连接结果是正确的</a:t>
            </a:r>
          </a:p>
        </p:txBody>
      </p:sp>
    </p:spTree>
    <p:extLst>
      <p:ext uri="{BB962C8B-B14F-4D97-AF65-F5344CB8AC3E}">
        <p14:creationId xmlns:p14="http://schemas.microsoft.com/office/powerpoint/2010/main" val="672024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9713D4-DD75-2DF2-D094-C39648F761B6}"/>
              </a:ext>
            </a:extLst>
          </p:cNvPr>
          <p:cNvSpPr txBox="1"/>
          <p:nvPr/>
        </p:nvSpPr>
        <p:spPr>
          <a:xfrm>
            <a:off x="280729" y="282694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628CDF-1ABB-85FD-E1AB-50625223E000}"/>
              </a:ext>
            </a:extLst>
          </p:cNvPr>
          <p:cNvSpPr txBox="1"/>
          <p:nvPr/>
        </p:nvSpPr>
        <p:spPr>
          <a:xfrm>
            <a:off x="970180" y="1308854"/>
            <a:ext cx="9164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查询所选课程的总学分低于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的学⽣的学号及所选课程的总学分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15B2F1-2DF7-7A1B-F7A7-D7B730048A4C}"/>
              </a:ext>
            </a:extLst>
          </p:cNvPr>
          <p:cNvSpPr txBox="1"/>
          <p:nvPr/>
        </p:nvSpPr>
        <p:spPr>
          <a:xfrm>
            <a:off x="970180" y="2150348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连接：学分的信息在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中，而选课信息在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Enroll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6F549C-9742-4C80-E290-763D77FA8E8A}"/>
              </a:ext>
            </a:extLst>
          </p:cNvPr>
          <p:cNvSpPr txBox="1"/>
          <p:nvPr/>
        </p:nvSpPr>
        <p:spPr>
          <a:xfrm>
            <a:off x="970180" y="2796679"/>
            <a:ext cx="86157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分组：计算学生所选课程的总学分，要将一个学生的所有信息汇聚起来，然后计算总学分。按照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进行分组，用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计算总学分。分组后的关系有两个属性，即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的聚集属性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761B58-3A9B-A261-6C18-B6B1CAB4BA41}"/>
              </a:ext>
            </a:extLst>
          </p:cNvPr>
          <p:cNvSpPr txBox="1"/>
          <p:nvPr/>
        </p:nvSpPr>
        <p:spPr>
          <a:xfrm>
            <a:off x="970180" y="406132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选择：我们选出总学分&lt;120的元组，作为最终结果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3AC17C1-59E2-9A06-C530-E6983834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6" y="5041315"/>
            <a:ext cx="10258186" cy="10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34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9487F9-82BA-3A9A-3230-144124A897F9}"/>
              </a:ext>
            </a:extLst>
          </p:cNvPr>
          <p:cNvSpPr txBox="1"/>
          <p:nvPr/>
        </p:nvSpPr>
        <p:spPr>
          <a:xfrm>
            <a:off x="280729" y="282694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47CFB-4A15-49C0-4FC2-6413C0FB139A}"/>
              </a:ext>
            </a:extLst>
          </p:cNvPr>
          <p:cNvSpPr txBox="1"/>
          <p:nvPr/>
        </p:nvSpPr>
        <p:spPr>
          <a:xfrm>
            <a:off x="411480" y="1308854"/>
            <a:ext cx="1074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查询没有选修过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"Database Systems"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，却选修了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"Data Mining"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的学⽣的学号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BCC8B-9BA2-EFE3-65C4-C0D03E860B80}"/>
              </a:ext>
            </a:extLst>
          </p:cNvPr>
          <p:cNvSpPr txBox="1"/>
          <p:nvPr/>
        </p:nvSpPr>
        <p:spPr>
          <a:xfrm>
            <a:off x="970181" y="2150348"/>
            <a:ext cx="8615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差操作：首先获得选修过“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 Systems”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的学生的学号，然后获得选修过“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的学生的学号，二者的差就是题目要找的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D20126-5112-7048-07AE-DF8B35E1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4" y="3670985"/>
            <a:ext cx="10432991" cy="11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4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53F46F1-9428-C60D-CA3E-2B1369FFE53C}"/>
              </a:ext>
            </a:extLst>
          </p:cNvPr>
          <p:cNvSpPr txBox="1"/>
          <p:nvPr/>
        </p:nvSpPr>
        <p:spPr>
          <a:xfrm>
            <a:off x="4137337" y="278266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一、重难点回顾</a:t>
            </a:r>
          </a:p>
        </p:txBody>
      </p:sp>
    </p:spTree>
    <p:extLst>
      <p:ext uri="{BB962C8B-B14F-4D97-AF65-F5344CB8AC3E}">
        <p14:creationId xmlns:p14="http://schemas.microsoft.com/office/powerpoint/2010/main" val="3514421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4D99C6-A231-32C6-244B-1167AC8789BA}"/>
              </a:ext>
            </a:extLst>
          </p:cNvPr>
          <p:cNvSpPr txBox="1"/>
          <p:nvPr/>
        </p:nvSpPr>
        <p:spPr>
          <a:xfrm>
            <a:off x="4152577" y="278266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课程结束，感谢聆听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AAA1EE-7E87-B0D1-1743-36007177251C}"/>
              </a:ext>
            </a:extLst>
          </p:cNvPr>
          <p:cNvSpPr txBox="1"/>
          <p:nvPr/>
        </p:nvSpPr>
        <p:spPr>
          <a:xfrm>
            <a:off x="1088425" y="6013549"/>
            <a:ext cx="1074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上的题目答案在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仓库中本讲文件夹中：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H1.md》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61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2E04CB-1FAD-753D-2D96-FC10DAFC4C43}"/>
              </a:ext>
            </a:extLst>
          </p:cNvPr>
          <p:cNvSpPr txBox="1"/>
          <p:nvPr/>
        </p:nvSpPr>
        <p:spPr>
          <a:xfrm>
            <a:off x="280729" y="2217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6A6F71-1166-7B93-11B5-B705DB577CEC}"/>
              </a:ext>
            </a:extLst>
          </p:cNvPr>
          <p:cNvSpPr txBox="1"/>
          <p:nvPr/>
        </p:nvSpPr>
        <p:spPr>
          <a:xfrm>
            <a:off x="727093" y="110773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6A8C61-FB01-4655-4348-94817D55EE0E}"/>
              </a:ext>
            </a:extLst>
          </p:cNvPr>
          <p:cNvSpPr txBox="1"/>
          <p:nvPr/>
        </p:nvSpPr>
        <p:spPr>
          <a:xfrm>
            <a:off x="1717039" y="1693106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关系数据库管理系统的模型基础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40B2D8-BE0F-DC2D-BFA5-9B476E4FB156}"/>
              </a:ext>
            </a:extLst>
          </p:cNvPr>
          <p:cNvSpPr txBox="1"/>
          <p:nvPr/>
        </p:nvSpPr>
        <p:spPr>
          <a:xfrm>
            <a:off x="1758056" y="2225165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管理数据的框架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3B7624-C706-E0CD-B146-C24FEEA9032B}"/>
              </a:ext>
            </a:extLst>
          </p:cNvPr>
          <p:cNvSpPr txBox="1"/>
          <p:nvPr/>
        </p:nvSpPr>
        <p:spPr>
          <a:xfrm>
            <a:off x="727092" y="2979812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三个要素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3DF64F-2C56-77AC-CACC-D91336E0ADBA}"/>
              </a:ext>
            </a:extLst>
          </p:cNvPr>
          <p:cNvSpPr txBox="1"/>
          <p:nvPr/>
        </p:nvSpPr>
        <p:spPr>
          <a:xfrm>
            <a:off x="1640162" y="3940338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81B33B-7586-21FB-E039-D97BFF0C33E8}"/>
              </a:ext>
            </a:extLst>
          </p:cNvPr>
          <p:cNvSpPr txBox="1"/>
          <p:nvPr/>
        </p:nvSpPr>
        <p:spPr>
          <a:xfrm>
            <a:off x="1640162" y="4567744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关系完整性约束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904FE2-A4B5-2756-41FB-581D732ADD0A}"/>
              </a:ext>
            </a:extLst>
          </p:cNvPr>
          <p:cNvSpPr txBox="1"/>
          <p:nvPr/>
        </p:nvSpPr>
        <p:spPr>
          <a:xfrm>
            <a:off x="1640162" y="5195150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关系操作（重点）</a:t>
            </a:r>
          </a:p>
        </p:txBody>
      </p:sp>
    </p:spTree>
    <p:extLst>
      <p:ext uri="{BB962C8B-B14F-4D97-AF65-F5344CB8AC3E}">
        <p14:creationId xmlns:p14="http://schemas.microsoft.com/office/powerpoint/2010/main" val="295444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BA599B-C406-BE86-EFAB-223597FEF925}"/>
              </a:ext>
            </a:extLst>
          </p:cNvPr>
          <p:cNvSpPr txBox="1"/>
          <p:nvPr/>
        </p:nvSpPr>
        <p:spPr>
          <a:xfrm>
            <a:off x="280729" y="2217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B68FE3-5B47-13B8-60F0-46BBEC284B61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关系就是一张二维表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59612B-4D64-9D7F-5701-56B1824672C1}"/>
              </a:ext>
            </a:extLst>
          </p:cNvPr>
          <p:cNvSpPr txBox="1"/>
          <p:nvPr/>
        </p:nvSpPr>
        <p:spPr>
          <a:xfrm>
            <a:off x="1717039" y="1693106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元组，对象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776F2-71DD-2DFD-580A-F3B585ECA70C}"/>
              </a:ext>
            </a:extLst>
          </p:cNvPr>
          <p:cNvSpPr txBox="1"/>
          <p:nvPr/>
        </p:nvSpPr>
        <p:spPr>
          <a:xfrm>
            <a:off x="1717039" y="2365459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属性，对象的性质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C526CE-CDFB-802E-A810-EF656AEE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69" y="3429000"/>
            <a:ext cx="7528698" cy="23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C144B7-6D39-E62D-C28B-5FBE68BB81C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484F02-FD8E-A6E1-E9FA-87140A872752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01DEF-0266-873A-56A0-8FB5080AA734}"/>
              </a:ext>
            </a:extLst>
          </p:cNvPr>
          <p:cNvSpPr txBox="1"/>
          <p:nvPr/>
        </p:nvSpPr>
        <p:spPr>
          <a:xfrm>
            <a:off x="1717038" y="1693106"/>
            <a:ext cx="773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关系的某些属性集合具有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区分不同元组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的作用，称为键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B4C93B-A2B5-504E-9091-74199125C594}"/>
              </a:ext>
            </a:extLst>
          </p:cNvPr>
          <p:cNvSpPr txBox="1"/>
          <p:nvPr/>
        </p:nvSpPr>
        <p:spPr>
          <a:xfrm>
            <a:off x="727093" y="2389690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0DCECA-A8CE-CB04-6A7D-DBF745618278}"/>
              </a:ext>
            </a:extLst>
          </p:cNvPr>
          <p:cNvSpPr txBox="1"/>
          <p:nvPr/>
        </p:nvSpPr>
        <p:spPr>
          <a:xfrm>
            <a:off x="1717038" y="3147829"/>
            <a:ext cx="7731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关系的某一组属性的值能唯一标识每个元组，则称该组属性为超键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3960B6-2CB9-DD95-C3F5-C3922B85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62" y="3978826"/>
            <a:ext cx="5651291" cy="27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590840-D778-F0FB-6A76-07A3281EF777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DFFE1-57D7-5412-06B5-9484D9A7CC60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5F1A-68E1-0B6D-0990-F0A6F7C8F312}"/>
              </a:ext>
            </a:extLst>
          </p:cNvPr>
          <p:cNvSpPr txBox="1"/>
          <p:nvPr/>
        </p:nvSpPr>
        <p:spPr>
          <a:xfrm>
            <a:off x="1717038" y="1693106"/>
            <a:ext cx="8269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一个超键的任意真子集都不是超键，则称该超键为候选键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4BD8A6-98E3-8A1C-BFB2-B33D7EA48FE2}"/>
              </a:ext>
            </a:extLst>
          </p:cNvPr>
          <p:cNvSpPr txBox="1"/>
          <p:nvPr/>
        </p:nvSpPr>
        <p:spPr>
          <a:xfrm>
            <a:off x="1717038" y="2240881"/>
            <a:ext cx="8269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极小的超键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25695F-EDBF-4BF5-68EB-CEEC578625F8}"/>
              </a:ext>
            </a:extLst>
          </p:cNvPr>
          <p:cNvSpPr txBox="1"/>
          <p:nvPr/>
        </p:nvSpPr>
        <p:spPr>
          <a:xfrm>
            <a:off x="1717038" y="2871993"/>
            <a:ext cx="881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理解：候选键中去除其中的一个属性，则无法唯一标识每个元组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21909F-1D5E-78E0-76DD-A41F72ED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95" y="3672113"/>
            <a:ext cx="6249996" cy="29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374B7-4B1C-A64A-104E-F70509E162E6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A8CBC4-8D5F-451B-9AD5-21D33DB663AD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主键（重点）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2BF5-8DFB-1525-4710-016D926A6CD8}"/>
              </a:ext>
            </a:extLst>
          </p:cNvPr>
          <p:cNvSpPr txBox="1"/>
          <p:nvPr/>
        </p:nvSpPr>
        <p:spPr>
          <a:xfrm>
            <a:off x="1717038" y="1693106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指定一个候选键作为主键，用于区分元组，避免插入重复的元组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54FE95-8E37-874E-F4B6-19E73FC5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874" y="2488772"/>
            <a:ext cx="6249996" cy="29855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54CA25-D40D-8669-DB47-5FFA60805698}"/>
              </a:ext>
            </a:extLst>
          </p:cNvPr>
          <p:cNvSpPr txBox="1"/>
          <p:nvPr/>
        </p:nvSpPr>
        <p:spPr>
          <a:xfrm>
            <a:off x="1717038" y="580833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Sno,Cno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，也是它唯一的候选键</a:t>
            </a:r>
          </a:p>
        </p:txBody>
      </p:sp>
    </p:spTree>
    <p:extLst>
      <p:ext uri="{BB962C8B-B14F-4D97-AF65-F5344CB8AC3E}">
        <p14:creationId xmlns:p14="http://schemas.microsoft.com/office/powerpoint/2010/main" val="167113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2352</Words>
  <Application>Microsoft Office PowerPoint</Application>
  <PresentationFormat>宽屏</PresentationFormat>
  <Paragraphs>233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等线</vt:lpstr>
      <vt:lpstr>等线 Light</vt:lpstr>
      <vt:lpstr>微软雅黑</vt:lpstr>
      <vt:lpstr>Arial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YiCheng Ma</dc:creator>
  <cp:lastModifiedBy>YiCheng Ma</cp:lastModifiedBy>
  <cp:revision>83</cp:revision>
  <dcterms:created xsi:type="dcterms:W3CDTF">2024-09-26T13:11:18Z</dcterms:created>
  <dcterms:modified xsi:type="dcterms:W3CDTF">2024-09-27T07:56:43Z</dcterms:modified>
</cp:coreProperties>
</file>