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6" r:id="rId5"/>
    <p:sldId id="264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68"/>
    <p:restoredTop sz="94666"/>
  </p:normalViewPr>
  <p:slideViewPr>
    <p:cSldViewPr snapToGrid="0" snapToObjects="1">
      <p:cViewPr varScale="1">
        <p:scale>
          <a:sx n="138" d="100"/>
          <a:sy n="13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0D5E3-F9F8-BD49-8DBC-75788FEEF4BA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0749C-4E7C-4C40-A132-A88A65767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2AE-943F-5B4A-BA08-B5EE9F131EDC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A090-1F7B-354A-B9CA-284608D88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2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2AE-943F-5B4A-BA08-B5EE9F131EDC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A090-1F7B-354A-B9CA-284608D88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2AE-943F-5B4A-BA08-B5EE9F131EDC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A090-1F7B-354A-B9CA-284608D88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2AE-943F-5B4A-BA08-B5EE9F131EDC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A090-1F7B-354A-B9CA-284608D88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5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2AE-943F-5B4A-BA08-B5EE9F131EDC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A090-1F7B-354A-B9CA-284608D88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2AE-943F-5B4A-BA08-B5EE9F131EDC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A090-1F7B-354A-B9CA-284608D88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2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2AE-943F-5B4A-BA08-B5EE9F131EDC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A090-1F7B-354A-B9CA-284608D88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2AE-943F-5B4A-BA08-B5EE9F131EDC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A090-1F7B-354A-B9CA-284608D88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1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2AE-943F-5B4A-BA08-B5EE9F131EDC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A090-1F7B-354A-B9CA-284608D88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7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2AE-943F-5B4A-BA08-B5EE9F131EDC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A090-1F7B-354A-B9CA-284608D88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4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2AE-943F-5B4A-BA08-B5EE9F131EDC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A090-1F7B-354A-B9CA-284608D88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92AE-943F-5B4A-BA08-B5EE9F131EDC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A090-1F7B-354A-B9CA-284608D88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.ocks.org/pstuffa/3393ff2711a53975040077b7453781a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D3 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7, 2019</a:t>
            </a:r>
          </a:p>
        </p:txBody>
      </p:sp>
    </p:spTree>
    <p:extLst>
      <p:ext uri="{BB962C8B-B14F-4D97-AF65-F5344CB8AC3E}">
        <p14:creationId xmlns:p14="http://schemas.microsoft.com/office/powerpoint/2010/main" val="165905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D3-color:</a:t>
            </a:r>
          </a:p>
          <a:p>
            <a:pPr lvl="1"/>
            <a:r>
              <a:rPr lang="en-US" dirty="0"/>
              <a:t>RGB</a:t>
            </a:r>
          </a:p>
          <a:p>
            <a:pPr lvl="1"/>
            <a:r>
              <a:rPr lang="en-US" dirty="0"/>
              <a:t>HSL</a:t>
            </a:r>
          </a:p>
          <a:p>
            <a:r>
              <a:rPr lang="en-US" dirty="0"/>
              <a:t>D3-scale-chromatic:</a:t>
            </a:r>
          </a:p>
          <a:p>
            <a:pPr lvl="1"/>
            <a:r>
              <a:rPr lang="en-US" dirty="0"/>
              <a:t>Categorical</a:t>
            </a:r>
          </a:p>
          <a:p>
            <a:pPr lvl="1"/>
            <a:r>
              <a:rPr lang="en-US" dirty="0"/>
              <a:t>Diverging</a:t>
            </a:r>
          </a:p>
          <a:p>
            <a:pPr lvl="1"/>
            <a:r>
              <a:rPr lang="en-US" dirty="0"/>
              <a:t>Sequential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D3-color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 (Reg, Green, Blue)</a:t>
            </a:r>
          </a:p>
          <a:p>
            <a:pPr lvl="1"/>
            <a:r>
              <a:rPr lang="en-US" i="1" dirty="0"/>
              <a:t>d3.rgb("</a:t>
            </a:r>
            <a:r>
              <a:rPr lang="en-US" i="1" dirty="0" err="1"/>
              <a:t>SlateGray</a:t>
            </a:r>
            <a:r>
              <a:rPr lang="en-US" i="1" dirty="0"/>
              <a:t>") </a:t>
            </a:r>
          </a:p>
          <a:p>
            <a:pPr lvl="1"/>
            <a:r>
              <a:rPr lang="is-IS" i="1" dirty="0"/>
              <a:t>d3.rgb(12, 125, 67)</a:t>
            </a:r>
          </a:p>
          <a:p>
            <a:endParaRPr lang="is-IS" dirty="0"/>
          </a:p>
          <a:p>
            <a:r>
              <a:rPr lang="is-IS" dirty="0"/>
              <a:t>HSL (Hue, Saturation, Lightness)</a:t>
            </a:r>
          </a:p>
          <a:p>
            <a:pPr lvl="1"/>
            <a:r>
              <a:rPr lang="is-IS" i="1" dirty="0"/>
              <a:t>d3.hsl(12, 125, 67)</a:t>
            </a:r>
          </a:p>
          <a:p>
            <a:pPr lvl="1"/>
            <a:r>
              <a:rPr lang="is-IS" i="1" dirty="0"/>
              <a:t>d3.hsl(0.12, 0.12, 0.67) // d3.hsl(12%, 12%, 67%)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3269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7FF4-DD2F-3648-901D-5E7C5900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D3-interpolate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85E0-AA87-5E4F-BB33-FC7F0E8D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dirty="0"/>
              <a:t>var i = d3.interpolateNumber(10, 20); </a:t>
            </a:r>
          </a:p>
          <a:p>
            <a:pPr lvl="1"/>
            <a:r>
              <a:rPr lang="nn-NO" dirty="0"/>
              <a:t>i(0.0); // 10 </a:t>
            </a:r>
          </a:p>
          <a:p>
            <a:pPr lvl="1"/>
            <a:r>
              <a:rPr lang="nn-NO" dirty="0"/>
              <a:t>i(0.2); // 12 </a:t>
            </a:r>
          </a:p>
          <a:p>
            <a:pPr lvl="1"/>
            <a:r>
              <a:rPr lang="nn-NO" dirty="0"/>
              <a:t>i(0.5); // 15 </a:t>
            </a:r>
          </a:p>
          <a:p>
            <a:pPr lvl="1"/>
            <a:r>
              <a:rPr lang="nn-NO" dirty="0"/>
              <a:t>i(1.0); // 20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interpolator = d3.interpolateRgb("purple", "orange");</a:t>
            </a:r>
          </a:p>
          <a:p>
            <a:pPr lvl="1"/>
            <a:r>
              <a:rPr lang="en-US" dirty="0"/>
              <a:t>interpolator(0)</a:t>
            </a:r>
          </a:p>
          <a:p>
            <a:pPr lvl="1"/>
            <a:r>
              <a:rPr lang="en-US" dirty="0"/>
              <a:t>interpolator(0.5)</a:t>
            </a:r>
          </a:p>
          <a:p>
            <a:pPr lvl="1"/>
            <a:r>
              <a:rPr lang="en-US" dirty="0"/>
              <a:t>interpolator(1)</a:t>
            </a:r>
          </a:p>
        </p:txBody>
      </p:sp>
      <p:pic>
        <p:nvPicPr>
          <p:cNvPr id="7" name="Picture 6" descr="A picture containing toiletry, cosmetic&#13;&#10;&#13;&#10;Description automatically generated">
            <a:extLst>
              <a:ext uri="{FF2B5EF4-FFF2-40B4-BE49-F238E27FC236}">
                <a16:creationId xmlns:a16="http://schemas.microsoft.com/office/drawing/2014/main" id="{590071C6-7F45-A844-8FA8-0A604895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644" y="4871014"/>
            <a:ext cx="298633" cy="11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5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of HGB hexadecimal strings representing categorical colors.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["#1f77b4", "#ff7f0e", "#2ca02c", "#d62728", "#9467bd", "#8c564b", "#e377c2", "#7f7f7f", "#bcbd22", "#17becf"]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More categorical color schemes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63" y="2807494"/>
            <a:ext cx="59055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4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Diverging and Sequential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diverging and sequential can be used as </a:t>
            </a:r>
            <a:r>
              <a:rPr lang="en-US" b="1" dirty="0"/>
              <a:t>continuous interpolators</a:t>
            </a:r>
            <a:r>
              <a:rPr lang="en-US" dirty="0"/>
              <a:t> or </a:t>
            </a:r>
            <a:r>
              <a:rPr lang="en-US" b="1" dirty="0"/>
              <a:t>discrete schemes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Diverging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Sequential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98" y="3209658"/>
            <a:ext cx="9912178" cy="1311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98" y="5261854"/>
            <a:ext cx="9918313" cy="1286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2886" y="2840326"/>
                <a:ext cx="14198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in range [0,1]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886" y="2840326"/>
                <a:ext cx="1419812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5455" r="-858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32886" y="3521751"/>
                <a:ext cx="41106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specifies the scheme size; ranges from 3 to 9.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886" y="3521751"/>
                <a:ext cx="4110677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68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Interpolators and Discrete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Interpolators are often used with </a:t>
            </a:r>
            <a:r>
              <a:rPr lang="en-US" i="1" dirty="0"/>
              <a:t>d3.scaleSequential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“A sequential scale maps a </a:t>
            </a:r>
            <a:r>
              <a:rPr lang="en-US" b="1" dirty="0"/>
              <a:t>continuous</a:t>
            </a:r>
            <a:r>
              <a:rPr lang="en-US" dirty="0"/>
              <a:t>, numeric input domain to a </a:t>
            </a:r>
            <a:r>
              <a:rPr lang="en-US" b="1" dirty="0"/>
              <a:t>continuous</a:t>
            </a:r>
            <a:r>
              <a:rPr lang="en-US" dirty="0"/>
              <a:t> output range.”</a:t>
            </a:r>
          </a:p>
          <a:p>
            <a:pPr lvl="1"/>
            <a:r>
              <a:rPr lang="en-US" dirty="0"/>
              <a:t>“Unlike continuous scales, the output </a:t>
            </a:r>
            <a:r>
              <a:rPr lang="en-US" b="1" dirty="0"/>
              <a:t>range</a:t>
            </a:r>
            <a:r>
              <a:rPr lang="en-US" dirty="0"/>
              <a:t> of a sequential scale is fixed by its </a:t>
            </a:r>
            <a:r>
              <a:rPr lang="en-US" b="1" dirty="0"/>
              <a:t>interpolator</a:t>
            </a:r>
            <a:r>
              <a:rPr lang="en-US" dirty="0"/>
              <a:t> and not configurable.”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Discrete schemes are often used with </a:t>
            </a:r>
            <a:r>
              <a:rPr lang="en-US" i="1" dirty="0"/>
              <a:t>d3.scaleOrdinal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Discrete domain and range.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20002-3181-0D4A-B242-FB6F8528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3874294"/>
            <a:ext cx="9575800" cy="254000"/>
          </a:xfrm>
          <a:prstGeom prst="rect">
            <a:avLst/>
          </a:prstGeom>
        </p:spPr>
      </p:pic>
      <p:pic>
        <p:nvPicPr>
          <p:cNvPr id="7" name="Picture 6" descr="A picture containing object, clock&#13;&#10;&#13;&#10;Description automatically generated">
            <a:extLst>
              <a:ext uri="{FF2B5EF4-FFF2-40B4-BE49-F238E27FC236}">
                <a16:creationId xmlns:a16="http://schemas.microsoft.com/office/drawing/2014/main" id="{3A5FC3D9-EAC4-A34B-BAB5-0510899F5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0" y="5717308"/>
            <a:ext cx="77597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 </a:t>
            </a:r>
            <a:r>
              <a:rPr lang="en-US" i="1" dirty="0" err="1"/>
              <a:t>index.html</a:t>
            </a:r>
            <a:r>
              <a:rPr lang="en-US" dirty="0"/>
              <a:t> and </a:t>
            </a:r>
            <a:r>
              <a:rPr lang="en-US" i="1" dirty="0" err="1"/>
              <a:t>data.csv</a:t>
            </a:r>
            <a:r>
              <a:rPr lang="en-US" i="1" dirty="0"/>
              <a:t> </a:t>
            </a:r>
            <a:r>
              <a:rPr lang="en-US" dirty="0"/>
              <a:t>under Lab Material/Lab-D3-Colors.</a:t>
            </a:r>
          </a:p>
          <a:p>
            <a:r>
              <a:rPr lang="en-US" dirty="0"/>
              <a:t>1. Change all circles to the same color using </a:t>
            </a:r>
            <a:r>
              <a:rPr lang="en-US" i="1" dirty="0" err="1"/>
              <a:t>rgb</a:t>
            </a:r>
            <a:r>
              <a:rPr lang="en-US" dirty="0"/>
              <a:t> and </a:t>
            </a:r>
            <a:r>
              <a:rPr lang="en-US" i="1" dirty="0" err="1"/>
              <a:t>hsl</a:t>
            </a:r>
            <a:r>
              <a:rPr lang="en-US" dirty="0"/>
              <a:t>.</a:t>
            </a:r>
          </a:p>
          <a:p>
            <a:r>
              <a:rPr lang="en-US" dirty="0"/>
              <a:t>2. Color circles according to column P4.</a:t>
            </a:r>
          </a:p>
          <a:p>
            <a:pPr lvl="1"/>
            <a:r>
              <a:rPr lang="en-US" dirty="0"/>
              <a:t>a) Use Categorical color scheme.</a:t>
            </a:r>
          </a:p>
          <a:p>
            <a:pPr lvl="1"/>
            <a:r>
              <a:rPr lang="en-US" dirty="0"/>
              <a:t>b) Use Diverging as interpolators.</a:t>
            </a:r>
          </a:p>
          <a:p>
            <a:pPr lvl="1"/>
            <a:r>
              <a:rPr lang="en-US" dirty="0"/>
              <a:t>c) Use Diverging as discrete schemes.</a:t>
            </a:r>
          </a:p>
          <a:p>
            <a:pPr lvl="1"/>
            <a:r>
              <a:rPr lang="en-US" dirty="0"/>
              <a:t>d) Use Sequential as interpolators.</a:t>
            </a:r>
          </a:p>
          <a:p>
            <a:pPr lvl="1"/>
            <a:r>
              <a:rPr lang="en-US" dirty="0"/>
              <a:t>e) Use Sequential as discrete schemes.</a:t>
            </a:r>
          </a:p>
          <a:p>
            <a:r>
              <a:rPr lang="en-US" dirty="0"/>
              <a:t>3. Color circles using sequential color scheme according to their radius, so that large circles have a darker color.</a:t>
            </a:r>
          </a:p>
        </p:txBody>
      </p:sp>
    </p:spTree>
    <p:extLst>
      <p:ext uri="{BB962C8B-B14F-4D97-AF65-F5344CB8AC3E}">
        <p14:creationId xmlns:p14="http://schemas.microsoft.com/office/powerpoint/2010/main" val="163545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346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D3 Colors</vt:lpstr>
      <vt:lpstr>D3 colors</vt:lpstr>
      <vt:lpstr>D3-color</vt:lpstr>
      <vt:lpstr>D3-interpolate</vt:lpstr>
      <vt:lpstr>Categorical</vt:lpstr>
      <vt:lpstr>Diverging and Sequential</vt:lpstr>
      <vt:lpstr>Interpolators and Discrete Schemes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Colors</dc:title>
  <dc:creator>Ye Xue</dc:creator>
  <cp:lastModifiedBy>Ye Xue</cp:lastModifiedBy>
  <cp:revision>23</cp:revision>
  <dcterms:created xsi:type="dcterms:W3CDTF">2018-05-01T03:28:36Z</dcterms:created>
  <dcterms:modified xsi:type="dcterms:W3CDTF">2019-02-07T16:38:13Z</dcterms:modified>
</cp:coreProperties>
</file>