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11"/>
  </p:notesMasterIdLst>
  <p:handoutMasterIdLst>
    <p:handoutMasterId r:id="rId12"/>
  </p:handoutMasterIdLst>
  <p:sldIdLst>
    <p:sldId id="270" r:id="rId2"/>
    <p:sldId id="278" r:id="rId3"/>
    <p:sldId id="279" r:id="rId4"/>
    <p:sldId id="277" r:id="rId5"/>
    <p:sldId id="275" r:id="rId6"/>
    <p:sldId id="276" r:id="rId7"/>
    <p:sldId id="274" r:id="rId8"/>
    <p:sldId id="273" r:id="rId9"/>
    <p:sldId id="262" r:id="rId10"/>
  </p:sldIdLst>
  <p:sldSz cx="9906000" cy="6858000" type="A4"/>
  <p:notesSz cx="6858000" cy="9144000"/>
  <p:defaultTextStyle>
    <a:defPPr>
      <a:defRPr lang="ja-JP"/>
    </a:defPPr>
    <a:lvl1pPr marL="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1pPr>
    <a:lvl2pPr marL="46294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2pPr>
    <a:lvl3pPr marL="92588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3pPr>
    <a:lvl4pPr marL="138882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4pPr>
    <a:lvl5pPr marL="185175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5pPr>
    <a:lvl6pPr marL="231469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6pPr>
    <a:lvl7pPr marL="277764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7pPr>
    <a:lvl8pPr marL="324057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8pPr>
    <a:lvl9pPr marL="370351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izumi" initials="k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4424" autoAdjust="0"/>
  </p:normalViewPr>
  <p:slideViewPr>
    <p:cSldViewPr snapToObjects="1">
      <p:cViewPr varScale="1">
        <p:scale>
          <a:sx n="75" d="100"/>
          <a:sy n="75" d="100"/>
        </p:scale>
        <p:origin x="896" y="5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F4258-8B54-E846-A716-B40C4AB7CB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372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B8588-1665-0A4A-AD47-68FFFFC620D1}" type="datetimeFigureOut">
              <a:rPr kumimoji="1" lang="ja-JP" altLang="en-US" smtClean="0"/>
              <a:t>2021/5/12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AAED7-EB68-B44B-A29A-E9CFE7A11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94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1pPr>
    <a:lvl2pPr marL="46294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2pPr>
    <a:lvl3pPr marL="92588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3pPr>
    <a:lvl4pPr marL="138882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4pPr>
    <a:lvl5pPr marL="185175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5pPr>
    <a:lvl6pPr marL="231469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6pPr>
    <a:lvl7pPr marL="277764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7pPr>
    <a:lvl8pPr marL="324057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8pPr>
    <a:lvl9pPr marL="370351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681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jp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5999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5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905999" cy="4725180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6000" cy="4714043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2144610" y="908720"/>
            <a:ext cx="7273010" cy="5544000"/>
          </a:xfrm>
          <a:prstGeom prst="rect">
            <a:avLst/>
          </a:prstGeom>
        </p:spPr>
        <p:txBody>
          <a:bodyPr lIns="183600" rIns="183600"/>
          <a:lstStyle>
            <a:lvl1pPr marL="457200" indent="-45720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 sz="2000" b="0" i="0" spc="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/>
              <a:t>目次を入力</a:t>
            </a: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10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7" y="1747"/>
            <a:ext cx="9578639" cy="73079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/>
              <a:t>［目次］</a:t>
            </a:r>
            <a:endParaRPr kumimoji="1" lang="ja-JP" altLang="en-US" dirty="0"/>
          </a:p>
        </p:txBody>
      </p:sp>
      <p:sp>
        <p:nvSpPr>
          <p:cNvPr id="12" name="TextBox 16"/>
          <p:cNvSpPr txBox="1"/>
          <p:nvPr userDrawn="1"/>
        </p:nvSpPr>
        <p:spPr>
          <a:xfrm>
            <a:off x="4617884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sp>
        <p:nvSpPr>
          <p:cNvPr id="14" name="TextBox 12"/>
          <p:cNvSpPr txBox="1"/>
          <p:nvPr userDrawn="1"/>
        </p:nvSpPr>
        <p:spPr>
          <a:xfrm>
            <a:off x="2080172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  <a:r>
              <a:rPr kumimoji="0" lang="ja-JP" altLang="en-US" sz="800" b="0" i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　　　</a:t>
            </a:r>
            <a:endParaRPr kumimoji="0" lang="en-US" altLang="ja-JP" sz="800" b="0" i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itchFamily="50" charset="-128"/>
            </a:endParaRPr>
          </a:p>
        </p:txBody>
      </p:sp>
      <p:pic>
        <p:nvPicPr>
          <p:cNvPr id="9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92684" y="6485492"/>
            <a:ext cx="1053206" cy="338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7232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中見出し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1548000" y="908720"/>
            <a:ext cx="6789376" cy="4412378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2400" spc="20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［中見出し］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31284" y="6593330"/>
            <a:ext cx="1616243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14" name="TextBox 16"/>
          <p:cNvSpPr txBox="1"/>
          <p:nvPr userDrawn="1"/>
        </p:nvSpPr>
        <p:spPr>
          <a:xfrm>
            <a:off x="4633845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pic>
        <p:nvPicPr>
          <p:cNvPr id="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8333229" y="6453420"/>
            <a:ext cx="1361237" cy="4000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9181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73472" y="908720"/>
            <a:ext cx="8944148" cy="5256410"/>
          </a:xfrm>
          <a:prstGeom prst="rect">
            <a:avLst/>
          </a:prstGeom>
        </p:spPr>
        <p:txBody>
          <a:bodyPr lIns="90000"/>
          <a:lstStyle>
            <a:lvl1pPr marL="0" indent="0" fontAlgn="ctr">
              <a:spcBef>
                <a:spcPts val="0"/>
              </a:spcBef>
              <a:buFont typeface="Arial" charset="0"/>
              <a:buNone/>
              <a:defRPr sz="2000" b="0" i="0" spc="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</p:txBody>
      </p:sp>
      <p:sp>
        <p:nvSpPr>
          <p:cNvPr id="5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" y="2902"/>
            <a:ext cx="9570130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400" baseline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/>
              <a:t>［タイトル］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101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/>
          <p:nvPr userDrawn="1"/>
        </p:nvSpPr>
        <p:spPr>
          <a:xfrm>
            <a:off x="0" y="0"/>
            <a:ext cx="9906000" cy="7337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6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7" y="2902"/>
            <a:ext cx="9570131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4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/>
              <a:t>［タイトル］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73472" y="908720"/>
            <a:ext cx="8944148" cy="5256410"/>
          </a:xfrm>
          <a:prstGeom prst="rect">
            <a:avLst/>
          </a:prstGeom>
        </p:spPr>
        <p:txBody>
          <a:bodyPr lIns="90000"/>
          <a:lstStyle>
            <a:lvl1pPr marL="0" indent="0" fontAlgn="ctr">
              <a:spcBef>
                <a:spcPts val="0"/>
              </a:spcBef>
              <a:buFont typeface="Arial" charset="0"/>
              <a:buNone/>
              <a:defRPr sz="2000" b="0" i="0" spc="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</p:txBody>
      </p:sp>
    </p:spTree>
    <p:extLst>
      <p:ext uri="{BB962C8B-B14F-4D97-AF65-F5344CB8AC3E}">
        <p14:creationId xmlns:p14="http://schemas.microsoft.com/office/powerpoint/2010/main" val="1249305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クロージングロ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8" name="TextBox 12"/>
          <p:cNvSpPr txBox="1"/>
          <p:nvPr userDrawn="1"/>
        </p:nvSpPr>
        <p:spPr>
          <a:xfrm>
            <a:off x="8142112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2021 Realize Corporation</a:t>
            </a:r>
          </a:p>
        </p:txBody>
      </p:sp>
      <p:pic>
        <p:nvPicPr>
          <p:cNvPr id="9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913863" y="2492870"/>
            <a:ext cx="4127427" cy="1327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19" y="5949350"/>
            <a:ext cx="3213607" cy="54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96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D014-8CBA-4A59-96CC-04153C8C8CEA}" type="datetimeFigureOut">
              <a:rPr kumimoji="1" lang="ja-JP" altLang="en-US" smtClean="0"/>
              <a:t>2021/5/12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305-9287-4527-9D4B-327E921D80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96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384"/>
            <a:ext cx="9906000" cy="4752564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60" y="0"/>
            <a:ext cx="9906000" cy="472518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2021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90" y="-27480"/>
            <a:ext cx="9906000" cy="475266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552" y="0"/>
            <a:ext cx="9921552" cy="472518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27480"/>
            <a:ext cx="9906000" cy="475266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6000" cy="4714043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1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360" y="2183"/>
            <a:ext cx="9906000" cy="4722997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479"/>
            <a:ext cx="9906000" cy="4752659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 userDrawn="1"/>
        </p:nvSpPr>
        <p:spPr>
          <a:xfrm>
            <a:off x="0" y="6434124"/>
            <a:ext cx="9906000" cy="42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TextBox 12"/>
          <p:cNvSpPr txBox="1"/>
          <p:nvPr userDrawn="1"/>
        </p:nvSpPr>
        <p:spPr>
          <a:xfrm>
            <a:off x="715441" y="6593330"/>
            <a:ext cx="1645271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2021 Realize Corporation</a:t>
            </a:r>
          </a:p>
        </p:txBody>
      </p:sp>
      <p:sp>
        <p:nvSpPr>
          <p:cNvPr id="11" name="TextBox 16"/>
          <p:cNvSpPr txBox="1"/>
          <p:nvPr userDrawn="1"/>
        </p:nvSpPr>
        <p:spPr>
          <a:xfrm>
            <a:off x="4633845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81651"/>
            <a:ext cx="709083" cy="1276350"/>
          </a:xfrm>
          <a:prstGeom prst="rect">
            <a:avLst/>
          </a:prstGeom>
        </p:spPr>
      </p:pic>
      <p:pic>
        <p:nvPicPr>
          <p:cNvPr id="9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20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8333229" y="6453420"/>
            <a:ext cx="1361237" cy="4000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68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01" r:id="rId7"/>
    <p:sldLayoutId id="2147483713" r:id="rId8"/>
    <p:sldLayoutId id="2147483714" r:id="rId9"/>
    <p:sldLayoutId id="2147483715" r:id="rId10"/>
    <p:sldLayoutId id="2147483716" r:id="rId11"/>
    <p:sldLayoutId id="2147483683" r:id="rId12"/>
    <p:sldLayoutId id="2147483688" r:id="rId13"/>
    <p:sldLayoutId id="2147483693" r:id="rId14"/>
    <p:sldLayoutId id="2147483703" r:id="rId15"/>
    <p:sldLayoutId id="2147483695" r:id="rId16"/>
    <p:sldLayoutId id="2147483717" r:id="rId17"/>
  </p:sldLayoutIdLst>
  <p:hf hdr="0" dt="0"/>
  <p:txStyles>
    <p:titleStyle>
      <a:lvl1pPr algn="l" defTabSz="484862" rtl="0" eaLnBrk="1" fontAlgn="base" hangingPunct="1">
        <a:spcBef>
          <a:spcPct val="0"/>
        </a:spcBef>
        <a:spcAft>
          <a:spcPct val="0"/>
        </a:spcAft>
        <a:defRPr kumimoji="1" sz="1909" b="0" i="0" kern="1200" spc="16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484862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969727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454588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1939450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180141" indent="-180141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545" kern="1200">
          <a:solidFill>
            <a:schemeClr val="tx1"/>
          </a:solidFill>
          <a:latin typeface="Arial"/>
          <a:ea typeface="+mn-ea"/>
          <a:cs typeface="Arial"/>
        </a:defRPr>
      </a:lvl1pPr>
      <a:lvl2pPr marL="723926" indent="-239063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2pPr>
      <a:lvl3pPr marL="1156599" indent="-186874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3pPr>
      <a:lvl4pPr marL="1638094" indent="-183509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4pPr>
      <a:lvl5pPr marL="2121273" indent="-181825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5pPr>
      <a:lvl6pPr marL="2666742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6pPr>
      <a:lvl7pPr marL="3151607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7pPr>
      <a:lvl8pPr marL="3636468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8pPr>
      <a:lvl9pPr marL="4121332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1pPr>
      <a:lvl2pPr marL="484862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2pPr>
      <a:lvl3pPr marL="969727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3pPr>
      <a:lvl4pPr marL="1454588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4pPr>
      <a:lvl5pPr marL="1939450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5pPr>
      <a:lvl6pPr marL="2424313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6pPr>
      <a:lvl7pPr marL="2909175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7pPr>
      <a:lvl8pPr marL="3394036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8pPr>
      <a:lvl9pPr marL="3878899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idx="16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SQL</a:t>
            </a:r>
            <a:r>
              <a:rPr lang="ja-JP" altLang="en-US" dirty="0"/>
              <a:t>講座</a:t>
            </a:r>
            <a:r>
              <a:rPr lang="en-US" altLang="ja-JP" dirty="0"/>
              <a:t>(</a:t>
            </a:r>
            <a:r>
              <a:rPr lang="ja-JP" altLang="en-US" dirty="0"/>
              <a:t>初級編</a:t>
            </a:r>
            <a:r>
              <a:rPr lang="en-US" altLang="ja-JP" dirty="0"/>
              <a:t>)</a:t>
            </a:r>
            <a:r>
              <a:rPr lang="ja-JP" altLang="en-US" dirty="0"/>
              <a:t>　課題</a:t>
            </a:r>
            <a:r>
              <a:rPr lang="en-US" altLang="ja-JP" dirty="0"/>
              <a:t>(</a:t>
            </a:r>
            <a:r>
              <a:rPr lang="ja-JP" altLang="en-US" dirty="0"/>
              <a:t>テスト結果</a:t>
            </a:r>
            <a:r>
              <a:rPr lang="en-US" altLang="ja-JP" dirty="0"/>
              <a:t>)</a:t>
            </a:r>
            <a:r>
              <a:rPr lang="ja-JP" altLang="en-US" dirty="0"/>
              <a:t>解説</a:t>
            </a:r>
            <a:r>
              <a:rPr lang="en-US" altLang="ja-JP" dirty="0"/>
              <a:t>_</a:t>
            </a:r>
            <a:r>
              <a:rPr lang="ja-JP" altLang="en-US" dirty="0"/>
              <a:t>問</a:t>
            </a:r>
            <a:r>
              <a:rPr lang="en-US" altLang="ja-JP" dirty="0"/>
              <a:t>15</a:t>
            </a:r>
            <a:r>
              <a:rPr lang="ja-JP" altLang="en-US" dirty="0"/>
              <a:t>～</a:t>
            </a:r>
            <a:r>
              <a:rPr lang="en-US" altLang="ja-JP" dirty="0"/>
              <a:t>16</a:t>
            </a:r>
            <a:endParaRPr lang="ja-JP" altLang="en-US" dirty="0"/>
          </a:p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977420" y="4094445"/>
            <a:ext cx="1769285" cy="45535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Confidential</a:t>
            </a: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212477" y="167054"/>
            <a:ext cx="1692275" cy="539750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kumimoji="0" lang="ja-JP" altLang="en-US" sz="800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情 報 種 別 ： 秘密（関係者限り）</a:t>
            </a:r>
            <a:endParaRPr kumimoji="0" lang="en-US" altLang="ja-JP" sz="800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kumimoji="0" lang="ja-JP" altLang="en-US" sz="800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会　 社　 名 ： 株式会社リアライズ</a:t>
            </a:r>
            <a:endParaRPr kumimoji="0" lang="en-US" altLang="ja-JP" sz="800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kumimoji="0" lang="ja-JP" altLang="en-US" sz="800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情報所有者 ： 株式会社リアライズ</a:t>
            </a:r>
          </a:p>
        </p:txBody>
      </p:sp>
    </p:spTree>
    <p:extLst>
      <p:ext uri="{BB962C8B-B14F-4D97-AF65-F5344CB8AC3E}">
        <p14:creationId xmlns:p14="http://schemas.microsoft.com/office/powerpoint/2010/main" val="79069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15.</a:t>
            </a:r>
            <a:r>
              <a:rPr lang="ja-JP" altLang="en-US" sz="1800" dirty="0"/>
              <a:t>文系科目（国・社・英）の平均点と理系科目（数・理）の平均点の差が</a:t>
            </a:r>
            <a:br>
              <a:rPr lang="en-US" altLang="ja-JP" sz="1800" dirty="0"/>
            </a:br>
            <a:r>
              <a:rPr lang="ja-JP" altLang="en-US" sz="1800" dirty="0"/>
              <a:t>最も大きい生徒の名前と各平均を抽出してください。（★６）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0552" y="1162495"/>
            <a:ext cx="8208912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SELECT TOP 1 </a:t>
            </a:r>
          </a:p>
          <a:p>
            <a:r>
              <a:rPr lang="ja-JP" altLang="en-US" sz="2000" dirty="0"/>
              <a:t>               </a:t>
            </a:r>
            <a:r>
              <a:rPr lang="en-US" altLang="ja-JP" sz="2000" dirty="0"/>
              <a:t>[name]</a:t>
            </a:r>
          </a:p>
          <a:p>
            <a:r>
              <a:rPr lang="en-US" altLang="ja-JP" sz="2000" dirty="0"/>
              <a:t>              ,ABS(([</a:t>
            </a:r>
            <a:r>
              <a:rPr lang="en-US" altLang="ja-JP" sz="2000" dirty="0" err="1"/>
              <a:t>japanese</a:t>
            </a:r>
            <a:r>
              <a:rPr lang="en-US" altLang="ja-JP" sz="2000" dirty="0"/>
              <a:t>] + [society] + [</a:t>
            </a:r>
            <a:r>
              <a:rPr lang="en-US" altLang="ja-JP" sz="2000" dirty="0" err="1"/>
              <a:t>english</a:t>
            </a:r>
            <a:r>
              <a:rPr lang="en-US" altLang="ja-JP" sz="2000" dirty="0"/>
              <a:t>])/3 - ([math] + [science])/2) AS [</a:t>
            </a:r>
            <a:r>
              <a:rPr lang="en-US" altLang="ja-JP" sz="2000" dirty="0" err="1"/>
              <a:t>rb_dif</a:t>
            </a:r>
            <a:r>
              <a:rPr lang="en-US" altLang="ja-JP" sz="2000" dirty="0"/>
              <a:t>]</a:t>
            </a:r>
          </a:p>
          <a:p>
            <a:r>
              <a:rPr lang="en-US" altLang="ja-JP" sz="2000" dirty="0"/>
              <a:t>              ,([</a:t>
            </a:r>
            <a:r>
              <a:rPr lang="en-US" altLang="ja-JP" sz="2000" dirty="0" err="1"/>
              <a:t>japanese</a:t>
            </a:r>
            <a:r>
              <a:rPr lang="en-US" altLang="ja-JP" sz="2000" dirty="0"/>
              <a:t>] + [society] + [</a:t>
            </a:r>
            <a:r>
              <a:rPr lang="en-US" altLang="ja-JP" sz="2000" dirty="0" err="1"/>
              <a:t>english</a:t>
            </a:r>
            <a:r>
              <a:rPr lang="en-US" altLang="ja-JP" sz="2000" dirty="0"/>
              <a:t>])/3 AS [</a:t>
            </a:r>
            <a:r>
              <a:rPr lang="en-US" altLang="ja-JP" sz="2000" dirty="0" err="1"/>
              <a:t>b_ave</a:t>
            </a:r>
            <a:r>
              <a:rPr lang="en-US" altLang="ja-JP" sz="2000" dirty="0"/>
              <a:t>]</a:t>
            </a:r>
          </a:p>
          <a:p>
            <a:r>
              <a:rPr lang="en-US" altLang="ja-JP" sz="2000" dirty="0"/>
              <a:t>              ,([math] + [science])/2 AS [</a:t>
            </a:r>
            <a:r>
              <a:rPr lang="en-US" altLang="ja-JP" sz="2000" dirty="0" err="1"/>
              <a:t>r_ave</a:t>
            </a:r>
            <a:r>
              <a:rPr lang="en-US" altLang="ja-JP" sz="2000" dirty="0"/>
              <a:t>]</a:t>
            </a:r>
          </a:p>
          <a:p>
            <a:r>
              <a:rPr lang="en-US" altLang="ja-JP" sz="2000" dirty="0"/>
              <a:t>FROM [DB</a:t>
            </a:r>
            <a:r>
              <a:rPr lang="ja-JP" altLang="en-US" sz="2000" dirty="0"/>
              <a:t>名</a:t>
            </a:r>
            <a:r>
              <a:rPr lang="en-US" altLang="ja-JP" sz="2000" dirty="0"/>
              <a:t>].[</a:t>
            </a:r>
            <a:r>
              <a:rPr lang="en-US" altLang="ja-JP" sz="2000" dirty="0" err="1"/>
              <a:t>dbo</a:t>
            </a:r>
            <a:r>
              <a:rPr lang="en-US" altLang="ja-JP" sz="2000" dirty="0"/>
              <a:t>].[practice]</a:t>
            </a:r>
          </a:p>
          <a:p>
            <a:r>
              <a:rPr lang="en-US" altLang="ja-JP" sz="2000" dirty="0"/>
              <a:t>ORDER BY [</a:t>
            </a:r>
            <a:r>
              <a:rPr lang="en-US" altLang="ja-JP" sz="2000" dirty="0" err="1"/>
              <a:t>rb_dif</a:t>
            </a:r>
            <a:r>
              <a:rPr lang="en-US" altLang="ja-JP" sz="2000" dirty="0"/>
              <a:t>] </a:t>
            </a:r>
            <a:r>
              <a:rPr lang="en-US" altLang="ja-JP" sz="2000" dirty="0" err="1"/>
              <a:t>desc</a:t>
            </a:r>
            <a:r>
              <a:rPr lang="en-US" altLang="ja-JP" sz="2000" dirty="0"/>
              <a:t>;</a:t>
            </a:r>
            <a:endParaRPr lang="ja-JP" altLang="en-US" sz="2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48430" y="4149100"/>
            <a:ext cx="8352928" cy="1850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【</a:t>
            </a:r>
            <a:r>
              <a:rPr lang="ja-JP" altLang="en-US" sz="1600" dirty="0"/>
              <a:t>構文解説</a:t>
            </a:r>
            <a:r>
              <a:rPr lang="en-US" altLang="ja-JP" sz="1600" dirty="0"/>
              <a:t>】</a:t>
            </a:r>
          </a:p>
          <a:p>
            <a:r>
              <a:rPr lang="en-US" altLang="ja-JP" sz="1600" dirty="0"/>
              <a:t>ABS(</a:t>
            </a:r>
            <a:r>
              <a:rPr lang="ja-JP" altLang="en-US" sz="1600" dirty="0"/>
              <a:t>数値</a:t>
            </a:r>
            <a:r>
              <a:rPr lang="en-US" altLang="ja-JP" sz="1600" dirty="0"/>
              <a:t>)</a:t>
            </a:r>
            <a:r>
              <a:rPr lang="ja-JP" altLang="en-US" sz="1600" dirty="0"/>
              <a:t>：数値の絶対値と返す。　例</a:t>
            </a:r>
            <a:r>
              <a:rPr lang="en-US" altLang="ja-JP" sz="1600" dirty="0"/>
              <a:t>)</a:t>
            </a:r>
            <a:r>
              <a:rPr lang="ja-JP" altLang="en-US" sz="1600" dirty="0"/>
              <a:t>　</a:t>
            </a:r>
            <a:r>
              <a:rPr lang="en-US" altLang="ja-JP" sz="1600" dirty="0"/>
              <a:t>ABS(6) </a:t>
            </a:r>
            <a:r>
              <a:rPr lang="ja-JP" altLang="en-US" sz="1600" dirty="0"/>
              <a:t>→ </a:t>
            </a:r>
            <a:r>
              <a:rPr lang="en-US" altLang="ja-JP" sz="1600" dirty="0"/>
              <a:t>6</a:t>
            </a:r>
            <a:r>
              <a:rPr lang="ja-JP" altLang="en-US" sz="1600" dirty="0"/>
              <a:t>　　　</a:t>
            </a:r>
            <a:r>
              <a:rPr lang="en-US" altLang="ja-JP" sz="1600" dirty="0"/>
              <a:t>ABS(-6) </a:t>
            </a:r>
            <a:r>
              <a:rPr lang="ja-JP" altLang="en-US" sz="1600" dirty="0"/>
              <a:t>→</a:t>
            </a:r>
            <a:r>
              <a:rPr lang="en-US" altLang="ja-JP" sz="1600" dirty="0"/>
              <a:t> 6</a:t>
            </a:r>
          </a:p>
          <a:p>
            <a:endParaRPr lang="en-US" altLang="ja-JP" sz="1600" dirty="0"/>
          </a:p>
          <a:p>
            <a:r>
              <a:rPr lang="ja-JP" altLang="en-US" sz="1600" dirty="0"/>
              <a:t>・書いてある内容は複雑に見えるが、カッコ内をひとまとまりに考えられれば、</a:t>
            </a:r>
            <a:endParaRPr lang="en-US" altLang="ja-JP" sz="1600" dirty="0"/>
          </a:p>
          <a:p>
            <a:r>
              <a:rPr lang="ja-JP" altLang="en-US" sz="1600" dirty="0"/>
              <a:t>　やっていることは非常に簡単。</a:t>
            </a:r>
            <a:endParaRPr lang="en-US" altLang="ja-JP" sz="1600" dirty="0"/>
          </a:p>
          <a:p>
            <a:r>
              <a:rPr lang="ja-JP" altLang="en-US" sz="1600" dirty="0"/>
              <a:t>・元データの値から、</a:t>
            </a:r>
            <a:r>
              <a:rPr lang="en-US" altLang="ja-JP" sz="1600" dirty="0"/>
              <a:t>SQL</a:t>
            </a:r>
            <a:r>
              <a:rPr lang="ja-JP" altLang="en-US" sz="1600" dirty="0"/>
              <a:t>上で計算をして結果出力できることを覚えておきましょう。</a:t>
            </a:r>
            <a:endParaRPr lang="en-US" altLang="ja-JP" sz="1600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489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631432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15.</a:t>
            </a:r>
            <a:r>
              <a:rPr lang="ja-JP" altLang="en-US" sz="1800" dirty="0"/>
              <a:t>文系科目（国・社・英）の平均点と理系科目（数・理）の平均点の差が</a:t>
            </a:r>
            <a:br>
              <a:rPr lang="en-US" altLang="ja-JP" sz="1800" dirty="0"/>
            </a:br>
            <a:r>
              <a:rPr lang="ja-JP" altLang="en-US" sz="1800" dirty="0"/>
              <a:t>最も大きい生徒の名前と各平均を抽出してください。（★６）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0552" y="1052670"/>
            <a:ext cx="8208912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--【</a:t>
            </a:r>
            <a:r>
              <a:rPr lang="ja-JP" altLang="en-US" sz="1600" dirty="0"/>
              <a:t>別解</a:t>
            </a:r>
            <a:r>
              <a:rPr lang="en-US" altLang="ja-JP" sz="1600" dirty="0"/>
              <a:t>】</a:t>
            </a:r>
          </a:p>
          <a:p>
            <a:r>
              <a:rPr lang="en-US" altLang="ja-JP" sz="1600" dirty="0"/>
              <a:t>SELECT TOP 1 </a:t>
            </a:r>
          </a:p>
          <a:p>
            <a:r>
              <a:rPr lang="en-US" altLang="ja-JP" sz="1600" dirty="0"/>
              <a:t>               [name]</a:t>
            </a:r>
          </a:p>
          <a:p>
            <a:r>
              <a:rPr lang="en-US" altLang="ja-JP" sz="1600" dirty="0"/>
              <a:t>              ,ABS([</a:t>
            </a:r>
            <a:r>
              <a:rPr lang="en-US" altLang="ja-JP" sz="1600" dirty="0" err="1"/>
              <a:t>b_ave</a:t>
            </a:r>
            <a:r>
              <a:rPr lang="en-US" altLang="ja-JP" sz="1600" dirty="0"/>
              <a:t>] – [</a:t>
            </a:r>
            <a:r>
              <a:rPr lang="en-US" altLang="ja-JP" sz="1600" dirty="0" err="1"/>
              <a:t>r_ave</a:t>
            </a:r>
            <a:r>
              <a:rPr lang="en-US" altLang="ja-JP" sz="1600" dirty="0"/>
              <a:t>]) AS [</a:t>
            </a:r>
            <a:r>
              <a:rPr lang="en-US" altLang="ja-JP" sz="1600" dirty="0" err="1"/>
              <a:t>rb_dif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        ,[</a:t>
            </a:r>
            <a:r>
              <a:rPr lang="en-US" altLang="ja-JP" sz="1600" dirty="0" err="1"/>
              <a:t>b_ave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        ,[</a:t>
            </a:r>
            <a:r>
              <a:rPr lang="en-US" altLang="ja-JP" sz="1600" dirty="0" err="1"/>
              <a:t>r_ave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FROM </a:t>
            </a:r>
          </a:p>
          <a:p>
            <a:r>
              <a:rPr lang="en-US" altLang="ja-JP" sz="1600" dirty="0"/>
              <a:t>	(</a:t>
            </a:r>
          </a:p>
          <a:p>
            <a:r>
              <a:rPr lang="en-US" altLang="ja-JP" sz="1600" dirty="0"/>
              <a:t>               SELECT  [</a:t>
            </a:r>
            <a:r>
              <a:rPr lang="en-US" altLang="ja-JP" sz="1600" dirty="0" err="1"/>
              <a:t>temp_No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	             ,[name]</a:t>
            </a:r>
          </a:p>
          <a:p>
            <a:r>
              <a:rPr lang="en-US" altLang="ja-JP" sz="1600" dirty="0"/>
              <a:t>	             ,([</a:t>
            </a:r>
            <a:r>
              <a:rPr lang="en-US" altLang="ja-JP" sz="1600" dirty="0" err="1"/>
              <a:t>japanese</a:t>
            </a:r>
            <a:r>
              <a:rPr lang="en-US" altLang="ja-JP" sz="1600" dirty="0"/>
              <a:t>] + [society] + [</a:t>
            </a:r>
            <a:r>
              <a:rPr lang="en-US" altLang="ja-JP" sz="1600" dirty="0" err="1"/>
              <a:t>english</a:t>
            </a:r>
            <a:r>
              <a:rPr lang="en-US" altLang="ja-JP" sz="1600" dirty="0"/>
              <a:t>])/3 AS [</a:t>
            </a:r>
            <a:r>
              <a:rPr lang="en-US" altLang="ja-JP" sz="1600" dirty="0" err="1"/>
              <a:t>b_ave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	             ,([math] + [science])/2 AS [</a:t>
            </a:r>
            <a:r>
              <a:rPr lang="en-US" altLang="ja-JP" sz="1600" dirty="0" err="1"/>
              <a:t>r_ave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	  FROM  [DB</a:t>
            </a:r>
            <a:r>
              <a:rPr lang="ja-JP" altLang="en-US" sz="1600" dirty="0"/>
              <a:t>名</a:t>
            </a:r>
            <a:r>
              <a:rPr lang="en-US" altLang="ja-JP" sz="1600" dirty="0"/>
              <a:t>].[</a:t>
            </a:r>
            <a:r>
              <a:rPr lang="en-US" altLang="ja-JP" sz="1600" dirty="0" err="1"/>
              <a:t>dbo</a:t>
            </a:r>
            <a:r>
              <a:rPr lang="en-US" altLang="ja-JP" sz="1600" dirty="0"/>
              <a:t>].[practice]) AS [tar]</a:t>
            </a:r>
          </a:p>
          <a:p>
            <a:r>
              <a:rPr lang="en-US" altLang="ja-JP" sz="1600" dirty="0"/>
              <a:t>ORDER BY [</a:t>
            </a:r>
            <a:r>
              <a:rPr lang="en-US" altLang="ja-JP" sz="1600" dirty="0" err="1"/>
              <a:t>rb_dif</a:t>
            </a:r>
            <a:r>
              <a:rPr lang="en-US" altLang="ja-JP" sz="1600" dirty="0"/>
              <a:t>] </a:t>
            </a:r>
            <a:r>
              <a:rPr lang="en-US" altLang="ja-JP" sz="1600" dirty="0" err="1"/>
              <a:t>desc</a:t>
            </a:r>
            <a:endParaRPr lang="en-US" altLang="ja-JP" sz="1600" dirty="0"/>
          </a:p>
          <a:p>
            <a:r>
              <a:rPr lang="en-US" altLang="ja-JP" sz="1600" dirty="0"/>
              <a:t>;</a:t>
            </a:r>
            <a:endParaRPr lang="ja-JP" altLang="en-US" sz="1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48544" y="4984922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【</a:t>
            </a:r>
            <a:r>
              <a:rPr lang="ja-JP" altLang="en-US" sz="1600" dirty="0"/>
              <a:t>構文解説</a:t>
            </a:r>
            <a:r>
              <a:rPr lang="en-US" altLang="ja-JP" sz="1600" dirty="0"/>
              <a:t>】</a:t>
            </a:r>
          </a:p>
          <a:p>
            <a:r>
              <a:rPr lang="ja-JP" altLang="en-US" sz="1600" dirty="0"/>
              <a:t>・副問い合わせを使用して書いたパターン。</a:t>
            </a:r>
            <a:endParaRPr lang="en-US" altLang="ja-JP" sz="1600" dirty="0"/>
          </a:p>
          <a:p>
            <a:r>
              <a:rPr lang="ja-JP" altLang="en-US" sz="1600" dirty="0"/>
              <a:t>・文系平均、理系平均につけた別名を使いまわせるため、</a:t>
            </a:r>
            <a:endParaRPr lang="en-US" altLang="ja-JP" sz="1600" dirty="0"/>
          </a:p>
          <a:p>
            <a:r>
              <a:rPr lang="ja-JP" altLang="en-US" sz="1600" dirty="0"/>
              <a:t>　主問い合わせの</a:t>
            </a:r>
            <a:r>
              <a:rPr lang="en-US" altLang="ja-JP" sz="1600" dirty="0"/>
              <a:t>SELECT</a:t>
            </a:r>
            <a:r>
              <a:rPr lang="ja-JP" altLang="en-US" sz="1600" dirty="0"/>
              <a:t>文が簡便になるのが特徴。</a:t>
            </a:r>
            <a:endParaRPr lang="en-US" altLang="ja-JP" sz="1600" dirty="0"/>
          </a:p>
          <a:p>
            <a:r>
              <a:rPr lang="ja-JP" altLang="en-US" sz="1600" dirty="0"/>
              <a:t>・計算した値を何度も使いまわしたい場合にオススメ。</a:t>
            </a:r>
            <a:endParaRPr lang="en-US" altLang="ja-JP" sz="1600" dirty="0"/>
          </a:p>
          <a:p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735461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60390" y="1124680"/>
            <a:ext cx="9145270" cy="12139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ja-JP" altLang="en-US" dirty="0"/>
              <a:t>考え方</a:t>
            </a:r>
            <a:endParaRPr lang="en-US" altLang="ja-JP" dirty="0"/>
          </a:p>
          <a:p>
            <a:r>
              <a:rPr lang="ja-JP" altLang="en-US" dirty="0"/>
              <a:t>　　英語の最高得点者の名前を抽出する。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　　→英語の点数で並び替えて、各組ごとの</a:t>
            </a:r>
            <a:r>
              <a:rPr lang="en-US" altLang="ja-JP" dirty="0"/>
              <a:t>TOP1</a:t>
            </a:r>
            <a:r>
              <a:rPr lang="ja-JP" altLang="en-US" dirty="0" err="1"/>
              <a:t>で抽</a:t>
            </a:r>
            <a:r>
              <a:rPr lang="ja-JP" altLang="en-US" dirty="0"/>
              <a:t>出すればよい？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20440" y="2725462"/>
            <a:ext cx="676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>
                <a:latin typeface="+mn-ea"/>
              </a:rPr>
              <a:t>⇒同じ点数が複数人いた場合には、全員を抽出することが出来ない。</a:t>
            </a:r>
            <a:endParaRPr kumimoji="1" lang="ja-JP" altLang="en-US" sz="1800" dirty="0">
              <a:latin typeface="+mn-ea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560390" y="274638"/>
            <a:ext cx="8507288" cy="634012"/>
          </a:xfrm>
        </p:spPr>
        <p:txBody>
          <a:bodyPr>
            <a:noAutofit/>
          </a:bodyPr>
          <a:lstStyle>
            <a:lvl1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1909" b="0" i="0" kern="1200" spc="160" baseline="0">
                <a:solidFill>
                  <a:srgbClr val="404040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2pPr>
            <a:lvl3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3pPr>
            <a:lvl4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4pPr>
            <a:lvl5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5pPr>
            <a:lvl6pPr marL="484862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6pPr>
            <a:lvl7pPr marL="969727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7pPr>
            <a:lvl8pPr marL="1454588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8pPr>
            <a:lvl9pPr marL="1939450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9pPr>
          </a:lstStyle>
          <a:p>
            <a:r>
              <a:rPr lang="en-US" altLang="ja-JP" sz="1600" dirty="0"/>
              <a:t>16.</a:t>
            </a:r>
            <a:r>
              <a:rPr lang="ja-JP" altLang="en-US" sz="1600" dirty="0"/>
              <a:t>各組の英語の最高得点者の名前と得点、及びその人の所属する組を抽出してください。</a:t>
            </a:r>
            <a:r>
              <a:rPr lang="en-US" altLang="ja-JP" sz="1600" dirty="0"/>
              <a:t> </a:t>
            </a:r>
            <a:r>
              <a:rPr lang="en-US" altLang="ja-JP" sz="1600" dirty="0">
                <a:solidFill>
                  <a:srgbClr val="FF0000"/>
                </a:solidFill>
              </a:rPr>
              <a:t>※</a:t>
            </a:r>
            <a:r>
              <a:rPr lang="ja-JP" altLang="en-US" sz="1600" dirty="0">
                <a:solidFill>
                  <a:srgbClr val="FF0000"/>
                </a:solidFill>
              </a:rPr>
              <a:t>最高得点者が複数いる場合には、全員抽出すること。 </a:t>
            </a:r>
            <a:r>
              <a:rPr lang="ja-JP" altLang="en-US" sz="1600" dirty="0"/>
              <a:t>（★７）</a:t>
            </a:r>
          </a:p>
        </p:txBody>
      </p:sp>
      <p:sp>
        <p:nvSpPr>
          <p:cNvPr id="9" name="乗算 8"/>
          <p:cNvSpPr/>
          <p:nvPr/>
        </p:nvSpPr>
        <p:spPr>
          <a:xfrm>
            <a:off x="7473350" y="1858654"/>
            <a:ext cx="721873" cy="56583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38760" y="4620552"/>
            <a:ext cx="8128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+mn-ea"/>
              </a:rPr>
              <a:t>英語の点数に順位付けを行い、</a:t>
            </a:r>
            <a:r>
              <a:rPr lang="en-US" altLang="ja-JP" sz="2400" dirty="0">
                <a:latin typeface="+mn-ea"/>
              </a:rPr>
              <a:t>1</a:t>
            </a:r>
            <a:r>
              <a:rPr lang="ja-JP" altLang="en-US" sz="2400" dirty="0">
                <a:latin typeface="+mn-ea"/>
              </a:rPr>
              <a:t>位の人を抽出すればよい。</a:t>
            </a:r>
            <a:endParaRPr lang="en-US" altLang="ja-JP" sz="2400" dirty="0">
              <a:latin typeface="+mn-ea"/>
            </a:endParaRPr>
          </a:p>
          <a:p>
            <a:pPr algn="ctr"/>
            <a:r>
              <a:rPr kumimoji="1" lang="en-US" altLang="ja-JP" sz="2400" dirty="0">
                <a:latin typeface="+mn-ea"/>
              </a:rPr>
              <a:t>OR</a:t>
            </a:r>
          </a:p>
          <a:p>
            <a:r>
              <a:rPr kumimoji="1" lang="ja-JP" altLang="en-US" sz="2400" dirty="0">
                <a:latin typeface="+mn-ea"/>
              </a:rPr>
              <a:t>英語の最高得点を算出して、その得点の人を抽出すればよい。</a:t>
            </a:r>
          </a:p>
        </p:txBody>
      </p:sp>
      <p:sp>
        <p:nvSpPr>
          <p:cNvPr id="11" name="下矢印 10"/>
          <p:cNvSpPr/>
          <p:nvPr/>
        </p:nvSpPr>
        <p:spPr>
          <a:xfrm>
            <a:off x="4088880" y="3356990"/>
            <a:ext cx="792110" cy="86412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9453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60675" y="332570"/>
            <a:ext cx="6452625" cy="634082"/>
          </a:xfrm>
        </p:spPr>
        <p:txBody>
          <a:bodyPr>
            <a:noAutofit/>
          </a:bodyPr>
          <a:lstStyle/>
          <a:p>
            <a:r>
              <a:rPr lang="en-US" altLang="ja-JP" sz="2400" dirty="0"/>
              <a:t>【TIPS】</a:t>
            </a:r>
            <a:r>
              <a:rPr lang="ja-JP" altLang="en-US" sz="2400" dirty="0"/>
              <a:t>順位を求める関数</a:t>
            </a:r>
            <a:r>
              <a:rPr lang="en-US" altLang="ja-JP" sz="2400" dirty="0"/>
              <a:t>(1/2)</a:t>
            </a:r>
            <a:endParaRPr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16370" y="908650"/>
            <a:ext cx="9145270" cy="20551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ja-JP" dirty="0"/>
              <a:t>RANK</a:t>
            </a:r>
            <a:r>
              <a:rPr lang="ja-JP" altLang="en-US" dirty="0"/>
              <a:t>関数</a:t>
            </a:r>
            <a:endParaRPr lang="en-US" altLang="ja-JP" dirty="0"/>
          </a:p>
          <a:p>
            <a:r>
              <a:rPr lang="ja-JP" altLang="en-US" dirty="0"/>
              <a:t>　　構文：　</a:t>
            </a:r>
            <a:r>
              <a:rPr lang="en-US" altLang="ja-JP" dirty="0"/>
              <a:t>RANK() OVER(PARTITION BY [</a:t>
            </a:r>
            <a:r>
              <a:rPr lang="ja-JP" altLang="en-US" dirty="0"/>
              <a:t>グループ化する列</a:t>
            </a:r>
            <a:r>
              <a:rPr lang="en-US" altLang="ja-JP" dirty="0"/>
              <a:t>] ORDER BY [</a:t>
            </a:r>
            <a:r>
              <a:rPr lang="ja-JP" altLang="en-US" dirty="0"/>
              <a:t>順位を付けたい列</a:t>
            </a:r>
            <a:r>
              <a:rPr lang="en-US" altLang="ja-JP" dirty="0"/>
              <a:t>])</a:t>
            </a:r>
          </a:p>
          <a:p>
            <a:r>
              <a:rPr lang="ja-JP" altLang="en-US" dirty="0"/>
              <a:t>　　→グループごとに、</a:t>
            </a:r>
            <a:r>
              <a:rPr lang="en-US" altLang="ja-JP" dirty="0"/>
              <a:t>ORDER BY</a:t>
            </a:r>
            <a:r>
              <a:rPr lang="ja-JP" altLang="en-US" dirty="0"/>
              <a:t>句の列に対して順位を付ける。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　　特徴：　同列の順位が存在する場合、</a:t>
            </a:r>
            <a:r>
              <a:rPr lang="ja-JP" altLang="en-US" u="sng" dirty="0">
                <a:solidFill>
                  <a:srgbClr val="FF0000"/>
                </a:solidFill>
              </a:rPr>
              <a:t>順位を飛ばして順位付けする</a:t>
            </a:r>
            <a:r>
              <a:rPr lang="ja-JP" altLang="en-US" dirty="0"/>
              <a:t>。</a:t>
            </a:r>
            <a:endParaRPr lang="en-US" altLang="ja-JP" dirty="0"/>
          </a:p>
          <a:p>
            <a:endParaRPr lang="ja-JP" alt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620675"/>
              </p:ext>
            </p:extLst>
          </p:nvPr>
        </p:nvGraphicFramePr>
        <p:xfrm>
          <a:off x="5604637" y="3580290"/>
          <a:ext cx="402901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474">
                  <a:extLst>
                    <a:ext uri="{9D8B030D-6E8A-4147-A177-3AD203B41FA5}">
                      <a16:colId xmlns:a16="http://schemas.microsoft.com/office/drawing/2014/main" val="1339489016"/>
                    </a:ext>
                  </a:extLst>
                </a:gridCol>
                <a:gridCol w="746795">
                  <a:extLst>
                    <a:ext uri="{9D8B030D-6E8A-4147-A177-3AD203B41FA5}">
                      <a16:colId xmlns:a16="http://schemas.microsoft.com/office/drawing/2014/main" val="1273465514"/>
                    </a:ext>
                  </a:extLst>
                </a:gridCol>
                <a:gridCol w="2460744">
                  <a:extLst>
                    <a:ext uri="{9D8B030D-6E8A-4147-A177-3AD203B41FA5}">
                      <a16:colId xmlns:a16="http://schemas.microsoft.com/office/drawing/2014/main" val="2363152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スコア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性別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順位</a:t>
                      </a: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(RANK</a:t>
                      </a: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関数の戻り値</a:t>
                      </a: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91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520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女</a:t>
                      </a:r>
                      <a:endParaRPr kumimoji="1" lang="en-US" altLang="ja-JP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788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450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7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450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36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320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65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720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30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650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85438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776420" y="3887247"/>
            <a:ext cx="466496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+mn-ea"/>
              </a:rPr>
              <a:t>SELECT [</a:t>
            </a:r>
            <a:r>
              <a:rPr kumimoji="1" lang="ja-JP" altLang="en-US" sz="1600" dirty="0">
                <a:latin typeface="+mn-ea"/>
              </a:rPr>
              <a:t>スコア</a:t>
            </a:r>
            <a:r>
              <a:rPr kumimoji="1" lang="en-US" altLang="ja-JP" sz="1600" dirty="0">
                <a:latin typeface="+mn-ea"/>
              </a:rPr>
              <a:t>]</a:t>
            </a:r>
          </a:p>
          <a:p>
            <a:r>
              <a:rPr lang="en-US" altLang="ja-JP" sz="1600" dirty="0">
                <a:latin typeface="+mn-ea"/>
              </a:rPr>
              <a:t>           ,[</a:t>
            </a:r>
            <a:r>
              <a:rPr lang="ja-JP" altLang="en-US" sz="1600" dirty="0">
                <a:latin typeface="+mn-ea"/>
              </a:rPr>
              <a:t>性別</a:t>
            </a:r>
            <a:r>
              <a:rPr lang="en-US" altLang="ja-JP" sz="1600" dirty="0">
                <a:latin typeface="+mn-ea"/>
              </a:rPr>
              <a:t>]</a:t>
            </a:r>
          </a:p>
          <a:p>
            <a:r>
              <a:rPr lang="en-US" altLang="ja-JP" sz="1600" dirty="0">
                <a:latin typeface="+mn-ea"/>
              </a:rPr>
              <a:t>           ,RANK() OVER(PARTITION BY [</a:t>
            </a:r>
            <a:r>
              <a:rPr lang="ja-JP" altLang="en-US" sz="1600" dirty="0">
                <a:latin typeface="+mn-ea"/>
              </a:rPr>
              <a:t>性別</a:t>
            </a:r>
            <a:r>
              <a:rPr lang="en-US" altLang="ja-JP" sz="1600" dirty="0">
                <a:latin typeface="+mn-ea"/>
              </a:rPr>
              <a:t>] ORDER BY [</a:t>
            </a:r>
            <a:r>
              <a:rPr lang="ja-JP" altLang="en-US" sz="1600" dirty="0">
                <a:latin typeface="+mn-ea"/>
              </a:rPr>
              <a:t>スコア</a:t>
            </a:r>
            <a:r>
              <a:rPr lang="en-US" altLang="ja-JP" sz="1600" dirty="0">
                <a:latin typeface="+mn-ea"/>
              </a:rPr>
              <a:t>] DESC)</a:t>
            </a:r>
          </a:p>
          <a:p>
            <a:endParaRPr kumimoji="1" lang="en-US" altLang="ja-JP" sz="1600" dirty="0">
              <a:latin typeface="+mn-ea"/>
            </a:endParaRPr>
          </a:p>
          <a:p>
            <a:r>
              <a:rPr lang="en-US" altLang="ja-JP" sz="1600" dirty="0">
                <a:latin typeface="+mn-ea"/>
              </a:rPr>
              <a:t>FROM </a:t>
            </a:r>
            <a:r>
              <a:rPr lang="ja-JP" altLang="en-US" sz="1600" dirty="0">
                <a:latin typeface="+mn-ea"/>
              </a:rPr>
              <a:t>社員</a:t>
            </a:r>
            <a:endParaRPr lang="en-US" altLang="ja-JP" sz="1600" dirty="0">
              <a:latin typeface="+mn-ea"/>
            </a:endParaRPr>
          </a:p>
          <a:p>
            <a:endParaRPr kumimoji="1" lang="en-US" altLang="ja-JP" sz="1600" dirty="0">
              <a:latin typeface="+mn-ea"/>
            </a:endParaRPr>
          </a:p>
          <a:p>
            <a:r>
              <a:rPr kumimoji="1" lang="en-US" altLang="ja-JP" sz="1600" dirty="0">
                <a:latin typeface="+mn-ea"/>
              </a:rPr>
              <a:t>ORDER BY [</a:t>
            </a:r>
            <a:r>
              <a:rPr kumimoji="1" lang="ja-JP" altLang="en-US" sz="1600" dirty="0">
                <a:latin typeface="+mn-ea"/>
              </a:rPr>
              <a:t>性別</a:t>
            </a:r>
            <a:r>
              <a:rPr kumimoji="1" lang="en-US" altLang="ja-JP" sz="1600" dirty="0">
                <a:latin typeface="+mn-ea"/>
              </a:rPr>
              <a:t>],[</a:t>
            </a:r>
            <a:r>
              <a:rPr kumimoji="1" lang="ja-JP" altLang="en-US" sz="1600" dirty="0">
                <a:latin typeface="+mn-ea"/>
              </a:rPr>
              <a:t>スコア</a:t>
            </a:r>
            <a:r>
              <a:rPr kumimoji="1" lang="en-US" altLang="ja-JP" sz="1600" dirty="0">
                <a:latin typeface="+mn-ea"/>
              </a:rPr>
              <a:t>] DESC</a:t>
            </a:r>
            <a:endParaRPr kumimoji="1" lang="ja-JP" altLang="en-US" sz="1600" dirty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29080" y="3140960"/>
            <a:ext cx="1940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+mn-ea"/>
              </a:rPr>
              <a:t>＜出力結果＞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60675" y="3068950"/>
            <a:ext cx="4943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+mn-ea"/>
              </a:rPr>
              <a:t>＜例＞</a:t>
            </a:r>
            <a:endParaRPr kumimoji="1" lang="en-US" altLang="ja-JP" sz="1600" dirty="0">
              <a:latin typeface="+mn-ea"/>
            </a:endParaRPr>
          </a:p>
          <a:p>
            <a:r>
              <a:rPr lang="ja-JP" altLang="en-US" sz="1600" dirty="0">
                <a:latin typeface="+mn-ea"/>
              </a:rPr>
              <a:t>社員テーブルから、性別ごとにスコアの順位を出力</a:t>
            </a:r>
            <a:endParaRPr kumimoji="1" lang="ja-JP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8732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60675" y="332570"/>
            <a:ext cx="6452625" cy="634082"/>
          </a:xfrm>
        </p:spPr>
        <p:txBody>
          <a:bodyPr>
            <a:noAutofit/>
          </a:bodyPr>
          <a:lstStyle/>
          <a:p>
            <a:r>
              <a:rPr lang="en-US" altLang="ja-JP" sz="2400" dirty="0"/>
              <a:t>【TIPS】</a:t>
            </a:r>
            <a:r>
              <a:rPr lang="ja-JP" altLang="en-US" sz="2400" dirty="0"/>
              <a:t>順位を求める関数</a:t>
            </a:r>
            <a:r>
              <a:rPr lang="en-US" altLang="ja-JP" sz="2400" dirty="0"/>
              <a:t>(2/2)</a:t>
            </a:r>
            <a:endParaRPr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16370" y="908650"/>
            <a:ext cx="9145270" cy="20551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ja-JP" dirty="0"/>
              <a:t>DENSE_RANK</a:t>
            </a:r>
            <a:r>
              <a:rPr lang="ja-JP" altLang="en-US" dirty="0"/>
              <a:t>関数</a:t>
            </a:r>
            <a:endParaRPr lang="en-US" altLang="ja-JP" dirty="0"/>
          </a:p>
          <a:p>
            <a:r>
              <a:rPr lang="ja-JP" altLang="en-US" dirty="0"/>
              <a:t>　　構文：　</a:t>
            </a:r>
            <a:r>
              <a:rPr lang="en-US" altLang="ja-JP" dirty="0"/>
              <a:t>DENSE_RANK() OVER(PARTITION BY [</a:t>
            </a:r>
            <a:r>
              <a:rPr lang="ja-JP" altLang="en-US" dirty="0"/>
              <a:t>グループ化する列</a:t>
            </a:r>
            <a:r>
              <a:rPr lang="en-US" altLang="ja-JP" dirty="0"/>
              <a:t>] ORDER BY [</a:t>
            </a:r>
            <a:r>
              <a:rPr lang="ja-JP" altLang="en-US" dirty="0"/>
              <a:t>順位を付けたい列</a:t>
            </a:r>
            <a:r>
              <a:rPr lang="en-US" altLang="ja-JP" dirty="0"/>
              <a:t>])</a:t>
            </a:r>
          </a:p>
          <a:p>
            <a:r>
              <a:rPr lang="ja-JP" altLang="en-US" dirty="0"/>
              <a:t>　　→グループごとに、</a:t>
            </a:r>
            <a:r>
              <a:rPr lang="en-US" altLang="ja-JP" dirty="0"/>
              <a:t>ORDER BY</a:t>
            </a:r>
            <a:r>
              <a:rPr lang="ja-JP" altLang="en-US" dirty="0"/>
              <a:t>句の列に対して順位を付ける。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　　特徴：　同列の順位が存在する場合、</a:t>
            </a:r>
            <a:r>
              <a:rPr lang="ja-JP" altLang="en-US" u="sng" dirty="0">
                <a:solidFill>
                  <a:srgbClr val="FF0000"/>
                </a:solidFill>
              </a:rPr>
              <a:t>順位を飛ばさず順位付けする</a:t>
            </a:r>
            <a:r>
              <a:rPr lang="ja-JP" altLang="en-US" dirty="0"/>
              <a:t>。</a:t>
            </a:r>
            <a:endParaRPr lang="en-US" altLang="ja-JP" dirty="0"/>
          </a:p>
          <a:p>
            <a:endParaRPr lang="ja-JP" alt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85432"/>
              </p:ext>
            </p:extLst>
          </p:nvPr>
        </p:nvGraphicFramePr>
        <p:xfrm>
          <a:off x="5604637" y="3580290"/>
          <a:ext cx="388499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10">
                  <a:extLst>
                    <a:ext uri="{9D8B030D-6E8A-4147-A177-3AD203B41FA5}">
                      <a16:colId xmlns:a16="http://schemas.microsoft.com/office/drawing/2014/main" val="1339489016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1273465514"/>
                    </a:ext>
                  </a:extLst>
                </a:gridCol>
                <a:gridCol w="2372783">
                  <a:extLst>
                    <a:ext uri="{9D8B030D-6E8A-4147-A177-3AD203B41FA5}">
                      <a16:colId xmlns:a16="http://schemas.microsoft.com/office/drawing/2014/main" val="2363152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スコア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性別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順位</a:t>
                      </a: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(RANK</a:t>
                      </a: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関数の引数</a:t>
                      </a: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91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520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女</a:t>
                      </a:r>
                      <a:endParaRPr kumimoji="1" lang="en-US" altLang="ja-JP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788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450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7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450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36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320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65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720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30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650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353584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776420" y="3887247"/>
            <a:ext cx="466496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+mn-ea"/>
              </a:rPr>
              <a:t>SELECT [</a:t>
            </a:r>
            <a:r>
              <a:rPr kumimoji="1" lang="ja-JP" altLang="en-US" sz="1600" dirty="0">
                <a:latin typeface="+mn-ea"/>
              </a:rPr>
              <a:t>スコア</a:t>
            </a:r>
            <a:r>
              <a:rPr kumimoji="1" lang="en-US" altLang="ja-JP" sz="1600" dirty="0">
                <a:latin typeface="+mn-ea"/>
              </a:rPr>
              <a:t>]</a:t>
            </a:r>
          </a:p>
          <a:p>
            <a:r>
              <a:rPr lang="en-US" altLang="ja-JP" sz="1600" dirty="0">
                <a:latin typeface="+mn-ea"/>
              </a:rPr>
              <a:t>           ,[</a:t>
            </a:r>
            <a:r>
              <a:rPr lang="ja-JP" altLang="en-US" sz="1600" dirty="0">
                <a:latin typeface="+mn-ea"/>
              </a:rPr>
              <a:t>性別</a:t>
            </a:r>
            <a:r>
              <a:rPr lang="en-US" altLang="ja-JP" sz="1600" dirty="0">
                <a:latin typeface="+mn-ea"/>
              </a:rPr>
              <a:t>]</a:t>
            </a:r>
          </a:p>
          <a:p>
            <a:r>
              <a:rPr lang="en-US" altLang="ja-JP" sz="1600" dirty="0">
                <a:latin typeface="+mn-ea"/>
              </a:rPr>
              <a:t>           ,DENSE_RANK() OVER(PARTITION BY [</a:t>
            </a:r>
            <a:r>
              <a:rPr lang="ja-JP" altLang="en-US" sz="1600" dirty="0">
                <a:latin typeface="+mn-ea"/>
              </a:rPr>
              <a:t>性別</a:t>
            </a:r>
            <a:r>
              <a:rPr lang="en-US" altLang="ja-JP" sz="1600" dirty="0">
                <a:latin typeface="+mn-ea"/>
              </a:rPr>
              <a:t>] ORDER BY [</a:t>
            </a:r>
            <a:r>
              <a:rPr lang="ja-JP" altLang="en-US" sz="1600" dirty="0">
                <a:latin typeface="+mn-ea"/>
              </a:rPr>
              <a:t>スコア</a:t>
            </a:r>
            <a:r>
              <a:rPr lang="en-US" altLang="ja-JP" sz="1600" dirty="0">
                <a:latin typeface="+mn-ea"/>
              </a:rPr>
              <a:t>] DESC)</a:t>
            </a:r>
          </a:p>
          <a:p>
            <a:endParaRPr kumimoji="1" lang="en-US" altLang="ja-JP" sz="1600" dirty="0">
              <a:latin typeface="+mn-ea"/>
            </a:endParaRPr>
          </a:p>
          <a:p>
            <a:r>
              <a:rPr lang="en-US" altLang="ja-JP" sz="1600" dirty="0">
                <a:latin typeface="+mn-ea"/>
              </a:rPr>
              <a:t>FROM </a:t>
            </a:r>
            <a:r>
              <a:rPr lang="ja-JP" altLang="en-US" sz="1600" dirty="0">
                <a:latin typeface="+mn-ea"/>
              </a:rPr>
              <a:t>社員</a:t>
            </a:r>
            <a:endParaRPr lang="en-US" altLang="ja-JP" sz="1600" dirty="0">
              <a:latin typeface="+mn-ea"/>
            </a:endParaRPr>
          </a:p>
          <a:p>
            <a:endParaRPr kumimoji="1" lang="en-US" altLang="ja-JP" sz="1600" dirty="0">
              <a:latin typeface="+mn-ea"/>
            </a:endParaRPr>
          </a:p>
          <a:p>
            <a:r>
              <a:rPr kumimoji="1" lang="en-US" altLang="ja-JP" sz="1600" dirty="0">
                <a:latin typeface="+mn-ea"/>
              </a:rPr>
              <a:t>ORDER BY [</a:t>
            </a:r>
            <a:r>
              <a:rPr kumimoji="1" lang="ja-JP" altLang="en-US" sz="1600" dirty="0">
                <a:latin typeface="+mn-ea"/>
              </a:rPr>
              <a:t>性別</a:t>
            </a:r>
            <a:r>
              <a:rPr kumimoji="1" lang="en-US" altLang="ja-JP" sz="1600" dirty="0">
                <a:latin typeface="+mn-ea"/>
              </a:rPr>
              <a:t>],[</a:t>
            </a:r>
            <a:r>
              <a:rPr kumimoji="1" lang="ja-JP" altLang="en-US" sz="1600" dirty="0">
                <a:latin typeface="+mn-ea"/>
              </a:rPr>
              <a:t>スコア</a:t>
            </a:r>
            <a:r>
              <a:rPr kumimoji="1" lang="en-US" altLang="ja-JP" sz="1600" dirty="0">
                <a:latin typeface="+mn-ea"/>
              </a:rPr>
              <a:t>] DESC</a:t>
            </a:r>
            <a:endParaRPr kumimoji="1" lang="ja-JP" altLang="en-US" sz="1600" dirty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29080" y="3140960"/>
            <a:ext cx="1940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+mn-ea"/>
              </a:rPr>
              <a:t>＜出力結果＞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60675" y="3068950"/>
            <a:ext cx="4943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+mn-ea"/>
              </a:rPr>
              <a:t>＜例＞</a:t>
            </a:r>
            <a:endParaRPr kumimoji="1" lang="en-US" altLang="ja-JP" sz="1600" dirty="0">
              <a:latin typeface="+mn-ea"/>
            </a:endParaRPr>
          </a:p>
          <a:p>
            <a:r>
              <a:rPr lang="ja-JP" altLang="en-US" sz="1600" dirty="0">
                <a:latin typeface="+mn-ea"/>
              </a:rPr>
              <a:t>社員テーブルから、性別ごとにスコアの順位を出力</a:t>
            </a:r>
            <a:endParaRPr kumimoji="1" lang="ja-JP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4050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47348"/>
            <a:ext cx="8507288" cy="634012"/>
          </a:xfrm>
        </p:spPr>
        <p:txBody>
          <a:bodyPr>
            <a:noAutofit/>
          </a:bodyPr>
          <a:lstStyle/>
          <a:p>
            <a:r>
              <a:rPr lang="en-US" altLang="ja-JP" sz="1600" dirty="0"/>
              <a:t>16.</a:t>
            </a:r>
            <a:r>
              <a:rPr lang="ja-JP" altLang="en-US" sz="1600" dirty="0"/>
              <a:t>各組の英語の最高得点者の名前と得点、及びその人の所属する組を抽出してください。</a:t>
            </a:r>
            <a:r>
              <a:rPr lang="en-US" altLang="ja-JP" sz="1600" dirty="0"/>
              <a:t> ※</a:t>
            </a:r>
            <a:r>
              <a:rPr lang="ja-JP" altLang="en-US" sz="1600" dirty="0"/>
              <a:t>最高得点者が複数いる場合には、全員抽出すること。 （★７）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8200" y="1132737"/>
            <a:ext cx="8208912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SELECT  [pra.name]</a:t>
            </a:r>
          </a:p>
          <a:p>
            <a:r>
              <a:rPr lang="en-US" altLang="ja-JP" sz="1600" dirty="0"/>
              <a:t>            ,</a:t>
            </a:r>
            <a:r>
              <a:rPr lang="en-US" altLang="ja-JP" sz="1600" dirty="0" err="1"/>
              <a:t>pra</a:t>
            </a:r>
            <a:r>
              <a:rPr lang="en-US" altLang="ja-JP" sz="1600" dirty="0"/>
              <a:t>.[</a:t>
            </a:r>
            <a:r>
              <a:rPr lang="en-US" altLang="ja-JP" sz="1600" dirty="0" err="1"/>
              <a:t>english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      ,</a:t>
            </a:r>
            <a:r>
              <a:rPr lang="en-US" altLang="ja-JP" sz="1600" dirty="0" err="1"/>
              <a:t>pra</a:t>
            </a:r>
            <a:r>
              <a:rPr lang="en-US" altLang="ja-JP" sz="1600" dirty="0"/>
              <a:t>.[class]</a:t>
            </a:r>
          </a:p>
          <a:p>
            <a:r>
              <a:rPr lang="en-US" altLang="ja-JP" sz="1600" dirty="0"/>
              <a:t>FROM  [DB</a:t>
            </a:r>
            <a:r>
              <a:rPr lang="ja-JP" altLang="en-US" sz="1600" dirty="0"/>
              <a:t>名</a:t>
            </a:r>
            <a:r>
              <a:rPr lang="en-US" altLang="ja-JP" sz="1600" dirty="0"/>
              <a:t>].[</a:t>
            </a:r>
            <a:r>
              <a:rPr lang="en-US" altLang="ja-JP" sz="1600" dirty="0" err="1"/>
              <a:t>dbo</a:t>
            </a:r>
            <a:r>
              <a:rPr lang="en-US" altLang="ja-JP" sz="1600" dirty="0"/>
              <a:t>].[practice] AS </a:t>
            </a:r>
            <a:r>
              <a:rPr lang="en-US" altLang="ja-JP" sz="1600" dirty="0" err="1"/>
              <a:t>pra</a:t>
            </a:r>
            <a:endParaRPr lang="en-US" altLang="ja-JP" sz="1600" dirty="0"/>
          </a:p>
          <a:p>
            <a:r>
              <a:rPr lang="en-US" altLang="ja-JP" sz="1600" dirty="0"/>
              <a:t>INNER JOIN</a:t>
            </a:r>
          </a:p>
          <a:p>
            <a:pPr lvl="1"/>
            <a:r>
              <a:rPr lang="en-US" altLang="ja-JP" sz="1600" dirty="0"/>
              <a:t>      (</a:t>
            </a:r>
          </a:p>
          <a:p>
            <a:pPr lvl="1"/>
            <a:r>
              <a:rPr lang="en-US" altLang="ja-JP" sz="1600" dirty="0"/>
              <a:t>        SELECT  [</a:t>
            </a:r>
            <a:r>
              <a:rPr lang="en-US" altLang="ja-JP" sz="1600" dirty="0" err="1"/>
              <a:t>temp_no</a:t>
            </a:r>
            <a:r>
              <a:rPr lang="en-US" altLang="ja-JP" sz="1600" dirty="0"/>
              <a:t>]</a:t>
            </a:r>
          </a:p>
          <a:p>
            <a:pPr lvl="1"/>
            <a:r>
              <a:rPr lang="en-US" altLang="ja-JP" sz="1600" dirty="0"/>
              <a:t>	 ,RANK() OVER(PARTITION BY [class] ORDER BY [</a:t>
            </a:r>
            <a:r>
              <a:rPr lang="en-US" altLang="ja-JP" sz="1600" dirty="0" err="1"/>
              <a:t>english</a:t>
            </a:r>
            <a:r>
              <a:rPr lang="en-US" altLang="ja-JP" sz="1600" dirty="0"/>
              <a:t>] DESC) AS [</a:t>
            </a:r>
            <a:r>
              <a:rPr lang="en-US" altLang="ja-JP" sz="1600" dirty="0" err="1"/>
              <a:t>english_rank</a:t>
            </a:r>
            <a:r>
              <a:rPr lang="en-US" altLang="ja-JP" sz="1600" dirty="0"/>
              <a:t>] </a:t>
            </a:r>
          </a:p>
          <a:p>
            <a:pPr lvl="1"/>
            <a:r>
              <a:rPr lang="en-US" altLang="ja-JP" sz="1600" dirty="0"/>
              <a:t>        FROM  [DB</a:t>
            </a:r>
            <a:r>
              <a:rPr lang="ja-JP" altLang="en-US" sz="1600" dirty="0"/>
              <a:t>名</a:t>
            </a:r>
            <a:r>
              <a:rPr lang="en-US" altLang="ja-JP" sz="1600" dirty="0"/>
              <a:t>].[</a:t>
            </a:r>
            <a:r>
              <a:rPr lang="en-US" altLang="ja-JP" sz="1600" dirty="0" err="1"/>
              <a:t>dbo</a:t>
            </a:r>
            <a:r>
              <a:rPr lang="en-US" altLang="ja-JP" sz="1600" dirty="0"/>
              <a:t>].[practice]) AS ran</a:t>
            </a:r>
          </a:p>
          <a:p>
            <a:r>
              <a:rPr lang="en-US" altLang="ja-JP" sz="1600" dirty="0"/>
              <a:t>ON  </a:t>
            </a:r>
            <a:r>
              <a:rPr lang="en-US" altLang="ja-JP" sz="1600" dirty="0" err="1"/>
              <a:t>pra</a:t>
            </a:r>
            <a:r>
              <a:rPr lang="en-US" altLang="ja-JP" sz="1600" dirty="0"/>
              <a:t>.[</a:t>
            </a:r>
            <a:r>
              <a:rPr lang="en-US" altLang="ja-JP" sz="1600" dirty="0" err="1"/>
              <a:t>temp_no</a:t>
            </a:r>
            <a:r>
              <a:rPr lang="en-US" altLang="ja-JP" sz="1600" dirty="0"/>
              <a:t>] = ran.[</a:t>
            </a:r>
            <a:r>
              <a:rPr lang="en-US" altLang="ja-JP" sz="1600" dirty="0" err="1"/>
              <a:t>temp_no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WHERE [</a:t>
            </a:r>
            <a:r>
              <a:rPr lang="en-US" altLang="ja-JP" sz="1600" dirty="0" err="1"/>
              <a:t>english_rank</a:t>
            </a:r>
            <a:r>
              <a:rPr lang="en-US" altLang="ja-JP" sz="1600" dirty="0"/>
              <a:t>] = 1</a:t>
            </a:r>
          </a:p>
          <a:p>
            <a:r>
              <a:rPr lang="en-US" altLang="ja-JP" sz="1600" dirty="0"/>
              <a:t>ORDER BY [class]</a:t>
            </a:r>
          </a:p>
          <a:p>
            <a:r>
              <a:rPr lang="en-US" altLang="ja-JP" sz="1600" dirty="0"/>
              <a:t>;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48430" y="4883760"/>
            <a:ext cx="83529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【</a:t>
            </a:r>
            <a:r>
              <a:rPr lang="ja-JP" altLang="en-US" sz="1600" dirty="0"/>
              <a:t>構文解説</a:t>
            </a:r>
            <a:r>
              <a:rPr lang="en-US" altLang="ja-JP" sz="1600" dirty="0"/>
              <a:t>】</a:t>
            </a:r>
          </a:p>
          <a:p>
            <a:r>
              <a:rPr lang="ja-JP" altLang="en-US" sz="1600" dirty="0"/>
              <a:t>・副問い合わせに</a:t>
            </a:r>
            <a:r>
              <a:rPr lang="en-US" altLang="ja-JP" sz="1600" dirty="0"/>
              <a:t>RANK</a:t>
            </a:r>
            <a:r>
              <a:rPr lang="ja-JP" altLang="en-US" sz="1600" dirty="0"/>
              <a:t>関数を使う解法。</a:t>
            </a:r>
            <a:endParaRPr lang="en-US" altLang="ja-JP" sz="1600" dirty="0"/>
          </a:p>
          <a:p>
            <a:r>
              <a:rPr lang="ja-JP" altLang="en-US" sz="1600" dirty="0"/>
              <a:t>・クラスごとに英語の点数をランク付けし、そのランクが</a:t>
            </a:r>
            <a:r>
              <a:rPr lang="en-US" altLang="ja-JP" sz="1600" dirty="0"/>
              <a:t>1</a:t>
            </a:r>
            <a:r>
              <a:rPr lang="ja-JP" altLang="en-US" sz="1600" dirty="0"/>
              <a:t>位になっているデータの</a:t>
            </a:r>
            <a:endParaRPr lang="en-US" altLang="ja-JP" sz="1600" dirty="0"/>
          </a:p>
          <a:p>
            <a:r>
              <a:rPr lang="ja-JP" altLang="en-US" sz="1600" dirty="0"/>
              <a:t>　名前、英語点数、クラスを抽出する方法。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214292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507288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600" dirty="0"/>
              <a:t>16.</a:t>
            </a:r>
            <a:r>
              <a:rPr lang="ja-JP" altLang="en-US" sz="1600" dirty="0"/>
              <a:t>各組の英語の最高得点者の名前と得点、及びその人の所属する組を抽出してください。</a:t>
            </a:r>
            <a:r>
              <a:rPr lang="en-US" altLang="ja-JP" sz="1600" dirty="0"/>
              <a:t>※</a:t>
            </a:r>
            <a:r>
              <a:rPr lang="ja-JP" altLang="en-US" sz="1600" dirty="0"/>
              <a:t>最高得点者が複数いる場合には、全員抽出すること。（★７）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0552" y="980660"/>
            <a:ext cx="8208912" cy="4278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--</a:t>
            </a:r>
            <a:r>
              <a:rPr lang="ja-JP" altLang="en-US" sz="1600" dirty="0"/>
              <a:t>別解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lang="en-US" altLang="ja-JP" sz="1600" dirty="0"/>
              <a:t>SELECT </a:t>
            </a:r>
            <a:r>
              <a:rPr lang="ja-JP" altLang="en-US" sz="1600" dirty="0"/>
              <a:t> </a:t>
            </a:r>
            <a:r>
              <a:rPr lang="en-US" altLang="ja-JP" sz="1600" dirty="0"/>
              <a:t>[pra.name]</a:t>
            </a:r>
          </a:p>
          <a:p>
            <a:r>
              <a:rPr lang="en-US" altLang="ja-JP" sz="1600" dirty="0"/>
              <a:t>            ,[</a:t>
            </a:r>
            <a:r>
              <a:rPr lang="en-US" altLang="ja-JP" sz="1600" dirty="0" err="1"/>
              <a:t>pra.class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      ,[</a:t>
            </a:r>
            <a:r>
              <a:rPr lang="en-US" altLang="ja-JP" sz="1600" dirty="0" err="1"/>
              <a:t>pra.English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FROM  [DB</a:t>
            </a:r>
            <a:r>
              <a:rPr lang="ja-JP" altLang="en-US" sz="1600" dirty="0"/>
              <a:t>名</a:t>
            </a:r>
            <a:r>
              <a:rPr lang="en-US" altLang="ja-JP" sz="1600" dirty="0"/>
              <a:t>].[</a:t>
            </a:r>
            <a:r>
              <a:rPr lang="en-US" altLang="ja-JP" sz="1600" dirty="0" err="1"/>
              <a:t>dbo</a:t>
            </a:r>
            <a:r>
              <a:rPr lang="en-US" altLang="ja-JP" sz="1600" dirty="0"/>
              <a:t>].[practice] AS </a:t>
            </a:r>
            <a:r>
              <a:rPr lang="en-US" altLang="ja-JP" sz="1600" dirty="0" err="1"/>
              <a:t>pra</a:t>
            </a:r>
            <a:endParaRPr lang="en-US" altLang="ja-JP" sz="1600" dirty="0"/>
          </a:p>
          <a:p>
            <a:r>
              <a:rPr lang="en-US" altLang="ja-JP" sz="1600" dirty="0"/>
              <a:t>INNER JOIN</a:t>
            </a:r>
          </a:p>
          <a:p>
            <a:r>
              <a:rPr lang="en-US" altLang="ja-JP" sz="1600" dirty="0"/>
              <a:t>	(</a:t>
            </a:r>
          </a:p>
          <a:p>
            <a:r>
              <a:rPr lang="en-US" altLang="ja-JP" sz="1600" dirty="0"/>
              <a:t>               SELECT  [class]</a:t>
            </a:r>
          </a:p>
          <a:p>
            <a:r>
              <a:rPr lang="en-US" altLang="ja-JP" sz="1600" dirty="0"/>
              <a:t>	              ,MAX([</a:t>
            </a:r>
            <a:r>
              <a:rPr lang="en-US" altLang="ja-JP" sz="1600" dirty="0" err="1"/>
              <a:t>english</a:t>
            </a:r>
            <a:r>
              <a:rPr lang="en-US" altLang="ja-JP" sz="1600" dirty="0"/>
              <a:t>]) AS [</a:t>
            </a:r>
            <a:r>
              <a:rPr lang="en-US" altLang="ja-JP" sz="1600" dirty="0" err="1"/>
              <a:t>max_eng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	  FROM [DB</a:t>
            </a:r>
            <a:r>
              <a:rPr lang="ja-JP" altLang="en-US" sz="1600" dirty="0"/>
              <a:t>名</a:t>
            </a:r>
            <a:r>
              <a:rPr lang="en-US" altLang="ja-JP" sz="1600" dirty="0"/>
              <a:t>].[</a:t>
            </a:r>
            <a:r>
              <a:rPr lang="en-US" altLang="ja-JP" sz="1600" dirty="0" err="1"/>
              <a:t>dbo</a:t>
            </a:r>
            <a:r>
              <a:rPr lang="en-US" altLang="ja-JP" sz="1600" dirty="0"/>
              <a:t>].[practice]</a:t>
            </a:r>
          </a:p>
          <a:p>
            <a:r>
              <a:rPr lang="en-US" altLang="ja-JP" sz="1600" dirty="0"/>
              <a:t>	  GROUP BY [class]</a:t>
            </a:r>
          </a:p>
          <a:p>
            <a:r>
              <a:rPr lang="en-US" altLang="ja-JP" sz="1600" dirty="0"/>
              <a:t>	)  AS </a:t>
            </a:r>
            <a:r>
              <a:rPr lang="en-US" altLang="ja-JP" sz="1600" dirty="0" err="1"/>
              <a:t>eng</a:t>
            </a:r>
            <a:endParaRPr lang="en-US" altLang="ja-JP" sz="1600" dirty="0"/>
          </a:p>
          <a:p>
            <a:r>
              <a:rPr lang="en-US" altLang="ja-JP" sz="1600" dirty="0"/>
              <a:t>ON  </a:t>
            </a:r>
            <a:r>
              <a:rPr lang="en-US" altLang="ja-JP" sz="1600" dirty="0" err="1"/>
              <a:t>pra</a:t>
            </a:r>
            <a:r>
              <a:rPr lang="en-US" altLang="ja-JP" sz="1600" dirty="0"/>
              <a:t>.[class] = </a:t>
            </a:r>
            <a:r>
              <a:rPr lang="en-US" altLang="ja-JP" sz="1600" dirty="0" err="1"/>
              <a:t>eng.</a:t>
            </a:r>
            <a:r>
              <a:rPr lang="en-US" altLang="ja-JP" sz="1600" dirty="0"/>
              <a:t>[class]</a:t>
            </a:r>
          </a:p>
          <a:p>
            <a:r>
              <a:rPr lang="en-US" altLang="ja-JP" sz="1600" dirty="0"/>
              <a:t>WHERE </a:t>
            </a:r>
            <a:r>
              <a:rPr lang="en-US" altLang="ja-JP" sz="1600" dirty="0" err="1"/>
              <a:t>pra</a:t>
            </a:r>
            <a:r>
              <a:rPr lang="en-US" altLang="ja-JP" sz="1600" dirty="0"/>
              <a:t>.[</a:t>
            </a:r>
            <a:r>
              <a:rPr lang="en-US" altLang="ja-JP" sz="1600" dirty="0" err="1"/>
              <a:t>english</a:t>
            </a:r>
            <a:r>
              <a:rPr lang="en-US" altLang="ja-JP" sz="1600" dirty="0"/>
              <a:t>] = </a:t>
            </a:r>
            <a:r>
              <a:rPr lang="en-US" altLang="ja-JP" sz="1600" dirty="0" err="1"/>
              <a:t>eng.</a:t>
            </a:r>
            <a:r>
              <a:rPr lang="en-US" altLang="ja-JP" sz="1600" dirty="0"/>
              <a:t>[</a:t>
            </a:r>
            <a:r>
              <a:rPr lang="en-US" altLang="ja-JP" sz="1600" dirty="0" err="1"/>
              <a:t>max_eng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ORDER BY </a:t>
            </a:r>
            <a:r>
              <a:rPr lang="en-US" altLang="ja-JP" sz="1600" dirty="0" err="1"/>
              <a:t>pra</a:t>
            </a:r>
            <a:r>
              <a:rPr lang="en-US" altLang="ja-JP" sz="1600" dirty="0"/>
              <a:t>.[class]</a:t>
            </a:r>
          </a:p>
          <a:p>
            <a:r>
              <a:rPr lang="en-US" altLang="ja-JP" sz="1600" dirty="0"/>
              <a:t>;</a:t>
            </a:r>
            <a:endParaRPr lang="ja-JP" altLang="en-US" sz="1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48430" y="5304192"/>
            <a:ext cx="83529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【</a:t>
            </a:r>
            <a:r>
              <a:rPr lang="ja-JP" altLang="en-US" sz="1600" dirty="0"/>
              <a:t>構文解説</a:t>
            </a:r>
            <a:r>
              <a:rPr lang="en-US" altLang="ja-JP" sz="1600" dirty="0"/>
              <a:t>】</a:t>
            </a:r>
          </a:p>
          <a:p>
            <a:r>
              <a:rPr lang="ja-JP" altLang="en-US" sz="1600" dirty="0"/>
              <a:t>・副問い合わせでクラスごとの英語最高点を抽出。</a:t>
            </a:r>
            <a:endParaRPr lang="en-US" altLang="ja-JP" sz="1600" dirty="0"/>
          </a:p>
          <a:p>
            <a:r>
              <a:rPr lang="ja-JP" altLang="en-US" sz="1600" dirty="0"/>
              <a:t>→その後、</a:t>
            </a:r>
            <a:r>
              <a:rPr lang="en-US" altLang="ja-JP" sz="1600" dirty="0"/>
              <a:t>JOIN</a:t>
            </a:r>
            <a:r>
              <a:rPr lang="ja-JP" altLang="en-US" sz="1600" dirty="0"/>
              <a:t>を</a:t>
            </a:r>
            <a:r>
              <a:rPr lang="en-US" altLang="ja-JP" sz="1600" dirty="0"/>
              <a:t>WHERE</a:t>
            </a:r>
            <a:r>
              <a:rPr lang="ja-JP" altLang="en-US" sz="1600" dirty="0"/>
              <a:t>で、クラスでその英語得点を取っている人を抽出している。</a:t>
            </a:r>
            <a:endParaRPr lang="en-US" altLang="ja-JP" sz="1600" dirty="0"/>
          </a:p>
          <a:p>
            <a:r>
              <a:rPr lang="ja-JP" altLang="en-US" sz="1600" dirty="0"/>
              <a:t>・クラスごと上位</a:t>
            </a:r>
            <a:r>
              <a:rPr lang="en-US" altLang="ja-JP" sz="1600" dirty="0"/>
              <a:t>3</a:t>
            </a:r>
            <a:r>
              <a:rPr lang="ja-JP" altLang="en-US" sz="1600" dirty="0"/>
              <a:t>位までの人、といった場合には向かない。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1089239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/>
        </p:nvSpPr>
        <p:spPr>
          <a:xfrm>
            <a:off x="9559572" y="3333753"/>
            <a:ext cx="184731" cy="312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ja-JP" altLang="en-US" sz="1432" dirty="0"/>
          </a:p>
        </p:txBody>
      </p:sp>
    </p:spTree>
    <p:extLst>
      <p:ext uri="{BB962C8B-B14F-4D97-AF65-F5344CB8AC3E}">
        <p14:creationId xmlns:p14="http://schemas.microsoft.com/office/powerpoint/2010/main" val="118520826"/>
      </p:ext>
    </p:extLst>
  </p:cSld>
  <p:clrMapOvr>
    <a:masterClrMapping/>
  </p:clrMapOvr>
</p:sld>
</file>

<file path=ppt/theme/theme1.xml><?xml version="1.0" encoding="utf-8"?>
<a:theme xmlns:a="http://schemas.openxmlformats.org/drawingml/2006/main" name="プレゼンテーションテンプレート2017（ケース2-1用）">
  <a:themeElements>
    <a:clrScheme name="NTT DATA COLOR MASTER">
      <a:dk1>
        <a:srgbClr val="404040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ユーザー定義 2">
      <a:majorFont>
        <a:latin typeface="HGPｺﾞｼｯｸE"/>
        <a:ea typeface="HGPｺﾞｼｯｸE"/>
        <a:cs typeface=""/>
      </a:majorFont>
      <a:minorFont>
        <a:latin typeface="HGPｺﾞｼｯｸE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2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6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kumimoji="1" sz="1600" dirty="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テンプレート_A4_20161220.pptx" id="{9C858962-F29B-4A66-8EC6-8BAF903AC268}" vid="{A6DDF9FA-FCEF-4354-BFA2-2E417DD6A1FB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プレゼンテーションテンプレート_A4</Template>
  <TotalTime>620</TotalTime>
  <Words>1302</Words>
  <Application>Microsoft Office PowerPoint</Application>
  <PresentationFormat>A4 210 x 297 mm</PresentationFormat>
  <Paragraphs>164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7" baseType="lpstr">
      <vt:lpstr>HGPｺﾞｼｯｸE</vt:lpstr>
      <vt:lpstr>HGPｺﾞｼｯｸE</vt:lpstr>
      <vt:lpstr>Meiryo UI</vt:lpstr>
      <vt:lpstr>MS PGothic</vt:lpstr>
      <vt:lpstr>Yu Gothic</vt:lpstr>
      <vt:lpstr>Arial</vt:lpstr>
      <vt:lpstr>Wingdings</vt:lpstr>
      <vt:lpstr>プレゼンテーションテンプレート2017（ケース2-1用）</vt:lpstr>
      <vt:lpstr>PowerPoint プレゼンテーション</vt:lpstr>
      <vt:lpstr>15.文系科目（国・社・英）の平均点と理系科目（数・理）の平均点の差が 最も大きい生徒の名前と各平均を抽出してください。（★６）</vt:lpstr>
      <vt:lpstr>15.文系科目（国・社・英）の平均点と理系科目（数・理）の平均点の差が 最も大きい生徒の名前と各平均を抽出してください。（★６）</vt:lpstr>
      <vt:lpstr>PowerPoint プレゼンテーション</vt:lpstr>
      <vt:lpstr>【TIPS】順位を求める関数(1/2)</vt:lpstr>
      <vt:lpstr>【TIPS】順位を求める関数(2/2)</vt:lpstr>
      <vt:lpstr>16.各組の英語の最高得点者の名前と得点、及びその人の所属する組を抽出してください。 ※最高得点者が複数いる場合には、全員抽出すること。 （★７）</vt:lpstr>
      <vt:lpstr>16.各組の英語の最高得点者の名前と得点、及びその人の所属する組を抽出してください。※最高得点者が複数いる場合には、全員抽出すること。（★７）</vt:lpstr>
      <vt:lpstr>PowerPoint プレゼンテーション</vt:lpstr>
    </vt:vector>
  </TitlesOfParts>
  <Company>NTTデータ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NTTデータ広報部</dc:creator>
  <cp:lastModifiedBy>sskaiyou2510@gmail.com</cp:lastModifiedBy>
  <cp:revision>50</cp:revision>
  <cp:lastPrinted>2016-10-11T04:40:04Z</cp:lastPrinted>
  <dcterms:created xsi:type="dcterms:W3CDTF">2016-12-21T07:08:36Z</dcterms:created>
  <dcterms:modified xsi:type="dcterms:W3CDTF">2021-05-12T18:29:38Z</dcterms:modified>
  <cp:version>1.1</cp:version>
</cp:coreProperties>
</file>