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16"/>
  </p:notesMasterIdLst>
  <p:handoutMasterIdLst>
    <p:handoutMasterId r:id="rId17"/>
  </p:handoutMasterIdLst>
  <p:sldIdLst>
    <p:sldId id="282" r:id="rId2"/>
    <p:sldId id="280" r:id="rId3"/>
    <p:sldId id="271" r:id="rId4"/>
    <p:sldId id="272" r:id="rId5"/>
    <p:sldId id="273" r:id="rId6"/>
    <p:sldId id="274" r:id="rId7"/>
    <p:sldId id="275" r:id="rId8"/>
    <p:sldId id="283" r:id="rId9"/>
    <p:sldId id="276" r:id="rId10"/>
    <p:sldId id="284" r:id="rId11"/>
    <p:sldId id="279" r:id="rId12"/>
    <p:sldId id="281" r:id="rId13"/>
    <p:sldId id="277" r:id="rId14"/>
    <p:sldId id="262" r:id="rId15"/>
  </p:sldIdLst>
  <p:sldSz cx="9906000" cy="6858000" type="A4"/>
  <p:notesSz cx="6858000" cy="9144000"/>
  <p:defaultTextStyle>
    <a:defPPr>
      <a:defRPr lang="ja-JP"/>
    </a:defPPr>
    <a:lvl1pPr marL="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1pPr>
    <a:lvl2pPr marL="46294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2pPr>
    <a:lvl3pPr marL="92588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3pPr>
    <a:lvl4pPr marL="138882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4pPr>
    <a:lvl5pPr marL="185175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5pPr>
    <a:lvl6pPr marL="231469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6pPr>
    <a:lvl7pPr marL="277764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7pPr>
    <a:lvl8pPr marL="324057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8pPr>
    <a:lvl9pPr marL="370351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izumi" initials="k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424" autoAdjust="0"/>
  </p:normalViewPr>
  <p:slideViewPr>
    <p:cSldViewPr snapToObjects="1">
      <p:cViewPr varScale="1">
        <p:scale>
          <a:sx n="108" d="100"/>
          <a:sy n="108" d="100"/>
        </p:scale>
        <p:origin x="1488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0" d="100"/>
          <a:sy n="90" d="100"/>
        </p:scale>
        <p:origin x="3696" y="72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F4258-8B54-E846-A716-B40C4AB7CB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372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B8588-1665-0A4A-AD47-68FFFFC620D1}" type="datetimeFigureOut">
              <a:rPr kumimoji="1" lang="ja-JP" altLang="en-US" smtClean="0"/>
              <a:t>2021/2/4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AAED7-EB68-B44B-A29A-E9CFE7A11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94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1pPr>
    <a:lvl2pPr marL="46294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2pPr>
    <a:lvl3pPr marL="92588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3pPr>
    <a:lvl4pPr marL="138882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4pPr>
    <a:lvl5pPr marL="185175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5pPr>
    <a:lvl6pPr marL="231469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6pPr>
    <a:lvl7pPr marL="277764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7pPr>
    <a:lvl8pPr marL="324057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8pPr>
    <a:lvl9pPr marL="370351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5999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5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905999" cy="4725180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6000" cy="4714043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2144610" y="908720"/>
            <a:ext cx="7273010" cy="5544000"/>
          </a:xfrm>
          <a:prstGeom prst="rect">
            <a:avLst/>
          </a:prstGeom>
        </p:spPr>
        <p:txBody>
          <a:bodyPr lIns="183600" rIns="183600"/>
          <a:lstStyle>
            <a:lvl1pPr marL="457200" indent="-45720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/>
              <a:t>目次を入力</a:t>
            </a: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7" y="1747"/>
            <a:ext cx="9578639" cy="73079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/>
              <a:t>［目次］</a:t>
            </a:r>
            <a:endParaRPr kumimoji="1" lang="ja-JP" altLang="en-US" dirty="0"/>
          </a:p>
        </p:txBody>
      </p:sp>
      <p:sp>
        <p:nvSpPr>
          <p:cNvPr id="12" name="TextBox 16"/>
          <p:cNvSpPr txBox="1"/>
          <p:nvPr userDrawn="1"/>
        </p:nvSpPr>
        <p:spPr>
          <a:xfrm>
            <a:off x="4617884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sp>
        <p:nvSpPr>
          <p:cNvPr id="14" name="TextBox 12"/>
          <p:cNvSpPr txBox="1"/>
          <p:nvPr userDrawn="1"/>
        </p:nvSpPr>
        <p:spPr>
          <a:xfrm>
            <a:off x="2080172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  <a:r>
              <a:rPr kumimoji="0" lang="ja-JP" altLang="en-US" sz="800" b="0" i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　　　</a:t>
            </a:r>
            <a:endParaRPr kumimoji="0" lang="en-US" altLang="ja-JP" sz="800" b="0" i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itchFamily="50" charset="-128"/>
            </a:endParaRPr>
          </a:p>
        </p:txBody>
      </p:sp>
      <p:pic>
        <p:nvPicPr>
          <p:cNvPr id="9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92684" y="6485492"/>
            <a:ext cx="1053206" cy="338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7232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中見出し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548000" y="908720"/>
            <a:ext cx="6789376" cy="4412378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2400" spc="20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［中見出し］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31284" y="6593330"/>
            <a:ext cx="1616243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14" name="TextBox 16"/>
          <p:cNvSpPr txBox="1"/>
          <p:nvPr userDrawn="1"/>
        </p:nvSpPr>
        <p:spPr>
          <a:xfrm>
            <a:off x="4633845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8333229" y="6453420"/>
            <a:ext cx="1361237" cy="4000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9181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73472" y="908720"/>
            <a:ext cx="8944148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 typeface="Arial" charset="0"/>
              <a:buNone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</p:txBody>
      </p:sp>
      <p:sp>
        <p:nvSpPr>
          <p:cNvPr id="5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2902"/>
            <a:ext cx="957013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400" baseline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/>
              <a:t>［タイトル］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101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 userDrawn="1"/>
        </p:nvSpPr>
        <p:spPr>
          <a:xfrm>
            <a:off x="0" y="0"/>
            <a:ext cx="9906000" cy="7337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6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7" y="2902"/>
            <a:ext cx="9570131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4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/>
              <a:t>［タイトル］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73472" y="908720"/>
            <a:ext cx="8944148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 typeface="Arial" charset="0"/>
              <a:buNone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</p:txBody>
      </p:sp>
    </p:spTree>
    <p:extLst>
      <p:ext uri="{BB962C8B-B14F-4D97-AF65-F5344CB8AC3E}">
        <p14:creationId xmlns:p14="http://schemas.microsoft.com/office/powerpoint/2010/main" val="1249305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クロージングロ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8" name="TextBox 12"/>
          <p:cNvSpPr txBox="1"/>
          <p:nvPr userDrawn="1"/>
        </p:nvSpPr>
        <p:spPr>
          <a:xfrm>
            <a:off x="8142112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2021 Realize Corporation</a:t>
            </a:r>
          </a:p>
        </p:txBody>
      </p:sp>
      <p:pic>
        <p:nvPicPr>
          <p:cNvPr id="9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913863" y="2492870"/>
            <a:ext cx="4127427" cy="1327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19" y="5949350"/>
            <a:ext cx="3213607" cy="54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96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D014-8CBA-4A59-96CC-04153C8C8CEA}" type="datetimeFigureOut">
              <a:rPr kumimoji="1" lang="ja-JP" altLang="en-US" smtClean="0"/>
              <a:t>2021/2/4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305-9287-4527-9D4B-327E921D80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15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384"/>
            <a:ext cx="9906000" cy="4752564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60" y="0"/>
            <a:ext cx="9906000" cy="472518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2021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90" y="-27480"/>
            <a:ext cx="9906000" cy="475266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552" y="0"/>
            <a:ext cx="9921552" cy="472518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27480"/>
            <a:ext cx="9906000" cy="475266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6000" cy="4714043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1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360" y="2183"/>
            <a:ext cx="9906000" cy="4722997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79"/>
            <a:ext cx="9906000" cy="4752659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 userDrawn="1"/>
        </p:nvSpPr>
        <p:spPr>
          <a:xfrm>
            <a:off x="0" y="6434124"/>
            <a:ext cx="9906000" cy="42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TextBox 12"/>
          <p:cNvSpPr txBox="1"/>
          <p:nvPr userDrawn="1"/>
        </p:nvSpPr>
        <p:spPr>
          <a:xfrm>
            <a:off x="715441" y="6593330"/>
            <a:ext cx="1645271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2021 Realize Corporation</a:t>
            </a:r>
          </a:p>
        </p:txBody>
      </p:sp>
      <p:sp>
        <p:nvSpPr>
          <p:cNvPr id="11" name="TextBox 16"/>
          <p:cNvSpPr txBox="1"/>
          <p:nvPr userDrawn="1"/>
        </p:nvSpPr>
        <p:spPr>
          <a:xfrm>
            <a:off x="4633845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  <p:pic>
        <p:nvPicPr>
          <p:cNvPr id="9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20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8333229" y="6453420"/>
            <a:ext cx="1361237" cy="4000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68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01" r:id="rId7"/>
    <p:sldLayoutId id="2147483713" r:id="rId8"/>
    <p:sldLayoutId id="2147483714" r:id="rId9"/>
    <p:sldLayoutId id="2147483715" r:id="rId10"/>
    <p:sldLayoutId id="2147483716" r:id="rId11"/>
    <p:sldLayoutId id="2147483683" r:id="rId12"/>
    <p:sldLayoutId id="2147483688" r:id="rId13"/>
    <p:sldLayoutId id="2147483693" r:id="rId14"/>
    <p:sldLayoutId id="2147483703" r:id="rId15"/>
    <p:sldLayoutId id="2147483695" r:id="rId16"/>
    <p:sldLayoutId id="2147483717" r:id="rId17"/>
  </p:sldLayoutIdLst>
  <p:hf hdr="0" dt="0"/>
  <p:txStyles>
    <p:titleStyle>
      <a:lvl1pPr algn="l" defTabSz="484862" rtl="0" eaLnBrk="1" fontAlgn="base" hangingPunct="1">
        <a:spcBef>
          <a:spcPct val="0"/>
        </a:spcBef>
        <a:spcAft>
          <a:spcPct val="0"/>
        </a:spcAft>
        <a:defRPr kumimoji="1" sz="1909" b="0" i="0" kern="1200" spc="16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484862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969727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454588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1939450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180141" indent="-180141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545" kern="1200">
          <a:solidFill>
            <a:schemeClr val="tx1"/>
          </a:solidFill>
          <a:latin typeface="Arial"/>
          <a:ea typeface="+mn-ea"/>
          <a:cs typeface="Arial"/>
        </a:defRPr>
      </a:lvl1pPr>
      <a:lvl2pPr marL="723926" indent="-239063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2pPr>
      <a:lvl3pPr marL="1156599" indent="-186874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3pPr>
      <a:lvl4pPr marL="1638094" indent="-183509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4pPr>
      <a:lvl5pPr marL="2121273" indent="-181825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5pPr>
      <a:lvl6pPr marL="2666742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6pPr>
      <a:lvl7pPr marL="3151607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7pPr>
      <a:lvl8pPr marL="3636468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8pPr>
      <a:lvl9pPr marL="4121332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1pPr>
      <a:lvl2pPr marL="484862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2pPr>
      <a:lvl3pPr marL="969727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3pPr>
      <a:lvl4pPr marL="1454588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4pPr>
      <a:lvl5pPr marL="1939450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5pPr>
      <a:lvl6pPr marL="2424313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6pPr>
      <a:lvl7pPr marL="2909175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7pPr>
      <a:lvl8pPr marL="3394036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8pPr>
      <a:lvl9pPr marL="3878899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6EB9183-0856-4BFB-8749-9C6AA5D6A4C9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altLang="ja-JP" dirty="0"/>
              <a:t>SQL</a:t>
            </a:r>
            <a:r>
              <a:rPr lang="ja-JP" altLang="en-US" dirty="0"/>
              <a:t>講座</a:t>
            </a:r>
            <a:r>
              <a:rPr lang="en-US" altLang="ja-JP" dirty="0"/>
              <a:t>(</a:t>
            </a:r>
            <a:r>
              <a:rPr lang="ja-JP" altLang="en-US" dirty="0"/>
              <a:t>初級編</a:t>
            </a:r>
            <a:r>
              <a:rPr lang="en-US" altLang="ja-JP" dirty="0"/>
              <a:t>)</a:t>
            </a:r>
            <a:r>
              <a:rPr lang="ja-JP" altLang="en-US" dirty="0"/>
              <a:t>　課題</a:t>
            </a:r>
            <a:r>
              <a:rPr lang="en-US" altLang="ja-JP" dirty="0"/>
              <a:t>(</a:t>
            </a:r>
            <a:r>
              <a:rPr lang="ja-JP" altLang="en-US" dirty="0"/>
              <a:t>テスト結果</a:t>
            </a:r>
            <a:r>
              <a:rPr lang="en-US" altLang="ja-JP" dirty="0"/>
              <a:t>)</a:t>
            </a:r>
            <a:r>
              <a:rPr lang="ja-JP" altLang="en-US" dirty="0"/>
              <a:t>解説</a:t>
            </a:r>
            <a:r>
              <a:rPr lang="en-US" altLang="ja-JP" dirty="0"/>
              <a:t>_</a:t>
            </a:r>
            <a:r>
              <a:rPr lang="ja-JP" altLang="en-US" dirty="0"/>
              <a:t>問</a:t>
            </a:r>
            <a:r>
              <a:rPr lang="en-US" altLang="ja-JP" dirty="0"/>
              <a:t>13</a:t>
            </a:r>
            <a:r>
              <a:rPr lang="ja-JP" altLang="en-US" dirty="0"/>
              <a:t>～</a:t>
            </a:r>
            <a:r>
              <a:rPr lang="en-US" altLang="ja-JP" dirty="0"/>
              <a:t>14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1796B9-AA6D-4A30-84E9-9F75C0099A12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8079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0328" y="404580"/>
            <a:ext cx="8229600" cy="778032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13.</a:t>
            </a:r>
            <a:r>
              <a:rPr lang="ja-JP" altLang="en-US" sz="1800" dirty="0"/>
              <a:t>すべての生徒の苗字（漢字）を抽出し、</a:t>
            </a:r>
            <a:r>
              <a:rPr lang="en-US" altLang="ja-JP" sz="1800" dirty="0"/>
              <a:t>"Family name"</a:t>
            </a:r>
            <a:r>
              <a:rPr lang="ja-JP" altLang="en-US" sz="1800" dirty="0"/>
              <a:t>カラムに、</a:t>
            </a:r>
            <a:br>
              <a:rPr lang="en-US" altLang="ja-JP" sz="1800" dirty="0"/>
            </a:br>
            <a:r>
              <a:rPr lang="ja-JP" altLang="en-US" sz="1800" dirty="0"/>
              <a:t>名前（漢字）を抽出し、</a:t>
            </a:r>
            <a:r>
              <a:rPr lang="en-US" altLang="ja-JP" sz="1800" dirty="0"/>
              <a:t>"</a:t>
            </a:r>
            <a:r>
              <a:rPr lang="en-US" altLang="ja-JP" sz="1800" dirty="0" err="1"/>
              <a:t>Given_name</a:t>
            </a:r>
            <a:r>
              <a:rPr lang="en-US" altLang="ja-JP" sz="1800" dirty="0"/>
              <a:t>"</a:t>
            </a:r>
            <a:r>
              <a:rPr lang="ja-JP" altLang="en-US" sz="1800" dirty="0"/>
              <a:t>カラムに値を入れてください。（★５）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60390" y="4376228"/>
            <a:ext cx="8701365" cy="1404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下矢印 5"/>
          <p:cNvSpPr/>
          <p:nvPr/>
        </p:nvSpPr>
        <p:spPr>
          <a:xfrm>
            <a:off x="187473" y="4760276"/>
            <a:ext cx="648090" cy="45017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04413" y="2118156"/>
            <a:ext cx="2304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前スライドで作成した構文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1593207A-021E-4F84-9E11-59713A492F80}"/>
              </a:ext>
            </a:extLst>
          </p:cNvPr>
          <p:cNvSpPr/>
          <p:nvPr/>
        </p:nvSpPr>
        <p:spPr>
          <a:xfrm>
            <a:off x="8408733" y="253521"/>
            <a:ext cx="1944270" cy="108015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別解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39984C5-CC41-4749-B642-784BE4D51B8E}"/>
              </a:ext>
            </a:extLst>
          </p:cNvPr>
          <p:cNvSpPr txBox="1"/>
          <p:nvPr/>
        </p:nvSpPr>
        <p:spPr>
          <a:xfrm>
            <a:off x="838200" y="1412720"/>
            <a:ext cx="865143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800" dirty="0"/>
              <a:t>--</a:t>
            </a:r>
            <a:r>
              <a:rPr lang="ja-JP" altLang="en-US" sz="1800" dirty="0"/>
              <a:t>アップデートしましょう</a:t>
            </a:r>
            <a:r>
              <a:rPr lang="en-US" altLang="ja-JP" sz="1800" dirty="0"/>
              <a:t>(</a:t>
            </a:r>
            <a:r>
              <a:rPr lang="ja-JP" altLang="en-US" sz="1800" dirty="0"/>
              <a:t>名</a:t>
            </a:r>
            <a:r>
              <a:rPr lang="en-US" altLang="ja-JP" sz="1800" dirty="0"/>
              <a:t>)</a:t>
            </a:r>
            <a:endParaRPr lang="ja-JP" altLang="en-US" sz="1800" dirty="0"/>
          </a:p>
          <a:p>
            <a:r>
              <a:rPr lang="en-US" altLang="ja-JP" sz="1800" dirty="0"/>
              <a:t>BEGIN TRANSACTION</a:t>
            </a:r>
          </a:p>
          <a:p>
            <a:r>
              <a:rPr lang="en-US" altLang="ja-JP" sz="1800" dirty="0"/>
              <a:t>;</a:t>
            </a:r>
          </a:p>
          <a:p>
            <a:r>
              <a:rPr lang="en-US" altLang="ja-JP" sz="1800" dirty="0"/>
              <a:t>UPDATE [DB</a:t>
            </a:r>
            <a:r>
              <a:rPr lang="ja-JP" altLang="en-US" sz="1800" dirty="0"/>
              <a:t>名</a:t>
            </a:r>
            <a:r>
              <a:rPr lang="en-US" altLang="ja-JP" sz="1800" dirty="0"/>
              <a:t>].[</a:t>
            </a:r>
            <a:r>
              <a:rPr lang="en-US" altLang="ja-JP" sz="1800" dirty="0" err="1"/>
              <a:t>dbo</a:t>
            </a:r>
            <a:r>
              <a:rPr lang="en-US" altLang="ja-JP" sz="1800" dirty="0"/>
              <a:t>].[practice]</a:t>
            </a:r>
          </a:p>
          <a:p>
            <a:r>
              <a:rPr lang="en-US" altLang="ja-JP" sz="1800" dirty="0"/>
              <a:t>SET   [</a:t>
            </a:r>
            <a:r>
              <a:rPr lang="en-US" altLang="ja-JP" sz="1800" dirty="0" err="1"/>
              <a:t>given_Name</a:t>
            </a:r>
            <a:r>
              <a:rPr lang="en-US" altLang="ja-JP" sz="1800" dirty="0"/>
              <a:t>] = RIGHT([name],LEN([name]) - CHARINDEX(' ',[name])) </a:t>
            </a:r>
          </a:p>
          <a:p>
            <a:r>
              <a:rPr lang="en-US" altLang="ja-JP" sz="1800" dirty="0"/>
              <a:t>COMMIT</a:t>
            </a:r>
          </a:p>
          <a:p>
            <a:r>
              <a:rPr lang="en-US" altLang="ja-JP" sz="1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05642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404580"/>
            <a:ext cx="8229600" cy="850042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13.</a:t>
            </a:r>
            <a:r>
              <a:rPr lang="ja-JP" altLang="en-US" sz="1800" dirty="0"/>
              <a:t>すべての生徒の苗字（漢字）を抽出し、</a:t>
            </a:r>
            <a:r>
              <a:rPr lang="en-US" altLang="ja-JP" sz="1800" dirty="0"/>
              <a:t>"Family name"</a:t>
            </a:r>
            <a:r>
              <a:rPr lang="ja-JP" altLang="en-US" sz="1800" dirty="0"/>
              <a:t>カラムに、</a:t>
            </a:r>
            <a:br>
              <a:rPr lang="en-US" altLang="ja-JP" sz="1800" dirty="0"/>
            </a:br>
            <a:r>
              <a:rPr lang="ja-JP" altLang="en-US" sz="1800" dirty="0"/>
              <a:t>名前（漢字）を抽出し、</a:t>
            </a:r>
            <a:r>
              <a:rPr lang="en-US" altLang="ja-JP" sz="1800" dirty="0"/>
              <a:t>"</a:t>
            </a:r>
            <a:r>
              <a:rPr lang="en-US" altLang="ja-JP" sz="1800" dirty="0" err="1"/>
              <a:t>Given_name</a:t>
            </a:r>
            <a:r>
              <a:rPr lang="en-US" altLang="ja-JP" sz="1800" dirty="0"/>
              <a:t>"</a:t>
            </a:r>
            <a:r>
              <a:rPr lang="ja-JP" altLang="en-US" sz="1800" dirty="0"/>
              <a:t>カラムに値を入れてください。（★５）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6370" y="1150322"/>
            <a:ext cx="8939470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--REPLACE</a:t>
            </a:r>
            <a:r>
              <a:rPr lang="ja-JP" altLang="en-US" sz="1100" dirty="0"/>
              <a:t>句を用いた別解</a:t>
            </a:r>
            <a:endParaRPr lang="en-US" altLang="ja-JP" sz="1100" dirty="0"/>
          </a:p>
          <a:p>
            <a:endParaRPr lang="en-US" altLang="ja-JP" sz="1100" dirty="0"/>
          </a:p>
          <a:p>
            <a:r>
              <a:rPr lang="en-US" altLang="ja-JP" sz="1100" dirty="0"/>
              <a:t>BEGIN TRANSACTION</a:t>
            </a:r>
          </a:p>
          <a:p>
            <a:r>
              <a:rPr lang="en-US" altLang="ja-JP" sz="1100" dirty="0"/>
              <a:t>;</a:t>
            </a:r>
          </a:p>
          <a:p>
            <a:r>
              <a:rPr lang="en-US" altLang="ja-JP" sz="1100" dirty="0"/>
              <a:t>UPDATE </a:t>
            </a:r>
            <a:r>
              <a:rPr lang="ja-JP" altLang="en-US" sz="1100" dirty="0"/>
              <a:t>　</a:t>
            </a:r>
            <a:r>
              <a:rPr lang="en-US" altLang="ja-JP" sz="1100" dirty="0"/>
              <a:t>T1</a:t>
            </a:r>
          </a:p>
          <a:p>
            <a:endParaRPr lang="en-US" altLang="ja-JP" sz="1100" dirty="0"/>
          </a:p>
          <a:p>
            <a:r>
              <a:rPr lang="en-US" altLang="ja-JP" sz="1100" dirty="0"/>
              <a:t>SET T1.[</a:t>
            </a:r>
            <a:r>
              <a:rPr lang="en-US" altLang="ja-JP" sz="1100" dirty="0" err="1"/>
              <a:t>family_name</a:t>
            </a:r>
            <a:r>
              <a:rPr lang="en-US" altLang="ja-JP" sz="1100" dirty="0"/>
              <a:t>]=T3.[</a:t>
            </a:r>
            <a:r>
              <a:rPr lang="ja-JP" altLang="en-US" sz="1100" dirty="0"/>
              <a:t>苗字</a:t>
            </a:r>
            <a:r>
              <a:rPr lang="en-US" altLang="ja-JP" sz="1100" dirty="0"/>
              <a:t>]</a:t>
            </a:r>
          </a:p>
          <a:p>
            <a:r>
              <a:rPr lang="en-US" altLang="ja-JP" sz="1100" dirty="0"/>
              <a:t>     </a:t>
            </a:r>
            <a:r>
              <a:rPr lang="ja-JP" altLang="en-US" sz="1100" dirty="0"/>
              <a:t> </a:t>
            </a:r>
            <a:r>
              <a:rPr lang="en-US" altLang="ja-JP" sz="1100" dirty="0"/>
              <a:t>,T1.[</a:t>
            </a:r>
            <a:r>
              <a:rPr lang="en-US" altLang="ja-JP" sz="1100" dirty="0" err="1"/>
              <a:t>given_name</a:t>
            </a:r>
            <a:r>
              <a:rPr lang="en-US" altLang="ja-JP" sz="1100" dirty="0"/>
              <a:t>]=T3.[</a:t>
            </a:r>
            <a:r>
              <a:rPr lang="ja-JP" altLang="en-US" sz="1100" dirty="0"/>
              <a:t>名前</a:t>
            </a:r>
            <a:r>
              <a:rPr lang="en-US" altLang="ja-JP" sz="1100" dirty="0"/>
              <a:t>]</a:t>
            </a:r>
          </a:p>
          <a:p>
            <a:endParaRPr lang="en-US" altLang="ja-JP" sz="1100" dirty="0"/>
          </a:p>
          <a:p>
            <a:r>
              <a:rPr lang="en-US" altLang="ja-JP" sz="1100" dirty="0"/>
              <a:t>FROM [DB</a:t>
            </a:r>
            <a:r>
              <a:rPr lang="ja-JP" altLang="en-US" sz="1100" dirty="0"/>
              <a:t>名</a:t>
            </a:r>
            <a:r>
              <a:rPr lang="en-US" altLang="ja-JP" sz="1100" dirty="0"/>
              <a:t>].[</a:t>
            </a:r>
            <a:r>
              <a:rPr lang="en-US" altLang="ja-JP" sz="1100" dirty="0" err="1"/>
              <a:t>dbo</a:t>
            </a:r>
            <a:r>
              <a:rPr lang="en-US" altLang="ja-JP" sz="1100" dirty="0"/>
              <a:t>].[practice] AS T1</a:t>
            </a:r>
          </a:p>
          <a:p>
            <a:endParaRPr lang="en-US" altLang="ja-JP" sz="1100" dirty="0"/>
          </a:p>
          <a:p>
            <a:r>
              <a:rPr lang="en-US" altLang="ja-JP" sz="1100" dirty="0"/>
              <a:t>INNER JOIN</a:t>
            </a:r>
          </a:p>
          <a:p>
            <a:r>
              <a:rPr lang="en-US" altLang="ja-JP" sz="1100" dirty="0"/>
              <a:t>               (</a:t>
            </a:r>
          </a:p>
          <a:p>
            <a:r>
              <a:rPr lang="en-US" altLang="ja-JP" sz="1100" dirty="0"/>
              <a:t>                SELECT [</a:t>
            </a:r>
            <a:r>
              <a:rPr lang="en-US" altLang="ja-JP" sz="1100" dirty="0" err="1"/>
              <a:t>temp_no</a:t>
            </a:r>
            <a:r>
              <a:rPr lang="en-US" altLang="ja-JP" sz="1100" dirty="0"/>
              <a:t>]</a:t>
            </a:r>
          </a:p>
          <a:p>
            <a:r>
              <a:rPr lang="en-US" altLang="ja-JP" sz="1100" dirty="0"/>
              <a:t>                           ,SUBSTRING([name],1,CHARINDEX(' ',[name]) - 1) AS [</a:t>
            </a:r>
            <a:r>
              <a:rPr lang="ja-JP" altLang="en-US" sz="1100" dirty="0"/>
              <a:t>苗字</a:t>
            </a:r>
            <a:r>
              <a:rPr lang="en-US" altLang="ja-JP" sz="1100" dirty="0"/>
              <a:t>]</a:t>
            </a:r>
            <a:endParaRPr lang="ja-JP" altLang="en-US" sz="1100" dirty="0"/>
          </a:p>
          <a:p>
            <a:r>
              <a:rPr lang="ja-JP" altLang="en-US" sz="1100" dirty="0"/>
              <a:t>                           </a:t>
            </a:r>
            <a:r>
              <a:rPr lang="en-US" altLang="ja-JP" sz="1100" dirty="0"/>
              <a:t>,RIGHT(</a:t>
            </a:r>
            <a:r>
              <a:rPr lang="en-US" altLang="ja-JP" sz="1100" dirty="0" err="1"/>
              <a:t>name,LEN</a:t>
            </a:r>
            <a:r>
              <a:rPr lang="en-US" altLang="ja-JP" sz="1100" dirty="0"/>
              <a:t>([name]) - CHARINDEX(' ',[name])) AS [</a:t>
            </a:r>
            <a:r>
              <a:rPr lang="ja-JP" altLang="en-US" sz="1100" dirty="0"/>
              <a:t>名前</a:t>
            </a:r>
            <a:r>
              <a:rPr lang="en-US" altLang="ja-JP" sz="1100" dirty="0"/>
              <a:t>]</a:t>
            </a:r>
            <a:endParaRPr lang="ja-JP" altLang="en-US" sz="1100" dirty="0"/>
          </a:p>
          <a:p>
            <a:r>
              <a:rPr lang="ja-JP" altLang="en-US" sz="1100" dirty="0"/>
              <a:t>                </a:t>
            </a:r>
            <a:r>
              <a:rPr lang="en-US" altLang="ja-JP" sz="1100" dirty="0"/>
              <a:t>FROM </a:t>
            </a:r>
          </a:p>
          <a:p>
            <a:r>
              <a:rPr lang="en-US" altLang="ja-JP" sz="1100" dirty="0"/>
              <a:t>                        (</a:t>
            </a:r>
          </a:p>
          <a:p>
            <a:r>
              <a:rPr lang="en-US" altLang="ja-JP" sz="1100" dirty="0"/>
              <a:t>                         SELECT REPLACE(REPLACE(REPLACE([name],'</a:t>
            </a:r>
            <a:r>
              <a:rPr lang="ja-JP" altLang="en-US" sz="1100" dirty="0"/>
              <a:t>松本正樹</a:t>
            </a:r>
            <a:r>
              <a:rPr lang="en-US" altLang="ja-JP" sz="1100" dirty="0"/>
              <a:t>','</a:t>
            </a:r>
            <a:r>
              <a:rPr lang="ja-JP" altLang="en-US" sz="1100" dirty="0"/>
              <a:t>松本 正樹</a:t>
            </a:r>
            <a:r>
              <a:rPr lang="en-US" altLang="ja-JP" sz="1100" dirty="0"/>
              <a:t>'),'</a:t>
            </a:r>
            <a:r>
              <a:rPr lang="ja-JP" altLang="en-US" sz="1100" dirty="0"/>
              <a:t>中西達也</a:t>
            </a:r>
            <a:r>
              <a:rPr lang="en-US" altLang="ja-JP" sz="1100" dirty="0"/>
              <a:t>','</a:t>
            </a:r>
            <a:r>
              <a:rPr lang="ja-JP" altLang="en-US" sz="1100" dirty="0"/>
              <a:t>中西 達也</a:t>
            </a:r>
            <a:r>
              <a:rPr lang="en-US" altLang="ja-JP" sz="1100" dirty="0"/>
              <a:t>'),'</a:t>
            </a:r>
            <a:r>
              <a:rPr lang="ja-JP" altLang="en-US" sz="1100" dirty="0"/>
              <a:t>高野亮</a:t>
            </a:r>
            <a:r>
              <a:rPr lang="en-US" altLang="ja-JP" sz="1100" dirty="0"/>
              <a:t>','</a:t>
            </a:r>
            <a:r>
              <a:rPr lang="ja-JP" altLang="en-US" sz="1100" dirty="0"/>
              <a:t>高野 亮</a:t>
            </a:r>
            <a:r>
              <a:rPr lang="en-US" altLang="ja-JP" sz="1100" dirty="0"/>
              <a:t>') AS [name]</a:t>
            </a:r>
          </a:p>
          <a:p>
            <a:r>
              <a:rPr lang="en-US" altLang="ja-JP" sz="1100" dirty="0"/>
              <a:t>                                    ,[</a:t>
            </a:r>
            <a:r>
              <a:rPr lang="en-US" altLang="ja-JP" sz="1100" dirty="0" err="1"/>
              <a:t>temp_no</a:t>
            </a:r>
            <a:r>
              <a:rPr lang="en-US" altLang="ja-JP" sz="1100" dirty="0"/>
              <a:t>]</a:t>
            </a:r>
          </a:p>
          <a:p>
            <a:r>
              <a:rPr lang="en-US" altLang="ja-JP" sz="1100" dirty="0"/>
              <a:t>                         FROM [DB</a:t>
            </a:r>
            <a:r>
              <a:rPr lang="ja-JP" altLang="en-US" sz="1100" dirty="0"/>
              <a:t>名</a:t>
            </a:r>
            <a:r>
              <a:rPr lang="en-US" altLang="ja-JP" sz="1100" dirty="0"/>
              <a:t>].[</a:t>
            </a:r>
            <a:r>
              <a:rPr lang="en-US" altLang="ja-JP" sz="1100" dirty="0" err="1"/>
              <a:t>dbo</a:t>
            </a:r>
            <a:r>
              <a:rPr lang="en-US" altLang="ja-JP" sz="1100" dirty="0"/>
              <a:t>].[practice]</a:t>
            </a:r>
          </a:p>
          <a:p>
            <a:r>
              <a:rPr lang="ja-JP" altLang="en-US" sz="1100" dirty="0"/>
              <a:t>　　　　　　　　　　　　</a:t>
            </a:r>
            <a:r>
              <a:rPr lang="en-US" altLang="ja-JP" sz="1100" dirty="0"/>
              <a:t>)  AS T2</a:t>
            </a:r>
          </a:p>
          <a:p>
            <a:endParaRPr lang="en-US" altLang="ja-JP" sz="1100" dirty="0"/>
          </a:p>
          <a:p>
            <a:r>
              <a:rPr lang="en-US" altLang="ja-JP" sz="1100" dirty="0"/>
              <a:t>   </a:t>
            </a:r>
            <a:r>
              <a:rPr lang="ja-JP" altLang="en-US" sz="1100" dirty="0"/>
              <a:t>　　　　　　</a:t>
            </a:r>
            <a:r>
              <a:rPr lang="en-US" altLang="ja-JP" sz="1100" dirty="0"/>
              <a:t>) AS T3</a:t>
            </a:r>
          </a:p>
          <a:p>
            <a:r>
              <a:rPr lang="en-US" altLang="ja-JP" sz="1100" dirty="0"/>
              <a:t>ON T1.[</a:t>
            </a:r>
            <a:r>
              <a:rPr lang="en-US" altLang="ja-JP" sz="1100" dirty="0" err="1"/>
              <a:t>temp_no</a:t>
            </a:r>
            <a:r>
              <a:rPr lang="en-US" altLang="ja-JP" sz="1100" dirty="0"/>
              <a:t>]=T3.[</a:t>
            </a:r>
            <a:r>
              <a:rPr lang="en-US" altLang="ja-JP" sz="1100" dirty="0" err="1"/>
              <a:t>temp_no</a:t>
            </a:r>
            <a:r>
              <a:rPr lang="en-US" altLang="ja-JP" sz="1100" dirty="0"/>
              <a:t>]</a:t>
            </a:r>
          </a:p>
          <a:p>
            <a:r>
              <a:rPr lang="en-US" altLang="ja-JP" sz="1100" dirty="0"/>
              <a:t>;</a:t>
            </a:r>
          </a:p>
          <a:p>
            <a:r>
              <a:rPr lang="en-US" altLang="ja-JP" sz="1100" dirty="0"/>
              <a:t>COMMIT</a:t>
            </a:r>
          </a:p>
          <a:p>
            <a:r>
              <a:rPr lang="en-US" altLang="ja-JP" sz="1100" dirty="0"/>
              <a:t>;</a:t>
            </a:r>
          </a:p>
        </p:txBody>
      </p:sp>
      <p:sp>
        <p:nvSpPr>
          <p:cNvPr id="9" name="左矢印 8"/>
          <p:cNvSpPr/>
          <p:nvPr/>
        </p:nvSpPr>
        <p:spPr>
          <a:xfrm>
            <a:off x="9201590" y="4181728"/>
            <a:ext cx="576080" cy="21603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23345" y="1523310"/>
            <a:ext cx="5441525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構文解説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REPLACE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([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カラム名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],’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置換したい文字列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’,’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置換後の文字列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’)</a:t>
            </a: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→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カラム名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に対して、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’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置換したい文字列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’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’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置換後の文字列に変換する。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2241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2350" y="1196780"/>
            <a:ext cx="4258820" cy="648000"/>
          </a:xfrm>
        </p:spPr>
        <p:txBody>
          <a:bodyPr>
            <a:noAutofit/>
          </a:bodyPr>
          <a:lstStyle/>
          <a:p>
            <a:pPr algn="l"/>
            <a:r>
              <a:rPr lang="ja-JP" altLang="en-US" sz="2400" u="sng" dirty="0"/>
              <a:t>意識するポイント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38200" y="1915131"/>
            <a:ext cx="80753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2000" dirty="0">
                <a:latin typeface="+mn-ea"/>
              </a:rPr>
              <a:t>指定されたデータを抽出する方法を考える。</a:t>
            </a:r>
            <a:endParaRPr kumimoji="1" lang="en-US" altLang="ja-JP" sz="2000" dirty="0">
              <a:latin typeface="+mn-ea"/>
            </a:endParaRPr>
          </a:p>
          <a:p>
            <a:r>
              <a:rPr lang="ja-JP" altLang="en-US" sz="2000" dirty="0">
                <a:solidFill>
                  <a:srgbClr val="FF0000"/>
                </a:solidFill>
                <a:latin typeface="+mn-ea"/>
              </a:rPr>
              <a:t>→今回の場合は、「五教科すべてで平均点以上」という条件に着目する。</a:t>
            </a:r>
            <a:endParaRPr lang="en-US" altLang="ja-JP" sz="2000" dirty="0">
              <a:solidFill>
                <a:srgbClr val="FF0000"/>
              </a:solidFill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ja-JP" sz="20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ja-JP" sz="2000" dirty="0">
              <a:latin typeface="+mn-ea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ja-JP" altLang="en-US" sz="2000" dirty="0">
                <a:latin typeface="+mn-ea"/>
              </a:rPr>
              <a:t>汎用的な処理を考える。</a:t>
            </a:r>
            <a:endParaRPr lang="en-US" altLang="ja-JP" sz="2000" dirty="0">
              <a:latin typeface="+mn-ea"/>
            </a:endParaRPr>
          </a:p>
          <a:p>
            <a:r>
              <a:rPr kumimoji="1" lang="ja-JP" altLang="en-US" sz="2000" dirty="0">
                <a:solidFill>
                  <a:srgbClr val="FF0000"/>
                </a:solidFill>
                <a:latin typeface="+mn-ea"/>
              </a:rPr>
              <a:t>→今回の場合は、平均点をそのまま値として設定するのではなく、処理で抽出した値を参照できるように意識する。</a:t>
            </a:r>
            <a:endParaRPr kumimoji="1" lang="en-US" altLang="ja-JP" sz="2000" dirty="0">
              <a:solidFill>
                <a:srgbClr val="FF0000"/>
              </a:solidFill>
              <a:latin typeface="+mn-ea"/>
            </a:endParaRPr>
          </a:p>
          <a:p>
            <a:endParaRPr kumimoji="1" lang="en-US" altLang="ja-JP" sz="2000" dirty="0">
              <a:latin typeface="+mn-ea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416370" y="244476"/>
            <a:ext cx="8229600" cy="617220"/>
          </a:xfrm>
        </p:spPr>
        <p:txBody>
          <a:bodyPr>
            <a:noAutofit/>
          </a:bodyPr>
          <a:lstStyle>
            <a:lvl1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1909" b="0" i="0" kern="1200" spc="160" baseline="0">
                <a:solidFill>
                  <a:srgbClr val="404040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2pPr>
            <a:lvl3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3pPr>
            <a:lvl4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4pPr>
            <a:lvl5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5pPr>
            <a:lvl6pPr marL="484862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6pPr>
            <a:lvl7pPr marL="969727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7pPr>
            <a:lvl8pPr marL="1454588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8pPr>
            <a:lvl9pPr marL="1939450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9pPr>
          </a:lstStyle>
          <a:p>
            <a:r>
              <a:rPr lang="en-US" altLang="ja-JP" sz="1800" dirty="0"/>
              <a:t>14.</a:t>
            </a:r>
            <a:r>
              <a:rPr lang="ja-JP" altLang="en-US" sz="1800" dirty="0"/>
              <a:t>五教科すべてにおいて平均点以上を獲得している生徒の名前と、</a:t>
            </a:r>
            <a:br>
              <a:rPr lang="en-US" altLang="ja-JP" sz="1800" dirty="0"/>
            </a:br>
            <a:r>
              <a:rPr lang="ja-JP" altLang="en-US" sz="1800" dirty="0"/>
              <a:t>その五教科得点を抽出してください。（★６）</a:t>
            </a:r>
          </a:p>
        </p:txBody>
      </p:sp>
    </p:spTree>
    <p:extLst>
      <p:ext uri="{BB962C8B-B14F-4D97-AF65-F5344CB8AC3E}">
        <p14:creationId xmlns:p14="http://schemas.microsoft.com/office/powerpoint/2010/main" val="3695074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617220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14.</a:t>
            </a:r>
            <a:r>
              <a:rPr lang="ja-JP" altLang="en-US" sz="1800" dirty="0"/>
              <a:t>五教科すべてにおいて平均点以上を獲得している生徒の名前と、</a:t>
            </a:r>
            <a:br>
              <a:rPr lang="en-US" altLang="ja-JP" sz="1800" dirty="0"/>
            </a:br>
            <a:r>
              <a:rPr lang="ja-JP" altLang="en-US" sz="1800" dirty="0"/>
              <a:t>その五教科得点を抽出してください。（★６）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0552" y="994302"/>
            <a:ext cx="8208912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SELECT [name]</a:t>
            </a:r>
          </a:p>
          <a:p>
            <a:r>
              <a:rPr lang="en-US" altLang="ja-JP" sz="1600" dirty="0"/>
              <a:t>           ,[</a:t>
            </a:r>
            <a:r>
              <a:rPr lang="en-US" altLang="ja-JP" sz="1600" dirty="0" err="1"/>
              <a:t>japanese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     ,[math]</a:t>
            </a:r>
          </a:p>
          <a:p>
            <a:r>
              <a:rPr lang="en-US" altLang="ja-JP" sz="1600" dirty="0"/>
              <a:t>           ,[science]</a:t>
            </a:r>
          </a:p>
          <a:p>
            <a:r>
              <a:rPr lang="en-US" altLang="ja-JP" sz="1600" dirty="0"/>
              <a:t>           ,[society]</a:t>
            </a:r>
          </a:p>
          <a:p>
            <a:r>
              <a:rPr lang="en-US" altLang="ja-JP" sz="1600" dirty="0"/>
              <a:t>           ,[</a:t>
            </a:r>
            <a:r>
              <a:rPr lang="en-US" altLang="ja-JP" sz="1600" dirty="0" err="1"/>
              <a:t>english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FROM [DB</a:t>
            </a:r>
            <a:r>
              <a:rPr lang="ja-JP" altLang="en-US" sz="1600" dirty="0"/>
              <a:t>名</a:t>
            </a:r>
            <a:r>
              <a:rPr lang="en-US" altLang="ja-JP" sz="1600" dirty="0"/>
              <a:t>].[</a:t>
            </a:r>
            <a:r>
              <a:rPr lang="en-US" altLang="ja-JP" sz="1600" dirty="0" err="1"/>
              <a:t>dbo</a:t>
            </a:r>
            <a:r>
              <a:rPr lang="en-US" altLang="ja-JP" sz="1600" dirty="0"/>
              <a:t>].[practice]</a:t>
            </a:r>
          </a:p>
          <a:p>
            <a:r>
              <a:rPr lang="en-US" altLang="ja-JP" sz="1600" dirty="0"/>
              <a:t>WHERE  [</a:t>
            </a:r>
            <a:r>
              <a:rPr lang="en-US" altLang="ja-JP" sz="1600" dirty="0" err="1"/>
              <a:t>japanese</a:t>
            </a:r>
            <a:r>
              <a:rPr lang="en-US" altLang="ja-JP" sz="1600" dirty="0"/>
              <a:t>] &gt;= (SELECT AVG([</a:t>
            </a:r>
            <a:r>
              <a:rPr lang="en-US" altLang="ja-JP" sz="1600" dirty="0" err="1"/>
              <a:t>japanese</a:t>
            </a:r>
            <a:r>
              <a:rPr lang="en-US" altLang="ja-JP" sz="1600" dirty="0"/>
              <a:t>]) FROM [DB</a:t>
            </a:r>
            <a:r>
              <a:rPr lang="ja-JP" altLang="en-US" sz="1600" dirty="0"/>
              <a:t>名</a:t>
            </a:r>
            <a:r>
              <a:rPr lang="en-US" altLang="ja-JP" sz="1600" dirty="0"/>
              <a:t>].[</a:t>
            </a:r>
            <a:r>
              <a:rPr lang="en-US" altLang="ja-JP" sz="1600" dirty="0" err="1"/>
              <a:t>dbo</a:t>
            </a:r>
            <a:r>
              <a:rPr lang="en-US" altLang="ja-JP" sz="1600" dirty="0"/>
              <a:t>].[practice])</a:t>
            </a:r>
          </a:p>
          <a:p>
            <a:r>
              <a:rPr lang="en-US" altLang="ja-JP" sz="1600" dirty="0"/>
              <a:t> </a:t>
            </a:r>
            <a:r>
              <a:rPr lang="ja-JP" altLang="en-US" sz="1600" dirty="0"/>
              <a:t>　　　　　 </a:t>
            </a:r>
            <a:r>
              <a:rPr lang="en-US" altLang="ja-JP" sz="1600" dirty="0"/>
              <a:t>AND [math] &gt;= (SELECT AVG([math]) FROM [DB</a:t>
            </a:r>
            <a:r>
              <a:rPr lang="ja-JP" altLang="en-US" sz="1600" dirty="0"/>
              <a:t>名</a:t>
            </a:r>
            <a:r>
              <a:rPr lang="en-US" altLang="ja-JP" sz="1600" dirty="0"/>
              <a:t>].[</a:t>
            </a:r>
            <a:r>
              <a:rPr lang="en-US" altLang="ja-JP" sz="1600" dirty="0" err="1"/>
              <a:t>dbo</a:t>
            </a:r>
            <a:r>
              <a:rPr lang="en-US" altLang="ja-JP" sz="1600" dirty="0"/>
              <a:t>].[practice])</a:t>
            </a:r>
          </a:p>
          <a:p>
            <a:r>
              <a:rPr lang="ja-JP" altLang="en-US" sz="1600" dirty="0"/>
              <a:t>　　　　　</a:t>
            </a:r>
            <a:r>
              <a:rPr lang="en-US" altLang="ja-JP" sz="1600" dirty="0"/>
              <a:t>  AND [science] &gt;= (SELECT AVG([science]) FROM [DB</a:t>
            </a:r>
            <a:r>
              <a:rPr lang="ja-JP" altLang="en-US" sz="1600" dirty="0"/>
              <a:t>名</a:t>
            </a:r>
            <a:r>
              <a:rPr lang="en-US" altLang="ja-JP" sz="1600" dirty="0"/>
              <a:t>].[</a:t>
            </a:r>
            <a:r>
              <a:rPr lang="en-US" altLang="ja-JP" sz="1600" dirty="0" err="1"/>
              <a:t>dbo</a:t>
            </a:r>
            <a:r>
              <a:rPr lang="en-US" altLang="ja-JP" sz="1600" dirty="0"/>
              <a:t>].[practice])</a:t>
            </a:r>
          </a:p>
          <a:p>
            <a:r>
              <a:rPr lang="en-US" altLang="ja-JP" sz="1600" dirty="0"/>
              <a:t> </a:t>
            </a:r>
            <a:r>
              <a:rPr lang="ja-JP" altLang="en-US" sz="1600" dirty="0"/>
              <a:t>　　　　　 </a:t>
            </a:r>
            <a:r>
              <a:rPr lang="en-US" altLang="ja-JP" sz="1600" dirty="0"/>
              <a:t>AND [society] &gt;= (SELECT AVG([society]) FROM [DB</a:t>
            </a:r>
            <a:r>
              <a:rPr lang="ja-JP" altLang="en-US" sz="1600" dirty="0"/>
              <a:t>名</a:t>
            </a:r>
            <a:r>
              <a:rPr lang="en-US" altLang="ja-JP" sz="1600" dirty="0"/>
              <a:t>].[</a:t>
            </a:r>
            <a:r>
              <a:rPr lang="en-US" altLang="ja-JP" sz="1600" dirty="0" err="1"/>
              <a:t>dbo</a:t>
            </a:r>
            <a:r>
              <a:rPr lang="en-US" altLang="ja-JP" sz="1600" dirty="0"/>
              <a:t>].[practice])</a:t>
            </a:r>
          </a:p>
          <a:p>
            <a:r>
              <a:rPr lang="en-US" altLang="ja-JP" sz="1600" dirty="0"/>
              <a:t> </a:t>
            </a:r>
            <a:r>
              <a:rPr lang="ja-JP" altLang="en-US" sz="1600" dirty="0"/>
              <a:t>　　　　　 </a:t>
            </a:r>
            <a:r>
              <a:rPr lang="en-US" altLang="ja-JP" sz="1600" dirty="0"/>
              <a:t>AND [</a:t>
            </a:r>
            <a:r>
              <a:rPr lang="en-US" altLang="ja-JP" sz="1600" dirty="0" err="1"/>
              <a:t>english</a:t>
            </a:r>
            <a:r>
              <a:rPr lang="en-US" altLang="ja-JP" sz="1600" dirty="0"/>
              <a:t>] &gt;= (SELECT AVG([</a:t>
            </a:r>
            <a:r>
              <a:rPr lang="en-US" altLang="ja-JP" sz="1600" dirty="0" err="1"/>
              <a:t>english</a:t>
            </a:r>
            <a:r>
              <a:rPr lang="en-US" altLang="ja-JP" sz="1600" dirty="0"/>
              <a:t>]) FROM [DB</a:t>
            </a:r>
            <a:r>
              <a:rPr lang="ja-JP" altLang="en-US" sz="1600" dirty="0"/>
              <a:t>名</a:t>
            </a:r>
            <a:r>
              <a:rPr lang="en-US" altLang="ja-JP" sz="1600" dirty="0"/>
              <a:t>].[</a:t>
            </a:r>
            <a:r>
              <a:rPr lang="en-US" altLang="ja-JP" sz="1600" dirty="0" err="1"/>
              <a:t>dbo</a:t>
            </a:r>
            <a:r>
              <a:rPr lang="en-US" altLang="ja-JP" sz="1600" dirty="0"/>
              <a:t>].[practice])</a:t>
            </a:r>
          </a:p>
          <a:p>
            <a:r>
              <a:rPr lang="en-US" altLang="ja-JP" sz="1600" dirty="0"/>
              <a:t>ORDER BY [sum]</a:t>
            </a:r>
          </a:p>
          <a:p>
            <a:r>
              <a:rPr lang="en-US" altLang="ja-JP" sz="1600" dirty="0"/>
              <a:t>;</a:t>
            </a:r>
            <a:endParaRPr lang="ja-JP" altLang="en-US" sz="1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0552" y="4869200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【</a:t>
            </a:r>
            <a:r>
              <a:rPr lang="ja-JP" altLang="en-US" sz="1600" dirty="0"/>
              <a:t>構文解説</a:t>
            </a:r>
            <a:r>
              <a:rPr lang="en-US" altLang="ja-JP" sz="1600" dirty="0"/>
              <a:t>】</a:t>
            </a:r>
          </a:p>
          <a:p>
            <a:r>
              <a:rPr lang="ja-JP" altLang="en-US" sz="1600" dirty="0"/>
              <a:t>・</a:t>
            </a:r>
            <a:r>
              <a:rPr lang="en-US" altLang="ja-JP" sz="1600" dirty="0"/>
              <a:t>SELECT</a:t>
            </a:r>
            <a:r>
              <a:rPr lang="ja-JP" altLang="en-US" sz="1600" dirty="0"/>
              <a:t>文内で計算した値を用いて、条件を絞る応用問題。</a:t>
            </a:r>
            <a:endParaRPr lang="en-US" altLang="ja-JP" sz="1600" dirty="0"/>
          </a:p>
          <a:p>
            <a:r>
              <a:rPr lang="ja-JP" altLang="en-US" sz="1600" dirty="0"/>
              <a:t>・ある一つの決まった値（今回の場合は、各教科の平均点）がほしい場合には、</a:t>
            </a:r>
            <a:endParaRPr lang="en-US" altLang="ja-JP" sz="1600" dirty="0"/>
          </a:p>
          <a:p>
            <a:r>
              <a:rPr lang="ja-JP" altLang="en-US" sz="1600" dirty="0"/>
              <a:t>　</a:t>
            </a:r>
            <a:r>
              <a:rPr lang="en-US" altLang="ja-JP" sz="1600" dirty="0"/>
              <a:t>SELECT</a:t>
            </a:r>
            <a:r>
              <a:rPr lang="ja-JP" altLang="en-US" sz="1600" dirty="0"/>
              <a:t>文で関数を用いることで、点数が変わっても対応可能。</a:t>
            </a:r>
            <a:endParaRPr lang="en-US" altLang="ja-JP" sz="1600" dirty="0"/>
          </a:p>
          <a:p>
            <a:r>
              <a:rPr lang="ja-JP" altLang="en-US" sz="1600" dirty="0"/>
              <a:t>　</a:t>
            </a:r>
            <a:r>
              <a:rPr lang="en-US" altLang="ja-JP" sz="1600" dirty="0"/>
              <a:t>(</a:t>
            </a:r>
            <a:r>
              <a:rPr lang="ja-JP" altLang="en-US" sz="1600" dirty="0"/>
              <a:t>平均点を出して、直接「～点以上」と設定してしまうと汎用性がなくなる。</a:t>
            </a:r>
            <a:r>
              <a:rPr lang="en-US" altLang="ja-JP" sz="1600" dirty="0"/>
              <a:t>)</a:t>
            </a:r>
          </a:p>
          <a:p>
            <a:endParaRPr lang="en-US" altLang="ja-JP" sz="1600" dirty="0"/>
          </a:p>
        </p:txBody>
      </p:sp>
      <p:sp>
        <p:nvSpPr>
          <p:cNvPr id="3" name="右大かっこ 2"/>
          <p:cNvSpPr/>
          <p:nvPr/>
        </p:nvSpPr>
        <p:spPr>
          <a:xfrm>
            <a:off x="8553500" y="2708900"/>
            <a:ext cx="216030" cy="1296180"/>
          </a:xfrm>
          <a:prstGeom prst="rightBracket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矢印 5"/>
          <p:cNvSpPr/>
          <p:nvPr/>
        </p:nvSpPr>
        <p:spPr>
          <a:xfrm>
            <a:off x="8913430" y="3104955"/>
            <a:ext cx="720100" cy="50407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8385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9559572" y="3333753"/>
            <a:ext cx="184731" cy="312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ja-JP" altLang="en-US" sz="1432" dirty="0"/>
          </a:p>
        </p:txBody>
      </p:sp>
    </p:spTree>
    <p:extLst>
      <p:ext uri="{BB962C8B-B14F-4D97-AF65-F5344CB8AC3E}">
        <p14:creationId xmlns:p14="http://schemas.microsoft.com/office/powerpoint/2010/main" val="11852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2350" y="1196780"/>
            <a:ext cx="4258820" cy="648000"/>
          </a:xfrm>
        </p:spPr>
        <p:txBody>
          <a:bodyPr>
            <a:noAutofit/>
          </a:bodyPr>
          <a:lstStyle/>
          <a:p>
            <a:pPr algn="l"/>
            <a:r>
              <a:rPr lang="ja-JP" altLang="en-US" sz="2400" u="sng" dirty="0"/>
              <a:t>意識するポイント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38200" y="1915131"/>
            <a:ext cx="80753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2000" dirty="0">
                <a:latin typeface="+mn-ea"/>
              </a:rPr>
              <a:t>指定されたデータを抽出する方法を考える。</a:t>
            </a:r>
            <a:endParaRPr kumimoji="1" lang="en-US" altLang="ja-JP" sz="2000" dirty="0">
              <a:latin typeface="+mn-ea"/>
            </a:endParaRPr>
          </a:p>
          <a:p>
            <a:r>
              <a:rPr lang="ja-JP" altLang="en-US" sz="2000" dirty="0">
                <a:solidFill>
                  <a:srgbClr val="FF0000"/>
                </a:solidFill>
                <a:latin typeface="+mn-ea"/>
              </a:rPr>
              <a:t>→今回の場合は、苗字と名前を分割するためにはどうすればよいか考え、それらを隔てる半角スペースに着目する。</a:t>
            </a:r>
            <a:endParaRPr lang="en-US" altLang="ja-JP" sz="2000" dirty="0">
              <a:solidFill>
                <a:srgbClr val="FF0000"/>
              </a:solidFill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ja-JP" sz="20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ja-JP" sz="2000" dirty="0">
              <a:latin typeface="+mn-ea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ja-JP" altLang="en-US" sz="2000" dirty="0">
                <a:latin typeface="+mn-ea"/>
              </a:rPr>
              <a:t>問題に対する解決策を考え、処理に落とし込む。</a:t>
            </a:r>
            <a:endParaRPr lang="en-US" altLang="ja-JP" sz="2000" dirty="0">
              <a:latin typeface="+mn-ea"/>
            </a:endParaRPr>
          </a:p>
          <a:p>
            <a:r>
              <a:rPr kumimoji="1" lang="ja-JP" altLang="en-US" sz="2000" dirty="0">
                <a:solidFill>
                  <a:srgbClr val="FF0000"/>
                </a:solidFill>
                <a:latin typeface="+mn-ea"/>
              </a:rPr>
              <a:t>→今回の場合は、発生した問題</a:t>
            </a:r>
            <a:r>
              <a:rPr kumimoji="1" lang="en-US" altLang="ja-JP" sz="2000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ja-JP" altLang="en-US" sz="2000" dirty="0">
                <a:solidFill>
                  <a:srgbClr val="FF0000"/>
                </a:solidFill>
                <a:latin typeface="+mn-ea"/>
              </a:rPr>
              <a:t>苗字と名前が分割できない人がいる</a:t>
            </a:r>
            <a:r>
              <a:rPr kumimoji="1" lang="en-US" altLang="ja-JP" sz="2000" dirty="0">
                <a:solidFill>
                  <a:srgbClr val="FF0000"/>
                </a:solidFill>
                <a:latin typeface="+mn-ea"/>
              </a:rPr>
              <a:t>)</a:t>
            </a:r>
            <a:r>
              <a:rPr kumimoji="1" lang="ja-JP" altLang="en-US" sz="2000" dirty="0" err="1">
                <a:solidFill>
                  <a:srgbClr val="FF0000"/>
                </a:solidFill>
                <a:latin typeface="+mn-ea"/>
              </a:rPr>
              <a:t>を解</a:t>
            </a:r>
            <a:r>
              <a:rPr kumimoji="1" lang="ja-JP" altLang="en-US" sz="2000" dirty="0">
                <a:solidFill>
                  <a:srgbClr val="FF0000"/>
                </a:solidFill>
                <a:latin typeface="+mn-ea"/>
              </a:rPr>
              <a:t>消するために、何をしなければならないか整理し、</a:t>
            </a:r>
            <a:r>
              <a:rPr kumimoji="1" lang="en-US" altLang="ja-JP" sz="2000" dirty="0">
                <a:solidFill>
                  <a:srgbClr val="FF0000"/>
                </a:solidFill>
                <a:latin typeface="+mn-ea"/>
              </a:rPr>
              <a:t>SQL</a:t>
            </a:r>
            <a:r>
              <a:rPr kumimoji="1" lang="ja-JP" altLang="en-US" sz="2000" dirty="0">
                <a:solidFill>
                  <a:srgbClr val="FF0000"/>
                </a:solidFill>
                <a:latin typeface="+mn-ea"/>
              </a:rPr>
              <a:t>で実現するための構文を作成する</a:t>
            </a:r>
            <a:r>
              <a:rPr kumimoji="1" lang="en-US" altLang="ja-JP" sz="2000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ja-JP" altLang="en-US" sz="2000" dirty="0">
                <a:solidFill>
                  <a:srgbClr val="FF0000"/>
                </a:solidFill>
                <a:latin typeface="+mn-ea"/>
              </a:rPr>
              <a:t>調べる</a:t>
            </a:r>
            <a:r>
              <a:rPr kumimoji="1" lang="en-US" altLang="ja-JP" sz="2000" dirty="0">
                <a:solidFill>
                  <a:srgbClr val="FF0000"/>
                </a:solidFill>
                <a:latin typeface="+mn-ea"/>
              </a:rPr>
              <a:t>)</a:t>
            </a:r>
            <a:r>
              <a:rPr kumimoji="1" lang="ja-JP" altLang="en-US" sz="2000" dirty="0" err="1">
                <a:solidFill>
                  <a:srgbClr val="FF0000"/>
                </a:solidFill>
                <a:latin typeface="+mn-ea"/>
              </a:rPr>
              <a:t>。</a:t>
            </a:r>
            <a:endParaRPr kumimoji="1" lang="en-US" altLang="ja-JP" sz="2000" dirty="0">
              <a:solidFill>
                <a:srgbClr val="FF0000"/>
              </a:solidFill>
              <a:latin typeface="+mn-ea"/>
            </a:endParaRPr>
          </a:p>
          <a:p>
            <a:endParaRPr kumimoji="1" lang="en-US" altLang="ja-JP" sz="2000" dirty="0">
              <a:latin typeface="+mn-ea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632400" y="148281"/>
            <a:ext cx="8229600" cy="490066"/>
          </a:xfrm>
        </p:spPr>
        <p:txBody>
          <a:bodyPr>
            <a:noAutofit/>
          </a:bodyPr>
          <a:lstStyle>
            <a:lvl1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1909" b="0" i="0" kern="1200" spc="160" baseline="0">
                <a:solidFill>
                  <a:srgbClr val="404040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2pPr>
            <a:lvl3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3pPr>
            <a:lvl4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4pPr>
            <a:lvl5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5pPr>
            <a:lvl6pPr marL="484862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6pPr>
            <a:lvl7pPr marL="969727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7pPr>
            <a:lvl8pPr marL="1454588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8pPr>
            <a:lvl9pPr marL="1939450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9pPr>
          </a:lstStyle>
          <a:p>
            <a:r>
              <a:rPr lang="en-US" altLang="ja-JP" sz="1800" dirty="0"/>
              <a:t>13.</a:t>
            </a:r>
            <a:r>
              <a:rPr lang="ja-JP" altLang="en-US" sz="1800" dirty="0"/>
              <a:t>すべての生徒の苗字（漢字）を抽出し、</a:t>
            </a:r>
            <a:r>
              <a:rPr lang="en-US" altLang="ja-JP" sz="1800" dirty="0"/>
              <a:t>"Family name"</a:t>
            </a:r>
            <a:r>
              <a:rPr lang="ja-JP" altLang="en-US" sz="1800" dirty="0"/>
              <a:t>カラムに、</a:t>
            </a:r>
            <a:br>
              <a:rPr lang="en-US" altLang="ja-JP" sz="1800" dirty="0"/>
            </a:br>
            <a:r>
              <a:rPr lang="ja-JP" altLang="en-US" sz="1800" dirty="0"/>
              <a:t>名前（漢字）を抽出し、</a:t>
            </a:r>
            <a:r>
              <a:rPr lang="en-US" altLang="ja-JP" sz="1800" dirty="0"/>
              <a:t>"</a:t>
            </a:r>
            <a:r>
              <a:rPr lang="en-US" altLang="ja-JP" sz="1800" dirty="0" err="1"/>
              <a:t>Given_name</a:t>
            </a:r>
            <a:r>
              <a:rPr lang="en-US" altLang="ja-JP" sz="1800" dirty="0"/>
              <a:t>"</a:t>
            </a:r>
            <a:r>
              <a:rPr lang="ja-JP" altLang="en-US" sz="1800" dirty="0"/>
              <a:t>カラムに値を入れてください。（★５）</a:t>
            </a:r>
          </a:p>
        </p:txBody>
      </p:sp>
    </p:spTree>
    <p:extLst>
      <p:ext uri="{BB962C8B-B14F-4D97-AF65-F5344CB8AC3E}">
        <p14:creationId xmlns:p14="http://schemas.microsoft.com/office/powerpoint/2010/main" val="192050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13.</a:t>
            </a:r>
            <a:r>
              <a:rPr lang="ja-JP" altLang="en-US" sz="1800" dirty="0"/>
              <a:t>すべての生徒の苗字（漢字）を抽出し、</a:t>
            </a:r>
            <a:r>
              <a:rPr lang="en-US" altLang="ja-JP" sz="1800" dirty="0"/>
              <a:t>"Family name"</a:t>
            </a:r>
            <a:r>
              <a:rPr lang="ja-JP" altLang="en-US" sz="1800" dirty="0"/>
              <a:t>カラムに、</a:t>
            </a:r>
            <a:br>
              <a:rPr lang="en-US" altLang="ja-JP" sz="1800" dirty="0"/>
            </a:br>
            <a:r>
              <a:rPr lang="ja-JP" altLang="en-US" sz="1800" dirty="0"/>
              <a:t>名前（漢字）を抽出し、</a:t>
            </a:r>
            <a:r>
              <a:rPr lang="en-US" altLang="ja-JP" sz="1800" dirty="0"/>
              <a:t>"</a:t>
            </a:r>
            <a:r>
              <a:rPr lang="en-US" altLang="ja-JP" sz="1800" dirty="0" err="1"/>
              <a:t>Given_name</a:t>
            </a:r>
            <a:r>
              <a:rPr lang="en-US" altLang="ja-JP" sz="1800" dirty="0"/>
              <a:t>"</a:t>
            </a:r>
            <a:r>
              <a:rPr lang="ja-JP" altLang="en-US" sz="1800" dirty="0"/>
              <a:t>カラムに値を入れてください。（★５）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24443" y="1268700"/>
            <a:ext cx="885711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--</a:t>
            </a:r>
            <a:r>
              <a:rPr lang="ja-JP" altLang="en-US" sz="2400" dirty="0"/>
              <a:t>苗字が取れるか動作チェック</a:t>
            </a:r>
            <a:endParaRPr lang="en-US" altLang="ja-JP" sz="2400" dirty="0"/>
          </a:p>
          <a:p>
            <a:r>
              <a:rPr lang="en-US" altLang="ja-JP" sz="2400" dirty="0"/>
              <a:t>SELECT [name]</a:t>
            </a:r>
          </a:p>
          <a:p>
            <a:r>
              <a:rPr lang="en-US" altLang="ja-JP" sz="2400" dirty="0"/>
              <a:t>           ,SUBSTRING([name],1,CHARINDEX(' ',[name]) - 1) AS </a:t>
            </a:r>
            <a:r>
              <a:rPr lang="en-US" altLang="ja-JP" sz="2400" dirty="0" err="1"/>
              <a:t>sei</a:t>
            </a:r>
            <a:endParaRPr lang="en-US" altLang="ja-JP" sz="2400" dirty="0"/>
          </a:p>
          <a:p>
            <a:r>
              <a:rPr lang="en-US" altLang="ja-JP" sz="2400" dirty="0"/>
              <a:t>FROM [DB</a:t>
            </a:r>
            <a:r>
              <a:rPr lang="ja-JP" altLang="en-US" sz="2400" dirty="0"/>
              <a:t>名</a:t>
            </a:r>
            <a:r>
              <a:rPr lang="en-US" altLang="ja-JP" sz="2400" dirty="0"/>
              <a:t>].[</a:t>
            </a:r>
            <a:r>
              <a:rPr lang="en-US" altLang="ja-JP" sz="2400" dirty="0" err="1"/>
              <a:t>dbo</a:t>
            </a:r>
            <a:r>
              <a:rPr lang="en-US" altLang="ja-JP" sz="2400" dirty="0"/>
              <a:t>].[practice]</a:t>
            </a:r>
          </a:p>
          <a:p>
            <a:r>
              <a:rPr lang="en-US" altLang="ja-JP" sz="2400" dirty="0"/>
              <a:t>;</a:t>
            </a:r>
          </a:p>
          <a:p>
            <a:r>
              <a:rPr lang="ja-JP" altLang="en-US" sz="2400" dirty="0">
                <a:solidFill>
                  <a:srgbClr val="FF0000"/>
                </a:solidFill>
              </a:rPr>
              <a:t>⇒エラー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76536" y="3715967"/>
            <a:ext cx="8352928" cy="3457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今回は、</a:t>
            </a:r>
            <a:r>
              <a:rPr lang="en-US" altLang="ja-JP" dirty="0">
                <a:solidFill>
                  <a:srgbClr val="FF0000"/>
                </a:solidFill>
              </a:rPr>
              <a:t>[name]</a:t>
            </a:r>
            <a:r>
              <a:rPr lang="ja-JP" altLang="en-US" dirty="0">
                <a:solidFill>
                  <a:srgbClr val="FF0000"/>
                </a:solidFill>
              </a:rPr>
              <a:t>の列に対して、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>
                <a:solidFill>
                  <a:srgbClr val="FF0000"/>
                </a:solidFill>
              </a:rPr>
              <a:t>文字目からスペースの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>
                <a:solidFill>
                  <a:srgbClr val="FF0000"/>
                </a:solidFill>
              </a:rPr>
              <a:t>文字前までを切り取る。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→</a:t>
            </a:r>
            <a:r>
              <a:rPr lang="en-US" altLang="ja-JP" dirty="0">
                <a:solidFill>
                  <a:srgbClr val="FF0000"/>
                </a:solidFill>
              </a:rPr>
              <a:t>CHARINDEX</a:t>
            </a:r>
            <a:r>
              <a:rPr lang="ja-JP" altLang="en-US" dirty="0">
                <a:solidFill>
                  <a:srgbClr val="FF0000"/>
                </a:solidFill>
              </a:rPr>
              <a:t>でスペースの位置を求め、</a:t>
            </a:r>
            <a:r>
              <a:rPr lang="en-US" altLang="ja-JP" dirty="0">
                <a:solidFill>
                  <a:srgbClr val="FF0000"/>
                </a:solidFill>
              </a:rPr>
              <a:t>SUBSTRING</a:t>
            </a:r>
            <a:r>
              <a:rPr lang="ja-JP" altLang="en-US" dirty="0">
                <a:solidFill>
                  <a:srgbClr val="FF0000"/>
                </a:solidFill>
              </a:rPr>
              <a:t>で指定の文字を抽出。</a:t>
            </a:r>
            <a:endParaRPr lang="en-US" altLang="ja-JP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r>
              <a:rPr lang="en-US" altLang="ja-JP" dirty="0"/>
              <a:t>【</a:t>
            </a:r>
            <a:r>
              <a:rPr lang="ja-JP" altLang="en-US" dirty="0"/>
              <a:t>構文解説</a:t>
            </a:r>
            <a:r>
              <a:rPr lang="en-US" altLang="ja-JP" dirty="0"/>
              <a:t>】</a:t>
            </a:r>
          </a:p>
          <a:p>
            <a:r>
              <a:rPr lang="ja-JP" altLang="en-US" dirty="0"/>
              <a:t>・</a:t>
            </a:r>
            <a:r>
              <a:rPr lang="en-US" altLang="ja-JP" dirty="0"/>
              <a:t>SUBSTRING([</a:t>
            </a:r>
            <a:r>
              <a:rPr lang="ja-JP" altLang="en-US" dirty="0"/>
              <a:t>文字列</a:t>
            </a:r>
            <a:r>
              <a:rPr lang="en-US" altLang="ja-JP" dirty="0"/>
              <a:t>a],</a:t>
            </a:r>
            <a:r>
              <a:rPr lang="ja-JP" altLang="en-US" dirty="0"/>
              <a:t> </a:t>
            </a:r>
            <a:r>
              <a:rPr lang="en-US" altLang="ja-JP" dirty="0"/>
              <a:t>[</a:t>
            </a:r>
            <a:r>
              <a:rPr lang="ja-JP" altLang="en-US" dirty="0"/>
              <a:t>切り取り開始地点</a:t>
            </a:r>
            <a:r>
              <a:rPr lang="en-US" altLang="ja-JP" dirty="0"/>
              <a:t>b],</a:t>
            </a:r>
            <a:r>
              <a:rPr lang="ja-JP" altLang="en-US" dirty="0"/>
              <a:t> </a:t>
            </a:r>
            <a:r>
              <a:rPr lang="en-US" altLang="ja-JP" dirty="0"/>
              <a:t>[</a:t>
            </a:r>
            <a:r>
              <a:rPr lang="ja-JP" altLang="en-US" dirty="0"/>
              <a:t>切り取る文字数</a:t>
            </a:r>
            <a:r>
              <a:rPr lang="en-US" altLang="ja-JP" dirty="0"/>
              <a:t>c])</a:t>
            </a:r>
          </a:p>
          <a:p>
            <a:r>
              <a:rPr lang="ja-JP" altLang="en-US" dirty="0"/>
              <a:t>→</a:t>
            </a:r>
            <a:r>
              <a:rPr lang="en-US" altLang="ja-JP" dirty="0"/>
              <a:t>a</a:t>
            </a:r>
            <a:r>
              <a:rPr lang="ja-JP" altLang="en-US" dirty="0"/>
              <a:t>の文字列を、</a:t>
            </a:r>
            <a:r>
              <a:rPr lang="en-US" altLang="ja-JP" dirty="0"/>
              <a:t>b</a:t>
            </a:r>
            <a:r>
              <a:rPr lang="ja-JP" altLang="en-US" dirty="0"/>
              <a:t>文字目から</a:t>
            </a:r>
            <a:r>
              <a:rPr lang="en-US" altLang="ja-JP" dirty="0"/>
              <a:t>c</a:t>
            </a:r>
            <a:r>
              <a:rPr lang="ja-JP" altLang="en-US" dirty="0"/>
              <a:t>文字切り取る。</a:t>
            </a:r>
            <a:endParaRPr lang="en-US" altLang="ja-JP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CHARINDEX( </a:t>
            </a:r>
            <a:r>
              <a:rPr lang="ja-JP" altLang="en-US" dirty="0"/>
              <a:t>検索文字列</a:t>
            </a:r>
            <a:r>
              <a:rPr lang="en-US" altLang="ja-JP" dirty="0"/>
              <a:t>, </a:t>
            </a:r>
            <a:r>
              <a:rPr lang="ja-JP" altLang="en-US" dirty="0"/>
              <a:t>検索対象文字列</a:t>
            </a:r>
            <a:r>
              <a:rPr lang="en-US" altLang="ja-JP" dirty="0"/>
              <a:t>[, </a:t>
            </a:r>
            <a:r>
              <a:rPr lang="ja-JP" altLang="en-US" dirty="0"/>
              <a:t>位置 </a:t>
            </a:r>
            <a:r>
              <a:rPr lang="en-US" altLang="ja-JP" dirty="0"/>
              <a:t>] )</a:t>
            </a:r>
          </a:p>
          <a:p>
            <a:r>
              <a:rPr lang="ja-JP" altLang="en-US" dirty="0"/>
              <a:t>→文字列の中で、検索した値が前から何番目にいるかを表示。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2824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404580"/>
            <a:ext cx="8229600" cy="792110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13.</a:t>
            </a:r>
            <a:r>
              <a:rPr lang="ja-JP" altLang="en-US" sz="1800" dirty="0"/>
              <a:t>すべての生徒の苗字（漢字）を抽出し、</a:t>
            </a:r>
            <a:r>
              <a:rPr lang="en-US" altLang="ja-JP" sz="1800" dirty="0"/>
              <a:t>"Family name"</a:t>
            </a:r>
            <a:r>
              <a:rPr lang="ja-JP" altLang="en-US" sz="1800" dirty="0"/>
              <a:t>カラムに、</a:t>
            </a:r>
            <a:br>
              <a:rPr lang="en-US" altLang="ja-JP" sz="1800" dirty="0"/>
            </a:br>
            <a:r>
              <a:rPr lang="ja-JP" altLang="en-US" sz="1800" dirty="0"/>
              <a:t>名前（漢字）を抽出し、</a:t>
            </a:r>
            <a:r>
              <a:rPr lang="en-US" altLang="ja-JP" sz="1800" dirty="0"/>
              <a:t>"</a:t>
            </a:r>
            <a:r>
              <a:rPr lang="en-US" altLang="ja-JP" sz="1800" dirty="0" err="1"/>
              <a:t>Given_name</a:t>
            </a:r>
            <a:r>
              <a:rPr lang="en-US" altLang="ja-JP" sz="1800" dirty="0"/>
              <a:t>"</a:t>
            </a:r>
            <a:r>
              <a:rPr lang="ja-JP" altLang="en-US" sz="1800" dirty="0"/>
              <a:t>カラムに値を入れてください。（★５）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48544" y="1628750"/>
            <a:ext cx="8208912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--</a:t>
            </a:r>
            <a:r>
              <a:rPr lang="ja-JP" altLang="en-US" sz="2800" b="1" dirty="0"/>
              <a:t>エラー原因調査</a:t>
            </a:r>
            <a:endParaRPr lang="en-US" altLang="ja-JP" sz="2800" b="1" dirty="0"/>
          </a:p>
          <a:p>
            <a:endParaRPr lang="ja-JP" altLang="en-US" sz="2800" b="1" dirty="0"/>
          </a:p>
          <a:p>
            <a:r>
              <a:rPr lang="en-US" altLang="ja-JP" sz="2800" dirty="0"/>
              <a:t>SELECT [name] </a:t>
            </a:r>
          </a:p>
          <a:p>
            <a:r>
              <a:rPr lang="en-US" altLang="ja-JP" sz="2800" dirty="0"/>
              <a:t>FROM [DB</a:t>
            </a:r>
            <a:r>
              <a:rPr lang="ja-JP" altLang="en-US" sz="2800" dirty="0"/>
              <a:t>名</a:t>
            </a:r>
            <a:r>
              <a:rPr lang="en-US" altLang="ja-JP" sz="2800" dirty="0"/>
              <a:t>].[</a:t>
            </a:r>
            <a:r>
              <a:rPr lang="en-US" altLang="ja-JP" sz="2800" dirty="0" err="1"/>
              <a:t>dbo</a:t>
            </a:r>
            <a:r>
              <a:rPr lang="en-US" altLang="ja-JP" sz="2800" dirty="0"/>
              <a:t>].[practice]</a:t>
            </a:r>
          </a:p>
          <a:p>
            <a:r>
              <a:rPr lang="en-US" altLang="ja-JP" sz="2800" dirty="0"/>
              <a:t>WHERE [name] NOT LIKE '% %'</a:t>
            </a:r>
          </a:p>
          <a:p>
            <a:r>
              <a:rPr lang="en-US" altLang="ja-JP" sz="2800" dirty="0"/>
              <a:t>;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38200" y="4823620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⇒姓名の間にスペースがない人がいるから！</a:t>
            </a:r>
            <a:endParaRPr kumimoji="1" lang="ja-JP" altLang="en-US" sz="2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C092ACFF-120D-47FD-9200-BC35C81E31AA}"/>
              </a:ext>
            </a:extLst>
          </p:cNvPr>
          <p:cNvSpPr/>
          <p:nvPr/>
        </p:nvSpPr>
        <p:spPr>
          <a:xfrm>
            <a:off x="8481490" y="923313"/>
            <a:ext cx="2160300" cy="108015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結果も見せる</a:t>
            </a:r>
          </a:p>
        </p:txBody>
      </p:sp>
    </p:spTree>
    <p:extLst>
      <p:ext uri="{BB962C8B-B14F-4D97-AF65-F5344CB8AC3E}">
        <p14:creationId xmlns:p14="http://schemas.microsoft.com/office/powerpoint/2010/main" val="11111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4135" y="476590"/>
            <a:ext cx="8229600" cy="778032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13.</a:t>
            </a:r>
            <a:r>
              <a:rPr lang="ja-JP" altLang="en-US" sz="1800" dirty="0"/>
              <a:t>すべての生徒の苗字（漢字）を抽出し、</a:t>
            </a:r>
            <a:r>
              <a:rPr lang="en-US" altLang="ja-JP" sz="1800" dirty="0"/>
              <a:t>"Family name"</a:t>
            </a:r>
            <a:r>
              <a:rPr lang="ja-JP" altLang="en-US" sz="1800" dirty="0"/>
              <a:t>カラムに、</a:t>
            </a:r>
            <a:br>
              <a:rPr lang="en-US" altLang="ja-JP" sz="1800" dirty="0"/>
            </a:br>
            <a:r>
              <a:rPr lang="ja-JP" altLang="en-US" sz="1800" dirty="0"/>
              <a:t>名前（漢字）を抽出し、</a:t>
            </a:r>
            <a:r>
              <a:rPr lang="en-US" altLang="ja-JP" sz="1800" dirty="0"/>
              <a:t>"</a:t>
            </a:r>
            <a:r>
              <a:rPr lang="en-US" altLang="ja-JP" sz="1800" dirty="0" err="1"/>
              <a:t>Given_name</a:t>
            </a:r>
            <a:r>
              <a:rPr lang="en-US" altLang="ja-JP" sz="1800" dirty="0"/>
              <a:t>"</a:t>
            </a:r>
            <a:r>
              <a:rPr lang="ja-JP" altLang="en-US" sz="1800" dirty="0"/>
              <a:t>カラムに値を入れてください。（★５）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0552" y="1276312"/>
            <a:ext cx="8208912" cy="4339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--</a:t>
            </a:r>
            <a:r>
              <a:rPr lang="ja-JP" altLang="en-US" sz="1600" dirty="0"/>
              <a:t>不正データはアップデート</a:t>
            </a:r>
          </a:p>
          <a:p>
            <a:r>
              <a:rPr lang="en-US" altLang="ja-JP" sz="1600" dirty="0"/>
              <a:t>BEGIN TRANSACTION</a:t>
            </a:r>
          </a:p>
          <a:p>
            <a:r>
              <a:rPr lang="en-US" altLang="ja-JP" sz="1600" dirty="0"/>
              <a:t>;</a:t>
            </a:r>
          </a:p>
          <a:p>
            <a:r>
              <a:rPr lang="en-US" altLang="ja-JP" sz="1600" dirty="0"/>
              <a:t>UPDATE [DB</a:t>
            </a:r>
            <a:r>
              <a:rPr lang="ja-JP" altLang="en-US" sz="1600" dirty="0"/>
              <a:t>名</a:t>
            </a:r>
            <a:r>
              <a:rPr lang="en-US" altLang="ja-JP" sz="1600" dirty="0"/>
              <a:t>].[</a:t>
            </a:r>
            <a:r>
              <a:rPr lang="en-US" altLang="ja-JP" sz="1600" dirty="0" err="1"/>
              <a:t>dbo</a:t>
            </a:r>
            <a:r>
              <a:rPr lang="en-US" altLang="ja-JP" sz="1600" dirty="0"/>
              <a:t>].[practice]</a:t>
            </a:r>
          </a:p>
          <a:p>
            <a:r>
              <a:rPr lang="en-US" altLang="ja-JP" sz="1600" dirty="0"/>
              <a:t>SET [name] ='</a:t>
            </a:r>
            <a:r>
              <a:rPr lang="ja-JP" altLang="en-US" sz="1600" dirty="0"/>
              <a:t>松本 正樹</a:t>
            </a:r>
            <a:r>
              <a:rPr lang="en-US" altLang="ja-JP" sz="1600" dirty="0"/>
              <a:t>'</a:t>
            </a:r>
          </a:p>
          <a:p>
            <a:r>
              <a:rPr lang="en-US" altLang="ja-JP" sz="1600" dirty="0"/>
              <a:t>WHERE [name] ='</a:t>
            </a:r>
            <a:r>
              <a:rPr lang="ja-JP" altLang="en-US" sz="1600" dirty="0"/>
              <a:t>松本正樹</a:t>
            </a:r>
            <a:r>
              <a:rPr lang="en-US" altLang="ja-JP" sz="1600" dirty="0"/>
              <a:t>'</a:t>
            </a:r>
          </a:p>
          <a:p>
            <a:endParaRPr lang="en-US" altLang="ja-JP" sz="1600" dirty="0"/>
          </a:p>
          <a:p>
            <a:r>
              <a:rPr lang="en-US" altLang="ja-JP" sz="1600" dirty="0"/>
              <a:t>UPDATE [DB</a:t>
            </a:r>
            <a:r>
              <a:rPr lang="ja-JP" altLang="en-US" sz="1600" dirty="0"/>
              <a:t>名</a:t>
            </a:r>
            <a:r>
              <a:rPr lang="en-US" altLang="ja-JP" sz="1600" dirty="0"/>
              <a:t>].[</a:t>
            </a:r>
            <a:r>
              <a:rPr lang="en-US" altLang="ja-JP" sz="1600" dirty="0" err="1"/>
              <a:t>dbo</a:t>
            </a:r>
            <a:r>
              <a:rPr lang="en-US" altLang="ja-JP" sz="1600" dirty="0"/>
              <a:t>].[practice]</a:t>
            </a:r>
          </a:p>
          <a:p>
            <a:r>
              <a:rPr lang="en-US" altLang="ja-JP" sz="1600" dirty="0"/>
              <a:t>SET [name] ='</a:t>
            </a:r>
            <a:r>
              <a:rPr lang="ja-JP" altLang="en-US" sz="1600" dirty="0"/>
              <a:t>中西 達也</a:t>
            </a:r>
            <a:r>
              <a:rPr lang="en-US" altLang="ja-JP" sz="1600" dirty="0"/>
              <a:t>'</a:t>
            </a:r>
          </a:p>
          <a:p>
            <a:r>
              <a:rPr lang="en-US" altLang="ja-JP" sz="1600" dirty="0"/>
              <a:t>WHERE [name] ='</a:t>
            </a:r>
            <a:r>
              <a:rPr lang="ja-JP" altLang="en-US" sz="1600" dirty="0"/>
              <a:t>中西達也</a:t>
            </a:r>
            <a:r>
              <a:rPr lang="en-US" altLang="ja-JP" sz="1600" dirty="0"/>
              <a:t>'</a:t>
            </a:r>
          </a:p>
          <a:p>
            <a:endParaRPr lang="en-US" altLang="ja-JP" sz="1600" dirty="0"/>
          </a:p>
          <a:p>
            <a:r>
              <a:rPr lang="en-US" altLang="ja-JP" sz="1600" dirty="0"/>
              <a:t>UPDATE [DB</a:t>
            </a:r>
            <a:r>
              <a:rPr lang="ja-JP" altLang="en-US" sz="1600" dirty="0"/>
              <a:t>名</a:t>
            </a:r>
            <a:r>
              <a:rPr lang="en-US" altLang="ja-JP" sz="1600" dirty="0"/>
              <a:t>].[</a:t>
            </a:r>
            <a:r>
              <a:rPr lang="en-US" altLang="ja-JP" sz="1600" dirty="0" err="1"/>
              <a:t>dbo</a:t>
            </a:r>
            <a:r>
              <a:rPr lang="en-US" altLang="ja-JP" sz="1600" dirty="0"/>
              <a:t>].[practice]</a:t>
            </a:r>
          </a:p>
          <a:p>
            <a:r>
              <a:rPr lang="en-US" altLang="ja-JP" sz="1600" dirty="0"/>
              <a:t>SET [name] ='</a:t>
            </a:r>
            <a:r>
              <a:rPr lang="ja-JP" altLang="en-US" sz="1600" dirty="0"/>
              <a:t>高野 亮</a:t>
            </a:r>
            <a:r>
              <a:rPr lang="en-US" altLang="ja-JP" sz="1600" dirty="0"/>
              <a:t>'</a:t>
            </a:r>
          </a:p>
          <a:p>
            <a:r>
              <a:rPr lang="en-US" altLang="ja-JP" sz="1600" dirty="0"/>
              <a:t>WHERE [name] ='</a:t>
            </a:r>
            <a:r>
              <a:rPr lang="ja-JP" altLang="en-US" sz="1600" dirty="0"/>
              <a:t>高野亮</a:t>
            </a:r>
            <a:r>
              <a:rPr lang="en-US" altLang="ja-JP" sz="1600" dirty="0"/>
              <a:t>'</a:t>
            </a:r>
          </a:p>
          <a:p>
            <a:r>
              <a:rPr lang="en-US" altLang="ja-JP" sz="1600" dirty="0"/>
              <a:t>;</a:t>
            </a:r>
          </a:p>
          <a:p>
            <a:r>
              <a:rPr lang="en-US" altLang="ja-JP" sz="1600" dirty="0"/>
              <a:t>COMMIT</a:t>
            </a:r>
          </a:p>
          <a:p>
            <a:r>
              <a:rPr lang="en-US" altLang="ja-JP" sz="1600" dirty="0"/>
              <a:t>;</a:t>
            </a:r>
            <a:endParaRPr lang="ja-JP" altLang="en-US" sz="16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20552" y="5805330"/>
            <a:ext cx="8425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  <a:latin typeface="+mn-ea"/>
              </a:rPr>
              <a:t>※</a:t>
            </a:r>
            <a:r>
              <a:rPr kumimoji="1" lang="ja-JP" altLang="en-US" sz="1600" dirty="0">
                <a:solidFill>
                  <a:srgbClr val="FF0000"/>
                </a:solidFill>
                <a:latin typeface="+mn-ea"/>
              </a:rPr>
              <a:t>実データでアップデートをかける場合には、要注意。</a:t>
            </a:r>
            <a:r>
              <a:rPr kumimoji="1" lang="en-US" altLang="ja-JP" sz="1600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ja-JP" altLang="en-US" sz="1600" dirty="0">
                <a:solidFill>
                  <a:srgbClr val="FF0000"/>
                </a:solidFill>
                <a:latin typeface="+mn-ea"/>
              </a:rPr>
              <a:t>お客様に確認するなどの対応が必要</a:t>
            </a:r>
            <a:r>
              <a:rPr kumimoji="1" lang="en-US" altLang="ja-JP" sz="1600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r>
              <a:rPr kumimoji="1" lang="en-US" altLang="ja-JP" sz="1600" dirty="0">
                <a:latin typeface="+mn-ea"/>
              </a:rPr>
              <a:t>※REPALCE</a:t>
            </a:r>
            <a:r>
              <a:rPr kumimoji="1" lang="ja-JP" altLang="en-US" sz="1600" dirty="0">
                <a:latin typeface="+mn-ea"/>
              </a:rPr>
              <a:t>関数で置換する方法もあり。　→後ほど説明</a:t>
            </a:r>
          </a:p>
        </p:txBody>
      </p:sp>
    </p:spTree>
    <p:extLst>
      <p:ext uri="{BB962C8B-B14F-4D97-AF65-F5344CB8AC3E}">
        <p14:creationId xmlns:p14="http://schemas.microsoft.com/office/powerpoint/2010/main" val="1946323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6714"/>
            <a:ext cx="8229600" cy="706022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13.</a:t>
            </a:r>
            <a:r>
              <a:rPr lang="ja-JP" altLang="en-US" sz="1800" dirty="0"/>
              <a:t>すべての生徒の苗字（漢字）を抽出し、</a:t>
            </a:r>
            <a:r>
              <a:rPr lang="en-US" altLang="ja-JP" sz="1800" dirty="0"/>
              <a:t>"Family name"</a:t>
            </a:r>
            <a:r>
              <a:rPr lang="ja-JP" altLang="en-US" sz="1800" dirty="0"/>
              <a:t>カラムに、</a:t>
            </a:r>
            <a:br>
              <a:rPr lang="en-US" altLang="ja-JP" sz="1800" dirty="0"/>
            </a:br>
            <a:r>
              <a:rPr lang="ja-JP" altLang="en-US" sz="1800" dirty="0"/>
              <a:t>名前（漢字）を抽出し、</a:t>
            </a:r>
            <a:r>
              <a:rPr lang="en-US" altLang="ja-JP" sz="1800" dirty="0"/>
              <a:t>"</a:t>
            </a:r>
            <a:r>
              <a:rPr lang="en-US" altLang="ja-JP" sz="1800" dirty="0" err="1"/>
              <a:t>Given_name</a:t>
            </a:r>
            <a:r>
              <a:rPr lang="en-US" altLang="ja-JP" sz="1800" dirty="0"/>
              <a:t>"</a:t>
            </a:r>
            <a:r>
              <a:rPr lang="ja-JP" altLang="en-US" sz="1800" dirty="0"/>
              <a:t>カラムに値を入れてください。（★５）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48544" y="982736"/>
            <a:ext cx="8208912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--</a:t>
            </a:r>
            <a:r>
              <a:rPr lang="ja-JP" altLang="en-US" sz="2000" dirty="0"/>
              <a:t>もう一度検証⇒</a:t>
            </a:r>
            <a:r>
              <a:rPr lang="en-US" altLang="ja-JP" sz="2000" dirty="0"/>
              <a:t>OK</a:t>
            </a:r>
          </a:p>
          <a:p>
            <a:r>
              <a:rPr lang="en-US" altLang="ja-JP" sz="2000" dirty="0"/>
              <a:t>--</a:t>
            </a:r>
            <a:r>
              <a:rPr lang="ja-JP" altLang="en-US" sz="2000" dirty="0"/>
              <a:t>姓</a:t>
            </a:r>
            <a:endParaRPr lang="en-US" altLang="ja-JP" sz="2000" dirty="0"/>
          </a:p>
          <a:p>
            <a:r>
              <a:rPr lang="en-US" altLang="ja-JP" sz="2000" dirty="0"/>
              <a:t>SELECT [name]</a:t>
            </a:r>
          </a:p>
          <a:p>
            <a:r>
              <a:rPr lang="en-US" altLang="ja-JP" sz="2000" dirty="0"/>
              <a:t>           ,SUBSTRING([name],1,CHARINDEX(' ',[name]) - 1) AS </a:t>
            </a:r>
            <a:r>
              <a:rPr lang="en-US" altLang="ja-JP" sz="2000" dirty="0" err="1"/>
              <a:t>sei</a:t>
            </a:r>
            <a:endParaRPr lang="en-US" altLang="ja-JP" sz="2000" dirty="0"/>
          </a:p>
          <a:p>
            <a:r>
              <a:rPr lang="en-US" altLang="ja-JP" sz="2000" dirty="0"/>
              <a:t>FROM [DB</a:t>
            </a:r>
            <a:r>
              <a:rPr lang="ja-JP" altLang="en-US" sz="2000" dirty="0"/>
              <a:t>名</a:t>
            </a:r>
            <a:r>
              <a:rPr lang="en-US" altLang="ja-JP" sz="2000" dirty="0"/>
              <a:t>].[</a:t>
            </a:r>
            <a:r>
              <a:rPr lang="en-US" altLang="ja-JP" sz="2000" dirty="0" err="1"/>
              <a:t>dbo</a:t>
            </a:r>
            <a:r>
              <a:rPr lang="en-US" altLang="ja-JP" sz="2000" dirty="0"/>
              <a:t>].[practice]</a:t>
            </a:r>
          </a:p>
          <a:p>
            <a:r>
              <a:rPr lang="en-US" altLang="ja-JP" sz="2000" dirty="0"/>
              <a:t>;</a:t>
            </a:r>
          </a:p>
          <a:p>
            <a:r>
              <a:rPr lang="en-US" altLang="ja-JP" sz="2000" dirty="0"/>
              <a:t>--</a:t>
            </a:r>
            <a:r>
              <a:rPr lang="ja-JP" altLang="en-US" sz="2000" dirty="0"/>
              <a:t>名</a:t>
            </a:r>
            <a:endParaRPr lang="en-US" altLang="ja-JP" sz="2000" dirty="0"/>
          </a:p>
          <a:p>
            <a:r>
              <a:rPr lang="en-US" altLang="ja-JP" sz="2000" dirty="0"/>
              <a:t>SELECT [name]</a:t>
            </a:r>
          </a:p>
          <a:p>
            <a:r>
              <a:rPr lang="en-US" altLang="ja-JP" sz="2000" dirty="0"/>
              <a:t>           ,RIGHT([name],LEN([name]) - CHARINDEX(' ',[name])) AS </a:t>
            </a:r>
            <a:r>
              <a:rPr lang="en-US" altLang="ja-JP" sz="2000" dirty="0" err="1"/>
              <a:t>mei</a:t>
            </a:r>
            <a:endParaRPr lang="en-US" altLang="ja-JP" sz="2000" dirty="0"/>
          </a:p>
          <a:p>
            <a:r>
              <a:rPr lang="en-US" altLang="ja-JP" sz="2000" dirty="0"/>
              <a:t>FROM [DB</a:t>
            </a:r>
            <a:r>
              <a:rPr lang="ja-JP" altLang="en-US" sz="2000" dirty="0"/>
              <a:t>名</a:t>
            </a:r>
            <a:r>
              <a:rPr lang="en-US" altLang="ja-JP" sz="2000" dirty="0"/>
              <a:t>].[</a:t>
            </a:r>
            <a:r>
              <a:rPr lang="en-US" altLang="ja-JP" sz="2000" dirty="0" err="1"/>
              <a:t>dbo</a:t>
            </a:r>
            <a:r>
              <a:rPr lang="en-US" altLang="ja-JP" sz="2000" dirty="0"/>
              <a:t>].[practice]</a:t>
            </a:r>
          </a:p>
          <a:p>
            <a:r>
              <a:rPr lang="en-US" altLang="ja-JP" sz="2000" dirty="0"/>
              <a:t>;</a:t>
            </a:r>
            <a:endParaRPr lang="ja-JP" altLang="en-US" sz="2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48544" y="4653170"/>
            <a:ext cx="8208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 dirty="0">
                <a:latin typeface="+mn-ea"/>
              </a:rPr>
              <a:t>※</a:t>
            </a:r>
            <a:r>
              <a:rPr kumimoji="1" lang="ja-JP" altLang="en-US" sz="1800" dirty="0">
                <a:latin typeface="+mn-ea"/>
              </a:rPr>
              <a:t>「名」の抽出方法</a:t>
            </a:r>
            <a:endParaRPr kumimoji="1" lang="en-US" altLang="ja-JP" sz="1800" dirty="0">
              <a:latin typeface="+mn-ea"/>
            </a:endParaRPr>
          </a:p>
          <a:p>
            <a:r>
              <a:rPr kumimoji="1" lang="ja-JP" altLang="en-US" sz="1800" dirty="0">
                <a:latin typeface="+mn-ea"/>
              </a:rPr>
              <a:t>　　</a:t>
            </a:r>
            <a:r>
              <a:rPr kumimoji="1" lang="en-US" altLang="ja-JP" sz="1800" dirty="0">
                <a:solidFill>
                  <a:srgbClr val="FF0000"/>
                </a:solidFill>
                <a:latin typeface="+mn-ea"/>
              </a:rPr>
              <a:t>RIGHT</a:t>
            </a:r>
            <a:r>
              <a:rPr kumimoji="1" lang="ja-JP" altLang="en-US" sz="1800" dirty="0">
                <a:solidFill>
                  <a:srgbClr val="FF0000"/>
                </a:solidFill>
                <a:latin typeface="+mn-ea"/>
              </a:rPr>
              <a:t>関数を用いて、スペース後の文字数</a:t>
            </a:r>
            <a:r>
              <a:rPr kumimoji="1" lang="en-US" altLang="ja-JP" sz="1800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ja-JP" altLang="en-US" sz="1800" dirty="0">
                <a:solidFill>
                  <a:srgbClr val="FF0000"/>
                </a:solidFill>
                <a:latin typeface="+mn-ea"/>
              </a:rPr>
              <a:t>全体の文字数</a:t>
            </a:r>
            <a:r>
              <a:rPr kumimoji="1" lang="ja-JP" altLang="en-US" sz="1800" dirty="0" err="1">
                <a:solidFill>
                  <a:srgbClr val="FF0000"/>
                </a:solidFill>
                <a:latin typeface="+mn-ea"/>
              </a:rPr>
              <a:t>ー</a:t>
            </a:r>
            <a:r>
              <a:rPr kumimoji="1" lang="ja-JP" altLang="en-US" sz="1800" dirty="0">
                <a:solidFill>
                  <a:srgbClr val="FF0000"/>
                </a:solidFill>
                <a:latin typeface="+mn-ea"/>
              </a:rPr>
              <a:t>スペースまでの文字数</a:t>
            </a:r>
            <a:r>
              <a:rPr kumimoji="1" lang="en-US" altLang="ja-JP" sz="1800" dirty="0">
                <a:solidFill>
                  <a:srgbClr val="FF0000"/>
                </a:solidFill>
                <a:latin typeface="+mn-ea"/>
              </a:rPr>
              <a:t>)</a:t>
            </a:r>
            <a:r>
              <a:rPr kumimoji="1" lang="ja-JP" altLang="en-US" sz="1800" dirty="0">
                <a:solidFill>
                  <a:srgbClr val="FF0000"/>
                </a:solidFill>
                <a:latin typeface="+mn-ea"/>
              </a:rPr>
              <a:t>を切り取る。</a:t>
            </a:r>
            <a:endParaRPr kumimoji="1" lang="en-US" altLang="ja-JP" sz="1800" dirty="0">
              <a:solidFill>
                <a:srgbClr val="FF0000"/>
              </a:solidFill>
              <a:latin typeface="+mn-ea"/>
            </a:endParaRPr>
          </a:p>
          <a:p>
            <a:endParaRPr kumimoji="1" lang="en-US" altLang="ja-JP" sz="1800" dirty="0">
              <a:latin typeface="+mn-ea"/>
            </a:endParaRPr>
          </a:p>
          <a:p>
            <a:r>
              <a:rPr lang="ja-JP" altLang="en-US" sz="1800" dirty="0">
                <a:latin typeface="+mn-ea"/>
              </a:rPr>
              <a:t>・</a:t>
            </a:r>
            <a:r>
              <a:rPr lang="en-US" altLang="ja-JP" sz="1800" dirty="0">
                <a:latin typeface="+mn-ea"/>
              </a:rPr>
              <a:t>LEN([</a:t>
            </a:r>
            <a:r>
              <a:rPr lang="ja-JP" altLang="en-US" sz="1800" dirty="0">
                <a:latin typeface="+mn-ea"/>
              </a:rPr>
              <a:t>カラム名</a:t>
            </a:r>
            <a:r>
              <a:rPr lang="en-US" altLang="ja-JP" sz="1800" dirty="0">
                <a:latin typeface="+mn-ea"/>
              </a:rPr>
              <a:t>])</a:t>
            </a:r>
            <a:r>
              <a:rPr lang="ja-JP" altLang="en-US" sz="1800" dirty="0">
                <a:latin typeface="+mn-ea"/>
              </a:rPr>
              <a:t>：文字列の文字数を返す。</a:t>
            </a:r>
            <a:endParaRPr lang="en-US" altLang="ja-JP" sz="1800" dirty="0">
              <a:latin typeface="+mn-ea"/>
            </a:endParaRPr>
          </a:p>
          <a:p>
            <a:r>
              <a:rPr kumimoji="1" lang="ja-JP" altLang="en-US" sz="1800" dirty="0">
                <a:latin typeface="+mn-ea"/>
              </a:rPr>
              <a:t>・</a:t>
            </a:r>
            <a:r>
              <a:rPr kumimoji="1" lang="en-US" altLang="ja-JP" sz="1800" dirty="0">
                <a:latin typeface="+mn-ea"/>
              </a:rPr>
              <a:t>RIGHT</a:t>
            </a:r>
            <a:r>
              <a:rPr lang="en-US" altLang="ja-JP" sz="1800" dirty="0">
                <a:latin typeface="+mn-ea"/>
              </a:rPr>
              <a:t>(</a:t>
            </a:r>
            <a:r>
              <a:rPr lang="en-US" altLang="ja-JP" sz="1800" dirty="0" err="1">
                <a:latin typeface="+mn-ea"/>
              </a:rPr>
              <a:t>a,b</a:t>
            </a:r>
            <a:r>
              <a:rPr lang="en-US" altLang="ja-JP" sz="1800" dirty="0">
                <a:latin typeface="+mn-ea"/>
              </a:rPr>
              <a:t>)</a:t>
            </a:r>
            <a:r>
              <a:rPr kumimoji="1" lang="ja-JP" altLang="en-US" sz="1800" dirty="0">
                <a:latin typeface="+mn-ea"/>
              </a:rPr>
              <a:t>：文字列</a:t>
            </a:r>
            <a:r>
              <a:rPr kumimoji="1" lang="en-US" altLang="ja-JP" sz="1800" dirty="0">
                <a:latin typeface="+mn-ea"/>
              </a:rPr>
              <a:t>a</a:t>
            </a:r>
            <a:r>
              <a:rPr lang="ja-JP" altLang="en-US" sz="1800" dirty="0">
                <a:latin typeface="+mn-ea"/>
              </a:rPr>
              <a:t>について、右</a:t>
            </a:r>
            <a:r>
              <a:rPr kumimoji="1" lang="ja-JP" altLang="en-US" sz="1800" dirty="0">
                <a:latin typeface="+mn-ea"/>
              </a:rPr>
              <a:t>から</a:t>
            </a:r>
            <a:r>
              <a:rPr kumimoji="1" lang="en-US" altLang="ja-JP" sz="1800" dirty="0">
                <a:latin typeface="+mn-ea"/>
              </a:rPr>
              <a:t>b</a:t>
            </a:r>
            <a:r>
              <a:rPr lang="ja-JP" altLang="en-US" sz="1800" dirty="0">
                <a:latin typeface="+mn-ea"/>
              </a:rPr>
              <a:t>文字分だけ抽出。</a:t>
            </a:r>
            <a:endParaRPr kumimoji="1" lang="en-US" altLang="ja-JP" sz="1800" dirty="0">
              <a:latin typeface="+mn-ea"/>
            </a:endParaRPr>
          </a:p>
          <a:p>
            <a:endParaRPr kumimoji="1" lang="ja-JP" altLang="en-US" sz="1800" dirty="0">
              <a:latin typeface="+mn-ea"/>
            </a:endParaRP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EA4F339B-8334-49A8-8904-3D941787A3FE}"/>
              </a:ext>
            </a:extLst>
          </p:cNvPr>
          <p:cNvSpPr/>
          <p:nvPr/>
        </p:nvSpPr>
        <p:spPr>
          <a:xfrm>
            <a:off x="8841540" y="862486"/>
            <a:ext cx="2304320" cy="108015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名前の抽出の際になぜ</a:t>
            </a: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substring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ではなく</a:t>
            </a: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right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関数を使ったか</a:t>
            </a:r>
          </a:p>
        </p:txBody>
      </p:sp>
    </p:spTree>
    <p:extLst>
      <p:ext uri="{BB962C8B-B14F-4D97-AF65-F5344CB8AC3E}">
        <p14:creationId xmlns:p14="http://schemas.microsoft.com/office/powerpoint/2010/main" val="3472795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0328" y="404580"/>
            <a:ext cx="8229600" cy="778032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13.</a:t>
            </a:r>
            <a:r>
              <a:rPr lang="ja-JP" altLang="en-US" sz="1800" dirty="0"/>
              <a:t>すべての生徒の苗字（漢字）を抽出し、</a:t>
            </a:r>
            <a:r>
              <a:rPr lang="en-US" altLang="ja-JP" sz="1800" dirty="0"/>
              <a:t>"Family name"</a:t>
            </a:r>
            <a:r>
              <a:rPr lang="ja-JP" altLang="en-US" sz="1800" dirty="0"/>
              <a:t>カラムに、</a:t>
            </a:r>
            <a:br>
              <a:rPr lang="en-US" altLang="ja-JP" sz="1800" dirty="0"/>
            </a:br>
            <a:r>
              <a:rPr lang="ja-JP" altLang="en-US" sz="1800" dirty="0"/>
              <a:t>名前（漢字）を抽出し、</a:t>
            </a:r>
            <a:r>
              <a:rPr lang="en-US" altLang="ja-JP" sz="1800" dirty="0"/>
              <a:t>"</a:t>
            </a:r>
            <a:r>
              <a:rPr lang="en-US" altLang="ja-JP" sz="1800" dirty="0" err="1"/>
              <a:t>Given_name</a:t>
            </a:r>
            <a:r>
              <a:rPr lang="en-US" altLang="ja-JP" sz="1800" dirty="0"/>
              <a:t>"</a:t>
            </a:r>
            <a:r>
              <a:rPr lang="ja-JP" altLang="en-US" sz="1800" dirty="0"/>
              <a:t>カラムに値を入れてください。（★５）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340710"/>
            <a:ext cx="820891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800" dirty="0"/>
              <a:t>--</a:t>
            </a:r>
            <a:r>
              <a:rPr lang="ja-JP" altLang="en-US" sz="1800" dirty="0"/>
              <a:t>アップデートしましょう</a:t>
            </a:r>
            <a:r>
              <a:rPr lang="en-US" altLang="ja-JP" sz="1800" dirty="0"/>
              <a:t>(</a:t>
            </a:r>
            <a:r>
              <a:rPr lang="ja-JP" altLang="en-US" sz="1800" dirty="0"/>
              <a:t>姓</a:t>
            </a:r>
            <a:r>
              <a:rPr lang="en-US" altLang="ja-JP" sz="1800" dirty="0"/>
              <a:t>)</a:t>
            </a:r>
            <a:endParaRPr lang="ja-JP" altLang="en-US" sz="1800" dirty="0"/>
          </a:p>
          <a:p>
            <a:r>
              <a:rPr lang="en-US" altLang="ja-JP" sz="1800" dirty="0"/>
              <a:t>BEGIN TRANSACTION</a:t>
            </a:r>
          </a:p>
          <a:p>
            <a:r>
              <a:rPr lang="en-US" altLang="ja-JP" sz="1800" dirty="0"/>
              <a:t>;</a:t>
            </a:r>
          </a:p>
          <a:p>
            <a:r>
              <a:rPr lang="en-US" altLang="ja-JP" sz="1800" dirty="0"/>
              <a:t>UPDATE [DB</a:t>
            </a:r>
            <a:r>
              <a:rPr lang="ja-JP" altLang="en-US" sz="1800" dirty="0"/>
              <a:t>名</a:t>
            </a:r>
            <a:r>
              <a:rPr lang="en-US" altLang="ja-JP" sz="1800" dirty="0"/>
              <a:t>].[</a:t>
            </a:r>
            <a:r>
              <a:rPr lang="en-US" altLang="ja-JP" sz="1800" dirty="0" err="1"/>
              <a:t>dbo</a:t>
            </a:r>
            <a:r>
              <a:rPr lang="en-US" altLang="ja-JP" sz="1800" dirty="0"/>
              <a:t>].[practice]</a:t>
            </a:r>
          </a:p>
          <a:p>
            <a:r>
              <a:rPr lang="en-US" altLang="ja-JP" sz="1800" dirty="0"/>
              <a:t>SET [</a:t>
            </a:r>
            <a:r>
              <a:rPr lang="en-US" altLang="ja-JP" sz="1800" dirty="0" err="1"/>
              <a:t>family_Name</a:t>
            </a:r>
            <a:r>
              <a:rPr lang="en-US" altLang="ja-JP" sz="1800" dirty="0"/>
              <a:t>] = </a:t>
            </a:r>
            <a:r>
              <a:rPr lang="en-US" altLang="ja-JP" sz="1800" dirty="0" err="1"/>
              <a:t>sei</a:t>
            </a:r>
            <a:r>
              <a:rPr lang="en-US" altLang="ja-JP" sz="1800" dirty="0"/>
              <a:t>.[</a:t>
            </a:r>
            <a:r>
              <a:rPr lang="en-US" altLang="ja-JP" sz="1800" dirty="0" err="1"/>
              <a:t>sei</a:t>
            </a:r>
            <a:r>
              <a:rPr lang="en-US" altLang="ja-JP" sz="1800" dirty="0"/>
              <a:t>]</a:t>
            </a:r>
          </a:p>
          <a:p>
            <a:r>
              <a:rPr lang="en-US" altLang="ja-JP" sz="1800" dirty="0"/>
              <a:t>FROM [DB</a:t>
            </a:r>
            <a:r>
              <a:rPr lang="ja-JP" altLang="en-US" sz="1800" dirty="0"/>
              <a:t>名</a:t>
            </a:r>
            <a:r>
              <a:rPr lang="en-US" altLang="ja-JP" sz="1800" dirty="0"/>
              <a:t>].[</a:t>
            </a:r>
            <a:r>
              <a:rPr lang="en-US" altLang="ja-JP" sz="1800" dirty="0" err="1"/>
              <a:t>dbo</a:t>
            </a:r>
            <a:r>
              <a:rPr lang="en-US" altLang="ja-JP" sz="1800" dirty="0"/>
              <a:t>].[practice] AS </a:t>
            </a:r>
            <a:r>
              <a:rPr lang="en-US" altLang="ja-JP" sz="1800" dirty="0" err="1"/>
              <a:t>pra</a:t>
            </a:r>
            <a:endParaRPr lang="en-US" altLang="ja-JP" sz="1800" dirty="0"/>
          </a:p>
          <a:p>
            <a:r>
              <a:rPr lang="en-US" altLang="ja-JP" sz="1800" dirty="0"/>
              <a:t>INNER JOIN </a:t>
            </a:r>
          </a:p>
          <a:p>
            <a:r>
              <a:rPr lang="en-US" altLang="ja-JP" sz="1800" dirty="0"/>
              <a:t>	   (</a:t>
            </a:r>
          </a:p>
          <a:p>
            <a:r>
              <a:rPr lang="en-US" altLang="ja-JP" sz="1800" dirty="0"/>
              <a:t>             SELECT [</a:t>
            </a:r>
            <a:r>
              <a:rPr lang="en-US" altLang="ja-JP" sz="1800" dirty="0" err="1"/>
              <a:t>temp_no</a:t>
            </a:r>
            <a:r>
              <a:rPr lang="en-US" altLang="ja-JP" sz="1800" dirty="0"/>
              <a:t>]</a:t>
            </a:r>
          </a:p>
          <a:p>
            <a:r>
              <a:rPr lang="en-US" altLang="ja-JP" sz="1800" dirty="0"/>
              <a:t>	            ,SUBSTRING([name],1,CHARINDEX(' ',[name]) - 1) AS [</a:t>
            </a:r>
            <a:r>
              <a:rPr lang="en-US" altLang="ja-JP" sz="1800" dirty="0" err="1"/>
              <a:t>sei</a:t>
            </a:r>
            <a:r>
              <a:rPr lang="en-US" altLang="ja-JP" sz="1800" dirty="0"/>
              <a:t>]</a:t>
            </a:r>
          </a:p>
          <a:p>
            <a:r>
              <a:rPr lang="en-US" altLang="ja-JP" sz="1800" dirty="0"/>
              <a:t>	    FROM [DB</a:t>
            </a:r>
            <a:r>
              <a:rPr lang="ja-JP" altLang="en-US" sz="1800" dirty="0"/>
              <a:t>名</a:t>
            </a:r>
            <a:r>
              <a:rPr lang="en-US" altLang="ja-JP" sz="1800" dirty="0"/>
              <a:t>].[</a:t>
            </a:r>
            <a:r>
              <a:rPr lang="en-US" altLang="ja-JP" sz="1800" dirty="0" err="1"/>
              <a:t>dbo</a:t>
            </a:r>
            <a:r>
              <a:rPr lang="en-US" altLang="ja-JP" sz="1800" dirty="0"/>
              <a:t>].[practice]</a:t>
            </a:r>
          </a:p>
          <a:p>
            <a:r>
              <a:rPr lang="en-US" altLang="ja-JP" sz="1800" dirty="0"/>
              <a:t>             ) AS </a:t>
            </a:r>
            <a:r>
              <a:rPr lang="en-US" altLang="ja-JP" sz="1800" dirty="0" err="1"/>
              <a:t>sei</a:t>
            </a:r>
            <a:endParaRPr lang="en-US" altLang="ja-JP" sz="1800" dirty="0"/>
          </a:p>
          <a:p>
            <a:r>
              <a:rPr lang="en-US" altLang="ja-JP" sz="1800" dirty="0"/>
              <a:t>ON </a:t>
            </a:r>
            <a:r>
              <a:rPr lang="en-US" altLang="ja-JP" sz="1800" dirty="0" err="1"/>
              <a:t>pra</a:t>
            </a:r>
            <a:r>
              <a:rPr lang="en-US" altLang="ja-JP" sz="1800" dirty="0"/>
              <a:t>.[</a:t>
            </a:r>
            <a:r>
              <a:rPr lang="en-US" altLang="ja-JP" sz="1800" dirty="0" err="1"/>
              <a:t>temp_no</a:t>
            </a:r>
            <a:r>
              <a:rPr lang="en-US" altLang="ja-JP" sz="1800" dirty="0"/>
              <a:t>] = </a:t>
            </a:r>
            <a:r>
              <a:rPr lang="en-US" altLang="ja-JP" sz="1800" dirty="0" err="1"/>
              <a:t>sei</a:t>
            </a:r>
            <a:r>
              <a:rPr lang="en-US" altLang="ja-JP" sz="1800" dirty="0"/>
              <a:t>.[</a:t>
            </a:r>
            <a:r>
              <a:rPr lang="en-US" altLang="ja-JP" sz="1800" dirty="0" err="1"/>
              <a:t>temp_no</a:t>
            </a:r>
            <a:r>
              <a:rPr lang="en-US" altLang="ja-JP" sz="1800" dirty="0"/>
              <a:t>]</a:t>
            </a:r>
          </a:p>
          <a:p>
            <a:r>
              <a:rPr lang="en-US" altLang="ja-JP" sz="1800" dirty="0"/>
              <a:t>;</a:t>
            </a:r>
          </a:p>
          <a:p>
            <a:r>
              <a:rPr lang="en-US" altLang="ja-JP" sz="1800" dirty="0"/>
              <a:t>COMMIT;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60390" y="3284980"/>
            <a:ext cx="8701365" cy="1404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下矢印 5"/>
          <p:cNvSpPr/>
          <p:nvPr/>
        </p:nvSpPr>
        <p:spPr>
          <a:xfrm>
            <a:off x="6896523" y="2672740"/>
            <a:ext cx="648090" cy="45017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04413" y="2118156"/>
            <a:ext cx="2304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前スライドで作成した構文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1593207A-021E-4F84-9E11-59713A492F80}"/>
              </a:ext>
            </a:extLst>
          </p:cNvPr>
          <p:cNvSpPr/>
          <p:nvPr/>
        </p:nvSpPr>
        <p:spPr>
          <a:xfrm>
            <a:off x="9044556" y="1182612"/>
            <a:ext cx="1944270" cy="108015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1615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0328" y="404580"/>
            <a:ext cx="8229600" cy="778032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13.</a:t>
            </a:r>
            <a:r>
              <a:rPr lang="ja-JP" altLang="en-US" sz="1800" dirty="0"/>
              <a:t>すべての生徒の苗字（漢字）を抽出し、</a:t>
            </a:r>
            <a:r>
              <a:rPr lang="en-US" altLang="ja-JP" sz="1800" dirty="0"/>
              <a:t>"Family name"</a:t>
            </a:r>
            <a:r>
              <a:rPr lang="ja-JP" altLang="en-US" sz="1800" dirty="0"/>
              <a:t>カラムに、</a:t>
            </a:r>
            <a:br>
              <a:rPr lang="en-US" altLang="ja-JP" sz="1800" dirty="0"/>
            </a:br>
            <a:r>
              <a:rPr lang="ja-JP" altLang="en-US" sz="1800" dirty="0"/>
              <a:t>名前（漢字）を抽出し、</a:t>
            </a:r>
            <a:r>
              <a:rPr lang="en-US" altLang="ja-JP" sz="1800" dirty="0"/>
              <a:t>"</a:t>
            </a:r>
            <a:r>
              <a:rPr lang="en-US" altLang="ja-JP" sz="1800" dirty="0" err="1"/>
              <a:t>Given_name</a:t>
            </a:r>
            <a:r>
              <a:rPr lang="en-US" altLang="ja-JP" sz="1800" dirty="0"/>
              <a:t>"</a:t>
            </a:r>
            <a:r>
              <a:rPr lang="ja-JP" altLang="en-US" sz="1800" dirty="0"/>
              <a:t>カラムに値を入れてください。（★５）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76100" y="1393488"/>
            <a:ext cx="913268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800" dirty="0"/>
              <a:t>--</a:t>
            </a:r>
            <a:r>
              <a:rPr lang="ja-JP" altLang="en-US" sz="1800" dirty="0"/>
              <a:t>アップデートしましょう</a:t>
            </a:r>
            <a:r>
              <a:rPr lang="en-US" altLang="ja-JP" sz="1800" dirty="0"/>
              <a:t>(</a:t>
            </a:r>
            <a:r>
              <a:rPr lang="ja-JP" altLang="en-US" sz="1800" dirty="0"/>
              <a:t>姓</a:t>
            </a:r>
            <a:r>
              <a:rPr lang="en-US" altLang="ja-JP" sz="1800" dirty="0"/>
              <a:t>)</a:t>
            </a:r>
            <a:endParaRPr lang="ja-JP" altLang="en-US" sz="1800" dirty="0"/>
          </a:p>
          <a:p>
            <a:r>
              <a:rPr lang="en-US" altLang="ja-JP" sz="1800" dirty="0"/>
              <a:t>BEGIN TRANSACTION</a:t>
            </a:r>
          </a:p>
          <a:p>
            <a:r>
              <a:rPr lang="en-US" altLang="ja-JP" sz="1800" dirty="0"/>
              <a:t>;</a:t>
            </a:r>
          </a:p>
          <a:p>
            <a:r>
              <a:rPr lang="en-US" altLang="ja-JP" sz="1800" dirty="0"/>
              <a:t>UPDATE [DB</a:t>
            </a:r>
            <a:r>
              <a:rPr lang="ja-JP" altLang="en-US" sz="1800" dirty="0"/>
              <a:t>名</a:t>
            </a:r>
            <a:r>
              <a:rPr lang="en-US" altLang="ja-JP" sz="1800" dirty="0"/>
              <a:t>].[</a:t>
            </a:r>
            <a:r>
              <a:rPr lang="en-US" altLang="ja-JP" sz="1800" dirty="0" err="1"/>
              <a:t>dbo</a:t>
            </a:r>
            <a:r>
              <a:rPr lang="en-US" altLang="ja-JP" sz="1800" dirty="0"/>
              <a:t>].[practice]</a:t>
            </a:r>
          </a:p>
          <a:p>
            <a:r>
              <a:rPr lang="en-US" altLang="ja-JP" sz="1800" dirty="0"/>
              <a:t>SET [</a:t>
            </a:r>
            <a:r>
              <a:rPr lang="en-US" altLang="ja-JP" sz="1800" dirty="0" err="1"/>
              <a:t>family_Name</a:t>
            </a:r>
            <a:r>
              <a:rPr lang="en-US" altLang="ja-JP" sz="1800" dirty="0"/>
              <a:t>] = </a:t>
            </a:r>
          </a:p>
          <a:p>
            <a:r>
              <a:rPr lang="ja-JP" altLang="en-US" sz="1800" dirty="0"/>
              <a:t>　　</a:t>
            </a:r>
            <a:r>
              <a:rPr lang="en-US" altLang="ja-JP" sz="1800" dirty="0"/>
              <a:t>SUBSTRING([name],1,CHARINDEX(' ',[name]) - 1) FROM [DB</a:t>
            </a:r>
            <a:r>
              <a:rPr lang="ja-JP" altLang="en-US" sz="1800" dirty="0"/>
              <a:t>名</a:t>
            </a:r>
            <a:r>
              <a:rPr lang="en-US" altLang="ja-JP" sz="1800" dirty="0"/>
              <a:t>].[</a:t>
            </a:r>
            <a:r>
              <a:rPr lang="en-US" altLang="ja-JP" sz="1800" dirty="0" err="1"/>
              <a:t>dbo</a:t>
            </a:r>
            <a:r>
              <a:rPr lang="en-US" altLang="ja-JP" sz="1800" dirty="0"/>
              <a:t>].[practice] AS </a:t>
            </a:r>
            <a:r>
              <a:rPr lang="en-US" altLang="ja-JP" sz="1800" dirty="0" err="1"/>
              <a:t>pra</a:t>
            </a:r>
            <a:endParaRPr lang="en-US" altLang="ja-JP" sz="1800" dirty="0"/>
          </a:p>
          <a:p>
            <a:endParaRPr lang="en-US" altLang="ja-JP" sz="1800" dirty="0"/>
          </a:p>
          <a:p>
            <a:r>
              <a:rPr lang="en-US" altLang="ja-JP" sz="1800" dirty="0"/>
              <a:t>COMMIT;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60390" y="4376228"/>
            <a:ext cx="8701365" cy="1404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下矢印 5"/>
          <p:cNvSpPr/>
          <p:nvPr/>
        </p:nvSpPr>
        <p:spPr>
          <a:xfrm>
            <a:off x="187473" y="4760276"/>
            <a:ext cx="648090" cy="45017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04413" y="2118156"/>
            <a:ext cx="2304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前スライドで作成した構文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1593207A-021E-4F84-9E11-59713A492F80}"/>
              </a:ext>
            </a:extLst>
          </p:cNvPr>
          <p:cNvSpPr/>
          <p:nvPr/>
        </p:nvSpPr>
        <p:spPr>
          <a:xfrm>
            <a:off x="8289620" y="631694"/>
            <a:ext cx="1944270" cy="108015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別解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9821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404580"/>
            <a:ext cx="8229600" cy="850042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13.</a:t>
            </a:r>
            <a:r>
              <a:rPr lang="ja-JP" altLang="en-US" sz="1800" dirty="0"/>
              <a:t>すべての生徒の苗字（漢字）を抽出し、</a:t>
            </a:r>
            <a:r>
              <a:rPr lang="en-US" altLang="ja-JP" sz="1800" dirty="0"/>
              <a:t>"Family name"</a:t>
            </a:r>
            <a:r>
              <a:rPr lang="ja-JP" altLang="en-US" sz="1800" dirty="0"/>
              <a:t>カラムに、</a:t>
            </a:r>
            <a:br>
              <a:rPr lang="en-US" altLang="ja-JP" sz="1800" dirty="0"/>
            </a:br>
            <a:r>
              <a:rPr lang="ja-JP" altLang="en-US" sz="1800" dirty="0"/>
              <a:t>名前（漢字）を抽出し、</a:t>
            </a:r>
            <a:r>
              <a:rPr lang="en-US" altLang="ja-JP" sz="1800" dirty="0"/>
              <a:t>"</a:t>
            </a:r>
            <a:r>
              <a:rPr lang="en-US" altLang="ja-JP" sz="1800" dirty="0" err="1"/>
              <a:t>Given_name</a:t>
            </a:r>
            <a:r>
              <a:rPr lang="en-US" altLang="ja-JP" sz="1800" dirty="0"/>
              <a:t>"</a:t>
            </a:r>
            <a:r>
              <a:rPr lang="ja-JP" altLang="en-US" sz="1800" dirty="0"/>
              <a:t>カラムに値を入れてください。（★５）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412720"/>
            <a:ext cx="865143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800" dirty="0"/>
              <a:t>--</a:t>
            </a:r>
            <a:r>
              <a:rPr lang="ja-JP" altLang="en-US" sz="1800" dirty="0"/>
              <a:t>アップデートしましょう</a:t>
            </a:r>
            <a:r>
              <a:rPr lang="en-US" altLang="ja-JP" sz="1800" dirty="0"/>
              <a:t>(</a:t>
            </a:r>
            <a:r>
              <a:rPr lang="ja-JP" altLang="en-US" sz="1800" dirty="0"/>
              <a:t>名</a:t>
            </a:r>
            <a:r>
              <a:rPr lang="en-US" altLang="ja-JP" sz="1800" dirty="0"/>
              <a:t>)</a:t>
            </a:r>
            <a:endParaRPr lang="ja-JP" altLang="en-US" sz="1800" dirty="0"/>
          </a:p>
          <a:p>
            <a:r>
              <a:rPr lang="en-US" altLang="ja-JP" sz="1800" dirty="0"/>
              <a:t>BEGIN TRANSACTION</a:t>
            </a:r>
          </a:p>
          <a:p>
            <a:r>
              <a:rPr lang="en-US" altLang="ja-JP" sz="1800" dirty="0"/>
              <a:t>;</a:t>
            </a:r>
          </a:p>
          <a:p>
            <a:r>
              <a:rPr lang="en-US" altLang="ja-JP" sz="1800" dirty="0"/>
              <a:t>UPDATE [DB</a:t>
            </a:r>
            <a:r>
              <a:rPr lang="ja-JP" altLang="en-US" sz="1800" dirty="0"/>
              <a:t>名</a:t>
            </a:r>
            <a:r>
              <a:rPr lang="en-US" altLang="ja-JP" sz="1800" dirty="0"/>
              <a:t>].[</a:t>
            </a:r>
            <a:r>
              <a:rPr lang="en-US" altLang="ja-JP" sz="1800" dirty="0" err="1"/>
              <a:t>dbo</a:t>
            </a:r>
            <a:r>
              <a:rPr lang="en-US" altLang="ja-JP" sz="1800" dirty="0"/>
              <a:t>].[practice]</a:t>
            </a:r>
          </a:p>
          <a:p>
            <a:r>
              <a:rPr lang="en-US" altLang="ja-JP" sz="1800" dirty="0"/>
              <a:t>SET   [</a:t>
            </a:r>
            <a:r>
              <a:rPr lang="en-US" altLang="ja-JP" sz="1800" dirty="0" err="1"/>
              <a:t>given_Name</a:t>
            </a:r>
            <a:r>
              <a:rPr lang="en-US" altLang="ja-JP" sz="1800" dirty="0"/>
              <a:t>] = </a:t>
            </a:r>
            <a:r>
              <a:rPr lang="en-US" altLang="ja-JP" sz="1800" dirty="0" err="1"/>
              <a:t>mei</a:t>
            </a:r>
            <a:r>
              <a:rPr lang="en-US" altLang="ja-JP" sz="1800" dirty="0"/>
              <a:t>.[</a:t>
            </a:r>
            <a:r>
              <a:rPr lang="en-US" altLang="ja-JP" sz="1800" dirty="0" err="1"/>
              <a:t>mei</a:t>
            </a:r>
            <a:r>
              <a:rPr lang="en-US" altLang="ja-JP" sz="1800" dirty="0"/>
              <a:t>]</a:t>
            </a:r>
          </a:p>
          <a:p>
            <a:r>
              <a:rPr lang="en-US" altLang="ja-JP" sz="1800" dirty="0"/>
              <a:t>FROM  [DB</a:t>
            </a:r>
            <a:r>
              <a:rPr lang="ja-JP" altLang="en-US" sz="1800" dirty="0"/>
              <a:t>名</a:t>
            </a:r>
            <a:r>
              <a:rPr lang="en-US" altLang="ja-JP" sz="1800" dirty="0"/>
              <a:t>].[</a:t>
            </a:r>
            <a:r>
              <a:rPr lang="en-US" altLang="ja-JP" sz="1800" dirty="0" err="1"/>
              <a:t>dbo</a:t>
            </a:r>
            <a:r>
              <a:rPr lang="en-US" altLang="ja-JP" sz="1800" dirty="0"/>
              <a:t>].[practice] AS </a:t>
            </a:r>
            <a:r>
              <a:rPr lang="en-US" altLang="ja-JP" sz="1800" dirty="0" err="1"/>
              <a:t>pra</a:t>
            </a:r>
            <a:endParaRPr lang="en-US" altLang="ja-JP" sz="1800" dirty="0"/>
          </a:p>
          <a:p>
            <a:r>
              <a:rPr lang="en-US" altLang="ja-JP" sz="1800" dirty="0"/>
              <a:t>INNER JOIN </a:t>
            </a:r>
          </a:p>
          <a:p>
            <a:r>
              <a:rPr lang="en-US" altLang="ja-JP" sz="1800" dirty="0"/>
              <a:t>	  (</a:t>
            </a:r>
          </a:p>
          <a:p>
            <a:r>
              <a:rPr lang="en-US" altLang="ja-JP" sz="1800" dirty="0"/>
              <a:t>               SELECT [</a:t>
            </a:r>
            <a:r>
              <a:rPr lang="en-US" altLang="ja-JP" sz="1800" dirty="0" err="1"/>
              <a:t>temp_no</a:t>
            </a:r>
            <a:r>
              <a:rPr lang="en-US" altLang="ja-JP" sz="1800" dirty="0"/>
              <a:t>]</a:t>
            </a:r>
          </a:p>
          <a:p>
            <a:r>
              <a:rPr lang="en-US" altLang="ja-JP" sz="1800" dirty="0"/>
              <a:t>	              ,RIGHT([name],LEN([name]) - CHARINDEX(' ',[name])) AS [</a:t>
            </a:r>
            <a:r>
              <a:rPr lang="en-US" altLang="ja-JP" sz="1800" dirty="0" err="1"/>
              <a:t>mei</a:t>
            </a:r>
            <a:r>
              <a:rPr lang="en-US" altLang="ja-JP" sz="1800" dirty="0"/>
              <a:t>]</a:t>
            </a:r>
          </a:p>
          <a:p>
            <a:r>
              <a:rPr lang="en-US" altLang="ja-JP" sz="1800" dirty="0"/>
              <a:t>	   FROM [DB</a:t>
            </a:r>
            <a:r>
              <a:rPr lang="ja-JP" altLang="en-US" sz="1800" dirty="0"/>
              <a:t>名</a:t>
            </a:r>
            <a:r>
              <a:rPr lang="en-US" altLang="ja-JP" sz="1800" dirty="0"/>
              <a:t>].[</a:t>
            </a:r>
            <a:r>
              <a:rPr lang="en-US" altLang="ja-JP" sz="1800" dirty="0" err="1"/>
              <a:t>dbo</a:t>
            </a:r>
            <a:r>
              <a:rPr lang="en-US" altLang="ja-JP" sz="1800" dirty="0"/>
              <a:t>].[practice]</a:t>
            </a:r>
          </a:p>
          <a:p>
            <a:r>
              <a:rPr lang="en-US" altLang="ja-JP" sz="1800" dirty="0"/>
              <a:t>              ) AS </a:t>
            </a:r>
            <a:r>
              <a:rPr lang="en-US" altLang="ja-JP" sz="1800" dirty="0" err="1"/>
              <a:t>mei</a:t>
            </a:r>
            <a:endParaRPr lang="en-US" altLang="ja-JP" sz="1800" dirty="0"/>
          </a:p>
          <a:p>
            <a:r>
              <a:rPr lang="en-US" altLang="ja-JP" sz="1800" dirty="0"/>
              <a:t>ON </a:t>
            </a:r>
            <a:r>
              <a:rPr lang="en-US" altLang="ja-JP" sz="1800" dirty="0" err="1"/>
              <a:t>pra</a:t>
            </a:r>
            <a:r>
              <a:rPr lang="en-US" altLang="ja-JP" sz="1800" dirty="0"/>
              <a:t>.[</a:t>
            </a:r>
            <a:r>
              <a:rPr lang="en-US" altLang="ja-JP" sz="1800" dirty="0" err="1"/>
              <a:t>temp_no</a:t>
            </a:r>
            <a:r>
              <a:rPr lang="en-US" altLang="ja-JP" sz="1800" dirty="0"/>
              <a:t>] = </a:t>
            </a:r>
            <a:r>
              <a:rPr lang="en-US" altLang="ja-JP" sz="1800" dirty="0" err="1"/>
              <a:t>mei</a:t>
            </a:r>
            <a:r>
              <a:rPr lang="en-US" altLang="ja-JP" sz="1800" dirty="0"/>
              <a:t>.[</a:t>
            </a:r>
            <a:r>
              <a:rPr lang="en-US" altLang="ja-JP" sz="1800" dirty="0" err="1"/>
              <a:t>temp_no</a:t>
            </a:r>
            <a:r>
              <a:rPr lang="en-US" altLang="ja-JP" sz="1800" dirty="0"/>
              <a:t>]</a:t>
            </a:r>
          </a:p>
          <a:p>
            <a:r>
              <a:rPr lang="en-US" altLang="ja-JP" sz="1800" dirty="0"/>
              <a:t>;</a:t>
            </a:r>
          </a:p>
          <a:p>
            <a:r>
              <a:rPr lang="en-US" altLang="ja-JP" sz="1800" dirty="0"/>
              <a:t>COMMIT</a:t>
            </a:r>
          </a:p>
          <a:p>
            <a:r>
              <a:rPr lang="en-US" altLang="ja-JP" sz="1800" dirty="0"/>
              <a:t>;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784877" y="3356990"/>
            <a:ext cx="8701365" cy="1404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下矢印 5"/>
          <p:cNvSpPr/>
          <p:nvPr/>
        </p:nvSpPr>
        <p:spPr>
          <a:xfrm>
            <a:off x="7121010" y="2744750"/>
            <a:ext cx="648090" cy="45017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28900" y="2190166"/>
            <a:ext cx="2304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前スライドで作成した構文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5616083"/>
      </p:ext>
    </p:extLst>
  </p:cSld>
  <p:clrMapOvr>
    <a:masterClrMapping/>
  </p:clrMapOvr>
</p:sld>
</file>

<file path=ppt/theme/theme1.xml><?xml version="1.0" encoding="utf-8"?>
<a:theme xmlns:a="http://schemas.openxmlformats.org/drawingml/2006/main" name="プレゼンテーションテンプレート2017（ケース2-1用）">
  <a:themeElements>
    <a:clrScheme name="NTT DATA COLOR MASTER">
      <a:dk1>
        <a:srgbClr val="404040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ユーザー定義 2">
      <a:majorFont>
        <a:latin typeface="HGPｺﾞｼｯｸE"/>
        <a:ea typeface="HGPｺﾞｼｯｸE"/>
        <a:cs typeface=""/>
      </a:majorFont>
      <a:minorFont>
        <a:latin typeface="HGPｺﾞｼｯｸE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2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6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kumimoji="1" sz="1600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テンプレート_A4_20161220.pptx" id="{9C858962-F29B-4A66-8EC6-8BAF903AC268}" vid="{A6DDF9FA-FCEF-4354-BFA2-2E417DD6A1FB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プレゼンテーションテンプレート_A4</Template>
  <TotalTime>757</TotalTime>
  <Words>1986</Words>
  <Application>Microsoft Office PowerPoint</Application>
  <PresentationFormat>A4 210 x 297 mm</PresentationFormat>
  <Paragraphs>190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2" baseType="lpstr">
      <vt:lpstr>HGPｺﾞｼｯｸE</vt:lpstr>
      <vt:lpstr>HGPｺﾞｼｯｸE</vt:lpstr>
      <vt:lpstr>HGP創英角ｺﾞｼｯｸUB</vt:lpstr>
      <vt:lpstr>Meiryo UI</vt:lpstr>
      <vt:lpstr>MS PGothic</vt:lpstr>
      <vt:lpstr>Yu Gothic</vt:lpstr>
      <vt:lpstr>Arial</vt:lpstr>
      <vt:lpstr>プレゼンテーションテンプレート2017（ケース2-1用）</vt:lpstr>
      <vt:lpstr>PowerPoint プレゼンテーション</vt:lpstr>
      <vt:lpstr>意識するポイント</vt:lpstr>
      <vt:lpstr>13.すべての生徒の苗字（漢字）を抽出し、"Family name"カラムに、 名前（漢字）を抽出し、"Given_name"カラムに値を入れてください。（★５）</vt:lpstr>
      <vt:lpstr>13.すべての生徒の苗字（漢字）を抽出し、"Family name"カラムに、 名前（漢字）を抽出し、"Given_name"カラムに値を入れてください。（★５）</vt:lpstr>
      <vt:lpstr>13.すべての生徒の苗字（漢字）を抽出し、"Family name"カラムに、 名前（漢字）を抽出し、"Given_name"カラムに値を入れてください。（★５）</vt:lpstr>
      <vt:lpstr>13.すべての生徒の苗字（漢字）を抽出し、"Family name"カラムに、 名前（漢字）を抽出し、"Given_name"カラムに値を入れてください。（★５）</vt:lpstr>
      <vt:lpstr>13.すべての生徒の苗字（漢字）を抽出し、"Family name"カラムに、 名前（漢字）を抽出し、"Given_name"カラムに値を入れてください。（★５）</vt:lpstr>
      <vt:lpstr>13.すべての生徒の苗字（漢字）を抽出し、"Family name"カラムに、 名前（漢字）を抽出し、"Given_name"カラムに値を入れてください。（★５）</vt:lpstr>
      <vt:lpstr>13.すべての生徒の苗字（漢字）を抽出し、"Family name"カラムに、 名前（漢字）を抽出し、"Given_name"カラムに値を入れてください。（★５）</vt:lpstr>
      <vt:lpstr>13.すべての生徒の苗字（漢字）を抽出し、"Family name"カラムに、 名前（漢字）を抽出し、"Given_name"カラムに値を入れてください。（★５）</vt:lpstr>
      <vt:lpstr>13.すべての生徒の苗字（漢字）を抽出し、"Family name"カラムに、 名前（漢字）を抽出し、"Given_name"カラムに値を入れてください。（★５）</vt:lpstr>
      <vt:lpstr>意識するポイント</vt:lpstr>
      <vt:lpstr>14.五教科すべてにおいて平均点以上を獲得している生徒の名前と、 その五教科得点を抽出してください。（★６）</vt:lpstr>
      <vt:lpstr>PowerPoint プレゼンテーション</vt:lpstr>
    </vt:vector>
  </TitlesOfParts>
  <Company>NTTデータ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NTTデータ広報部</dc:creator>
  <cp:lastModifiedBy>安原 朋紀</cp:lastModifiedBy>
  <cp:revision>54</cp:revision>
  <cp:lastPrinted>2016-10-11T04:40:04Z</cp:lastPrinted>
  <dcterms:created xsi:type="dcterms:W3CDTF">2016-12-21T07:08:36Z</dcterms:created>
  <dcterms:modified xsi:type="dcterms:W3CDTF">2021-02-04T04:34:03Z</dcterms:modified>
  <cp:version>1.1</cp:version>
</cp:coreProperties>
</file>