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13"/>
  </p:notesMasterIdLst>
  <p:handoutMasterIdLst>
    <p:handoutMasterId r:id="rId14"/>
  </p:handoutMasterIdLst>
  <p:sldIdLst>
    <p:sldId id="270" r:id="rId2"/>
    <p:sldId id="271" r:id="rId3"/>
    <p:sldId id="272" r:id="rId4"/>
    <p:sldId id="273" r:id="rId5"/>
    <p:sldId id="281" r:id="rId6"/>
    <p:sldId id="274" r:id="rId7"/>
    <p:sldId id="275" r:id="rId8"/>
    <p:sldId id="278" r:id="rId9"/>
    <p:sldId id="276" r:id="rId10"/>
    <p:sldId id="277" r:id="rId11"/>
    <p:sldId id="262" r:id="rId12"/>
  </p:sldIdLst>
  <p:sldSz cx="9906000" cy="6858000" type="A4"/>
  <p:notesSz cx="6858000" cy="9144000"/>
  <p:defaultTextStyle>
    <a:defPPr>
      <a:defRPr lang="ja-JP"/>
    </a:defPPr>
    <a:lvl1pPr marL="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1pPr>
    <a:lvl2pPr marL="46294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2pPr>
    <a:lvl3pPr marL="92588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3pPr>
    <a:lvl4pPr marL="138882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4pPr>
    <a:lvl5pPr marL="185175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5pPr>
    <a:lvl6pPr marL="231469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6pPr>
    <a:lvl7pPr marL="277764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7pPr>
    <a:lvl8pPr marL="324057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8pPr>
    <a:lvl9pPr marL="370351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izumi" initials="k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424" autoAdjust="0"/>
  </p:normalViewPr>
  <p:slideViewPr>
    <p:cSldViewPr snapToObjects="1">
      <p:cViewPr varScale="1">
        <p:scale>
          <a:sx n="109" d="100"/>
          <a:sy n="109" d="100"/>
        </p:scale>
        <p:origin x="1500" y="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0" d="100"/>
          <a:sy n="90" d="100"/>
        </p:scale>
        <p:origin x="3696" y="72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F4258-8B54-E846-A716-B40C4AB7CB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372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B8588-1665-0A4A-AD47-68FFFFC620D1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AAED7-EB68-B44B-A29A-E9CFE7A11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94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1pPr>
    <a:lvl2pPr marL="46294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2pPr>
    <a:lvl3pPr marL="92588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3pPr>
    <a:lvl4pPr marL="138882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4pPr>
    <a:lvl5pPr marL="185175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5pPr>
    <a:lvl6pPr marL="231469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6pPr>
    <a:lvl7pPr marL="277764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7pPr>
    <a:lvl8pPr marL="324057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8pPr>
    <a:lvl9pPr marL="370351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681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5999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5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905999" cy="4725180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6000" cy="4714043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2144610" y="908720"/>
            <a:ext cx="7273010" cy="5544000"/>
          </a:xfrm>
          <a:prstGeom prst="rect">
            <a:avLst/>
          </a:prstGeom>
        </p:spPr>
        <p:txBody>
          <a:bodyPr lIns="183600" rIns="183600"/>
          <a:lstStyle>
            <a:lvl1pPr marL="457200" indent="-45720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/>
              <a:t>目次を入力</a:t>
            </a: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7" y="1747"/>
            <a:ext cx="9578639" cy="73079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/>
              <a:t>［目次］</a:t>
            </a:r>
            <a:endParaRPr kumimoji="1" lang="ja-JP" altLang="en-US" dirty="0"/>
          </a:p>
        </p:txBody>
      </p:sp>
      <p:sp>
        <p:nvSpPr>
          <p:cNvPr id="12" name="TextBox 16"/>
          <p:cNvSpPr txBox="1"/>
          <p:nvPr userDrawn="1"/>
        </p:nvSpPr>
        <p:spPr>
          <a:xfrm>
            <a:off x="4617884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sp>
        <p:nvSpPr>
          <p:cNvPr id="14" name="TextBox 12"/>
          <p:cNvSpPr txBox="1"/>
          <p:nvPr userDrawn="1"/>
        </p:nvSpPr>
        <p:spPr>
          <a:xfrm>
            <a:off x="2080172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  <a:r>
              <a:rPr kumimoji="0" lang="ja-JP" altLang="en-US" sz="800" b="0" i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　　　</a:t>
            </a:r>
            <a:endParaRPr kumimoji="0" lang="en-US" altLang="ja-JP" sz="800" b="0" i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itchFamily="50" charset="-128"/>
            </a:endParaRPr>
          </a:p>
        </p:txBody>
      </p:sp>
      <p:pic>
        <p:nvPicPr>
          <p:cNvPr id="9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92684" y="6485492"/>
            <a:ext cx="1053206" cy="338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7232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中見出し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548000" y="908720"/>
            <a:ext cx="6789376" cy="4412378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2400" spc="20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［中見出し］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31284" y="6593330"/>
            <a:ext cx="1616243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14" name="TextBox 16"/>
          <p:cNvSpPr txBox="1"/>
          <p:nvPr userDrawn="1"/>
        </p:nvSpPr>
        <p:spPr>
          <a:xfrm>
            <a:off x="4633845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8333229" y="6453420"/>
            <a:ext cx="1361237" cy="4000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9181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73472" y="908720"/>
            <a:ext cx="8944148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 typeface="Arial" charset="0"/>
              <a:buNone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</p:txBody>
      </p:sp>
      <p:sp>
        <p:nvSpPr>
          <p:cNvPr id="5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2902"/>
            <a:ext cx="957013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400" baseline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/>
              <a:t>［タイトル］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101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 userDrawn="1"/>
        </p:nvSpPr>
        <p:spPr>
          <a:xfrm>
            <a:off x="0" y="0"/>
            <a:ext cx="9906000" cy="7337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6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7" y="2902"/>
            <a:ext cx="9570131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4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/>
              <a:t>［タイトル］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73472" y="908720"/>
            <a:ext cx="8944148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 typeface="Arial" charset="0"/>
              <a:buNone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</p:txBody>
      </p:sp>
    </p:spTree>
    <p:extLst>
      <p:ext uri="{BB962C8B-B14F-4D97-AF65-F5344CB8AC3E}">
        <p14:creationId xmlns:p14="http://schemas.microsoft.com/office/powerpoint/2010/main" val="1249305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クロージングロ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8" name="TextBox 12"/>
          <p:cNvSpPr txBox="1"/>
          <p:nvPr userDrawn="1"/>
        </p:nvSpPr>
        <p:spPr>
          <a:xfrm>
            <a:off x="8142112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9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913863" y="2492870"/>
            <a:ext cx="4127427" cy="1327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19" y="5949350"/>
            <a:ext cx="3213607" cy="54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96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D014-8CBA-4A59-96CC-04153C8C8CEA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305-9287-4527-9D4B-327E921D80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16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384"/>
            <a:ext cx="9906000" cy="4752564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60" y="0"/>
            <a:ext cx="9906000" cy="472518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90" y="-27480"/>
            <a:ext cx="9906000" cy="475266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552" y="0"/>
            <a:ext cx="9921552" cy="472518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27480"/>
            <a:ext cx="9906000" cy="475266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6000" cy="4714043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1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360" y="2183"/>
            <a:ext cx="9906000" cy="4722997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79"/>
            <a:ext cx="9906000" cy="4752659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［タイトル（１</a:t>
            </a:r>
            <a:r>
              <a:rPr lang="en-US" altLang="ja-JP"/>
              <a:t>〜</a:t>
            </a:r>
            <a:r>
              <a:rPr lang="ja-JP" altLang="en-US"/>
              <a:t>３行）］</a:t>
            </a:r>
            <a:endParaRPr lang="ja-JP" altLang="en-US" dirty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/>
              <a:t>○○○○年○○月○○日</a:t>
            </a:r>
            <a:br>
              <a:rPr lang="ja-JP" altLang="en-US" dirty="0"/>
            </a:br>
            <a:r>
              <a:rPr lang="ja-JP" altLang="en-US" dirty="0"/>
              <a:t>株式会社リアライズ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 userDrawn="1"/>
        </p:nvSpPr>
        <p:spPr>
          <a:xfrm>
            <a:off x="0" y="6434124"/>
            <a:ext cx="9906000" cy="42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TextBox 12"/>
          <p:cNvSpPr txBox="1"/>
          <p:nvPr userDrawn="1"/>
        </p:nvSpPr>
        <p:spPr>
          <a:xfrm>
            <a:off x="715441" y="6593330"/>
            <a:ext cx="1645271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11" name="TextBox 16"/>
          <p:cNvSpPr txBox="1"/>
          <p:nvPr userDrawn="1"/>
        </p:nvSpPr>
        <p:spPr>
          <a:xfrm>
            <a:off x="4633845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  <p:pic>
        <p:nvPicPr>
          <p:cNvPr id="9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20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8333229" y="6453420"/>
            <a:ext cx="1361237" cy="4000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68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01" r:id="rId7"/>
    <p:sldLayoutId id="2147483713" r:id="rId8"/>
    <p:sldLayoutId id="2147483714" r:id="rId9"/>
    <p:sldLayoutId id="2147483715" r:id="rId10"/>
    <p:sldLayoutId id="2147483716" r:id="rId11"/>
    <p:sldLayoutId id="2147483683" r:id="rId12"/>
    <p:sldLayoutId id="2147483688" r:id="rId13"/>
    <p:sldLayoutId id="2147483693" r:id="rId14"/>
    <p:sldLayoutId id="2147483703" r:id="rId15"/>
    <p:sldLayoutId id="2147483695" r:id="rId16"/>
    <p:sldLayoutId id="2147483717" r:id="rId17"/>
  </p:sldLayoutIdLst>
  <p:hf hdr="0" dt="0"/>
  <p:txStyles>
    <p:titleStyle>
      <a:lvl1pPr algn="l" defTabSz="484862" rtl="0" eaLnBrk="1" fontAlgn="base" hangingPunct="1">
        <a:spcBef>
          <a:spcPct val="0"/>
        </a:spcBef>
        <a:spcAft>
          <a:spcPct val="0"/>
        </a:spcAft>
        <a:defRPr kumimoji="1" sz="1909" b="0" i="0" kern="1200" spc="16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484862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969727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454588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1939450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180141" indent="-180141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545" kern="1200">
          <a:solidFill>
            <a:schemeClr val="tx1"/>
          </a:solidFill>
          <a:latin typeface="Arial"/>
          <a:ea typeface="+mn-ea"/>
          <a:cs typeface="Arial"/>
        </a:defRPr>
      </a:lvl1pPr>
      <a:lvl2pPr marL="723926" indent="-239063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2pPr>
      <a:lvl3pPr marL="1156599" indent="-186874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3pPr>
      <a:lvl4pPr marL="1638094" indent="-183509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4pPr>
      <a:lvl5pPr marL="2121273" indent="-181825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5pPr>
      <a:lvl6pPr marL="2666742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6pPr>
      <a:lvl7pPr marL="3151607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7pPr>
      <a:lvl8pPr marL="3636468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8pPr>
      <a:lvl9pPr marL="4121332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1pPr>
      <a:lvl2pPr marL="484862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2pPr>
      <a:lvl3pPr marL="969727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3pPr>
      <a:lvl4pPr marL="1454588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4pPr>
      <a:lvl5pPr marL="1939450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5pPr>
      <a:lvl6pPr marL="2424313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6pPr>
      <a:lvl7pPr marL="2909175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7pPr>
      <a:lvl8pPr marL="3394036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8pPr>
      <a:lvl9pPr marL="3878899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engineer-memo.com/2012/11/04/sql-server-%E3%81%AE%E5%9B%9B%E6%8D%A8%E4%BA%94%E5%85%A5%E3%81%AB%E3%81%A4%E3%81%84%E3%81%A6/" TargetMode="External"/><Relationship Id="rId2" Type="http://schemas.openxmlformats.org/officeDocument/2006/relationships/hyperlink" Target="https://docs.microsoft.com/ja-jp/sql/t-sql/functions/round-transact-sql?view=sql-server-ver15" TargetMode="Externa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idx="16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SQL</a:t>
            </a:r>
            <a:r>
              <a:rPr lang="ja-JP" altLang="en-US" dirty="0"/>
              <a:t>講座</a:t>
            </a:r>
            <a:r>
              <a:rPr lang="en-US" altLang="ja-JP" dirty="0"/>
              <a:t>(</a:t>
            </a:r>
            <a:r>
              <a:rPr lang="ja-JP" altLang="en-US" dirty="0"/>
              <a:t>初級編</a:t>
            </a:r>
            <a:r>
              <a:rPr lang="en-US" altLang="ja-JP" dirty="0"/>
              <a:t>)</a:t>
            </a:r>
            <a:r>
              <a:rPr lang="ja-JP" altLang="en-US" dirty="0"/>
              <a:t>　課題</a:t>
            </a:r>
            <a:r>
              <a:rPr lang="en-US" altLang="ja-JP" dirty="0"/>
              <a:t>(</a:t>
            </a:r>
            <a:r>
              <a:rPr lang="ja-JP" altLang="en-US" dirty="0"/>
              <a:t>テスト結果</a:t>
            </a:r>
            <a:r>
              <a:rPr lang="en-US" altLang="ja-JP" dirty="0"/>
              <a:t>)</a:t>
            </a:r>
            <a:r>
              <a:rPr lang="ja-JP" altLang="en-US" dirty="0"/>
              <a:t>解説</a:t>
            </a:r>
            <a:r>
              <a:rPr lang="en-US" altLang="ja-JP" dirty="0"/>
              <a:t>_</a:t>
            </a:r>
            <a:r>
              <a:rPr lang="ja-JP" altLang="en-US" dirty="0"/>
              <a:t>問</a:t>
            </a:r>
            <a:r>
              <a:rPr lang="en-US" altLang="ja-JP" dirty="0"/>
              <a:t>1</a:t>
            </a:r>
            <a:r>
              <a:rPr lang="ja-JP" altLang="en-US" dirty="0"/>
              <a:t>～</a:t>
            </a:r>
            <a:r>
              <a:rPr lang="en-US" altLang="ja-JP" dirty="0"/>
              <a:t>6</a:t>
            </a:r>
            <a:endParaRPr lang="ja-JP" altLang="en-US" dirty="0"/>
          </a:p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977420" y="4094445"/>
            <a:ext cx="1769285" cy="45535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Confidential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212477" y="167054"/>
            <a:ext cx="1692275" cy="539750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kumimoji="0" lang="ja-JP" altLang="en-US" sz="800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情 報 種 別 ： 秘密（関係者限り）</a:t>
            </a:r>
            <a:endParaRPr kumimoji="0" lang="en-US" altLang="ja-JP" sz="800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kumimoji="0" lang="ja-JP" altLang="en-US" sz="800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会　 社　 名 ： 株式会社リアライズ</a:t>
            </a:r>
            <a:endParaRPr kumimoji="0" lang="en-US" altLang="ja-JP" sz="800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kumimoji="0" lang="ja-JP" altLang="en-US" sz="800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情報所有者 ： 株式会社リアライズ</a:t>
            </a:r>
          </a:p>
        </p:txBody>
      </p:sp>
      <p:sp>
        <p:nvSpPr>
          <p:cNvPr id="3" name="四角形吹き出し 2"/>
          <p:cNvSpPr/>
          <p:nvPr/>
        </p:nvSpPr>
        <p:spPr>
          <a:xfrm>
            <a:off x="7761390" y="3697324"/>
            <a:ext cx="2345365" cy="108015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トークスクリプトの準備</a:t>
            </a:r>
            <a:endParaRPr kumimoji="1" lang="en-US" altLang="ja-JP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四角形吹き出し 7"/>
          <p:cNvSpPr/>
          <p:nvPr/>
        </p:nvSpPr>
        <p:spPr>
          <a:xfrm>
            <a:off x="8121440" y="4276203"/>
            <a:ext cx="2345365" cy="108015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録画は</a:t>
            </a:r>
            <a:r>
              <a:rPr kumimoji="1" lang="en-US" altLang="ja-JP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ZOOM</a:t>
            </a:r>
            <a:r>
              <a:rPr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で行う？</a:t>
            </a:r>
            <a:endParaRPr kumimoji="1" lang="en-US" altLang="ja-JP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四角形吹き出し 8"/>
          <p:cNvSpPr/>
          <p:nvPr/>
        </p:nvSpPr>
        <p:spPr>
          <a:xfrm>
            <a:off x="8150112" y="1742392"/>
            <a:ext cx="2345365" cy="108015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不明点を特化する？</a:t>
            </a:r>
            <a:endParaRPr kumimoji="1" lang="en-US" altLang="ja-JP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069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4528" y="274638"/>
            <a:ext cx="864096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700" dirty="0"/>
              <a:t>6.</a:t>
            </a:r>
            <a:r>
              <a:rPr lang="ja-JP" altLang="en-US" sz="1700" dirty="0"/>
              <a:t>１組の五科目合計点数最高得点者の名前と、その人の合計点を抽出してください。（★３）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0552" y="985512"/>
            <a:ext cx="8208912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SELECT  TOP 1  </a:t>
            </a:r>
          </a:p>
          <a:p>
            <a:r>
              <a:rPr lang="en-US" altLang="ja-JP" sz="3200" dirty="0"/>
              <a:t>              [name]</a:t>
            </a:r>
          </a:p>
          <a:p>
            <a:r>
              <a:rPr lang="en-US" altLang="ja-JP" sz="3200" dirty="0"/>
              <a:t>              ,[sum]</a:t>
            </a:r>
          </a:p>
          <a:p>
            <a:r>
              <a:rPr lang="en-US" altLang="ja-JP" sz="3200" dirty="0"/>
              <a:t>FROM [DB</a:t>
            </a:r>
            <a:r>
              <a:rPr lang="ja-JP" altLang="en-US" sz="3200" dirty="0"/>
              <a:t>名</a:t>
            </a:r>
            <a:r>
              <a:rPr lang="en-US" altLang="ja-JP" sz="3200" dirty="0"/>
              <a:t>].[</a:t>
            </a:r>
            <a:r>
              <a:rPr lang="en-US" altLang="ja-JP" sz="3200" dirty="0" err="1"/>
              <a:t>dbo</a:t>
            </a:r>
            <a:r>
              <a:rPr lang="en-US" altLang="ja-JP" sz="3200" dirty="0"/>
              <a:t>].[practice] </a:t>
            </a:r>
          </a:p>
          <a:p>
            <a:r>
              <a:rPr lang="en-US" altLang="ja-JP" sz="3200" dirty="0"/>
              <a:t>WHERE [class] = 1</a:t>
            </a:r>
          </a:p>
          <a:p>
            <a:r>
              <a:rPr lang="en-US" altLang="ja-JP" sz="3200" dirty="0"/>
              <a:t>ORDER BY [sum] DESC</a:t>
            </a:r>
          </a:p>
          <a:p>
            <a:r>
              <a:rPr lang="en-US" altLang="ja-JP" sz="3200" dirty="0"/>
              <a:t>;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48544" y="4745750"/>
            <a:ext cx="8352928" cy="2055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構文解説</a:t>
            </a:r>
            <a:r>
              <a:rPr lang="en-US" altLang="ja-JP" dirty="0"/>
              <a:t>】</a:t>
            </a:r>
          </a:p>
          <a:p>
            <a:r>
              <a:rPr lang="en-US" altLang="ja-JP" dirty="0"/>
              <a:t>TOP (</a:t>
            </a:r>
            <a:r>
              <a:rPr lang="ja-JP" altLang="en-US" dirty="0"/>
              <a:t>数字</a:t>
            </a:r>
            <a:r>
              <a:rPr lang="en-US" altLang="ja-JP" dirty="0"/>
              <a:t>)</a:t>
            </a:r>
            <a:r>
              <a:rPr lang="ja-JP" altLang="en-US" dirty="0"/>
              <a:t> ： クエリ結果の</a:t>
            </a:r>
            <a:r>
              <a:rPr lang="en-US" altLang="ja-JP" dirty="0"/>
              <a:t>”(</a:t>
            </a:r>
            <a:r>
              <a:rPr lang="ja-JP" altLang="en-US" dirty="0"/>
              <a:t>数字</a:t>
            </a:r>
            <a:r>
              <a:rPr lang="en-US" altLang="ja-JP" dirty="0"/>
              <a:t>)”</a:t>
            </a:r>
            <a:r>
              <a:rPr lang="ja-JP" altLang="en-US" dirty="0"/>
              <a:t>行の結果のみを出力する。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　　</a:t>
            </a:r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並び替えを行うものではないため注意。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	    ※SQL Server</a:t>
            </a:r>
            <a:r>
              <a:rPr lang="ja-JP" altLang="en-US" dirty="0"/>
              <a:t>と</a:t>
            </a:r>
            <a:r>
              <a:rPr lang="en-US" altLang="ja-JP" dirty="0"/>
              <a:t>Access</a:t>
            </a:r>
            <a:r>
              <a:rPr lang="ja-JP" altLang="en-US" dirty="0"/>
              <a:t>のみ使用可。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6" name="四角形吹き出し 5"/>
          <p:cNvSpPr/>
          <p:nvPr/>
        </p:nvSpPr>
        <p:spPr>
          <a:xfrm>
            <a:off x="7129260" y="1530190"/>
            <a:ext cx="3008459" cy="1495921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TOP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句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ついて</a:t>
            </a:r>
            <a:endParaRPr lang="en-US" altLang="ja-JP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もし</a:t>
            </a:r>
            <a:r>
              <a:rPr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同じ得点が２人いても一番目の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r>
              <a:rPr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だけがとりだされることに注意</a:t>
            </a:r>
            <a:endParaRPr lang="en-US" altLang="ja-JP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525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9559572" y="3333753"/>
            <a:ext cx="184731" cy="312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ja-JP" altLang="en-US" sz="1432" dirty="0"/>
          </a:p>
        </p:txBody>
      </p:sp>
    </p:spTree>
    <p:extLst>
      <p:ext uri="{BB962C8B-B14F-4D97-AF65-F5344CB8AC3E}">
        <p14:creationId xmlns:p14="http://schemas.microsoft.com/office/powerpoint/2010/main" val="11852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404580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1.</a:t>
            </a:r>
            <a:r>
              <a:rPr lang="ja-JP" altLang="en-US" sz="1800" dirty="0"/>
              <a:t>全データを参照し、クラスごとに並べてください。（★１）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48544" y="1052737"/>
            <a:ext cx="8208912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SELECT * </a:t>
            </a:r>
          </a:p>
          <a:p>
            <a:r>
              <a:rPr lang="en-US" altLang="ja-JP" sz="3200" dirty="0"/>
              <a:t>FROM  [DB</a:t>
            </a:r>
            <a:r>
              <a:rPr lang="ja-JP" altLang="en-US" sz="3200" dirty="0"/>
              <a:t>名</a:t>
            </a:r>
            <a:r>
              <a:rPr lang="en-US" altLang="ja-JP" sz="3200" dirty="0"/>
              <a:t>].[</a:t>
            </a:r>
            <a:r>
              <a:rPr lang="en-US" altLang="ja-JP" sz="3200" dirty="0" err="1"/>
              <a:t>dbo</a:t>
            </a:r>
            <a:r>
              <a:rPr lang="en-US" altLang="ja-JP" sz="3200" dirty="0"/>
              <a:t>].[practice]</a:t>
            </a:r>
          </a:p>
          <a:p>
            <a:r>
              <a:rPr lang="en-US" altLang="ja-JP" sz="3200" dirty="0"/>
              <a:t>ORDER BY [class]</a:t>
            </a:r>
          </a:p>
          <a:p>
            <a:r>
              <a:rPr lang="en-US" altLang="ja-JP" sz="3200" dirty="0"/>
              <a:t>;</a:t>
            </a:r>
            <a:endParaRPr lang="ja-JP" altLang="en-US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21562" y="3272931"/>
            <a:ext cx="8352928" cy="3457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構文解説</a:t>
            </a:r>
            <a:r>
              <a:rPr lang="en-US" altLang="ja-JP" dirty="0"/>
              <a:t>】</a:t>
            </a:r>
          </a:p>
          <a:p>
            <a:r>
              <a:rPr lang="en-US" altLang="ja-JP" dirty="0"/>
              <a:t>* </a:t>
            </a:r>
            <a:r>
              <a:rPr lang="ja-JP" altLang="en-US" dirty="0"/>
              <a:t>： 全カラムを表す記号。（今回はすべてのデータを見たいため、使用）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ORDER BY</a:t>
            </a:r>
            <a:r>
              <a:rPr lang="ja-JP" altLang="en-US" dirty="0"/>
              <a:t>：</a:t>
            </a:r>
            <a:endParaRPr lang="en-US" altLang="ja-JP" dirty="0"/>
          </a:p>
          <a:p>
            <a:r>
              <a:rPr lang="ja-JP" altLang="en-US" dirty="0"/>
              <a:t>　・  </a:t>
            </a:r>
            <a:r>
              <a:rPr lang="en-US" altLang="ja-JP" dirty="0"/>
              <a:t>1</a:t>
            </a:r>
            <a:r>
              <a:rPr lang="ja-JP" altLang="en-US" dirty="0"/>
              <a:t>つまたは複数の指定した列に基づいて、クエリの結果を並べ替える</a:t>
            </a:r>
            <a:endParaRPr lang="en-US" altLang="ja-JP" dirty="0"/>
          </a:p>
          <a:p>
            <a:r>
              <a:rPr lang="ja-JP" altLang="en-US" dirty="0"/>
              <a:t>　・　</a:t>
            </a:r>
            <a:r>
              <a:rPr lang="en-US" altLang="ja-JP" dirty="0"/>
              <a:t>ORDER BY [</a:t>
            </a:r>
            <a:r>
              <a:rPr lang="ja-JP" altLang="en-US" dirty="0"/>
              <a:t>カラム名</a:t>
            </a:r>
            <a:r>
              <a:rPr lang="en-US" altLang="ja-JP" dirty="0"/>
              <a:t>] ASC</a:t>
            </a:r>
            <a:r>
              <a:rPr lang="ja-JP" altLang="en-US" dirty="0"/>
              <a:t>　</a:t>
            </a:r>
            <a:r>
              <a:rPr lang="en-US" altLang="ja-JP" dirty="0"/>
              <a:t>(</a:t>
            </a:r>
            <a:r>
              <a:rPr lang="ja-JP" altLang="en-US" dirty="0"/>
              <a:t>昇順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・</a:t>
            </a:r>
            <a:r>
              <a:rPr lang="en-US" altLang="ja-JP" dirty="0"/>
              <a:t>  ORDER BY [</a:t>
            </a:r>
            <a:r>
              <a:rPr lang="ja-JP" altLang="en-US" dirty="0"/>
              <a:t>カラム名</a:t>
            </a:r>
            <a:r>
              <a:rPr lang="en-US" altLang="ja-JP" dirty="0"/>
              <a:t>] DECS</a:t>
            </a:r>
            <a:r>
              <a:rPr lang="ja-JP" altLang="en-US" dirty="0"/>
              <a:t>　（降順）　</a:t>
            </a:r>
            <a:endParaRPr lang="en-US" altLang="ja-JP" dirty="0"/>
          </a:p>
          <a:p>
            <a:r>
              <a:rPr lang="ja-JP" altLang="en-US" dirty="0"/>
              <a:t>　・　</a:t>
            </a:r>
            <a:r>
              <a:rPr lang="en-US" altLang="ja-JP" dirty="0"/>
              <a:t>ASC/DESC</a:t>
            </a:r>
            <a:r>
              <a:rPr lang="ja-JP" altLang="en-US" dirty="0"/>
              <a:t>を指定しない場合は、</a:t>
            </a:r>
            <a:r>
              <a:rPr lang="en-US" altLang="ja-JP" dirty="0"/>
              <a:t>ASC</a:t>
            </a:r>
            <a:r>
              <a:rPr lang="ja-JP" altLang="en-US" dirty="0"/>
              <a:t>がデフォルト　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※NULL</a:t>
            </a:r>
            <a:r>
              <a:rPr lang="ja-JP" altLang="en-US" dirty="0"/>
              <a:t>値は一番小さい値として扱われる</a:t>
            </a:r>
            <a:endParaRPr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自動的に並び替えが行われることはないため、並び替えをしたい際は必ず指定</a:t>
            </a:r>
            <a:endParaRPr lang="en-US" altLang="ja-JP" dirty="0">
              <a:solidFill>
                <a:srgbClr val="FF0000"/>
              </a:solidFill>
            </a:endParaRPr>
          </a:p>
          <a:p>
            <a:endParaRPr lang="en-US" altLang="ja-JP" dirty="0"/>
          </a:p>
        </p:txBody>
      </p:sp>
      <p:sp>
        <p:nvSpPr>
          <p:cNvPr id="5" name="四角形吹き出し 4"/>
          <p:cNvSpPr/>
          <p:nvPr/>
        </p:nvSpPr>
        <p:spPr>
          <a:xfrm>
            <a:off x="8121440" y="109538"/>
            <a:ext cx="2345365" cy="108015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用語</a:t>
            </a:r>
            <a:r>
              <a:rPr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の説明をもう少し丁寧にする</a:t>
            </a:r>
            <a:endParaRPr lang="en-US" altLang="ja-JP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ASC</a:t>
            </a:r>
            <a:r>
              <a:rPr kumimoji="1" lang="ja-JP" altLang="en-US" sz="16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kumimoji="1" lang="en-US" altLang="ja-JP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DECS</a:t>
            </a:r>
          </a:p>
        </p:txBody>
      </p:sp>
    </p:spTree>
    <p:extLst>
      <p:ext uri="{BB962C8B-B14F-4D97-AF65-F5344CB8AC3E}">
        <p14:creationId xmlns:p14="http://schemas.microsoft.com/office/powerpoint/2010/main" val="18914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93702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2.</a:t>
            </a:r>
            <a:r>
              <a:rPr lang="ja-JP" altLang="en-US" sz="1800" dirty="0"/>
              <a:t>全データの件数を数えてください。（★１）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0552" y="1124680"/>
            <a:ext cx="820891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SELECT COUNT(*) AS [</a:t>
            </a:r>
            <a:r>
              <a:rPr lang="en-US" altLang="ja-JP" sz="3200" dirty="0" err="1"/>
              <a:t>cnt</a:t>
            </a:r>
            <a:r>
              <a:rPr lang="en-US" altLang="ja-JP" sz="3200" dirty="0"/>
              <a:t>]</a:t>
            </a:r>
          </a:p>
          <a:p>
            <a:r>
              <a:rPr lang="en-US" altLang="ja-JP" sz="3200" dirty="0"/>
              <a:t>FROM [DB</a:t>
            </a:r>
            <a:r>
              <a:rPr lang="ja-JP" altLang="en-US" sz="3200" dirty="0"/>
              <a:t>名</a:t>
            </a:r>
            <a:r>
              <a:rPr lang="en-US" altLang="ja-JP" sz="3200" dirty="0"/>
              <a:t>].[</a:t>
            </a:r>
            <a:r>
              <a:rPr lang="en-US" altLang="ja-JP" sz="3200" dirty="0" err="1"/>
              <a:t>dbo</a:t>
            </a:r>
            <a:r>
              <a:rPr lang="en-US" altLang="ja-JP" sz="3200" dirty="0"/>
              <a:t>].[practice]</a:t>
            </a:r>
          </a:p>
          <a:p>
            <a:r>
              <a:rPr lang="en-US" altLang="ja-JP" sz="3200" dirty="0"/>
              <a:t>;</a:t>
            </a:r>
            <a:endParaRPr lang="ja-JP" altLang="en-US" sz="3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48544" y="3573020"/>
            <a:ext cx="8352928" cy="177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構文解説</a:t>
            </a:r>
            <a:r>
              <a:rPr lang="en-US" altLang="ja-JP" dirty="0"/>
              <a:t>】</a:t>
            </a:r>
          </a:p>
          <a:p>
            <a:r>
              <a:rPr lang="en-US" altLang="ja-JP" dirty="0"/>
              <a:t>COUNT([</a:t>
            </a:r>
            <a:r>
              <a:rPr lang="ja-JP" altLang="en-US" dirty="0"/>
              <a:t>カラム名</a:t>
            </a:r>
            <a:r>
              <a:rPr lang="en-US" altLang="ja-JP" dirty="0"/>
              <a:t>]) </a:t>
            </a:r>
            <a:r>
              <a:rPr lang="ja-JP" altLang="en-US" dirty="0"/>
              <a:t>： 指定のカラムにいくつの値が入っているかを返す。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ja-JP" altLang="en-US" dirty="0"/>
              <a:t>（</a:t>
            </a:r>
            <a:r>
              <a:rPr lang="ja-JP" altLang="en-US" dirty="0">
                <a:solidFill>
                  <a:srgbClr val="FF0000"/>
                </a:solidFill>
              </a:rPr>
              <a:t>カラム名指定をした際は、</a:t>
            </a:r>
            <a:r>
              <a:rPr lang="en-US" altLang="ja-JP" b="1" dirty="0">
                <a:solidFill>
                  <a:srgbClr val="FF0000"/>
                </a:solidFill>
              </a:rPr>
              <a:t>NULL</a:t>
            </a:r>
            <a:r>
              <a:rPr lang="ja-JP" altLang="en-US" b="1" dirty="0">
                <a:solidFill>
                  <a:srgbClr val="FF0000"/>
                </a:solidFill>
              </a:rPr>
              <a:t>は数えられないことに注意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en-US" altLang="ja-JP" dirty="0"/>
              <a:t>		※</a:t>
            </a:r>
            <a:r>
              <a:rPr lang="ja-JP" altLang="en-US" dirty="0"/>
              <a:t>カラム名を</a:t>
            </a:r>
            <a:r>
              <a:rPr lang="en-US" altLang="ja-JP" dirty="0"/>
              <a:t>” * ”</a:t>
            </a:r>
            <a:r>
              <a:rPr lang="ja-JP" altLang="en-US" dirty="0"/>
              <a:t>にした場合は、</a:t>
            </a:r>
            <a:r>
              <a:rPr lang="en-US" altLang="ja-JP" dirty="0"/>
              <a:t>NULL</a:t>
            </a:r>
            <a:r>
              <a:rPr lang="ja-JP" altLang="en-US" dirty="0"/>
              <a:t>も数える。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AS</a:t>
            </a:r>
            <a:r>
              <a:rPr lang="ja-JP" altLang="en-US" dirty="0"/>
              <a:t>：新たに列名を指定するときに用いる。　</a:t>
            </a:r>
            <a:r>
              <a:rPr lang="en-US" altLang="ja-JP" dirty="0"/>
              <a:t>※</a:t>
            </a:r>
            <a:r>
              <a:rPr lang="ja-JP" altLang="en-US" dirty="0"/>
              <a:t>省略可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641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3.</a:t>
            </a:r>
            <a:r>
              <a:rPr lang="ja-JP" altLang="en-US" sz="1800" dirty="0"/>
              <a:t>各クラスに何人の人がいるかを算出してください。（★１）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0552" y="764704"/>
            <a:ext cx="8208912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SELECT  [class]</a:t>
            </a:r>
          </a:p>
          <a:p>
            <a:r>
              <a:rPr lang="en-US" altLang="ja-JP" sz="2800" dirty="0"/>
              <a:t>            ,COUNT(*) AS [</a:t>
            </a:r>
            <a:r>
              <a:rPr lang="en-US" altLang="ja-JP" sz="2800" dirty="0" err="1"/>
              <a:t>class_cnt</a:t>
            </a:r>
            <a:r>
              <a:rPr lang="en-US" altLang="ja-JP" sz="2800" dirty="0"/>
              <a:t>]</a:t>
            </a:r>
          </a:p>
          <a:p>
            <a:r>
              <a:rPr lang="en-US" altLang="ja-JP" sz="2800" dirty="0"/>
              <a:t>FROM [DB</a:t>
            </a:r>
            <a:r>
              <a:rPr lang="ja-JP" altLang="en-US" sz="2800" dirty="0"/>
              <a:t>名</a:t>
            </a:r>
            <a:r>
              <a:rPr lang="en-US" altLang="ja-JP" sz="2800" dirty="0"/>
              <a:t>].[</a:t>
            </a:r>
            <a:r>
              <a:rPr lang="en-US" altLang="ja-JP" sz="2800" dirty="0" err="1"/>
              <a:t>dbo</a:t>
            </a:r>
            <a:r>
              <a:rPr lang="en-US" altLang="ja-JP" sz="2800" dirty="0"/>
              <a:t>].[practice] </a:t>
            </a:r>
          </a:p>
          <a:p>
            <a:r>
              <a:rPr lang="en-US" altLang="ja-JP" sz="2800" dirty="0"/>
              <a:t>GROUP BY [class]</a:t>
            </a:r>
          </a:p>
          <a:p>
            <a:r>
              <a:rPr lang="en-US" altLang="ja-JP" sz="2800" dirty="0"/>
              <a:t>ORDER BY [class]</a:t>
            </a:r>
          </a:p>
          <a:p>
            <a:r>
              <a:rPr lang="en-US" altLang="ja-JP" sz="2800" dirty="0"/>
              <a:t>;</a:t>
            </a:r>
            <a:endParaRPr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0552" y="4149100"/>
            <a:ext cx="8352928" cy="149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構文解説</a:t>
            </a:r>
            <a:r>
              <a:rPr lang="en-US" altLang="ja-JP" dirty="0"/>
              <a:t>】</a:t>
            </a:r>
          </a:p>
          <a:p>
            <a:r>
              <a:rPr lang="en-US" altLang="ja-JP" dirty="0"/>
              <a:t>GROUP BY [</a:t>
            </a:r>
            <a:r>
              <a:rPr lang="ja-JP" altLang="en-US" dirty="0"/>
              <a:t>カラム名</a:t>
            </a:r>
            <a:r>
              <a:rPr lang="en-US" altLang="ja-JP" dirty="0"/>
              <a:t>] </a:t>
            </a:r>
            <a:r>
              <a:rPr lang="ja-JP" altLang="en-US" dirty="0"/>
              <a:t>： </a:t>
            </a:r>
            <a:r>
              <a:rPr lang="en-US" altLang="ja-JP" dirty="0"/>
              <a:t>1 </a:t>
            </a:r>
            <a:r>
              <a:rPr lang="ja-JP" altLang="en-US" dirty="0"/>
              <a:t>つ以上の列または式の値ごとにグループ化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　 　　　　　　　　「○○ごと」といった単位で集計したい際に使う。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　 　　　　　　　　（カウント、合計、平均、最大、最小、</a:t>
            </a:r>
            <a:r>
              <a:rPr lang="en-US" altLang="ja-JP" dirty="0"/>
              <a:t>etc…</a:t>
            </a:r>
            <a:r>
              <a:rPr lang="ja-JP" altLang="en-US" dirty="0"/>
              <a:t>）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4203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4360" y="253143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ja-JP" altLang="en-US" sz="2000" dirty="0"/>
              <a:t>・ </a:t>
            </a:r>
            <a:r>
              <a:rPr lang="en-US" altLang="ja-JP" sz="2000" dirty="0"/>
              <a:t>GROUP BY</a:t>
            </a:r>
            <a:r>
              <a:rPr lang="ja-JP" altLang="en-US" sz="2000" dirty="0"/>
              <a:t>のイメージ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26946" y="1090837"/>
            <a:ext cx="417658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SELECT  [class]</a:t>
            </a:r>
          </a:p>
          <a:p>
            <a:r>
              <a:rPr lang="en-US" altLang="ja-JP" sz="2000" dirty="0"/>
              <a:t>            ,COUNT(*) AS [</a:t>
            </a:r>
            <a:r>
              <a:rPr lang="en-US" altLang="ja-JP" sz="2000" dirty="0" err="1"/>
              <a:t>class_cnt</a:t>
            </a:r>
            <a:r>
              <a:rPr lang="en-US" altLang="ja-JP" sz="2000" dirty="0"/>
              <a:t>]</a:t>
            </a:r>
          </a:p>
          <a:p>
            <a:r>
              <a:rPr lang="en-US" altLang="ja-JP" sz="2000" dirty="0"/>
              <a:t>FROM [DB</a:t>
            </a:r>
            <a:r>
              <a:rPr lang="ja-JP" altLang="en-US" sz="2000" dirty="0"/>
              <a:t>名</a:t>
            </a:r>
            <a:r>
              <a:rPr lang="en-US" altLang="ja-JP" sz="2000" dirty="0"/>
              <a:t>].[</a:t>
            </a:r>
            <a:r>
              <a:rPr lang="en-US" altLang="ja-JP" sz="2000" dirty="0" err="1"/>
              <a:t>dbo</a:t>
            </a:r>
            <a:r>
              <a:rPr lang="en-US" altLang="ja-JP" sz="2000" dirty="0"/>
              <a:t>].[practice] </a:t>
            </a:r>
          </a:p>
          <a:p>
            <a:r>
              <a:rPr lang="en-US" altLang="ja-JP" sz="2000" dirty="0"/>
              <a:t>GROUP BY [class]</a:t>
            </a:r>
          </a:p>
          <a:p>
            <a:r>
              <a:rPr lang="en-US" altLang="ja-JP" sz="2000" dirty="0"/>
              <a:t>ORDER BY [class]</a:t>
            </a:r>
          </a:p>
          <a:p>
            <a:r>
              <a:rPr lang="en-US" altLang="ja-JP" sz="2000" dirty="0"/>
              <a:t>;</a:t>
            </a:r>
            <a:endParaRPr lang="ja-JP" altLang="en-US" sz="2000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453656"/>
              </p:ext>
            </p:extLst>
          </p:nvPr>
        </p:nvGraphicFramePr>
        <p:xfrm>
          <a:off x="920440" y="1090837"/>
          <a:ext cx="2873426" cy="2690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713">
                  <a:extLst>
                    <a:ext uri="{9D8B030D-6E8A-4147-A177-3AD203B41FA5}">
                      <a16:colId xmlns:a16="http://schemas.microsoft.com/office/drawing/2014/main" val="2388507643"/>
                    </a:ext>
                  </a:extLst>
                </a:gridCol>
                <a:gridCol w="1436713">
                  <a:extLst>
                    <a:ext uri="{9D8B030D-6E8A-4147-A177-3AD203B41FA5}">
                      <a16:colId xmlns:a16="http://schemas.microsoft.com/office/drawing/2014/main" val="846550681"/>
                    </a:ext>
                  </a:extLst>
                </a:gridCol>
              </a:tblGrid>
              <a:tr h="354308"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solidFill>
                            <a:schemeClr val="tx1"/>
                          </a:solidFill>
                        </a:rPr>
                        <a:t>class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・・・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324614"/>
                  </a:ext>
                </a:extLst>
              </a:tr>
              <a:tr h="34193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740660"/>
                  </a:ext>
                </a:extLst>
              </a:tr>
              <a:tr h="34193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621587"/>
                  </a:ext>
                </a:extLst>
              </a:tr>
              <a:tr h="341930">
                <a:tc>
                  <a:txBody>
                    <a:bodyPr/>
                    <a:lstStyle/>
                    <a:p>
                      <a:r>
                        <a:rPr kumimoji="1" lang="en-US" altLang="ja-JP" b="0" baseline="0" dirty="0"/>
                        <a:t>2</a:t>
                      </a:r>
                      <a:endParaRPr kumimoji="1" lang="ja-JP" altLang="en-US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1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71665"/>
                  </a:ext>
                </a:extLst>
              </a:tr>
              <a:tr h="34193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301934"/>
                  </a:ext>
                </a:extLst>
              </a:tr>
              <a:tr h="34193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060656"/>
                  </a:ext>
                </a:extLst>
              </a:tr>
              <a:tr h="34193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9056247"/>
                  </a:ext>
                </a:extLst>
              </a:tr>
            </a:tbl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461607"/>
              </p:ext>
            </p:extLst>
          </p:nvPr>
        </p:nvGraphicFramePr>
        <p:xfrm>
          <a:off x="926320" y="4747017"/>
          <a:ext cx="2873426" cy="1543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713">
                  <a:extLst>
                    <a:ext uri="{9D8B030D-6E8A-4147-A177-3AD203B41FA5}">
                      <a16:colId xmlns:a16="http://schemas.microsoft.com/office/drawing/2014/main" val="2388507643"/>
                    </a:ext>
                  </a:extLst>
                </a:gridCol>
                <a:gridCol w="1436713">
                  <a:extLst>
                    <a:ext uri="{9D8B030D-6E8A-4147-A177-3AD203B41FA5}">
                      <a16:colId xmlns:a16="http://schemas.microsoft.com/office/drawing/2014/main" val="846550681"/>
                    </a:ext>
                  </a:extLst>
                </a:gridCol>
              </a:tblGrid>
              <a:tr h="354308">
                <a:tc>
                  <a:txBody>
                    <a:bodyPr/>
                    <a:lstStyle/>
                    <a:p>
                      <a:r>
                        <a:rPr lang="en-US" altLang="ja-JP" sz="2000" dirty="0">
                          <a:solidFill>
                            <a:schemeClr val="tx1"/>
                          </a:solidFill>
                        </a:rPr>
                        <a:t>class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class_cnt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324614"/>
                  </a:ext>
                </a:extLst>
              </a:tr>
              <a:tr h="34193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740660"/>
                  </a:ext>
                </a:extLst>
              </a:tr>
              <a:tr h="341930">
                <a:tc>
                  <a:txBody>
                    <a:bodyPr/>
                    <a:lstStyle/>
                    <a:p>
                      <a:r>
                        <a:rPr kumimoji="1" lang="en-US" altLang="ja-JP" b="0" baseline="0" dirty="0"/>
                        <a:t>2</a:t>
                      </a:r>
                      <a:endParaRPr kumimoji="1" lang="ja-JP" altLang="en-US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baseline="0" dirty="0"/>
                        <a:t>2</a:t>
                      </a:r>
                      <a:endParaRPr kumimoji="1" lang="ja-JP" altLang="en-US" b="1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7371665"/>
                  </a:ext>
                </a:extLst>
              </a:tr>
              <a:tr h="34193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060656"/>
                  </a:ext>
                </a:extLst>
              </a:tr>
            </a:tbl>
          </a:graphicData>
        </a:graphic>
      </p:graphicFrame>
      <p:sp>
        <p:nvSpPr>
          <p:cNvPr id="10" name="左中かっこ 9"/>
          <p:cNvSpPr/>
          <p:nvPr/>
        </p:nvSpPr>
        <p:spPr>
          <a:xfrm>
            <a:off x="632400" y="1434557"/>
            <a:ext cx="216030" cy="864120"/>
          </a:xfrm>
          <a:prstGeom prst="leftBrac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カギ線コネクタ 11"/>
          <p:cNvCxnSpPr>
            <a:stCxn id="10" idx="1"/>
            <a:endCxn id="13" idx="1"/>
          </p:cNvCxnSpPr>
          <p:nvPr/>
        </p:nvCxnSpPr>
        <p:spPr>
          <a:xfrm rot="10800000" flipH="1" flipV="1">
            <a:off x="632400" y="1866617"/>
            <a:ext cx="288040" cy="3456480"/>
          </a:xfrm>
          <a:prstGeom prst="bentConnector3">
            <a:avLst>
              <a:gd name="adj1" fmla="val -79364"/>
            </a:avLst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920440" y="5107067"/>
            <a:ext cx="3024420" cy="4320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920440" y="5539127"/>
            <a:ext cx="3024420" cy="38947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左中かっこ 16"/>
          <p:cNvSpPr/>
          <p:nvPr/>
        </p:nvSpPr>
        <p:spPr>
          <a:xfrm rot="10800000">
            <a:off x="3728830" y="2154657"/>
            <a:ext cx="216030" cy="864120"/>
          </a:xfrm>
          <a:prstGeom prst="leftBrac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カギ線コネクタ 18"/>
          <p:cNvCxnSpPr>
            <a:stCxn id="17" idx="1"/>
            <a:endCxn id="16" idx="3"/>
          </p:cNvCxnSpPr>
          <p:nvPr/>
        </p:nvCxnSpPr>
        <p:spPr>
          <a:xfrm>
            <a:off x="3944860" y="2586717"/>
            <a:ext cx="12700" cy="3147150"/>
          </a:xfrm>
          <a:prstGeom prst="bentConnector3">
            <a:avLst>
              <a:gd name="adj1" fmla="val 1800000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左中かっこ 21"/>
          <p:cNvSpPr/>
          <p:nvPr/>
        </p:nvSpPr>
        <p:spPr>
          <a:xfrm>
            <a:off x="704410" y="3018777"/>
            <a:ext cx="216030" cy="360050"/>
          </a:xfrm>
          <a:prstGeom prst="leftBrac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カギ線コネクタ 22"/>
          <p:cNvCxnSpPr>
            <a:stCxn id="22" idx="1"/>
            <a:endCxn id="25" idx="1"/>
          </p:cNvCxnSpPr>
          <p:nvPr/>
        </p:nvCxnSpPr>
        <p:spPr>
          <a:xfrm rot="10800000" flipH="1" flipV="1">
            <a:off x="704410" y="3198802"/>
            <a:ext cx="216030" cy="2937696"/>
          </a:xfrm>
          <a:prstGeom prst="bentConnector3">
            <a:avLst>
              <a:gd name="adj1" fmla="val -105819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920440" y="5941758"/>
            <a:ext cx="3024420" cy="389479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タイトル 1"/>
          <p:cNvSpPr txBox="1">
            <a:spLocks/>
          </p:cNvSpPr>
          <p:nvPr/>
        </p:nvSpPr>
        <p:spPr>
          <a:xfrm>
            <a:off x="848430" y="764630"/>
            <a:ext cx="2520350" cy="490066"/>
          </a:xfrm>
        </p:spPr>
        <p:txBody>
          <a:bodyPr>
            <a:noAutofit/>
          </a:bodyPr>
          <a:lstStyle>
            <a:lvl1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1909" b="0" i="0" kern="1200" spc="160" baseline="0">
                <a:solidFill>
                  <a:srgbClr val="404040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2pPr>
            <a:lvl3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3pPr>
            <a:lvl4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4pPr>
            <a:lvl5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5pPr>
            <a:lvl6pPr marL="484862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6pPr>
            <a:lvl7pPr marL="969727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7pPr>
            <a:lvl8pPr marL="1454588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8pPr>
            <a:lvl9pPr marL="1939450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9pPr>
          </a:lstStyle>
          <a:p>
            <a:r>
              <a:rPr lang="en-US" altLang="ja-JP" sz="1600" dirty="0"/>
              <a:t>practice</a:t>
            </a:r>
            <a:r>
              <a:rPr lang="ja-JP" altLang="en-US" sz="1600" dirty="0"/>
              <a:t>テーブル</a:t>
            </a:r>
          </a:p>
        </p:txBody>
      </p:sp>
      <p:sp>
        <p:nvSpPr>
          <p:cNvPr id="30" name="下矢印 29"/>
          <p:cNvSpPr/>
          <p:nvPr/>
        </p:nvSpPr>
        <p:spPr>
          <a:xfrm>
            <a:off x="1928580" y="3882897"/>
            <a:ext cx="432060" cy="57608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タイトル 1"/>
          <p:cNvSpPr txBox="1">
            <a:spLocks/>
          </p:cNvSpPr>
          <p:nvPr/>
        </p:nvSpPr>
        <p:spPr>
          <a:xfrm>
            <a:off x="2360640" y="4005342"/>
            <a:ext cx="2520350" cy="490066"/>
          </a:xfrm>
        </p:spPr>
        <p:txBody>
          <a:bodyPr>
            <a:noAutofit/>
          </a:bodyPr>
          <a:lstStyle>
            <a:lvl1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1909" b="0" i="0" kern="1200" spc="160" baseline="0">
                <a:solidFill>
                  <a:srgbClr val="404040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2pPr>
            <a:lvl3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3pPr>
            <a:lvl4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4pPr>
            <a:lvl5pPr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5pPr>
            <a:lvl6pPr marL="484862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6pPr>
            <a:lvl7pPr marL="969727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7pPr>
            <a:lvl8pPr marL="1454588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8pPr>
            <a:lvl9pPr marL="1939450" algn="l" defTabSz="484862" rtl="0" eaLnBrk="1" fontAlgn="base" hangingPunct="1">
              <a:spcBef>
                <a:spcPct val="0"/>
              </a:spcBef>
              <a:spcAft>
                <a:spcPct val="0"/>
              </a:spcAft>
              <a:defRPr kumimoji="1" sz="2121">
                <a:solidFill>
                  <a:schemeClr val="tx1"/>
                </a:solidFill>
                <a:latin typeface="Arial" pitchFamily="34" charset="0"/>
                <a:ea typeface="HGP創英角ｺﾞｼｯｸUB"/>
                <a:cs typeface="Arial" pitchFamily="34" charset="0"/>
              </a:defRPr>
            </a:lvl9pPr>
          </a:lstStyle>
          <a:p>
            <a:r>
              <a:rPr lang="en-US" altLang="ja-JP" sz="1600" dirty="0"/>
              <a:t>class</a:t>
            </a:r>
            <a:r>
              <a:rPr lang="ja-JP" altLang="en-US" sz="1600" dirty="0"/>
              <a:t>ごとに集計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566896" y="3325598"/>
            <a:ext cx="5138764" cy="2055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※GROUP BY</a:t>
            </a:r>
            <a:r>
              <a:rPr lang="ja-JP" altLang="en-US" dirty="0">
                <a:solidFill>
                  <a:srgbClr val="FF0000"/>
                </a:solidFill>
              </a:rPr>
              <a:t>句を使用する際、</a:t>
            </a:r>
            <a:r>
              <a:rPr lang="en-US" altLang="ja-JP" dirty="0">
                <a:solidFill>
                  <a:srgbClr val="FF0000"/>
                </a:solidFill>
              </a:rPr>
              <a:t>SELECT</a:t>
            </a:r>
            <a:r>
              <a:rPr lang="ja-JP" altLang="en-US" dirty="0">
                <a:solidFill>
                  <a:srgbClr val="FF0000"/>
                </a:solidFill>
              </a:rPr>
              <a:t>句には　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GROUP BY</a:t>
            </a:r>
            <a:r>
              <a:rPr lang="ja-JP" altLang="en-US" dirty="0">
                <a:solidFill>
                  <a:srgbClr val="FF0000"/>
                </a:solidFill>
              </a:rPr>
              <a:t>で指定したカラム及び集計関数のみ指定できる</a:t>
            </a:r>
            <a:endParaRPr lang="en-US" altLang="ja-JP" dirty="0">
              <a:solidFill>
                <a:srgbClr val="FF0000"/>
              </a:solidFill>
            </a:endParaRPr>
          </a:p>
          <a:p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→集約キーとそれ以外の列が必ずしも一対一に対</a:t>
            </a:r>
            <a:endParaRPr lang="en-US" altLang="ja-JP" dirty="0"/>
          </a:p>
          <a:p>
            <a:r>
              <a:rPr lang="ja-JP" altLang="en-US" dirty="0"/>
              <a:t>応しないため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9165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4.</a:t>
            </a:r>
            <a:r>
              <a:rPr lang="ja-JP" altLang="en-US" sz="1800" dirty="0"/>
              <a:t>クラスごとの、国語の平均点を算出してください。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en-US" altLang="ja-JP" sz="1800" dirty="0"/>
              <a:t>  ※</a:t>
            </a:r>
            <a:r>
              <a:rPr lang="ja-JP" altLang="en-US" sz="1800" dirty="0"/>
              <a:t>平均点は、小数第一位で丸めること。（★２）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32400" y="1196690"/>
            <a:ext cx="8836445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SELECT  [class]</a:t>
            </a:r>
          </a:p>
          <a:p>
            <a:r>
              <a:rPr lang="en-US" altLang="ja-JP" sz="2800" dirty="0"/>
              <a:t>            ,ROUND(AVG([</a:t>
            </a:r>
            <a:r>
              <a:rPr lang="en-US" altLang="ja-JP" sz="2800" dirty="0" err="1"/>
              <a:t>japanese</a:t>
            </a:r>
            <a:r>
              <a:rPr lang="en-US" altLang="ja-JP" sz="2800" dirty="0"/>
              <a:t>]),1) AS [</a:t>
            </a:r>
            <a:r>
              <a:rPr lang="en-US" altLang="ja-JP" sz="2800" dirty="0" err="1"/>
              <a:t>ave_japanese</a:t>
            </a:r>
            <a:r>
              <a:rPr lang="en-US" altLang="ja-JP" sz="2800" dirty="0"/>
              <a:t>] </a:t>
            </a:r>
          </a:p>
          <a:p>
            <a:r>
              <a:rPr lang="en-US" altLang="ja-JP" sz="2800" dirty="0"/>
              <a:t>FROM [DB</a:t>
            </a:r>
            <a:r>
              <a:rPr lang="ja-JP" altLang="en-US" sz="2800" dirty="0"/>
              <a:t>名</a:t>
            </a:r>
            <a:r>
              <a:rPr lang="en-US" altLang="ja-JP" sz="2800" dirty="0"/>
              <a:t>].[</a:t>
            </a:r>
            <a:r>
              <a:rPr lang="en-US" altLang="ja-JP" sz="2800" dirty="0" err="1"/>
              <a:t>dbo</a:t>
            </a:r>
            <a:r>
              <a:rPr lang="en-US" altLang="ja-JP" sz="2800" dirty="0"/>
              <a:t>].[practice] </a:t>
            </a:r>
          </a:p>
          <a:p>
            <a:r>
              <a:rPr lang="en-US" altLang="ja-JP" sz="2800" dirty="0"/>
              <a:t>GROUP BY [class]</a:t>
            </a:r>
          </a:p>
          <a:p>
            <a:r>
              <a:rPr lang="en-US" altLang="ja-JP" sz="2800" dirty="0"/>
              <a:t>;</a:t>
            </a:r>
            <a:endParaRPr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35832" y="3894243"/>
            <a:ext cx="8352928" cy="2889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構文解説</a:t>
            </a:r>
            <a:r>
              <a:rPr lang="en-US" altLang="ja-JP" dirty="0"/>
              <a:t>】</a:t>
            </a:r>
          </a:p>
          <a:p>
            <a:r>
              <a:rPr lang="en-US" altLang="ja-JP" dirty="0"/>
              <a:t>AVG([</a:t>
            </a:r>
            <a:r>
              <a:rPr lang="ja-JP" altLang="en-US" dirty="0"/>
              <a:t>カラム名</a:t>
            </a:r>
            <a:r>
              <a:rPr lang="en-US" altLang="ja-JP" dirty="0"/>
              <a:t>])</a:t>
            </a:r>
            <a:r>
              <a:rPr lang="ja-JP" altLang="en-US" dirty="0"/>
              <a:t>：指定のカラム内の平均値を算出する。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>
                <a:latin typeface="+mn-ea"/>
              </a:rPr>
              <a:t>ROUND(</a:t>
            </a:r>
            <a:r>
              <a:rPr lang="ja-JP" altLang="en-US" dirty="0">
                <a:latin typeface="+mn-ea"/>
              </a:rPr>
              <a:t>対象の値</a:t>
            </a:r>
            <a:r>
              <a:rPr lang="en-US" altLang="ja-JP" dirty="0">
                <a:latin typeface="+mn-ea"/>
              </a:rPr>
              <a:t> , </a:t>
            </a:r>
            <a:r>
              <a:rPr lang="ja-JP" altLang="en-US" dirty="0">
                <a:latin typeface="+mn-ea"/>
              </a:rPr>
              <a:t>丸めの桁数</a:t>
            </a:r>
            <a:r>
              <a:rPr lang="en-US" altLang="ja-JP" dirty="0">
                <a:latin typeface="+mn-ea"/>
              </a:rPr>
              <a:t>) </a:t>
            </a:r>
            <a:r>
              <a:rPr lang="ja-JP" altLang="en-US" dirty="0">
                <a:latin typeface="+mn-ea"/>
              </a:rPr>
              <a:t>：</a:t>
            </a:r>
            <a:r>
              <a:rPr lang="en-US" altLang="ja-JP" dirty="0">
                <a:latin typeface="+mn-ea"/>
              </a:rPr>
              <a:t> “(</a:t>
            </a:r>
            <a:r>
              <a:rPr lang="ja-JP" altLang="en-US" dirty="0">
                <a:latin typeface="+mn-ea"/>
              </a:rPr>
              <a:t>値</a:t>
            </a:r>
            <a:r>
              <a:rPr lang="en-US" altLang="ja-JP" dirty="0">
                <a:latin typeface="+mn-ea"/>
              </a:rPr>
              <a:t>)”</a:t>
            </a:r>
            <a:r>
              <a:rPr lang="ja-JP" altLang="en-US" dirty="0">
                <a:latin typeface="+mn-ea"/>
              </a:rPr>
              <a:t>を小数</a:t>
            </a:r>
            <a:r>
              <a:rPr lang="en-US" altLang="ja-JP" dirty="0">
                <a:latin typeface="+mn-ea"/>
              </a:rPr>
              <a:t>”(</a:t>
            </a:r>
            <a:r>
              <a:rPr lang="ja-JP" altLang="en-US" dirty="0">
                <a:latin typeface="+mn-ea"/>
              </a:rPr>
              <a:t>数字</a:t>
            </a:r>
            <a:r>
              <a:rPr lang="en-US" altLang="ja-JP" dirty="0">
                <a:latin typeface="+mn-ea"/>
              </a:rPr>
              <a:t>)”</a:t>
            </a:r>
            <a:r>
              <a:rPr lang="ja-JP" altLang="en-US" dirty="0">
                <a:latin typeface="+mn-ea"/>
              </a:rPr>
              <a:t>桁になるよう丸める。</a:t>
            </a:r>
            <a:endParaRPr lang="en-US" altLang="ja-JP" dirty="0">
              <a:latin typeface="+mn-ea"/>
            </a:endParaRPr>
          </a:p>
          <a:p>
            <a:pPr algn="just"/>
            <a:r>
              <a:rPr lang="en-US" altLang="ja-JP" sz="1800" dirty="0">
                <a:latin typeface="+mn-ea"/>
              </a:rPr>
              <a:t> </a:t>
            </a:r>
            <a:r>
              <a:rPr lang="ja-JP" altLang="en-US" sz="1800" dirty="0">
                <a:latin typeface="+mn-ea"/>
              </a:rPr>
              <a:t>丸めの桁数</a:t>
            </a:r>
            <a:r>
              <a:rPr lang="ja-JP" altLang="ja-JP" sz="1800" kern="100" dirty="0">
                <a:effectLst/>
                <a:latin typeface="+mn-ea"/>
                <a:cs typeface="Times New Roman" panose="02020603050405020304" pitchFamily="18" charset="0"/>
              </a:rPr>
              <a:t>に１を指定</a:t>
            </a:r>
            <a:r>
              <a:rPr lang="ja-JP" altLang="en-US" sz="1800" kern="100" dirty="0">
                <a:effectLst/>
                <a:latin typeface="+mn-ea"/>
                <a:cs typeface="Times New Roman" panose="02020603050405020304" pitchFamily="18" charset="0"/>
              </a:rPr>
              <a:t>→小</a:t>
            </a:r>
            <a:r>
              <a:rPr lang="ja-JP" altLang="ja-JP" sz="1800" kern="100" dirty="0">
                <a:effectLst/>
                <a:latin typeface="+mn-ea"/>
                <a:cs typeface="Times New Roman" panose="02020603050405020304" pitchFamily="18" charset="0"/>
              </a:rPr>
              <a:t>数点第二位で</a:t>
            </a:r>
          </a:p>
          <a:p>
            <a:r>
              <a:rPr lang="ja-JP" altLang="en-US" sz="1800" dirty="0">
                <a:latin typeface="+mn-ea"/>
              </a:rPr>
              <a:t> 丸めの桁数</a:t>
            </a:r>
            <a:r>
              <a:rPr lang="ja-JP" altLang="ja-JP" sz="1800" kern="100" dirty="0" smtClean="0">
                <a:effectLst/>
                <a:latin typeface="+mn-ea"/>
                <a:cs typeface="Times New Roman" panose="02020603050405020304" pitchFamily="18" charset="0"/>
              </a:rPr>
              <a:t>に</a:t>
            </a:r>
            <a:r>
              <a:rPr lang="en-US" altLang="ja-JP" sz="1800" kern="100" dirty="0" smtClean="0">
                <a:effectLst/>
                <a:latin typeface="+mn-ea"/>
                <a:cs typeface="Times New Roman" panose="02020603050405020304" pitchFamily="18" charset="0"/>
              </a:rPr>
              <a:t>2</a:t>
            </a:r>
            <a:r>
              <a:rPr lang="ja-JP" altLang="ja-JP" sz="1800" kern="100" dirty="0" smtClean="0">
                <a:effectLst/>
                <a:latin typeface="+mn-ea"/>
                <a:cs typeface="Times New Roman" panose="02020603050405020304" pitchFamily="18" charset="0"/>
              </a:rPr>
              <a:t>を</a:t>
            </a:r>
            <a:r>
              <a:rPr lang="ja-JP" altLang="ja-JP" sz="1800" kern="100" dirty="0">
                <a:effectLst/>
                <a:latin typeface="+mn-ea"/>
                <a:cs typeface="Times New Roman" panose="02020603050405020304" pitchFamily="18" charset="0"/>
              </a:rPr>
              <a:t>指定</a:t>
            </a:r>
            <a:r>
              <a:rPr lang="ja-JP" altLang="en-US" sz="1800" kern="100" dirty="0">
                <a:effectLst/>
                <a:latin typeface="+mn-ea"/>
                <a:cs typeface="Times New Roman" panose="02020603050405020304" pitchFamily="18" charset="0"/>
              </a:rPr>
              <a:t>→小</a:t>
            </a:r>
            <a:r>
              <a:rPr lang="ja-JP" altLang="ja-JP" sz="1800" dirty="0">
                <a:effectLst/>
                <a:latin typeface="+mn-ea"/>
                <a:cs typeface="Times New Roman" panose="02020603050405020304" pitchFamily="18" charset="0"/>
              </a:rPr>
              <a:t>数点第三位で</a:t>
            </a:r>
            <a:r>
              <a:rPr lang="ja-JP" altLang="ja-JP" sz="1800" dirty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四捨五入します</a:t>
            </a:r>
            <a:r>
              <a:rPr lang="ja-JP" altLang="en-US" dirty="0">
                <a:solidFill>
                  <a:srgbClr val="FF0000"/>
                </a:solidFill>
              </a:rPr>
              <a:t>。</a:t>
            </a:r>
            <a:endParaRPr lang="en-US" altLang="ja-JP" dirty="0">
              <a:solidFill>
                <a:srgbClr val="FF0000"/>
              </a:solidFill>
              <a:latin typeface="+mn-ea"/>
            </a:endParaRPr>
          </a:p>
          <a:p>
            <a:endParaRPr lang="en-US" altLang="ja-JP" u="sng" dirty="0">
              <a:solidFill>
                <a:srgbClr val="FF0000"/>
              </a:solidFill>
            </a:endParaRPr>
          </a:p>
          <a:p>
            <a:r>
              <a:rPr lang="ja-JP" altLang="en-US" dirty="0"/>
              <a:t>例）　</a:t>
            </a:r>
            <a:r>
              <a:rPr lang="en-US" altLang="ja-JP" dirty="0"/>
              <a:t>ROUND(5.555, 2) </a:t>
            </a:r>
            <a:r>
              <a:rPr lang="ja-JP" altLang="en-US" dirty="0"/>
              <a:t>→</a:t>
            </a:r>
            <a:r>
              <a:rPr lang="en-US" altLang="ja-JP" dirty="0"/>
              <a:t> 5.56</a:t>
            </a:r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6" name="四角形吹き出し 5"/>
          <p:cNvSpPr/>
          <p:nvPr/>
        </p:nvSpPr>
        <p:spPr>
          <a:xfrm>
            <a:off x="7545360" y="2924930"/>
            <a:ext cx="2736380" cy="1495921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丸めの桁数負の値を指定すると</a:t>
            </a:r>
            <a:endParaRPr kumimoji="1" lang="en-US" altLang="ja-JP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整数部分</a:t>
            </a:r>
            <a:r>
              <a:rPr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で丸められることを記載</a:t>
            </a:r>
            <a:endParaRPr kumimoji="1" lang="ja-JP" altLang="en-US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四角形吹き出し 6"/>
          <p:cNvSpPr/>
          <p:nvPr/>
        </p:nvSpPr>
        <p:spPr>
          <a:xfrm>
            <a:off x="4736970" y="2695498"/>
            <a:ext cx="2736380" cy="1495921"/>
          </a:xfrm>
          <a:prstGeom prst="wedgeRectCallout">
            <a:avLst>
              <a:gd name="adj1" fmla="val -30472"/>
              <a:gd name="adj2" fmla="val 135969"/>
            </a:avLst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四捨五入するわけでない。丸めるのみ。偶然四捨五入されたようにみえるだけ。結果がどうなるかは少数の表現による。ランダムみたいなもの</a:t>
            </a:r>
            <a:endParaRPr kumimoji="1" lang="ja-JP" altLang="en-US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334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60675" y="332570"/>
            <a:ext cx="6452625" cy="634082"/>
          </a:xfrm>
        </p:spPr>
        <p:txBody>
          <a:bodyPr>
            <a:noAutofit/>
          </a:bodyPr>
          <a:lstStyle/>
          <a:p>
            <a:r>
              <a:rPr lang="en-US" altLang="ja-JP" sz="2400" dirty="0"/>
              <a:t>【TIPS】SQL SERVER</a:t>
            </a:r>
            <a:r>
              <a:rPr lang="ja-JP" altLang="en-US" sz="2400" dirty="0"/>
              <a:t>における四捨五入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80592" y="969321"/>
            <a:ext cx="6696744" cy="1943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&lt;ROUND</a:t>
            </a:r>
            <a:r>
              <a:rPr lang="ja-JP" altLang="en-US" dirty="0"/>
              <a:t>関数</a:t>
            </a:r>
            <a:r>
              <a:rPr lang="en-US" altLang="ja-JP" dirty="0"/>
              <a:t>&gt;</a:t>
            </a:r>
          </a:p>
          <a:p>
            <a:r>
              <a:rPr lang="ja-JP" altLang="en-US" u="sng" dirty="0"/>
              <a:t>指定された長さまたは有効桁数に丸めた数値を返します。</a:t>
            </a:r>
            <a:endParaRPr lang="en-US" altLang="ja-JP" u="sng" dirty="0"/>
          </a:p>
          <a:p>
            <a:r>
              <a:rPr lang="en-US" altLang="ja-JP" sz="1100" dirty="0"/>
              <a:t>(</a:t>
            </a:r>
            <a:r>
              <a:rPr lang="ja-JP" altLang="en-US" sz="1100" dirty="0"/>
              <a:t>参照</a:t>
            </a:r>
            <a:r>
              <a:rPr lang="en-US" altLang="ja-JP" sz="1100" dirty="0"/>
              <a:t>)</a:t>
            </a:r>
            <a:r>
              <a:rPr lang="en-US" altLang="ja-JP" sz="1100" dirty="0">
                <a:hlinkClick r:id="rId2"/>
              </a:rPr>
              <a:t> https://docs.microsoft.com/ja-jp/sql/t-sql/functions/round-transact-sql?view=sql-server-ver15</a:t>
            </a:r>
            <a:endParaRPr lang="en-US" altLang="ja-JP" sz="1100" dirty="0"/>
          </a:p>
          <a:p>
            <a:endParaRPr lang="en-US" altLang="ja-JP" dirty="0" smtClean="0"/>
          </a:p>
          <a:p>
            <a:r>
              <a:rPr lang="ja-JP" altLang="en-US" dirty="0"/>
              <a:t>（</a:t>
            </a:r>
            <a:r>
              <a:rPr lang="ja-JP" altLang="en-US" dirty="0" smtClean="0"/>
              <a:t>例）</a:t>
            </a:r>
            <a:r>
              <a:rPr lang="en-US" altLang="ja-JP" dirty="0" smtClean="0"/>
              <a:t>ROUND(5.555</a:t>
            </a:r>
            <a:r>
              <a:rPr lang="en-US" altLang="ja-JP" dirty="0"/>
              <a:t>, 2) </a:t>
            </a:r>
            <a:r>
              <a:rPr lang="ja-JP" altLang="en-US" dirty="0"/>
              <a:t>→</a:t>
            </a:r>
            <a:r>
              <a:rPr lang="en-US" altLang="ja-JP" dirty="0"/>
              <a:t> </a:t>
            </a:r>
            <a:r>
              <a:rPr lang="en-US" altLang="ja-JP" dirty="0" smtClean="0"/>
              <a:t>5.56</a:t>
            </a:r>
          </a:p>
          <a:p>
            <a:endParaRPr lang="en-US" altLang="ja-JP" dirty="0"/>
          </a:p>
          <a:p>
            <a:r>
              <a:rPr lang="ja-JP" altLang="en-US" dirty="0"/>
              <a:t>→手動</a:t>
            </a:r>
            <a:r>
              <a:rPr lang="ja-JP" altLang="en-US" dirty="0" smtClean="0"/>
              <a:t>で小数点以下の四捨五入を行うことも可能</a:t>
            </a:r>
            <a:endParaRPr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80592" y="3138907"/>
            <a:ext cx="6696930" cy="2954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手動</a:t>
            </a:r>
            <a:r>
              <a:rPr lang="ja-JP" altLang="en-US" dirty="0"/>
              <a:t>で小数点</a:t>
            </a:r>
            <a:r>
              <a:rPr lang="ja-JP" altLang="en-US" dirty="0" smtClean="0"/>
              <a:t>以下の四捨五入</a:t>
            </a:r>
            <a:r>
              <a:rPr lang="ja-JP" altLang="en-US" dirty="0"/>
              <a:t>を行う</a:t>
            </a:r>
            <a:r>
              <a:rPr lang="ja-JP" altLang="en-US" dirty="0" smtClean="0"/>
              <a:t>場合</a:t>
            </a:r>
            <a:endParaRPr lang="en-US" altLang="ja-JP" dirty="0"/>
          </a:p>
          <a:p>
            <a:r>
              <a:rPr lang="ja-JP" altLang="en-US" dirty="0"/>
              <a:t>１．</a:t>
            </a:r>
            <a:r>
              <a:rPr lang="ja-JP" altLang="en-US" dirty="0" smtClean="0"/>
              <a:t>四捨五入</a:t>
            </a:r>
            <a:r>
              <a:rPr lang="ja-JP" altLang="en-US" dirty="0"/>
              <a:t>したい位に</a:t>
            </a:r>
            <a:r>
              <a:rPr lang="en-US" altLang="ja-JP" dirty="0"/>
              <a:t>5</a:t>
            </a:r>
            <a:r>
              <a:rPr lang="ja-JP" altLang="en-US" dirty="0"/>
              <a:t>を</a:t>
            </a:r>
            <a:r>
              <a:rPr lang="ja-JP" altLang="en-US" dirty="0" smtClean="0"/>
              <a:t>足す</a:t>
            </a:r>
            <a:endParaRPr lang="en-US" altLang="ja-JP" dirty="0" smtClean="0"/>
          </a:p>
          <a:p>
            <a:r>
              <a:rPr lang="ja-JP" altLang="en-US" dirty="0" smtClean="0"/>
              <a:t>２．対象の値を</a:t>
            </a:r>
            <a:r>
              <a:rPr lang="en-US" altLang="ja-JP" dirty="0" smtClean="0"/>
              <a:t>10^n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10</a:t>
            </a:r>
            <a:r>
              <a:rPr lang="ja-JP" altLang="en-US" dirty="0" smtClean="0"/>
              <a:t>の</a:t>
            </a:r>
            <a:r>
              <a:rPr lang="en-US" altLang="ja-JP" dirty="0" smtClean="0"/>
              <a:t>n</a:t>
            </a:r>
            <a:r>
              <a:rPr lang="ja-JP" altLang="en-US" dirty="0" smtClean="0"/>
              <a:t>乗）</a:t>
            </a:r>
            <a:r>
              <a:rPr lang="en-US" altLang="ja-JP" dirty="0" smtClean="0"/>
              <a:t> </a:t>
            </a:r>
            <a:r>
              <a:rPr lang="ja-JP" altLang="en-US" dirty="0" smtClean="0"/>
              <a:t>倍する　（</a:t>
            </a:r>
            <a:r>
              <a:rPr lang="ja-JP" altLang="en-US" dirty="0" smtClean="0"/>
              <a:t>ｎ：四捨五入</a:t>
            </a:r>
            <a:r>
              <a:rPr lang="ja-JP" altLang="en-US" dirty="0"/>
              <a:t>したい</a:t>
            </a:r>
            <a:r>
              <a:rPr lang="ja-JP" altLang="en-US" dirty="0" smtClean="0"/>
              <a:t>位</a:t>
            </a:r>
            <a:r>
              <a:rPr lang="en-US" altLang="ja-JP" dirty="0" smtClean="0"/>
              <a:t>-1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３．整</a:t>
            </a:r>
            <a:r>
              <a:rPr lang="ja-JP" altLang="en-US" dirty="0"/>
              <a:t>数部分で</a:t>
            </a:r>
            <a:r>
              <a:rPr lang="ja-JP" altLang="en-US" dirty="0" smtClean="0"/>
              <a:t>切り捨てる</a:t>
            </a:r>
            <a:endParaRPr lang="en-US" altLang="ja-JP" dirty="0" smtClean="0"/>
          </a:p>
          <a:p>
            <a:r>
              <a:rPr lang="ja-JP" altLang="en-US" dirty="0"/>
              <a:t>４．対象の</a:t>
            </a:r>
            <a:r>
              <a:rPr lang="ja-JP" altLang="en-US" dirty="0" smtClean="0"/>
              <a:t>値</a:t>
            </a:r>
            <a:r>
              <a:rPr lang="ja-JP" altLang="en-US" dirty="0"/>
              <a:t>を</a:t>
            </a:r>
            <a:r>
              <a:rPr lang="en-US" altLang="ja-JP" dirty="0" smtClean="0"/>
              <a:t>10^n</a:t>
            </a:r>
            <a:r>
              <a:rPr lang="ja-JP" altLang="en-US" dirty="0" smtClean="0"/>
              <a:t>で割る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※</a:t>
            </a:r>
            <a:r>
              <a:rPr lang="ja-JP" altLang="en-US" dirty="0"/>
              <a:t>数値の精度が求められる場合には、</a:t>
            </a:r>
            <a:r>
              <a:rPr lang="en-US" altLang="ja-JP" dirty="0"/>
              <a:t>FLOAT</a:t>
            </a:r>
            <a:r>
              <a:rPr lang="ja-JP" altLang="en-US" dirty="0"/>
              <a:t>型のような概数型の使用は避け、</a:t>
            </a:r>
            <a:r>
              <a:rPr lang="en-US" altLang="ja-JP" dirty="0"/>
              <a:t>DECIMAL</a:t>
            </a:r>
            <a:r>
              <a:rPr lang="ja-JP" altLang="en-US" dirty="0"/>
              <a:t>型や</a:t>
            </a:r>
            <a:r>
              <a:rPr lang="en-US" altLang="ja-JP" dirty="0"/>
              <a:t>NUMERIC</a:t>
            </a:r>
            <a:r>
              <a:rPr lang="ja-JP" altLang="en-US" dirty="0"/>
              <a:t>型といったデータ型を用いるようにする。</a:t>
            </a:r>
            <a:endParaRPr lang="en-US" altLang="ja-JP" dirty="0"/>
          </a:p>
          <a:p>
            <a:r>
              <a:rPr lang="en-US" altLang="ja-JP" sz="1100" dirty="0"/>
              <a:t>(</a:t>
            </a:r>
            <a:r>
              <a:rPr lang="ja-JP" altLang="en-US" sz="1100" dirty="0"/>
              <a:t>参照</a:t>
            </a:r>
            <a:r>
              <a:rPr lang="en-US" altLang="ja-JP" sz="1100" dirty="0"/>
              <a:t>)</a:t>
            </a:r>
            <a:r>
              <a:rPr lang="en-US" altLang="ja-JP" sz="1100" dirty="0">
                <a:hlinkClick r:id="rId3"/>
              </a:rPr>
              <a:t> https://blog.engineer-memo.com/2012/11/04/sql-server-%E3%81%AE%E5%9B%9B%E6%8D%A8%E4%BA%94%E5%85%A5%E3%81%AB%E3%81%A4%E3%81%84%E3%81%A6/</a:t>
            </a:r>
            <a:endParaRPr lang="en-US" altLang="ja-JP" sz="1100" dirty="0"/>
          </a:p>
        </p:txBody>
      </p:sp>
      <p:sp>
        <p:nvSpPr>
          <p:cNvPr id="5" name="四角形吹き出し 4"/>
          <p:cNvSpPr/>
          <p:nvPr/>
        </p:nvSpPr>
        <p:spPr>
          <a:xfrm>
            <a:off x="7129260" y="1530190"/>
            <a:ext cx="3008459" cy="1495921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メッセージ：</a:t>
            </a:r>
            <a:r>
              <a:rPr kumimoji="1" lang="en-US" altLang="ja-JP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ROUND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四捨五入をしているわけではないことを伝える</a:t>
            </a:r>
            <a:endParaRPr kumimoji="1" lang="en-US" altLang="ja-JP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場合によって</a:t>
            </a:r>
            <a:r>
              <a:rPr lang="ja-JP" altLang="en-US" sz="1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は桁が繰り上がらない場合もある？</a:t>
            </a:r>
            <a:endParaRPr kumimoji="1" lang="ja-JP" altLang="en-US" sz="1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484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60675" y="332570"/>
            <a:ext cx="6452625" cy="634082"/>
          </a:xfrm>
        </p:spPr>
        <p:txBody>
          <a:bodyPr>
            <a:noAutofit/>
          </a:bodyPr>
          <a:lstStyle/>
          <a:p>
            <a:r>
              <a:rPr lang="en-US" altLang="ja-JP" sz="2400" dirty="0"/>
              <a:t>【TIPS】SQL SERVER</a:t>
            </a:r>
            <a:r>
              <a:rPr lang="ja-JP" altLang="en-US" sz="2400" dirty="0"/>
              <a:t>における四捨五入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36470" y="966652"/>
            <a:ext cx="7174466" cy="3176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ja-JP" altLang="en-US" dirty="0"/>
              <a:t>小数第二位で四捨五入する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/>
              <a:t>DECLARE @</a:t>
            </a:r>
            <a:r>
              <a:rPr lang="en-US" altLang="ja-JP" dirty="0" err="1"/>
              <a:t>flt_val</a:t>
            </a:r>
            <a:r>
              <a:rPr lang="en-US" altLang="ja-JP" dirty="0"/>
              <a:t> float ;</a:t>
            </a:r>
          </a:p>
          <a:p>
            <a:r>
              <a:rPr lang="en-US" altLang="ja-JP" dirty="0"/>
              <a:t>SET @</a:t>
            </a:r>
            <a:r>
              <a:rPr lang="en-US" altLang="ja-JP" dirty="0" err="1"/>
              <a:t>flt_val</a:t>
            </a:r>
            <a:r>
              <a:rPr lang="en-US" altLang="ja-JP" dirty="0"/>
              <a:t> = 54.55 </a:t>
            </a:r>
            <a:r>
              <a:rPr lang="en-US" altLang="ja-JP" dirty="0" smtClean="0"/>
              <a:t>;</a:t>
            </a:r>
          </a:p>
          <a:p>
            <a:r>
              <a:rPr lang="en-US" altLang="ja-JP" dirty="0" smtClean="0"/>
              <a:t>--(</a:t>
            </a:r>
            <a:r>
              <a:rPr lang="en-US" altLang="ja-JP" dirty="0"/>
              <a:t>SET @</a:t>
            </a:r>
            <a:r>
              <a:rPr lang="en-US" altLang="ja-JP" dirty="0" err="1"/>
              <a:t>flt_val</a:t>
            </a:r>
            <a:r>
              <a:rPr lang="en-US" altLang="ja-JP" dirty="0"/>
              <a:t> = 54.54)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--</a:t>
            </a:r>
            <a:r>
              <a:rPr lang="ja-JP" altLang="en-US" dirty="0"/>
              <a:t>四捨五入したい位で、</a:t>
            </a:r>
            <a:r>
              <a:rPr lang="en-US" altLang="ja-JP" dirty="0"/>
              <a:t>5</a:t>
            </a:r>
            <a:r>
              <a:rPr lang="ja-JP" altLang="en-US" dirty="0"/>
              <a:t>を足す</a:t>
            </a:r>
          </a:p>
          <a:p>
            <a:r>
              <a:rPr lang="en-US" altLang="ja-JP" dirty="0"/>
              <a:t>SET @</a:t>
            </a:r>
            <a:r>
              <a:rPr lang="en-US" altLang="ja-JP" dirty="0" err="1"/>
              <a:t>flt_val</a:t>
            </a:r>
            <a:r>
              <a:rPr lang="en-US" altLang="ja-JP" dirty="0"/>
              <a:t> = @</a:t>
            </a:r>
            <a:r>
              <a:rPr lang="en-US" altLang="ja-JP" dirty="0" err="1"/>
              <a:t>flt_val</a:t>
            </a:r>
            <a:r>
              <a:rPr lang="en-US" altLang="ja-JP" dirty="0"/>
              <a:t> + 0.05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-</a:t>
            </a:r>
            <a:r>
              <a:rPr lang="ja-JP" altLang="en-US" dirty="0" smtClean="0"/>
              <a:t>整数部分で切り捨てるには</a:t>
            </a:r>
            <a:r>
              <a:rPr lang="en-US" altLang="ja-JP" dirty="0" smtClean="0"/>
              <a:t>floor</a:t>
            </a:r>
            <a:r>
              <a:rPr lang="ja-JP" altLang="en-US" dirty="0"/>
              <a:t>関数がお勧め</a:t>
            </a:r>
          </a:p>
          <a:p>
            <a:r>
              <a:rPr lang="en-US" altLang="ja-JP" dirty="0"/>
              <a:t>SELECT floor( @</a:t>
            </a:r>
            <a:r>
              <a:rPr lang="en-US" altLang="ja-JP" dirty="0" err="1"/>
              <a:t>flt_val</a:t>
            </a:r>
            <a:r>
              <a:rPr lang="en-US" altLang="ja-JP" dirty="0"/>
              <a:t> * 10 ) / 10 AS [FLOOR</a:t>
            </a:r>
            <a:r>
              <a:rPr lang="en-US" altLang="ja-JP" dirty="0" smtClean="0"/>
              <a:t>]</a:t>
            </a:r>
            <a:endParaRPr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26270" y="4581160"/>
            <a:ext cx="7174466" cy="149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出力）</a:t>
            </a:r>
            <a:endParaRPr lang="en-US" altLang="ja-JP" dirty="0" smtClean="0"/>
          </a:p>
          <a:p>
            <a:r>
              <a:rPr lang="en-US" altLang="ja-JP" dirty="0" smtClean="0"/>
              <a:t>@</a:t>
            </a:r>
            <a:r>
              <a:rPr lang="en-US" altLang="ja-JP" dirty="0" err="1" smtClean="0"/>
              <a:t>flt_val</a:t>
            </a:r>
            <a:r>
              <a:rPr lang="en-US" altLang="ja-JP" dirty="0" smtClean="0"/>
              <a:t> = 54.55</a:t>
            </a:r>
            <a:r>
              <a:rPr lang="ja-JP" altLang="en-US" dirty="0" smtClean="0"/>
              <a:t>のとき　　　　　</a:t>
            </a:r>
            <a:r>
              <a:rPr lang="en-US" altLang="ja-JP" dirty="0"/>
              <a:t>@</a:t>
            </a:r>
            <a:r>
              <a:rPr lang="en-US" altLang="ja-JP" dirty="0" err="1"/>
              <a:t>flt_val</a:t>
            </a:r>
            <a:r>
              <a:rPr lang="en-US" altLang="ja-JP" dirty="0"/>
              <a:t> = </a:t>
            </a:r>
            <a:r>
              <a:rPr lang="en-US" altLang="ja-JP" dirty="0" smtClean="0"/>
              <a:t>54.54</a:t>
            </a:r>
            <a:r>
              <a:rPr lang="ja-JP" altLang="en-US" dirty="0" smtClean="0"/>
              <a:t>のとき</a:t>
            </a:r>
            <a:endParaRPr lang="en-US" altLang="ja-JP" dirty="0" smtClean="0"/>
          </a:p>
          <a:p>
            <a:r>
              <a:rPr lang="ja-JP" altLang="en-US" dirty="0" smtClean="0"/>
              <a:t>→</a:t>
            </a:r>
            <a:r>
              <a:rPr lang="en-US" altLang="ja-JP" dirty="0" smtClean="0"/>
              <a:t>54.6                               </a:t>
            </a:r>
            <a:r>
              <a:rPr lang="ja-JP" altLang="en-US" dirty="0" smtClean="0"/>
              <a:t>→</a:t>
            </a:r>
            <a:r>
              <a:rPr lang="en-US" altLang="ja-JP" dirty="0" smtClean="0"/>
              <a:t>54.5</a:t>
            </a:r>
          </a:p>
          <a:p>
            <a:r>
              <a:rPr lang="en-US" altLang="ja-JP" dirty="0"/>
              <a:t/>
            </a:r>
            <a:br>
              <a:rPr lang="en-US" altLang="ja-JP" dirty="0"/>
            </a:b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684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490622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5.</a:t>
            </a:r>
            <a:r>
              <a:rPr lang="ja-JP" altLang="en-US" sz="1800" dirty="0"/>
              <a:t>クラスごとの、国語の総得点を算出してください。（★２）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68519" y="1401450"/>
            <a:ext cx="8568962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SELECT  [class]</a:t>
            </a:r>
          </a:p>
          <a:p>
            <a:r>
              <a:rPr lang="en-US" altLang="ja-JP" sz="3200" dirty="0"/>
              <a:t>            ,SUM ([</a:t>
            </a:r>
            <a:r>
              <a:rPr lang="en-US" altLang="ja-JP" sz="3200" dirty="0" err="1"/>
              <a:t>japanese</a:t>
            </a:r>
            <a:r>
              <a:rPr lang="en-US" altLang="ja-JP" sz="3200" dirty="0"/>
              <a:t>]) AS [</a:t>
            </a:r>
            <a:r>
              <a:rPr lang="en-US" altLang="ja-JP" sz="3200" dirty="0" err="1"/>
              <a:t>sum_japanese</a:t>
            </a:r>
            <a:r>
              <a:rPr lang="en-US" altLang="ja-JP" sz="3200" dirty="0"/>
              <a:t>] </a:t>
            </a:r>
          </a:p>
          <a:p>
            <a:r>
              <a:rPr lang="en-US" altLang="ja-JP" sz="3200" dirty="0"/>
              <a:t>FROM [DB</a:t>
            </a:r>
            <a:r>
              <a:rPr lang="ja-JP" altLang="en-US" sz="3200" dirty="0"/>
              <a:t>名</a:t>
            </a:r>
            <a:r>
              <a:rPr lang="en-US" altLang="ja-JP" sz="3200" dirty="0"/>
              <a:t>].[</a:t>
            </a:r>
            <a:r>
              <a:rPr lang="en-US" altLang="ja-JP" sz="3200" dirty="0" err="1"/>
              <a:t>dbo</a:t>
            </a:r>
            <a:r>
              <a:rPr lang="en-US" altLang="ja-JP" sz="3200" dirty="0"/>
              <a:t>].[practice] </a:t>
            </a:r>
          </a:p>
          <a:p>
            <a:r>
              <a:rPr lang="en-US" altLang="ja-JP" sz="3200" dirty="0"/>
              <a:t>GROUP BY [class]</a:t>
            </a:r>
          </a:p>
          <a:p>
            <a:r>
              <a:rPr lang="en-US" altLang="ja-JP" sz="3200" dirty="0"/>
              <a:t>;</a:t>
            </a:r>
            <a:endParaRPr lang="ja-JP" altLang="en-US" sz="3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76536" y="4869200"/>
            <a:ext cx="8352928" cy="121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構文解説</a:t>
            </a:r>
            <a:r>
              <a:rPr lang="en-US" altLang="ja-JP" dirty="0"/>
              <a:t>】</a:t>
            </a:r>
          </a:p>
          <a:p>
            <a:r>
              <a:rPr lang="en-US" altLang="ja-JP" dirty="0"/>
              <a:t>SUM([</a:t>
            </a:r>
            <a:r>
              <a:rPr lang="ja-JP" altLang="en-US" dirty="0"/>
              <a:t>カラム名</a:t>
            </a:r>
            <a:r>
              <a:rPr lang="en-US" altLang="ja-JP" dirty="0"/>
              <a:t>])</a:t>
            </a:r>
            <a:r>
              <a:rPr lang="ja-JP" altLang="en-US" dirty="0"/>
              <a:t>：指定のカラム内の合計値を算出する。</a:t>
            </a:r>
            <a:endParaRPr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計算の際、</a:t>
            </a:r>
            <a:r>
              <a:rPr lang="en-US" altLang="ja-JP" dirty="0">
                <a:solidFill>
                  <a:srgbClr val="FF0000"/>
                </a:solidFill>
              </a:rPr>
              <a:t>NULL</a:t>
            </a:r>
            <a:r>
              <a:rPr lang="ja-JP" altLang="en-US" dirty="0">
                <a:solidFill>
                  <a:srgbClr val="FF0000"/>
                </a:solidFill>
              </a:rPr>
              <a:t>値は無視される。</a:t>
            </a:r>
            <a:endParaRPr lang="en-US" altLang="ja-JP" dirty="0">
              <a:solidFill>
                <a:srgbClr val="FF0000"/>
              </a:solidFill>
            </a:endParaRP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3341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プレゼンテーションテンプレート2017（ケース2-1用）">
  <a:themeElements>
    <a:clrScheme name="NTT DATA COLOR MASTER">
      <a:dk1>
        <a:srgbClr val="404040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ユーザー定義 2">
      <a:majorFont>
        <a:latin typeface="HGPｺﾞｼｯｸE"/>
        <a:ea typeface="HGPｺﾞｼｯｸE"/>
        <a:cs typeface=""/>
      </a:majorFont>
      <a:minorFont>
        <a:latin typeface="HGPｺﾞｼｯｸE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2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6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kumimoji="1" sz="1600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テンプレート_A4_20161220.pptx" id="{9C858962-F29B-4A66-8EC6-8BAF903AC268}" vid="{A6DDF9FA-FCEF-4354-BFA2-2E417DD6A1FB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プレゼンテーションテンプレート_A4</Template>
  <TotalTime>749</TotalTime>
  <Words>1219</Words>
  <Application>Microsoft Office PowerPoint</Application>
  <PresentationFormat>A4 210 x 297 mm</PresentationFormat>
  <Paragraphs>154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20" baseType="lpstr">
      <vt:lpstr>HGPｺﾞｼｯｸE</vt:lpstr>
      <vt:lpstr>HGPｺﾞｼｯｸE</vt:lpstr>
      <vt:lpstr>HGP創英角ｺﾞｼｯｸUB</vt:lpstr>
      <vt:lpstr>Meiryo UI</vt:lpstr>
      <vt:lpstr>MS PGothic</vt:lpstr>
      <vt:lpstr>Yu Gothic</vt:lpstr>
      <vt:lpstr>Arial</vt:lpstr>
      <vt:lpstr>Times New Roman</vt:lpstr>
      <vt:lpstr>プレゼンテーションテンプレート2017（ケース2-1用）</vt:lpstr>
      <vt:lpstr>PowerPoint プレゼンテーション</vt:lpstr>
      <vt:lpstr>1.全データを参照し、クラスごとに並べてください。（★１）</vt:lpstr>
      <vt:lpstr>2.全データの件数を数えてください。（★１）</vt:lpstr>
      <vt:lpstr>3.各クラスに何人の人がいるかを算出してください。（★１）</vt:lpstr>
      <vt:lpstr>・ GROUP BYのイメージ</vt:lpstr>
      <vt:lpstr>4.クラスごとの、国語の平均点を算出してください。   ※平均点は、小数第一位で丸めること。（★２）</vt:lpstr>
      <vt:lpstr>【TIPS】SQL SERVERにおける四捨五入</vt:lpstr>
      <vt:lpstr>【TIPS】SQL SERVERにおける四捨五入</vt:lpstr>
      <vt:lpstr>5.クラスごとの、国語の総得点を算出してください。（★２）</vt:lpstr>
      <vt:lpstr>6.１組の五科目合計点数最高得点者の名前と、その人の合計点を抽出してください。（★３）</vt:lpstr>
      <vt:lpstr>PowerPoint プレゼンテーション</vt:lpstr>
    </vt:vector>
  </TitlesOfParts>
  <Company>NTTデータ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NTTデータ広報部</dc:creator>
  <cp:lastModifiedBy>安原 朋紀</cp:lastModifiedBy>
  <cp:revision>67</cp:revision>
  <cp:lastPrinted>2016-10-11T04:40:04Z</cp:lastPrinted>
  <dcterms:created xsi:type="dcterms:W3CDTF">2016-12-21T07:08:36Z</dcterms:created>
  <dcterms:modified xsi:type="dcterms:W3CDTF">2021-01-14T06:52:05Z</dcterms:modified>
  <cp:version>1.1</cp:version>
</cp:coreProperties>
</file>