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270" r:id="rId2"/>
    <p:sldId id="282" r:id="rId3"/>
    <p:sldId id="271" r:id="rId4"/>
    <p:sldId id="272" r:id="rId5"/>
    <p:sldId id="273" r:id="rId6"/>
    <p:sldId id="279" r:id="rId7"/>
    <p:sldId id="281" r:id="rId8"/>
    <p:sldId id="280" r:id="rId9"/>
    <p:sldId id="278" r:id="rId10"/>
    <p:sldId id="283" r:id="rId11"/>
    <p:sldId id="275" r:id="rId12"/>
    <p:sldId id="276" r:id="rId13"/>
    <p:sldId id="277" r:id="rId14"/>
    <p:sldId id="262" r:id="rId15"/>
  </p:sldIdLst>
  <p:sldSz cx="9906000" cy="6858000" type="A4"/>
  <p:notesSz cx="6858000" cy="9144000"/>
  <p:defaultTextStyle>
    <a:defPPr>
      <a:defRPr lang="ja-JP"/>
    </a:defPPr>
    <a:lvl1pPr marL="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8EF"/>
    <a:srgbClr val="4040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2782" autoAdjust="0"/>
  </p:normalViewPr>
  <p:slideViewPr>
    <p:cSldViewPr snapToObjects="1">
      <p:cViewPr varScale="1">
        <p:scale>
          <a:sx n="107" d="100"/>
          <a:sy n="107" d="100"/>
        </p:scale>
        <p:origin x="1566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0" d="100"/>
          <a:sy n="90" d="100"/>
        </p:scale>
        <p:origin x="3696" y="72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F4258-8B54-E846-A716-B40C4AB7C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7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68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最大値：</a:t>
            </a:r>
            <a:r>
              <a:rPr kumimoji="1" lang="en-US" altLang="ja-JP" dirty="0" smtClean="0"/>
              <a:t>103</a:t>
            </a:r>
            <a:r>
              <a:rPr kumimoji="1" lang="ja-JP" altLang="en-US" dirty="0" smtClean="0"/>
              <a:t>点の人がいる。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最長値：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年生がいる。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充足率：点数が</a:t>
            </a:r>
            <a:r>
              <a:rPr kumimoji="1" lang="en-US" altLang="ja-JP" dirty="0" smtClean="0"/>
              <a:t>NULL</a:t>
            </a:r>
            <a:r>
              <a:rPr kumimoji="1" lang="ja-JP" altLang="en-US" dirty="0" smtClean="0"/>
              <a:t>の人がいる。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74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最大値：</a:t>
            </a:r>
            <a:r>
              <a:rPr kumimoji="1" lang="en-US" altLang="ja-JP" dirty="0" smtClean="0"/>
              <a:t>103</a:t>
            </a:r>
            <a:r>
              <a:rPr kumimoji="1" lang="ja-JP" altLang="en-US" dirty="0" smtClean="0"/>
              <a:t>点の人がいる。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最長値：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年生がいる。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充足率：点数が</a:t>
            </a:r>
            <a:r>
              <a:rPr kumimoji="1" lang="en-US" altLang="ja-JP" dirty="0" smtClean="0"/>
              <a:t>NULL</a:t>
            </a:r>
            <a:r>
              <a:rPr kumimoji="1" lang="ja-JP" altLang="en-US" dirty="0" smtClean="0"/>
              <a:t>の人がいる。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76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599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905999" cy="4725180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44610" y="908720"/>
            <a:ext cx="7273010" cy="5544000"/>
          </a:xfrm>
          <a:prstGeom prst="rect">
            <a:avLst/>
          </a:prstGeom>
        </p:spPr>
        <p:txBody>
          <a:bodyPr lIns="183600" rIns="183600"/>
          <a:lstStyle>
            <a:lvl1pPr marL="457200" indent="-4572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目次を入力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1747"/>
            <a:ext cx="9578639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mtClean="0"/>
              <a:t>［目次］</a:t>
            </a:r>
            <a:endParaRPr kumimoji="1" lang="ja-JP" altLang="en-US" dirty="0" smtClean="0"/>
          </a:p>
        </p:txBody>
      </p:sp>
      <p:sp>
        <p:nvSpPr>
          <p:cNvPr id="12" name="TextBox 16"/>
          <p:cNvSpPr txBox="1"/>
          <p:nvPr userDrawn="1"/>
        </p:nvSpPr>
        <p:spPr>
          <a:xfrm>
            <a:off x="4617884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sp>
        <p:nvSpPr>
          <p:cNvPr id="14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  <a:r>
              <a:rPr kumimoji="0" lang="ja-JP" altLang="en-US" sz="800" b="0" i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　　　</a:t>
            </a:r>
            <a:endParaRPr kumimoji="0" lang="en-US" altLang="ja-JP" sz="800" b="0" i="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itchFamily="50" charset="-128"/>
            </a:endParaRP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684" y="6485492"/>
            <a:ext cx="1053206" cy="33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見出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08720"/>
            <a:ext cx="6789376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［中見出し］</a:t>
            </a:r>
            <a:endParaRPr kumimoji="1" lang="ja-JP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14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テキストの入力</a:t>
            </a:r>
            <a:endParaRPr kumimoji="1" lang="ja-JP" altLang="en-US" dirty="0"/>
          </a:p>
        </p:txBody>
      </p:sp>
      <p:sp>
        <p:nvSpPr>
          <p:cNvPr id="5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957013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smtClean="0"/>
              <a:t>［タイトル］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2902"/>
            <a:ext cx="9570131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smtClean="0"/>
              <a:t>［タイトル］</a:t>
            </a:r>
            <a:endParaRPr kumimoji="1" lang="ja-JP" altLang="en-US" dirty="0" smtClean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テキストの入力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814211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</a:t>
            </a:r>
            <a:r>
              <a:rPr kumimoji="0" lang="en-US" altLang="ja-JP" sz="800" b="0" i="0" dirty="0" smtClean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2021 </a:t>
            </a:r>
            <a:r>
              <a:rPr kumimoji="0" lang="en-US" altLang="ja-JP" sz="800" b="0" i="0" dirty="0" smtClean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Realize Corporation</a:t>
            </a: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913863" y="2492870"/>
            <a:ext cx="4127427" cy="132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19" y="5949350"/>
            <a:ext cx="3213607" cy="5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014-8CBA-4A59-96CC-04153C8C8CEA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305-9287-4527-9D4B-327E921D8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3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84"/>
            <a:ext cx="9906000" cy="4752564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0" y="0"/>
            <a:ext cx="9906000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0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552" y="0"/>
            <a:ext cx="9921552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360" y="2183"/>
            <a:ext cx="9906000" cy="4722997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79"/>
            <a:ext cx="9906000" cy="4752659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715441" y="6593330"/>
            <a:ext cx="1645271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2021 Realize Corporation</a:t>
            </a:r>
          </a:p>
        </p:txBody>
      </p:sp>
      <p:sp>
        <p:nvSpPr>
          <p:cNvPr id="11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9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0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13" r:id="rId8"/>
    <p:sldLayoutId id="2147483714" r:id="rId9"/>
    <p:sldLayoutId id="2147483715" r:id="rId10"/>
    <p:sldLayoutId id="2147483716" r:id="rId11"/>
    <p:sldLayoutId id="2147483683" r:id="rId12"/>
    <p:sldLayoutId id="2147483688" r:id="rId13"/>
    <p:sldLayoutId id="2147483693" r:id="rId14"/>
    <p:sldLayoutId id="2147483703" r:id="rId15"/>
    <p:sldLayoutId id="2147483695" r:id="rId16"/>
    <p:sldLayoutId id="2147483717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84862" rtl="0" eaLnBrk="1" fontAlgn="base" hangingPunct="1">
        <a:spcBef>
          <a:spcPct val="0"/>
        </a:spcBef>
        <a:spcAft>
          <a:spcPct val="0"/>
        </a:spcAft>
        <a:defRPr kumimoji="1" sz="1909" b="0" i="0" kern="1200" spc="16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484862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969727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454588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1939450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180141" indent="-180141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545" kern="1200">
          <a:solidFill>
            <a:schemeClr val="tx1"/>
          </a:solidFill>
          <a:latin typeface="Arial"/>
          <a:ea typeface="+mn-ea"/>
          <a:cs typeface="Arial"/>
        </a:defRPr>
      </a:lvl1pPr>
      <a:lvl2pPr marL="723926" indent="-239063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2pPr>
      <a:lvl3pPr marL="1156599" indent="-186874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3pPr>
      <a:lvl4pPr marL="1638094" indent="-183509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4pPr>
      <a:lvl5pPr marL="2121273" indent="-181825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5pPr>
      <a:lvl6pPr marL="266674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6pPr>
      <a:lvl7pPr marL="3151607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7pPr>
      <a:lvl8pPr marL="3636468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8pPr>
      <a:lvl9pPr marL="412133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1pPr>
      <a:lvl2pPr marL="484862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969727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8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4pPr>
      <a:lvl5pPr marL="193945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5pPr>
      <a:lvl6pPr marL="2424313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6pPr>
      <a:lvl7pPr marL="2909175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7pPr>
      <a:lvl8pPr marL="3394036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8pPr>
      <a:lvl9pPr marL="3878899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jnito.com/entry/20110910/1315605311" TargetMode="Externa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SQL</a:t>
            </a:r>
            <a:r>
              <a:rPr lang="ja-JP" altLang="en-US" dirty="0"/>
              <a:t>講座</a:t>
            </a:r>
            <a:r>
              <a:rPr lang="en-US" altLang="ja-JP" dirty="0"/>
              <a:t>(</a:t>
            </a:r>
            <a:r>
              <a:rPr lang="ja-JP" altLang="en-US" dirty="0"/>
              <a:t>初級編</a:t>
            </a:r>
            <a:r>
              <a:rPr lang="en-US" altLang="ja-JP" dirty="0"/>
              <a:t>)</a:t>
            </a:r>
            <a:r>
              <a:rPr lang="ja-JP" altLang="en-US" dirty="0"/>
              <a:t>　課題</a:t>
            </a:r>
            <a:r>
              <a:rPr lang="en-US" altLang="ja-JP" dirty="0"/>
              <a:t>(</a:t>
            </a:r>
            <a:r>
              <a:rPr lang="ja-JP" altLang="en-US" dirty="0"/>
              <a:t>テスト結果</a:t>
            </a:r>
            <a:r>
              <a:rPr lang="en-US" altLang="ja-JP" dirty="0"/>
              <a:t>)</a:t>
            </a:r>
            <a:r>
              <a:rPr lang="ja-JP" altLang="en-US" dirty="0"/>
              <a:t>解説</a:t>
            </a:r>
            <a:r>
              <a:rPr lang="en-US" altLang="ja-JP" dirty="0" smtClean="0"/>
              <a:t>_</a:t>
            </a:r>
            <a:r>
              <a:rPr lang="ja-JP" altLang="en-US" dirty="0" smtClean="0"/>
              <a:t>問</a:t>
            </a:r>
            <a:r>
              <a:rPr lang="en-US" altLang="ja-JP" dirty="0"/>
              <a:t>7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10</a:t>
            </a:r>
            <a:endParaRPr lang="ja-JP" altLang="en-US" dirty="0"/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977420" y="4094445"/>
            <a:ext cx="1769285" cy="4553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12477" y="167054"/>
            <a:ext cx="1692275" cy="53975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 報 種 別 ： </a:t>
            </a:r>
            <a:r>
              <a:rPr kumimoji="0" lang="ja-JP" altLang="en-US" sz="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秘密（関係者限り）</a:t>
            </a:r>
            <a:endParaRPr kumimoji="0" lang="en-US" altLang="ja-JP" sz="800" dirty="0" smtClean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会</a:t>
            </a:r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 社　 名 ： </a:t>
            </a:r>
            <a:r>
              <a:rPr kumimoji="0" lang="ja-JP" altLang="en-US" sz="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株式会社リアライズ</a:t>
            </a:r>
            <a:endParaRPr kumimoji="0" lang="en-US" altLang="ja-JP" sz="800" dirty="0" smtClean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情報</a:t>
            </a:r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所有者 ： </a:t>
            </a:r>
            <a:r>
              <a:rPr kumimoji="0" lang="ja-JP" altLang="en-US" sz="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株式会社リアライズ</a:t>
            </a:r>
            <a:endParaRPr kumimoji="0" lang="ja-JP" altLang="en-US" sz="800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6632324" y="2085527"/>
            <a:ext cx="3240450" cy="165623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しゃべりはまだまだ</a:t>
            </a:r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06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9788" y="392446"/>
            <a:ext cx="8229600" cy="490066"/>
          </a:xfrm>
        </p:spPr>
        <p:txBody>
          <a:bodyPr>
            <a:noAutofit/>
          </a:bodyPr>
          <a:lstStyle/>
          <a:p>
            <a:r>
              <a:rPr lang="en-US" altLang="ja-JP" sz="2400" dirty="0" smtClean="0"/>
              <a:t>【</a:t>
            </a:r>
            <a:r>
              <a:rPr lang="ja-JP" altLang="en-US" sz="2400" dirty="0"/>
              <a:t>最大値、最小値、充足率の考察</a:t>
            </a:r>
            <a:r>
              <a:rPr lang="en-US" altLang="ja-JP" sz="2400" dirty="0" smtClean="0"/>
              <a:t>】</a:t>
            </a:r>
            <a:endParaRPr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5541" y="1196690"/>
            <a:ext cx="8779716" cy="4298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dirty="0" smtClean="0"/>
              <a:t>＜</a:t>
            </a:r>
            <a:r>
              <a:rPr lang="ja-JP" altLang="ja-JP" dirty="0"/>
              <a:t>データの内容＞</a:t>
            </a:r>
          </a:p>
          <a:p>
            <a:r>
              <a:rPr lang="ja-JP" altLang="ja-JP" dirty="0"/>
              <a:t>・Ｒ中学校の</a:t>
            </a:r>
            <a:r>
              <a:rPr lang="en-US" altLang="ja-JP" dirty="0"/>
              <a:t>3</a:t>
            </a:r>
            <a:r>
              <a:rPr lang="ja-JP" altLang="ja-JP" dirty="0"/>
              <a:t>年生の中間試験のデータである。</a:t>
            </a:r>
          </a:p>
          <a:p>
            <a:r>
              <a:rPr lang="ja-JP" altLang="ja-JP" dirty="0"/>
              <a:t>・Ｒ中学は男子校であり、</a:t>
            </a:r>
            <a:r>
              <a:rPr lang="en-US" altLang="ja-JP" dirty="0"/>
              <a:t>3</a:t>
            </a:r>
            <a:r>
              <a:rPr lang="ja-JP" altLang="ja-JP" dirty="0"/>
              <a:t>年生のクラスは</a:t>
            </a:r>
            <a:r>
              <a:rPr lang="en-US" altLang="ja-JP" dirty="0"/>
              <a:t>1</a:t>
            </a:r>
            <a:r>
              <a:rPr lang="ja-JP" altLang="ja-JP" dirty="0"/>
              <a:t>組～</a:t>
            </a:r>
            <a:r>
              <a:rPr lang="en-US" altLang="ja-JP" dirty="0"/>
              <a:t>3</a:t>
            </a:r>
            <a:r>
              <a:rPr lang="ja-JP" altLang="ja-JP" dirty="0"/>
              <a:t>組まである。</a:t>
            </a:r>
          </a:p>
          <a:p>
            <a:r>
              <a:rPr lang="ja-JP" altLang="ja-JP" dirty="0"/>
              <a:t>・中間試験の科目は、国語（</a:t>
            </a:r>
            <a:r>
              <a:rPr lang="en-US" altLang="ja-JP" dirty="0"/>
              <a:t>Japanese</a:t>
            </a:r>
            <a:r>
              <a:rPr lang="ja-JP" altLang="ja-JP" dirty="0"/>
              <a:t>）、数学（</a:t>
            </a:r>
            <a:r>
              <a:rPr lang="en-US" altLang="ja-JP" dirty="0"/>
              <a:t>Math</a:t>
            </a:r>
            <a:r>
              <a:rPr lang="ja-JP" altLang="ja-JP" dirty="0"/>
              <a:t>）、理科（</a:t>
            </a:r>
            <a:r>
              <a:rPr lang="en-US" altLang="ja-JP" dirty="0"/>
              <a:t>Science</a:t>
            </a:r>
            <a:r>
              <a:rPr lang="ja-JP" altLang="ja-JP" dirty="0"/>
              <a:t>）、社会（</a:t>
            </a:r>
            <a:r>
              <a:rPr lang="en-US" altLang="ja-JP" dirty="0"/>
              <a:t>Society</a:t>
            </a:r>
            <a:r>
              <a:rPr lang="ja-JP" altLang="ja-JP" dirty="0"/>
              <a:t>）</a:t>
            </a:r>
            <a:r>
              <a:rPr lang="ja-JP" altLang="ja-JP" dirty="0" smtClean="0"/>
              <a:t>、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ja-JP" dirty="0" smtClean="0"/>
              <a:t>英語</a:t>
            </a:r>
            <a:r>
              <a:rPr lang="ja-JP" altLang="ja-JP" dirty="0"/>
              <a:t>（</a:t>
            </a:r>
            <a:r>
              <a:rPr lang="en-US" altLang="ja-JP" dirty="0"/>
              <a:t>English</a:t>
            </a:r>
            <a:r>
              <a:rPr lang="ja-JP" altLang="ja-JP" dirty="0"/>
              <a:t>）</a:t>
            </a:r>
            <a:r>
              <a:rPr lang="ja-JP" altLang="ja-JP" dirty="0" smtClean="0"/>
              <a:t>の</a:t>
            </a:r>
            <a:r>
              <a:rPr lang="en-US" altLang="ja-JP" dirty="0" smtClean="0"/>
              <a:t>5</a:t>
            </a:r>
            <a:r>
              <a:rPr lang="ja-JP" altLang="ja-JP" dirty="0"/>
              <a:t>科目であり、すべて</a:t>
            </a:r>
            <a:r>
              <a:rPr lang="en-US" altLang="ja-JP" dirty="0"/>
              <a:t>100</a:t>
            </a:r>
            <a:r>
              <a:rPr lang="ja-JP" altLang="ja-JP" dirty="0"/>
              <a:t>点満点、合計</a:t>
            </a:r>
            <a:r>
              <a:rPr lang="en-US" altLang="ja-JP" dirty="0"/>
              <a:t>500</a:t>
            </a:r>
            <a:r>
              <a:rPr lang="ja-JP" altLang="ja-JP" dirty="0"/>
              <a:t>点満点である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最大値</a:t>
            </a:r>
            <a:r>
              <a:rPr lang="ja-JP" altLang="en-US" dirty="0"/>
              <a:t>に・・</a:t>
            </a:r>
            <a:r>
              <a:rPr lang="ja-JP" altLang="en-US" dirty="0" smtClean="0"/>
              <a:t>・社会（</a:t>
            </a:r>
            <a:r>
              <a:rPr lang="en-US" altLang="ja-JP" dirty="0" smtClean="0"/>
              <a:t>Society)</a:t>
            </a:r>
            <a:r>
              <a:rPr lang="ja-JP" altLang="en-US" dirty="0" smtClean="0"/>
              <a:t>で点数が</a:t>
            </a:r>
            <a:r>
              <a:rPr lang="en-US" altLang="ja-JP" dirty="0" smtClean="0"/>
              <a:t>103</a:t>
            </a:r>
            <a:r>
              <a:rPr lang="ja-JP" altLang="en-US" dirty="0" smtClean="0"/>
              <a:t>点の生徒がいる。</a:t>
            </a:r>
            <a:endParaRPr lang="en-US" altLang="ja-JP" dirty="0"/>
          </a:p>
          <a:p>
            <a:r>
              <a:rPr lang="ja-JP" altLang="en-US" dirty="0"/>
              <a:t>最小値に・・</a:t>
            </a:r>
            <a:r>
              <a:rPr lang="ja-JP" altLang="en-US" dirty="0" smtClean="0"/>
              <a:t>・学年（</a:t>
            </a:r>
            <a:r>
              <a:rPr lang="en-US" altLang="ja-JP" dirty="0" smtClean="0"/>
              <a:t>year</a:t>
            </a:r>
            <a:r>
              <a:rPr lang="ja-JP" altLang="en-US" dirty="0" smtClean="0"/>
              <a:t>）が</a:t>
            </a:r>
            <a:r>
              <a:rPr lang="en-US" altLang="ja-JP" dirty="0" smtClean="0"/>
              <a:t>2</a:t>
            </a:r>
            <a:r>
              <a:rPr lang="ja-JP" altLang="en-US" dirty="0" smtClean="0"/>
              <a:t>の生徒がいる。</a:t>
            </a:r>
            <a:endParaRPr lang="en-US" altLang="ja-JP" dirty="0"/>
          </a:p>
          <a:p>
            <a:r>
              <a:rPr lang="ja-JP" altLang="en-US" dirty="0"/>
              <a:t>充足率に・・</a:t>
            </a:r>
            <a:r>
              <a:rPr lang="ja-JP" altLang="en-US" dirty="0" smtClean="0"/>
              <a:t>・数学（</a:t>
            </a:r>
            <a:r>
              <a:rPr lang="en-US" altLang="ja-JP" dirty="0" smtClean="0"/>
              <a:t>Math</a:t>
            </a:r>
            <a:r>
              <a:rPr lang="ja-JP" altLang="en-US" dirty="0" smtClean="0"/>
              <a:t>）で点数が</a:t>
            </a:r>
            <a:r>
              <a:rPr lang="en-US" altLang="ja-JP" dirty="0" smtClean="0"/>
              <a:t>NULL</a:t>
            </a:r>
            <a:r>
              <a:rPr lang="ja-JP" altLang="en-US" dirty="0" smtClean="0"/>
              <a:t>の生徒がいる。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→</a:t>
            </a:r>
            <a:r>
              <a:rPr lang="ja-JP" altLang="en-US" dirty="0"/>
              <a:t>データがどういう状態にあるのかを把握できる！</a:t>
            </a:r>
            <a:endParaRPr lang="en-US" altLang="ja-JP" dirty="0"/>
          </a:p>
          <a:p>
            <a:endParaRPr lang="ja-JP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7270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4464" y="382653"/>
            <a:ext cx="8229600" cy="634012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8.</a:t>
            </a:r>
            <a:r>
              <a:rPr lang="ja-JP" altLang="en-US" sz="1700" dirty="0"/>
              <a:t>クラスごとに五科目の平均点を算出し、平均点の良いクラス順に並べてください</a:t>
            </a:r>
            <a:r>
              <a:rPr lang="ja-JP" altLang="en-US" sz="1700" dirty="0" smtClean="0"/>
              <a:t>。</a:t>
            </a:r>
            <a:r>
              <a:rPr lang="en-US" altLang="ja-JP" sz="1700" dirty="0" smtClean="0"/>
              <a:t>※</a:t>
            </a:r>
            <a:r>
              <a:rPr lang="ja-JP" altLang="en-US" sz="1700" dirty="0" smtClean="0"/>
              <a:t>平均点は、小数第一位に</a:t>
            </a:r>
            <a:r>
              <a:rPr lang="ja-JP" altLang="en-US" sz="1700" dirty="0"/>
              <a:t>丸</a:t>
            </a:r>
            <a:r>
              <a:rPr lang="ja-JP" altLang="en-US" sz="1700" dirty="0" smtClean="0"/>
              <a:t>めること。（</a:t>
            </a:r>
            <a:r>
              <a:rPr lang="ja-JP" altLang="en-US" sz="1700" dirty="0"/>
              <a:t>★３）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4464" y="1124680"/>
            <a:ext cx="8785104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SELECT  [class]</a:t>
            </a:r>
            <a:endParaRPr lang="en-US" altLang="ja-JP" sz="3200" dirty="0"/>
          </a:p>
          <a:p>
            <a:r>
              <a:rPr lang="en-US" altLang="ja-JP" sz="3200" dirty="0" smtClean="0"/>
              <a:t>            ,ROUND(AVG([sum]),</a:t>
            </a:r>
            <a:r>
              <a:rPr lang="en-US" altLang="ja-JP" sz="3200" dirty="0"/>
              <a:t>1) AS </a:t>
            </a:r>
            <a:r>
              <a:rPr lang="en-US" altLang="ja-JP" sz="3200" dirty="0" smtClean="0"/>
              <a:t>[</a:t>
            </a:r>
            <a:r>
              <a:rPr lang="en-US" altLang="ja-JP" sz="3200" dirty="0" err="1" smtClean="0"/>
              <a:t>class_ave</a:t>
            </a:r>
            <a:r>
              <a:rPr lang="en-US" altLang="ja-JP" sz="3200" dirty="0" smtClean="0"/>
              <a:t>]</a:t>
            </a:r>
            <a:endParaRPr lang="en-US" altLang="ja-JP" sz="3200" dirty="0"/>
          </a:p>
          <a:p>
            <a:r>
              <a:rPr lang="en-US" altLang="ja-JP" sz="3200" dirty="0"/>
              <a:t>FROM </a:t>
            </a:r>
            <a:r>
              <a:rPr lang="en-US" altLang="ja-JP" sz="3200" dirty="0" smtClean="0"/>
              <a:t>[DB</a:t>
            </a:r>
            <a:r>
              <a:rPr lang="ja-JP" altLang="en-US" sz="3200" dirty="0" smtClean="0"/>
              <a:t>名</a:t>
            </a:r>
            <a:r>
              <a:rPr lang="en-US" altLang="ja-JP" sz="3200" dirty="0" smtClean="0"/>
              <a:t>].[</a:t>
            </a:r>
            <a:r>
              <a:rPr lang="en-US" altLang="ja-JP" sz="3200" dirty="0" err="1" smtClean="0"/>
              <a:t>dbo</a:t>
            </a:r>
            <a:r>
              <a:rPr lang="en-US" altLang="ja-JP" sz="3200" dirty="0" smtClean="0"/>
              <a:t>].[practice] </a:t>
            </a:r>
            <a:endParaRPr lang="en-US" altLang="ja-JP" sz="3200" dirty="0"/>
          </a:p>
          <a:p>
            <a:r>
              <a:rPr lang="en-US" altLang="ja-JP" sz="3200" dirty="0"/>
              <a:t>GROUP BY </a:t>
            </a:r>
            <a:r>
              <a:rPr lang="en-US" altLang="ja-JP" sz="3200" dirty="0" smtClean="0"/>
              <a:t>[class]</a:t>
            </a:r>
            <a:endParaRPr lang="en-US" altLang="ja-JP" sz="3200" dirty="0"/>
          </a:p>
          <a:p>
            <a:r>
              <a:rPr lang="en-US" altLang="ja-JP" sz="3200" dirty="0"/>
              <a:t>ORDER BY </a:t>
            </a:r>
            <a:r>
              <a:rPr lang="en-US" altLang="ja-JP" sz="3200" dirty="0" smtClean="0"/>
              <a:t>[</a:t>
            </a:r>
            <a:r>
              <a:rPr lang="en-US" altLang="ja-JP" sz="3200" dirty="0" err="1" smtClean="0"/>
              <a:t>class_ave</a:t>
            </a:r>
            <a:r>
              <a:rPr lang="en-US" altLang="ja-JP" sz="3200" dirty="0" smtClean="0"/>
              <a:t>] </a:t>
            </a:r>
            <a:r>
              <a:rPr lang="en-US" altLang="ja-JP" sz="3200" dirty="0"/>
              <a:t>DESC</a:t>
            </a:r>
          </a:p>
          <a:p>
            <a:r>
              <a:rPr lang="en-US" altLang="ja-JP" sz="3200" dirty="0"/>
              <a:t>;</a:t>
            </a:r>
            <a:endParaRPr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4387698"/>
            <a:ext cx="8352928" cy="233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ROUND,AVG,GROUP BY,ORDER BY</a:t>
            </a:r>
            <a:r>
              <a:rPr lang="ja-JP" altLang="en-US" dirty="0"/>
              <a:t>の複合問題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グループ化を行ってから、並べ替えを行う。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※GROUP BY</a:t>
            </a:r>
            <a:r>
              <a:rPr lang="ja-JP" altLang="en-US" dirty="0">
                <a:solidFill>
                  <a:srgbClr val="FF0000"/>
                </a:solidFill>
              </a:rPr>
              <a:t>句を使用する際には、</a:t>
            </a:r>
            <a:r>
              <a:rPr lang="en-US" altLang="ja-JP" dirty="0">
                <a:solidFill>
                  <a:srgbClr val="FF0000"/>
                </a:solidFill>
              </a:rPr>
              <a:t>SELECT</a:t>
            </a:r>
            <a:r>
              <a:rPr lang="ja-JP" altLang="en-US" dirty="0">
                <a:solidFill>
                  <a:srgbClr val="FF0000"/>
                </a:solidFill>
              </a:rPr>
              <a:t>句には</a:t>
            </a:r>
            <a:r>
              <a:rPr lang="en-US" altLang="ja-JP" dirty="0">
                <a:solidFill>
                  <a:srgbClr val="FF0000"/>
                </a:solidFill>
              </a:rPr>
              <a:t>GROUP BY</a:t>
            </a:r>
            <a:r>
              <a:rPr lang="ja-JP" altLang="en-US" dirty="0">
                <a:solidFill>
                  <a:srgbClr val="FF0000"/>
                </a:solidFill>
              </a:rPr>
              <a:t>で指定したカラム及び集計関数のみ指定が可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289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579296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600" dirty="0"/>
              <a:t>9.</a:t>
            </a:r>
            <a:r>
              <a:rPr lang="ja-JP" altLang="en-US" sz="1600" dirty="0"/>
              <a:t>３組の数学の点数上位</a:t>
            </a:r>
            <a:r>
              <a:rPr lang="en-US" altLang="ja-JP" sz="1600" dirty="0"/>
              <a:t>5</a:t>
            </a:r>
            <a:r>
              <a:rPr lang="ja-JP" altLang="en-US" sz="1600" dirty="0"/>
              <a:t>名の名前と、その点数を抽出し、点数の高い順に並べてください。（★３）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980729"/>
            <a:ext cx="820891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SELECT </a:t>
            </a:r>
            <a:r>
              <a:rPr lang="en-US" altLang="ja-JP" sz="3200" dirty="0" smtClean="0"/>
              <a:t> TOP </a:t>
            </a:r>
            <a:r>
              <a:rPr lang="en-US" altLang="ja-JP" sz="3200" dirty="0"/>
              <a:t>5 </a:t>
            </a:r>
            <a:endParaRPr lang="en-US" altLang="ja-JP" sz="3200" dirty="0" smtClean="0"/>
          </a:p>
          <a:p>
            <a:r>
              <a:rPr lang="en-US" altLang="ja-JP" sz="3200" dirty="0"/>
              <a:t> </a:t>
            </a:r>
            <a:r>
              <a:rPr lang="en-US" altLang="ja-JP" sz="3200" dirty="0" smtClean="0"/>
              <a:t>             [name]</a:t>
            </a:r>
            <a:endParaRPr lang="en-US" altLang="ja-JP" sz="3200" dirty="0"/>
          </a:p>
          <a:p>
            <a:r>
              <a:rPr lang="en-US" altLang="ja-JP" sz="3200" dirty="0" smtClean="0"/>
              <a:t>             ,[math] </a:t>
            </a:r>
            <a:endParaRPr lang="en-US" altLang="ja-JP" sz="3200" dirty="0"/>
          </a:p>
          <a:p>
            <a:r>
              <a:rPr lang="en-US" altLang="ja-JP" sz="3200" dirty="0"/>
              <a:t>FROM </a:t>
            </a:r>
            <a:r>
              <a:rPr lang="en-US" altLang="ja-JP" sz="3200" dirty="0" smtClean="0"/>
              <a:t>[DB</a:t>
            </a:r>
            <a:r>
              <a:rPr lang="ja-JP" altLang="en-US" sz="3200" dirty="0" smtClean="0"/>
              <a:t>名</a:t>
            </a:r>
            <a:r>
              <a:rPr lang="en-US" altLang="ja-JP" sz="3200" dirty="0" smtClean="0"/>
              <a:t>].[</a:t>
            </a:r>
            <a:r>
              <a:rPr lang="en-US" altLang="ja-JP" sz="3200" dirty="0" err="1" smtClean="0"/>
              <a:t>dbo</a:t>
            </a:r>
            <a:r>
              <a:rPr lang="en-US" altLang="ja-JP" sz="3200" dirty="0" smtClean="0"/>
              <a:t>].[practice]</a:t>
            </a:r>
            <a:endParaRPr lang="en-US" altLang="ja-JP" sz="3200" dirty="0"/>
          </a:p>
          <a:p>
            <a:r>
              <a:rPr lang="en-US" altLang="ja-JP" sz="3200" dirty="0"/>
              <a:t>WHERE </a:t>
            </a:r>
            <a:r>
              <a:rPr lang="en-US" altLang="ja-JP" sz="3200" dirty="0" smtClean="0"/>
              <a:t>[class] </a:t>
            </a:r>
            <a:r>
              <a:rPr lang="en-US" altLang="ja-JP" sz="3200" dirty="0"/>
              <a:t>= 3 </a:t>
            </a:r>
          </a:p>
          <a:p>
            <a:r>
              <a:rPr lang="en-US" altLang="ja-JP" sz="3200" dirty="0"/>
              <a:t>ORDER BY </a:t>
            </a:r>
            <a:r>
              <a:rPr lang="en-US" altLang="ja-JP" sz="3200" dirty="0" smtClean="0"/>
              <a:t>[math] </a:t>
            </a:r>
            <a:r>
              <a:rPr lang="en-US" altLang="ja-JP" sz="3200" dirty="0" err="1"/>
              <a:t>desc</a:t>
            </a:r>
            <a:endParaRPr lang="en-US" altLang="ja-JP" sz="3200" dirty="0"/>
          </a:p>
          <a:p>
            <a:r>
              <a:rPr lang="en-US" altLang="ja-JP" sz="3200" dirty="0"/>
              <a:t>;</a:t>
            </a:r>
            <a:endParaRPr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3980" y="4736184"/>
            <a:ext cx="8352928" cy="2055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TOP,WHERE,ORDER BY</a:t>
            </a:r>
            <a:r>
              <a:rPr lang="ja-JP" altLang="en-US" dirty="0"/>
              <a:t>の複合問題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仮に</a:t>
            </a:r>
            <a:r>
              <a:rPr lang="en-US" altLang="ja-JP" dirty="0" smtClean="0">
                <a:solidFill>
                  <a:srgbClr val="FF0000"/>
                </a:solidFill>
              </a:rPr>
              <a:t>5</a:t>
            </a:r>
            <a:r>
              <a:rPr lang="ja-JP" altLang="en-US" dirty="0" smtClean="0">
                <a:solidFill>
                  <a:srgbClr val="FF0000"/>
                </a:solidFill>
              </a:rPr>
              <a:t>位で同じ点数の人が複数いたとしても、全員が抽出されるわけではないことに注意。あくまでも上から</a:t>
            </a:r>
            <a:r>
              <a:rPr lang="en-US" altLang="ja-JP" dirty="0" smtClean="0">
                <a:solidFill>
                  <a:srgbClr val="FF0000"/>
                </a:solidFill>
              </a:rPr>
              <a:t>5</a:t>
            </a:r>
            <a:r>
              <a:rPr lang="ja-JP" altLang="en-US" dirty="0" smtClean="0">
                <a:solidFill>
                  <a:srgbClr val="FF0000"/>
                </a:solidFill>
              </a:rPr>
              <a:t>行しか選択されない。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05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380" y="285506"/>
            <a:ext cx="8857230" cy="842537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10.</a:t>
            </a:r>
            <a:r>
              <a:rPr lang="ja-JP" altLang="en-US" sz="1800" dirty="0"/>
              <a:t>理系教科（数・理）の合計が</a:t>
            </a:r>
            <a:r>
              <a:rPr lang="en-US" altLang="ja-JP" sz="1800" dirty="0"/>
              <a:t>160</a:t>
            </a:r>
            <a:r>
              <a:rPr lang="ja-JP" altLang="en-US" sz="1800" dirty="0"/>
              <a:t>点以上の生徒の名前と、その合計点を抽出し、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/>
              <a:t>合計点の高い順に並べてください。（★４）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12539" y="1128964"/>
            <a:ext cx="8208912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SELECT </a:t>
            </a:r>
            <a:r>
              <a:rPr lang="en-US" altLang="ja-JP" sz="3200" dirty="0" smtClean="0"/>
              <a:t>[name]</a:t>
            </a:r>
            <a:endParaRPr lang="en-US" altLang="ja-JP" sz="3200" dirty="0"/>
          </a:p>
          <a:p>
            <a:r>
              <a:rPr lang="en-US" altLang="ja-JP" sz="3200" dirty="0" smtClean="0"/>
              <a:t>      </a:t>
            </a:r>
            <a:r>
              <a:rPr lang="en-US" altLang="ja-JP" sz="3200" dirty="0"/>
              <a:t> </a:t>
            </a:r>
            <a:r>
              <a:rPr lang="en-US" altLang="ja-JP" sz="3200" dirty="0" smtClean="0"/>
              <a:t>    ,[math] </a:t>
            </a:r>
            <a:r>
              <a:rPr lang="en-US" altLang="ja-JP" sz="3200" dirty="0"/>
              <a:t>+ </a:t>
            </a:r>
            <a:r>
              <a:rPr lang="en-US" altLang="ja-JP" sz="3200" dirty="0" smtClean="0"/>
              <a:t>[science] </a:t>
            </a:r>
            <a:r>
              <a:rPr lang="en-US" altLang="ja-JP" sz="3200" dirty="0"/>
              <a:t>AS </a:t>
            </a:r>
            <a:r>
              <a:rPr lang="en-US" altLang="ja-JP" sz="3200" dirty="0" smtClean="0"/>
              <a:t>[</a:t>
            </a:r>
            <a:r>
              <a:rPr lang="en-US" altLang="ja-JP" sz="3200" dirty="0" err="1" smtClean="0"/>
              <a:t>r_score</a:t>
            </a:r>
            <a:r>
              <a:rPr lang="en-US" altLang="ja-JP" sz="3200" dirty="0" smtClean="0"/>
              <a:t>]</a:t>
            </a:r>
            <a:endParaRPr lang="en-US" altLang="ja-JP" sz="3200" dirty="0"/>
          </a:p>
          <a:p>
            <a:r>
              <a:rPr lang="en-US" altLang="ja-JP" sz="3200" dirty="0"/>
              <a:t>FROM </a:t>
            </a:r>
            <a:r>
              <a:rPr lang="en-US" altLang="ja-JP" sz="3200" dirty="0" smtClean="0"/>
              <a:t>[DB</a:t>
            </a:r>
            <a:r>
              <a:rPr lang="ja-JP" altLang="en-US" sz="3200" dirty="0" smtClean="0"/>
              <a:t>名</a:t>
            </a:r>
            <a:r>
              <a:rPr lang="en-US" altLang="ja-JP" sz="3200" dirty="0" smtClean="0"/>
              <a:t>].[</a:t>
            </a:r>
            <a:r>
              <a:rPr lang="en-US" altLang="ja-JP" sz="3200" dirty="0" err="1" smtClean="0"/>
              <a:t>dbo</a:t>
            </a:r>
            <a:r>
              <a:rPr lang="en-US" altLang="ja-JP" sz="3200" dirty="0" smtClean="0"/>
              <a:t>].[practice]</a:t>
            </a:r>
            <a:endParaRPr lang="en-US" altLang="ja-JP" sz="3200" dirty="0"/>
          </a:p>
          <a:p>
            <a:r>
              <a:rPr lang="en-US" altLang="ja-JP" sz="3200" dirty="0"/>
              <a:t>WHERE </a:t>
            </a:r>
            <a:r>
              <a:rPr lang="en-US" altLang="ja-JP" sz="3200" dirty="0" smtClean="0"/>
              <a:t>[math] </a:t>
            </a:r>
            <a:r>
              <a:rPr lang="en-US" altLang="ja-JP" sz="3200" dirty="0"/>
              <a:t>+ </a:t>
            </a:r>
            <a:r>
              <a:rPr lang="en-US" altLang="ja-JP" sz="3200" dirty="0" smtClean="0"/>
              <a:t>[science] </a:t>
            </a:r>
            <a:r>
              <a:rPr lang="en-US" altLang="ja-JP" sz="3200" dirty="0"/>
              <a:t>&gt;= 160</a:t>
            </a:r>
          </a:p>
          <a:p>
            <a:r>
              <a:rPr lang="en-US" altLang="ja-JP" sz="3200" dirty="0"/>
              <a:t>ORDER BY </a:t>
            </a:r>
            <a:r>
              <a:rPr lang="en-US" altLang="ja-JP" sz="3200" dirty="0" smtClean="0"/>
              <a:t>[</a:t>
            </a:r>
            <a:r>
              <a:rPr lang="en-US" altLang="ja-JP" sz="3200" dirty="0" err="1" smtClean="0"/>
              <a:t>r_score</a:t>
            </a:r>
            <a:r>
              <a:rPr lang="en-US" altLang="ja-JP" sz="3200" dirty="0" smtClean="0"/>
              <a:t>] </a:t>
            </a:r>
            <a:r>
              <a:rPr lang="en-US" altLang="ja-JP" sz="3200" dirty="0"/>
              <a:t>DESC</a:t>
            </a:r>
          </a:p>
          <a:p>
            <a:r>
              <a:rPr lang="en-US" altLang="ja-JP" sz="3200" dirty="0"/>
              <a:t>;</a:t>
            </a:r>
            <a:endParaRPr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0531" y="4581160"/>
            <a:ext cx="8352928" cy="177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ja-JP" altLang="en-US" dirty="0"/>
              <a:t>計算可能なデータに関しては、「カラム名 </a:t>
            </a:r>
            <a:r>
              <a:rPr lang="en-US" altLang="ja-JP" dirty="0"/>
              <a:t>+ </a:t>
            </a:r>
            <a:r>
              <a:rPr lang="ja-JP" altLang="en-US" dirty="0"/>
              <a:t>カラム名」で値の足し算が可能。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</a:t>
            </a:r>
            <a:r>
              <a:rPr lang="ja-JP" altLang="en-US" dirty="0"/>
              <a:t>「カラム名</a:t>
            </a:r>
            <a:r>
              <a:rPr lang="en-US" altLang="ja-JP" dirty="0"/>
              <a:t>(</a:t>
            </a:r>
            <a:r>
              <a:rPr lang="ja-JP" altLang="en-US" dirty="0"/>
              <a:t>文字型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+ </a:t>
            </a:r>
            <a:r>
              <a:rPr lang="ja-JP" altLang="en-US" dirty="0"/>
              <a:t>カラム名</a:t>
            </a:r>
            <a:r>
              <a:rPr lang="en-US" altLang="ja-JP" dirty="0"/>
              <a:t>(</a:t>
            </a:r>
            <a:r>
              <a:rPr lang="ja-JP" altLang="en-US" dirty="0"/>
              <a:t>文字型</a:t>
            </a:r>
            <a:r>
              <a:rPr lang="en-US" altLang="ja-JP" dirty="0"/>
              <a:t>)</a:t>
            </a:r>
            <a:r>
              <a:rPr lang="ja-JP" altLang="en-US" dirty="0"/>
              <a:t>」の場合、結果は</a:t>
            </a:r>
            <a:r>
              <a:rPr lang="ja-JP" altLang="en-US" u="sng" dirty="0"/>
              <a:t>文字列を結合したもの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　　例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‘</a:t>
            </a:r>
            <a:r>
              <a:rPr lang="ja-JP" altLang="en-US" dirty="0"/>
              <a:t>木場</a:t>
            </a:r>
            <a:r>
              <a:rPr lang="en-US" altLang="ja-JP" dirty="0"/>
              <a:t>’ + ‘</a:t>
            </a:r>
            <a:r>
              <a:rPr lang="ja-JP" altLang="en-US" dirty="0"/>
              <a:t>オフィス</a:t>
            </a:r>
            <a:r>
              <a:rPr lang="en-US" altLang="ja-JP" dirty="0"/>
              <a:t>’</a:t>
            </a:r>
            <a:r>
              <a:rPr lang="ja-JP" altLang="en-US" dirty="0"/>
              <a:t>　→　</a:t>
            </a:r>
            <a:r>
              <a:rPr lang="en-US" altLang="ja-JP" dirty="0"/>
              <a:t>’</a:t>
            </a:r>
            <a:r>
              <a:rPr lang="ja-JP" altLang="en-US" dirty="0"/>
              <a:t>木場オフィス</a:t>
            </a:r>
            <a:r>
              <a:rPr lang="en-US" altLang="ja-JP" dirty="0"/>
              <a:t>’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382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9559572" y="3333753"/>
            <a:ext cx="184731" cy="312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sz="1432" dirty="0"/>
          </a:p>
        </p:txBody>
      </p:sp>
    </p:spTree>
    <p:extLst>
      <p:ext uri="{BB962C8B-B14F-4D97-AF65-F5344CB8AC3E}">
        <p14:creationId xmlns:p14="http://schemas.microsoft.com/office/powerpoint/2010/main" val="1185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73472" y="476590"/>
            <a:ext cx="8944148" cy="5256410"/>
          </a:xfrm>
        </p:spPr>
        <p:txBody>
          <a:bodyPr/>
          <a:lstStyle/>
          <a:p>
            <a:r>
              <a:rPr lang="en-US" altLang="ja-JP" dirty="0">
                <a:latin typeface="+mn-ea"/>
                <a:ea typeface="+mn-ea"/>
              </a:rPr>
              <a:t>7.</a:t>
            </a:r>
            <a:r>
              <a:rPr lang="ja-JP" altLang="ja-JP" dirty="0">
                <a:latin typeface="+mn-ea"/>
                <a:ea typeface="+mn-ea"/>
              </a:rPr>
              <a:t>各項目（</a:t>
            </a:r>
            <a:r>
              <a:rPr lang="en-US" altLang="ja-JP" dirty="0" err="1">
                <a:latin typeface="+mn-ea"/>
                <a:ea typeface="+mn-ea"/>
              </a:rPr>
              <a:t>temp_no</a:t>
            </a:r>
            <a:r>
              <a:rPr lang="ja-JP" altLang="ja-JP" dirty="0">
                <a:latin typeface="+mn-ea"/>
                <a:ea typeface="+mn-ea"/>
              </a:rPr>
              <a:t>～</a:t>
            </a:r>
            <a:r>
              <a:rPr lang="en-US" altLang="ja-JP" dirty="0" err="1">
                <a:latin typeface="+mn-ea"/>
                <a:ea typeface="+mn-ea"/>
              </a:rPr>
              <a:t>ave</a:t>
            </a:r>
            <a:r>
              <a:rPr lang="ja-JP" altLang="ja-JP" dirty="0">
                <a:latin typeface="+mn-ea"/>
                <a:ea typeface="+mn-ea"/>
              </a:rPr>
              <a:t>）について、以下の項目を出力し、不適切な値がないかをチェックしてください。（</a:t>
            </a:r>
            <a:r>
              <a:rPr lang="en-US" altLang="ja-JP" dirty="0">
                <a:latin typeface="+mn-ea"/>
                <a:ea typeface="+mn-ea"/>
              </a:rPr>
              <a:t>★</a:t>
            </a:r>
            <a:r>
              <a:rPr lang="ja-JP" altLang="ja-JP" dirty="0">
                <a:latin typeface="+mn-ea"/>
                <a:ea typeface="+mn-ea"/>
              </a:rPr>
              <a:t>４</a:t>
            </a:r>
            <a:r>
              <a:rPr lang="ja-JP" altLang="ja-JP" dirty="0" smtClean="0">
                <a:latin typeface="+mn-ea"/>
                <a:ea typeface="+mn-ea"/>
              </a:rPr>
              <a:t>）</a:t>
            </a:r>
            <a:endParaRPr lang="en-US" altLang="ja-JP" dirty="0" smtClean="0">
              <a:latin typeface="+mn-ea"/>
              <a:ea typeface="+mn-ea"/>
            </a:endParaRPr>
          </a:p>
          <a:p>
            <a:endParaRPr lang="ja-JP" altLang="ja-JP" dirty="0">
              <a:latin typeface="+mn-ea"/>
              <a:ea typeface="+mn-ea"/>
            </a:endParaRPr>
          </a:p>
          <a:p>
            <a:r>
              <a:rPr lang="ja-JP" altLang="ja-JP" dirty="0">
                <a:latin typeface="+mn-ea"/>
                <a:ea typeface="+mn-ea"/>
              </a:rPr>
              <a:t>　・最大値</a:t>
            </a:r>
          </a:p>
          <a:p>
            <a:r>
              <a:rPr lang="ja-JP" altLang="ja-JP" dirty="0">
                <a:latin typeface="+mn-ea"/>
                <a:ea typeface="+mn-ea"/>
              </a:rPr>
              <a:t>　・最小値</a:t>
            </a:r>
          </a:p>
          <a:p>
            <a:r>
              <a:rPr lang="ja-JP" altLang="ja-JP" dirty="0">
                <a:latin typeface="+mn-ea"/>
                <a:ea typeface="+mn-ea"/>
              </a:rPr>
              <a:t>　・充足率（</a:t>
            </a:r>
            <a:r>
              <a:rPr lang="ja-JP" altLang="ja-JP" dirty="0" smtClean="0">
                <a:latin typeface="+mn-ea"/>
                <a:ea typeface="+mn-ea"/>
              </a:rPr>
              <a:t>全体</a:t>
            </a:r>
            <a:r>
              <a:rPr lang="ja-JP" altLang="en-US" dirty="0" smtClean="0">
                <a:latin typeface="+mn-ea"/>
                <a:ea typeface="+mn-ea"/>
              </a:rPr>
              <a:t>の件数</a:t>
            </a:r>
            <a:r>
              <a:rPr lang="ja-JP" altLang="ja-JP" dirty="0" smtClean="0">
                <a:latin typeface="+mn-ea"/>
                <a:ea typeface="+mn-ea"/>
              </a:rPr>
              <a:t>に対する</a:t>
            </a:r>
            <a:r>
              <a:rPr lang="ja-JP" altLang="en-US" dirty="0" smtClean="0">
                <a:latin typeface="+mn-ea"/>
                <a:ea typeface="+mn-ea"/>
              </a:rPr>
              <a:t>値あり</a:t>
            </a:r>
            <a:r>
              <a:rPr lang="ja-JP" altLang="ja-JP" dirty="0" smtClean="0">
                <a:latin typeface="+mn-ea"/>
                <a:ea typeface="+mn-ea"/>
              </a:rPr>
              <a:t>の</a:t>
            </a:r>
            <a:r>
              <a:rPr lang="ja-JP" altLang="ja-JP" dirty="0">
                <a:latin typeface="+mn-ea"/>
                <a:ea typeface="+mn-ea"/>
              </a:rPr>
              <a:t>割合）</a:t>
            </a:r>
          </a:p>
          <a:p>
            <a:endParaRPr kumimoji="1" lang="ja-JP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12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7.</a:t>
            </a:r>
            <a:r>
              <a:rPr lang="ja-JP" altLang="en-US" sz="1800" dirty="0"/>
              <a:t>各項目の最大値最小値充足率。（★４）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772117"/>
            <a:ext cx="820891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--</a:t>
            </a:r>
            <a:r>
              <a:rPr lang="ja-JP" altLang="en-US" sz="1600" dirty="0"/>
              <a:t>各項目の</a:t>
            </a:r>
            <a:r>
              <a:rPr lang="ja-JP" altLang="en-US" sz="1600" dirty="0" smtClean="0"/>
              <a:t>最大値</a:t>
            </a:r>
            <a:endParaRPr lang="en-US" altLang="ja-JP" sz="1600" dirty="0"/>
          </a:p>
          <a:p>
            <a:r>
              <a:rPr lang="en-US" altLang="ja-JP" sz="1600" dirty="0" smtClean="0"/>
              <a:t>SELECT</a:t>
            </a:r>
            <a:r>
              <a:rPr lang="en-US" altLang="ja-JP" sz="1600" dirty="0"/>
              <a:t>	</a:t>
            </a:r>
            <a:r>
              <a:rPr lang="en-US" altLang="ja-JP" sz="1600" dirty="0" smtClean="0"/>
              <a:t>MAX([</a:t>
            </a:r>
            <a:r>
              <a:rPr lang="en-US" altLang="ja-JP" sz="1600" dirty="0" err="1" smtClean="0"/>
              <a:t>temp_no</a:t>
            </a:r>
            <a:r>
              <a:rPr lang="en-US" altLang="ja-JP" sz="1600" dirty="0" smtClean="0"/>
              <a:t>])</a:t>
            </a:r>
            <a:r>
              <a:rPr lang="en-US" altLang="ja-JP" sz="1600" dirty="0"/>
              <a:t>	AS </a:t>
            </a:r>
            <a:r>
              <a:rPr lang="en-US" altLang="ja-JP" sz="1600" dirty="0" smtClean="0"/>
              <a:t>[</a:t>
            </a:r>
            <a:r>
              <a:rPr lang="en-US" altLang="ja-JP" sz="1600" dirty="0" err="1" smtClean="0"/>
              <a:t>MAX_temp_no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,MAX([</a:t>
            </a:r>
            <a:r>
              <a:rPr lang="en-US" altLang="ja-JP" sz="1600" dirty="0" err="1" smtClean="0"/>
              <a:t>class_no</a:t>
            </a:r>
            <a:r>
              <a:rPr lang="en-US" altLang="ja-JP" sz="1600" dirty="0" smtClean="0"/>
              <a:t>])</a:t>
            </a:r>
            <a:r>
              <a:rPr lang="en-US" altLang="ja-JP" sz="1600" dirty="0"/>
              <a:t>	AS </a:t>
            </a:r>
            <a:r>
              <a:rPr lang="en-US" altLang="ja-JP" sz="1600" dirty="0" smtClean="0"/>
              <a:t>[</a:t>
            </a:r>
            <a:r>
              <a:rPr lang="en-US" altLang="ja-JP" sz="1600" dirty="0" err="1" smtClean="0"/>
              <a:t>MAX_class_no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,MAX([name])</a:t>
            </a:r>
            <a:r>
              <a:rPr lang="en-US" altLang="ja-JP" sz="1600" dirty="0"/>
              <a:t>	AS </a:t>
            </a:r>
            <a:r>
              <a:rPr lang="en-US" altLang="ja-JP" sz="1600" dirty="0" smtClean="0"/>
              <a:t>[</a:t>
            </a:r>
            <a:r>
              <a:rPr lang="en-US" altLang="ja-JP" sz="1600" dirty="0" err="1" smtClean="0"/>
              <a:t>MAX_name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,MAX([</a:t>
            </a:r>
            <a:r>
              <a:rPr lang="en-US" altLang="ja-JP" sz="1600" dirty="0" err="1" smtClean="0"/>
              <a:t>family_name</a:t>
            </a:r>
            <a:r>
              <a:rPr lang="en-US" altLang="ja-JP" sz="1600" dirty="0" smtClean="0"/>
              <a:t>])     </a:t>
            </a:r>
            <a:r>
              <a:rPr lang="en-US" altLang="ja-JP" sz="1600" dirty="0"/>
              <a:t>AS </a:t>
            </a:r>
            <a:r>
              <a:rPr lang="en-US" altLang="ja-JP" sz="1600" dirty="0" smtClean="0"/>
              <a:t>[</a:t>
            </a:r>
            <a:r>
              <a:rPr lang="en-US" altLang="ja-JP" sz="1600" dirty="0" err="1" smtClean="0"/>
              <a:t>MAX_family_name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,MAX([</a:t>
            </a:r>
            <a:r>
              <a:rPr lang="en-US" altLang="ja-JP" sz="1600" dirty="0" err="1" smtClean="0"/>
              <a:t>given_name</a:t>
            </a:r>
            <a:r>
              <a:rPr lang="en-US" altLang="ja-JP" sz="1600" dirty="0" smtClean="0"/>
              <a:t>])</a:t>
            </a:r>
            <a:r>
              <a:rPr lang="en-US" altLang="ja-JP" sz="1600" dirty="0"/>
              <a:t>	AS </a:t>
            </a:r>
            <a:r>
              <a:rPr lang="en-US" altLang="ja-JP" sz="1600" dirty="0" smtClean="0"/>
              <a:t>[</a:t>
            </a:r>
            <a:r>
              <a:rPr lang="en-US" altLang="ja-JP" sz="1600" dirty="0" err="1" smtClean="0"/>
              <a:t>MAX_given_name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,MAX([reading])</a:t>
            </a:r>
            <a:r>
              <a:rPr lang="en-US" altLang="ja-JP" sz="1600" dirty="0"/>
              <a:t>	AS </a:t>
            </a:r>
            <a:r>
              <a:rPr lang="en-US" altLang="ja-JP" sz="1600" dirty="0" smtClean="0"/>
              <a:t>[</a:t>
            </a:r>
            <a:r>
              <a:rPr lang="en-US" altLang="ja-JP" sz="1600" dirty="0" err="1" smtClean="0"/>
              <a:t>MAX_reading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,MAX([year])</a:t>
            </a:r>
            <a:r>
              <a:rPr lang="en-US" altLang="ja-JP" sz="1600" dirty="0"/>
              <a:t>	</a:t>
            </a:r>
            <a:r>
              <a:rPr lang="en-US" altLang="ja-JP" sz="1600" dirty="0" smtClean="0"/>
              <a:t>AS [</a:t>
            </a:r>
            <a:r>
              <a:rPr lang="en-US" altLang="ja-JP" sz="1600" dirty="0" err="1" smtClean="0"/>
              <a:t>MAX_year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,MAX([class])</a:t>
            </a:r>
            <a:r>
              <a:rPr lang="en-US" altLang="ja-JP" sz="1600" dirty="0"/>
              <a:t>	</a:t>
            </a:r>
            <a:r>
              <a:rPr lang="en-US" altLang="ja-JP" sz="1600" dirty="0" smtClean="0"/>
              <a:t>AS [</a:t>
            </a:r>
            <a:r>
              <a:rPr lang="en-US" altLang="ja-JP" sz="1600" dirty="0" err="1" smtClean="0"/>
              <a:t>MAX_class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,MAX([Japanese])</a:t>
            </a:r>
            <a:r>
              <a:rPr lang="en-US" altLang="ja-JP" sz="1600" dirty="0"/>
              <a:t>	AS </a:t>
            </a:r>
            <a:r>
              <a:rPr lang="en-US" altLang="ja-JP" sz="1600" dirty="0" smtClean="0"/>
              <a:t>[</a:t>
            </a:r>
            <a:r>
              <a:rPr lang="en-US" altLang="ja-JP" sz="1600" dirty="0" err="1" smtClean="0"/>
              <a:t>MAX_Japanese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,MAX([math])</a:t>
            </a:r>
            <a:r>
              <a:rPr lang="en-US" altLang="ja-JP" sz="1600" dirty="0"/>
              <a:t>	AS </a:t>
            </a:r>
            <a:r>
              <a:rPr lang="en-US" altLang="ja-JP" sz="1600" dirty="0" smtClean="0"/>
              <a:t>[</a:t>
            </a:r>
            <a:r>
              <a:rPr lang="en-US" altLang="ja-JP" sz="1600" dirty="0" err="1" smtClean="0"/>
              <a:t>MAX_math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,MAX([science])</a:t>
            </a:r>
            <a:r>
              <a:rPr lang="en-US" altLang="ja-JP" sz="1600" dirty="0"/>
              <a:t>	AS </a:t>
            </a:r>
            <a:r>
              <a:rPr lang="en-US" altLang="ja-JP" sz="1600" dirty="0" smtClean="0"/>
              <a:t>[</a:t>
            </a:r>
            <a:r>
              <a:rPr lang="en-US" altLang="ja-JP" sz="1600" dirty="0" err="1" smtClean="0"/>
              <a:t>MAX_science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,MAX([society])</a:t>
            </a:r>
            <a:r>
              <a:rPr lang="en-US" altLang="ja-JP" sz="1600" dirty="0"/>
              <a:t>	AS </a:t>
            </a:r>
            <a:r>
              <a:rPr lang="en-US" altLang="ja-JP" sz="1600" dirty="0" smtClean="0"/>
              <a:t>[</a:t>
            </a:r>
            <a:r>
              <a:rPr lang="en-US" altLang="ja-JP" sz="1600" dirty="0" err="1" smtClean="0"/>
              <a:t>MAX_society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,MAX([</a:t>
            </a:r>
            <a:r>
              <a:rPr lang="en-US" altLang="ja-JP" sz="1600" dirty="0" err="1" smtClean="0"/>
              <a:t>english</a:t>
            </a:r>
            <a:r>
              <a:rPr lang="en-US" altLang="ja-JP" sz="1600" dirty="0" smtClean="0"/>
              <a:t>])</a:t>
            </a:r>
            <a:r>
              <a:rPr lang="en-US" altLang="ja-JP" sz="1600" dirty="0"/>
              <a:t>	AS </a:t>
            </a:r>
            <a:r>
              <a:rPr lang="en-US" altLang="ja-JP" sz="1600" dirty="0" smtClean="0"/>
              <a:t>[</a:t>
            </a:r>
            <a:r>
              <a:rPr lang="en-US" altLang="ja-JP" sz="1600" dirty="0" err="1" smtClean="0"/>
              <a:t>MAX_english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,MAX([sum])</a:t>
            </a:r>
            <a:r>
              <a:rPr lang="en-US" altLang="ja-JP" sz="1600" dirty="0"/>
              <a:t>	</a:t>
            </a:r>
            <a:r>
              <a:rPr lang="en-US" altLang="ja-JP" sz="1600" dirty="0" smtClean="0"/>
              <a:t>AS [</a:t>
            </a:r>
            <a:r>
              <a:rPr lang="en-US" altLang="ja-JP" sz="1600" dirty="0" err="1" smtClean="0"/>
              <a:t>MAX_sum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,MAX([</a:t>
            </a:r>
            <a:r>
              <a:rPr lang="en-US" altLang="ja-JP" sz="1600" dirty="0" err="1" smtClean="0"/>
              <a:t>ave</a:t>
            </a:r>
            <a:r>
              <a:rPr lang="en-US" altLang="ja-JP" sz="1600" dirty="0" smtClean="0"/>
              <a:t>])</a:t>
            </a:r>
            <a:r>
              <a:rPr lang="en-US" altLang="ja-JP" sz="1600" dirty="0"/>
              <a:t>	</a:t>
            </a:r>
            <a:r>
              <a:rPr lang="en-US" altLang="ja-JP" sz="1600" dirty="0" smtClean="0"/>
              <a:t>AS [</a:t>
            </a:r>
            <a:r>
              <a:rPr lang="en-US" altLang="ja-JP" sz="1600" dirty="0" err="1" smtClean="0"/>
              <a:t>MAX_ave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/>
              <a:t>FROM </a:t>
            </a:r>
            <a:r>
              <a:rPr lang="en-US" altLang="ja-JP" sz="1600" dirty="0" smtClean="0"/>
              <a:t>[DB</a:t>
            </a:r>
            <a:r>
              <a:rPr lang="ja-JP" altLang="en-US" sz="1600" dirty="0" smtClean="0"/>
              <a:t>名</a:t>
            </a:r>
            <a:r>
              <a:rPr lang="en-US" altLang="ja-JP" sz="1600" dirty="0" smtClean="0"/>
              <a:t>].[</a:t>
            </a:r>
            <a:r>
              <a:rPr lang="en-US" altLang="ja-JP" sz="1600" dirty="0" err="1" smtClean="0"/>
              <a:t>dbo</a:t>
            </a:r>
            <a:r>
              <a:rPr lang="en-US" altLang="ja-JP" sz="1600" dirty="0" smtClean="0"/>
              <a:t>].[practice] </a:t>
            </a:r>
          </a:p>
          <a:p>
            <a:r>
              <a:rPr lang="en-US" altLang="ja-JP" sz="1600" dirty="0"/>
              <a:t>;</a:t>
            </a:r>
            <a:endParaRPr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0552" y="5661249"/>
            <a:ext cx="8352928" cy="86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/>
              <a:t>】</a:t>
            </a:r>
          </a:p>
          <a:p>
            <a:r>
              <a:rPr lang="en-US" altLang="ja-JP" sz="1600" dirty="0"/>
              <a:t>MAX</a:t>
            </a:r>
            <a:r>
              <a:rPr lang="en-US" altLang="ja-JP" sz="1600" dirty="0" smtClean="0"/>
              <a:t>([</a:t>
            </a:r>
            <a:r>
              <a:rPr lang="ja-JP" altLang="en-US" sz="1600" dirty="0" smtClean="0"/>
              <a:t>カラム名</a:t>
            </a:r>
            <a:r>
              <a:rPr lang="en-US" altLang="ja-JP" sz="1600" dirty="0" smtClean="0"/>
              <a:t>]) </a:t>
            </a:r>
            <a:r>
              <a:rPr lang="ja-JP" altLang="en-US" sz="1600" dirty="0"/>
              <a:t>：</a:t>
            </a:r>
            <a:r>
              <a:rPr lang="en-US" altLang="ja-JP" sz="1600" dirty="0"/>
              <a:t> </a:t>
            </a:r>
            <a:r>
              <a:rPr lang="ja-JP" altLang="en-US" sz="1600" dirty="0"/>
              <a:t>そのカラム内での最大値を抽出する。</a:t>
            </a:r>
            <a:endParaRPr lang="en-US" altLang="ja-JP" sz="1600" dirty="0"/>
          </a:p>
          <a:p>
            <a:endParaRPr lang="en-US" altLang="ja-JP" dirty="0"/>
          </a:p>
        </p:txBody>
      </p:sp>
      <p:sp>
        <p:nvSpPr>
          <p:cNvPr id="3" name="四角形吹き出し 2"/>
          <p:cNvSpPr/>
          <p:nvPr/>
        </p:nvSpPr>
        <p:spPr>
          <a:xfrm>
            <a:off x="7473350" y="2420860"/>
            <a:ext cx="3240450" cy="165623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１．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SQL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server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の出力が小さい。</a:t>
            </a:r>
            <a:endPara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．</a:t>
            </a:r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7581245" y="3459057"/>
            <a:ext cx="3384470" cy="165623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全項目を出すことに意味がある</a:t>
            </a:r>
            <a:endParaRPr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→項目が多い場合は、</a:t>
            </a:r>
            <a:endPara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等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でクエリを簡潔に量産できる（実演）</a:t>
            </a:r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346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7.</a:t>
            </a:r>
            <a:r>
              <a:rPr lang="ja-JP" altLang="en-US" sz="1800" dirty="0"/>
              <a:t>各項目の最大値最小値充足率。（★４）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764704"/>
            <a:ext cx="820891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--</a:t>
            </a:r>
            <a:r>
              <a:rPr lang="ja-JP" altLang="en-US" sz="1600" dirty="0"/>
              <a:t>各項目の</a:t>
            </a:r>
            <a:r>
              <a:rPr lang="ja-JP" altLang="en-US" sz="1600" dirty="0" smtClean="0"/>
              <a:t>最小値</a:t>
            </a:r>
            <a:endParaRPr lang="en-US" altLang="ja-JP" sz="1600" dirty="0"/>
          </a:p>
          <a:p>
            <a:r>
              <a:rPr lang="en-US" altLang="ja-JP" sz="1600" dirty="0" smtClean="0"/>
              <a:t>SELECT</a:t>
            </a:r>
            <a:r>
              <a:rPr lang="en-US" altLang="ja-JP" sz="1600" dirty="0"/>
              <a:t>	</a:t>
            </a:r>
            <a:r>
              <a:rPr lang="en-US" altLang="ja-JP" sz="1600" dirty="0" smtClean="0"/>
              <a:t>MIN([</a:t>
            </a:r>
            <a:r>
              <a:rPr lang="en-US" altLang="ja-JP" sz="1600" dirty="0" err="1" smtClean="0"/>
              <a:t>temp_no</a:t>
            </a:r>
            <a:r>
              <a:rPr lang="en-US" altLang="ja-JP" sz="1600" dirty="0" smtClean="0"/>
              <a:t>])</a:t>
            </a:r>
            <a:r>
              <a:rPr lang="en-US" altLang="ja-JP" sz="1600" dirty="0"/>
              <a:t>	AS </a:t>
            </a:r>
            <a:r>
              <a:rPr lang="en-US" altLang="ja-JP" sz="1600" dirty="0" smtClean="0"/>
              <a:t>[</a:t>
            </a:r>
            <a:r>
              <a:rPr lang="en-US" altLang="ja-JP" sz="1600" dirty="0" err="1" smtClean="0"/>
              <a:t>MIN_temp_no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,MIN([</a:t>
            </a:r>
            <a:r>
              <a:rPr lang="en-US" altLang="ja-JP" sz="1600" dirty="0" err="1" smtClean="0"/>
              <a:t>class_no</a:t>
            </a:r>
            <a:r>
              <a:rPr lang="en-US" altLang="ja-JP" sz="1600" dirty="0" smtClean="0"/>
              <a:t>])</a:t>
            </a:r>
            <a:r>
              <a:rPr lang="en-US" altLang="ja-JP" sz="1600" dirty="0"/>
              <a:t>	AS </a:t>
            </a:r>
            <a:r>
              <a:rPr lang="en-US" altLang="ja-JP" sz="1600" dirty="0" smtClean="0"/>
              <a:t>[</a:t>
            </a:r>
            <a:r>
              <a:rPr lang="en-US" altLang="ja-JP" sz="1600" dirty="0" err="1" smtClean="0"/>
              <a:t>MIN_class_no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,MIN([name])</a:t>
            </a:r>
            <a:r>
              <a:rPr lang="en-US" altLang="ja-JP" sz="1600" dirty="0"/>
              <a:t>	AS </a:t>
            </a:r>
            <a:r>
              <a:rPr lang="en-US" altLang="ja-JP" sz="1600" dirty="0" smtClean="0"/>
              <a:t>[</a:t>
            </a:r>
            <a:r>
              <a:rPr lang="en-US" altLang="ja-JP" sz="1600" dirty="0" err="1" smtClean="0"/>
              <a:t>MIN_name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,MIN([</a:t>
            </a:r>
            <a:r>
              <a:rPr lang="en-US" altLang="ja-JP" sz="1600" dirty="0" err="1" smtClean="0"/>
              <a:t>family_name</a:t>
            </a:r>
            <a:r>
              <a:rPr lang="en-US" altLang="ja-JP" sz="1600" dirty="0" smtClean="0"/>
              <a:t>])</a:t>
            </a:r>
            <a:r>
              <a:rPr lang="ja-JP" altLang="en-US" sz="1600" dirty="0"/>
              <a:t>　　</a:t>
            </a:r>
            <a:r>
              <a:rPr lang="en-US" altLang="ja-JP" sz="1600" dirty="0"/>
              <a:t>AS </a:t>
            </a:r>
            <a:r>
              <a:rPr lang="en-US" altLang="ja-JP" sz="1600" dirty="0" smtClean="0"/>
              <a:t>[</a:t>
            </a:r>
            <a:r>
              <a:rPr lang="en-US" altLang="ja-JP" sz="1600" dirty="0" err="1" smtClean="0"/>
              <a:t>MIN_family_name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,MIN([</a:t>
            </a:r>
            <a:r>
              <a:rPr lang="en-US" altLang="ja-JP" sz="1600" dirty="0" err="1" smtClean="0"/>
              <a:t>given_name</a:t>
            </a:r>
            <a:r>
              <a:rPr lang="en-US" altLang="ja-JP" sz="1600" dirty="0" smtClean="0"/>
              <a:t>])</a:t>
            </a:r>
            <a:r>
              <a:rPr lang="en-US" altLang="ja-JP" sz="1600" dirty="0"/>
              <a:t>	AS </a:t>
            </a:r>
            <a:r>
              <a:rPr lang="en-US" altLang="ja-JP" sz="1600" dirty="0" smtClean="0"/>
              <a:t>[</a:t>
            </a:r>
            <a:r>
              <a:rPr lang="en-US" altLang="ja-JP" sz="1600" dirty="0" err="1" smtClean="0"/>
              <a:t>MIN_given_name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,MIN([reading])</a:t>
            </a:r>
            <a:r>
              <a:rPr lang="en-US" altLang="ja-JP" sz="1600" dirty="0"/>
              <a:t>	AS </a:t>
            </a:r>
            <a:r>
              <a:rPr lang="en-US" altLang="ja-JP" sz="1600" dirty="0" smtClean="0"/>
              <a:t>[</a:t>
            </a:r>
            <a:r>
              <a:rPr lang="en-US" altLang="ja-JP" sz="1600" dirty="0" err="1" smtClean="0"/>
              <a:t>MIN_reading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,MIN([year])</a:t>
            </a:r>
            <a:r>
              <a:rPr lang="en-US" altLang="ja-JP" sz="1600" dirty="0"/>
              <a:t>	</a:t>
            </a:r>
            <a:r>
              <a:rPr lang="en-US" altLang="ja-JP" sz="1600" dirty="0" smtClean="0"/>
              <a:t>AS [</a:t>
            </a:r>
            <a:r>
              <a:rPr lang="en-US" altLang="ja-JP" sz="1600" dirty="0" err="1" smtClean="0"/>
              <a:t>MIN_year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,MIN([class])</a:t>
            </a:r>
            <a:r>
              <a:rPr lang="en-US" altLang="ja-JP" sz="1600" dirty="0"/>
              <a:t>	</a:t>
            </a:r>
            <a:r>
              <a:rPr lang="en-US" altLang="ja-JP" sz="1600" dirty="0" smtClean="0"/>
              <a:t>AS [</a:t>
            </a:r>
            <a:r>
              <a:rPr lang="en-US" altLang="ja-JP" sz="1600" dirty="0" err="1" smtClean="0"/>
              <a:t>MIN_class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,MIN([</a:t>
            </a:r>
            <a:r>
              <a:rPr lang="en-US" altLang="ja-JP" sz="1600" dirty="0" err="1" smtClean="0"/>
              <a:t>japanese</a:t>
            </a:r>
            <a:r>
              <a:rPr lang="en-US" altLang="ja-JP" sz="1600" dirty="0" smtClean="0"/>
              <a:t>])</a:t>
            </a:r>
            <a:r>
              <a:rPr lang="en-US" altLang="ja-JP" sz="1600" dirty="0"/>
              <a:t>	AS </a:t>
            </a:r>
            <a:r>
              <a:rPr lang="en-US" altLang="ja-JP" sz="1600" dirty="0" smtClean="0"/>
              <a:t>[</a:t>
            </a:r>
            <a:r>
              <a:rPr lang="en-US" altLang="ja-JP" sz="1600" dirty="0" err="1" smtClean="0"/>
              <a:t>MIN_japanese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,MIN([math])</a:t>
            </a:r>
            <a:r>
              <a:rPr lang="en-US" altLang="ja-JP" sz="1600" dirty="0"/>
              <a:t>	</a:t>
            </a:r>
            <a:r>
              <a:rPr lang="en-US" altLang="ja-JP" sz="1600" dirty="0" smtClean="0"/>
              <a:t>AS [</a:t>
            </a:r>
            <a:r>
              <a:rPr lang="en-US" altLang="ja-JP" sz="1600" dirty="0" err="1" smtClean="0"/>
              <a:t>MIN_math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,MIN([science])</a:t>
            </a:r>
            <a:r>
              <a:rPr lang="en-US" altLang="ja-JP" sz="1600" dirty="0"/>
              <a:t>	AS </a:t>
            </a:r>
            <a:r>
              <a:rPr lang="en-US" altLang="ja-JP" sz="1600" dirty="0" smtClean="0"/>
              <a:t>[</a:t>
            </a:r>
            <a:r>
              <a:rPr lang="en-US" altLang="ja-JP" sz="1600" dirty="0" err="1" smtClean="0"/>
              <a:t>MIN_science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,MIN([society])</a:t>
            </a:r>
            <a:r>
              <a:rPr lang="en-US" altLang="ja-JP" sz="1600" dirty="0"/>
              <a:t>	AS </a:t>
            </a:r>
            <a:r>
              <a:rPr lang="en-US" altLang="ja-JP" sz="1600" dirty="0" smtClean="0"/>
              <a:t>[</a:t>
            </a:r>
            <a:r>
              <a:rPr lang="en-US" altLang="ja-JP" sz="1600" dirty="0" err="1" smtClean="0"/>
              <a:t>MIN_society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,MIN([</a:t>
            </a:r>
            <a:r>
              <a:rPr lang="en-US" altLang="ja-JP" sz="1600" dirty="0" err="1" smtClean="0"/>
              <a:t>english</a:t>
            </a:r>
            <a:r>
              <a:rPr lang="en-US" altLang="ja-JP" sz="1600" dirty="0" smtClean="0"/>
              <a:t>])</a:t>
            </a:r>
            <a:r>
              <a:rPr lang="en-US" altLang="ja-JP" sz="1600" dirty="0"/>
              <a:t>	AS </a:t>
            </a:r>
            <a:r>
              <a:rPr lang="en-US" altLang="ja-JP" sz="1600" dirty="0" smtClean="0"/>
              <a:t>[</a:t>
            </a:r>
            <a:r>
              <a:rPr lang="en-US" altLang="ja-JP" sz="1600" dirty="0" err="1" smtClean="0"/>
              <a:t>MIN_english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,MIN([sum])</a:t>
            </a:r>
            <a:r>
              <a:rPr lang="en-US" altLang="ja-JP" sz="1600" dirty="0"/>
              <a:t>	</a:t>
            </a:r>
            <a:r>
              <a:rPr lang="en-US" altLang="ja-JP" sz="1600" dirty="0" smtClean="0"/>
              <a:t>AS [</a:t>
            </a:r>
            <a:r>
              <a:rPr lang="en-US" altLang="ja-JP" sz="1600" dirty="0" err="1" smtClean="0"/>
              <a:t>MIN_sum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 smtClean="0"/>
              <a:t>             ,MIN([</a:t>
            </a:r>
            <a:r>
              <a:rPr lang="en-US" altLang="ja-JP" sz="1600" dirty="0" err="1" smtClean="0"/>
              <a:t>ave</a:t>
            </a:r>
            <a:r>
              <a:rPr lang="en-US" altLang="ja-JP" sz="1600" dirty="0" smtClean="0"/>
              <a:t>])</a:t>
            </a:r>
            <a:r>
              <a:rPr lang="en-US" altLang="ja-JP" sz="1600" dirty="0"/>
              <a:t>	</a:t>
            </a:r>
            <a:r>
              <a:rPr lang="en-US" altLang="ja-JP" sz="1600" dirty="0" smtClean="0"/>
              <a:t>AS [</a:t>
            </a:r>
            <a:r>
              <a:rPr lang="en-US" altLang="ja-JP" sz="1600" dirty="0" err="1" smtClean="0"/>
              <a:t>MIN_ave</a:t>
            </a:r>
            <a:r>
              <a:rPr lang="en-US" altLang="ja-JP" sz="1600" dirty="0" smtClean="0"/>
              <a:t>]</a:t>
            </a:r>
            <a:endParaRPr lang="en-US" altLang="ja-JP" sz="1600" dirty="0"/>
          </a:p>
          <a:p>
            <a:r>
              <a:rPr lang="en-US" altLang="ja-JP" sz="1600" dirty="0"/>
              <a:t>FROM </a:t>
            </a:r>
            <a:r>
              <a:rPr lang="en-US" altLang="ja-JP" sz="1600" dirty="0" smtClean="0"/>
              <a:t>[DB</a:t>
            </a:r>
            <a:r>
              <a:rPr lang="ja-JP" altLang="en-US" sz="1600" dirty="0" smtClean="0"/>
              <a:t>名</a:t>
            </a:r>
            <a:r>
              <a:rPr lang="en-US" altLang="ja-JP" sz="1600" dirty="0" smtClean="0"/>
              <a:t>].[</a:t>
            </a:r>
            <a:r>
              <a:rPr lang="en-US" altLang="ja-JP" sz="1600" dirty="0" err="1" smtClean="0"/>
              <a:t>dbo</a:t>
            </a:r>
            <a:r>
              <a:rPr lang="en-US" altLang="ja-JP" sz="1600" dirty="0" smtClean="0"/>
              <a:t>].[practice]</a:t>
            </a:r>
            <a:endParaRPr lang="en-US" altLang="ja-JP" sz="1600" dirty="0"/>
          </a:p>
          <a:p>
            <a:r>
              <a:rPr lang="en-US" altLang="ja-JP" sz="1600" dirty="0"/>
              <a:t>;</a:t>
            </a:r>
            <a:endParaRPr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5723" y="5661310"/>
            <a:ext cx="8352928" cy="114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/>
              <a:t>】</a:t>
            </a:r>
          </a:p>
          <a:p>
            <a:r>
              <a:rPr lang="en-US" altLang="ja-JP" sz="1600" dirty="0"/>
              <a:t>MIN</a:t>
            </a:r>
            <a:r>
              <a:rPr lang="en-US" altLang="ja-JP" sz="1600" dirty="0" smtClean="0"/>
              <a:t>([</a:t>
            </a:r>
            <a:r>
              <a:rPr lang="ja-JP" altLang="en-US" sz="1600" dirty="0" smtClean="0"/>
              <a:t>カラム名</a:t>
            </a:r>
            <a:r>
              <a:rPr lang="en-US" altLang="ja-JP" sz="1600" dirty="0" smtClean="0"/>
              <a:t>]) </a:t>
            </a:r>
            <a:r>
              <a:rPr lang="ja-JP" altLang="en-US" sz="1600" dirty="0"/>
              <a:t>：</a:t>
            </a:r>
            <a:r>
              <a:rPr lang="en-US" altLang="ja-JP" sz="1600" dirty="0"/>
              <a:t> </a:t>
            </a:r>
            <a:r>
              <a:rPr lang="ja-JP" altLang="en-US" sz="1600" dirty="0"/>
              <a:t>そのカラム内での最小値を抽出する。</a:t>
            </a:r>
            <a:endParaRPr lang="en-US" altLang="ja-JP" sz="1600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6" name="四角形吹き出し 5"/>
          <p:cNvSpPr/>
          <p:nvPr/>
        </p:nvSpPr>
        <p:spPr>
          <a:xfrm>
            <a:off x="7529927" y="689554"/>
            <a:ext cx="3240450" cy="165623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文字列</a:t>
            </a: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の場合の最大最小</a:t>
            </a:r>
            <a:endParaRPr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→「辞書順」といったが厳密には文字コードで並べ替えをしている。</a:t>
            </a:r>
            <a:endPara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’</a:t>
            </a:r>
            <a:r>
              <a:rPr lang="ja-JP" altLang="en-US" sz="1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基本的には</a:t>
            </a:r>
            <a:r>
              <a:rPr lang="en-US" altLang="ja-JP" sz="1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’</a:t>
            </a: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辞書順）</a:t>
            </a:r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24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7.</a:t>
            </a:r>
            <a:r>
              <a:rPr lang="ja-JP" altLang="en-US" sz="1800" dirty="0"/>
              <a:t>各項目の最大値最小値充足率。（★４）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6980" y="1546972"/>
            <a:ext cx="820891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--</a:t>
            </a:r>
            <a:r>
              <a:rPr lang="ja-JP" altLang="en-US" sz="1400" dirty="0"/>
              <a:t>各項目の充足率（一例</a:t>
            </a:r>
            <a:r>
              <a:rPr lang="ja-JP" altLang="en-US" sz="1400" dirty="0" smtClean="0"/>
              <a:t>）</a:t>
            </a:r>
            <a:endParaRPr lang="en-US" altLang="ja-JP" sz="1400" dirty="0"/>
          </a:p>
          <a:p>
            <a:r>
              <a:rPr lang="en-US" altLang="ja-JP" sz="1400" dirty="0" smtClean="0"/>
              <a:t>SELECT</a:t>
            </a:r>
            <a:r>
              <a:rPr lang="en-US" altLang="ja-JP" sz="1400" dirty="0"/>
              <a:t>	</a:t>
            </a:r>
            <a:r>
              <a:rPr lang="en-US" altLang="ja-JP" sz="1400" dirty="0" smtClean="0"/>
              <a:t>COUNT([</a:t>
            </a:r>
            <a:r>
              <a:rPr lang="en-US" altLang="ja-JP" sz="1400" dirty="0" err="1" smtClean="0"/>
              <a:t>temp_no</a:t>
            </a:r>
            <a:r>
              <a:rPr lang="en-US" altLang="ja-JP" sz="1400" dirty="0"/>
              <a:t>]) /COUNT(*)	AS </a:t>
            </a:r>
            <a:r>
              <a:rPr lang="en-US" altLang="ja-JP" sz="1400" dirty="0" smtClean="0"/>
              <a:t>[</a:t>
            </a:r>
            <a:r>
              <a:rPr lang="en-US" altLang="ja-JP" sz="1400" dirty="0" err="1" smtClean="0"/>
              <a:t>cnt_temp_no</a:t>
            </a:r>
            <a:r>
              <a:rPr lang="en-US" altLang="ja-JP" sz="1400" dirty="0" smtClean="0"/>
              <a:t>]</a:t>
            </a:r>
            <a:endParaRPr lang="en-US" altLang="ja-JP" sz="1400" dirty="0"/>
          </a:p>
          <a:p>
            <a:r>
              <a:rPr lang="en-US" altLang="ja-JP" sz="1400" dirty="0" smtClean="0"/>
              <a:t>               ,COUNT([</a:t>
            </a:r>
            <a:r>
              <a:rPr lang="en-US" altLang="ja-JP" sz="1400" dirty="0" err="1" smtClean="0"/>
              <a:t>class_no</a:t>
            </a:r>
            <a:r>
              <a:rPr lang="en-US" altLang="ja-JP" sz="1400" dirty="0"/>
              <a:t>]) /COUNT(*) 	AS </a:t>
            </a:r>
            <a:r>
              <a:rPr lang="en-US" altLang="ja-JP" sz="1400" dirty="0" smtClean="0"/>
              <a:t>[</a:t>
            </a:r>
            <a:r>
              <a:rPr lang="en-US" altLang="ja-JP" sz="1400" dirty="0" err="1" smtClean="0"/>
              <a:t>cnt_class_no</a:t>
            </a:r>
            <a:r>
              <a:rPr lang="en-US" altLang="ja-JP" sz="1400" dirty="0" smtClean="0"/>
              <a:t>]</a:t>
            </a:r>
            <a:endParaRPr lang="en-US" altLang="ja-JP" sz="1400" dirty="0"/>
          </a:p>
          <a:p>
            <a:r>
              <a:rPr lang="en-US" altLang="ja-JP" sz="1400" dirty="0" smtClean="0"/>
              <a:t>               ,COUNT([name</a:t>
            </a:r>
            <a:r>
              <a:rPr lang="en-US" altLang="ja-JP" sz="1400" dirty="0"/>
              <a:t>]) /COUNT(*) 	AS </a:t>
            </a:r>
            <a:r>
              <a:rPr lang="en-US" altLang="ja-JP" sz="1400" dirty="0" smtClean="0"/>
              <a:t>[</a:t>
            </a:r>
            <a:r>
              <a:rPr lang="en-US" altLang="ja-JP" sz="1400" dirty="0" err="1" smtClean="0"/>
              <a:t>cnt_name</a:t>
            </a:r>
            <a:r>
              <a:rPr lang="en-US" altLang="ja-JP" sz="1400" dirty="0" smtClean="0"/>
              <a:t>]</a:t>
            </a:r>
            <a:endParaRPr lang="en-US" altLang="ja-JP" sz="1400" dirty="0"/>
          </a:p>
          <a:p>
            <a:r>
              <a:rPr lang="en-US" altLang="ja-JP" sz="1400" dirty="0" smtClean="0"/>
              <a:t>               ,COUNT([</a:t>
            </a:r>
            <a:r>
              <a:rPr lang="en-US" altLang="ja-JP" sz="1400" dirty="0" err="1" smtClean="0"/>
              <a:t>family_name</a:t>
            </a:r>
            <a:r>
              <a:rPr lang="en-US" altLang="ja-JP" sz="1400" dirty="0"/>
              <a:t>]) /COUNT(*) 	AS </a:t>
            </a:r>
            <a:r>
              <a:rPr lang="en-US" altLang="ja-JP" sz="1400" dirty="0" smtClean="0"/>
              <a:t>[</a:t>
            </a:r>
            <a:r>
              <a:rPr lang="en-US" altLang="ja-JP" sz="1400" dirty="0" err="1" smtClean="0"/>
              <a:t>cnt_family_name</a:t>
            </a:r>
            <a:r>
              <a:rPr lang="en-US" altLang="ja-JP" sz="1400" dirty="0" smtClean="0"/>
              <a:t>]</a:t>
            </a:r>
            <a:endParaRPr lang="en-US" altLang="ja-JP" sz="1400" dirty="0"/>
          </a:p>
          <a:p>
            <a:r>
              <a:rPr lang="en-US" altLang="ja-JP" sz="1400" dirty="0" smtClean="0"/>
              <a:t>               ,COUNT([</a:t>
            </a:r>
            <a:r>
              <a:rPr lang="en-US" altLang="ja-JP" sz="1400" dirty="0" err="1" smtClean="0"/>
              <a:t>given_name</a:t>
            </a:r>
            <a:r>
              <a:rPr lang="en-US" altLang="ja-JP" sz="1400" dirty="0"/>
              <a:t>]) /COUNT(*) 	</a:t>
            </a:r>
            <a:r>
              <a:rPr lang="en-US" altLang="ja-JP" sz="1400" dirty="0" smtClean="0"/>
              <a:t>AS [</a:t>
            </a:r>
            <a:r>
              <a:rPr lang="en-US" altLang="ja-JP" sz="1400" dirty="0" err="1" smtClean="0"/>
              <a:t>cnt_given_name</a:t>
            </a:r>
            <a:r>
              <a:rPr lang="en-US" altLang="ja-JP" sz="1400" dirty="0" smtClean="0"/>
              <a:t>]</a:t>
            </a:r>
            <a:endParaRPr lang="en-US" altLang="ja-JP" sz="1400" dirty="0"/>
          </a:p>
          <a:p>
            <a:r>
              <a:rPr lang="en-US" altLang="ja-JP" sz="1400" dirty="0" smtClean="0"/>
              <a:t>               ,COUNT([reading</a:t>
            </a:r>
            <a:r>
              <a:rPr lang="en-US" altLang="ja-JP" sz="1400" dirty="0"/>
              <a:t>]) /COUNT(*) 	AS </a:t>
            </a:r>
            <a:r>
              <a:rPr lang="en-US" altLang="ja-JP" sz="1400" dirty="0" smtClean="0"/>
              <a:t>[</a:t>
            </a:r>
            <a:r>
              <a:rPr lang="en-US" altLang="ja-JP" sz="1400" dirty="0" err="1" smtClean="0"/>
              <a:t>cnt_reading</a:t>
            </a:r>
            <a:r>
              <a:rPr lang="en-US" altLang="ja-JP" sz="1400" dirty="0" smtClean="0"/>
              <a:t>]</a:t>
            </a:r>
            <a:endParaRPr lang="en-US" altLang="ja-JP" sz="1400" dirty="0"/>
          </a:p>
          <a:p>
            <a:r>
              <a:rPr lang="en-US" altLang="ja-JP" sz="1400" dirty="0" smtClean="0"/>
              <a:t>               ,COUNT([year</a:t>
            </a:r>
            <a:r>
              <a:rPr lang="en-US" altLang="ja-JP" sz="1400" dirty="0"/>
              <a:t>]) /COUNT(*) 	AS </a:t>
            </a:r>
            <a:r>
              <a:rPr lang="en-US" altLang="ja-JP" sz="1400" dirty="0" smtClean="0"/>
              <a:t>[</a:t>
            </a:r>
            <a:r>
              <a:rPr lang="en-US" altLang="ja-JP" sz="1400" dirty="0" err="1" smtClean="0"/>
              <a:t>cnt_year</a:t>
            </a:r>
            <a:r>
              <a:rPr lang="en-US" altLang="ja-JP" sz="1400" dirty="0" smtClean="0"/>
              <a:t>]</a:t>
            </a:r>
            <a:endParaRPr lang="en-US" altLang="ja-JP" sz="1400" dirty="0"/>
          </a:p>
          <a:p>
            <a:r>
              <a:rPr lang="en-US" altLang="ja-JP" sz="1400" dirty="0" smtClean="0"/>
              <a:t>               ,COUNT([class</a:t>
            </a:r>
            <a:r>
              <a:rPr lang="en-US" altLang="ja-JP" sz="1400" dirty="0"/>
              <a:t>]) /COUNT(*) 	AS </a:t>
            </a:r>
            <a:r>
              <a:rPr lang="en-US" altLang="ja-JP" sz="1400" dirty="0" smtClean="0"/>
              <a:t>[</a:t>
            </a:r>
            <a:r>
              <a:rPr lang="en-US" altLang="ja-JP" sz="1400" dirty="0" err="1" smtClean="0"/>
              <a:t>cnt_class</a:t>
            </a:r>
            <a:r>
              <a:rPr lang="en-US" altLang="ja-JP" sz="1400" dirty="0" smtClean="0"/>
              <a:t>]</a:t>
            </a:r>
            <a:endParaRPr lang="en-US" altLang="ja-JP" sz="1400" dirty="0"/>
          </a:p>
          <a:p>
            <a:r>
              <a:rPr lang="en-US" altLang="ja-JP" sz="1400" dirty="0" smtClean="0"/>
              <a:t>               ,COUNT([</a:t>
            </a:r>
            <a:r>
              <a:rPr lang="en-US" altLang="ja-JP" sz="1400" dirty="0" err="1" smtClean="0"/>
              <a:t>japanese</a:t>
            </a:r>
            <a:r>
              <a:rPr lang="en-US" altLang="ja-JP" sz="1400" dirty="0"/>
              <a:t>]) /COUNT(*) 	AS </a:t>
            </a:r>
            <a:r>
              <a:rPr lang="en-US" altLang="ja-JP" sz="1400" dirty="0" smtClean="0"/>
              <a:t>[</a:t>
            </a:r>
            <a:r>
              <a:rPr lang="en-US" altLang="ja-JP" sz="1400" dirty="0" err="1" smtClean="0"/>
              <a:t>cnt_japanese</a:t>
            </a:r>
            <a:r>
              <a:rPr lang="en-US" altLang="ja-JP" sz="1400" dirty="0" smtClean="0"/>
              <a:t>]</a:t>
            </a:r>
            <a:endParaRPr lang="en-US" altLang="ja-JP" sz="1400" dirty="0"/>
          </a:p>
          <a:p>
            <a:r>
              <a:rPr lang="en-US" altLang="ja-JP" sz="1400" dirty="0" smtClean="0"/>
              <a:t>               ,COUNT([math</a:t>
            </a:r>
            <a:r>
              <a:rPr lang="en-US" altLang="ja-JP" sz="1400" dirty="0"/>
              <a:t>]) /COUNT(*) 	AS </a:t>
            </a:r>
            <a:r>
              <a:rPr lang="en-US" altLang="ja-JP" sz="1400" dirty="0" smtClean="0"/>
              <a:t>[</a:t>
            </a:r>
            <a:r>
              <a:rPr lang="en-US" altLang="ja-JP" sz="1400" dirty="0" err="1" smtClean="0"/>
              <a:t>cnt_math</a:t>
            </a:r>
            <a:r>
              <a:rPr lang="en-US" altLang="ja-JP" sz="1400" dirty="0" smtClean="0"/>
              <a:t>]</a:t>
            </a:r>
            <a:endParaRPr lang="en-US" altLang="ja-JP" sz="1400" dirty="0"/>
          </a:p>
          <a:p>
            <a:r>
              <a:rPr lang="en-US" altLang="ja-JP" sz="1400" dirty="0" smtClean="0"/>
              <a:t>               ,COUNT([science</a:t>
            </a:r>
            <a:r>
              <a:rPr lang="en-US" altLang="ja-JP" sz="1400" dirty="0"/>
              <a:t>]) /COUNT(*) 	AS </a:t>
            </a:r>
            <a:r>
              <a:rPr lang="en-US" altLang="ja-JP" sz="1400" dirty="0" smtClean="0"/>
              <a:t>[</a:t>
            </a:r>
            <a:r>
              <a:rPr lang="en-US" altLang="ja-JP" sz="1400" dirty="0" err="1" smtClean="0"/>
              <a:t>cnt_science</a:t>
            </a:r>
            <a:r>
              <a:rPr lang="en-US" altLang="ja-JP" sz="1400" dirty="0" smtClean="0"/>
              <a:t>]</a:t>
            </a:r>
            <a:endParaRPr lang="en-US" altLang="ja-JP" sz="1400" dirty="0"/>
          </a:p>
          <a:p>
            <a:r>
              <a:rPr lang="en-US" altLang="ja-JP" sz="1400" dirty="0" smtClean="0"/>
              <a:t>               ,COUNT([society</a:t>
            </a:r>
            <a:r>
              <a:rPr lang="en-US" altLang="ja-JP" sz="1400" dirty="0"/>
              <a:t>]) /COUNT(*) 	AS </a:t>
            </a:r>
            <a:r>
              <a:rPr lang="en-US" altLang="ja-JP" sz="1400" dirty="0" smtClean="0"/>
              <a:t>[</a:t>
            </a:r>
            <a:r>
              <a:rPr lang="en-US" altLang="ja-JP" sz="1400" dirty="0" err="1" smtClean="0"/>
              <a:t>cnt_society</a:t>
            </a:r>
            <a:r>
              <a:rPr lang="en-US" altLang="ja-JP" sz="1400" dirty="0" smtClean="0"/>
              <a:t>]</a:t>
            </a:r>
            <a:endParaRPr lang="en-US" altLang="ja-JP" sz="1400" dirty="0"/>
          </a:p>
          <a:p>
            <a:r>
              <a:rPr lang="en-US" altLang="ja-JP" sz="1400" dirty="0" smtClean="0"/>
              <a:t>               ,COUNT([</a:t>
            </a:r>
            <a:r>
              <a:rPr lang="en-US" altLang="ja-JP" sz="1400" dirty="0" err="1" smtClean="0"/>
              <a:t>english</a:t>
            </a:r>
            <a:r>
              <a:rPr lang="en-US" altLang="ja-JP" sz="1400" dirty="0"/>
              <a:t>]) /COUNT(*) 	AS </a:t>
            </a:r>
            <a:r>
              <a:rPr lang="en-US" altLang="ja-JP" sz="1400" dirty="0" smtClean="0"/>
              <a:t>[</a:t>
            </a:r>
            <a:r>
              <a:rPr lang="en-US" altLang="ja-JP" sz="1400" dirty="0" err="1" smtClean="0"/>
              <a:t>cnt_english</a:t>
            </a:r>
            <a:r>
              <a:rPr lang="en-US" altLang="ja-JP" sz="1400" dirty="0" smtClean="0"/>
              <a:t>]</a:t>
            </a:r>
            <a:endParaRPr lang="en-US" altLang="ja-JP" sz="1400" dirty="0"/>
          </a:p>
          <a:p>
            <a:r>
              <a:rPr lang="en-US" altLang="ja-JP" sz="1400" dirty="0" smtClean="0"/>
              <a:t>               ,COUNT([sum</a:t>
            </a:r>
            <a:r>
              <a:rPr lang="en-US" altLang="ja-JP" sz="1400" dirty="0"/>
              <a:t>]) /COUNT(*) 	AS </a:t>
            </a:r>
            <a:r>
              <a:rPr lang="en-US" altLang="ja-JP" sz="1400" dirty="0" smtClean="0"/>
              <a:t>[</a:t>
            </a:r>
            <a:r>
              <a:rPr lang="en-US" altLang="ja-JP" sz="1400" dirty="0" err="1" smtClean="0"/>
              <a:t>cnt_sum</a:t>
            </a:r>
            <a:r>
              <a:rPr lang="en-US" altLang="ja-JP" sz="1400" dirty="0" smtClean="0"/>
              <a:t>]</a:t>
            </a:r>
            <a:endParaRPr lang="en-US" altLang="ja-JP" sz="1400" dirty="0"/>
          </a:p>
          <a:p>
            <a:r>
              <a:rPr lang="en-US" altLang="ja-JP" sz="1400" dirty="0" smtClean="0"/>
              <a:t>               ,COUNT([</a:t>
            </a:r>
            <a:r>
              <a:rPr lang="en-US" altLang="ja-JP" sz="1400" dirty="0" err="1" smtClean="0"/>
              <a:t>ave</a:t>
            </a:r>
            <a:r>
              <a:rPr lang="en-US" altLang="ja-JP" sz="1400" dirty="0"/>
              <a:t>]) /COUNT(*) 	AS </a:t>
            </a:r>
            <a:r>
              <a:rPr lang="en-US" altLang="ja-JP" sz="1400" dirty="0" smtClean="0"/>
              <a:t>[</a:t>
            </a:r>
            <a:r>
              <a:rPr lang="en-US" altLang="ja-JP" sz="1400" dirty="0" err="1" smtClean="0"/>
              <a:t>cnt_ave</a:t>
            </a:r>
            <a:r>
              <a:rPr lang="en-US" altLang="ja-JP" sz="1400" dirty="0" smtClean="0"/>
              <a:t>]</a:t>
            </a:r>
            <a:endParaRPr lang="en-US" altLang="ja-JP" sz="1400" dirty="0"/>
          </a:p>
          <a:p>
            <a:r>
              <a:rPr lang="en-US" altLang="ja-JP" sz="1400" dirty="0"/>
              <a:t>FROM </a:t>
            </a:r>
            <a:r>
              <a:rPr lang="en-US" altLang="ja-JP" sz="1400" dirty="0" smtClean="0"/>
              <a:t>[DB</a:t>
            </a:r>
            <a:r>
              <a:rPr lang="ja-JP" altLang="en-US" sz="1400" dirty="0" smtClean="0"/>
              <a:t>名</a:t>
            </a:r>
            <a:r>
              <a:rPr lang="en-US" altLang="ja-JP" sz="1400" dirty="0" smtClean="0"/>
              <a:t>].[</a:t>
            </a:r>
            <a:r>
              <a:rPr lang="en-US" altLang="ja-JP" sz="1400" dirty="0" err="1" smtClean="0"/>
              <a:t>dbo</a:t>
            </a:r>
            <a:r>
              <a:rPr lang="en-US" altLang="ja-JP" sz="1400" dirty="0" smtClean="0"/>
              <a:t>].[practice]</a:t>
            </a:r>
            <a:endParaRPr lang="en-US" altLang="ja-JP" sz="1400" dirty="0"/>
          </a:p>
          <a:p>
            <a:r>
              <a:rPr lang="en-US" altLang="ja-JP" sz="1400" dirty="0"/>
              <a:t>;</a:t>
            </a:r>
            <a:endParaRPr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6980" y="558930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 dirty="0"/>
              <a:t>構文解説</a:t>
            </a:r>
            <a:r>
              <a:rPr lang="en-US" altLang="ja-JP" sz="1200" dirty="0"/>
              <a:t>】</a:t>
            </a:r>
          </a:p>
          <a:p>
            <a:r>
              <a:rPr lang="en-US" altLang="ja-JP" sz="1200" dirty="0"/>
              <a:t>COUNT</a:t>
            </a:r>
            <a:r>
              <a:rPr lang="en-US" altLang="ja-JP" sz="1200" dirty="0" smtClean="0"/>
              <a:t>([</a:t>
            </a:r>
            <a:r>
              <a:rPr lang="ja-JP" altLang="en-US" sz="1200" dirty="0" smtClean="0"/>
              <a:t>カラム名</a:t>
            </a:r>
            <a:r>
              <a:rPr lang="en-US" altLang="ja-JP" sz="1200" dirty="0" smtClean="0"/>
              <a:t>]) </a:t>
            </a:r>
            <a:r>
              <a:rPr lang="ja-JP" altLang="en-US" sz="1200" dirty="0"/>
              <a:t>： 指定のカラムにいくつの値が入っているかを返す。</a:t>
            </a:r>
            <a:endParaRPr lang="en-US" altLang="ja-JP" sz="1200" dirty="0"/>
          </a:p>
          <a:p>
            <a:r>
              <a:rPr lang="en-US" altLang="ja-JP" sz="1200" dirty="0"/>
              <a:t>	</a:t>
            </a:r>
            <a:r>
              <a:rPr lang="en-US" altLang="ja-JP" sz="1200" dirty="0" smtClean="0"/>
              <a:t>          </a:t>
            </a:r>
            <a:r>
              <a:rPr lang="ja-JP" altLang="en-US" sz="1200" dirty="0" smtClean="0"/>
              <a:t>（</a:t>
            </a:r>
            <a:r>
              <a:rPr lang="ja-JP" altLang="en-US" sz="1200" dirty="0"/>
              <a:t>カラム名指定をした際は、</a:t>
            </a:r>
            <a:r>
              <a:rPr lang="en-US" altLang="ja-JP" sz="1200" b="1" dirty="0">
                <a:solidFill>
                  <a:srgbClr val="FF0000"/>
                </a:solidFill>
              </a:rPr>
              <a:t>Null</a:t>
            </a:r>
            <a:r>
              <a:rPr lang="ja-JP" altLang="en-US" sz="1200" b="1" dirty="0">
                <a:solidFill>
                  <a:srgbClr val="FF0000"/>
                </a:solidFill>
              </a:rPr>
              <a:t>は数えないことに注意</a:t>
            </a:r>
            <a:r>
              <a:rPr lang="ja-JP" altLang="en-US" sz="1200" dirty="0" smtClean="0"/>
              <a:t>）</a:t>
            </a:r>
            <a:endParaRPr lang="en-US" altLang="ja-JP" sz="1200" dirty="0" smtClean="0"/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                          </a:t>
            </a:r>
            <a:r>
              <a:rPr lang="en-US" altLang="ja-JP" sz="1200" dirty="0"/>
              <a:t>※</a:t>
            </a:r>
            <a:r>
              <a:rPr lang="ja-JP" altLang="en-US" sz="1200" dirty="0"/>
              <a:t>カラム名を</a:t>
            </a:r>
            <a:r>
              <a:rPr lang="en-US" altLang="ja-JP" sz="1200" dirty="0"/>
              <a:t>” * ”</a:t>
            </a:r>
            <a:r>
              <a:rPr lang="ja-JP" altLang="en-US" sz="1200" dirty="0"/>
              <a:t>にした場合は、</a:t>
            </a:r>
            <a:r>
              <a:rPr lang="en-US" altLang="ja-JP" sz="1200" dirty="0"/>
              <a:t>NULL</a:t>
            </a:r>
            <a:r>
              <a:rPr lang="ja-JP" altLang="en-US" sz="1200" dirty="0"/>
              <a:t>も数える</a:t>
            </a:r>
            <a:r>
              <a:rPr lang="ja-JP" altLang="en-US" sz="1200" dirty="0" smtClean="0"/>
              <a:t>。</a:t>
            </a:r>
            <a:endParaRPr lang="en-US" altLang="ja-JP" sz="12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26980" y="747555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u="sng" dirty="0" smtClean="0"/>
              <a:t>充足率算出の考え方</a:t>
            </a:r>
            <a:endParaRPr lang="en-US" altLang="ja-JP" sz="1600" u="sng" dirty="0" smtClean="0"/>
          </a:p>
          <a:p>
            <a:endParaRPr lang="en-US" altLang="ja-JP" sz="1200" dirty="0"/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以下のように出すと上手くいかない</a:t>
            </a:r>
            <a:r>
              <a:rPr lang="ja-JP" altLang="en-US" sz="1400" dirty="0" err="1" smtClean="0">
                <a:solidFill>
                  <a:srgbClr val="FF0000"/>
                </a:solidFill>
              </a:rPr>
              <a:t>。。。</a:t>
            </a:r>
            <a:r>
              <a:rPr lang="en-US" altLang="ja-JP" sz="1400" dirty="0" smtClean="0"/>
              <a:t>(1</a:t>
            </a:r>
            <a:r>
              <a:rPr lang="ja-JP" altLang="en-US" sz="1400" dirty="0" smtClean="0"/>
              <a:t>と</a:t>
            </a:r>
            <a:r>
              <a:rPr lang="en-US" altLang="ja-JP" sz="1400" dirty="0" smtClean="0"/>
              <a:t>0</a:t>
            </a:r>
            <a:r>
              <a:rPr lang="ja-JP" altLang="en-US" sz="1400" dirty="0" smtClean="0"/>
              <a:t>しか出てこない</a:t>
            </a:r>
            <a:r>
              <a:rPr lang="en-US" altLang="ja-JP" sz="1400" dirty="0" smtClean="0"/>
              <a:t>)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0440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9788" y="392446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2400" dirty="0" smtClean="0"/>
              <a:t>【TIPS】</a:t>
            </a:r>
            <a:r>
              <a:rPr lang="ja-JP" altLang="en-US" sz="2400" dirty="0" smtClean="0"/>
              <a:t>整数</a:t>
            </a:r>
            <a:r>
              <a:rPr lang="en-US" altLang="ja-JP" sz="2400" dirty="0" smtClean="0"/>
              <a:t>(INT</a:t>
            </a:r>
            <a:r>
              <a:rPr lang="ja-JP" altLang="en-US" sz="2400" dirty="0" smtClean="0"/>
              <a:t>型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同士の除算</a:t>
            </a:r>
            <a:endParaRPr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0390" y="3933070"/>
            <a:ext cx="8779716" cy="177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【</a:t>
            </a:r>
            <a:r>
              <a:rPr lang="ja-JP" altLang="en-US" dirty="0" smtClean="0"/>
              <a:t>解決方法</a:t>
            </a:r>
            <a:r>
              <a:rPr lang="en-US" altLang="ja-JP" dirty="0" smtClean="0"/>
              <a:t>】</a:t>
            </a:r>
          </a:p>
          <a:p>
            <a:r>
              <a:rPr lang="ja-JP" altLang="en-US" dirty="0" smtClean="0"/>
              <a:t>以下の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方法のいずれかを用いる。</a:t>
            </a:r>
            <a:endParaRPr lang="en-US" altLang="ja-JP" dirty="0" smtClean="0"/>
          </a:p>
          <a:p>
            <a:endParaRPr lang="en-US" altLang="ja-JP" dirty="0" smtClean="0"/>
          </a:p>
          <a:p>
            <a:pPr marL="457200" indent="-457200">
              <a:buAutoNum type="arabicPeriod"/>
            </a:pPr>
            <a:r>
              <a:rPr lang="en-US" altLang="ja-JP" dirty="0"/>
              <a:t>1.0</a:t>
            </a:r>
            <a:r>
              <a:rPr lang="ja-JP" altLang="en-US" dirty="0"/>
              <a:t>などの数値型の値を掛けて、強制的に数値型として計算するように命令する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457200" indent="-457200">
              <a:buAutoNum type="arabicPeriod"/>
            </a:pPr>
            <a:endParaRPr lang="en-US" altLang="ja-JP" dirty="0"/>
          </a:p>
          <a:p>
            <a:pPr marL="457200" indent="-457200">
              <a:buFontTx/>
              <a:buAutoNum type="arabicPeriod"/>
            </a:pPr>
            <a:r>
              <a:rPr lang="en-US" altLang="ja-JP" dirty="0" smtClean="0"/>
              <a:t>CONVERT</a:t>
            </a:r>
            <a:r>
              <a:rPr lang="ja-JP" altLang="en-US" dirty="0"/>
              <a:t>や</a:t>
            </a:r>
            <a:r>
              <a:rPr lang="en-US" altLang="ja-JP" dirty="0"/>
              <a:t>CAST</a:t>
            </a:r>
            <a:r>
              <a:rPr lang="ja-JP" altLang="en-US" dirty="0"/>
              <a:t>を用いて、</a:t>
            </a:r>
            <a:r>
              <a:rPr lang="ja-JP" altLang="en-US" dirty="0" smtClean="0"/>
              <a:t>数値型へ</a:t>
            </a:r>
            <a:r>
              <a:rPr lang="ja-JP" altLang="en-US" dirty="0"/>
              <a:t>変更する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9788" y="1228640"/>
            <a:ext cx="87797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u="sng" dirty="0" smtClean="0"/>
              <a:t>SQL Server</a:t>
            </a:r>
            <a:r>
              <a:rPr lang="ja-JP" altLang="en-US" sz="2000" u="sng" dirty="0" smtClean="0"/>
              <a:t>では、整数</a:t>
            </a:r>
            <a:r>
              <a:rPr lang="en-US" altLang="ja-JP" sz="2000" u="sng" dirty="0" smtClean="0"/>
              <a:t>(INT</a:t>
            </a:r>
            <a:r>
              <a:rPr lang="ja-JP" altLang="en-US" sz="2000" u="sng" dirty="0" smtClean="0"/>
              <a:t>型</a:t>
            </a:r>
            <a:r>
              <a:rPr lang="en-US" altLang="ja-JP" sz="2000" u="sng" dirty="0" smtClean="0"/>
              <a:t>)</a:t>
            </a:r>
            <a:r>
              <a:rPr lang="ja-JP" altLang="en-US" sz="2000" u="sng" dirty="0"/>
              <a:t>同士</a:t>
            </a:r>
            <a:r>
              <a:rPr lang="ja-JP" altLang="en-US" sz="2000" u="sng" dirty="0" smtClean="0"/>
              <a:t>で除算をすると、整数でしか値が返されない。</a:t>
            </a:r>
            <a:endParaRPr lang="en-US" altLang="ja-JP" sz="2000" u="sng" dirty="0" smtClean="0"/>
          </a:p>
          <a:p>
            <a:r>
              <a:rPr lang="ja-JP" altLang="en-US" sz="2000" dirty="0"/>
              <a:t>（参考</a:t>
            </a:r>
            <a:r>
              <a:rPr lang="ja-JP" altLang="en-US" sz="2000" dirty="0">
                <a:sym typeface="Wingdings" panose="05000000000000000000" pitchFamily="2" charset="2"/>
              </a:rPr>
              <a:t>：</a:t>
            </a:r>
            <a:r>
              <a:rPr lang="en-US" altLang="ja-JP" sz="2000" dirty="0">
                <a:sym typeface="Wingdings" panose="05000000000000000000" pitchFamily="2" charset="2"/>
                <a:hlinkClick r:id="rId2"/>
              </a:rPr>
              <a:t>https://blog.jnito.com/entry/20110910/1315605311</a:t>
            </a:r>
            <a:r>
              <a:rPr lang="ja-JP" altLang="en-US" sz="2000" dirty="0">
                <a:sym typeface="Wingdings" panose="05000000000000000000" pitchFamily="2" charset="2"/>
              </a:rPr>
              <a:t>）</a:t>
            </a:r>
            <a:endParaRPr lang="en-US" altLang="ja-JP" sz="2000" dirty="0"/>
          </a:p>
          <a:p>
            <a:endParaRPr lang="en-US" altLang="ja-JP" sz="2000" u="sng" dirty="0" smtClean="0"/>
          </a:p>
          <a:p>
            <a:endParaRPr lang="en-US" altLang="ja-JP" sz="2000" u="sng" dirty="0"/>
          </a:p>
          <a:p>
            <a:r>
              <a:rPr lang="ja-JP" altLang="en-US" sz="1800" dirty="0" smtClean="0"/>
              <a:t>→</a:t>
            </a:r>
            <a:r>
              <a:rPr lang="en-US" altLang="ja-JP" sz="1800" dirty="0" smtClean="0"/>
              <a:t>COUNT</a:t>
            </a:r>
            <a:r>
              <a:rPr lang="ja-JP" altLang="en-US" sz="1800" dirty="0"/>
              <a:t>関数</a:t>
            </a:r>
            <a:r>
              <a:rPr lang="ja-JP" altLang="en-US" sz="1800" dirty="0" smtClean="0"/>
              <a:t>の返り値が</a:t>
            </a:r>
            <a:r>
              <a:rPr lang="en-US" altLang="ja-JP" sz="1800" dirty="0"/>
              <a:t>INT</a:t>
            </a:r>
            <a:r>
              <a:rPr lang="ja-JP" altLang="en-US" sz="1800" dirty="0"/>
              <a:t>型</a:t>
            </a:r>
            <a:r>
              <a:rPr lang="en-US" altLang="ja-JP" sz="1800" dirty="0"/>
              <a:t>(</a:t>
            </a:r>
            <a:r>
              <a:rPr lang="ja-JP" altLang="en-US" sz="1800" dirty="0"/>
              <a:t>整数型</a:t>
            </a:r>
            <a:r>
              <a:rPr lang="en-US" altLang="ja-JP" sz="1800" dirty="0"/>
              <a:t>)</a:t>
            </a:r>
            <a:r>
              <a:rPr lang="ja-JP" altLang="en-US" sz="1800" dirty="0"/>
              <a:t>のため、除算の計算結果は整数でしか出ない。</a:t>
            </a:r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→</a:t>
            </a:r>
            <a:r>
              <a:rPr lang="ja-JP" altLang="en-US" sz="1800" dirty="0"/>
              <a:t>数値型</a:t>
            </a:r>
            <a:r>
              <a:rPr lang="en-US" altLang="ja-JP" sz="1800" dirty="0"/>
              <a:t>(FLOAT</a:t>
            </a:r>
            <a:r>
              <a:rPr lang="ja-JP" altLang="en-US" sz="1800" dirty="0"/>
              <a:t>型、</a:t>
            </a:r>
            <a:r>
              <a:rPr lang="en-US" altLang="ja-JP" sz="1800" dirty="0"/>
              <a:t>DECIMAL</a:t>
            </a:r>
            <a:r>
              <a:rPr lang="ja-JP" altLang="en-US" sz="1800" dirty="0"/>
              <a:t>型など</a:t>
            </a:r>
            <a:r>
              <a:rPr lang="en-US" altLang="ja-JP" sz="1800" dirty="0"/>
              <a:t>)</a:t>
            </a:r>
            <a:r>
              <a:rPr lang="ja-JP" altLang="en-US" sz="1800" dirty="0"/>
              <a:t>に変更して計算する必要あり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endParaRPr lang="ja-JP" altLang="en-US" sz="1800" dirty="0"/>
          </a:p>
          <a:p>
            <a:endParaRPr lang="en-US" altLang="ja-JP" sz="2000" u="sng" dirty="0"/>
          </a:p>
        </p:txBody>
      </p:sp>
      <p:sp>
        <p:nvSpPr>
          <p:cNvPr id="7" name="四角形吹き出し 6"/>
          <p:cNvSpPr/>
          <p:nvPr/>
        </p:nvSpPr>
        <p:spPr>
          <a:xfrm>
            <a:off x="8193450" y="747090"/>
            <a:ext cx="3384470" cy="165623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データ型を意識して</a:t>
            </a:r>
            <a:r>
              <a:rPr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SQL</a:t>
            </a: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を書いてほしい</a:t>
            </a:r>
            <a:endParaRPr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という意図がある。</a:t>
            </a:r>
            <a:endPara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意識する癖をつけてほしい</a:t>
            </a:r>
            <a:endParaRPr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（口頭でも追記）</a:t>
            </a:r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97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7.</a:t>
            </a:r>
            <a:r>
              <a:rPr lang="ja-JP" altLang="en-US" sz="1800" dirty="0"/>
              <a:t>各項目の最大値最小値充足率。（★４）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8380" y="692620"/>
            <a:ext cx="907326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--</a:t>
            </a:r>
            <a:r>
              <a:rPr lang="ja-JP" altLang="en-US" sz="1600" dirty="0" smtClean="0"/>
              <a:t>充足率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例</a:t>
            </a:r>
            <a:r>
              <a:rPr lang="en-US" altLang="ja-JP" sz="1600" dirty="0" smtClean="0"/>
              <a:t>1)</a:t>
            </a:r>
            <a:endParaRPr lang="en-US" altLang="ja-JP" sz="1600" dirty="0"/>
          </a:p>
          <a:p>
            <a:r>
              <a:rPr lang="en-US" altLang="ja-JP" sz="1600" dirty="0" smtClean="0"/>
              <a:t>SELECT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 </a:t>
            </a:r>
            <a:r>
              <a:rPr lang="en-US" altLang="ja-JP" sz="1600" dirty="0"/>
              <a:t>(1.0 * COUNT([</a:t>
            </a:r>
            <a:r>
              <a:rPr lang="en-US" altLang="ja-JP" sz="1600" dirty="0" err="1"/>
              <a:t>temp_No</a:t>
            </a:r>
            <a:r>
              <a:rPr lang="en-US" altLang="ja-JP" sz="1600" dirty="0"/>
              <a:t>]) / COUNT(*)) * 100 AS[</a:t>
            </a:r>
            <a:r>
              <a:rPr lang="en-US" altLang="ja-JP" sz="1600" dirty="0" err="1"/>
              <a:t>cnt_temp_No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 smtClean="0"/>
              <a:t>　　　</a:t>
            </a:r>
            <a:r>
              <a:rPr lang="en-US" altLang="ja-JP" sz="1600" dirty="0" smtClean="0"/>
              <a:t>,(</a:t>
            </a:r>
            <a:r>
              <a:rPr lang="en-US" altLang="ja-JP" sz="1600" dirty="0"/>
              <a:t>1.0 * COUNT([</a:t>
            </a:r>
            <a:r>
              <a:rPr lang="en-US" altLang="ja-JP" sz="1600" dirty="0" err="1"/>
              <a:t>class_No</a:t>
            </a:r>
            <a:r>
              <a:rPr lang="en-US" altLang="ja-JP" sz="1600" dirty="0"/>
              <a:t>]) / COUNT(*)) * 100 AS[</a:t>
            </a:r>
            <a:r>
              <a:rPr lang="en-US" altLang="ja-JP" sz="1600" dirty="0" err="1"/>
              <a:t>cnt_class_No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 smtClean="0"/>
              <a:t>　　　</a:t>
            </a:r>
            <a:r>
              <a:rPr lang="en-US" altLang="ja-JP" sz="1600" dirty="0" smtClean="0"/>
              <a:t>,(</a:t>
            </a:r>
            <a:r>
              <a:rPr lang="en-US" altLang="ja-JP" sz="1600" dirty="0"/>
              <a:t>1.0 * COUNT([name</a:t>
            </a:r>
            <a:r>
              <a:rPr lang="en-US" altLang="ja-JP" sz="1600" dirty="0" smtClean="0"/>
              <a:t>]) / COUNT(*)) * 100 AS[</a:t>
            </a:r>
            <a:r>
              <a:rPr lang="en-US" altLang="ja-JP" sz="1600" dirty="0" err="1" smtClean="0"/>
              <a:t>cnt_name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 smtClean="0"/>
              <a:t>　　　</a:t>
            </a:r>
            <a:r>
              <a:rPr lang="en-US" altLang="ja-JP" sz="1600" dirty="0" smtClean="0"/>
              <a:t>,(</a:t>
            </a:r>
            <a:r>
              <a:rPr lang="en-US" altLang="ja-JP" sz="1600" dirty="0"/>
              <a:t>1.0 * COUNT([</a:t>
            </a:r>
            <a:r>
              <a:rPr lang="en-US" altLang="ja-JP" sz="1600" dirty="0" err="1"/>
              <a:t>family_Name</a:t>
            </a:r>
            <a:r>
              <a:rPr lang="en-US" altLang="ja-JP" sz="1600" dirty="0" smtClean="0"/>
              <a:t>]) / COUNT(*)) * 100 AS[</a:t>
            </a:r>
            <a:r>
              <a:rPr lang="en-US" altLang="ja-JP" sz="1600" dirty="0" err="1" smtClean="0"/>
              <a:t>cnt_family_Name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 smtClean="0"/>
              <a:t>　　　</a:t>
            </a:r>
            <a:r>
              <a:rPr lang="en-US" altLang="ja-JP" sz="1600" dirty="0" smtClean="0"/>
              <a:t>,(</a:t>
            </a:r>
            <a:r>
              <a:rPr lang="en-US" altLang="ja-JP" sz="1600" dirty="0"/>
              <a:t>1.0 * COUNT([</a:t>
            </a:r>
            <a:r>
              <a:rPr lang="en-US" altLang="ja-JP" sz="1600" dirty="0" err="1"/>
              <a:t>given_Name</a:t>
            </a:r>
            <a:r>
              <a:rPr lang="en-US" altLang="ja-JP" sz="1600" dirty="0" smtClean="0"/>
              <a:t>]) / COUNT(*)) * 100 AS[</a:t>
            </a:r>
            <a:r>
              <a:rPr lang="en-US" altLang="ja-JP" sz="1600" dirty="0" err="1" smtClean="0"/>
              <a:t>cnt_given_Name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 smtClean="0"/>
              <a:t>　　　</a:t>
            </a:r>
            <a:r>
              <a:rPr lang="en-US" altLang="ja-JP" sz="1600" dirty="0" smtClean="0"/>
              <a:t>,(</a:t>
            </a:r>
            <a:r>
              <a:rPr lang="en-US" altLang="ja-JP" sz="1600" dirty="0"/>
              <a:t>1.0 * COUNT([reading</a:t>
            </a:r>
            <a:r>
              <a:rPr lang="en-US" altLang="ja-JP" sz="1600" dirty="0" smtClean="0"/>
              <a:t>]) / COUNT(*)) * 100 AS[</a:t>
            </a:r>
            <a:r>
              <a:rPr lang="en-US" altLang="ja-JP" sz="1600" dirty="0" err="1" smtClean="0"/>
              <a:t>cnt_reading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 smtClean="0"/>
              <a:t>　　　</a:t>
            </a:r>
            <a:r>
              <a:rPr lang="en-US" altLang="ja-JP" sz="1600" dirty="0" smtClean="0"/>
              <a:t>,(</a:t>
            </a:r>
            <a:r>
              <a:rPr lang="en-US" altLang="ja-JP" sz="1600" dirty="0"/>
              <a:t>1.0 * COUNT([year</a:t>
            </a:r>
            <a:r>
              <a:rPr lang="en-US" altLang="ja-JP" sz="1600" dirty="0" smtClean="0"/>
              <a:t>]) / COUNT(*)) * 100 AS[</a:t>
            </a:r>
            <a:r>
              <a:rPr lang="en-US" altLang="ja-JP" sz="1600" dirty="0" err="1" smtClean="0"/>
              <a:t>cnt_year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 smtClean="0"/>
              <a:t>　　　</a:t>
            </a:r>
            <a:r>
              <a:rPr lang="en-US" altLang="ja-JP" sz="1600" dirty="0" smtClean="0"/>
              <a:t>,(</a:t>
            </a:r>
            <a:r>
              <a:rPr lang="en-US" altLang="ja-JP" sz="1600" dirty="0"/>
              <a:t>1.0 * COUNT([class</a:t>
            </a:r>
            <a:r>
              <a:rPr lang="en-US" altLang="ja-JP" sz="1600" dirty="0" smtClean="0"/>
              <a:t>]) / COUNT(*)) * 100 AS[</a:t>
            </a:r>
            <a:r>
              <a:rPr lang="en-US" altLang="ja-JP" sz="1600" dirty="0" err="1" smtClean="0"/>
              <a:t>cnt_class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 smtClean="0"/>
              <a:t>　　　</a:t>
            </a:r>
            <a:r>
              <a:rPr lang="en-US" altLang="ja-JP" sz="1600" dirty="0" smtClean="0"/>
              <a:t>,(</a:t>
            </a:r>
            <a:r>
              <a:rPr lang="en-US" altLang="ja-JP" sz="1600" dirty="0"/>
              <a:t>1.0 * COUNT([</a:t>
            </a:r>
            <a:r>
              <a:rPr lang="en-US" altLang="ja-JP" sz="1600" dirty="0" err="1"/>
              <a:t>japanese</a:t>
            </a:r>
            <a:r>
              <a:rPr lang="en-US" altLang="ja-JP" sz="1600" dirty="0" smtClean="0"/>
              <a:t>]) / COUNT(*)) * 100 AS[</a:t>
            </a:r>
            <a:r>
              <a:rPr lang="en-US" altLang="ja-JP" sz="1600" dirty="0" err="1" smtClean="0"/>
              <a:t>cnt_japanese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 smtClean="0"/>
              <a:t>　　　</a:t>
            </a:r>
            <a:r>
              <a:rPr lang="en-US" altLang="ja-JP" sz="1600" dirty="0" smtClean="0"/>
              <a:t>,(</a:t>
            </a:r>
            <a:r>
              <a:rPr lang="en-US" altLang="ja-JP" sz="1600" dirty="0"/>
              <a:t>1.0 * COUNT([math</a:t>
            </a:r>
            <a:r>
              <a:rPr lang="en-US" altLang="ja-JP" sz="1600" dirty="0" smtClean="0"/>
              <a:t>]) / COUNT(*)) * 100 AS[</a:t>
            </a:r>
            <a:r>
              <a:rPr lang="en-US" altLang="ja-JP" sz="1600" dirty="0" err="1" smtClean="0"/>
              <a:t>cnt_math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 smtClean="0"/>
              <a:t>　　　</a:t>
            </a:r>
            <a:r>
              <a:rPr lang="en-US" altLang="ja-JP" sz="1600" dirty="0" smtClean="0"/>
              <a:t>,(</a:t>
            </a:r>
            <a:r>
              <a:rPr lang="en-US" altLang="ja-JP" sz="1600" dirty="0"/>
              <a:t>1.0 * COUNT([science</a:t>
            </a:r>
            <a:r>
              <a:rPr lang="en-US" altLang="ja-JP" sz="1600" dirty="0" smtClean="0"/>
              <a:t>]) / COUNT(*)) * 100 AS[</a:t>
            </a:r>
            <a:r>
              <a:rPr lang="en-US" altLang="ja-JP" sz="1600" dirty="0" err="1" smtClean="0"/>
              <a:t>cnt_science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 smtClean="0"/>
              <a:t>　　　</a:t>
            </a:r>
            <a:r>
              <a:rPr lang="en-US" altLang="ja-JP" sz="1600" dirty="0" smtClean="0"/>
              <a:t>,(</a:t>
            </a:r>
            <a:r>
              <a:rPr lang="en-US" altLang="ja-JP" sz="1600" dirty="0"/>
              <a:t>1.0 * COUNT([society</a:t>
            </a:r>
            <a:r>
              <a:rPr lang="en-US" altLang="ja-JP" sz="1600" dirty="0" smtClean="0"/>
              <a:t>]) / COUNT(*)) * 100 AS[</a:t>
            </a:r>
            <a:r>
              <a:rPr lang="en-US" altLang="ja-JP" sz="1600" dirty="0" err="1" smtClean="0"/>
              <a:t>cnt_society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 smtClean="0"/>
              <a:t>　　　</a:t>
            </a:r>
            <a:r>
              <a:rPr lang="en-US" altLang="ja-JP" sz="1600" dirty="0" smtClean="0"/>
              <a:t>,(</a:t>
            </a:r>
            <a:r>
              <a:rPr lang="en-US" altLang="ja-JP" sz="1600" dirty="0"/>
              <a:t>1.0 * COUNT([</a:t>
            </a:r>
            <a:r>
              <a:rPr lang="en-US" altLang="ja-JP" sz="1600" dirty="0" err="1"/>
              <a:t>english</a:t>
            </a:r>
            <a:r>
              <a:rPr lang="en-US" altLang="ja-JP" sz="1600" dirty="0" smtClean="0"/>
              <a:t>]) / COUNT(*)) * 100 AS[</a:t>
            </a:r>
            <a:r>
              <a:rPr lang="en-US" altLang="ja-JP" sz="1600" dirty="0" err="1" smtClean="0"/>
              <a:t>cnt_english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 smtClean="0"/>
              <a:t>　　　</a:t>
            </a:r>
            <a:r>
              <a:rPr lang="en-US" altLang="ja-JP" sz="1600" dirty="0" smtClean="0"/>
              <a:t>,(</a:t>
            </a:r>
            <a:r>
              <a:rPr lang="en-US" altLang="ja-JP" sz="1600" dirty="0"/>
              <a:t>1.0 * COUNT([sum</a:t>
            </a:r>
            <a:r>
              <a:rPr lang="en-US" altLang="ja-JP" sz="1600" dirty="0" smtClean="0"/>
              <a:t>]) / COUNT(*)) * 100 AS[</a:t>
            </a:r>
            <a:r>
              <a:rPr lang="en-US" altLang="ja-JP" sz="1600" dirty="0" err="1" smtClean="0"/>
              <a:t>cnt_sum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ja-JP" altLang="en-US" sz="1600" dirty="0" smtClean="0"/>
              <a:t>　　　</a:t>
            </a:r>
            <a:r>
              <a:rPr lang="en-US" altLang="ja-JP" sz="1600" dirty="0" smtClean="0"/>
              <a:t>,(</a:t>
            </a:r>
            <a:r>
              <a:rPr lang="en-US" altLang="ja-JP" sz="1600" dirty="0"/>
              <a:t>1.0 * COUNT([</a:t>
            </a:r>
            <a:r>
              <a:rPr lang="en-US" altLang="ja-JP" sz="1600" dirty="0" err="1"/>
              <a:t>ave</a:t>
            </a:r>
            <a:r>
              <a:rPr lang="en-US" altLang="ja-JP" sz="1600" dirty="0"/>
              <a:t>])/COUNT</a:t>
            </a:r>
            <a:r>
              <a:rPr lang="en-US" altLang="ja-JP" sz="1600" dirty="0" smtClean="0"/>
              <a:t>(*)) * 100 AS[</a:t>
            </a:r>
            <a:r>
              <a:rPr lang="en-US" altLang="ja-JP" sz="1600" dirty="0" err="1" smtClean="0"/>
              <a:t>cnt_ave</a:t>
            </a:r>
            <a:r>
              <a:rPr lang="en-US" altLang="ja-JP" sz="1600" dirty="0" smtClean="0"/>
              <a:t>]</a:t>
            </a:r>
          </a:p>
          <a:p>
            <a:r>
              <a:rPr lang="en-US" altLang="ja-JP" sz="1600" dirty="0" smtClean="0"/>
              <a:t>FROM [DB</a:t>
            </a:r>
            <a:r>
              <a:rPr lang="ja-JP" altLang="en-US" sz="1600" dirty="0" smtClean="0"/>
              <a:t>名</a:t>
            </a:r>
            <a:r>
              <a:rPr lang="en-US" altLang="ja-JP" sz="1600" dirty="0" smtClean="0"/>
              <a:t>].[</a:t>
            </a:r>
            <a:r>
              <a:rPr lang="en-US" altLang="ja-JP" sz="1600" dirty="0" err="1" smtClean="0"/>
              <a:t>dbo</a:t>
            </a:r>
            <a:r>
              <a:rPr lang="en-US" altLang="ja-JP" sz="1600" dirty="0" smtClean="0"/>
              <a:t>].[practice]</a:t>
            </a:r>
            <a:endParaRPr lang="en-US" altLang="ja-JP" sz="1600" dirty="0"/>
          </a:p>
          <a:p>
            <a:r>
              <a:rPr lang="en-US" altLang="ja-JP" sz="1600" dirty="0"/>
              <a:t>;</a:t>
            </a:r>
            <a:endParaRPr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0390" y="5445280"/>
            <a:ext cx="8352928" cy="89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 smtClean="0"/>
              <a:t>】</a:t>
            </a:r>
          </a:p>
          <a:p>
            <a:r>
              <a:rPr lang="ja-JP" altLang="en-US" dirty="0" smtClean="0"/>
              <a:t>分子に</a:t>
            </a:r>
            <a:r>
              <a:rPr lang="en-US" altLang="ja-JP" dirty="0" smtClean="0"/>
              <a:t>1.0</a:t>
            </a:r>
            <a:r>
              <a:rPr lang="ja-JP" altLang="en-US" dirty="0" smtClean="0"/>
              <a:t>を掛けることで、数値型へ強制的に変換させている。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936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7.</a:t>
            </a:r>
            <a:r>
              <a:rPr lang="ja-JP" altLang="en-US" sz="1800" dirty="0"/>
              <a:t>各項目の最大値最小値充足率。（★４）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8380" y="692620"/>
            <a:ext cx="907326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--</a:t>
            </a:r>
            <a:r>
              <a:rPr lang="ja-JP" altLang="en-US" sz="1600" dirty="0" smtClean="0"/>
              <a:t>充足率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例</a:t>
            </a:r>
            <a:r>
              <a:rPr lang="en-US" altLang="ja-JP" sz="1600" dirty="0" smtClean="0"/>
              <a:t>2)</a:t>
            </a:r>
            <a:endParaRPr lang="en-US" altLang="ja-JP" sz="1600" dirty="0"/>
          </a:p>
          <a:p>
            <a:r>
              <a:rPr lang="en-US" altLang="ja-JP" sz="1600" dirty="0" smtClean="0"/>
              <a:t>SELECT</a:t>
            </a:r>
            <a:r>
              <a:rPr lang="ja-JP" altLang="en-US" sz="1600" dirty="0"/>
              <a:t>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(CONVERT ( FLOAT , COUNT</a:t>
            </a:r>
            <a:r>
              <a:rPr lang="en-US" altLang="ja-JP" sz="1600" dirty="0"/>
              <a:t>([</a:t>
            </a:r>
            <a:r>
              <a:rPr lang="en-US" altLang="ja-JP" sz="1600" dirty="0" err="1"/>
              <a:t>temp_No</a:t>
            </a:r>
            <a:r>
              <a:rPr lang="en-US" altLang="ja-JP" sz="1600" dirty="0" smtClean="0"/>
              <a:t>])) / COUNT(*)) * 100 AS[</a:t>
            </a:r>
            <a:r>
              <a:rPr lang="en-US" altLang="ja-JP" sz="1600" dirty="0" err="1" smtClean="0"/>
              <a:t>cnt_temp_No</a:t>
            </a:r>
            <a:r>
              <a:rPr lang="en-US" altLang="ja-JP" sz="1600" dirty="0" smtClean="0"/>
              <a:t>]</a:t>
            </a:r>
          </a:p>
          <a:p>
            <a:r>
              <a:rPr lang="en-US" altLang="ja-JP" sz="1600" dirty="0" smtClean="0"/>
              <a:t>      </a:t>
            </a:r>
            <a:r>
              <a:rPr lang="ja-JP" altLang="en-US" sz="1600" dirty="0" smtClean="0"/>
              <a:t>      </a:t>
            </a:r>
            <a:r>
              <a:rPr lang="en-US" altLang="ja-JP" sz="1600" dirty="0" smtClean="0"/>
              <a:t>,(CONVERT ( FLOAT , COUNT([</a:t>
            </a:r>
            <a:r>
              <a:rPr lang="en-US" altLang="ja-JP" sz="1600" dirty="0" err="1" smtClean="0"/>
              <a:t>class_No</a:t>
            </a:r>
            <a:r>
              <a:rPr lang="en-US" altLang="ja-JP" sz="1600" dirty="0" smtClean="0"/>
              <a:t>])) /COUNT(*)) * 100 AS[</a:t>
            </a:r>
            <a:r>
              <a:rPr lang="en-US" altLang="ja-JP" sz="1600" dirty="0" err="1" smtClean="0"/>
              <a:t>cnt_class_No</a:t>
            </a:r>
            <a:r>
              <a:rPr lang="en-US" altLang="ja-JP" sz="1600" dirty="0" smtClean="0"/>
              <a:t>]</a:t>
            </a:r>
          </a:p>
          <a:p>
            <a:r>
              <a:rPr lang="en-US" altLang="ja-JP" sz="1600" dirty="0" smtClean="0"/>
              <a:t>            ,(CONVERT ( FLOAT , COUNT</a:t>
            </a:r>
            <a:r>
              <a:rPr lang="en-US" altLang="ja-JP" sz="1600" dirty="0"/>
              <a:t>([name</a:t>
            </a:r>
            <a:r>
              <a:rPr lang="en-US" altLang="ja-JP" sz="1600" dirty="0" smtClean="0"/>
              <a:t>])) / COUNT(*)) * 100 AS[</a:t>
            </a:r>
            <a:r>
              <a:rPr lang="en-US" altLang="ja-JP" sz="1600" dirty="0" err="1" smtClean="0"/>
              <a:t>cnt_name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</a:t>
            </a:r>
            <a:r>
              <a:rPr lang="en-US" altLang="ja-JP" sz="1600" dirty="0" smtClean="0"/>
              <a:t>       </a:t>
            </a:r>
            <a:r>
              <a:rPr lang="en-US" altLang="ja-JP" sz="1600" dirty="0"/>
              <a:t>,(</a:t>
            </a:r>
            <a:r>
              <a:rPr lang="en-US" altLang="ja-JP" sz="1600" dirty="0" smtClean="0"/>
              <a:t>CONVERT ( FLOAT , COUNT</a:t>
            </a:r>
            <a:r>
              <a:rPr lang="en-US" altLang="ja-JP" sz="1600" dirty="0"/>
              <a:t>([</a:t>
            </a:r>
            <a:r>
              <a:rPr lang="en-US" altLang="ja-JP" sz="1600" dirty="0" err="1"/>
              <a:t>family_Name</a:t>
            </a:r>
            <a:r>
              <a:rPr lang="en-US" altLang="ja-JP" sz="1600" dirty="0" smtClean="0"/>
              <a:t>])) / COUNT(*)) * 100 AS[</a:t>
            </a:r>
            <a:r>
              <a:rPr lang="en-US" altLang="ja-JP" sz="1600" dirty="0" err="1" smtClean="0"/>
              <a:t>cnt_family_Name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en-US" altLang="ja-JP" sz="1600" dirty="0" smtClean="0"/>
              <a:t>      ,(CONVERT ( FLOAT , COUNT</a:t>
            </a:r>
            <a:r>
              <a:rPr lang="en-US" altLang="ja-JP" sz="1600" dirty="0"/>
              <a:t>([</a:t>
            </a:r>
            <a:r>
              <a:rPr lang="en-US" altLang="ja-JP" sz="1600" dirty="0" err="1"/>
              <a:t>given_Name</a:t>
            </a:r>
            <a:r>
              <a:rPr lang="en-US" altLang="ja-JP" sz="1600" dirty="0" smtClean="0"/>
              <a:t>])) / COUNT(*)) * 100 AS[</a:t>
            </a:r>
            <a:r>
              <a:rPr lang="en-US" altLang="ja-JP" sz="1600" dirty="0" err="1" smtClean="0"/>
              <a:t>cnt_given_Name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en-US" altLang="ja-JP" sz="1600" dirty="0" smtClean="0"/>
              <a:t>      ,(CONVERT ( FLOAT , COUNT</a:t>
            </a:r>
            <a:r>
              <a:rPr lang="en-US" altLang="ja-JP" sz="1600" dirty="0"/>
              <a:t>([reading</a:t>
            </a:r>
            <a:r>
              <a:rPr lang="en-US" altLang="ja-JP" sz="1600" dirty="0" smtClean="0"/>
              <a:t>])) / COUNT(*)) * 100 AS[</a:t>
            </a:r>
            <a:r>
              <a:rPr lang="en-US" altLang="ja-JP" sz="1600" dirty="0" err="1" smtClean="0"/>
              <a:t>cnt_reading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en-US" altLang="ja-JP" sz="1600" dirty="0" smtClean="0"/>
              <a:t>      ,(CONVERT ( FLOAT , COUNT</a:t>
            </a:r>
            <a:r>
              <a:rPr lang="en-US" altLang="ja-JP" sz="1600" dirty="0"/>
              <a:t>([year</a:t>
            </a:r>
            <a:r>
              <a:rPr lang="en-US" altLang="ja-JP" sz="1600" dirty="0" smtClean="0"/>
              <a:t>])) / COUNT(*)) * 100 AS[</a:t>
            </a:r>
            <a:r>
              <a:rPr lang="en-US" altLang="ja-JP" sz="1600" dirty="0" err="1" smtClean="0"/>
              <a:t>cnt_year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en-US" altLang="ja-JP" sz="1600" dirty="0" smtClean="0"/>
              <a:t>      ,(CONVERT ( FLOAT , COUNT</a:t>
            </a:r>
            <a:r>
              <a:rPr lang="en-US" altLang="ja-JP" sz="1600" dirty="0"/>
              <a:t>([class</a:t>
            </a:r>
            <a:r>
              <a:rPr lang="en-US" altLang="ja-JP" sz="1600" dirty="0" smtClean="0"/>
              <a:t>])) / COUNT(*)) * 100AS[</a:t>
            </a:r>
            <a:r>
              <a:rPr lang="en-US" altLang="ja-JP" sz="1600" dirty="0" err="1" smtClean="0"/>
              <a:t>cnt_class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en-US" altLang="ja-JP" sz="1600" dirty="0" smtClean="0"/>
              <a:t>      ,(CONVERT ( FLOAT , COUNT</a:t>
            </a:r>
            <a:r>
              <a:rPr lang="en-US" altLang="ja-JP" sz="1600" dirty="0"/>
              <a:t>([</a:t>
            </a:r>
            <a:r>
              <a:rPr lang="en-US" altLang="ja-JP" sz="1600" dirty="0" err="1"/>
              <a:t>japanese</a:t>
            </a:r>
            <a:r>
              <a:rPr lang="en-US" altLang="ja-JP" sz="1600" dirty="0" smtClean="0"/>
              <a:t>])) / COUNT(*)) * 100 AS[</a:t>
            </a:r>
            <a:r>
              <a:rPr lang="en-US" altLang="ja-JP" sz="1600" dirty="0" err="1" smtClean="0"/>
              <a:t>cnt_japanese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en-US" altLang="ja-JP" sz="1600" dirty="0" smtClean="0"/>
              <a:t>      ,(CONVERT ( FLOAT , COUNT</a:t>
            </a:r>
            <a:r>
              <a:rPr lang="en-US" altLang="ja-JP" sz="1600" dirty="0"/>
              <a:t>([math</a:t>
            </a:r>
            <a:r>
              <a:rPr lang="en-US" altLang="ja-JP" sz="1600" dirty="0" smtClean="0"/>
              <a:t>])) / COUNT(*)) * 100 AS[</a:t>
            </a:r>
            <a:r>
              <a:rPr lang="en-US" altLang="ja-JP" sz="1600" dirty="0" err="1" smtClean="0"/>
              <a:t>cnt_math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en-US" altLang="ja-JP" sz="1600" dirty="0" smtClean="0"/>
              <a:t>      ,(CONVERT ( FLOAT , COUNT</a:t>
            </a:r>
            <a:r>
              <a:rPr lang="en-US" altLang="ja-JP" sz="1600" dirty="0"/>
              <a:t>([science</a:t>
            </a:r>
            <a:r>
              <a:rPr lang="en-US" altLang="ja-JP" sz="1600" dirty="0" smtClean="0"/>
              <a:t>])) / COUNT(*)) * 100 AS[</a:t>
            </a:r>
            <a:r>
              <a:rPr lang="en-US" altLang="ja-JP" sz="1600" dirty="0" err="1" smtClean="0"/>
              <a:t>cnt_science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en-US" altLang="ja-JP" sz="1600" dirty="0" smtClean="0"/>
              <a:t>      ,(CONVERT ( FLOAT , COUNT</a:t>
            </a:r>
            <a:r>
              <a:rPr lang="en-US" altLang="ja-JP" sz="1600" dirty="0"/>
              <a:t>([society</a:t>
            </a:r>
            <a:r>
              <a:rPr lang="en-US" altLang="ja-JP" sz="1600" dirty="0" smtClean="0"/>
              <a:t>])) / COUNT(*)) * 100 AS[</a:t>
            </a:r>
            <a:r>
              <a:rPr lang="en-US" altLang="ja-JP" sz="1600" dirty="0" err="1" smtClean="0"/>
              <a:t>cnt_society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en-US" altLang="ja-JP" sz="1600" dirty="0" smtClean="0"/>
              <a:t>      ,(CONVERT ( FLOAT , COUNT</a:t>
            </a:r>
            <a:r>
              <a:rPr lang="en-US" altLang="ja-JP" sz="1600" dirty="0"/>
              <a:t>([</a:t>
            </a:r>
            <a:r>
              <a:rPr lang="en-US" altLang="ja-JP" sz="1600" dirty="0" err="1"/>
              <a:t>english</a:t>
            </a:r>
            <a:r>
              <a:rPr lang="en-US" altLang="ja-JP" sz="1600" dirty="0" smtClean="0"/>
              <a:t>])) / COUNT(*)) * 100 AS[</a:t>
            </a:r>
            <a:r>
              <a:rPr lang="en-US" altLang="ja-JP" sz="1600" dirty="0" err="1" smtClean="0"/>
              <a:t>cnt_english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en-US" altLang="ja-JP" sz="1600" dirty="0" smtClean="0"/>
              <a:t>      ,(CONVERT ( FLOAT , COUNT</a:t>
            </a:r>
            <a:r>
              <a:rPr lang="en-US" altLang="ja-JP" sz="1600" dirty="0"/>
              <a:t>([sum</a:t>
            </a:r>
            <a:r>
              <a:rPr lang="en-US" altLang="ja-JP" sz="1600" dirty="0" smtClean="0"/>
              <a:t>])) / COUNT(*)) * 100 AS[</a:t>
            </a:r>
            <a:r>
              <a:rPr lang="en-US" altLang="ja-JP" sz="1600" dirty="0" err="1" smtClean="0"/>
              <a:t>cnt_sum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    </a:t>
            </a:r>
            <a:r>
              <a:rPr lang="en-US" altLang="ja-JP" sz="1600" dirty="0" smtClean="0"/>
              <a:t>      ,(CONVERT ( FLOAT , COUNT</a:t>
            </a:r>
            <a:r>
              <a:rPr lang="en-US" altLang="ja-JP" sz="1600" dirty="0"/>
              <a:t>([</a:t>
            </a:r>
            <a:r>
              <a:rPr lang="en-US" altLang="ja-JP" sz="1600" dirty="0" err="1"/>
              <a:t>ave</a:t>
            </a:r>
            <a:r>
              <a:rPr lang="en-US" altLang="ja-JP" sz="1600" dirty="0" smtClean="0"/>
              <a:t>])) / COUNT(*)) * 100 AS[</a:t>
            </a:r>
            <a:r>
              <a:rPr lang="en-US" altLang="ja-JP" sz="1600" dirty="0" err="1" smtClean="0"/>
              <a:t>cnt_ave</a:t>
            </a:r>
            <a:r>
              <a:rPr lang="en-US" altLang="ja-JP" sz="1600" dirty="0"/>
              <a:t>]]</a:t>
            </a:r>
          </a:p>
          <a:p>
            <a:r>
              <a:rPr lang="en-US" altLang="ja-JP" sz="1600" dirty="0"/>
              <a:t>FROM </a:t>
            </a:r>
            <a:r>
              <a:rPr lang="en-US" altLang="ja-JP" sz="1600" dirty="0" smtClean="0"/>
              <a:t>[DB</a:t>
            </a:r>
            <a:r>
              <a:rPr lang="ja-JP" altLang="en-US" sz="1600" dirty="0" smtClean="0"/>
              <a:t>名</a:t>
            </a:r>
            <a:r>
              <a:rPr lang="en-US" altLang="ja-JP" sz="1600" dirty="0" smtClean="0"/>
              <a:t>].[</a:t>
            </a:r>
            <a:r>
              <a:rPr lang="en-US" altLang="ja-JP" sz="1600" dirty="0" err="1" smtClean="0"/>
              <a:t>dbo</a:t>
            </a:r>
            <a:r>
              <a:rPr lang="en-US" altLang="ja-JP" sz="1600" dirty="0" smtClean="0"/>
              <a:t>].[practice]</a:t>
            </a:r>
            <a:endParaRPr lang="en-US" altLang="ja-JP" sz="1600" dirty="0"/>
          </a:p>
          <a:p>
            <a:r>
              <a:rPr lang="en-US" altLang="ja-JP" sz="1600" dirty="0"/>
              <a:t>;</a:t>
            </a:r>
            <a:endParaRPr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5723" y="5661310"/>
            <a:ext cx="8352928" cy="114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【</a:t>
            </a:r>
            <a:r>
              <a:rPr lang="ja-JP" altLang="en-US" sz="1600" dirty="0"/>
              <a:t>構文解説</a:t>
            </a:r>
            <a:r>
              <a:rPr lang="en-US" altLang="ja-JP" sz="1600" dirty="0" smtClean="0"/>
              <a:t>】</a:t>
            </a:r>
          </a:p>
          <a:p>
            <a:r>
              <a:rPr lang="en-US" altLang="ja-JP" sz="1600" dirty="0" smtClean="0"/>
              <a:t>CONVERT(</a:t>
            </a:r>
            <a:r>
              <a:rPr lang="ja-JP" altLang="en-US" sz="1600" dirty="0" smtClean="0"/>
              <a:t>変換したい型 </a:t>
            </a:r>
            <a:r>
              <a:rPr lang="en-US" altLang="ja-JP" sz="1600" dirty="0" smtClean="0"/>
              <a:t>, </a:t>
            </a:r>
            <a:r>
              <a:rPr lang="ja-JP" altLang="en-US" sz="1600" dirty="0" smtClean="0"/>
              <a:t>値</a:t>
            </a:r>
            <a:r>
              <a:rPr lang="en-US" altLang="ja-JP" sz="1600" dirty="0" smtClean="0"/>
              <a:t>) </a:t>
            </a:r>
            <a:r>
              <a:rPr lang="ja-JP" altLang="en-US" sz="1600" dirty="0"/>
              <a:t>：</a:t>
            </a:r>
            <a:r>
              <a:rPr lang="en-US" altLang="ja-JP" sz="1600" dirty="0"/>
              <a:t> </a:t>
            </a:r>
            <a:r>
              <a:rPr lang="ja-JP" altLang="en-US" sz="1600" dirty="0" smtClean="0"/>
              <a:t>値を</a:t>
            </a:r>
            <a:r>
              <a:rPr lang="ja-JP" altLang="en-US" sz="1600" dirty="0"/>
              <a:t>指定</a:t>
            </a:r>
            <a:r>
              <a:rPr lang="ja-JP" altLang="en-US" sz="1600" dirty="0" smtClean="0"/>
              <a:t>した型へ型変換する。</a:t>
            </a:r>
            <a:endParaRPr lang="en-US" altLang="ja-JP" sz="1600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5376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9788" y="392446"/>
            <a:ext cx="8229600" cy="490066"/>
          </a:xfrm>
        </p:spPr>
        <p:txBody>
          <a:bodyPr>
            <a:noAutofit/>
          </a:bodyPr>
          <a:lstStyle/>
          <a:p>
            <a:r>
              <a:rPr lang="en-US" altLang="ja-JP" sz="2400" dirty="0" smtClean="0"/>
              <a:t>【</a:t>
            </a:r>
            <a:r>
              <a:rPr lang="ja-JP" altLang="en-US" sz="2400" dirty="0"/>
              <a:t>最大値、最小値、充足率の考察</a:t>
            </a:r>
            <a:r>
              <a:rPr lang="en-US" altLang="ja-JP" sz="2400" dirty="0" smtClean="0"/>
              <a:t>】</a:t>
            </a:r>
            <a:endParaRPr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9788" y="1484730"/>
            <a:ext cx="8779716" cy="177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それぞれの最大値、最小値、充足率を見て何か気づくことはありませんでしたか。</a:t>
            </a:r>
            <a:endParaRPr lang="en-US" altLang="ja-JP" dirty="0" smtClean="0"/>
          </a:p>
          <a:p>
            <a:r>
              <a:rPr lang="ja-JP" altLang="en-US" dirty="0"/>
              <a:t>最大値</a:t>
            </a:r>
            <a:r>
              <a:rPr lang="ja-JP" altLang="en-US" dirty="0" smtClean="0"/>
              <a:t>に・・・</a:t>
            </a:r>
            <a:endParaRPr lang="en-US" altLang="ja-JP" dirty="0" smtClean="0"/>
          </a:p>
          <a:p>
            <a:r>
              <a:rPr lang="ja-JP" altLang="en-US" dirty="0" smtClean="0"/>
              <a:t>最小値に・・・</a:t>
            </a:r>
            <a:endParaRPr lang="en-US" altLang="ja-JP" dirty="0" smtClean="0"/>
          </a:p>
          <a:p>
            <a:r>
              <a:rPr lang="ja-JP" altLang="en-US" dirty="0" smtClean="0"/>
              <a:t>充足率に・・・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1211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プレゼンテーションテンプレート2017（ケース2-1用）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sz="16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テンプレート_A4_20161220.pptx" id="{9C858962-F29B-4A66-8EC6-8BAF903AC268}" vid="{A6DDF9FA-FCEF-4354-BFA2-2E417DD6A1FB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プレゼンテーションテンプレート_A4</Template>
  <TotalTime>1106</TotalTime>
  <Words>2329</Words>
  <Application>Microsoft Office PowerPoint</Application>
  <PresentationFormat>A4 210 x 297 mm</PresentationFormat>
  <Paragraphs>211</Paragraphs>
  <Slides>14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3" baseType="lpstr">
      <vt:lpstr>HGPGothicE</vt:lpstr>
      <vt:lpstr>HGPGothicE</vt:lpstr>
      <vt:lpstr>HGP創英角ｺﾞｼｯｸUB</vt:lpstr>
      <vt:lpstr>Meiryo UI</vt:lpstr>
      <vt:lpstr>MS PGothic</vt:lpstr>
      <vt:lpstr>Yu Gothic</vt:lpstr>
      <vt:lpstr>Arial</vt:lpstr>
      <vt:lpstr>Wingdings</vt:lpstr>
      <vt:lpstr>プレゼンテーションテンプレート2017（ケース2-1用）</vt:lpstr>
      <vt:lpstr>PowerPoint プレゼンテーション</vt:lpstr>
      <vt:lpstr>PowerPoint プレゼンテーション</vt:lpstr>
      <vt:lpstr>7.各項目の最大値最小値充足率。（★４）</vt:lpstr>
      <vt:lpstr>7.各項目の最大値最小値充足率。（★４）</vt:lpstr>
      <vt:lpstr>7.各項目の最大値最小値充足率。（★４）</vt:lpstr>
      <vt:lpstr>【TIPS】整数(INT型)同士の除算</vt:lpstr>
      <vt:lpstr>7.各項目の最大値最小値充足率。（★４）</vt:lpstr>
      <vt:lpstr>7.各項目の最大値最小値充足率。（★４）</vt:lpstr>
      <vt:lpstr>【最大値、最小値、充足率の考察】</vt:lpstr>
      <vt:lpstr>【最大値、最小値、充足率の考察】</vt:lpstr>
      <vt:lpstr>8.クラスごとに五科目の平均点を算出し、平均点の良いクラス順に並べてください。※平均点は、小数第一位に丸めること。（★３）</vt:lpstr>
      <vt:lpstr>9.３組の数学の点数上位5名の名前と、その点数を抽出し、点数の高い順に並べてください。（★３）</vt:lpstr>
      <vt:lpstr>10.理系教科（数・理）の合計が160点以上の生徒の名前と、その合計点を抽出し、 合計点の高い順に並べてください。（★４）</vt:lpstr>
      <vt:lpstr>PowerPoint プレゼンテーション</vt:lpstr>
    </vt:vector>
  </TitlesOfParts>
  <Company>NTTデータ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NTTデータ広報部</dc:creator>
  <cp:lastModifiedBy>安原 朋紀</cp:lastModifiedBy>
  <cp:revision>67</cp:revision>
  <cp:lastPrinted>2016-10-11T04:40:04Z</cp:lastPrinted>
  <dcterms:created xsi:type="dcterms:W3CDTF">2016-12-21T07:08:36Z</dcterms:created>
  <dcterms:modified xsi:type="dcterms:W3CDTF">2021-01-21T08:47:18Z</dcterms:modified>
  <cp:version>1.1</cp:version>
</cp:coreProperties>
</file>