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15"/>
  </p:notesMasterIdLst>
  <p:handoutMasterIdLst>
    <p:handoutMasterId r:id="rId16"/>
  </p:handoutMasterIdLst>
  <p:sldIdLst>
    <p:sldId id="270" r:id="rId2"/>
    <p:sldId id="277" r:id="rId3"/>
    <p:sldId id="272" r:id="rId4"/>
    <p:sldId id="271" r:id="rId5"/>
    <p:sldId id="273" r:id="rId6"/>
    <p:sldId id="282" r:id="rId7"/>
    <p:sldId id="274" r:id="rId8"/>
    <p:sldId id="278" r:id="rId9"/>
    <p:sldId id="275" r:id="rId10"/>
    <p:sldId id="283" r:id="rId11"/>
    <p:sldId id="276" r:id="rId12"/>
    <p:sldId id="280" r:id="rId13"/>
    <p:sldId id="262" r:id="rId14"/>
  </p:sldIdLst>
  <p:sldSz cx="9906000" cy="6858000" type="A4"/>
  <p:notesSz cx="6858000" cy="9144000"/>
  <p:defaultTextStyle>
    <a:defPPr>
      <a:defRPr lang="ja-JP"/>
    </a:defPPr>
    <a:lvl1pPr marL="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izumi" initials="k" lastIdx="4" clrIdx="0"/>
  <p:cmAuthor id="2" name="sskaiyou2510@gmail.com" initials="s" lastIdx="1" clrIdx="1">
    <p:extLst>
      <p:ext uri="{19B8F6BF-5375-455C-9EA6-DF929625EA0E}">
        <p15:presenceInfo xmlns:p15="http://schemas.microsoft.com/office/powerpoint/2012/main" userId="2e6e0211ed4d23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424" autoAdjust="0"/>
  </p:normalViewPr>
  <p:slideViewPr>
    <p:cSldViewPr snapToObjects="1">
      <p:cViewPr varScale="1">
        <p:scale>
          <a:sx n="108" d="100"/>
          <a:sy n="108" d="100"/>
        </p:scale>
        <p:origin x="1536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0" d="100"/>
          <a:sy n="90" d="100"/>
        </p:scale>
        <p:origin x="3696" y="72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F4258-8B54-E846-A716-B40C4AB7CB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372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8588-1665-0A4A-AD47-68FFFFC620D1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AED7-EB68-B44B-A29A-E9CFE7A11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9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681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94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5999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5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905999" cy="4725180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4714043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144610" y="908720"/>
            <a:ext cx="7273010" cy="5544000"/>
          </a:xfrm>
          <a:prstGeom prst="rect">
            <a:avLst/>
          </a:prstGeom>
        </p:spPr>
        <p:txBody>
          <a:bodyPr lIns="183600" rIns="183600"/>
          <a:lstStyle>
            <a:lvl1pPr marL="457200" indent="-45720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目次を入力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1747"/>
            <a:ext cx="9578639" cy="7307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/>
              <a:t>［目次］</a:t>
            </a:r>
            <a:endParaRPr kumimoji="1" lang="ja-JP" altLang="en-US" dirty="0"/>
          </a:p>
        </p:txBody>
      </p:sp>
      <p:sp>
        <p:nvSpPr>
          <p:cNvPr id="12" name="TextBox 16"/>
          <p:cNvSpPr txBox="1"/>
          <p:nvPr userDrawn="1"/>
        </p:nvSpPr>
        <p:spPr>
          <a:xfrm>
            <a:off x="4617884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sp>
        <p:nvSpPr>
          <p:cNvPr id="14" name="TextBox 12"/>
          <p:cNvSpPr txBox="1"/>
          <p:nvPr userDrawn="1"/>
        </p:nvSpPr>
        <p:spPr>
          <a:xfrm>
            <a:off x="208017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  <a:r>
              <a:rPr kumimoji="0" lang="ja-JP" altLang="en-US" sz="800" b="0" i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　　　</a:t>
            </a:r>
            <a:endParaRPr kumimoji="0" lang="en-US" altLang="ja-JP" sz="8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itchFamily="50" charset="-128"/>
            </a:endParaRPr>
          </a:p>
        </p:txBody>
      </p:sp>
      <p:pic>
        <p:nvPicPr>
          <p:cNvPr id="9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92684" y="6485492"/>
            <a:ext cx="1053206" cy="33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7232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中見出し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548000" y="908720"/>
            <a:ext cx="6789376" cy="4412378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2400" spc="20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［中見出し］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14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8333229" y="6453420"/>
            <a:ext cx="1361237" cy="400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9181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</p:txBody>
      </p:sp>
      <p:sp>
        <p:nvSpPr>
          <p:cNvPr id="5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957013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/>
              <a:t>［タイトル］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101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0"/>
            <a:ext cx="9906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6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2902"/>
            <a:ext cx="9570131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/>
              <a:t>［タイトル］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</p:txBody>
      </p:sp>
    </p:spTree>
    <p:extLst>
      <p:ext uri="{BB962C8B-B14F-4D97-AF65-F5344CB8AC3E}">
        <p14:creationId xmlns:p14="http://schemas.microsoft.com/office/powerpoint/2010/main" val="1249305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クロージング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8" name="TextBox 12"/>
          <p:cNvSpPr txBox="1"/>
          <p:nvPr userDrawn="1"/>
        </p:nvSpPr>
        <p:spPr>
          <a:xfrm>
            <a:off x="8142111" y="6574348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2021 Realize Corporation</a:t>
            </a:r>
          </a:p>
        </p:txBody>
      </p:sp>
      <p:pic>
        <p:nvPicPr>
          <p:cNvPr id="9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913863" y="2492870"/>
            <a:ext cx="4127427" cy="1327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19" y="5949350"/>
            <a:ext cx="3213607" cy="5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96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D014-8CBA-4A59-96CC-04153C8C8CEA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305-9287-4527-9D4B-327E921D80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32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384"/>
            <a:ext cx="9906000" cy="4752564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60" y="0"/>
            <a:ext cx="9906000" cy="472518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2021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0" y="-27480"/>
            <a:ext cx="9906000" cy="475266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552" y="0"/>
            <a:ext cx="9921552" cy="472518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27480"/>
            <a:ext cx="9906000" cy="475266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4714043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1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360" y="2183"/>
            <a:ext cx="9906000" cy="4722997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79"/>
            <a:ext cx="9906000" cy="4752659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 userDrawn="1"/>
        </p:nvSpPr>
        <p:spPr>
          <a:xfrm>
            <a:off x="0" y="6434124"/>
            <a:ext cx="9906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TextBox 12"/>
          <p:cNvSpPr txBox="1"/>
          <p:nvPr userDrawn="1"/>
        </p:nvSpPr>
        <p:spPr>
          <a:xfrm>
            <a:off x="715441" y="6593330"/>
            <a:ext cx="1645271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2021 Realize Corporation</a:t>
            </a:r>
          </a:p>
        </p:txBody>
      </p:sp>
      <p:sp>
        <p:nvSpPr>
          <p:cNvPr id="11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pic>
        <p:nvPicPr>
          <p:cNvPr id="9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20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8333229" y="6453420"/>
            <a:ext cx="1361237" cy="400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68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01" r:id="rId7"/>
    <p:sldLayoutId id="2147483713" r:id="rId8"/>
    <p:sldLayoutId id="2147483714" r:id="rId9"/>
    <p:sldLayoutId id="2147483715" r:id="rId10"/>
    <p:sldLayoutId id="2147483716" r:id="rId11"/>
    <p:sldLayoutId id="2147483683" r:id="rId12"/>
    <p:sldLayoutId id="2147483688" r:id="rId13"/>
    <p:sldLayoutId id="2147483693" r:id="rId14"/>
    <p:sldLayoutId id="2147483703" r:id="rId15"/>
    <p:sldLayoutId id="2147483695" r:id="rId16"/>
    <p:sldLayoutId id="2147483717" r:id="rId17"/>
  </p:sldLayoutIdLst>
  <p:hf hdr="0" dt="0"/>
  <p:txStyles>
    <p:titleStyle>
      <a:lvl1pPr algn="l" defTabSz="484862" rtl="0" eaLnBrk="1" fontAlgn="base" hangingPunct="1">
        <a:spcBef>
          <a:spcPct val="0"/>
        </a:spcBef>
        <a:spcAft>
          <a:spcPct val="0"/>
        </a:spcAft>
        <a:defRPr kumimoji="1" sz="1909" b="0" i="0" kern="1200" spc="16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484862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969727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454588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1939450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180141" indent="-180141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545" kern="1200">
          <a:solidFill>
            <a:schemeClr val="tx1"/>
          </a:solidFill>
          <a:latin typeface="Arial"/>
          <a:ea typeface="+mn-ea"/>
          <a:cs typeface="Arial"/>
        </a:defRPr>
      </a:lvl1pPr>
      <a:lvl2pPr marL="723926" indent="-239063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2pPr>
      <a:lvl3pPr marL="1156599" indent="-186874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3pPr>
      <a:lvl4pPr marL="1638094" indent="-183509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4pPr>
      <a:lvl5pPr marL="2121273" indent="-181825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5pPr>
      <a:lvl6pPr marL="266674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6pPr>
      <a:lvl7pPr marL="3151607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7pPr>
      <a:lvl8pPr marL="3636468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8pPr>
      <a:lvl9pPr marL="412133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1pPr>
      <a:lvl2pPr marL="484862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2pPr>
      <a:lvl3pPr marL="969727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3pPr>
      <a:lvl4pPr marL="1454588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4pPr>
      <a:lvl5pPr marL="193945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5pPr>
      <a:lvl6pPr marL="2424313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6pPr>
      <a:lvl7pPr marL="2909175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7pPr>
      <a:lvl8pPr marL="3394036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8pPr>
      <a:lvl9pPr marL="3878899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idx="16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SQL</a:t>
            </a:r>
            <a:r>
              <a:rPr lang="ja-JP" altLang="en-US" dirty="0"/>
              <a:t>講座</a:t>
            </a:r>
            <a:r>
              <a:rPr lang="en-US" altLang="ja-JP" dirty="0"/>
              <a:t>(</a:t>
            </a:r>
            <a:r>
              <a:rPr lang="ja-JP" altLang="en-US" dirty="0"/>
              <a:t>初級編</a:t>
            </a:r>
            <a:r>
              <a:rPr lang="en-US" altLang="ja-JP" dirty="0"/>
              <a:t>)</a:t>
            </a:r>
            <a:r>
              <a:rPr lang="ja-JP" altLang="en-US" dirty="0"/>
              <a:t>　課題</a:t>
            </a:r>
            <a:r>
              <a:rPr lang="en-US" altLang="ja-JP" dirty="0"/>
              <a:t>(</a:t>
            </a:r>
            <a:r>
              <a:rPr lang="ja-JP" altLang="en-US" dirty="0"/>
              <a:t>テスト結果</a:t>
            </a:r>
            <a:r>
              <a:rPr lang="en-US" altLang="ja-JP" dirty="0"/>
              <a:t>)</a:t>
            </a:r>
            <a:r>
              <a:rPr lang="ja-JP" altLang="en-US" dirty="0"/>
              <a:t>解説</a:t>
            </a:r>
            <a:r>
              <a:rPr lang="en-US" altLang="ja-JP" dirty="0"/>
              <a:t>_</a:t>
            </a:r>
            <a:r>
              <a:rPr lang="ja-JP" altLang="en-US" dirty="0"/>
              <a:t>問</a:t>
            </a:r>
            <a:r>
              <a:rPr lang="en-US" altLang="ja-JP" dirty="0"/>
              <a:t>11</a:t>
            </a:r>
            <a:r>
              <a:rPr lang="ja-JP" altLang="en-US" dirty="0"/>
              <a:t>～</a:t>
            </a:r>
            <a:r>
              <a:rPr lang="en-US" altLang="ja-JP" dirty="0"/>
              <a:t>12</a:t>
            </a:r>
            <a:endParaRPr lang="ja-JP" altLang="en-US" dirty="0"/>
          </a:p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株式会社リアライズ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977420" y="4094445"/>
            <a:ext cx="1769285" cy="45535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Confidential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212477" y="167054"/>
            <a:ext cx="1692275" cy="539750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kumimoji="0" lang="ja-JP" altLang="en-US" sz="8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情 報 種 別 ： 秘密（関係者限り）</a:t>
            </a:r>
            <a:endParaRPr kumimoji="0" lang="en-US" altLang="ja-JP" sz="800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kumimoji="0" lang="ja-JP" altLang="en-US" sz="8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会　 社　 名 ： 株式会社リアライズ</a:t>
            </a:r>
            <a:endParaRPr kumimoji="0" lang="en-US" altLang="ja-JP" sz="800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kumimoji="0" lang="ja-JP" altLang="en-US" sz="8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情報所有者 ： 株式会社リアライズ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BC48A21B-7584-4897-87A6-609EC3065F8B}"/>
              </a:ext>
            </a:extLst>
          </p:cNvPr>
          <p:cNvSpPr/>
          <p:nvPr/>
        </p:nvSpPr>
        <p:spPr>
          <a:xfrm>
            <a:off x="-159710" y="3556001"/>
            <a:ext cx="2148163" cy="64809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0692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380" y="210548"/>
            <a:ext cx="8435280" cy="576064"/>
          </a:xfrm>
        </p:spPr>
        <p:txBody>
          <a:bodyPr>
            <a:noAutofit/>
          </a:bodyPr>
          <a:lstStyle/>
          <a:p>
            <a:pPr algn="l"/>
            <a:r>
              <a:rPr lang="en-US" altLang="ja-JP" sz="2400" u="sng" dirty="0"/>
              <a:t>【TIPS】</a:t>
            </a:r>
            <a:r>
              <a:rPr lang="en-US" altLang="ja-JP" sz="2400" dirty="0"/>
              <a:t> ROW_NUMBER</a:t>
            </a:r>
            <a:r>
              <a:rPr lang="ja-JP" altLang="en-US" sz="2400" dirty="0"/>
              <a:t>関数</a:t>
            </a:r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516735" y="692620"/>
            <a:ext cx="8435280" cy="532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400" dirty="0"/>
              <a:t>【</a:t>
            </a:r>
            <a:r>
              <a:rPr lang="ja-JP" altLang="en-US" sz="2400" dirty="0"/>
              <a:t>基本構文</a:t>
            </a:r>
            <a:r>
              <a:rPr lang="en-US" altLang="ja-JP" sz="2400" dirty="0"/>
              <a:t>】</a:t>
            </a:r>
          </a:p>
          <a:p>
            <a:pPr algn="l"/>
            <a:endParaRPr lang="en-US" altLang="ja-JP" sz="2400" dirty="0"/>
          </a:p>
          <a:p>
            <a:pPr algn="l"/>
            <a:r>
              <a:rPr lang="en-US" altLang="ja-JP" sz="2400" dirty="0"/>
              <a:t>ROW_NUMBER() OVER( &lt;PARTITION BY [</a:t>
            </a:r>
            <a:r>
              <a:rPr lang="ja-JP" altLang="en-US" sz="2400" dirty="0"/>
              <a:t>列名</a:t>
            </a:r>
            <a:r>
              <a:rPr lang="en-US" altLang="ja-JP" sz="2400" dirty="0"/>
              <a:t>]&gt;</a:t>
            </a:r>
          </a:p>
          <a:p>
            <a:pPr algn="l"/>
            <a:r>
              <a:rPr lang="ja-JP" altLang="en-US" sz="2400" dirty="0"/>
              <a:t>　　　　　　　　　　　　　　　　　</a:t>
            </a:r>
            <a:r>
              <a:rPr lang="en-US" altLang="ja-JP" sz="2400" dirty="0"/>
              <a:t>ORDER BY [</a:t>
            </a:r>
            <a:r>
              <a:rPr lang="ja-JP" altLang="en-US" sz="2400" dirty="0"/>
              <a:t>列名</a:t>
            </a:r>
            <a:r>
              <a:rPr lang="en-US" altLang="ja-JP" sz="2400" dirty="0"/>
              <a:t>])</a:t>
            </a:r>
          </a:p>
          <a:p>
            <a:pPr algn="l"/>
            <a:endParaRPr lang="en-US" altLang="ja-JP" sz="2000" dirty="0"/>
          </a:p>
          <a:p>
            <a:pPr algn="l"/>
            <a:r>
              <a:rPr lang="en-US" altLang="ja-JP" sz="1800" dirty="0"/>
              <a:t>※&lt;PARTITION BY [</a:t>
            </a:r>
            <a:r>
              <a:rPr lang="ja-JP" altLang="en-US" sz="1800" dirty="0"/>
              <a:t>列名</a:t>
            </a:r>
            <a:r>
              <a:rPr lang="en-US" altLang="ja-JP" sz="1800" dirty="0"/>
              <a:t>]&gt;</a:t>
            </a:r>
            <a:r>
              <a:rPr lang="ja-JP" altLang="en-US" sz="1800" dirty="0"/>
              <a:t>は省略可能</a:t>
            </a:r>
            <a:endParaRPr lang="en-US" altLang="ja-JP" sz="1800" dirty="0"/>
          </a:p>
          <a:p>
            <a:pPr algn="l"/>
            <a:endParaRPr lang="en-US" altLang="ja-JP" sz="2000" dirty="0"/>
          </a:p>
          <a:p>
            <a:pPr algn="l"/>
            <a:endParaRPr lang="en-US" altLang="ja-JP" sz="2000" dirty="0"/>
          </a:p>
          <a:p>
            <a:pPr algn="l"/>
            <a:endParaRPr lang="en-US" altLang="ja-JP" sz="2400" dirty="0"/>
          </a:p>
          <a:p>
            <a:pPr algn="l"/>
            <a:endParaRPr lang="en-US" altLang="ja-JP" sz="2400" dirty="0"/>
          </a:p>
          <a:p>
            <a:pPr algn="l"/>
            <a:endParaRPr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40EF47-C922-4BA1-B152-82006E94218B}"/>
              </a:ext>
            </a:extLst>
          </p:cNvPr>
          <p:cNvSpPr txBox="1"/>
          <p:nvPr/>
        </p:nvSpPr>
        <p:spPr>
          <a:xfrm>
            <a:off x="344360" y="3160380"/>
            <a:ext cx="495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1800" dirty="0"/>
              <a:t>ROW_NUMBER() </a:t>
            </a:r>
          </a:p>
          <a:p>
            <a:pPr algn="l"/>
            <a:r>
              <a:rPr lang="en-US" altLang="ja-JP" sz="1800" dirty="0"/>
              <a:t>OVER(ORDER BY [reading])</a:t>
            </a:r>
          </a:p>
          <a:p>
            <a:r>
              <a:rPr lang="en-US" altLang="ja-JP" sz="1800" dirty="0"/>
              <a:t>AS [</a:t>
            </a:r>
            <a:r>
              <a:rPr lang="en-US" altLang="ja-JP" sz="1800" dirty="0" err="1"/>
              <a:t>class_number</a:t>
            </a:r>
            <a:r>
              <a:rPr lang="en-US" altLang="ja-JP" sz="1800" dirty="0"/>
              <a:t>]</a:t>
            </a:r>
          </a:p>
        </p:txBody>
      </p:sp>
      <p:graphicFrame>
        <p:nvGraphicFramePr>
          <p:cNvPr id="6" name="表 4">
            <a:extLst>
              <a:ext uri="{FF2B5EF4-FFF2-40B4-BE49-F238E27FC236}">
                <a16:creationId xmlns:a16="http://schemas.microsoft.com/office/drawing/2014/main" id="{C09E4765-8AE1-48B2-BA5C-0FA5AAF04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02622"/>
              </p:ext>
            </p:extLst>
          </p:nvPr>
        </p:nvGraphicFramePr>
        <p:xfrm>
          <a:off x="4690820" y="4450851"/>
          <a:ext cx="37540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3459977045"/>
                    </a:ext>
                  </a:extLst>
                </a:gridCol>
                <a:gridCol w="1406525">
                  <a:extLst>
                    <a:ext uri="{9D8B030D-6E8A-4147-A177-3AD203B41FA5}">
                      <a16:colId xmlns:a16="http://schemas.microsoft.com/office/drawing/2014/main" val="3150457163"/>
                    </a:ext>
                  </a:extLst>
                </a:gridCol>
                <a:gridCol w="1555065">
                  <a:extLst>
                    <a:ext uri="{9D8B030D-6E8A-4147-A177-3AD203B41FA5}">
                      <a16:colId xmlns:a16="http://schemas.microsoft.com/office/drawing/2014/main" val="3769563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class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reading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class_number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14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848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あべ ゆうすけ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1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7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いわた こういち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2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1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あらい しんいち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84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いのうえ じゅんいち</a:t>
                      </a:r>
                    </a:p>
                  </a:txBody>
                  <a:tcPr marL="6350" marR="6350" marT="635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062150"/>
                  </a:ext>
                </a:extLst>
              </a:tr>
            </a:tbl>
          </a:graphicData>
        </a:graphic>
      </p:graphicFrame>
      <p:graphicFrame>
        <p:nvGraphicFramePr>
          <p:cNvPr id="8" name="表 4">
            <a:extLst>
              <a:ext uri="{FF2B5EF4-FFF2-40B4-BE49-F238E27FC236}">
                <a16:creationId xmlns:a16="http://schemas.microsoft.com/office/drawing/2014/main" id="{720100E3-EB16-4257-87EF-9A86D5E75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463636"/>
              </p:ext>
            </p:extLst>
          </p:nvPr>
        </p:nvGraphicFramePr>
        <p:xfrm>
          <a:off x="393847" y="4455200"/>
          <a:ext cx="383762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3459977045"/>
                    </a:ext>
                  </a:extLst>
                </a:gridCol>
                <a:gridCol w="1406525">
                  <a:extLst>
                    <a:ext uri="{9D8B030D-6E8A-4147-A177-3AD203B41FA5}">
                      <a16:colId xmlns:a16="http://schemas.microsoft.com/office/drawing/2014/main" val="3150457163"/>
                    </a:ext>
                  </a:extLst>
                </a:gridCol>
                <a:gridCol w="1638618">
                  <a:extLst>
                    <a:ext uri="{9D8B030D-6E8A-4147-A177-3AD203B41FA5}">
                      <a16:colId xmlns:a16="http://schemas.microsoft.com/office/drawing/2014/main" val="3769563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class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reading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class_number</a:t>
                      </a:r>
                      <a:endParaRPr kumimoji="1" lang="ja-JP" altLang="en-US" sz="14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14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848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あべ ゆうすけ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1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7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いわた こういち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2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1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あらい しんいち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84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いのうえ じゅんいち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062150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9AAEBF1-094B-4879-A13F-14A68AB53296}"/>
              </a:ext>
            </a:extLst>
          </p:cNvPr>
          <p:cNvSpPr txBox="1"/>
          <p:nvPr/>
        </p:nvSpPr>
        <p:spPr>
          <a:xfrm>
            <a:off x="4587950" y="3160380"/>
            <a:ext cx="4953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1800" dirty="0"/>
              <a:t>ROW_NUMBER() </a:t>
            </a:r>
          </a:p>
          <a:p>
            <a:pPr algn="l"/>
            <a:r>
              <a:rPr lang="en-US" altLang="ja-JP" sz="1800" dirty="0"/>
              <a:t>OVER(PARTITION BY [class] </a:t>
            </a:r>
          </a:p>
          <a:p>
            <a:pPr algn="l"/>
            <a:r>
              <a:rPr lang="en-US" altLang="ja-JP" sz="1800" dirty="0"/>
              <a:t>        ORDER BY [reading]) </a:t>
            </a:r>
          </a:p>
          <a:p>
            <a:pPr algn="l"/>
            <a:r>
              <a:rPr lang="en-US" altLang="ja-JP" sz="1800" dirty="0"/>
              <a:t>AS [</a:t>
            </a:r>
            <a:r>
              <a:rPr lang="en-US" altLang="ja-JP" sz="1800" dirty="0" err="1"/>
              <a:t>class_number</a:t>
            </a:r>
            <a:r>
              <a:rPr lang="en-US" altLang="ja-JP" sz="1800" dirty="0"/>
              <a:t>]</a:t>
            </a: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E4E67A2E-3EC4-4595-8A87-CF26A0A8BD75}"/>
              </a:ext>
            </a:extLst>
          </p:cNvPr>
          <p:cNvSpPr/>
          <p:nvPr/>
        </p:nvSpPr>
        <p:spPr>
          <a:xfrm>
            <a:off x="-2147635" y="3334498"/>
            <a:ext cx="2664370" cy="1116087"/>
          </a:xfrm>
          <a:prstGeom prst="wedgeRectCallout">
            <a:avLst>
              <a:gd name="adj1" fmla="val 33479"/>
              <a:gd name="adj2" fmla="val 71250"/>
            </a:avLst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Class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で昇順になっている</a:t>
            </a:r>
          </a:p>
        </p:txBody>
      </p:sp>
    </p:spTree>
    <p:extLst>
      <p:ext uri="{BB962C8B-B14F-4D97-AF65-F5344CB8AC3E}">
        <p14:creationId xmlns:p14="http://schemas.microsoft.com/office/powerpoint/2010/main" val="1201706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43528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700" dirty="0"/>
              <a:t>12.</a:t>
            </a:r>
            <a:r>
              <a:rPr lang="ja-JP" altLang="en-US" sz="1700" dirty="0"/>
              <a:t>クラスごとにあいうえお順で出席番号を発番し、</a:t>
            </a:r>
            <a:r>
              <a:rPr lang="en-US" altLang="ja-JP" sz="1700" dirty="0" err="1"/>
              <a:t>Class_No</a:t>
            </a:r>
            <a:r>
              <a:rPr lang="ja-JP" altLang="en-US" sz="1700" dirty="0"/>
              <a:t>に値を入れてください。（★４）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980728"/>
            <a:ext cx="8291264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800" dirty="0"/>
              <a:t>--UPDATE</a:t>
            </a:r>
            <a:r>
              <a:rPr lang="ja-JP" altLang="en-US" sz="1800" dirty="0"/>
              <a:t>句を構築</a:t>
            </a:r>
            <a:endParaRPr lang="en-US" altLang="ja-JP" sz="1800" dirty="0"/>
          </a:p>
          <a:p>
            <a:r>
              <a:rPr lang="en-US" altLang="ja-JP" sz="1800" dirty="0"/>
              <a:t>UPDATE </a:t>
            </a:r>
            <a:r>
              <a:rPr lang="en-US" altLang="ja-JP" sz="1800" dirty="0" err="1"/>
              <a:t>pra</a:t>
            </a:r>
            <a:endParaRPr lang="en-US" altLang="ja-JP" sz="1800" dirty="0"/>
          </a:p>
          <a:p>
            <a:r>
              <a:rPr lang="en-US" altLang="ja-JP" sz="1800" dirty="0"/>
              <a:t>SET [</a:t>
            </a:r>
            <a:r>
              <a:rPr lang="en-US" altLang="ja-JP" sz="1800" dirty="0" err="1"/>
              <a:t>class_no</a:t>
            </a:r>
            <a:r>
              <a:rPr lang="en-US" altLang="ja-JP" sz="1800" dirty="0"/>
              <a:t>] = num.[</a:t>
            </a:r>
            <a:r>
              <a:rPr lang="en-US" altLang="ja-JP" sz="1800" dirty="0" err="1"/>
              <a:t>class_number</a:t>
            </a:r>
            <a:r>
              <a:rPr lang="en-US" altLang="ja-JP" sz="1800" dirty="0"/>
              <a:t>]</a:t>
            </a:r>
          </a:p>
          <a:p>
            <a:r>
              <a:rPr lang="en-US" altLang="ja-JP" sz="1800" dirty="0"/>
              <a:t>FROM [DB</a:t>
            </a:r>
            <a:r>
              <a:rPr lang="ja-JP" altLang="en-US" sz="1800" dirty="0"/>
              <a:t>名</a:t>
            </a:r>
            <a:r>
              <a:rPr lang="en-US" altLang="ja-JP" sz="1800" dirty="0"/>
              <a:t>].[</a:t>
            </a:r>
            <a:r>
              <a:rPr lang="en-US" altLang="ja-JP" sz="1800" dirty="0" err="1"/>
              <a:t>dbo</a:t>
            </a:r>
            <a:r>
              <a:rPr lang="en-US" altLang="ja-JP" sz="1800" dirty="0"/>
              <a:t>].[practice] AS </a:t>
            </a:r>
            <a:r>
              <a:rPr lang="en-US" altLang="ja-JP" sz="1800" dirty="0" err="1"/>
              <a:t>pra</a:t>
            </a:r>
            <a:endParaRPr lang="en-US" altLang="ja-JP" sz="1800" dirty="0"/>
          </a:p>
          <a:p>
            <a:r>
              <a:rPr lang="en-US" altLang="ja-JP" sz="1800" dirty="0"/>
              <a:t>INNER JOIN </a:t>
            </a:r>
          </a:p>
          <a:p>
            <a:r>
              <a:rPr lang="en-US" altLang="ja-JP" sz="1800" dirty="0"/>
              <a:t>	    (</a:t>
            </a:r>
          </a:p>
          <a:p>
            <a:r>
              <a:rPr lang="en-US" altLang="ja-JP" sz="1800" dirty="0"/>
              <a:t>                SELECT  [</a:t>
            </a:r>
            <a:r>
              <a:rPr lang="en-US" altLang="ja-JP" sz="1800" dirty="0" err="1"/>
              <a:t>temp_no</a:t>
            </a:r>
            <a:r>
              <a:rPr lang="en-US" altLang="ja-JP" sz="1800" dirty="0"/>
              <a:t>]</a:t>
            </a:r>
          </a:p>
          <a:p>
            <a:r>
              <a:rPr lang="en-US" altLang="ja-JP" sz="1800" dirty="0"/>
              <a:t>	                 ,ROW_NUMBER() OVER(PARTITION BY [class] ORDER BY</a:t>
            </a:r>
            <a:r>
              <a:rPr lang="ja-JP" altLang="en-US" sz="1800" dirty="0"/>
              <a:t> </a:t>
            </a:r>
            <a:r>
              <a:rPr lang="en-US" altLang="ja-JP" sz="1800" dirty="0"/>
              <a:t>[reading]) as [</a:t>
            </a:r>
            <a:r>
              <a:rPr lang="en-US" altLang="ja-JP" sz="1800" dirty="0" err="1"/>
              <a:t>class_number</a:t>
            </a:r>
            <a:r>
              <a:rPr lang="en-US" altLang="ja-JP" sz="1800" dirty="0"/>
              <a:t>]</a:t>
            </a:r>
          </a:p>
          <a:p>
            <a:r>
              <a:rPr lang="en-US" altLang="ja-JP" sz="1800" dirty="0"/>
              <a:t>	 FROM [DB</a:t>
            </a:r>
            <a:r>
              <a:rPr lang="ja-JP" altLang="en-US" sz="1800" dirty="0"/>
              <a:t>名</a:t>
            </a:r>
            <a:r>
              <a:rPr lang="en-US" altLang="ja-JP" sz="1800" dirty="0"/>
              <a:t>].[</a:t>
            </a:r>
            <a:r>
              <a:rPr lang="en-US" altLang="ja-JP" sz="1800" dirty="0" err="1"/>
              <a:t>dbo</a:t>
            </a:r>
            <a:r>
              <a:rPr lang="en-US" altLang="ja-JP" sz="1800" dirty="0"/>
              <a:t>].[practice]</a:t>
            </a:r>
          </a:p>
          <a:p>
            <a:r>
              <a:rPr lang="ja-JP" altLang="en-US" sz="1800" dirty="0"/>
              <a:t>　　　　　　　　 </a:t>
            </a:r>
            <a:r>
              <a:rPr lang="en-US" altLang="ja-JP" sz="1800" dirty="0"/>
              <a:t>) AS </a:t>
            </a:r>
            <a:r>
              <a:rPr lang="en-US" altLang="ja-JP" sz="1800" dirty="0" err="1"/>
              <a:t>num</a:t>
            </a:r>
            <a:endParaRPr lang="en-US" altLang="ja-JP" sz="1800" dirty="0"/>
          </a:p>
          <a:p>
            <a:r>
              <a:rPr lang="en-US" altLang="ja-JP" sz="1800" dirty="0"/>
              <a:t>	ON </a:t>
            </a:r>
            <a:r>
              <a:rPr lang="en-US" altLang="ja-JP" sz="1800" dirty="0" err="1"/>
              <a:t>pra</a:t>
            </a:r>
            <a:r>
              <a:rPr lang="en-US" altLang="ja-JP" sz="1800" dirty="0"/>
              <a:t>.[</a:t>
            </a:r>
            <a:r>
              <a:rPr lang="en-US" altLang="ja-JP" sz="1800" dirty="0" err="1"/>
              <a:t>temp_no</a:t>
            </a:r>
            <a:r>
              <a:rPr lang="en-US" altLang="ja-JP" sz="1800" dirty="0"/>
              <a:t>] = num.[</a:t>
            </a:r>
            <a:r>
              <a:rPr lang="en-US" altLang="ja-JP" sz="1800" dirty="0" err="1"/>
              <a:t>temp_no</a:t>
            </a:r>
            <a:r>
              <a:rPr lang="en-US" altLang="ja-JP" sz="1800" dirty="0"/>
              <a:t>]</a:t>
            </a:r>
            <a:r>
              <a:rPr lang="ja-JP" altLang="en-US" sz="1800" dirty="0"/>
              <a:t>；</a:t>
            </a:r>
            <a:endParaRPr lang="en-US" altLang="ja-JP" sz="1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8542" y="4566115"/>
            <a:ext cx="86410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【</a:t>
            </a:r>
            <a:r>
              <a:rPr lang="ja-JP" altLang="en-US" sz="1400" dirty="0"/>
              <a:t>構文解説</a:t>
            </a:r>
            <a:r>
              <a:rPr lang="en-US" altLang="ja-JP" sz="1400" dirty="0"/>
              <a:t>】</a:t>
            </a:r>
          </a:p>
          <a:p>
            <a:r>
              <a:rPr lang="ja-JP" altLang="en-US" sz="1400" dirty="0"/>
              <a:t>・</a:t>
            </a:r>
            <a:r>
              <a:rPr lang="en-US" altLang="ja-JP" sz="1400" dirty="0"/>
              <a:t>UPDATE</a:t>
            </a:r>
            <a:r>
              <a:rPr lang="ja-JP" altLang="en-US" sz="1400" dirty="0"/>
              <a:t> ：更新をかける。　</a:t>
            </a:r>
            <a:endParaRPr lang="en-US" altLang="ja-JP" sz="1400" dirty="0"/>
          </a:p>
          <a:p>
            <a:r>
              <a:rPr lang="ja-JP" altLang="en-US" sz="1400" dirty="0"/>
              <a:t>　　　　　　　 </a:t>
            </a:r>
            <a:r>
              <a:rPr lang="en-US" altLang="ja-JP" sz="1400" dirty="0"/>
              <a:t>UPDATE </a:t>
            </a:r>
            <a:r>
              <a:rPr lang="ja-JP" altLang="en-US" sz="1400" dirty="0"/>
              <a:t>テーブル名　</a:t>
            </a:r>
            <a:r>
              <a:rPr lang="en-US" altLang="ja-JP" sz="1400" dirty="0"/>
              <a:t>SET</a:t>
            </a:r>
            <a:r>
              <a:rPr lang="ja-JP" altLang="en-US" sz="1400" dirty="0"/>
              <a:t> </a:t>
            </a:r>
            <a:r>
              <a:rPr lang="en-US" altLang="ja-JP" sz="1400" dirty="0"/>
              <a:t>[</a:t>
            </a:r>
            <a:r>
              <a:rPr lang="ja-JP" altLang="en-US" sz="1400" dirty="0"/>
              <a:t>カラム名</a:t>
            </a:r>
            <a:r>
              <a:rPr lang="en-US" altLang="ja-JP" sz="1400" dirty="0"/>
              <a:t>]</a:t>
            </a:r>
            <a:r>
              <a:rPr lang="ja-JP" altLang="en-US" sz="1400" dirty="0"/>
              <a:t> </a:t>
            </a:r>
            <a:r>
              <a:rPr lang="en-US" altLang="ja-JP" sz="1400" dirty="0"/>
              <a:t>= </a:t>
            </a:r>
            <a:r>
              <a:rPr lang="ja-JP" altLang="en-US" sz="1400" dirty="0"/>
              <a:t>値</a:t>
            </a:r>
            <a:endParaRPr lang="en-US" altLang="ja-JP" sz="1400" dirty="0"/>
          </a:p>
          <a:p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en-US" altLang="ja-JP" sz="1400" dirty="0">
                <a:solidFill>
                  <a:srgbClr val="FF0000"/>
                </a:solidFill>
              </a:rPr>
              <a:t>※</a:t>
            </a:r>
            <a:r>
              <a:rPr lang="ja-JP" altLang="en-US" sz="1400" dirty="0">
                <a:solidFill>
                  <a:srgbClr val="FF0000"/>
                </a:solidFill>
              </a:rPr>
              <a:t>今回は、前スライドで作成した「クラスごとにあいうえお順で出席番号を発番する」構文を用いて、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ja-JP" altLang="en-US" sz="1400" dirty="0">
                <a:solidFill>
                  <a:srgbClr val="FF0000"/>
                </a:solidFill>
              </a:rPr>
              <a:t>　　</a:t>
            </a:r>
            <a:r>
              <a:rPr lang="en-US" altLang="ja-JP" sz="1400" dirty="0">
                <a:solidFill>
                  <a:srgbClr val="FF0000"/>
                </a:solidFill>
              </a:rPr>
              <a:t>JOIN</a:t>
            </a:r>
            <a:r>
              <a:rPr lang="ja-JP" altLang="en-US" sz="1400" dirty="0">
                <a:solidFill>
                  <a:srgbClr val="FF0000"/>
                </a:solidFill>
              </a:rPr>
              <a:t>句を用いて</a:t>
            </a:r>
            <a:r>
              <a:rPr lang="en-US" altLang="ja-JP" sz="1400" dirty="0">
                <a:solidFill>
                  <a:srgbClr val="FF0000"/>
                </a:solidFill>
              </a:rPr>
              <a:t>UPDATE</a:t>
            </a:r>
            <a:r>
              <a:rPr lang="ja-JP" altLang="en-US" sz="1400" dirty="0">
                <a:solidFill>
                  <a:srgbClr val="FF0000"/>
                </a:solidFill>
              </a:rPr>
              <a:t>をかける。</a:t>
            </a:r>
            <a:endParaRPr lang="en-US" altLang="ja-JP" sz="1400" dirty="0">
              <a:solidFill>
                <a:srgbClr val="FF0000"/>
              </a:solidFill>
            </a:endParaRPr>
          </a:p>
          <a:p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</p:txBody>
      </p:sp>
      <p:sp>
        <p:nvSpPr>
          <p:cNvPr id="3" name="正方形/長方形 2"/>
          <p:cNvSpPr/>
          <p:nvPr/>
        </p:nvSpPr>
        <p:spPr>
          <a:xfrm>
            <a:off x="705157" y="2385010"/>
            <a:ext cx="8701365" cy="16920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下矢印 5"/>
          <p:cNvSpPr/>
          <p:nvPr/>
        </p:nvSpPr>
        <p:spPr>
          <a:xfrm>
            <a:off x="7041290" y="1772770"/>
            <a:ext cx="648090" cy="45017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49180" y="1218186"/>
            <a:ext cx="2304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前スライドで作成した構文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4627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43528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700" dirty="0"/>
              <a:t>12.</a:t>
            </a:r>
            <a:r>
              <a:rPr lang="ja-JP" altLang="en-US" sz="1700" dirty="0"/>
              <a:t>クラスごとにあいうえお順で出席番号を発番し、</a:t>
            </a:r>
            <a:r>
              <a:rPr lang="en-US" altLang="ja-JP" sz="1700" dirty="0" err="1"/>
              <a:t>Class_No</a:t>
            </a:r>
            <a:r>
              <a:rPr lang="ja-JP" altLang="en-US" sz="1700" dirty="0"/>
              <a:t>に値を入れてください。（★４）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0552" y="980728"/>
            <a:ext cx="8208912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--</a:t>
            </a:r>
            <a:r>
              <a:rPr lang="ja-JP" altLang="en-US" sz="1600" dirty="0"/>
              <a:t>トランザクションとして、</a:t>
            </a:r>
            <a:r>
              <a:rPr lang="en-US" altLang="ja-JP" sz="1600" dirty="0"/>
              <a:t>UPDATE</a:t>
            </a:r>
            <a:r>
              <a:rPr lang="ja-JP" altLang="en-US" sz="1600" dirty="0"/>
              <a:t>をかける</a:t>
            </a:r>
          </a:p>
          <a:p>
            <a:r>
              <a:rPr lang="en-US" altLang="ja-JP" sz="1600" dirty="0">
                <a:solidFill>
                  <a:srgbClr val="FF0000"/>
                </a:solidFill>
              </a:rPr>
              <a:t>BEGIN TRANSACTION</a:t>
            </a:r>
            <a:r>
              <a:rPr lang="ja-JP" altLang="en-US" sz="1600" dirty="0">
                <a:solidFill>
                  <a:srgbClr val="FF0000"/>
                </a:solidFill>
              </a:rPr>
              <a:t>；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/>
              <a:t>UPDATE </a:t>
            </a:r>
            <a:r>
              <a:rPr lang="en-US" altLang="ja-JP" sz="1600" dirty="0" err="1"/>
              <a:t>pra</a:t>
            </a:r>
            <a:endParaRPr lang="en-US" altLang="ja-JP" sz="1600" dirty="0"/>
          </a:p>
          <a:p>
            <a:r>
              <a:rPr lang="en-US" altLang="ja-JP" sz="1600" dirty="0"/>
              <a:t>SET [</a:t>
            </a:r>
            <a:r>
              <a:rPr lang="en-US" altLang="ja-JP" sz="1600" dirty="0" err="1"/>
              <a:t>class_no</a:t>
            </a:r>
            <a:r>
              <a:rPr lang="en-US" altLang="ja-JP" sz="1600" dirty="0"/>
              <a:t>] = num.[</a:t>
            </a:r>
            <a:r>
              <a:rPr lang="en-US" altLang="ja-JP" sz="1600" dirty="0" err="1"/>
              <a:t>class_number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FROM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 AS </a:t>
            </a:r>
            <a:r>
              <a:rPr lang="en-US" altLang="ja-JP" sz="1600" dirty="0" err="1"/>
              <a:t>pra</a:t>
            </a:r>
            <a:endParaRPr lang="en-US" altLang="ja-JP" sz="1600" dirty="0"/>
          </a:p>
          <a:p>
            <a:r>
              <a:rPr lang="en-US" altLang="ja-JP" sz="1600" dirty="0"/>
              <a:t>INNER JOIN </a:t>
            </a:r>
          </a:p>
          <a:p>
            <a:r>
              <a:rPr lang="en-US" altLang="ja-JP" sz="1600" dirty="0"/>
              <a:t>	    (</a:t>
            </a:r>
          </a:p>
          <a:p>
            <a:r>
              <a:rPr lang="en-US" altLang="ja-JP" sz="1600" dirty="0"/>
              <a:t>                SELECT  [</a:t>
            </a:r>
            <a:r>
              <a:rPr lang="en-US" altLang="ja-JP" sz="1600" dirty="0" err="1"/>
              <a:t>temp_no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	                 ,ROW_NUMBER() OVER(PARTITION BY [class] ORDER BY</a:t>
            </a:r>
            <a:r>
              <a:rPr lang="ja-JP" altLang="en-US" sz="1600" dirty="0"/>
              <a:t> </a:t>
            </a:r>
            <a:r>
              <a:rPr lang="en-US" altLang="ja-JP" sz="1600" dirty="0"/>
              <a:t>[reading]) as [</a:t>
            </a:r>
            <a:r>
              <a:rPr lang="en-US" altLang="ja-JP" sz="1600" dirty="0" err="1"/>
              <a:t>class_number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	 FROM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].[practice]) AS </a:t>
            </a:r>
            <a:r>
              <a:rPr lang="en-US" altLang="ja-JP" sz="1600" dirty="0" err="1"/>
              <a:t>num</a:t>
            </a:r>
            <a:endParaRPr lang="en-US" altLang="ja-JP" sz="1600" dirty="0"/>
          </a:p>
          <a:p>
            <a:r>
              <a:rPr lang="en-US" altLang="ja-JP" sz="1600" dirty="0"/>
              <a:t>	ON </a:t>
            </a:r>
            <a:r>
              <a:rPr lang="en-US" altLang="ja-JP" sz="1600" dirty="0" err="1"/>
              <a:t>pra</a:t>
            </a:r>
            <a:r>
              <a:rPr lang="en-US" altLang="ja-JP" sz="1600" dirty="0"/>
              <a:t>.[</a:t>
            </a:r>
            <a:r>
              <a:rPr lang="en-US" altLang="ja-JP" sz="1600" dirty="0" err="1"/>
              <a:t>temp_no</a:t>
            </a:r>
            <a:r>
              <a:rPr lang="en-US" altLang="ja-JP" sz="1600" dirty="0"/>
              <a:t>] = num.[</a:t>
            </a:r>
            <a:r>
              <a:rPr lang="en-US" altLang="ja-JP" sz="1600" dirty="0" err="1"/>
              <a:t>temp_no</a:t>
            </a:r>
            <a:r>
              <a:rPr lang="en-US" altLang="ja-JP" sz="1600" dirty="0"/>
              <a:t>]</a:t>
            </a:r>
            <a:r>
              <a:rPr lang="ja-JP" altLang="en-US" sz="1600" dirty="0"/>
              <a:t>；</a:t>
            </a:r>
            <a:endParaRPr lang="en-US" altLang="ja-JP" sz="1600" dirty="0"/>
          </a:p>
          <a:p>
            <a:r>
              <a:rPr lang="en-US" altLang="ja-JP" sz="1600" dirty="0">
                <a:solidFill>
                  <a:srgbClr val="FF0000"/>
                </a:solidFill>
              </a:rPr>
              <a:t>COMMIT</a:t>
            </a:r>
            <a:r>
              <a:rPr lang="ja-JP" altLang="en-US" sz="1600" dirty="0">
                <a:solidFill>
                  <a:srgbClr val="FF0000"/>
                </a:solidFill>
              </a:rPr>
              <a:t> </a:t>
            </a:r>
            <a:r>
              <a:rPr lang="en-US" altLang="ja-JP" sz="1600" dirty="0">
                <a:solidFill>
                  <a:srgbClr val="FF0000"/>
                </a:solidFill>
              </a:rPr>
              <a:t>TRANSACTION ;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8430" y="4365130"/>
            <a:ext cx="86410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【</a:t>
            </a:r>
            <a:r>
              <a:rPr lang="ja-JP" altLang="en-US" sz="1400" dirty="0"/>
              <a:t>構文解説</a:t>
            </a:r>
            <a:r>
              <a:rPr lang="en-US" altLang="ja-JP" sz="1400" dirty="0"/>
              <a:t>】</a:t>
            </a:r>
          </a:p>
          <a:p>
            <a:r>
              <a:rPr lang="en-US" altLang="ja-JP" sz="1400" dirty="0"/>
              <a:t>&lt;</a:t>
            </a:r>
            <a:r>
              <a:rPr lang="ja-JP" altLang="en-US" sz="1400" dirty="0"/>
              <a:t>開始</a:t>
            </a:r>
            <a:r>
              <a:rPr lang="en-US" altLang="ja-JP" sz="1400" dirty="0"/>
              <a:t>&gt;</a:t>
            </a:r>
          </a:p>
          <a:p>
            <a:r>
              <a:rPr lang="ja-JP" altLang="en-US" sz="1400" dirty="0"/>
              <a:t>・</a:t>
            </a:r>
            <a:r>
              <a:rPr lang="en-US" altLang="ja-JP" sz="1400" dirty="0"/>
              <a:t>BEGIN TRANSACTION </a:t>
            </a:r>
            <a:r>
              <a:rPr lang="ja-JP" altLang="en-US" sz="1400" dirty="0"/>
              <a:t>：トランザクション</a:t>
            </a:r>
            <a:r>
              <a:rPr lang="en-US" altLang="ja-JP" sz="1400" dirty="0"/>
              <a:t>(1</a:t>
            </a:r>
            <a:r>
              <a:rPr lang="ja-JP" altLang="en-US" sz="1400" dirty="0" err="1"/>
              <a:t>つの</a:t>
            </a:r>
            <a:r>
              <a:rPr lang="ja-JP" altLang="en-US" sz="1400" dirty="0"/>
              <a:t>論理単位</a:t>
            </a:r>
            <a:r>
              <a:rPr lang="en-US" altLang="ja-JP" sz="1400" dirty="0"/>
              <a:t>)</a:t>
            </a:r>
            <a:r>
              <a:rPr lang="ja-JP" altLang="en-US" sz="1400" dirty="0"/>
              <a:t>を開始する。</a:t>
            </a:r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※</a:t>
            </a:r>
            <a:r>
              <a:rPr lang="ja-JP" altLang="en-US" sz="1400" dirty="0"/>
              <a:t>トランザクション開始後の</a:t>
            </a:r>
            <a:r>
              <a:rPr lang="en-US" altLang="ja-JP" sz="1400" dirty="0"/>
              <a:t>INSERT</a:t>
            </a:r>
            <a:r>
              <a:rPr lang="ja-JP" altLang="en-US" sz="1400" dirty="0" err="1"/>
              <a:t>、</a:t>
            </a:r>
            <a:r>
              <a:rPr lang="en-US" altLang="ja-JP" sz="1400" dirty="0"/>
              <a:t>UPDATE</a:t>
            </a:r>
            <a:r>
              <a:rPr lang="ja-JP" altLang="en-US" sz="1400" dirty="0" err="1"/>
              <a:t>、</a:t>
            </a:r>
            <a:r>
              <a:rPr lang="en-US" altLang="ja-JP" sz="1400" dirty="0"/>
              <a:t>DELETE</a:t>
            </a:r>
            <a:r>
              <a:rPr lang="ja-JP" altLang="en-US" sz="1400" dirty="0"/>
              <a:t>は完全には実行されず、保留状態になる。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/>
              <a:t>&lt;</a:t>
            </a:r>
            <a:r>
              <a:rPr lang="ja-JP" altLang="en-US" sz="1400" dirty="0"/>
              <a:t>終了</a:t>
            </a:r>
            <a:r>
              <a:rPr lang="en-US" altLang="ja-JP" sz="1400" dirty="0"/>
              <a:t>&gt;</a:t>
            </a:r>
            <a:r>
              <a:rPr lang="ja-JP" altLang="en-US" sz="1400" dirty="0"/>
              <a:t>　</a:t>
            </a:r>
            <a:r>
              <a:rPr lang="en-US" altLang="ja-JP" sz="1400" dirty="0">
                <a:solidFill>
                  <a:srgbClr val="FF0000"/>
                </a:solidFill>
              </a:rPr>
              <a:t> ※ </a:t>
            </a:r>
            <a:r>
              <a:rPr lang="ja-JP" altLang="en-US" sz="1400" dirty="0">
                <a:solidFill>
                  <a:srgbClr val="FF0000"/>
                </a:solidFill>
              </a:rPr>
              <a:t>これがないと処理が反映・終了しない</a:t>
            </a:r>
            <a:endParaRPr lang="en-US" altLang="ja-JP" sz="1400" dirty="0"/>
          </a:p>
          <a:p>
            <a:r>
              <a:rPr lang="ja-JP" altLang="en-US" sz="1400" dirty="0"/>
              <a:t>・</a:t>
            </a:r>
            <a:r>
              <a:rPr lang="en-US" altLang="ja-JP" sz="1400" dirty="0"/>
              <a:t>COMMIT TRANSACTION </a:t>
            </a:r>
            <a:r>
              <a:rPr lang="ja-JP" altLang="en-US" sz="1400" dirty="0"/>
              <a:t>：トランザクション内の処理が確定する。　</a:t>
            </a:r>
            <a:endParaRPr lang="en-US" altLang="ja-JP" sz="1400" dirty="0"/>
          </a:p>
          <a:p>
            <a:r>
              <a:rPr lang="ja-JP" altLang="en-US" sz="1400" dirty="0"/>
              <a:t>・</a:t>
            </a:r>
            <a:r>
              <a:rPr lang="en-US" altLang="ja-JP" sz="1400" dirty="0"/>
              <a:t>ROLLBACK</a:t>
            </a:r>
            <a:r>
              <a:rPr lang="ja-JP" altLang="en-US" sz="1400" dirty="0"/>
              <a:t>：トランザクション内の処理を破棄する。</a:t>
            </a:r>
            <a:endParaRPr lang="en-US" altLang="ja-JP" sz="1400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EAE7E20C-25D2-4F88-BCDF-703D7CC2C5FD}"/>
              </a:ext>
            </a:extLst>
          </p:cNvPr>
          <p:cNvSpPr/>
          <p:nvPr/>
        </p:nvSpPr>
        <p:spPr>
          <a:xfrm>
            <a:off x="7545360" y="656682"/>
            <a:ext cx="2880400" cy="1116087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COMMIT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しない限り他の人が参照できなくなる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6EA7C53-30E9-408A-BC35-2C77F02B577E}"/>
              </a:ext>
            </a:extLst>
          </p:cNvPr>
          <p:cNvSpPr/>
          <p:nvPr/>
        </p:nvSpPr>
        <p:spPr>
          <a:xfrm>
            <a:off x="7638743" y="2154813"/>
            <a:ext cx="3701550" cy="1998244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solidFill>
                  <a:sysClr val="windowText" lastClr="000000"/>
                </a:solidFill>
              </a:rPr>
              <a:t>・</a:t>
            </a:r>
            <a:r>
              <a:rPr lang="en-US" altLang="ja-JP" sz="1600" dirty="0">
                <a:solidFill>
                  <a:sysClr val="windowText" lastClr="000000"/>
                </a:solidFill>
              </a:rPr>
              <a:t>BEGIN TRANSACTION</a:t>
            </a:r>
          </a:p>
          <a:p>
            <a:pPr algn="ctr"/>
            <a:r>
              <a:rPr lang="ja-JP" altLang="en-US" sz="1600" dirty="0">
                <a:solidFill>
                  <a:sysClr val="windowText" lastClr="000000"/>
                </a:solidFill>
              </a:rPr>
              <a:t>ロックをかけていることも言及？</a:t>
            </a:r>
            <a:endParaRPr lang="en-US" altLang="ja-JP" sz="1600" dirty="0">
              <a:solidFill>
                <a:sysClr val="windowText" lastClr="000000"/>
              </a:solidFill>
            </a:endParaRPr>
          </a:p>
          <a:p>
            <a:pPr algn="ctr"/>
            <a:endParaRPr lang="en-US" altLang="ja-JP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ja-JP" sz="1600" dirty="0">
                <a:solidFill>
                  <a:sysClr val="windowText" lastClr="000000"/>
                </a:solidFill>
              </a:rPr>
              <a:t>ROLLBACK</a:t>
            </a:r>
            <a:r>
              <a:rPr lang="ja-JP" altLang="en-US" sz="1600" dirty="0">
                <a:solidFill>
                  <a:sysClr val="windowText" lastClr="000000"/>
                </a:solidFill>
              </a:rPr>
              <a:t>しない限り、参照できない</a:t>
            </a:r>
            <a:endParaRPr lang="en-US" altLang="ja-JP" sz="1600" dirty="0">
              <a:solidFill>
                <a:sysClr val="windowText" lastClr="000000"/>
              </a:solidFill>
            </a:endParaRPr>
          </a:p>
          <a:p>
            <a:pPr algn="ctr"/>
            <a:endParaRPr kumimoji="1" lang="ja-JP" altLang="en-US" sz="160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479B35A-7EC9-40B9-B685-F7A5F3575A3E}"/>
              </a:ext>
            </a:extLst>
          </p:cNvPr>
          <p:cNvSpPr/>
          <p:nvPr/>
        </p:nvSpPr>
        <p:spPr>
          <a:xfrm>
            <a:off x="-2148963" y="98638"/>
            <a:ext cx="2880400" cy="1116087"/>
          </a:xfrm>
          <a:prstGeom prst="wedgeRectCallout">
            <a:avLst>
              <a:gd name="adj1" fmla="val 50672"/>
              <a:gd name="adj2" fmla="val 68068"/>
            </a:avLst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スライド自体を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扱い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0407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9559572" y="3333753"/>
            <a:ext cx="184731" cy="312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ja-JP" altLang="en-US" sz="1432" dirty="0"/>
          </a:p>
        </p:txBody>
      </p:sp>
    </p:spTree>
    <p:extLst>
      <p:ext uri="{BB962C8B-B14F-4D97-AF65-F5344CB8AC3E}">
        <p14:creationId xmlns:p14="http://schemas.microsoft.com/office/powerpoint/2010/main" val="11852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88640"/>
            <a:ext cx="8435280" cy="1152070"/>
          </a:xfrm>
        </p:spPr>
        <p:txBody>
          <a:bodyPr>
            <a:noAutofit/>
          </a:bodyPr>
          <a:lstStyle/>
          <a:p>
            <a:pPr algn="l"/>
            <a:r>
              <a:rPr lang="en-US" altLang="ja-JP" sz="1700" dirty="0"/>
              <a:t>11.</a:t>
            </a:r>
            <a:r>
              <a:rPr lang="ja-JP" altLang="en-US" sz="1700" dirty="0"/>
              <a:t>現在のテーブルに一番右に、「</a:t>
            </a:r>
            <a:r>
              <a:rPr lang="en-US" altLang="ja-JP" sz="1700" dirty="0"/>
              <a:t>star</a:t>
            </a:r>
            <a:r>
              <a:rPr lang="ja-JP" altLang="en-US" sz="1700" dirty="0"/>
              <a:t>」というカラムを追加して参照してください。</a:t>
            </a:r>
            <a:br>
              <a:rPr lang="ja-JP" altLang="en-US" sz="1700" dirty="0"/>
            </a:br>
            <a:r>
              <a:rPr lang="ja-JP" altLang="en-US" sz="1700" dirty="0"/>
              <a:t>　なお、「</a:t>
            </a:r>
            <a:r>
              <a:rPr lang="en-US" altLang="ja-JP" sz="1700" dirty="0"/>
              <a:t>star</a:t>
            </a:r>
            <a:r>
              <a:rPr lang="ja-JP" altLang="en-US" sz="1700" dirty="0"/>
              <a:t>」カラムには、総合得点（</a:t>
            </a:r>
            <a:r>
              <a:rPr lang="en-US" altLang="ja-JP" sz="1700" dirty="0"/>
              <a:t>sum</a:t>
            </a:r>
            <a:r>
              <a:rPr lang="ja-JP" altLang="en-US" sz="1700" dirty="0"/>
              <a:t>）が</a:t>
            </a:r>
            <a:r>
              <a:rPr lang="en-US" altLang="ja-JP" sz="1700" dirty="0"/>
              <a:t>370</a:t>
            </a:r>
            <a:r>
              <a:rPr lang="ja-JP" altLang="en-US" sz="1700" dirty="0"/>
              <a:t>点以上の人に、「☆」の値が入るカラムとします。（★４）　</a:t>
            </a:r>
            <a:r>
              <a:rPr lang="en-US" altLang="ja-JP" sz="1700" dirty="0"/>
              <a:t>※join</a:t>
            </a:r>
            <a:r>
              <a:rPr lang="ja-JP" altLang="en-US" sz="1700" dirty="0"/>
              <a:t>句を使用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8200" y="1484730"/>
            <a:ext cx="80753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+mn-ea"/>
              </a:rPr>
              <a:t>●考え方</a:t>
            </a:r>
            <a:endParaRPr kumimoji="1" lang="en-US" altLang="ja-JP" sz="2000" dirty="0">
              <a:latin typeface="+mn-ea"/>
            </a:endParaRPr>
          </a:p>
          <a:p>
            <a:endParaRPr kumimoji="1" lang="en-US" altLang="ja-JP" sz="2000" dirty="0">
              <a:latin typeface="+mn-ea"/>
            </a:endParaRPr>
          </a:p>
          <a:p>
            <a:r>
              <a:rPr lang="en-US" altLang="ja-JP" sz="1600" dirty="0">
                <a:latin typeface="+mn-ea"/>
              </a:rPr>
              <a:t>【</a:t>
            </a:r>
            <a:r>
              <a:rPr lang="ja-JP" altLang="en-US" sz="1600" dirty="0">
                <a:latin typeface="+mn-ea"/>
              </a:rPr>
              <a:t>条件</a:t>
            </a:r>
            <a:r>
              <a:rPr lang="en-US" altLang="ja-JP" sz="1600" dirty="0">
                <a:latin typeface="+mn-ea"/>
              </a:rPr>
              <a:t>】</a:t>
            </a:r>
          </a:p>
          <a:p>
            <a:r>
              <a:rPr lang="en-US" altLang="ja-JP" sz="1600" dirty="0">
                <a:latin typeface="+mn-ea"/>
              </a:rPr>
              <a:t>join</a:t>
            </a:r>
            <a:r>
              <a:rPr lang="ja-JP" altLang="en-US" sz="1600" dirty="0">
                <a:latin typeface="+mn-ea"/>
              </a:rPr>
              <a:t>句を使用</a:t>
            </a:r>
            <a:endParaRPr lang="en-US" altLang="ja-JP" sz="1600" dirty="0">
              <a:latin typeface="+mn-ea"/>
            </a:endParaRPr>
          </a:p>
          <a:p>
            <a:r>
              <a:rPr lang="ja-JP" altLang="en-US" sz="1600" dirty="0">
                <a:latin typeface="+mn-ea"/>
              </a:rPr>
              <a:t>→テーブルが複数ある。</a:t>
            </a:r>
            <a:endParaRPr kumimoji="1" lang="en-US" altLang="ja-JP" sz="1600" dirty="0">
              <a:latin typeface="+mn-ea"/>
            </a:endParaRPr>
          </a:p>
          <a:p>
            <a:endParaRPr kumimoji="1" lang="en-US" altLang="ja-JP" sz="1600" dirty="0">
              <a:latin typeface="+mn-ea"/>
            </a:endParaRPr>
          </a:p>
          <a:p>
            <a:r>
              <a:rPr lang="en-US" altLang="ja-JP" sz="1600" dirty="0">
                <a:latin typeface="+mn-ea"/>
              </a:rPr>
              <a:t>Table1</a:t>
            </a:r>
            <a:r>
              <a:rPr lang="ja-JP" altLang="en-US" sz="1600" dirty="0">
                <a:latin typeface="+mn-ea"/>
              </a:rPr>
              <a:t>：</a:t>
            </a:r>
            <a:r>
              <a:rPr lang="en-US" altLang="ja-JP" sz="1600" dirty="0">
                <a:latin typeface="+mn-ea"/>
              </a:rPr>
              <a:t>practice(</a:t>
            </a:r>
            <a:r>
              <a:rPr lang="ja-JP" altLang="en-US" sz="1600" dirty="0">
                <a:latin typeface="+mn-ea"/>
              </a:rPr>
              <a:t>現在使用しているテーブル</a:t>
            </a:r>
            <a:r>
              <a:rPr lang="en-US" altLang="ja-JP" sz="1600" dirty="0">
                <a:latin typeface="+mn-ea"/>
              </a:rPr>
              <a:t>)</a:t>
            </a:r>
          </a:p>
          <a:p>
            <a:r>
              <a:rPr lang="en-US" altLang="ja-JP" sz="1600" dirty="0">
                <a:latin typeface="+mn-ea"/>
              </a:rPr>
              <a:t>Table2</a:t>
            </a:r>
            <a:r>
              <a:rPr lang="ja-JP" altLang="en-US" sz="1600" dirty="0">
                <a:latin typeface="+mn-ea"/>
              </a:rPr>
              <a:t>：？</a:t>
            </a:r>
            <a:endParaRPr lang="en-US" altLang="ja-JP" sz="1600" dirty="0">
              <a:latin typeface="+mn-ea"/>
            </a:endParaRPr>
          </a:p>
          <a:p>
            <a:endParaRPr lang="en-US" altLang="ja-JP" sz="1600" dirty="0">
              <a:latin typeface="+mn-ea"/>
            </a:endParaRPr>
          </a:p>
          <a:p>
            <a:r>
              <a:rPr lang="ja-JP" altLang="en-US" sz="1600" dirty="0">
                <a:latin typeface="+mn-ea"/>
              </a:rPr>
              <a:t>最終的には、総合得点（</a:t>
            </a:r>
            <a:r>
              <a:rPr lang="en-US" altLang="ja-JP" sz="1600" dirty="0">
                <a:latin typeface="+mn-ea"/>
              </a:rPr>
              <a:t>sum</a:t>
            </a:r>
            <a:r>
              <a:rPr lang="ja-JP" altLang="en-US" sz="1600" dirty="0">
                <a:latin typeface="+mn-ea"/>
              </a:rPr>
              <a:t>）が</a:t>
            </a:r>
            <a:r>
              <a:rPr lang="en-US" altLang="ja-JP" sz="1600" dirty="0">
                <a:latin typeface="+mn-ea"/>
              </a:rPr>
              <a:t>370</a:t>
            </a:r>
            <a:r>
              <a:rPr lang="ja-JP" altLang="en-US" sz="1600" dirty="0">
                <a:latin typeface="+mn-ea"/>
              </a:rPr>
              <a:t>点以上の人に☆をつけたい</a:t>
            </a:r>
            <a:endParaRPr lang="en-US" altLang="ja-JP" sz="1600" dirty="0">
              <a:latin typeface="+mn-ea"/>
            </a:endParaRPr>
          </a:p>
          <a:p>
            <a:endParaRPr lang="en-US" altLang="ja-JP" sz="1600" dirty="0">
              <a:latin typeface="+mn-ea"/>
            </a:endParaRPr>
          </a:p>
          <a:p>
            <a:endParaRPr kumimoji="1" lang="en-US" altLang="ja-JP" sz="1600" dirty="0">
              <a:latin typeface="+mn-ea"/>
            </a:endParaRPr>
          </a:p>
          <a:p>
            <a:r>
              <a:rPr lang="ja-JP" altLang="en-US" sz="1600" dirty="0">
                <a:latin typeface="+mn-ea"/>
              </a:rPr>
              <a:t>→</a:t>
            </a:r>
            <a:r>
              <a:rPr lang="en-US" altLang="ja-JP" sz="1600" dirty="0">
                <a:solidFill>
                  <a:srgbClr val="FF0000"/>
                </a:solidFill>
                <a:latin typeface="+mn-ea"/>
              </a:rPr>
              <a:t>Table2</a:t>
            </a:r>
            <a:r>
              <a:rPr lang="ja-JP" altLang="en-US" sz="1600" dirty="0">
                <a:solidFill>
                  <a:srgbClr val="FF0000"/>
                </a:solidFill>
                <a:latin typeface="+mn-ea"/>
              </a:rPr>
              <a:t>に、</a:t>
            </a:r>
            <a:r>
              <a:rPr lang="en-US" altLang="ja-JP" sz="1600" dirty="0">
                <a:solidFill>
                  <a:srgbClr val="FF0000"/>
                </a:solidFill>
                <a:latin typeface="+mn-ea"/>
              </a:rPr>
              <a:t>370</a:t>
            </a:r>
            <a:r>
              <a:rPr lang="ja-JP" altLang="en-US" sz="1600" dirty="0">
                <a:solidFill>
                  <a:srgbClr val="FF0000"/>
                </a:solidFill>
                <a:latin typeface="+mn-ea"/>
              </a:rPr>
              <a:t>点以上の人のレコードと☆のマークが入っている列があればよい。</a:t>
            </a:r>
            <a:endParaRPr kumimoji="1" lang="ja-JP" altLang="en-US" sz="16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041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838200" y="1196752"/>
            <a:ext cx="4546848" cy="4392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4744" y="338587"/>
            <a:ext cx="8435280" cy="576064"/>
          </a:xfrm>
        </p:spPr>
        <p:txBody>
          <a:bodyPr>
            <a:noAutofit/>
          </a:bodyPr>
          <a:lstStyle/>
          <a:p>
            <a:pPr algn="l"/>
            <a:r>
              <a:rPr lang="ja-JP" altLang="en-US" sz="2400" dirty="0"/>
              <a:t>今回の</a:t>
            </a:r>
            <a:r>
              <a:rPr lang="en-US" altLang="ja-JP" sz="2400" dirty="0"/>
              <a:t>JOIN</a:t>
            </a:r>
            <a:r>
              <a:rPr lang="ja-JP" altLang="en-US" sz="2400" dirty="0"/>
              <a:t>のイメージ</a:t>
            </a: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357440" y="2503960"/>
            <a:ext cx="659457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700" dirty="0"/>
              <a:t>・・・</a:t>
            </a: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1957835" y="4466957"/>
            <a:ext cx="659457" cy="817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700" dirty="0"/>
              <a:t>・</a:t>
            </a:r>
            <a:endParaRPr lang="en-US" altLang="ja-JP" sz="1700" dirty="0"/>
          </a:p>
          <a:p>
            <a:pPr algn="l"/>
            <a:r>
              <a:rPr lang="ja-JP" altLang="en-US" sz="1700" dirty="0"/>
              <a:t>・</a:t>
            </a:r>
            <a:endParaRPr lang="en-US" altLang="ja-JP" sz="1700" dirty="0"/>
          </a:p>
          <a:p>
            <a:pPr algn="l"/>
            <a:r>
              <a:rPr lang="ja-JP" altLang="en-US" sz="1700" dirty="0"/>
              <a:t>・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6650435" y="1196752"/>
            <a:ext cx="2292796" cy="4392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4513834" y="4469342"/>
            <a:ext cx="659457" cy="817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700" dirty="0"/>
              <a:t>・</a:t>
            </a:r>
            <a:endParaRPr lang="en-US" altLang="ja-JP" sz="1700" dirty="0"/>
          </a:p>
          <a:p>
            <a:pPr algn="l"/>
            <a:r>
              <a:rPr lang="ja-JP" altLang="en-US" sz="1700" dirty="0"/>
              <a:t>・</a:t>
            </a:r>
            <a:endParaRPr lang="en-US" altLang="ja-JP" sz="1700" dirty="0"/>
          </a:p>
          <a:p>
            <a:pPr algn="l"/>
            <a:r>
              <a:rPr lang="ja-JP" altLang="en-US" sz="1700" dirty="0"/>
              <a:t>・</a:t>
            </a: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1064568" y="1218883"/>
            <a:ext cx="3744416" cy="4569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solidFill>
                  <a:srgbClr val="FF0000"/>
                </a:solidFill>
              </a:rPr>
              <a:t>Table 1</a:t>
            </a:r>
            <a:r>
              <a:rPr lang="ja-JP" altLang="en-US" sz="1600" b="1" dirty="0">
                <a:solidFill>
                  <a:srgbClr val="FF0000"/>
                </a:solidFill>
              </a:rPr>
              <a:t>（今回の全件のテーブル）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917" y="2243656"/>
            <a:ext cx="1716807" cy="2088600"/>
          </a:xfrm>
          <a:prstGeom prst="rect">
            <a:avLst/>
          </a:prstGeom>
        </p:spPr>
      </p:pic>
      <p:sp>
        <p:nvSpPr>
          <p:cNvPr id="16" name="タイトル 1"/>
          <p:cNvSpPr txBox="1">
            <a:spLocks/>
          </p:cNvSpPr>
          <p:nvPr/>
        </p:nvSpPr>
        <p:spPr>
          <a:xfrm>
            <a:off x="6825208" y="1250387"/>
            <a:ext cx="2016224" cy="791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Table 2</a:t>
            </a:r>
          </a:p>
          <a:p>
            <a:r>
              <a:rPr lang="ja-JP" alt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（総得点</a:t>
            </a:r>
            <a:r>
              <a:rPr lang="en-US" altLang="ja-JP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370</a:t>
            </a:r>
            <a:r>
              <a:rPr lang="ja-JP" alt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点以上に☆を</a:t>
            </a:r>
            <a:endParaRPr lang="en-US" altLang="ja-JP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ja-JP" alt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付与したテーブル）</a:t>
            </a: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008" y="1853501"/>
            <a:ext cx="2133600" cy="2524125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>
            <a:off x="1419944" y="2386577"/>
            <a:ext cx="537890" cy="17448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5159" y="1879013"/>
            <a:ext cx="657225" cy="2533650"/>
          </a:xfrm>
          <a:prstGeom prst="rect">
            <a:avLst/>
          </a:prstGeom>
        </p:spPr>
      </p:pic>
      <p:cxnSp>
        <p:nvCxnSpPr>
          <p:cNvPr id="19" name="直線矢印コネクタ 18"/>
          <p:cNvCxnSpPr>
            <a:endCxn id="17" idx="3"/>
          </p:cNvCxnSpPr>
          <p:nvPr/>
        </p:nvCxnSpPr>
        <p:spPr>
          <a:xfrm flipH="1" flipV="1">
            <a:off x="1957834" y="2473822"/>
            <a:ext cx="5371430" cy="141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タイトル 1"/>
          <p:cNvSpPr txBox="1">
            <a:spLocks/>
          </p:cNvSpPr>
          <p:nvPr/>
        </p:nvSpPr>
        <p:spPr>
          <a:xfrm>
            <a:off x="5546999" y="2586450"/>
            <a:ext cx="955401" cy="4569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solidFill>
                  <a:srgbClr val="FF0000"/>
                </a:solidFill>
              </a:rPr>
              <a:t>JOIN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377528" y="4002075"/>
            <a:ext cx="537890" cy="17448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6" name="直線矢印コネクタ 25"/>
          <p:cNvCxnSpPr>
            <a:endCxn id="25" idx="3"/>
          </p:cNvCxnSpPr>
          <p:nvPr/>
        </p:nvCxnSpPr>
        <p:spPr>
          <a:xfrm flipH="1">
            <a:off x="1915418" y="2791231"/>
            <a:ext cx="5485854" cy="1298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88640"/>
            <a:ext cx="8435280" cy="706090"/>
          </a:xfrm>
        </p:spPr>
        <p:txBody>
          <a:bodyPr>
            <a:noAutofit/>
          </a:bodyPr>
          <a:lstStyle/>
          <a:p>
            <a:pPr algn="l"/>
            <a:r>
              <a:rPr lang="en-US" altLang="ja-JP" sz="1700" dirty="0"/>
              <a:t>11.</a:t>
            </a:r>
            <a:r>
              <a:rPr lang="ja-JP" altLang="en-US" sz="1700" dirty="0"/>
              <a:t>現在のテーブルに一番右に、「</a:t>
            </a:r>
            <a:r>
              <a:rPr lang="en-US" altLang="ja-JP" sz="1700" dirty="0"/>
              <a:t>star</a:t>
            </a:r>
            <a:r>
              <a:rPr lang="ja-JP" altLang="en-US" sz="1700" dirty="0"/>
              <a:t>」というカラムを追加して参照してください。</a:t>
            </a:r>
            <a:br>
              <a:rPr lang="ja-JP" altLang="en-US" sz="1700" dirty="0"/>
            </a:br>
            <a:r>
              <a:rPr lang="ja-JP" altLang="en-US" sz="1700" dirty="0"/>
              <a:t>　なお、「</a:t>
            </a:r>
            <a:r>
              <a:rPr lang="en-US" altLang="ja-JP" sz="1700" dirty="0"/>
              <a:t>star</a:t>
            </a:r>
            <a:r>
              <a:rPr lang="ja-JP" altLang="en-US" sz="1700" dirty="0"/>
              <a:t>」カラムには、総合得点（</a:t>
            </a:r>
            <a:r>
              <a:rPr lang="en-US" altLang="ja-JP" sz="1700" dirty="0"/>
              <a:t>sum</a:t>
            </a:r>
            <a:r>
              <a:rPr lang="ja-JP" altLang="en-US" sz="1700" dirty="0"/>
              <a:t>）が</a:t>
            </a:r>
            <a:r>
              <a:rPr lang="en-US" altLang="ja-JP" sz="1700" dirty="0"/>
              <a:t>370</a:t>
            </a:r>
            <a:r>
              <a:rPr lang="ja-JP" altLang="en-US" sz="1700" dirty="0"/>
              <a:t>点以上の人に、「☆」の値が入るカラムとします。（★４）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0552" y="1079099"/>
            <a:ext cx="8208912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SELECT Table1.*</a:t>
            </a:r>
          </a:p>
          <a:p>
            <a:r>
              <a:rPr lang="en-US" altLang="ja-JP" sz="2000" dirty="0"/>
              <a:t>	,Table2.[star]</a:t>
            </a:r>
          </a:p>
          <a:p>
            <a:r>
              <a:rPr lang="en-US" altLang="ja-JP" sz="2000" dirty="0"/>
              <a:t>FROM [DB</a:t>
            </a:r>
            <a:r>
              <a:rPr lang="ja-JP" altLang="en-US" sz="2000" dirty="0"/>
              <a:t>名</a:t>
            </a:r>
            <a:r>
              <a:rPr lang="en-US" altLang="ja-JP" sz="2000" dirty="0"/>
              <a:t>].[</a:t>
            </a:r>
            <a:r>
              <a:rPr lang="en-US" altLang="ja-JP" sz="2000" dirty="0" err="1"/>
              <a:t>dbo</a:t>
            </a:r>
            <a:r>
              <a:rPr lang="en-US" altLang="ja-JP" sz="2000" dirty="0"/>
              <a:t>].[practice]</a:t>
            </a:r>
            <a:r>
              <a:rPr lang="ja-JP" altLang="en-US" sz="2000" dirty="0"/>
              <a:t> </a:t>
            </a:r>
            <a:r>
              <a:rPr lang="en-US" altLang="ja-JP" sz="2000" dirty="0"/>
              <a:t>AS </a:t>
            </a:r>
            <a:r>
              <a:rPr lang="en-US" altLang="ja-JP" sz="2000" dirty="0">
                <a:solidFill>
                  <a:srgbClr val="FF0000"/>
                </a:solidFill>
              </a:rPr>
              <a:t>Table1</a:t>
            </a:r>
          </a:p>
          <a:p>
            <a:r>
              <a:rPr lang="en-US" altLang="ja-JP" sz="2000" dirty="0"/>
              <a:t>LEFT OUTER JOIN </a:t>
            </a:r>
          </a:p>
          <a:p>
            <a:r>
              <a:rPr lang="en-US" altLang="ja-JP" sz="2000" dirty="0"/>
              <a:t>	(</a:t>
            </a:r>
          </a:p>
          <a:p>
            <a:r>
              <a:rPr lang="en-US" altLang="ja-JP" sz="2000" dirty="0"/>
              <a:t>	SELECT  [</a:t>
            </a:r>
            <a:r>
              <a:rPr lang="en-US" altLang="ja-JP" sz="2000" dirty="0" err="1"/>
              <a:t>temp_no</a:t>
            </a:r>
            <a:r>
              <a:rPr lang="en-US" altLang="ja-JP" sz="2000" dirty="0"/>
              <a:t>]</a:t>
            </a:r>
          </a:p>
          <a:p>
            <a:r>
              <a:rPr lang="en-US" altLang="ja-JP" sz="2000" dirty="0"/>
              <a:t>		 ,[sum]</a:t>
            </a:r>
          </a:p>
          <a:p>
            <a:r>
              <a:rPr lang="en-US" altLang="ja-JP" sz="2000" dirty="0"/>
              <a:t>		 ,‘☆’ AS [star]</a:t>
            </a:r>
          </a:p>
          <a:p>
            <a:r>
              <a:rPr lang="en-US" altLang="ja-JP" sz="2000" dirty="0"/>
              <a:t>	FROM [DB</a:t>
            </a:r>
            <a:r>
              <a:rPr lang="ja-JP" altLang="en-US" sz="2000" dirty="0"/>
              <a:t>名</a:t>
            </a:r>
            <a:r>
              <a:rPr lang="en-US" altLang="ja-JP" sz="2000" dirty="0"/>
              <a:t>].[</a:t>
            </a:r>
            <a:r>
              <a:rPr lang="en-US" altLang="ja-JP" sz="2000" dirty="0" err="1"/>
              <a:t>dbo</a:t>
            </a:r>
            <a:r>
              <a:rPr lang="en-US" altLang="ja-JP" sz="2000" dirty="0"/>
              <a:t>].[practice]</a:t>
            </a:r>
          </a:p>
          <a:p>
            <a:r>
              <a:rPr lang="en-US" altLang="ja-JP" sz="2000" dirty="0"/>
              <a:t>	WHERE [sum] &gt;= 370</a:t>
            </a:r>
          </a:p>
          <a:p>
            <a:r>
              <a:rPr lang="en-US" altLang="ja-JP" sz="2000" dirty="0"/>
              <a:t>	) AS </a:t>
            </a:r>
            <a:r>
              <a:rPr lang="en-US" altLang="ja-JP" sz="2000" dirty="0">
                <a:solidFill>
                  <a:srgbClr val="FF0000"/>
                </a:solidFill>
              </a:rPr>
              <a:t>Table2</a:t>
            </a:r>
          </a:p>
          <a:p>
            <a:r>
              <a:rPr lang="en-US" altLang="ja-JP" sz="2000" dirty="0"/>
              <a:t>ON	Table1.[</a:t>
            </a:r>
            <a:r>
              <a:rPr lang="en-US" altLang="ja-JP" sz="2000" dirty="0" err="1"/>
              <a:t>temp_no</a:t>
            </a:r>
            <a:r>
              <a:rPr lang="en-US" altLang="ja-JP" sz="2000" dirty="0"/>
              <a:t>] = Table2.[</a:t>
            </a:r>
            <a:r>
              <a:rPr lang="en-US" altLang="ja-JP" sz="2000" dirty="0" err="1"/>
              <a:t>temp_no</a:t>
            </a:r>
            <a:r>
              <a:rPr lang="en-US" altLang="ja-JP" sz="2000" dirty="0"/>
              <a:t>]</a:t>
            </a:r>
          </a:p>
          <a:p>
            <a:r>
              <a:rPr lang="en-US" altLang="ja-JP" sz="2000" dirty="0"/>
              <a:t>;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0552" y="5229250"/>
            <a:ext cx="8352928" cy="1111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【</a:t>
            </a:r>
            <a:r>
              <a:rPr lang="ja-JP" altLang="en-US" sz="1600" dirty="0"/>
              <a:t>構文解説</a:t>
            </a:r>
            <a:r>
              <a:rPr lang="en-US" altLang="ja-JP" sz="1600" dirty="0"/>
              <a:t>】</a:t>
            </a:r>
          </a:p>
          <a:p>
            <a:r>
              <a:rPr lang="en-US" altLang="ja-JP" sz="1600" dirty="0"/>
              <a:t>FROM </a:t>
            </a:r>
            <a:r>
              <a:rPr lang="ja-JP" altLang="en-US" sz="1600" dirty="0"/>
              <a:t>（</a:t>
            </a:r>
            <a:r>
              <a:rPr lang="en-US" altLang="ja-JP" sz="1600" dirty="0"/>
              <a:t>Table 1</a:t>
            </a:r>
            <a:r>
              <a:rPr lang="ja-JP" altLang="en-US" sz="1600" dirty="0"/>
              <a:t>） </a:t>
            </a:r>
            <a:r>
              <a:rPr lang="en-US" altLang="ja-JP" sz="1600" dirty="0"/>
              <a:t>LEFT OUTER JOIN </a:t>
            </a:r>
            <a:r>
              <a:rPr lang="ja-JP" altLang="en-US" sz="1600" dirty="0"/>
              <a:t>（</a:t>
            </a:r>
            <a:r>
              <a:rPr lang="en-US" altLang="ja-JP" sz="1600" dirty="0"/>
              <a:t>Table2</a:t>
            </a:r>
            <a:r>
              <a:rPr lang="ja-JP" altLang="en-US" sz="1600" dirty="0"/>
              <a:t>）</a:t>
            </a:r>
            <a:r>
              <a:rPr lang="en-US" altLang="ja-JP" sz="1600" dirty="0"/>
              <a:t> ON </a:t>
            </a:r>
            <a:r>
              <a:rPr lang="ja-JP" altLang="en-US" sz="1600" dirty="0"/>
              <a:t>（</a:t>
            </a:r>
            <a:r>
              <a:rPr lang="en-US" altLang="ja-JP" sz="1600" dirty="0"/>
              <a:t>Table1</a:t>
            </a:r>
            <a:r>
              <a:rPr lang="ja-JP" altLang="en-US" sz="1600" dirty="0"/>
              <a:t>）</a:t>
            </a:r>
            <a:r>
              <a:rPr lang="en-US" altLang="ja-JP" sz="1600" dirty="0"/>
              <a:t>.[</a:t>
            </a:r>
            <a:r>
              <a:rPr lang="ja-JP" altLang="en-US" sz="1600" dirty="0"/>
              <a:t>カラム名</a:t>
            </a:r>
            <a:r>
              <a:rPr lang="en-US" altLang="ja-JP" sz="1600" dirty="0"/>
              <a:t>]</a:t>
            </a:r>
            <a:r>
              <a:rPr lang="ja-JP" altLang="en-US" sz="1600" dirty="0"/>
              <a:t> </a:t>
            </a:r>
            <a:r>
              <a:rPr lang="en-US" altLang="ja-JP" sz="1600" dirty="0"/>
              <a:t>= </a:t>
            </a:r>
            <a:r>
              <a:rPr lang="ja-JP" altLang="en-US" sz="1600" dirty="0"/>
              <a:t>（</a:t>
            </a:r>
            <a:r>
              <a:rPr lang="en-US" altLang="ja-JP" sz="1600" dirty="0"/>
              <a:t>Table2</a:t>
            </a:r>
            <a:r>
              <a:rPr lang="ja-JP" altLang="en-US" sz="1600" dirty="0"/>
              <a:t>）</a:t>
            </a:r>
            <a:r>
              <a:rPr lang="en-US" altLang="ja-JP" sz="1600" dirty="0"/>
              <a:t>.[</a:t>
            </a:r>
            <a:r>
              <a:rPr lang="ja-JP" altLang="en-US" sz="1600" dirty="0"/>
              <a:t>カラム名</a:t>
            </a:r>
            <a:r>
              <a:rPr lang="en-US" altLang="ja-JP" sz="1600" dirty="0"/>
              <a:t>]</a:t>
            </a:r>
          </a:p>
          <a:p>
            <a:r>
              <a:rPr lang="ja-JP" altLang="en-US" sz="1600" dirty="0"/>
              <a:t>→</a:t>
            </a:r>
            <a:r>
              <a:rPr lang="en-US" altLang="ja-JP" sz="1600" dirty="0"/>
              <a:t>Table</a:t>
            </a:r>
            <a:r>
              <a:rPr lang="ja-JP" altLang="en-US" sz="1600" dirty="0"/>
              <a:t>１と</a:t>
            </a:r>
            <a:r>
              <a:rPr lang="en-US" altLang="ja-JP" sz="1600" dirty="0"/>
              <a:t>Table</a:t>
            </a:r>
            <a:r>
              <a:rPr lang="ja-JP" altLang="en-US" sz="1600" dirty="0"/>
              <a:t>２を、</a:t>
            </a:r>
            <a:r>
              <a:rPr lang="en-US" altLang="ja-JP" sz="1600" dirty="0"/>
              <a:t>ON</a:t>
            </a:r>
            <a:r>
              <a:rPr lang="ja-JP" altLang="en-US" sz="1600" dirty="0"/>
              <a:t>句以降のカラム同士で結合</a:t>
            </a:r>
            <a:endParaRPr lang="en-US" altLang="ja-JP" sz="1600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5661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380" y="210548"/>
            <a:ext cx="8435280" cy="576064"/>
          </a:xfrm>
        </p:spPr>
        <p:txBody>
          <a:bodyPr>
            <a:noAutofit/>
          </a:bodyPr>
          <a:lstStyle/>
          <a:p>
            <a:pPr algn="l"/>
            <a:r>
              <a:rPr lang="en-US" altLang="ja-JP" sz="2400" u="sng" dirty="0"/>
              <a:t>【TIPS】JOIN</a:t>
            </a:r>
            <a:r>
              <a:rPr lang="ja-JP" altLang="en-US" sz="2400" u="sng" dirty="0"/>
              <a:t>の種類</a:t>
            </a:r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516735" y="692620"/>
            <a:ext cx="8435280" cy="3456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/>
              <a:t>※</a:t>
            </a:r>
            <a:r>
              <a:rPr lang="ja-JP" altLang="en-US" sz="2000" dirty="0"/>
              <a:t>以後、</a:t>
            </a:r>
            <a:r>
              <a:rPr lang="en-US" altLang="ja-JP" sz="2000" dirty="0"/>
              <a:t>FROM</a:t>
            </a:r>
            <a:r>
              <a:rPr lang="ja-JP" altLang="en-US" sz="2000" dirty="0"/>
              <a:t>句の後ろのテーブルを左、</a:t>
            </a:r>
            <a:r>
              <a:rPr lang="en-US" altLang="ja-JP" sz="2000" dirty="0"/>
              <a:t>JOIN</a:t>
            </a:r>
            <a:r>
              <a:rPr lang="ja-JP" altLang="en-US" sz="2000" dirty="0"/>
              <a:t>句の後ろのテーブルを右とする。</a:t>
            </a:r>
            <a:endParaRPr lang="en-US" altLang="ja-JP" sz="2000" dirty="0"/>
          </a:p>
          <a:p>
            <a:pPr algn="l"/>
            <a:endParaRPr lang="en-US" altLang="ja-JP" sz="2000" dirty="0"/>
          </a:p>
          <a:p>
            <a:pPr algn="l"/>
            <a:r>
              <a:rPr lang="ja-JP" altLang="en-US" sz="2400" b="1" dirty="0"/>
              <a:t>〇</a:t>
            </a:r>
            <a:r>
              <a:rPr lang="en-US" altLang="ja-JP" sz="2400" b="1" dirty="0"/>
              <a:t>INNER JOIN</a:t>
            </a:r>
          </a:p>
          <a:p>
            <a:pPr algn="l"/>
            <a:r>
              <a:rPr lang="ja-JP" altLang="en-US" sz="2400" dirty="0"/>
              <a:t>左右のテーブルの共通項目だけを抽出。</a:t>
            </a:r>
            <a:endParaRPr lang="en-US" altLang="ja-JP" sz="2400" dirty="0"/>
          </a:p>
          <a:p>
            <a:pPr algn="l"/>
            <a:endParaRPr lang="en-US" altLang="ja-JP" sz="2800" dirty="0"/>
          </a:p>
          <a:p>
            <a:pPr algn="l"/>
            <a:r>
              <a:rPr lang="en-US" altLang="ja-JP" sz="2400" dirty="0"/>
              <a:t>【</a:t>
            </a:r>
            <a:r>
              <a:rPr lang="ja-JP" altLang="en-US" sz="2400" dirty="0"/>
              <a:t>基本構文</a:t>
            </a:r>
            <a:r>
              <a:rPr lang="en-US" altLang="ja-JP" sz="2400" dirty="0"/>
              <a:t>】</a:t>
            </a:r>
          </a:p>
          <a:p>
            <a:pPr algn="l"/>
            <a:r>
              <a:rPr lang="en-US" altLang="ja-JP" sz="2400" dirty="0">
                <a:solidFill>
                  <a:srgbClr val="FF0000"/>
                </a:solidFill>
              </a:rPr>
              <a:t>FROM</a:t>
            </a:r>
            <a:r>
              <a:rPr lang="ja-JP" altLang="en-US" sz="2400" dirty="0">
                <a:solidFill>
                  <a:srgbClr val="FF0000"/>
                </a:solidFill>
              </a:rPr>
              <a:t>　</a:t>
            </a:r>
            <a:r>
              <a:rPr lang="ja-JP" altLang="en-US" sz="2400" dirty="0"/>
              <a:t>テーブル</a:t>
            </a:r>
            <a:r>
              <a:rPr lang="en-US" altLang="ja-JP" sz="2400" dirty="0"/>
              <a:t>A</a:t>
            </a:r>
            <a:r>
              <a:rPr lang="ja-JP" altLang="en-US" sz="2400" dirty="0"/>
              <a:t>（左表）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 algn="l"/>
            <a:r>
              <a:rPr lang="en-US" altLang="ja-JP" sz="2400" dirty="0">
                <a:solidFill>
                  <a:srgbClr val="FF0000"/>
                </a:solidFill>
              </a:rPr>
              <a:t>INNER</a:t>
            </a:r>
            <a:r>
              <a:rPr lang="ja-JP" altLang="en-US" sz="2400" dirty="0">
                <a:solidFill>
                  <a:srgbClr val="FF0000"/>
                </a:solidFill>
              </a:rPr>
              <a:t> </a:t>
            </a:r>
            <a:r>
              <a:rPr lang="en-US" altLang="ja-JP" sz="2400" dirty="0">
                <a:solidFill>
                  <a:srgbClr val="FF0000"/>
                </a:solidFill>
              </a:rPr>
              <a:t>JOIN</a:t>
            </a:r>
            <a:r>
              <a:rPr lang="ja-JP" altLang="en-US" sz="2400" dirty="0">
                <a:solidFill>
                  <a:srgbClr val="FF0000"/>
                </a:solidFill>
              </a:rPr>
              <a:t>　</a:t>
            </a:r>
            <a:r>
              <a:rPr lang="ja-JP" altLang="en-US" sz="2400" dirty="0"/>
              <a:t>テーブル</a:t>
            </a:r>
            <a:r>
              <a:rPr lang="en-US" altLang="ja-JP" sz="2400" dirty="0"/>
              <a:t>B</a:t>
            </a:r>
            <a:r>
              <a:rPr lang="ja-JP" altLang="en-US" sz="2400" dirty="0"/>
              <a:t>（右表） </a:t>
            </a:r>
            <a:endParaRPr lang="en-US" altLang="ja-JP" sz="2400" dirty="0"/>
          </a:p>
          <a:p>
            <a:pPr algn="l"/>
            <a:r>
              <a:rPr lang="en-US" altLang="ja-JP" sz="2400" dirty="0">
                <a:solidFill>
                  <a:srgbClr val="FF0000"/>
                </a:solidFill>
              </a:rPr>
              <a:t>ON</a:t>
            </a:r>
            <a:r>
              <a:rPr lang="ja-JP" altLang="en-US" sz="2400" dirty="0">
                <a:solidFill>
                  <a:srgbClr val="FF0000"/>
                </a:solidFill>
              </a:rPr>
              <a:t>　</a:t>
            </a:r>
            <a:r>
              <a:rPr lang="ja-JP" altLang="en-US" sz="2400" dirty="0"/>
              <a:t>結合条件</a:t>
            </a:r>
            <a:endParaRPr lang="en-US" altLang="ja-JP" sz="2400" dirty="0"/>
          </a:p>
          <a:p>
            <a:pPr algn="l"/>
            <a:endParaRPr lang="en-US" altLang="ja-JP" sz="2800" dirty="0"/>
          </a:p>
        </p:txBody>
      </p:sp>
      <p:graphicFrame>
        <p:nvGraphicFramePr>
          <p:cNvPr id="6" name="表 4">
            <a:extLst>
              <a:ext uri="{FF2B5EF4-FFF2-40B4-BE49-F238E27FC236}">
                <a16:creationId xmlns:a16="http://schemas.microsoft.com/office/drawing/2014/main" id="{23FA0C49-5E83-41E6-A3EA-AFAE5BF10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53673"/>
              </p:ext>
            </p:extLst>
          </p:nvPr>
        </p:nvGraphicFramePr>
        <p:xfrm>
          <a:off x="776420" y="4743011"/>
          <a:ext cx="1861800" cy="1529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900">
                  <a:extLst>
                    <a:ext uri="{9D8B030D-6E8A-4147-A177-3AD203B41FA5}">
                      <a16:colId xmlns:a16="http://schemas.microsoft.com/office/drawing/2014/main" val="3459977045"/>
                    </a:ext>
                  </a:extLst>
                </a:gridCol>
                <a:gridCol w="930900">
                  <a:extLst>
                    <a:ext uri="{9D8B030D-6E8A-4147-A177-3AD203B41FA5}">
                      <a16:colId xmlns:a16="http://schemas.microsoft.com/office/drawing/2014/main" val="3150457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x1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x2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14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7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1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849230"/>
                  </a:ext>
                </a:extLst>
              </a:tr>
            </a:tbl>
          </a:graphicData>
        </a:graphic>
      </p:graphicFrame>
      <p:graphicFrame>
        <p:nvGraphicFramePr>
          <p:cNvPr id="7" name="表 4">
            <a:extLst>
              <a:ext uri="{FF2B5EF4-FFF2-40B4-BE49-F238E27FC236}">
                <a16:creationId xmlns:a16="http://schemas.microsoft.com/office/drawing/2014/main" id="{EE17320B-1FC7-42FA-8C0C-29B4136CC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232961"/>
              </p:ext>
            </p:extLst>
          </p:nvPr>
        </p:nvGraphicFramePr>
        <p:xfrm>
          <a:off x="3523260" y="4743011"/>
          <a:ext cx="1861800" cy="1529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900">
                  <a:extLst>
                    <a:ext uri="{9D8B030D-6E8A-4147-A177-3AD203B41FA5}">
                      <a16:colId xmlns:a16="http://schemas.microsoft.com/office/drawing/2014/main" val="3459977045"/>
                    </a:ext>
                  </a:extLst>
                </a:gridCol>
                <a:gridCol w="930900">
                  <a:extLst>
                    <a:ext uri="{9D8B030D-6E8A-4147-A177-3AD203B41FA5}">
                      <a16:colId xmlns:a16="http://schemas.microsoft.com/office/drawing/2014/main" val="3150457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x1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X3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14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7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1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849230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D96460F-DCC3-49FF-B07A-C3395D8A6F94}"/>
              </a:ext>
            </a:extLst>
          </p:cNvPr>
          <p:cNvSpPr txBox="1"/>
          <p:nvPr/>
        </p:nvSpPr>
        <p:spPr>
          <a:xfrm>
            <a:off x="2792700" y="5335808"/>
            <a:ext cx="4953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sz="2000" dirty="0"/>
              <a:t>＋　　　　　　　　　　　　　　→</a:t>
            </a:r>
            <a:endParaRPr lang="en-US" altLang="ja-JP" sz="2000" dirty="0"/>
          </a:p>
        </p:txBody>
      </p:sp>
      <p:graphicFrame>
        <p:nvGraphicFramePr>
          <p:cNvPr id="10" name="表 4">
            <a:extLst>
              <a:ext uri="{FF2B5EF4-FFF2-40B4-BE49-F238E27FC236}">
                <a16:creationId xmlns:a16="http://schemas.microsoft.com/office/drawing/2014/main" id="{30710AB0-F2E8-433D-8B66-09EA007DE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515541"/>
              </p:ext>
            </p:extLst>
          </p:nvPr>
        </p:nvGraphicFramePr>
        <p:xfrm>
          <a:off x="6073718" y="4743011"/>
          <a:ext cx="2402541" cy="1147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847">
                  <a:extLst>
                    <a:ext uri="{9D8B030D-6E8A-4147-A177-3AD203B41FA5}">
                      <a16:colId xmlns:a16="http://schemas.microsoft.com/office/drawing/2014/main" val="3459977045"/>
                    </a:ext>
                  </a:extLst>
                </a:gridCol>
                <a:gridCol w="800847">
                  <a:extLst>
                    <a:ext uri="{9D8B030D-6E8A-4147-A177-3AD203B41FA5}">
                      <a16:colId xmlns:a16="http://schemas.microsoft.com/office/drawing/2014/main" val="3150457163"/>
                    </a:ext>
                  </a:extLst>
                </a:gridCol>
                <a:gridCol w="800847">
                  <a:extLst>
                    <a:ext uri="{9D8B030D-6E8A-4147-A177-3AD203B41FA5}">
                      <a16:colId xmlns:a16="http://schemas.microsoft.com/office/drawing/2014/main" val="1352131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x1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x2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x3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14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7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16989"/>
                  </a:ext>
                </a:extLst>
              </a:tr>
            </a:tbl>
          </a:graphicData>
        </a:graphic>
      </p:graphicFrame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BCBB1FA-CA5F-4CD9-994A-0559CA18F895}"/>
              </a:ext>
            </a:extLst>
          </p:cNvPr>
          <p:cNvSpPr/>
          <p:nvPr/>
        </p:nvSpPr>
        <p:spPr>
          <a:xfrm>
            <a:off x="730070" y="4725576"/>
            <a:ext cx="1054490" cy="1655834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A237B35-1953-4DFD-9B45-17BF0CD36DB1}"/>
              </a:ext>
            </a:extLst>
          </p:cNvPr>
          <p:cNvSpPr/>
          <p:nvPr/>
        </p:nvSpPr>
        <p:spPr>
          <a:xfrm>
            <a:off x="3401894" y="4707946"/>
            <a:ext cx="1054490" cy="1655834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2988A4F-F844-4518-8C23-5FC14F7D2458}"/>
              </a:ext>
            </a:extLst>
          </p:cNvPr>
          <p:cNvSpPr txBox="1"/>
          <p:nvPr/>
        </p:nvSpPr>
        <p:spPr>
          <a:xfrm>
            <a:off x="432060" y="4278211"/>
            <a:ext cx="4953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1600" dirty="0"/>
              <a:t>INNER JOIN</a:t>
            </a:r>
            <a:r>
              <a:rPr lang="ja-JP" altLang="en-US" sz="1600" dirty="0"/>
              <a:t>のイメージ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16419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380" y="210548"/>
            <a:ext cx="8435280" cy="576064"/>
          </a:xfrm>
        </p:spPr>
        <p:txBody>
          <a:bodyPr>
            <a:noAutofit/>
          </a:bodyPr>
          <a:lstStyle/>
          <a:p>
            <a:pPr algn="l"/>
            <a:r>
              <a:rPr lang="en-US" altLang="ja-JP" sz="2400" u="sng" dirty="0"/>
              <a:t>【TIPS】JOIN</a:t>
            </a:r>
            <a:r>
              <a:rPr lang="ja-JP" altLang="en-US" sz="2400" u="sng" dirty="0"/>
              <a:t>の種類</a:t>
            </a:r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632400" y="765026"/>
            <a:ext cx="8435280" cy="57606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/>
              <a:t>※</a:t>
            </a:r>
            <a:r>
              <a:rPr lang="ja-JP" altLang="en-US" sz="2000" dirty="0"/>
              <a:t>以後、</a:t>
            </a:r>
            <a:r>
              <a:rPr lang="en-US" altLang="ja-JP" sz="2000" dirty="0"/>
              <a:t>FROM</a:t>
            </a:r>
            <a:r>
              <a:rPr lang="ja-JP" altLang="en-US" sz="2000" dirty="0"/>
              <a:t>句の後ろのテーブルを左、</a:t>
            </a:r>
            <a:r>
              <a:rPr lang="en-US" altLang="ja-JP" sz="2000" dirty="0"/>
              <a:t>JOIN</a:t>
            </a:r>
            <a:r>
              <a:rPr lang="ja-JP" altLang="en-US" sz="2000" dirty="0"/>
              <a:t>句の後ろのテーブルを右とする。</a:t>
            </a:r>
            <a:endParaRPr lang="en-US" altLang="ja-JP" sz="2000" dirty="0"/>
          </a:p>
          <a:p>
            <a:pPr algn="l"/>
            <a:endParaRPr lang="en-US" altLang="ja-JP" sz="2800" dirty="0"/>
          </a:p>
          <a:p>
            <a:pPr algn="l"/>
            <a:r>
              <a:rPr lang="ja-JP" altLang="en-US" sz="2400" b="1" dirty="0"/>
              <a:t>〇</a:t>
            </a:r>
            <a:r>
              <a:rPr lang="en-US" altLang="ja-JP" sz="2400" b="1" dirty="0"/>
              <a:t>LEFT OUTER JOIN</a:t>
            </a:r>
          </a:p>
          <a:p>
            <a:pPr algn="l"/>
            <a:r>
              <a:rPr lang="ja-JP" altLang="en-US" sz="2400" dirty="0"/>
              <a:t>左のテーブルの項目をすべて残して抽出。</a:t>
            </a:r>
            <a:endParaRPr lang="en-US" altLang="ja-JP" sz="2400" dirty="0"/>
          </a:p>
          <a:p>
            <a:pPr algn="l"/>
            <a:r>
              <a:rPr lang="ja-JP" altLang="en-US" sz="2400" dirty="0"/>
              <a:t>（右テーブルに該当の値がなければ</a:t>
            </a:r>
            <a:r>
              <a:rPr lang="en-US" altLang="ja-JP" sz="2400" dirty="0"/>
              <a:t>NULL</a:t>
            </a:r>
            <a:r>
              <a:rPr lang="ja-JP" altLang="en-US" sz="2400" dirty="0"/>
              <a:t>になる）</a:t>
            </a:r>
            <a:endParaRPr lang="en-US" altLang="ja-JP" sz="2400" dirty="0"/>
          </a:p>
          <a:p>
            <a:pPr algn="l"/>
            <a:endParaRPr lang="en-US" altLang="ja-JP" sz="2800" dirty="0"/>
          </a:p>
          <a:p>
            <a:pPr algn="l"/>
            <a:r>
              <a:rPr lang="ja-JP" altLang="en-US" sz="2400" b="1" dirty="0"/>
              <a:t>〇</a:t>
            </a:r>
            <a:r>
              <a:rPr lang="en-US" altLang="ja-JP" sz="2400" b="1" dirty="0"/>
              <a:t>RIGHT OUTER JOIN</a:t>
            </a:r>
          </a:p>
          <a:p>
            <a:pPr algn="l"/>
            <a:r>
              <a:rPr lang="ja-JP" altLang="en-US" sz="2400" dirty="0"/>
              <a:t>右のテーブルの項目をすべて残して抽出。</a:t>
            </a:r>
            <a:endParaRPr lang="en-US" altLang="ja-JP" sz="2400" dirty="0"/>
          </a:p>
          <a:p>
            <a:pPr algn="l"/>
            <a:r>
              <a:rPr lang="ja-JP" altLang="en-US" sz="2400" dirty="0"/>
              <a:t>（左テーブルに該当の値がなければ</a:t>
            </a:r>
            <a:r>
              <a:rPr lang="en-US" altLang="ja-JP" sz="2400" dirty="0"/>
              <a:t>NULL</a:t>
            </a:r>
            <a:r>
              <a:rPr lang="ja-JP" altLang="en-US" sz="2400" dirty="0"/>
              <a:t>になる）</a:t>
            </a:r>
          </a:p>
          <a:p>
            <a:pPr algn="l"/>
            <a:endParaRPr lang="en-US" altLang="ja-JP" sz="2800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E05D4E7-7041-4142-AA12-4779D3B98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760813"/>
              </p:ext>
            </p:extLst>
          </p:nvPr>
        </p:nvGraphicFramePr>
        <p:xfrm>
          <a:off x="781651" y="4851822"/>
          <a:ext cx="1861800" cy="1529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900">
                  <a:extLst>
                    <a:ext uri="{9D8B030D-6E8A-4147-A177-3AD203B41FA5}">
                      <a16:colId xmlns:a16="http://schemas.microsoft.com/office/drawing/2014/main" val="3459977045"/>
                    </a:ext>
                  </a:extLst>
                </a:gridCol>
                <a:gridCol w="930900">
                  <a:extLst>
                    <a:ext uri="{9D8B030D-6E8A-4147-A177-3AD203B41FA5}">
                      <a16:colId xmlns:a16="http://schemas.microsoft.com/office/drawing/2014/main" val="3150457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x1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x2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14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7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1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849230"/>
                  </a:ext>
                </a:extLst>
              </a:tr>
            </a:tbl>
          </a:graphicData>
        </a:graphic>
      </p:graphicFrame>
      <p:graphicFrame>
        <p:nvGraphicFramePr>
          <p:cNvPr id="6" name="表 4">
            <a:extLst>
              <a:ext uri="{FF2B5EF4-FFF2-40B4-BE49-F238E27FC236}">
                <a16:creationId xmlns:a16="http://schemas.microsoft.com/office/drawing/2014/main" id="{64C50DA9-3795-4BD6-8E28-D1E1AFC5D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432648"/>
              </p:ext>
            </p:extLst>
          </p:nvPr>
        </p:nvGraphicFramePr>
        <p:xfrm>
          <a:off x="3528491" y="4851822"/>
          <a:ext cx="1861800" cy="1529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900">
                  <a:extLst>
                    <a:ext uri="{9D8B030D-6E8A-4147-A177-3AD203B41FA5}">
                      <a16:colId xmlns:a16="http://schemas.microsoft.com/office/drawing/2014/main" val="3459977045"/>
                    </a:ext>
                  </a:extLst>
                </a:gridCol>
                <a:gridCol w="930900">
                  <a:extLst>
                    <a:ext uri="{9D8B030D-6E8A-4147-A177-3AD203B41FA5}">
                      <a16:colId xmlns:a16="http://schemas.microsoft.com/office/drawing/2014/main" val="3150457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x1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X3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14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7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1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849230"/>
                  </a:ext>
                </a:extLst>
              </a:tr>
            </a:tbl>
          </a:graphicData>
        </a:graphic>
      </p:graphicFrame>
      <p:graphicFrame>
        <p:nvGraphicFramePr>
          <p:cNvPr id="7" name="表 4">
            <a:extLst>
              <a:ext uri="{FF2B5EF4-FFF2-40B4-BE49-F238E27FC236}">
                <a16:creationId xmlns:a16="http://schemas.microsoft.com/office/drawing/2014/main" id="{F0756682-637C-45C8-9F19-E06E69F6A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130561"/>
              </p:ext>
            </p:extLst>
          </p:nvPr>
        </p:nvGraphicFramePr>
        <p:xfrm>
          <a:off x="6078949" y="4851822"/>
          <a:ext cx="2402541" cy="1529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847">
                  <a:extLst>
                    <a:ext uri="{9D8B030D-6E8A-4147-A177-3AD203B41FA5}">
                      <a16:colId xmlns:a16="http://schemas.microsoft.com/office/drawing/2014/main" val="3459977045"/>
                    </a:ext>
                  </a:extLst>
                </a:gridCol>
                <a:gridCol w="800847">
                  <a:extLst>
                    <a:ext uri="{9D8B030D-6E8A-4147-A177-3AD203B41FA5}">
                      <a16:colId xmlns:a16="http://schemas.microsoft.com/office/drawing/2014/main" val="3150457163"/>
                    </a:ext>
                  </a:extLst>
                </a:gridCol>
                <a:gridCol w="800847">
                  <a:extLst>
                    <a:ext uri="{9D8B030D-6E8A-4147-A177-3AD203B41FA5}">
                      <a16:colId xmlns:a16="http://schemas.microsoft.com/office/drawing/2014/main" val="1352131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x1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x2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x3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14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7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1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560778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32D184-0925-48D9-958B-A2869B5B9B34}"/>
              </a:ext>
            </a:extLst>
          </p:cNvPr>
          <p:cNvSpPr txBox="1"/>
          <p:nvPr/>
        </p:nvSpPr>
        <p:spPr>
          <a:xfrm>
            <a:off x="2797931" y="5416561"/>
            <a:ext cx="4953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sz="2000" dirty="0"/>
              <a:t>＋　　　　　　　　　　　　　　→</a:t>
            </a:r>
            <a:endParaRPr lang="en-US" altLang="ja-JP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0812A1C-9F61-4D2E-AF60-7C54BBDDB858}"/>
              </a:ext>
            </a:extLst>
          </p:cNvPr>
          <p:cNvSpPr txBox="1"/>
          <p:nvPr/>
        </p:nvSpPr>
        <p:spPr>
          <a:xfrm>
            <a:off x="549869" y="4513268"/>
            <a:ext cx="4953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1600" dirty="0"/>
              <a:t>LEFT</a:t>
            </a:r>
            <a:r>
              <a:rPr lang="ja-JP" altLang="en-US" sz="1600" dirty="0"/>
              <a:t> </a:t>
            </a:r>
            <a:r>
              <a:rPr lang="en-US" altLang="ja-JP" sz="1600" dirty="0"/>
              <a:t>OUTER</a:t>
            </a:r>
            <a:r>
              <a:rPr lang="ja-JP" altLang="en-US" sz="1600" dirty="0"/>
              <a:t> </a:t>
            </a:r>
            <a:r>
              <a:rPr lang="en-US" altLang="ja-JP" sz="1600" dirty="0"/>
              <a:t>JOIN</a:t>
            </a:r>
            <a:r>
              <a:rPr lang="ja-JP" altLang="en-US" sz="1600" dirty="0"/>
              <a:t>のイメージ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79753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43528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700" dirty="0"/>
              <a:t>11.</a:t>
            </a:r>
            <a:r>
              <a:rPr lang="ja-JP" altLang="en-US" sz="1700" dirty="0"/>
              <a:t>現在のテーブルに一番右に、「</a:t>
            </a:r>
            <a:r>
              <a:rPr lang="en-US" altLang="ja-JP" sz="1700" dirty="0"/>
              <a:t>star</a:t>
            </a:r>
            <a:r>
              <a:rPr lang="ja-JP" altLang="en-US" sz="1700" dirty="0"/>
              <a:t>」というカラムを追加して参照してください。</a:t>
            </a:r>
            <a:br>
              <a:rPr lang="ja-JP" altLang="en-US" sz="1700" dirty="0"/>
            </a:br>
            <a:r>
              <a:rPr lang="ja-JP" altLang="en-US" sz="1700" dirty="0"/>
              <a:t>　なお、「</a:t>
            </a:r>
            <a:r>
              <a:rPr lang="en-US" altLang="ja-JP" sz="1700" dirty="0"/>
              <a:t>star</a:t>
            </a:r>
            <a:r>
              <a:rPr lang="ja-JP" altLang="en-US" sz="1700" dirty="0"/>
              <a:t>」カラムには、総合得点（</a:t>
            </a:r>
            <a:r>
              <a:rPr lang="en-US" altLang="ja-JP" sz="1700" dirty="0"/>
              <a:t>sum</a:t>
            </a:r>
            <a:r>
              <a:rPr lang="ja-JP" altLang="en-US" sz="1700" dirty="0"/>
              <a:t>）が</a:t>
            </a:r>
            <a:r>
              <a:rPr lang="en-US" altLang="ja-JP" sz="1700" dirty="0"/>
              <a:t>370</a:t>
            </a:r>
            <a:r>
              <a:rPr lang="ja-JP" altLang="en-US" sz="1700" dirty="0"/>
              <a:t>点以上の人に、「☆」の値が入るカラムとします。（★４）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0552" y="1340710"/>
            <a:ext cx="8208912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--【</a:t>
            </a:r>
            <a:r>
              <a:rPr lang="ja-JP" altLang="en-US" sz="2400" dirty="0"/>
              <a:t>別解</a:t>
            </a:r>
            <a:r>
              <a:rPr lang="en-US" altLang="ja-JP" sz="2400" dirty="0"/>
              <a:t>】</a:t>
            </a:r>
            <a:r>
              <a:rPr lang="ja-JP" altLang="en-US" sz="2400" dirty="0"/>
              <a:t>知っていれば、</a:t>
            </a:r>
            <a:r>
              <a:rPr lang="en-US" altLang="ja-JP" sz="2400" dirty="0"/>
              <a:t>CASE</a:t>
            </a:r>
            <a:r>
              <a:rPr lang="ja-JP" altLang="en-US" sz="2400" dirty="0"/>
              <a:t>文で書いてもよい</a:t>
            </a:r>
          </a:p>
          <a:p>
            <a:r>
              <a:rPr lang="en-US" altLang="ja-JP" sz="2400" dirty="0"/>
              <a:t>--</a:t>
            </a:r>
            <a:r>
              <a:rPr lang="ja-JP" altLang="en-US" sz="2400" dirty="0"/>
              <a:t>（こっちのほうが簡単）</a:t>
            </a:r>
            <a:endParaRPr lang="en-US" altLang="ja-JP" sz="2400" dirty="0"/>
          </a:p>
          <a:p>
            <a:endParaRPr lang="ja-JP" altLang="en-US" sz="2400" dirty="0"/>
          </a:p>
          <a:p>
            <a:r>
              <a:rPr lang="en-US" altLang="ja-JP" sz="2400" dirty="0"/>
              <a:t>SELECT  *</a:t>
            </a:r>
          </a:p>
          <a:p>
            <a:r>
              <a:rPr lang="en-US" altLang="ja-JP" sz="2400" dirty="0"/>
              <a:t>	   ,CASE</a:t>
            </a:r>
          </a:p>
          <a:p>
            <a:r>
              <a:rPr lang="en-US" altLang="ja-JP" sz="2400" dirty="0"/>
              <a:t>		   WHEN [sum] &gt;= 370 THEN '☆'</a:t>
            </a:r>
          </a:p>
          <a:p>
            <a:r>
              <a:rPr lang="en-US" altLang="ja-JP" sz="2400" dirty="0"/>
              <a:t>		   ELSE NULL</a:t>
            </a:r>
          </a:p>
          <a:p>
            <a:r>
              <a:rPr lang="en-US" altLang="ja-JP" sz="2400" dirty="0"/>
              <a:t>	    END AS [star]</a:t>
            </a:r>
          </a:p>
          <a:p>
            <a:r>
              <a:rPr lang="en-US" altLang="ja-JP" sz="2400" dirty="0"/>
              <a:t>FROM [DB</a:t>
            </a:r>
            <a:r>
              <a:rPr lang="ja-JP" altLang="en-US" sz="2400" dirty="0"/>
              <a:t>名</a:t>
            </a:r>
            <a:r>
              <a:rPr lang="en-US" altLang="ja-JP" sz="2400" dirty="0"/>
              <a:t>].[</a:t>
            </a:r>
            <a:r>
              <a:rPr lang="en-US" altLang="ja-JP" sz="2400" dirty="0" err="1"/>
              <a:t>dbo</a:t>
            </a:r>
            <a:r>
              <a:rPr lang="en-US" altLang="ja-JP" sz="2400" dirty="0"/>
              <a:t>].[practice] </a:t>
            </a:r>
          </a:p>
          <a:p>
            <a:r>
              <a:rPr lang="en-US" altLang="ja-JP" sz="2400" dirty="0"/>
              <a:t>;</a:t>
            </a:r>
            <a:endParaRPr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79007" y="5146202"/>
            <a:ext cx="8350457" cy="121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構文解説</a:t>
            </a:r>
            <a:r>
              <a:rPr lang="en-US" altLang="ja-JP" dirty="0"/>
              <a:t>】</a:t>
            </a:r>
          </a:p>
          <a:p>
            <a:r>
              <a:rPr lang="en-US" altLang="ja-JP" dirty="0"/>
              <a:t>CASE WHEN (</a:t>
            </a:r>
            <a:r>
              <a:rPr lang="ja-JP" altLang="en-US" dirty="0"/>
              <a:t>条件式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THEN (</a:t>
            </a:r>
            <a:r>
              <a:rPr lang="ja-JP" altLang="en-US" dirty="0"/>
              <a:t>真の場合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ELSE (</a:t>
            </a:r>
            <a:r>
              <a:rPr lang="ja-JP" altLang="en-US" dirty="0"/>
              <a:t>偽の場合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END</a:t>
            </a:r>
          </a:p>
          <a:p>
            <a:endParaRPr lang="en-US" altLang="ja-JP" dirty="0"/>
          </a:p>
          <a:p>
            <a:r>
              <a:rPr lang="ja-JP" altLang="en-US" dirty="0"/>
              <a:t>条件分岐の処理を書くことが出来る。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64355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2779" y="274638"/>
            <a:ext cx="8435280" cy="778032"/>
          </a:xfrm>
        </p:spPr>
        <p:txBody>
          <a:bodyPr>
            <a:noAutofit/>
          </a:bodyPr>
          <a:lstStyle/>
          <a:p>
            <a:pPr algn="l"/>
            <a:r>
              <a:rPr lang="en-US" altLang="ja-JP" sz="1700" dirty="0"/>
              <a:t>12.</a:t>
            </a:r>
            <a:r>
              <a:rPr lang="ja-JP" altLang="en-US" sz="1700" dirty="0"/>
              <a:t>クラスごとにあいうえお順で出席番号を発番し、</a:t>
            </a:r>
            <a:r>
              <a:rPr lang="en-US" altLang="ja-JP" sz="1700" dirty="0" err="1"/>
              <a:t>Class_No</a:t>
            </a:r>
            <a:r>
              <a:rPr lang="ja-JP" altLang="en-US" sz="1700" dirty="0"/>
              <a:t>に値を入れてください。（★４）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1484730"/>
            <a:ext cx="80753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+mn-ea"/>
              </a:rPr>
              <a:t>●考え方</a:t>
            </a:r>
            <a:endParaRPr kumimoji="1" lang="en-US" altLang="ja-JP" sz="2000" dirty="0">
              <a:latin typeface="+mn-ea"/>
            </a:endParaRPr>
          </a:p>
          <a:p>
            <a:endParaRPr kumimoji="1" lang="en-US" altLang="ja-JP" sz="2000" dirty="0">
              <a:latin typeface="+mn-ea"/>
            </a:endParaRPr>
          </a:p>
          <a:p>
            <a:r>
              <a:rPr kumimoji="1" lang="ja-JP" altLang="en-US" sz="2000" dirty="0">
                <a:latin typeface="+mn-ea"/>
              </a:rPr>
              <a:t>出席番号を発番</a:t>
            </a:r>
            <a:endParaRPr kumimoji="1"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→新たに値を入れる</a:t>
            </a:r>
            <a:r>
              <a:rPr lang="en-US" altLang="ja-JP" sz="2000" dirty="0">
                <a:latin typeface="+mn-ea"/>
              </a:rPr>
              <a:t>(</a:t>
            </a:r>
            <a:r>
              <a:rPr lang="ja-JP" altLang="en-US" sz="2000" dirty="0">
                <a:latin typeface="+mn-ea"/>
              </a:rPr>
              <a:t>更新する</a:t>
            </a:r>
            <a:r>
              <a:rPr lang="en-US" altLang="ja-JP" sz="2000" dirty="0">
                <a:latin typeface="+mn-ea"/>
              </a:rPr>
              <a:t>)</a:t>
            </a:r>
          </a:p>
          <a:p>
            <a:r>
              <a:rPr lang="ja-JP" altLang="en-US" sz="2000" dirty="0">
                <a:latin typeface="+mn-ea"/>
              </a:rPr>
              <a:t>→</a:t>
            </a:r>
            <a:r>
              <a:rPr lang="en-US" altLang="ja-JP" sz="2000" dirty="0">
                <a:solidFill>
                  <a:srgbClr val="FF0000"/>
                </a:solidFill>
                <a:latin typeface="+mn-ea"/>
              </a:rPr>
              <a:t>UPDATE</a:t>
            </a:r>
            <a:r>
              <a:rPr lang="ja-JP" altLang="en-US" sz="2000" dirty="0">
                <a:solidFill>
                  <a:srgbClr val="FF0000"/>
                </a:solidFill>
                <a:latin typeface="+mn-ea"/>
              </a:rPr>
              <a:t>句を使用</a:t>
            </a:r>
            <a:endParaRPr lang="en-US" altLang="ja-JP" sz="2000" dirty="0">
              <a:solidFill>
                <a:srgbClr val="FF0000"/>
              </a:solidFill>
              <a:latin typeface="+mn-ea"/>
            </a:endParaRPr>
          </a:p>
          <a:p>
            <a:endParaRPr kumimoji="1"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＜</a:t>
            </a:r>
            <a:r>
              <a:rPr lang="en-US" altLang="ja-JP" sz="2000" dirty="0">
                <a:latin typeface="+mn-ea"/>
              </a:rPr>
              <a:t>UPDATE</a:t>
            </a:r>
            <a:r>
              <a:rPr lang="ja-JP" altLang="en-US" sz="2000" dirty="0">
                <a:latin typeface="+mn-ea"/>
              </a:rPr>
              <a:t>句を使用する際の注意点＞</a:t>
            </a:r>
            <a:endParaRPr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・一度更新し終えると、元に戻せない</a:t>
            </a:r>
            <a:endParaRPr lang="en-US" altLang="ja-JP" sz="2000" dirty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　</a:t>
            </a:r>
            <a:r>
              <a:rPr lang="ja-JP" altLang="en-US" sz="2000" dirty="0">
                <a:solidFill>
                  <a:srgbClr val="FF0000"/>
                </a:solidFill>
                <a:latin typeface="+mn-ea"/>
              </a:rPr>
              <a:t>→必ず正常に処理ができるのかを確認する必要あり</a:t>
            </a:r>
            <a:endParaRPr lang="en-US" altLang="ja-JP" sz="2000" dirty="0">
              <a:solidFill>
                <a:srgbClr val="FF0000"/>
              </a:solidFill>
              <a:latin typeface="+mn-ea"/>
            </a:endParaRPr>
          </a:p>
          <a:p>
            <a:endParaRPr lang="en-US" altLang="ja-JP" sz="1600" dirty="0">
              <a:solidFill>
                <a:srgbClr val="FF0000"/>
              </a:solidFill>
              <a:latin typeface="+mn-ea"/>
            </a:endParaRPr>
          </a:p>
          <a:p>
            <a:endParaRPr lang="en-US" altLang="ja-JP" sz="1600" dirty="0">
              <a:solidFill>
                <a:srgbClr val="FF0000"/>
              </a:solidFill>
              <a:latin typeface="+mn-ea"/>
            </a:endParaRPr>
          </a:p>
          <a:p>
            <a:endParaRPr lang="en-US" altLang="ja-JP" sz="1600" dirty="0">
              <a:solidFill>
                <a:srgbClr val="FF0000"/>
              </a:solidFill>
              <a:latin typeface="+mn-ea"/>
            </a:endParaRPr>
          </a:p>
          <a:p>
            <a:endParaRPr lang="en-US" altLang="ja-JP" sz="1600" dirty="0">
              <a:solidFill>
                <a:srgbClr val="FF0000"/>
              </a:solidFill>
              <a:latin typeface="+mn-ea"/>
            </a:endParaRPr>
          </a:p>
          <a:p>
            <a:endParaRPr kumimoji="1" lang="en-US" altLang="ja-JP" sz="1600" dirty="0">
              <a:latin typeface="+mn-ea"/>
            </a:endParaRP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8D514963-FFB0-49D8-98F6-C4176CB66E5E}"/>
              </a:ext>
            </a:extLst>
          </p:cNvPr>
          <p:cNvSpPr/>
          <p:nvPr/>
        </p:nvSpPr>
        <p:spPr>
          <a:xfrm>
            <a:off x="7545360" y="656682"/>
            <a:ext cx="3168440" cy="212422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SQL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の更新は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Excel</a:t>
            </a:r>
            <a:r>
              <a:rPr lang="ja-JP" altLang="en-US" sz="16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のように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レコード単位で更新するのではなく、一括更新するイメージ（大量に更新される）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「戻せない」わけではない。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戻すのが大変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38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2779" y="274638"/>
            <a:ext cx="843528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700" dirty="0"/>
              <a:t>12.</a:t>
            </a:r>
            <a:r>
              <a:rPr lang="ja-JP" altLang="en-US" sz="1700" dirty="0"/>
              <a:t>クラスごとにあいうえお順で出席番号を発番し、</a:t>
            </a:r>
            <a:r>
              <a:rPr lang="en-US" altLang="ja-JP" sz="1700" dirty="0" err="1"/>
              <a:t>Class_No</a:t>
            </a:r>
            <a:r>
              <a:rPr lang="ja-JP" altLang="en-US" sz="1700" dirty="0"/>
              <a:t>に値を入れてください。（★４）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2779" y="1068146"/>
            <a:ext cx="9246122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--UPDATE</a:t>
            </a:r>
            <a:r>
              <a:rPr lang="ja-JP" altLang="en-US" sz="2400" dirty="0"/>
              <a:t>する前の、動作チェック</a:t>
            </a:r>
          </a:p>
          <a:p>
            <a:r>
              <a:rPr lang="en-US" altLang="ja-JP" sz="2400" dirty="0"/>
              <a:t>SELECT  [</a:t>
            </a:r>
            <a:r>
              <a:rPr lang="en-US" altLang="ja-JP" sz="2400" dirty="0" err="1"/>
              <a:t>temp_no</a:t>
            </a:r>
            <a:r>
              <a:rPr lang="en-US" altLang="ja-JP" sz="2400" dirty="0"/>
              <a:t>]</a:t>
            </a:r>
          </a:p>
          <a:p>
            <a:r>
              <a:rPr lang="en-US" altLang="ja-JP" sz="2400" dirty="0"/>
              <a:t>            ,[class]</a:t>
            </a:r>
          </a:p>
          <a:p>
            <a:r>
              <a:rPr lang="en-US" altLang="ja-JP" sz="2400" dirty="0"/>
              <a:t>            ,[reading]</a:t>
            </a:r>
          </a:p>
          <a:p>
            <a:r>
              <a:rPr lang="en-US" altLang="ja-JP" sz="2400" dirty="0"/>
              <a:t>            ,ROW_NUMBER() OVER(PARTITION BY [class] ORDER BY [reading]) AS [</a:t>
            </a:r>
            <a:r>
              <a:rPr lang="en-US" altLang="ja-JP" sz="2400" dirty="0" err="1"/>
              <a:t>class_number</a:t>
            </a:r>
            <a:r>
              <a:rPr lang="en-US" altLang="ja-JP" sz="2400" dirty="0"/>
              <a:t>]</a:t>
            </a:r>
          </a:p>
          <a:p>
            <a:endParaRPr lang="en-US" altLang="ja-JP" sz="2400" dirty="0"/>
          </a:p>
          <a:p>
            <a:r>
              <a:rPr lang="en-US" altLang="ja-JP" sz="2400" dirty="0"/>
              <a:t>FROM [DB</a:t>
            </a:r>
            <a:r>
              <a:rPr lang="ja-JP" altLang="en-US" sz="2400" dirty="0"/>
              <a:t>名</a:t>
            </a:r>
            <a:r>
              <a:rPr lang="en-US" altLang="ja-JP" sz="2400" dirty="0"/>
              <a:t>].[</a:t>
            </a:r>
            <a:r>
              <a:rPr lang="en-US" altLang="ja-JP" sz="2400" dirty="0" err="1"/>
              <a:t>dbo</a:t>
            </a:r>
            <a:r>
              <a:rPr lang="en-US" altLang="ja-JP" sz="2400" dirty="0"/>
              <a:t>].[practice]</a:t>
            </a:r>
          </a:p>
          <a:p>
            <a:r>
              <a:rPr lang="en-US" altLang="ja-JP" sz="2400" dirty="0"/>
              <a:t>ORDER BY [class],[</a:t>
            </a:r>
            <a:r>
              <a:rPr lang="en-US" altLang="ja-JP" sz="2400" dirty="0" err="1"/>
              <a:t>class_number</a:t>
            </a:r>
            <a:r>
              <a:rPr lang="en-US" altLang="ja-JP" sz="2400" dirty="0"/>
              <a:t>]</a:t>
            </a:r>
          </a:p>
          <a:p>
            <a:r>
              <a:rPr lang="en-US" altLang="ja-JP" sz="2400" dirty="0"/>
              <a:t>;</a:t>
            </a:r>
            <a:endParaRPr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2778" y="4941210"/>
            <a:ext cx="9056851" cy="121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構文解説</a:t>
            </a:r>
            <a:r>
              <a:rPr lang="en-US" altLang="ja-JP" dirty="0"/>
              <a:t>】</a:t>
            </a:r>
          </a:p>
          <a:p>
            <a:r>
              <a:rPr lang="en-US" altLang="ja-JP" dirty="0"/>
              <a:t>ROW_NUMBER() OVER(PARTITION BY [</a:t>
            </a:r>
            <a:r>
              <a:rPr lang="ja-JP" altLang="en-US" dirty="0"/>
              <a:t>グループ化する列</a:t>
            </a:r>
            <a:r>
              <a:rPr lang="en-US" altLang="ja-JP" dirty="0"/>
              <a:t>] ORDER BY [</a:t>
            </a:r>
            <a:r>
              <a:rPr lang="ja-JP" altLang="en-US" dirty="0"/>
              <a:t>並びかえる列</a:t>
            </a:r>
            <a:r>
              <a:rPr lang="en-US" altLang="ja-JP" dirty="0"/>
              <a:t>] </a:t>
            </a:r>
          </a:p>
          <a:p>
            <a:r>
              <a:rPr lang="ja-JP" altLang="en-US" dirty="0"/>
              <a:t>→グループごとに、</a:t>
            </a:r>
            <a:r>
              <a:rPr lang="en-US" altLang="ja-JP" dirty="0"/>
              <a:t>ORDER BY</a:t>
            </a:r>
            <a:r>
              <a:rPr lang="ja-JP" altLang="en-US" dirty="0"/>
              <a:t>の順番で項番を振る。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25724062"/>
      </p:ext>
    </p:extLst>
  </p:cSld>
  <p:clrMapOvr>
    <a:masterClrMapping/>
  </p:clrMapOvr>
</p:sld>
</file>

<file path=ppt/theme/theme1.xml><?xml version="1.0" encoding="utf-8"?>
<a:theme xmlns:a="http://schemas.openxmlformats.org/drawingml/2006/main" name="プレゼンテーションテンプレート2017（ケース2-1用）">
  <a:themeElements>
    <a:clrScheme name="NTT DATA COLOR MASTER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ユーザー定義 2">
      <a:majorFont>
        <a:latin typeface="HGPｺﾞｼｯｸE"/>
        <a:ea typeface="HGPｺﾞｼｯｸE"/>
        <a:cs typeface=""/>
      </a:majorFont>
      <a:minorFont>
        <a:latin typeface="HGPｺﾞｼｯｸE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2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6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sz="16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テンプレート_A4_20161220.pptx" id="{9C858962-F29B-4A66-8EC6-8BAF903AC268}" vid="{A6DDF9FA-FCEF-4354-BFA2-2E417DD6A1FB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プレゼンテーションテンプレート_A4</Template>
  <TotalTime>1066</TotalTime>
  <Words>1672</Words>
  <Application>Microsoft Office PowerPoint</Application>
  <PresentationFormat>A4 210 x 297 mm</PresentationFormat>
  <Paragraphs>268</Paragraphs>
  <Slides>13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HGPGothicE</vt:lpstr>
      <vt:lpstr>HGPGothicE</vt:lpstr>
      <vt:lpstr>HGP創英角ｺﾞｼｯｸUB</vt:lpstr>
      <vt:lpstr>Meiryo UI</vt:lpstr>
      <vt:lpstr>MS PGothic</vt:lpstr>
      <vt:lpstr>Yu Gothic</vt:lpstr>
      <vt:lpstr>Arial</vt:lpstr>
      <vt:lpstr>プレゼンテーションテンプレート2017（ケース2-1用）</vt:lpstr>
      <vt:lpstr>PowerPoint プレゼンテーション</vt:lpstr>
      <vt:lpstr>11.現在のテーブルに一番右に、「star」というカラムを追加して参照してください。 　なお、「star」カラムには、総合得点（sum）が370点以上の人に、「☆」の値が入るカラムとします。（★４）　※join句を使用</vt:lpstr>
      <vt:lpstr>今回のJOINのイメージ</vt:lpstr>
      <vt:lpstr>11.現在のテーブルに一番右に、「star」というカラムを追加して参照してください。 　なお、「star」カラムには、総合得点（sum）が370点以上の人に、「☆」の値が入るカラムとします。（★４）</vt:lpstr>
      <vt:lpstr>【TIPS】JOINの種類</vt:lpstr>
      <vt:lpstr>【TIPS】JOINの種類</vt:lpstr>
      <vt:lpstr>11.現在のテーブルに一番右に、「star」というカラムを追加して参照してください。 　なお、「star」カラムには、総合得点（sum）が370点以上の人に、「☆」の値が入るカラムとします。（★４）</vt:lpstr>
      <vt:lpstr>12.クラスごとにあいうえお順で出席番号を発番し、Class_Noに値を入れてください。（★４）</vt:lpstr>
      <vt:lpstr>12.クラスごとにあいうえお順で出席番号を発番し、Class_Noに値を入れてください。（★４）</vt:lpstr>
      <vt:lpstr>【TIPS】 ROW_NUMBER関数</vt:lpstr>
      <vt:lpstr>12.クラスごとにあいうえお順で出席番号を発番し、Class_Noに値を入れてください。（★４）</vt:lpstr>
      <vt:lpstr>12.クラスごとにあいうえお順で出席番号を発番し、Class_Noに値を入れてください。（★４）</vt:lpstr>
      <vt:lpstr>PowerPoint プレゼンテーション</vt:lpstr>
    </vt:vector>
  </TitlesOfParts>
  <Company>NTTデータ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NTTデータ広報部</dc:creator>
  <cp:lastModifiedBy>安原 朋紀</cp:lastModifiedBy>
  <cp:revision>63</cp:revision>
  <cp:lastPrinted>2016-10-11T04:40:04Z</cp:lastPrinted>
  <dcterms:created xsi:type="dcterms:W3CDTF">2016-12-21T07:08:36Z</dcterms:created>
  <dcterms:modified xsi:type="dcterms:W3CDTF">2021-01-28T09:32:14Z</dcterms:modified>
  <cp:version>1.1</cp:version>
</cp:coreProperties>
</file>