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81" r:id="rId6"/>
    <p:sldId id="274" r:id="rId7"/>
    <p:sldId id="275" r:id="rId8"/>
    <p:sldId id="278" r:id="rId9"/>
    <p:sldId id="276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424" autoAdjust="0"/>
  </p:normalViewPr>
  <p:slideViewPr>
    <p:cSldViewPr snapToObjects="1">
      <p:cViewPr varScale="1">
        <p:scale>
          <a:sx n="109" d="100"/>
          <a:sy n="109" d="100"/>
        </p:scale>
        <p:origin x="150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ngineer-memo.com/2012/11/04/sql-server-%E3%81%AE%E5%9B%9B%E6%8D%A8%E4%BA%94%E5%85%A5%E3%81%AB%E3%81%A4%E3%81%84%E3%81%A6/" TargetMode="External"/><Relationship Id="rId2" Type="http://schemas.openxmlformats.org/officeDocument/2006/relationships/hyperlink" Target="https://docs.microsoft.com/ja-jp/sql/t-sql/functions/round-transact-sql?view=sql-server-ver15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 smtClean="0"/>
              <a:t>_</a:t>
            </a:r>
            <a:r>
              <a:rPr lang="ja-JP" altLang="en-US" dirty="0" smtClean="0"/>
              <a:t>問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秘密（関係者限り）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 社　 名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所有者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ja-JP" altLang="en-US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6.</a:t>
            </a:r>
            <a:r>
              <a:rPr lang="ja-JP" altLang="en-US" sz="1700" dirty="0"/>
              <a:t>１組の五科目合計点数最高得点者の名前と、その人の合計点を抽出してください。（★３）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551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</a:t>
            </a:r>
            <a:r>
              <a:rPr lang="en-US" altLang="ja-JP" sz="3200" dirty="0" smtClean="0"/>
              <a:t> TOP </a:t>
            </a:r>
            <a:r>
              <a:rPr lang="en-US" altLang="ja-JP" sz="3200" dirty="0"/>
              <a:t>1 </a:t>
            </a:r>
            <a:r>
              <a:rPr lang="en-US" altLang="ja-JP" sz="3200" dirty="0" smtClean="0"/>
              <a:t> </a:t>
            </a:r>
          </a:p>
          <a:p>
            <a:r>
              <a:rPr lang="en-US" altLang="ja-JP" sz="3200" dirty="0" smtClean="0"/>
              <a:t>              [name]</a:t>
            </a:r>
            <a:endParaRPr lang="en-US" altLang="ja-JP" sz="3200" dirty="0"/>
          </a:p>
          <a:p>
            <a:r>
              <a:rPr lang="en-US" altLang="ja-JP" sz="3200" dirty="0" smtClean="0"/>
              <a:t>              ,[sum]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 </a:t>
            </a:r>
            <a:endParaRPr lang="en-US" altLang="ja-JP" sz="3200" dirty="0"/>
          </a:p>
          <a:p>
            <a:r>
              <a:rPr lang="en-US" altLang="ja-JP" sz="3200" dirty="0"/>
              <a:t>WHERE </a:t>
            </a:r>
            <a:r>
              <a:rPr lang="en-US" altLang="ja-JP" sz="3200" dirty="0" smtClean="0"/>
              <a:t>[class] </a:t>
            </a:r>
            <a:r>
              <a:rPr lang="en-US" altLang="ja-JP" sz="3200" dirty="0"/>
              <a:t>= 1</a:t>
            </a:r>
          </a:p>
          <a:p>
            <a:r>
              <a:rPr lang="en-US" altLang="ja-JP" sz="3200" dirty="0"/>
              <a:t>ORDER BY </a:t>
            </a:r>
            <a:r>
              <a:rPr lang="en-US" altLang="ja-JP" sz="3200" dirty="0" smtClean="0"/>
              <a:t>[sum] </a:t>
            </a:r>
            <a:r>
              <a:rPr lang="en-US" altLang="ja-JP" sz="3200" dirty="0"/>
              <a:t>DESC</a:t>
            </a:r>
          </a:p>
          <a:p>
            <a:r>
              <a:rPr lang="en-US" altLang="ja-JP" sz="32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745750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 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r>
              <a:rPr lang="ja-JP" altLang="en-US" dirty="0"/>
              <a:t> ： クエリ結果の</a:t>
            </a:r>
            <a:r>
              <a:rPr lang="en-US" altLang="ja-JP" dirty="0"/>
              <a:t>”(</a:t>
            </a:r>
            <a:r>
              <a:rPr lang="ja-JP" altLang="en-US" dirty="0"/>
              <a:t>数字</a:t>
            </a:r>
            <a:r>
              <a:rPr lang="en-US" altLang="ja-JP" dirty="0"/>
              <a:t>)”</a:t>
            </a:r>
            <a:r>
              <a:rPr lang="ja-JP" altLang="en-US" dirty="0" smtClean="0"/>
              <a:t>行の</a:t>
            </a:r>
            <a:r>
              <a:rPr lang="ja-JP" altLang="en-US" dirty="0"/>
              <a:t>結果のみを出力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並び替え</a:t>
            </a:r>
            <a:r>
              <a:rPr lang="ja-JP" altLang="en-US" dirty="0">
                <a:solidFill>
                  <a:srgbClr val="FF0000"/>
                </a:solidFill>
              </a:rPr>
              <a:t>を行うものではないため注意。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    </a:t>
            </a:r>
            <a:r>
              <a:rPr lang="en-US" altLang="ja-JP" dirty="0" smtClean="0"/>
              <a:t>※SQL Server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Access</a:t>
            </a:r>
            <a:r>
              <a:rPr lang="ja-JP" altLang="en-US" dirty="0" smtClean="0"/>
              <a:t>のみ使用可。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52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1.</a:t>
            </a:r>
            <a:r>
              <a:rPr lang="ja-JP" altLang="en-US" sz="1800" dirty="0"/>
              <a:t>全データを参照し、クラスごとに並べてください。（★１）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1052737"/>
            <a:ext cx="820891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* </a:t>
            </a:r>
            <a:endParaRPr lang="en-US" altLang="ja-JP" sz="3200" dirty="0" smtClean="0"/>
          </a:p>
          <a:p>
            <a:r>
              <a:rPr lang="en-US" altLang="ja-JP" sz="3200" dirty="0" smtClean="0"/>
              <a:t>FROM  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</a:t>
            </a:r>
            <a:endParaRPr lang="en-US" altLang="ja-JP" sz="3200" dirty="0"/>
          </a:p>
          <a:p>
            <a:r>
              <a:rPr lang="en-US" altLang="ja-JP" sz="3200" dirty="0"/>
              <a:t>ORDER BY </a:t>
            </a:r>
            <a:r>
              <a:rPr lang="en-US" altLang="ja-JP" sz="3200" dirty="0" smtClean="0"/>
              <a:t>[class]</a:t>
            </a:r>
            <a:endParaRPr lang="en-US" altLang="ja-JP" sz="3200" dirty="0"/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1562" y="3272931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* </a:t>
            </a:r>
            <a:r>
              <a:rPr lang="ja-JP" altLang="en-US" dirty="0"/>
              <a:t>： 全カラムを表す記号。（今回はすべてのデータを見たいため、</a:t>
            </a:r>
            <a:r>
              <a:rPr lang="ja-JP" altLang="en-US" dirty="0" smtClean="0"/>
              <a:t>使用）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ORDER BY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　・  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または</a:t>
            </a:r>
            <a:r>
              <a:rPr lang="ja-JP" altLang="en-US" dirty="0" smtClean="0"/>
              <a:t>複数の指定した列に基づいて</a:t>
            </a:r>
            <a:r>
              <a:rPr lang="ja-JP" altLang="en-US" dirty="0"/>
              <a:t>、クエリの結果を</a:t>
            </a:r>
            <a:r>
              <a:rPr lang="ja-JP" altLang="en-US" dirty="0" smtClean="0"/>
              <a:t>並べ替える</a:t>
            </a:r>
            <a:endParaRPr lang="en-US" altLang="ja-JP" dirty="0" smtClean="0"/>
          </a:p>
          <a:p>
            <a:r>
              <a:rPr lang="ja-JP" altLang="en-US" dirty="0" smtClean="0"/>
              <a:t>　・　</a:t>
            </a:r>
            <a:r>
              <a:rPr lang="en-US" altLang="ja-JP" dirty="0" smtClean="0"/>
              <a:t>ORDER BY </a:t>
            </a:r>
            <a:r>
              <a:rPr lang="en-US" altLang="ja-JP" dirty="0"/>
              <a:t>[</a:t>
            </a:r>
            <a:r>
              <a:rPr lang="ja-JP" altLang="en-US" dirty="0"/>
              <a:t>カラム名</a:t>
            </a:r>
            <a:r>
              <a:rPr lang="en-US" altLang="ja-JP" dirty="0" smtClean="0"/>
              <a:t>] ASC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昇順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  ORDER BY </a:t>
            </a:r>
            <a:r>
              <a:rPr lang="en-US" altLang="ja-JP" dirty="0"/>
              <a:t>[</a:t>
            </a:r>
            <a:r>
              <a:rPr lang="ja-JP" altLang="en-US" dirty="0"/>
              <a:t>カラム名</a:t>
            </a:r>
            <a:r>
              <a:rPr lang="en-US" altLang="ja-JP" dirty="0" smtClean="0"/>
              <a:t>] DECS</a:t>
            </a:r>
            <a:r>
              <a:rPr lang="ja-JP" altLang="en-US" dirty="0" smtClean="0"/>
              <a:t>　（降順）　</a:t>
            </a:r>
            <a:endParaRPr lang="en-US" altLang="ja-JP" dirty="0" smtClean="0"/>
          </a:p>
          <a:p>
            <a:r>
              <a:rPr lang="ja-JP" altLang="en-US" dirty="0" smtClean="0"/>
              <a:t>　・　</a:t>
            </a:r>
            <a:r>
              <a:rPr lang="en-US" altLang="ja-JP" dirty="0" smtClean="0"/>
              <a:t>ASC/DESC</a:t>
            </a:r>
            <a:r>
              <a:rPr lang="ja-JP" altLang="en-US" dirty="0" smtClean="0"/>
              <a:t>を指定しない場合は、</a:t>
            </a:r>
            <a:r>
              <a:rPr lang="en-US" altLang="ja-JP" dirty="0" smtClean="0"/>
              <a:t>ASC</a:t>
            </a:r>
            <a:r>
              <a:rPr lang="ja-JP" altLang="en-US" dirty="0" smtClean="0"/>
              <a:t>がデフォルト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値は一番小さい値として</a:t>
            </a:r>
            <a:r>
              <a:rPr lang="ja-JP" altLang="en-US" dirty="0" smtClean="0"/>
              <a:t>扱われる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自動的に並び替えが行われることはないため、並び替えをしたい際は必ず指定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9370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2.</a:t>
            </a:r>
            <a:r>
              <a:rPr lang="ja-JP" altLang="en-US" sz="1800" dirty="0"/>
              <a:t>全データの件数を数えてください。（★１）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1124680"/>
            <a:ext cx="82089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COUNT(*) AS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cnt</a:t>
            </a:r>
            <a:r>
              <a:rPr lang="en-US" altLang="ja-JP" sz="3200" dirty="0" smtClean="0"/>
              <a:t>]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</a:t>
            </a:r>
            <a:endParaRPr lang="en-US" altLang="ja-JP" sz="3200" dirty="0"/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357302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COUNT</a:t>
            </a:r>
            <a:r>
              <a:rPr lang="en-US" altLang="ja-JP" dirty="0" smtClean="0"/>
              <a:t>([</a:t>
            </a:r>
            <a:r>
              <a:rPr lang="ja-JP" altLang="en-US" dirty="0" smtClean="0"/>
              <a:t>カラム名</a:t>
            </a:r>
            <a:r>
              <a:rPr lang="en-US" altLang="ja-JP" dirty="0" smtClean="0"/>
              <a:t>]) </a:t>
            </a:r>
            <a:r>
              <a:rPr lang="ja-JP" altLang="en-US" dirty="0"/>
              <a:t>： 指定のカラムにいくつの値が入っているかを返す。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カラム名指定をした際は、</a:t>
            </a:r>
            <a:r>
              <a:rPr lang="en-US" altLang="ja-JP" b="1" dirty="0" smtClean="0">
                <a:solidFill>
                  <a:srgbClr val="FF0000"/>
                </a:solidFill>
              </a:rPr>
              <a:t>NULL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ja-JP" altLang="en-US" b="1" dirty="0">
                <a:solidFill>
                  <a:srgbClr val="FF0000"/>
                </a:solidFill>
              </a:rPr>
              <a:t>数えられないことに注意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		※</a:t>
            </a:r>
            <a:r>
              <a:rPr lang="ja-JP" altLang="en-US" dirty="0"/>
              <a:t>カラム名を</a:t>
            </a:r>
            <a:r>
              <a:rPr lang="en-US" altLang="ja-JP" dirty="0"/>
              <a:t>” * ”</a:t>
            </a:r>
            <a:r>
              <a:rPr lang="ja-JP" altLang="en-US" dirty="0"/>
              <a:t>にした場合は、</a:t>
            </a:r>
            <a:r>
              <a:rPr lang="en-US" altLang="ja-JP" dirty="0"/>
              <a:t>NULL</a:t>
            </a:r>
            <a:r>
              <a:rPr lang="ja-JP" altLang="en-US" dirty="0"/>
              <a:t>も数える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AS</a:t>
            </a:r>
            <a:r>
              <a:rPr lang="ja-JP" altLang="en-US" dirty="0" smtClean="0"/>
              <a:t>：新たに列名を指定するときに用いる。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省略</a:t>
            </a:r>
            <a:r>
              <a:rPr lang="ja-JP" altLang="en-US" dirty="0"/>
              <a:t>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64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3.</a:t>
            </a:r>
            <a:r>
              <a:rPr lang="ja-JP" altLang="en-US" sz="1800" dirty="0"/>
              <a:t>各クラスに何人の人がいるかを算出してください。（★１）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SELECT  [class]</a:t>
            </a:r>
            <a:endParaRPr lang="en-US" altLang="ja-JP" sz="2800" dirty="0"/>
          </a:p>
          <a:p>
            <a:r>
              <a:rPr lang="en-US" altLang="ja-JP" sz="2800" dirty="0" smtClean="0"/>
              <a:t>            ,COUNT</a:t>
            </a:r>
            <a:r>
              <a:rPr lang="en-US" altLang="ja-JP" sz="2800" dirty="0"/>
              <a:t>(*) AS </a:t>
            </a:r>
            <a:r>
              <a:rPr lang="en-US" altLang="ja-JP" sz="2800" dirty="0" smtClean="0"/>
              <a:t>[</a:t>
            </a:r>
            <a:r>
              <a:rPr lang="en-US" altLang="ja-JP" sz="2800" dirty="0" err="1" smtClean="0"/>
              <a:t>class_cnt</a:t>
            </a:r>
            <a:r>
              <a:rPr lang="en-US" altLang="ja-JP" sz="2800" dirty="0" smtClean="0"/>
              <a:t>]</a:t>
            </a:r>
            <a:endParaRPr lang="en-US" altLang="ja-JP" sz="2800" dirty="0"/>
          </a:p>
          <a:p>
            <a:r>
              <a:rPr lang="en-US" altLang="ja-JP" sz="2800" dirty="0"/>
              <a:t>FROM </a:t>
            </a:r>
            <a:r>
              <a:rPr lang="en-US" altLang="ja-JP" sz="2800" dirty="0" smtClean="0"/>
              <a:t>[DB</a:t>
            </a:r>
            <a:r>
              <a:rPr lang="ja-JP" altLang="en-US" sz="2800" dirty="0" smtClean="0"/>
              <a:t>名</a:t>
            </a:r>
            <a:r>
              <a:rPr lang="en-US" altLang="ja-JP" sz="2800" dirty="0" smtClean="0"/>
              <a:t>].[</a:t>
            </a:r>
            <a:r>
              <a:rPr lang="en-US" altLang="ja-JP" sz="2800" dirty="0" err="1" smtClean="0"/>
              <a:t>dbo</a:t>
            </a:r>
            <a:r>
              <a:rPr lang="en-US" altLang="ja-JP" sz="2800" dirty="0" smtClean="0"/>
              <a:t>].[practice] </a:t>
            </a:r>
            <a:endParaRPr lang="en-US" altLang="ja-JP" sz="2800" dirty="0"/>
          </a:p>
          <a:p>
            <a:r>
              <a:rPr lang="en-US" altLang="ja-JP" sz="2800" dirty="0"/>
              <a:t>GROUP BY </a:t>
            </a:r>
            <a:r>
              <a:rPr lang="en-US" altLang="ja-JP" sz="2800" dirty="0" smtClean="0"/>
              <a:t>[class]</a:t>
            </a:r>
            <a:endParaRPr lang="en-US" altLang="ja-JP" sz="2800" dirty="0"/>
          </a:p>
          <a:p>
            <a:r>
              <a:rPr lang="en-US" altLang="ja-JP" sz="2800" dirty="0"/>
              <a:t>ORDER BY </a:t>
            </a:r>
            <a:r>
              <a:rPr lang="en-US" altLang="ja-JP" sz="2800" dirty="0" smtClean="0"/>
              <a:t>[class]</a:t>
            </a:r>
            <a:endParaRPr lang="en-US" altLang="ja-JP" sz="2800" dirty="0"/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149100"/>
            <a:ext cx="8352928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GROUP </a:t>
            </a:r>
            <a:r>
              <a:rPr lang="en-US" altLang="ja-JP" dirty="0" smtClean="0"/>
              <a:t>BY [</a:t>
            </a:r>
            <a:r>
              <a:rPr lang="ja-JP" altLang="en-US" dirty="0" smtClean="0"/>
              <a:t>カラム名</a:t>
            </a:r>
            <a:r>
              <a:rPr lang="en-US" altLang="ja-JP" dirty="0" smtClean="0"/>
              <a:t>] </a:t>
            </a:r>
            <a:r>
              <a:rPr lang="ja-JP" altLang="en-US" dirty="0"/>
              <a:t>： </a:t>
            </a:r>
            <a:r>
              <a:rPr lang="en-US" altLang="ja-JP" dirty="0"/>
              <a:t>1 </a:t>
            </a:r>
            <a:r>
              <a:rPr lang="ja-JP" altLang="en-US" dirty="0"/>
              <a:t>つ以上の列または式の値ごとにグループ化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</a:t>
            </a:r>
            <a:r>
              <a:rPr lang="ja-JP" altLang="en-US" dirty="0" smtClean="0"/>
              <a:t>　　　　　　　　「</a:t>
            </a:r>
            <a:r>
              <a:rPr lang="ja-JP" altLang="en-US" dirty="0"/>
              <a:t>○○ごと」といった単位で集計したい際に使う。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</a:t>
            </a:r>
            <a:r>
              <a:rPr lang="ja-JP" altLang="en-US" dirty="0" smtClean="0"/>
              <a:t>　　　　　　　　（</a:t>
            </a:r>
            <a:r>
              <a:rPr lang="ja-JP" altLang="en-US" dirty="0"/>
              <a:t>カウント、合計、平均、最大、最小、</a:t>
            </a:r>
            <a:r>
              <a:rPr lang="en-US" altLang="ja-JP" dirty="0"/>
              <a:t>etc…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20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360" y="253143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 smtClean="0"/>
              <a:t>・ </a:t>
            </a:r>
            <a:r>
              <a:rPr lang="en-US" altLang="ja-JP" sz="2000" dirty="0" smtClean="0"/>
              <a:t>GROUP BY</a:t>
            </a:r>
            <a:r>
              <a:rPr lang="ja-JP" altLang="en-US" sz="2000" dirty="0" smtClean="0"/>
              <a:t>のイメージ</a:t>
            </a:r>
            <a:endParaRPr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6946" y="1090837"/>
            <a:ext cx="41765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SELECT  [class]</a:t>
            </a:r>
            <a:endParaRPr lang="en-US" altLang="ja-JP" sz="2000" dirty="0"/>
          </a:p>
          <a:p>
            <a:r>
              <a:rPr lang="en-US" altLang="ja-JP" sz="2000" dirty="0" smtClean="0"/>
              <a:t>            ,COUNT</a:t>
            </a:r>
            <a:r>
              <a:rPr lang="en-US" altLang="ja-JP" sz="2000" dirty="0"/>
              <a:t>(*) AS 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class_cnt</a:t>
            </a:r>
            <a:r>
              <a:rPr lang="en-US" altLang="ja-JP" sz="2000" dirty="0" smtClean="0"/>
              <a:t>]</a:t>
            </a:r>
            <a:endParaRPr lang="en-US" altLang="ja-JP" sz="2000" dirty="0"/>
          </a:p>
          <a:p>
            <a:r>
              <a:rPr lang="en-US" altLang="ja-JP" sz="2000" dirty="0"/>
              <a:t>FROM </a:t>
            </a:r>
            <a:r>
              <a:rPr lang="en-US" altLang="ja-JP" sz="2000" dirty="0" smtClean="0"/>
              <a:t>[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名</a:t>
            </a:r>
            <a:r>
              <a:rPr lang="en-US" altLang="ja-JP" sz="2000" dirty="0" smtClean="0"/>
              <a:t>].[</a:t>
            </a:r>
            <a:r>
              <a:rPr lang="en-US" altLang="ja-JP" sz="2000" dirty="0" err="1" smtClean="0"/>
              <a:t>dbo</a:t>
            </a:r>
            <a:r>
              <a:rPr lang="en-US" altLang="ja-JP" sz="2000" dirty="0" smtClean="0"/>
              <a:t>].[practice] </a:t>
            </a:r>
            <a:endParaRPr lang="en-US" altLang="ja-JP" sz="2000" dirty="0"/>
          </a:p>
          <a:p>
            <a:r>
              <a:rPr lang="en-US" altLang="ja-JP" sz="2000" dirty="0"/>
              <a:t>GROUP BY </a:t>
            </a:r>
            <a:r>
              <a:rPr lang="en-US" altLang="ja-JP" sz="2000" dirty="0" smtClean="0"/>
              <a:t>[class]</a:t>
            </a:r>
            <a:endParaRPr lang="en-US" altLang="ja-JP" sz="2000" dirty="0"/>
          </a:p>
          <a:p>
            <a:r>
              <a:rPr lang="en-US" altLang="ja-JP" sz="2000" dirty="0"/>
              <a:t>ORDER BY </a:t>
            </a:r>
            <a:r>
              <a:rPr lang="en-US" altLang="ja-JP" sz="2000" dirty="0" smtClean="0"/>
              <a:t>[class]</a:t>
            </a:r>
            <a:endParaRPr lang="en-US" altLang="ja-JP" sz="2000" dirty="0"/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53656"/>
              </p:ext>
            </p:extLst>
          </p:nvPr>
        </p:nvGraphicFramePr>
        <p:xfrm>
          <a:off x="920440" y="1090837"/>
          <a:ext cx="2873426" cy="269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21587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 smtClean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0193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56247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1607"/>
              </p:ext>
            </p:extLst>
          </p:nvPr>
        </p:nvGraphicFramePr>
        <p:xfrm>
          <a:off x="926320" y="4747017"/>
          <a:ext cx="2873426" cy="154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class_cnt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 smtClean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baseline="0" dirty="0" smtClean="0"/>
                        <a:t>2</a:t>
                      </a:r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</a:tbl>
          </a:graphicData>
        </a:graphic>
      </p:graphicFrame>
      <p:sp>
        <p:nvSpPr>
          <p:cNvPr id="10" name="左中かっこ 9"/>
          <p:cNvSpPr/>
          <p:nvPr/>
        </p:nvSpPr>
        <p:spPr>
          <a:xfrm>
            <a:off x="632400" y="1434557"/>
            <a:ext cx="216030" cy="864120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13" idx="1"/>
          </p:cNvCxnSpPr>
          <p:nvPr/>
        </p:nvCxnSpPr>
        <p:spPr>
          <a:xfrm rot="10800000" flipH="1" flipV="1">
            <a:off x="632400" y="1866617"/>
            <a:ext cx="288040" cy="3456480"/>
          </a:xfrm>
          <a:prstGeom prst="bentConnector3">
            <a:avLst>
              <a:gd name="adj1" fmla="val -7936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20440" y="5107067"/>
            <a:ext cx="302442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440" y="5539127"/>
            <a:ext cx="3024420" cy="38947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左中かっこ 16"/>
          <p:cNvSpPr/>
          <p:nvPr/>
        </p:nvSpPr>
        <p:spPr>
          <a:xfrm rot="10800000">
            <a:off x="3728830" y="2154657"/>
            <a:ext cx="216030" cy="864120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1"/>
            <a:endCxn id="16" idx="3"/>
          </p:cNvCxnSpPr>
          <p:nvPr/>
        </p:nvCxnSpPr>
        <p:spPr>
          <a:xfrm>
            <a:off x="3944860" y="2586717"/>
            <a:ext cx="12700" cy="3147150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704410" y="3018777"/>
            <a:ext cx="216030" cy="36005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>
            <a:stCxn id="22" idx="1"/>
            <a:endCxn id="25" idx="1"/>
          </p:cNvCxnSpPr>
          <p:nvPr/>
        </p:nvCxnSpPr>
        <p:spPr>
          <a:xfrm rot="10800000" flipH="1" flipV="1">
            <a:off x="704410" y="3198802"/>
            <a:ext cx="216030" cy="2937696"/>
          </a:xfrm>
          <a:prstGeom prst="bentConnector3">
            <a:avLst>
              <a:gd name="adj1" fmla="val -10581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20440" y="5941758"/>
            <a:ext cx="3024420" cy="389479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48430" y="764630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 smtClean="0"/>
              <a:t>practice</a:t>
            </a:r>
            <a:r>
              <a:rPr lang="ja-JP" altLang="en-US" sz="1600" dirty="0" smtClean="0"/>
              <a:t>テーブル</a:t>
            </a:r>
            <a:endParaRPr lang="ja-JP" altLang="en-US" sz="1600" dirty="0"/>
          </a:p>
        </p:txBody>
      </p:sp>
      <p:sp>
        <p:nvSpPr>
          <p:cNvPr id="30" name="下矢印 29"/>
          <p:cNvSpPr/>
          <p:nvPr/>
        </p:nvSpPr>
        <p:spPr>
          <a:xfrm>
            <a:off x="1928580" y="3882897"/>
            <a:ext cx="432060" cy="5760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2360640" y="4005342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 smtClean="0"/>
              <a:t>class</a:t>
            </a:r>
            <a:r>
              <a:rPr lang="ja-JP" altLang="en-US" sz="1600" dirty="0" smtClean="0"/>
              <a:t>ごとに集計</a:t>
            </a:r>
            <a:endParaRPr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66896" y="3325598"/>
            <a:ext cx="5138764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GROUP BY</a:t>
            </a:r>
            <a:r>
              <a:rPr lang="ja-JP" altLang="en-US" dirty="0" smtClean="0">
                <a:solidFill>
                  <a:srgbClr val="FF0000"/>
                </a:solidFill>
              </a:rPr>
              <a:t>句を使用する</a:t>
            </a:r>
            <a:r>
              <a:rPr lang="ja-JP" altLang="en-US" dirty="0" smtClean="0">
                <a:solidFill>
                  <a:srgbClr val="FF0000"/>
                </a:solidFill>
              </a:rPr>
              <a:t>際、</a:t>
            </a:r>
            <a:r>
              <a:rPr lang="en-US" altLang="ja-JP" dirty="0" smtClean="0">
                <a:solidFill>
                  <a:srgbClr val="FF0000"/>
                </a:solidFill>
              </a:rPr>
              <a:t>SELECT</a:t>
            </a:r>
            <a:r>
              <a:rPr lang="ja-JP" altLang="en-US" dirty="0" smtClean="0">
                <a:solidFill>
                  <a:srgbClr val="FF0000"/>
                </a:solidFill>
              </a:rPr>
              <a:t>句に</a:t>
            </a:r>
            <a:r>
              <a:rPr lang="ja-JP" altLang="en-US" dirty="0" smtClean="0">
                <a:solidFill>
                  <a:srgbClr val="FF0000"/>
                </a:solidFill>
              </a:rPr>
              <a:t>は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GROUP </a:t>
            </a:r>
            <a:r>
              <a:rPr lang="en-US" altLang="ja-JP" dirty="0" smtClean="0">
                <a:solidFill>
                  <a:srgbClr val="FF0000"/>
                </a:solidFill>
              </a:rPr>
              <a:t>BY</a:t>
            </a:r>
            <a:r>
              <a:rPr lang="ja-JP" altLang="en-US" dirty="0" smtClean="0">
                <a:solidFill>
                  <a:srgbClr val="FF0000"/>
                </a:solidFill>
              </a:rPr>
              <a:t>で指定したカラム及び集計関数</a:t>
            </a:r>
            <a:r>
              <a:rPr lang="ja-JP" altLang="en-US" dirty="0" smtClean="0">
                <a:solidFill>
                  <a:srgbClr val="FF0000"/>
                </a:solidFill>
              </a:rPr>
              <a:t>のみ指定</a:t>
            </a:r>
            <a:r>
              <a:rPr lang="ja-JP" altLang="en-US" dirty="0" smtClean="0">
                <a:solidFill>
                  <a:srgbClr val="FF0000"/>
                </a:solidFill>
              </a:rPr>
              <a:t>できる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→集約キーとそれ以外の列が必ずしも一対一に対</a:t>
            </a:r>
            <a:endParaRPr lang="en-US" altLang="ja-JP" dirty="0" smtClean="0"/>
          </a:p>
          <a:p>
            <a:r>
              <a:rPr lang="ja-JP" altLang="en-US" dirty="0" smtClean="0"/>
              <a:t>応しないため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1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4.</a:t>
            </a:r>
            <a:r>
              <a:rPr lang="ja-JP" altLang="en-US" sz="1800" dirty="0"/>
              <a:t>クラスごとの、国語の平均点を算出してください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/>
              <a:t> </a:t>
            </a:r>
            <a:r>
              <a:rPr lang="en-US" altLang="ja-JP" sz="1800" dirty="0" smtClean="0"/>
              <a:t> ※</a:t>
            </a:r>
            <a:r>
              <a:rPr lang="ja-JP" altLang="en-US" sz="1800" dirty="0" smtClean="0"/>
              <a:t>平均点は、小数第一位で丸めること。（</a:t>
            </a:r>
            <a:r>
              <a:rPr lang="ja-JP" altLang="en-US" sz="1800" dirty="0"/>
              <a:t>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88364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</a:t>
            </a:r>
            <a:r>
              <a:rPr lang="en-US" altLang="ja-JP" sz="2800" dirty="0" smtClean="0"/>
              <a:t> [class]</a:t>
            </a:r>
            <a:endParaRPr lang="en-US" altLang="ja-JP" sz="2800" dirty="0"/>
          </a:p>
          <a:p>
            <a:r>
              <a:rPr lang="en-US" altLang="ja-JP" sz="2800" dirty="0" smtClean="0"/>
              <a:t>            ,ROUND(AVG([</a:t>
            </a:r>
            <a:r>
              <a:rPr lang="en-US" altLang="ja-JP" sz="2800" dirty="0" err="1" smtClean="0"/>
              <a:t>japanese</a:t>
            </a:r>
            <a:r>
              <a:rPr lang="en-US" altLang="ja-JP" sz="2800" dirty="0" smtClean="0"/>
              <a:t>]),</a:t>
            </a:r>
            <a:r>
              <a:rPr lang="en-US" altLang="ja-JP" sz="2800" dirty="0"/>
              <a:t>1) AS </a:t>
            </a:r>
            <a:r>
              <a:rPr lang="en-US" altLang="ja-JP" sz="2800" dirty="0" smtClean="0"/>
              <a:t>[</a:t>
            </a:r>
            <a:r>
              <a:rPr lang="en-US" altLang="ja-JP" sz="2800" dirty="0" err="1" smtClean="0"/>
              <a:t>ave_japanese</a:t>
            </a:r>
            <a:r>
              <a:rPr lang="en-US" altLang="ja-JP" sz="2800" dirty="0" smtClean="0"/>
              <a:t>] </a:t>
            </a:r>
            <a:endParaRPr lang="en-US" altLang="ja-JP" sz="2800" dirty="0"/>
          </a:p>
          <a:p>
            <a:r>
              <a:rPr lang="en-US" altLang="ja-JP" sz="2800" dirty="0"/>
              <a:t>FROM </a:t>
            </a:r>
            <a:r>
              <a:rPr lang="en-US" altLang="ja-JP" sz="2800" dirty="0" smtClean="0"/>
              <a:t>[DB</a:t>
            </a:r>
            <a:r>
              <a:rPr lang="ja-JP" altLang="en-US" sz="2800" dirty="0" smtClean="0"/>
              <a:t>名</a:t>
            </a:r>
            <a:r>
              <a:rPr lang="en-US" altLang="ja-JP" sz="2800" dirty="0" smtClean="0"/>
              <a:t>].[</a:t>
            </a:r>
            <a:r>
              <a:rPr lang="en-US" altLang="ja-JP" sz="2800" dirty="0" err="1" smtClean="0"/>
              <a:t>dbo</a:t>
            </a:r>
            <a:r>
              <a:rPr lang="en-US" altLang="ja-JP" sz="2800" dirty="0" smtClean="0"/>
              <a:t>].[practice] </a:t>
            </a:r>
            <a:endParaRPr lang="en-US" altLang="ja-JP" sz="2800" dirty="0"/>
          </a:p>
          <a:p>
            <a:r>
              <a:rPr lang="en-US" altLang="ja-JP" sz="2800" dirty="0"/>
              <a:t>GROUP BY </a:t>
            </a:r>
            <a:r>
              <a:rPr lang="en-US" altLang="ja-JP" sz="2800" dirty="0" smtClean="0"/>
              <a:t>[class]</a:t>
            </a:r>
            <a:endParaRPr lang="en-US" altLang="ja-JP" sz="2800" dirty="0"/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5832" y="4077090"/>
            <a:ext cx="8352928" cy="26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AVG</a:t>
            </a:r>
            <a:r>
              <a:rPr lang="en-US" altLang="ja-JP" dirty="0" smtClean="0"/>
              <a:t>([</a:t>
            </a:r>
            <a:r>
              <a:rPr lang="ja-JP" altLang="en-US" dirty="0" smtClean="0"/>
              <a:t>カラム名</a:t>
            </a:r>
            <a:r>
              <a:rPr lang="en-US" altLang="ja-JP" dirty="0" smtClean="0"/>
              <a:t>])</a:t>
            </a:r>
            <a:r>
              <a:rPr lang="ja-JP" altLang="en-US" dirty="0"/>
              <a:t>：指定のカラム内の平均値を算出する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ROUND(</a:t>
            </a:r>
            <a:r>
              <a:rPr lang="ja-JP" altLang="en-US" dirty="0"/>
              <a:t>値</a:t>
            </a:r>
            <a:r>
              <a:rPr lang="en-US" altLang="ja-JP" dirty="0"/>
              <a:t> , </a:t>
            </a:r>
            <a:r>
              <a:rPr lang="ja-JP" altLang="en-US" dirty="0"/>
              <a:t>数字</a:t>
            </a:r>
            <a:r>
              <a:rPr lang="en-US" altLang="ja-JP" dirty="0"/>
              <a:t>) </a:t>
            </a:r>
            <a:r>
              <a:rPr lang="ja-JP" altLang="en-US" dirty="0"/>
              <a:t>：</a:t>
            </a:r>
            <a:r>
              <a:rPr lang="en-US" altLang="ja-JP" dirty="0"/>
              <a:t> “(</a:t>
            </a:r>
            <a:r>
              <a:rPr lang="ja-JP" altLang="en-US" dirty="0"/>
              <a:t>値</a:t>
            </a:r>
            <a:r>
              <a:rPr lang="en-US" altLang="ja-JP" dirty="0"/>
              <a:t>)”</a:t>
            </a:r>
            <a:r>
              <a:rPr lang="ja-JP" altLang="en-US" dirty="0"/>
              <a:t>を小数</a:t>
            </a:r>
            <a:r>
              <a:rPr lang="en-US" altLang="ja-JP" dirty="0"/>
              <a:t>”(</a:t>
            </a:r>
            <a:r>
              <a:rPr lang="ja-JP" altLang="en-US" dirty="0"/>
              <a:t>数字</a:t>
            </a:r>
            <a:r>
              <a:rPr lang="en-US" altLang="ja-JP" dirty="0"/>
              <a:t>)”</a:t>
            </a:r>
            <a:r>
              <a:rPr lang="ja-JP" altLang="en-US" dirty="0"/>
              <a:t>桁になる</a:t>
            </a:r>
            <a:r>
              <a:rPr lang="ja-JP" altLang="en-US" dirty="0" smtClean="0"/>
              <a:t>よう</a:t>
            </a:r>
            <a:r>
              <a:rPr lang="ja-JP" altLang="en-US" dirty="0"/>
              <a:t>丸</a:t>
            </a:r>
            <a:r>
              <a:rPr lang="ja-JP" altLang="en-US" dirty="0" smtClean="0"/>
              <a:t>める。</a:t>
            </a:r>
            <a:endParaRPr lang="en-US" altLang="ja-JP" dirty="0" smtClean="0"/>
          </a:p>
          <a:p>
            <a:r>
              <a:rPr lang="ja-JP" altLang="en-US" u="sng" dirty="0" smtClean="0">
                <a:solidFill>
                  <a:srgbClr val="FF0000"/>
                </a:solidFill>
              </a:rPr>
              <a:t>⇒</a:t>
            </a:r>
            <a:r>
              <a:rPr lang="ja-JP" altLang="en-US" u="sng" dirty="0">
                <a:solidFill>
                  <a:srgbClr val="FF0000"/>
                </a:solidFill>
              </a:rPr>
              <a:t>正確には、四捨五入の関数ではない</a:t>
            </a:r>
            <a:r>
              <a:rPr lang="ja-JP" altLang="en-US" u="sng" dirty="0" smtClean="0">
                <a:solidFill>
                  <a:srgbClr val="FF0000"/>
                </a:solidFill>
              </a:rPr>
              <a:t>！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例）　</a:t>
            </a:r>
            <a:r>
              <a:rPr lang="en-US" altLang="ja-JP" dirty="0" smtClean="0"/>
              <a:t>ROUND(5.555</a:t>
            </a:r>
            <a:r>
              <a:rPr lang="en-US" altLang="ja-JP" dirty="0"/>
              <a:t>, 2)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en-US" altLang="ja-JP" dirty="0"/>
              <a:t>5.56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33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80592" y="969321"/>
            <a:ext cx="6696744" cy="138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&lt;ROUND</a:t>
            </a:r>
            <a:r>
              <a:rPr lang="ja-JP" altLang="en-US" dirty="0"/>
              <a:t>関数</a:t>
            </a:r>
            <a:r>
              <a:rPr lang="en-US" altLang="ja-JP" dirty="0"/>
              <a:t>&gt;</a:t>
            </a:r>
          </a:p>
          <a:p>
            <a:r>
              <a:rPr lang="ja-JP" altLang="en-US" u="sng" dirty="0"/>
              <a:t>指定された長さまたは有効桁数に丸めた数値を返します。</a:t>
            </a:r>
            <a:endParaRPr lang="en-US" altLang="ja-JP" u="sng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2"/>
              </a:rPr>
              <a:t> https://docs.microsoft.com/ja-jp/sql/t-sql/functions/round-transact-sql?view=sql-server-ver15</a:t>
            </a:r>
            <a:endParaRPr lang="en-US" altLang="ja-JP" sz="1100" dirty="0"/>
          </a:p>
          <a:p>
            <a:endParaRPr lang="en-US" altLang="ja-JP" dirty="0" smtClean="0"/>
          </a:p>
          <a:p>
            <a:r>
              <a:rPr lang="ja-JP" altLang="en-US" dirty="0" smtClean="0"/>
              <a:t>→手動で四捨五入を行う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0592" y="2636890"/>
            <a:ext cx="6696930" cy="295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手動で四捨五入</a:t>
            </a:r>
            <a:r>
              <a:rPr lang="ja-JP" altLang="en-US" dirty="0"/>
              <a:t>を行う</a:t>
            </a:r>
            <a:r>
              <a:rPr lang="ja-JP" altLang="en-US" dirty="0" smtClean="0"/>
              <a:t>場合の</a:t>
            </a:r>
            <a:r>
              <a:rPr lang="ja-JP" altLang="en-US" dirty="0"/>
              <a:t>一</a:t>
            </a:r>
            <a:r>
              <a:rPr lang="ja-JP" altLang="en-US" dirty="0" smtClean="0"/>
              <a:t>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→四捨五入したい位に</a:t>
            </a:r>
            <a:r>
              <a:rPr lang="en-US" altLang="ja-JP" dirty="0"/>
              <a:t>5</a:t>
            </a:r>
            <a:r>
              <a:rPr lang="ja-JP" altLang="en-US" dirty="0"/>
              <a:t>を足し、</a:t>
            </a:r>
            <a:r>
              <a:rPr lang="en-US" altLang="ja-JP" dirty="0"/>
              <a:t>10</a:t>
            </a:r>
            <a:r>
              <a:rPr lang="ja-JP" altLang="en-US" dirty="0"/>
              <a:t>倍して整数部分で切り捨て、</a:t>
            </a:r>
            <a:r>
              <a:rPr lang="en-US" altLang="ja-JP" dirty="0"/>
              <a:t>10</a:t>
            </a:r>
            <a:r>
              <a:rPr lang="ja-JP" altLang="en-US" dirty="0"/>
              <a:t>で割る。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数値の精度が求められる場合には、</a:t>
            </a:r>
            <a:r>
              <a:rPr lang="en-US" altLang="ja-JP" dirty="0"/>
              <a:t>FLOAT</a:t>
            </a:r>
            <a:r>
              <a:rPr lang="ja-JP" altLang="en-US" dirty="0"/>
              <a:t>型のような概数型の使用は避け、</a:t>
            </a:r>
            <a:r>
              <a:rPr lang="en-US" altLang="ja-JP" dirty="0"/>
              <a:t>DECIMAL</a:t>
            </a:r>
            <a:r>
              <a:rPr lang="ja-JP" altLang="en-US" dirty="0"/>
              <a:t>型や</a:t>
            </a:r>
            <a:r>
              <a:rPr lang="en-US" altLang="ja-JP" dirty="0"/>
              <a:t>NUMERIC</a:t>
            </a:r>
            <a:r>
              <a:rPr lang="ja-JP" altLang="en-US" dirty="0"/>
              <a:t>型といったデータ型を用いるようにする。</a:t>
            </a:r>
            <a:endParaRPr lang="en-US" altLang="ja-JP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3"/>
              </a:rPr>
              <a:t> https://blog.engineer-memo.com/2012/11/04/sql-server-%E3%81%AE%E5%9B%9B%E6%8D%A8%E4%BA%94%E5%85%A5%E3%81%AB%E3%81%A4%E3%81%84%E3%81%A6/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274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0490" y="1556740"/>
            <a:ext cx="7174466" cy="3457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小数第二位で四捨五入する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54.55</a:t>
            </a:r>
          </a:p>
          <a:p>
            <a:r>
              <a:rPr lang="en-US" altLang="ja-JP" dirty="0"/>
              <a:t>(SET @</a:t>
            </a:r>
            <a:r>
              <a:rPr lang="en-US" altLang="ja-JP" dirty="0" err="1"/>
              <a:t>flt_val</a:t>
            </a:r>
            <a:r>
              <a:rPr lang="en-US" altLang="ja-JP" dirty="0"/>
              <a:t> = 54.54)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--</a:t>
            </a:r>
            <a:r>
              <a:rPr lang="ja-JP" altLang="en-US" dirty="0"/>
              <a:t>四捨五入したい位で、</a:t>
            </a:r>
            <a:r>
              <a:rPr lang="en-US" altLang="ja-JP" dirty="0"/>
              <a:t>5</a:t>
            </a:r>
            <a:r>
              <a:rPr lang="ja-JP" altLang="en-US" dirty="0"/>
              <a:t>を足す</a:t>
            </a:r>
            <a:br>
              <a:rPr lang="ja-JP" altLang="en-US" dirty="0"/>
            </a:br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@</a:t>
            </a:r>
            <a:r>
              <a:rPr lang="en-US" altLang="ja-JP" dirty="0" err="1"/>
              <a:t>flt_val</a:t>
            </a:r>
            <a:r>
              <a:rPr lang="en-US" altLang="ja-JP" dirty="0"/>
              <a:t> + 0.05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--floor</a:t>
            </a:r>
            <a:r>
              <a:rPr lang="ja-JP" altLang="en-US" dirty="0"/>
              <a:t>関数がお勧め</a:t>
            </a:r>
            <a:br>
              <a:rPr lang="ja-JP" altLang="en-US" dirty="0"/>
            </a:br>
            <a:r>
              <a:rPr lang="en-US" altLang="ja-JP" dirty="0"/>
              <a:t>SELECT floor( @</a:t>
            </a:r>
            <a:r>
              <a:rPr lang="en-US" altLang="ja-JP" dirty="0" err="1"/>
              <a:t>flt_val</a:t>
            </a:r>
            <a:r>
              <a:rPr lang="en-US" altLang="ja-JP" dirty="0"/>
              <a:t> * 10 ) / 10 AS [FLOOR]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9062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5.</a:t>
            </a:r>
            <a:r>
              <a:rPr lang="ja-JP" altLang="en-US" sz="1800" dirty="0"/>
              <a:t>クラスごとの、国語の総得点を算出してください。（★２）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8519" y="1401450"/>
            <a:ext cx="856896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</a:t>
            </a:r>
            <a:r>
              <a:rPr lang="en-US" altLang="ja-JP" sz="3200" dirty="0" smtClean="0"/>
              <a:t> [class]</a:t>
            </a:r>
            <a:endParaRPr lang="en-US" altLang="ja-JP" sz="3200" dirty="0"/>
          </a:p>
          <a:p>
            <a:r>
              <a:rPr lang="en-US" altLang="ja-JP" sz="3200" dirty="0" smtClean="0"/>
              <a:t>            ,SUM ([</a:t>
            </a:r>
            <a:r>
              <a:rPr lang="en-US" altLang="ja-JP" sz="3200" dirty="0" err="1" smtClean="0"/>
              <a:t>japanese</a:t>
            </a:r>
            <a:r>
              <a:rPr lang="en-US" altLang="ja-JP" sz="3200" dirty="0" smtClean="0"/>
              <a:t>]) </a:t>
            </a:r>
            <a:r>
              <a:rPr lang="en-US" altLang="ja-JP" sz="3200" dirty="0"/>
              <a:t>AS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sum_japanese</a:t>
            </a:r>
            <a:r>
              <a:rPr lang="en-US" altLang="ja-JP" sz="3200" dirty="0" smtClean="0"/>
              <a:t>] 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 </a:t>
            </a:r>
            <a:endParaRPr lang="en-US" altLang="ja-JP" sz="3200" dirty="0"/>
          </a:p>
          <a:p>
            <a:r>
              <a:rPr lang="en-US" altLang="ja-JP" sz="3200" dirty="0"/>
              <a:t>GROUP BY </a:t>
            </a:r>
            <a:r>
              <a:rPr lang="en-US" altLang="ja-JP" sz="3200" dirty="0" smtClean="0"/>
              <a:t>[class]</a:t>
            </a:r>
            <a:endParaRPr lang="en-US" altLang="ja-JP" sz="3200" dirty="0"/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4869200"/>
            <a:ext cx="8352928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SUM</a:t>
            </a:r>
            <a:r>
              <a:rPr lang="en-US" altLang="ja-JP" dirty="0" smtClean="0"/>
              <a:t>([</a:t>
            </a:r>
            <a:r>
              <a:rPr lang="ja-JP" altLang="en-US" dirty="0" smtClean="0"/>
              <a:t>カラム名</a:t>
            </a:r>
            <a:r>
              <a:rPr lang="en-US" altLang="ja-JP" dirty="0" smtClean="0"/>
              <a:t>])</a:t>
            </a:r>
            <a:r>
              <a:rPr lang="ja-JP" altLang="en-US" dirty="0"/>
              <a:t>：指定のカラム内の合計値を算出する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計算の際、</a:t>
            </a:r>
            <a:r>
              <a:rPr lang="en-US" altLang="ja-JP" dirty="0" smtClean="0">
                <a:solidFill>
                  <a:srgbClr val="FF0000"/>
                </a:solidFill>
              </a:rPr>
              <a:t>NULL</a:t>
            </a:r>
            <a:r>
              <a:rPr lang="ja-JP" altLang="en-US" dirty="0" smtClean="0">
                <a:solidFill>
                  <a:srgbClr val="FF0000"/>
                </a:solidFill>
              </a:rPr>
              <a:t>値は無視される。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34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359</TotalTime>
  <Words>1003</Words>
  <Application>Microsoft Office PowerPoint</Application>
  <PresentationFormat>A4 210 x 297 mm</PresentationFormat>
  <Paragraphs>127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1.全データを参照し、クラスごとに並べてください。（★１）</vt:lpstr>
      <vt:lpstr>2.全データの件数を数えてください。（★１）</vt:lpstr>
      <vt:lpstr>3.各クラスに何人の人がいるかを算出してください。（★１）</vt:lpstr>
      <vt:lpstr>・ GROUP BYのイメージ</vt:lpstr>
      <vt:lpstr>4.クラスごとの、国語の平均点を算出してください。   ※平均点は、小数第一位で丸めること。（★２）</vt:lpstr>
      <vt:lpstr>【TIPS】SQL SERVERにおける四捨五入</vt:lpstr>
      <vt:lpstr>【TIPS】SQL SERVERにおける四捨五入</vt:lpstr>
      <vt:lpstr>5.クラスごとの、国語の総得点を算出してください。（★２）</vt:lpstr>
      <vt:lpstr>6.１組の五科目合計点数最高得点者の名前と、その人の合計点を抽出してください。（★３）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54</cp:revision>
  <cp:lastPrinted>2016-10-11T04:40:04Z</cp:lastPrinted>
  <dcterms:created xsi:type="dcterms:W3CDTF">2016-12-21T07:08:36Z</dcterms:created>
  <dcterms:modified xsi:type="dcterms:W3CDTF">2021-01-13T17:43:30Z</dcterms:modified>
  <cp:version>1.1</cp:version>
</cp:coreProperties>
</file>