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80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1" r:id="rId10"/>
    <p:sldId id="277" r:id="rId11"/>
    <p:sldId id="262" r:id="rId12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424" autoAdjust="0"/>
  </p:normalViewPr>
  <p:slideViewPr>
    <p:cSldViewPr snapToObjects="1">
      <p:cViewPr varScale="1">
        <p:scale>
          <a:sx n="107" d="100"/>
          <a:sy n="107" d="100"/>
        </p:scale>
        <p:origin x="156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350" y="119678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u="sng" dirty="0"/>
              <a:t>意識するポイント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15131"/>
            <a:ext cx="807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+mn-ea"/>
              </a:rPr>
              <a:t>指定されたデータを抽出する方法を考える。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→今回の場合は、苗字と名前を分割するためにはどうすればよいか考え、それらを隔てる半角スペースに着目する。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ja-JP" altLang="en-US" sz="2000" dirty="0">
                <a:latin typeface="+mn-ea"/>
              </a:rPr>
              <a:t>問題に対する解決策を考え、処理に落とし込む。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→今回の場合は、発生した問題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苗字と名前が分割できない人がいる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2000" dirty="0" err="1">
                <a:solidFill>
                  <a:srgbClr val="FF0000"/>
                </a:solidFill>
                <a:latin typeface="+mn-ea"/>
              </a:rPr>
              <a:t>を解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消するために、何をしなければならないか整理し、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SQL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で実現するための構文を作成する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調べる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2000" dirty="0" err="1">
                <a:solidFill>
                  <a:srgbClr val="FF0000"/>
                </a:solidFill>
                <a:latin typeface="+mn-ea"/>
              </a:rPr>
              <a:t>。</a:t>
            </a: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32400" y="148281"/>
            <a:ext cx="822960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</p:spTree>
    <p:extLst>
      <p:ext uri="{BB962C8B-B14F-4D97-AF65-F5344CB8AC3E}">
        <p14:creationId xmlns:p14="http://schemas.microsoft.com/office/powerpoint/2010/main" val="1920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617220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14.</a:t>
            </a:r>
            <a:r>
              <a:rPr lang="ja-JP" altLang="en-US" sz="1800" dirty="0"/>
              <a:t>五教科すべてにおいて平均点以上を獲得している生徒の名前と、</a:t>
            </a:r>
            <a:br>
              <a:rPr lang="en-US" altLang="ja-JP" sz="1800" dirty="0"/>
            </a:br>
            <a:r>
              <a:rPr lang="ja-JP" altLang="en-US" sz="1800" dirty="0"/>
              <a:t>その五教科得点を抽出してください。（★６）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9430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SELECT [name]</a:t>
            </a:r>
          </a:p>
          <a:p>
            <a:r>
              <a:rPr lang="en-US" altLang="ja-JP" sz="1600" dirty="0"/>
              <a:t>           ,[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,[math]</a:t>
            </a:r>
          </a:p>
          <a:p>
            <a:r>
              <a:rPr lang="en-US" altLang="ja-JP" sz="1600" dirty="0"/>
              <a:t>           ,[science]</a:t>
            </a:r>
          </a:p>
          <a:p>
            <a:r>
              <a:rPr lang="en-US" altLang="ja-JP" sz="1600" dirty="0"/>
              <a:t>           ,[society]</a:t>
            </a:r>
          </a:p>
          <a:p>
            <a:r>
              <a:rPr lang="en-US" altLang="ja-JP" sz="1600" dirty="0"/>
              <a:t>           ,[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WHERE  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 &gt;= (SELECT AVG([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[math] &gt;= (SELECT AVG([math])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ja-JP" altLang="en-US" sz="1600" dirty="0"/>
              <a:t>　　　　　</a:t>
            </a:r>
            <a:r>
              <a:rPr lang="en-US" altLang="ja-JP" sz="1600" dirty="0"/>
              <a:t>  AND [science] &gt;= (SELECT AVG([science])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[society] &gt;= (SELECT AVG([society])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/>
              <a:t>　　　　　 </a:t>
            </a:r>
            <a:r>
              <a:rPr lang="en-US" altLang="ja-JP" sz="1600" dirty="0"/>
              <a:t>AND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&gt;= (SELECT AVG([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</a:t>
            </a:r>
          </a:p>
          <a:p>
            <a:r>
              <a:rPr lang="en-US" altLang="ja-JP" sz="1600" dirty="0"/>
              <a:t>ORDER BY [sum]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86920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SELECT</a:t>
            </a:r>
            <a:r>
              <a:rPr lang="ja-JP" altLang="en-US" sz="1600" dirty="0"/>
              <a:t>文内で計算した値を用いて、条件を絞る応用問題。</a:t>
            </a:r>
            <a:endParaRPr lang="en-US" altLang="ja-JP" sz="1600" dirty="0"/>
          </a:p>
          <a:p>
            <a:r>
              <a:rPr lang="ja-JP" altLang="en-US" sz="1600" dirty="0"/>
              <a:t>・ある一つの決まった値（今回の場合は、各教科の平均点）がほしい場合には、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SELECT</a:t>
            </a:r>
            <a:r>
              <a:rPr lang="ja-JP" altLang="en-US" sz="1600" dirty="0"/>
              <a:t>文で関数を用いることで、点数が変わっても対応可能。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(</a:t>
            </a:r>
            <a:r>
              <a:rPr lang="ja-JP" altLang="en-US" sz="1600" dirty="0"/>
              <a:t>平均点を出して、直接「～点以上」と設定してしまうと汎用性がなくなる。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</p:txBody>
      </p:sp>
      <p:sp>
        <p:nvSpPr>
          <p:cNvPr id="3" name="右大かっこ 2"/>
          <p:cNvSpPr/>
          <p:nvPr/>
        </p:nvSpPr>
        <p:spPr>
          <a:xfrm>
            <a:off x="8553500" y="2708900"/>
            <a:ext cx="216030" cy="1296180"/>
          </a:xfrm>
          <a:prstGeom prst="rightBracket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>
            <a:off x="8913430" y="3104955"/>
            <a:ext cx="720100" cy="5040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3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443" y="1268700"/>
            <a:ext cx="88571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</a:t>
            </a:r>
            <a:r>
              <a:rPr lang="ja-JP" altLang="en-US" sz="2400" dirty="0"/>
              <a:t>苗字が取れるか動作チェック</a:t>
            </a:r>
            <a:endParaRPr lang="en-US" altLang="ja-JP" sz="2400" dirty="0"/>
          </a:p>
          <a:p>
            <a:r>
              <a:rPr lang="en-US" altLang="ja-JP" sz="2400" dirty="0"/>
              <a:t>SELECT [name]</a:t>
            </a:r>
          </a:p>
          <a:p>
            <a:r>
              <a:rPr lang="en-US" altLang="ja-JP" sz="2400" dirty="0"/>
              <a:t>           ,SUBSTRING([name],1,CHARINDEX(' ',[name]) - 1) AS </a:t>
            </a:r>
            <a:r>
              <a:rPr lang="en-US" altLang="ja-JP" sz="2400" dirty="0" err="1"/>
              <a:t>sei</a:t>
            </a:r>
            <a:endParaRPr lang="en-US" altLang="ja-JP" sz="2400" dirty="0"/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</a:t>
            </a:r>
          </a:p>
          <a:p>
            <a:r>
              <a:rPr lang="en-US" altLang="ja-JP" sz="2400" dirty="0"/>
              <a:t>;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⇒エラー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3715967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今回は、</a:t>
            </a:r>
            <a:r>
              <a:rPr lang="en-US" altLang="ja-JP" dirty="0">
                <a:solidFill>
                  <a:srgbClr val="FF0000"/>
                </a:solidFill>
              </a:rPr>
              <a:t>[name]</a:t>
            </a:r>
            <a:r>
              <a:rPr lang="ja-JP" altLang="en-US" dirty="0">
                <a:solidFill>
                  <a:srgbClr val="FF0000"/>
                </a:solidFill>
              </a:rPr>
              <a:t>の列に対して、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文字目からスペースの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文字前までを切り取る。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en-US" altLang="ja-JP" dirty="0">
                <a:solidFill>
                  <a:srgbClr val="FF0000"/>
                </a:solidFill>
              </a:rPr>
              <a:t>CHARINDEX</a:t>
            </a:r>
            <a:r>
              <a:rPr lang="ja-JP" altLang="en-US" dirty="0">
                <a:solidFill>
                  <a:srgbClr val="FF0000"/>
                </a:solidFill>
              </a:rPr>
              <a:t>でスペースの位置を求め、</a:t>
            </a:r>
            <a:r>
              <a:rPr lang="en-US" altLang="ja-JP" dirty="0">
                <a:solidFill>
                  <a:srgbClr val="FF0000"/>
                </a:solidFill>
              </a:rPr>
              <a:t>SUBSTRING</a:t>
            </a:r>
            <a:r>
              <a:rPr lang="ja-JP" altLang="en-US" dirty="0">
                <a:solidFill>
                  <a:srgbClr val="FF0000"/>
                </a:solidFill>
              </a:rPr>
              <a:t>で指定の文字を抽出。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SUBSTRING([</a:t>
            </a:r>
            <a:r>
              <a:rPr lang="ja-JP" altLang="en-US" dirty="0"/>
              <a:t>文字列</a:t>
            </a:r>
            <a:r>
              <a:rPr lang="en-US" altLang="ja-JP" dirty="0"/>
              <a:t>a],</a:t>
            </a:r>
            <a:r>
              <a:rPr lang="ja-JP" altLang="en-US" dirty="0"/>
              <a:t> </a:t>
            </a:r>
            <a:r>
              <a:rPr lang="en-US" altLang="ja-JP" dirty="0"/>
              <a:t>[</a:t>
            </a:r>
            <a:r>
              <a:rPr lang="ja-JP" altLang="en-US" dirty="0"/>
              <a:t>切り取り開始地点</a:t>
            </a:r>
            <a:r>
              <a:rPr lang="en-US" altLang="ja-JP" dirty="0"/>
              <a:t>b],</a:t>
            </a:r>
            <a:r>
              <a:rPr lang="ja-JP" altLang="en-US" dirty="0"/>
              <a:t> </a:t>
            </a:r>
            <a:r>
              <a:rPr lang="en-US" altLang="ja-JP" dirty="0"/>
              <a:t>[</a:t>
            </a:r>
            <a:r>
              <a:rPr lang="ja-JP" altLang="en-US" dirty="0"/>
              <a:t>切り取る文字数</a:t>
            </a:r>
            <a:r>
              <a:rPr lang="en-US" altLang="ja-JP" dirty="0"/>
              <a:t>c])</a:t>
            </a:r>
          </a:p>
          <a:p>
            <a:r>
              <a:rPr lang="ja-JP" altLang="en-US" dirty="0"/>
              <a:t>→</a:t>
            </a:r>
            <a:r>
              <a:rPr lang="en-US" altLang="ja-JP" dirty="0"/>
              <a:t>a</a:t>
            </a:r>
            <a:r>
              <a:rPr lang="ja-JP" altLang="en-US" dirty="0"/>
              <a:t>の文字列を、</a:t>
            </a:r>
            <a:r>
              <a:rPr lang="en-US" altLang="ja-JP" dirty="0"/>
              <a:t>b</a:t>
            </a:r>
            <a:r>
              <a:rPr lang="ja-JP" altLang="en-US" dirty="0"/>
              <a:t>文字目から</a:t>
            </a:r>
            <a:r>
              <a:rPr lang="en-US" altLang="ja-JP" dirty="0"/>
              <a:t>c</a:t>
            </a:r>
            <a:r>
              <a:rPr lang="ja-JP" altLang="en-US" dirty="0"/>
              <a:t>文字切り取る。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CHARINDEX( </a:t>
            </a:r>
            <a:r>
              <a:rPr lang="ja-JP" altLang="en-US" dirty="0"/>
              <a:t>検索文字列</a:t>
            </a:r>
            <a:r>
              <a:rPr lang="en-US" altLang="ja-JP" dirty="0"/>
              <a:t>, </a:t>
            </a:r>
            <a:r>
              <a:rPr lang="ja-JP" altLang="en-US" dirty="0"/>
              <a:t>検索対象文字列</a:t>
            </a:r>
            <a:r>
              <a:rPr lang="en-US" altLang="ja-JP" dirty="0"/>
              <a:t>[, </a:t>
            </a:r>
            <a:r>
              <a:rPr lang="ja-JP" altLang="en-US" dirty="0"/>
              <a:t>位置 </a:t>
            </a:r>
            <a:r>
              <a:rPr lang="en-US" altLang="ja-JP" dirty="0"/>
              <a:t>] )</a:t>
            </a:r>
          </a:p>
          <a:p>
            <a:r>
              <a:rPr lang="ja-JP" altLang="en-US" dirty="0"/>
              <a:t>→文字列の中で、検索した値が前から何番目にいるかを表示。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792110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8544" y="1628750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--</a:t>
            </a:r>
            <a:r>
              <a:rPr lang="ja-JP" altLang="en-US" sz="2800" b="1" dirty="0"/>
              <a:t>エラー原因調査</a:t>
            </a:r>
            <a:endParaRPr lang="en-US" altLang="ja-JP" sz="2800" b="1" dirty="0"/>
          </a:p>
          <a:p>
            <a:endParaRPr lang="ja-JP" altLang="en-US" sz="2800" b="1" dirty="0"/>
          </a:p>
          <a:p>
            <a:r>
              <a:rPr lang="en-US" altLang="ja-JP" sz="2800" dirty="0"/>
              <a:t>SELECT [name] 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</a:t>
            </a:r>
          </a:p>
          <a:p>
            <a:r>
              <a:rPr lang="en-US" altLang="ja-JP" sz="2800" dirty="0"/>
              <a:t>WHERE [name] NOT LIKE '% %'</a:t>
            </a:r>
          </a:p>
          <a:p>
            <a:r>
              <a:rPr lang="en-US" altLang="ja-JP" sz="2800" dirty="0"/>
              <a:t>;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482362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⇒姓名の間にスペースがない人がいるから！</a:t>
            </a:r>
            <a:endParaRPr kumimoji="1" lang="ja-JP" altLang="en-US" sz="2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4135" y="47659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276312"/>
            <a:ext cx="8208912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不正データはアップデート</a:t>
            </a:r>
          </a:p>
          <a:p>
            <a:r>
              <a:rPr lang="en-US" altLang="ja-JP" sz="1600" dirty="0"/>
              <a:t>BEGIN TRANSACTION</a:t>
            </a:r>
          </a:p>
          <a:p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松本 正樹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松本正樹</a:t>
            </a:r>
            <a:r>
              <a:rPr lang="en-US" altLang="ja-JP" sz="1600" dirty="0"/>
              <a:t>'</a:t>
            </a:r>
          </a:p>
          <a:p>
            <a:endParaRPr lang="en-US" altLang="ja-JP" sz="1600" dirty="0"/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中西 達也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中西達也</a:t>
            </a:r>
            <a:r>
              <a:rPr lang="en-US" altLang="ja-JP" sz="1600" dirty="0"/>
              <a:t>'</a:t>
            </a:r>
          </a:p>
          <a:p>
            <a:endParaRPr lang="en-US" altLang="ja-JP" sz="1600" dirty="0"/>
          </a:p>
          <a:p>
            <a:r>
              <a:rPr lang="en-US" altLang="ja-JP" sz="1600" dirty="0"/>
              <a:t>UPDATE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SET [name] ='</a:t>
            </a:r>
            <a:r>
              <a:rPr lang="ja-JP" altLang="en-US" sz="1600" dirty="0"/>
              <a:t>高野 亮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WHERE [name] ='</a:t>
            </a:r>
            <a:r>
              <a:rPr lang="ja-JP" altLang="en-US" sz="1600" dirty="0"/>
              <a:t>高野亮</a:t>
            </a:r>
            <a:r>
              <a:rPr lang="en-US" altLang="ja-JP" sz="1600" dirty="0"/>
              <a:t>'</a:t>
            </a:r>
          </a:p>
          <a:p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COMMIT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0552" y="5805330"/>
            <a:ext cx="842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実データでアップデートをかける場合には、要注意。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お客様に確認するなどの対応が必要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kumimoji="1" lang="en-US" altLang="ja-JP" sz="1600" dirty="0">
                <a:latin typeface="+mn-ea"/>
              </a:rPr>
              <a:t>※REPALCE</a:t>
            </a:r>
            <a:r>
              <a:rPr kumimoji="1" lang="ja-JP" altLang="en-US" sz="1600" dirty="0">
                <a:latin typeface="+mn-ea"/>
              </a:rPr>
              <a:t>関数で置換する方法もあり。　→後ほど説明</a:t>
            </a:r>
          </a:p>
        </p:txBody>
      </p:sp>
    </p:spTree>
    <p:extLst>
      <p:ext uri="{BB962C8B-B14F-4D97-AF65-F5344CB8AC3E}">
        <p14:creationId xmlns:p14="http://schemas.microsoft.com/office/powerpoint/2010/main" val="194632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714"/>
            <a:ext cx="8229600" cy="70602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8544" y="982736"/>
            <a:ext cx="820891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--</a:t>
            </a:r>
            <a:r>
              <a:rPr lang="ja-JP" altLang="en-US" sz="2000" dirty="0"/>
              <a:t>もう一度検証⇒</a:t>
            </a:r>
            <a:r>
              <a:rPr lang="en-US" altLang="ja-JP" sz="2000" dirty="0"/>
              <a:t>OK</a:t>
            </a:r>
          </a:p>
          <a:p>
            <a:r>
              <a:rPr lang="en-US" altLang="ja-JP" sz="2000" dirty="0"/>
              <a:t>--</a:t>
            </a:r>
            <a:r>
              <a:rPr lang="ja-JP" altLang="en-US" sz="2000" dirty="0"/>
              <a:t>姓</a:t>
            </a:r>
            <a:endParaRPr lang="en-US" altLang="ja-JP" sz="2000" dirty="0"/>
          </a:p>
          <a:p>
            <a:r>
              <a:rPr lang="en-US" altLang="ja-JP" sz="2000" dirty="0"/>
              <a:t>SELECT [name]</a:t>
            </a:r>
          </a:p>
          <a:p>
            <a:r>
              <a:rPr lang="en-US" altLang="ja-JP" sz="2000" dirty="0"/>
              <a:t>           ,SUBSTRING([name],1,CHARINDEX(' ',[name]) - 1) AS </a:t>
            </a:r>
            <a:r>
              <a:rPr lang="en-US" altLang="ja-JP" sz="2000" dirty="0" err="1"/>
              <a:t>sei</a:t>
            </a:r>
            <a:endParaRPr lang="en-US" altLang="ja-JP" sz="2000" dirty="0"/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;</a:t>
            </a:r>
          </a:p>
          <a:p>
            <a:r>
              <a:rPr lang="en-US" altLang="ja-JP" sz="2000" dirty="0"/>
              <a:t>--</a:t>
            </a:r>
            <a:r>
              <a:rPr lang="ja-JP" altLang="en-US" sz="2000" dirty="0"/>
              <a:t>名</a:t>
            </a:r>
            <a:endParaRPr lang="en-US" altLang="ja-JP" sz="2000" dirty="0"/>
          </a:p>
          <a:p>
            <a:r>
              <a:rPr lang="en-US" altLang="ja-JP" sz="2000" dirty="0"/>
              <a:t>SELECT [name]</a:t>
            </a:r>
          </a:p>
          <a:p>
            <a:r>
              <a:rPr lang="en-US" altLang="ja-JP" sz="2000" dirty="0"/>
              <a:t>           ,RIGHT([name],LEN([name]) - CHARINDEX(' ',[name])) AS </a:t>
            </a:r>
            <a:r>
              <a:rPr lang="en-US" altLang="ja-JP" sz="2000" dirty="0" err="1"/>
              <a:t>mei</a:t>
            </a:r>
            <a:endParaRPr lang="en-US" altLang="ja-JP" sz="2000" dirty="0"/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4653170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latin typeface="+mn-ea"/>
              </a:rPr>
              <a:t>※</a:t>
            </a:r>
            <a:r>
              <a:rPr kumimoji="1" lang="ja-JP" altLang="en-US" sz="1800" dirty="0">
                <a:latin typeface="+mn-ea"/>
              </a:rPr>
              <a:t>「名」の抽出方法</a:t>
            </a:r>
            <a:endParaRPr kumimoji="1" lang="en-US" altLang="ja-JP" sz="1800" dirty="0">
              <a:latin typeface="+mn-ea"/>
            </a:endParaRPr>
          </a:p>
          <a:p>
            <a:r>
              <a:rPr kumimoji="1" lang="ja-JP" altLang="en-US" sz="1800" dirty="0">
                <a:latin typeface="+mn-ea"/>
              </a:rPr>
              <a:t>　　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RIGHT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関数を用いて、スペース後の文字数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全体の文字数</a:t>
            </a:r>
            <a:r>
              <a:rPr kumimoji="1" lang="ja-JP" altLang="en-US" sz="1800" dirty="0" err="1">
                <a:solidFill>
                  <a:srgbClr val="FF0000"/>
                </a:solidFill>
                <a:latin typeface="+mn-ea"/>
              </a:rPr>
              <a:t>ー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スペースまでの文字数</a:t>
            </a:r>
            <a:r>
              <a:rPr kumimoji="1" lang="en-US" altLang="ja-JP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800" dirty="0">
                <a:solidFill>
                  <a:srgbClr val="FF0000"/>
                </a:solidFill>
                <a:latin typeface="+mn-ea"/>
              </a:rPr>
              <a:t>を切り取る。</a:t>
            </a:r>
            <a:endParaRPr kumimoji="1" lang="en-US" altLang="ja-JP" sz="18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800" dirty="0">
              <a:latin typeface="+mn-ea"/>
            </a:endParaRPr>
          </a:p>
          <a:p>
            <a:r>
              <a:rPr lang="ja-JP" altLang="en-US" sz="1800" dirty="0">
                <a:latin typeface="+mn-ea"/>
              </a:rPr>
              <a:t>・</a:t>
            </a:r>
            <a:r>
              <a:rPr lang="en-US" altLang="ja-JP" sz="1800" dirty="0">
                <a:latin typeface="+mn-ea"/>
              </a:rPr>
              <a:t>LEN([</a:t>
            </a:r>
            <a:r>
              <a:rPr lang="ja-JP" altLang="en-US" sz="1800" dirty="0">
                <a:latin typeface="+mn-ea"/>
              </a:rPr>
              <a:t>カラム名</a:t>
            </a:r>
            <a:r>
              <a:rPr lang="en-US" altLang="ja-JP" sz="1800" dirty="0">
                <a:latin typeface="+mn-ea"/>
              </a:rPr>
              <a:t>])</a:t>
            </a:r>
            <a:r>
              <a:rPr lang="ja-JP" altLang="en-US" sz="1800" dirty="0">
                <a:latin typeface="+mn-ea"/>
              </a:rPr>
              <a:t>：文字列の文字数を返す。</a:t>
            </a:r>
            <a:endParaRPr lang="en-US" altLang="ja-JP" sz="1800" dirty="0">
              <a:latin typeface="+mn-ea"/>
            </a:endParaRPr>
          </a:p>
          <a:p>
            <a:r>
              <a:rPr kumimoji="1" lang="ja-JP" altLang="en-US" sz="1800" dirty="0">
                <a:latin typeface="+mn-ea"/>
              </a:rPr>
              <a:t>・</a:t>
            </a:r>
            <a:r>
              <a:rPr kumimoji="1" lang="en-US" altLang="ja-JP" sz="1800" dirty="0">
                <a:latin typeface="+mn-ea"/>
              </a:rPr>
              <a:t>RIGHT</a:t>
            </a:r>
            <a:r>
              <a:rPr lang="en-US" altLang="ja-JP" sz="1800" dirty="0">
                <a:latin typeface="+mn-ea"/>
              </a:rPr>
              <a:t>(</a:t>
            </a:r>
            <a:r>
              <a:rPr lang="en-US" altLang="ja-JP" sz="1800" dirty="0" err="1">
                <a:latin typeface="+mn-ea"/>
              </a:rPr>
              <a:t>a,b</a:t>
            </a:r>
            <a:r>
              <a:rPr lang="en-US" altLang="ja-JP" sz="1800" dirty="0">
                <a:latin typeface="+mn-ea"/>
              </a:rPr>
              <a:t>)</a:t>
            </a:r>
            <a:r>
              <a:rPr kumimoji="1" lang="ja-JP" altLang="en-US" sz="1800" dirty="0">
                <a:latin typeface="+mn-ea"/>
              </a:rPr>
              <a:t>：文字列</a:t>
            </a:r>
            <a:r>
              <a:rPr kumimoji="1" lang="en-US" altLang="ja-JP" sz="1800" dirty="0">
                <a:latin typeface="+mn-ea"/>
              </a:rPr>
              <a:t>a</a:t>
            </a:r>
            <a:r>
              <a:rPr lang="ja-JP" altLang="en-US" sz="1800" dirty="0">
                <a:latin typeface="+mn-ea"/>
              </a:rPr>
              <a:t>について、右</a:t>
            </a:r>
            <a:r>
              <a:rPr kumimoji="1" lang="ja-JP" altLang="en-US" sz="1800" dirty="0">
                <a:latin typeface="+mn-ea"/>
              </a:rPr>
              <a:t>から</a:t>
            </a:r>
            <a:r>
              <a:rPr kumimoji="1" lang="en-US" altLang="ja-JP" sz="1800" dirty="0">
                <a:latin typeface="+mn-ea"/>
              </a:rPr>
              <a:t>b</a:t>
            </a:r>
            <a:r>
              <a:rPr lang="ja-JP" altLang="en-US" sz="1800" dirty="0">
                <a:latin typeface="+mn-ea"/>
              </a:rPr>
              <a:t>文字分だけ抽出。</a:t>
            </a:r>
            <a:endParaRPr kumimoji="1" lang="en-US" altLang="ja-JP" sz="1800" dirty="0">
              <a:latin typeface="+mn-ea"/>
            </a:endParaRPr>
          </a:p>
          <a:p>
            <a:endParaRPr kumimoji="1" lang="ja-JP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7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0328" y="404580"/>
            <a:ext cx="822960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340710"/>
            <a:ext cx="82089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姓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family_Name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 (</a:t>
            </a:r>
          </a:p>
          <a:p>
            <a:r>
              <a:rPr lang="en-US" altLang="ja-JP" sz="1800" dirty="0"/>
              <a:t>             SELECT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,SUBSTRING([name],1,CHARINDEX(' ',[name]) - 1) AS [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             ) AS </a:t>
            </a:r>
            <a:r>
              <a:rPr lang="en-US" altLang="ja-JP" sz="1800" dirty="0" err="1"/>
              <a:t>sei</a:t>
            </a:r>
            <a:endParaRPr lang="en-US" altLang="ja-JP" sz="1800" dirty="0"/>
          </a:p>
          <a:p>
            <a:r>
              <a:rPr lang="en-US" altLang="ja-JP" sz="1800" dirty="0"/>
              <a:t>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sei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COMMIT;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60390" y="3284980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6896523" y="267274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4413" y="211815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6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85004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412720"/>
            <a:ext cx="865143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</a:t>
            </a:r>
            <a:r>
              <a:rPr lang="ja-JP" altLang="en-US" sz="1800" dirty="0"/>
              <a:t>アップデートしましょう</a:t>
            </a:r>
            <a:r>
              <a:rPr lang="en-US" altLang="ja-JP" sz="1800" dirty="0"/>
              <a:t>(</a:t>
            </a:r>
            <a:r>
              <a:rPr lang="ja-JP" altLang="en-US" sz="1800" dirty="0"/>
              <a:t>名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r>
              <a:rPr lang="en-US" altLang="ja-JP" sz="1800" dirty="0"/>
              <a:t>BEGIN TRANSACTION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UPDATE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SET   [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(</a:t>
            </a:r>
          </a:p>
          <a:p>
            <a:r>
              <a:rPr lang="en-US" altLang="ja-JP" sz="1800" dirty="0"/>
              <a:t>               SELECT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  ,RIGHT([name],LEN([name]) - CHARINDEX(' ',[name])) AS [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en-US" altLang="ja-JP" sz="1800" dirty="0"/>
              <a:t>              ) AS </a:t>
            </a:r>
            <a:r>
              <a:rPr lang="en-US" altLang="ja-JP" sz="1800" dirty="0" err="1"/>
              <a:t>mei</a:t>
            </a:r>
            <a:endParaRPr lang="en-US" altLang="ja-JP" sz="1800" dirty="0"/>
          </a:p>
          <a:p>
            <a:r>
              <a:rPr lang="en-US" altLang="ja-JP" sz="1800" dirty="0"/>
              <a:t>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mei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;</a:t>
            </a:r>
          </a:p>
          <a:p>
            <a:r>
              <a:rPr lang="en-US" altLang="ja-JP" sz="1800" dirty="0"/>
              <a:t>COMMIT</a:t>
            </a:r>
          </a:p>
          <a:p>
            <a:r>
              <a:rPr lang="en-US" altLang="ja-JP" sz="1800" dirty="0"/>
              <a:t>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84877" y="3356990"/>
            <a:ext cx="8701365" cy="140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121010" y="274475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28900" y="219016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61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85004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370" y="1150322"/>
            <a:ext cx="893947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--REPLACE</a:t>
            </a:r>
            <a:r>
              <a:rPr lang="ja-JP" altLang="en-US" sz="1100" dirty="0"/>
              <a:t>句を用いた別解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BEGIN TRANSACTION</a:t>
            </a:r>
          </a:p>
          <a:p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UPDATE </a:t>
            </a:r>
            <a:r>
              <a:rPr lang="ja-JP" altLang="en-US" sz="1100" dirty="0"/>
              <a:t>　</a:t>
            </a:r>
            <a:r>
              <a:rPr lang="en-US" altLang="ja-JP" sz="1100" dirty="0"/>
              <a:t>T1</a:t>
            </a:r>
          </a:p>
          <a:p>
            <a:endParaRPr lang="en-US" altLang="ja-JP" sz="1100" dirty="0"/>
          </a:p>
          <a:p>
            <a:r>
              <a:rPr lang="en-US" altLang="ja-JP" sz="1100" dirty="0"/>
              <a:t>SET T1.[</a:t>
            </a:r>
            <a:r>
              <a:rPr lang="en-US" altLang="ja-JP" sz="1100" dirty="0" err="1"/>
              <a:t>family_name</a:t>
            </a:r>
            <a:r>
              <a:rPr lang="en-US" altLang="ja-JP" sz="1100" dirty="0"/>
              <a:t>]=T3.[</a:t>
            </a:r>
            <a:r>
              <a:rPr lang="ja-JP" altLang="en-US" sz="1100" dirty="0"/>
              <a:t>苗字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</a:t>
            </a:r>
            <a:r>
              <a:rPr lang="ja-JP" altLang="en-US" sz="1100" dirty="0"/>
              <a:t> </a:t>
            </a:r>
            <a:r>
              <a:rPr lang="en-US" altLang="ja-JP" sz="1100" dirty="0"/>
              <a:t>,T1.[</a:t>
            </a:r>
            <a:r>
              <a:rPr lang="en-US" altLang="ja-JP" sz="1100" dirty="0" err="1"/>
              <a:t>given_name</a:t>
            </a:r>
            <a:r>
              <a:rPr lang="en-US" altLang="ja-JP" sz="1100" dirty="0"/>
              <a:t>]=T3.[</a:t>
            </a:r>
            <a:r>
              <a:rPr lang="ja-JP" altLang="en-US" sz="1100" dirty="0"/>
              <a:t>名前</a:t>
            </a:r>
            <a:r>
              <a:rPr lang="en-US" altLang="ja-JP" sz="1100" dirty="0"/>
              <a:t>]</a:t>
            </a:r>
          </a:p>
          <a:p>
            <a:endParaRPr lang="en-US" altLang="ja-JP" sz="1100" dirty="0"/>
          </a:p>
          <a:p>
            <a:r>
              <a:rPr lang="en-US" altLang="ja-JP" sz="1100" dirty="0"/>
              <a:t>FROM [DB</a:t>
            </a:r>
            <a:r>
              <a:rPr lang="ja-JP" altLang="en-US" sz="1100" dirty="0"/>
              <a:t>名</a:t>
            </a:r>
            <a:r>
              <a:rPr lang="en-US" altLang="ja-JP" sz="1100" dirty="0"/>
              <a:t>].[</a:t>
            </a:r>
            <a:r>
              <a:rPr lang="en-US" altLang="ja-JP" sz="1100" dirty="0" err="1"/>
              <a:t>dbo</a:t>
            </a:r>
            <a:r>
              <a:rPr lang="en-US" altLang="ja-JP" sz="1100" dirty="0"/>
              <a:t>].[practice] AS T1</a:t>
            </a:r>
          </a:p>
          <a:p>
            <a:endParaRPr lang="en-US" altLang="ja-JP" sz="1100" dirty="0"/>
          </a:p>
          <a:p>
            <a:r>
              <a:rPr lang="en-US" altLang="ja-JP" sz="1100" dirty="0"/>
              <a:t>INNER JOIN</a:t>
            </a:r>
          </a:p>
          <a:p>
            <a:r>
              <a:rPr lang="en-US" altLang="ja-JP" sz="1100" dirty="0"/>
              <a:t>               (</a:t>
            </a:r>
          </a:p>
          <a:p>
            <a:r>
              <a:rPr lang="en-US" altLang="ja-JP" sz="1100" dirty="0"/>
              <a:t>                SELECT 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                      ,SUBSTRING([name],1,CHARINDEX(' ',[name]) - 1) AS [</a:t>
            </a:r>
            <a:r>
              <a:rPr lang="ja-JP" altLang="en-US" sz="1100" dirty="0"/>
              <a:t>苗字</a:t>
            </a:r>
            <a:r>
              <a:rPr lang="en-US" altLang="ja-JP" sz="1100" dirty="0"/>
              <a:t>]</a:t>
            </a:r>
            <a:endParaRPr lang="ja-JP" altLang="en-US" sz="1100" dirty="0"/>
          </a:p>
          <a:p>
            <a:r>
              <a:rPr lang="ja-JP" altLang="en-US" sz="1100" dirty="0"/>
              <a:t>                           </a:t>
            </a:r>
            <a:r>
              <a:rPr lang="en-US" altLang="ja-JP" sz="1100" dirty="0"/>
              <a:t>,RIGHT(</a:t>
            </a:r>
            <a:r>
              <a:rPr lang="en-US" altLang="ja-JP" sz="1100" dirty="0" err="1"/>
              <a:t>name,LEN</a:t>
            </a:r>
            <a:r>
              <a:rPr lang="en-US" altLang="ja-JP" sz="1100" dirty="0"/>
              <a:t>([name]) - CHARINDEX(' ',[name])) AS [</a:t>
            </a:r>
            <a:r>
              <a:rPr lang="ja-JP" altLang="en-US" sz="1100" dirty="0"/>
              <a:t>名前</a:t>
            </a:r>
            <a:r>
              <a:rPr lang="en-US" altLang="ja-JP" sz="1100" dirty="0"/>
              <a:t>]</a:t>
            </a:r>
            <a:endParaRPr lang="ja-JP" altLang="en-US" sz="1100" dirty="0"/>
          </a:p>
          <a:p>
            <a:r>
              <a:rPr lang="ja-JP" altLang="en-US" sz="1100" dirty="0"/>
              <a:t>                </a:t>
            </a:r>
            <a:r>
              <a:rPr lang="en-US" altLang="ja-JP" sz="1100" dirty="0"/>
              <a:t>FROM </a:t>
            </a:r>
          </a:p>
          <a:p>
            <a:r>
              <a:rPr lang="en-US" altLang="ja-JP" sz="1100" dirty="0"/>
              <a:t>                        (</a:t>
            </a:r>
          </a:p>
          <a:p>
            <a:r>
              <a:rPr lang="en-US" altLang="ja-JP" sz="1100" dirty="0"/>
              <a:t>                         SELECT REPLACE(REPLACE(REPLACE([name],'</a:t>
            </a:r>
            <a:r>
              <a:rPr lang="ja-JP" altLang="en-US" sz="1100" dirty="0"/>
              <a:t>松本正樹</a:t>
            </a:r>
            <a:r>
              <a:rPr lang="en-US" altLang="ja-JP" sz="1100" dirty="0"/>
              <a:t>','</a:t>
            </a:r>
            <a:r>
              <a:rPr lang="ja-JP" altLang="en-US" sz="1100" dirty="0"/>
              <a:t>松本 正樹</a:t>
            </a:r>
            <a:r>
              <a:rPr lang="en-US" altLang="ja-JP" sz="1100" dirty="0"/>
              <a:t>'),'</a:t>
            </a:r>
            <a:r>
              <a:rPr lang="ja-JP" altLang="en-US" sz="1100" dirty="0"/>
              <a:t>中西達也</a:t>
            </a:r>
            <a:r>
              <a:rPr lang="en-US" altLang="ja-JP" sz="1100" dirty="0"/>
              <a:t>','</a:t>
            </a:r>
            <a:r>
              <a:rPr lang="ja-JP" altLang="en-US" sz="1100" dirty="0"/>
              <a:t>中西 達也</a:t>
            </a:r>
            <a:r>
              <a:rPr lang="en-US" altLang="ja-JP" sz="1100" dirty="0"/>
              <a:t>'),'</a:t>
            </a:r>
            <a:r>
              <a:rPr lang="ja-JP" altLang="en-US" sz="1100" dirty="0"/>
              <a:t>高野亮</a:t>
            </a:r>
            <a:r>
              <a:rPr lang="en-US" altLang="ja-JP" sz="1100" dirty="0"/>
              <a:t>','</a:t>
            </a:r>
            <a:r>
              <a:rPr lang="ja-JP" altLang="en-US" sz="1100" dirty="0"/>
              <a:t>高野 亮</a:t>
            </a:r>
            <a:r>
              <a:rPr lang="en-US" altLang="ja-JP" sz="1100" dirty="0"/>
              <a:t>') AS [name]</a:t>
            </a:r>
          </a:p>
          <a:p>
            <a:r>
              <a:rPr lang="en-US" altLang="ja-JP" sz="1100" dirty="0"/>
              <a:t>                                    ,[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                         FROM [DB</a:t>
            </a:r>
            <a:r>
              <a:rPr lang="ja-JP" altLang="en-US" sz="1100" dirty="0"/>
              <a:t>名</a:t>
            </a:r>
            <a:r>
              <a:rPr lang="en-US" altLang="ja-JP" sz="1100" dirty="0"/>
              <a:t>].[</a:t>
            </a:r>
            <a:r>
              <a:rPr lang="en-US" altLang="ja-JP" sz="1100" dirty="0" err="1"/>
              <a:t>dbo</a:t>
            </a:r>
            <a:r>
              <a:rPr lang="en-US" altLang="ja-JP" sz="1100" dirty="0"/>
              <a:t>].[practice]</a:t>
            </a:r>
          </a:p>
          <a:p>
            <a:r>
              <a:rPr lang="ja-JP" altLang="en-US" sz="1100" dirty="0"/>
              <a:t>　　　　　　　　　　　　</a:t>
            </a:r>
            <a:r>
              <a:rPr lang="en-US" altLang="ja-JP" sz="1100" dirty="0"/>
              <a:t>)  AS T2</a:t>
            </a:r>
          </a:p>
          <a:p>
            <a:endParaRPr lang="en-US" altLang="ja-JP" sz="1100" dirty="0"/>
          </a:p>
          <a:p>
            <a:r>
              <a:rPr lang="en-US" altLang="ja-JP" sz="1100" dirty="0"/>
              <a:t>   </a:t>
            </a:r>
            <a:r>
              <a:rPr lang="ja-JP" altLang="en-US" sz="1100" dirty="0"/>
              <a:t>　　　　　　</a:t>
            </a:r>
            <a:r>
              <a:rPr lang="en-US" altLang="ja-JP" sz="1100" dirty="0"/>
              <a:t>) AS T3</a:t>
            </a:r>
          </a:p>
          <a:p>
            <a:r>
              <a:rPr lang="en-US" altLang="ja-JP" sz="1100" dirty="0"/>
              <a:t>ON T1.[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]=T3.[</a:t>
            </a:r>
            <a:r>
              <a:rPr lang="en-US" altLang="ja-JP" sz="1100" dirty="0" err="1"/>
              <a:t>temp_no</a:t>
            </a:r>
            <a:r>
              <a:rPr lang="en-US" altLang="ja-JP" sz="1100" dirty="0"/>
              <a:t>]</a:t>
            </a:r>
          </a:p>
          <a:p>
            <a:r>
              <a:rPr lang="en-US" altLang="ja-JP" sz="1100" dirty="0"/>
              <a:t>;</a:t>
            </a:r>
          </a:p>
          <a:p>
            <a:r>
              <a:rPr lang="en-US" altLang="ja-JP" sz="1100" dirty="0"/>
              <a:t>COMMIT</a:t>
            </a:r>
          </a:p>
          <a:p>
            <a:r>
              <a:rPr lang="en-US" altLang="ja-JP" sz="1100" dirty="0"/>
              <a:t>;</a:t>
            </a:r>
          </a:p>
        </p:txBody>
      </p:sp>
      <p:sp>
        <p:nvSpPr>
          <p:cNvPr id="9" name="左矢印 8"/>
          <p:cNvSpPr/>
          <p:nvPr/>
        </p:nvSpPr>
        <p:spPr>
          <a:xfrm>
            <a:off x="9201590" y="4181728"/>
            <a:ext cx="576080" cy="216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23345" y="1523310"/>
            <a:ext cx="54415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構文解説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REPLACE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([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],’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置換したい文字列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’,’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置換後の文字列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’)</a:t>
            </a: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カラム名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に対して、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置換したい文字列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置換後の文字列に変換する。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2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350" y="119678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u="sng" dirty="0"/>
              <a:t>意識するポイント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15131"/>
            <a:ext cx="8075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>
                <a:latin typeface="+mn-ea"/>
              </a:rPr>
              <a:t>指定されたデータを抽出する方法を考える。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→今回の場合は、「五教科すべてで平均点以上」という条件に着目する。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ja-JP" altLang="en-US" sz="2000" dirty="0">
                <a:latin typeface="+mn-ea"/>
              </a:rPr>
              <a:t>汎用的な処理を考える。</a:t>
            </a:r>
            <a:endParaRPr lang="en-US" altLang="ja-JP" sz="2000" dirty="0">
              <a:latin typeface="+mn-ea"/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→今回の場合は、平均点をそのまま値として設定するのではなく、処理で抽出した値を参照できるように意識する。</a:t>
            </a: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6370" y="244476"/>
            <a:ext cx="8229600" cy="617220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800" dirty="0"/>
              <a:t>14.</a:t>
            </a:r>
            <a:r>
              <a:rPr lang="ja-JP" altLang="en-US" sz="1800" dirty="0"/>
              <a:t>五教科すべてにおいて平均点以上を獲得している生徒の名前と、</a:t>
            </a:r>
            <a:br>
              <a:rPr lang="en-US" altLang="ja-JP" sz="1800" dirty="0"/>
            </a:br>
            <a:r>
              <a:rPr lang="ja-JP" altLang="en-US" sz="1800" dirty="0"/>
              <a:t>その五教科得点を抽出してください。（★６）</a:t>
            </a:r>
          </a:p>
        </p:txBody>
      </p:sp>
    </p:spTree>
    <p:extLst>
      <p:ext uri="{BB962C8B-B14F-4D97-AF65-F5344CB8AC3E}">
        <p14:creationId xmlns:p14="http://schemas.microsoft.com/office/powerpoint/2010/main" val="3695074224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609</TotalTime>
  <Words>1725</Words>
  <Application>Microsoft Office PowerPoint</Application>
  <PresentationFormat>A4 210 x 297 mm</PresentationFormat>
  <Paragraphs>166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HGPGothicE</vt:lpstr>
      <vt:lpstr>HGPGothicE</vt:lpstr>
      <vt:lpstr>Meiryo UI</vt:lpstr>
      <vt:lpstr>MS PGothic</vt:lpstr>
      <vt:lpstr>Yu Gothic</vt:lpstr>
      <vt:lpstr>Arial</vt:lpstr>
      <vt:lpstr>プレゼンテーションテンプレート2017（ケース2-1用）</vt:lpstr>
      <vt:lpstr>意識するポイント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13.すべての生徒の苗字（漢字）を抽出し、"Family name"カラムに、 名前（漢字）を抽出し、"Given_name"カラムに値を入れてください。（★５）</vt:lpstr>
      <vt:lpstr>意識するポイント</vt:lpstr>
      <vt:lpstr>14.五教科すべてにおいて平均点以上を獲得している生徒の名前と、 その五教科得点を抽出してください。（★６）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sskaiyou2510@gmail.com</cp:lastModifiedBy>
  <cp:revision>52</cp:revision>
  <cp:lastPrinted>2016-10-11T04:40:04Z</cp:lastPrinted>
  <dcterms:created xsi:type="dcterms:W3CDTF">2016-12-21T07:08:36Z</dcterms:created>
  <dcterms:modified xsi:type="dcterms:W3CDTF">2021-02-03T15:44:06Z</dcterms:modified>
  <cp:version>1.1</cp:version>
</cp:coreProperties>
</file>