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70" r:id="rId2"/>
    <p:sldId id="282" r:id="rId3"/>
    <p:sldId id="271" r:id="rId4"/>
    <p:sldId id="272" r:id="rId5"/>
    <p:sldId id="273" r:id="rId6"/>
    <p:sldId id="279" r:id="rId7"/>
    <p:sldId id="281" r:id="rId8"/>
    <p:sldId id="280" r:id="rId9"/>
    <p:sldId id="278" r:id="rId10"/>
    <p:sldId id="283" r:id="rId11"/>
    <p:sldId id="275" r:id="rId12"/>
    <p:sldId id="276" r:id="rId13"/>
    <p:sldId id="277" r:id="rId14"/>
    <p:sldId id="262" r:id="rId15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8EF"/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2782" autoAdjust="0"/>
  </p:normalViewPr>
  <p:slideViewPr>
    <p:cSldViewPr snapToObjects="1">
      <p:cViewPr varScale="1">
        <p:scale>
          <a:sx n="74" d="100"/>
          <a:sy n="74" d="100"/>
        </p:scale>
        <p:origin x="940" y="4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最大値：</a:t>
            </a:r>
            <a:r>
              <a:rPr kumimoji="1" lang="en-US" altLang="ja-JP" dirty="0"/>
              <a:t>103</a:t>
            </a:r>
            <a:r>
              <a:rPr kumimoji="1" lang="ja-JP" altLang="en-US" dirty="0"/>
              <a:t>点の人がいる。</a:t>
            </a:r>
            <a:endParaRPr kumimoji="1" lang="en-US" altLang="ja-JP" dirty="0"/>
          </a:p>
          <a:p>
            <a:r>
              <a:rPr kumimoji="1" lang="ja-JP" altLang="en-US" dirty="0"/>
              <a:t>最長値：</a:t>
            </a:r>
            <a:r>
              <a:rPr kumimoji="1" lang="en-US" altLang="ja-JP" dirty="0"/>
              <a:t>2</a:t>
            </a:r>
            <a:r>
              <a:rPr kumimoji="1" lang="ja-JP" altLang="en-US" dirty="0"/>
              <a:t>年生がいる。</a:t>
            </a:r>
            <a:endParaRPr kumimoji="1" lang="en-US" altLang="ja-JP" dirty="0"/>
          </a:p>
          <a:p>
            <a:r>
              <a:rPr kumimoji="1" lang="ja-JP" altLang="en-US" dirty="0"/>
              <a:t>充足率：点数が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の人がいる。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74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最大値：</a:t>
            </a:r>
            <a:r>
              <a:rPr kumimoji="1" lang="en-US" altLang="ja-JP" dirty="0"/>
              <a:t>103</a:t>
            </a:r>
            <a:r>
              <a:rPr kumimoji="1" lang="ja-JP" altLang="en-US" dirty="0"/>
              <a:t>点の人がいる。</a:t>
            </a:r>
            <a:endParaRPr kumimoji="1" lang="en-US" altLang="ja-JP" dirty="0"/>
          </a:p>
          <a:p>
            <a:r>
              <a:rPr kumimoji="1" lang="ja-JP" altLang="en-US" dirty="0"/>
              <a:t>最長値：</a:t>
            </a:r>
            <a:r>
              <a:rPr kumimoji="1" lang="en-US" altLang="ja-JP" dirty="0"/>
              <a:t>2</a:t>
            </a:r>
            <a:r>
              <a:rPr kumimoji="1" lang="ja-JP" altLang="en-US" dirty="0"/>
              <a:t>年生がいる。</a:t>
            </a:r>
            <a:endParaRPr kumimoji="1" lang="en-US" altLang="ja-JP" dirty="0"/>
          </a:p>
          <a:p>
            <a:r>
              <a:rPr kumimoji="1" lang="ja-JP" altLang="en-US" dirty="0"/>
              <a:t>充足率：点数が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の人がいる。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6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11</a:t>
            </a:r>
            <a:r>
              <a:rPr lang="ja-JP" altLang="en-US" dirty="0"/>
              <a:t>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nito.com/entry/20110910/1315605311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7</a:t>
            </a:r>
            <a:r>
              <a:rPr lang="ja-JP" altLang="en-US" dirty="0"/>
              <a:t>～</a:t>
            </a:r>
            <a:r>
              <a:rPr lang="en-US" altLang="ja-JP" dirty="0"/>
              <a:t>10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9788" y="392446"/>
            <a:ext cx="8229600" cy="490066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</a:t>
            </a:r>
            <a:r>
              <a:rPr lang="ja-JP" altLang="en-US" sz="2400" dirty="0"/>
              <a:t>最大値、最小値、充足率の考察</a:t>
            </a:r>
            <a:r>
              <a:rPr lang="en-US" altLang="ja-JP" sz="2400" dirty="0"/>
              <a:t>】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5541" y="1196690"/>
            <a:ext cx="8779716" cy="429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dirty="0"/>
              <a:t>＜データの内容＞</a:t>
            </a:r>
          </a:p>
          <a:p>
            <a:r>
              <a:rPr lang="ja-JP" altLang="ja-JP" dirty="0"/>
              <a:t>・Ｒ中学校の</a:t>
            </a:r>
            <a:r>
              <a:rPr lang="en-US" altLang="ja-JP" dirty="0"/>
              <a:t>3</a:t>
            </a:r>
            <a:r>
              <a:rPr lang="ja-JP" altLang="ja-JP" dirty="0"/>
              <a:t>年生の中間試験のデータである。</a:t>
            </a:r>
          </a:p>
          <a:p>
            <a:r>
              <a:rPr lang="ja-JP" altLang="ja-JP" dirty="0"/>
              <a:t>・Ｒ中学は男子校であり、</a:t>
            </a:r>
            <a:r>
              <a:rPr lang="en-US" altLang="ja-JP" dirty="0"/>
              <a:t>3</a:t>
            </a:r>
            <a:r>
              <a:rPr lang="ja-JP" altLang="ja-JP" dirty="0"/>
              <a:t>年生のクラスは</a:t>
            </a:r>
            <a:r>
              <a:rPr lang="en-US" altLang="ja-JP" dirty="0"/>
              <a:t>1</a:t>
            </a:r>
            <a:r>
              <a:rPr lang="ja-JP" altLang="ja-JP" dirty="0"/>
              <a:t>組～</a:t>
            </a:r>
            <a:r>
              <a:rPr lang="en-US" altLang="ja-JP" dirty="0"/>
              <a:t>3</a:t>
            </a:r>
            <a:r>
              <a:rPr lang="ja-JP" altLang="ja-JP" dirty="0"/>
              <a:t>組まである。</a:t>
            </a:r>
          </a:p>
          <a:p>
            <a:r>
              <a:rPr lang="ja-JP" altLang="ja-JP" dirty="0"/>
              <a:t>・中間試験の科目は、国語（</a:t>
            </a:r>
            <a:r>
              <a:rPr lang="en-US" altLang="ja-JP" dirty="0"/>
              <a:t>Japanese</a:t>
            </a:r>
            <a:r>
              <a:rPr lang="ja-JP" altLang="ja-JP" dirty="0"/>
              <a:t>）、数学（</a:t>
            </a:r>
            <a:r>
              <a:rPr lang="en-US" altLang="ja-JP" dirty="0"/>
              <a:t>Math</a:t>
            </a:r>
            <a:r>
              <a:rPr lang="ja-JP" altLang="ja-JP" dirty="0"/>
              <a:t>）、理科（</a:t>
            </a:r>
            <a:r>
              <a:rPr lang="en-US" altLang="ja-JP" dirty="0"/>
              <a:t>Science</a:t>
            </a:r>
            <a:r>
              <a:rPr lang="ja-JP" altLang="ja-JP" dirty="0"/>
              <a:t>）、社会（</a:t>
            </a:r>
            <a:r>
              <a:rPr lang="en-US" altLang="ja-JP" dirty="0"/>
              <a:t>Society</a:t>
            </a:r>
            <a:r>
              <a:rPr lang="ja-JP" altLang="ja-JP" dirty="0"/>
              <a:t>）、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ja-JP" dirty="0"/>
              <a:t>英語（</a:t>
            </a:r>
            <a:r>
              <a:rPr lang="en-US" altLang="ja-JP" dirty="0"/>
              <a:t>English</a:t>
            </a:r>
            <a:r>
              <a:rPr lang="ja-JP" altLang="ja-JP" dirty="0"/>
              <a:t>）の</a:t>
            </a:r>
            <a:r>
              <a:rPr lang="en-US" altLang="ja-JP" dirty="0"/>
              <a:t>5</a:t>
            </a:r>
            <a:r>
              <a:rPr lang="ja-JP" altLang="ja-JP" dirty="0"/>
              <a:t>科目であり、すべて</a:t>
            </a:r>
            <a:r>
              <a:rPr lang="en-US" altLang="ja-JP" dirty="0"/>
              <a:t>100</a:t>
            </a:r>
            <a:r>
              <a:rPr lang="ja-JP" altLang="ja-JP" dirty="0"/>
              <a:t>点満点、合計</a:t>
            </a:r>
            <a:r>
              <a:rPr lang="en-US" altLang="ja-JP" dirty="0"/>
              <a:t>500</a:t>
            </a:r>
            <a:r>
              <a:rPr lang="ja-JP" altLang="ja-JP" dirty="0"/>
              <a:t>点満点である。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最大値に・・・社会（</a:t>
            </a:r>
            <a:r>
              <a:rPr lang="en-US" altLang="ja-JP" dirty="0"/>
              <a:t>Society)</a:t>
            </a:r>
            <a:r>
              <a:rPr lang="ja-JP" altLang="en-US" dirty="0"/>
              <a:t>で点数が</a:t>
            </a:r>
            <a:r>
              <a:rPr lang="en-US" altLang="ja-JP" dirty="0"/>
              <a:t>103</a:t>
            </a:r>
            <a:r>
              <a:rPr lang="ja-JP" altLang="en-US" dirty="0"/>
              <a:t>点の生徒がいる。</a:t>
            </a:r>
            <a:endParaRPr lang="en-US" altLang="ja-JP" dirty="0"/>
          </a:p>
          <a:p>
            <a:r>
              <a:rPr lang="ja-JP" altLang="en-US" dirty="0"/>
              <a:t>最小値に・・・学年（</a:t>
            </a:r>
            <a:r>
              <a:rPr lang="en-US" altLang="ja-JP" dirty="0"/>
              <a:t>year</a:t>
            </a:r>
            <a:r>
              <a:rPr lang="ja-JP" altLang="en-US" dirty="0"/>
              <a:t>）が</a:t>
            </a:r>
            <a:r>
              <a:rPr lang="en-US" altLang="ja-JP" dirty="0"/>
              <a:t>2</a:t>
            </a:r>
            <a:r>
              <a:rPr lang="ja-JP" altLang="en-US" dirty="0"/>
              <a:t>の生徒がいる。</a:t>
            </a:r>
            <a:endParaRPr lang="en-US" altLang="ja-JP" dirty="0"/>
          </a:p>
          <a:p>
            <a:r>
              <a:rPr lang="ja-JP" altLang="en-US" dirty="0"/>
              <a:t>充足率に・・・数学（</a:t>
            </a:r>
            <a:r>
              <a:rPr lang="en-US" altLang="ja-JP" dirty="0"/>
              <a:t>Math</a:t>
            </a:r>
            <a:r>
              <a:rPr lang="ja-JP" altLang="en-US" dirty="0"/>
              <a:t>）で点数が</a:t>
            </a:r>
            <a:r>
              <a:rPr lang="en-US" altLang="ja-JP" dirty="0"/>
              <a:t>NULL</a:t>
            </a:r>
            <a:r>
              <a:rPr lang="ja-JP" altLang="en-US" dirty="0"/>
              <a:t>の生徒がいる。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→データがどういう状態にあるのかを把握できる！</a:t>
            </a:r>
            <a:endParaRPr lang="en-US" altLang="ja-JP" dirty="0"/>
          </a:p>
          <a:p>
            <a:endParaRPr lang="ja-JP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270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464" y="382653"/>
            <a:ext cx="8229600" cy="634012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8.</a:t>
            </a:r>
            <a:r>
              <a:rPr lang="ja-JP" altLang="en-US" sz="1700" dirty="0"/>
              <a:t>クラスごとに五科目の平均点を算出し、平均点の良いクラス順に並べてください。</a:t>
            </a:r>
            <a:r>
              <a:rPr lang="en-US" altLang="ja-JP" sz="1700" dirty="0"/>
              <a:t>※</a:t>
            </a:r>
            <a:r>
              <a:rPr lang="ja-JP" altLang="en-US" sz="1700" dirty="0"/>
              <a:t>平均点は、小数第一位に丸めること。（★３）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4464" y="1124680"/>
            <a:ext cx="878510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 [class]</a:t>
            </a:r>
          </a:p>
          <a:p>
            <a:r>
              <a:rPr lang="en-US" altLang="ja-JP" sz="3200" dirty="0"/>
              <a:t>            ,ROUND(AVG([sum]),1) AS [</a:t>
            </a:r>
            <a:r>
              <a:rPr lang="en-US" altLang="ja-JP" sz="3200" dirty="0" err="1"/>
              <a:t>class_ave</a:t>
            </a:r>
            <a:r>
              <a:rPr lang="en-US" altLang="ja-JP" sz="3200" dirty="0"/>
              <a:t>]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 </a:t>
            </a:r>
          </a:p>
          <a:p>
            <a:r>
              <a:rPr lang="en-US" altLang="ja-JP" sz="3200" dirty="0"/>
              <a:t>GROUP BY [class]</a:t>
            </a:r>
          </a:p>
          <a:p>
            <a:r>
              <a:rPr lang="en-US" altLang="ja-JP" sz="3200" dirty="0"/>
              <a:t>ORDER BY [</a:t>
            </a:r>
            <a:r>
              <a:rPr lang="en-US" altLang="ja-JP" sz="3200" dirty="0" err="1"/>
              <a:t>class_ave</a:t>
            </a:r>
            <a:r>
              <a:rPr lang="en-US" altLang="ja-JP" sz="3200" dirty="0"/>
              <a:t>] DESC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4387698"/>
            <a:ext cx="8352928" cy="233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ROUND,AVG,GROUP BY,ORDER BY</a:t>
            </a:r>
            <a:r>
              <a:rPr lang="ja-JP" altLang="en-US" dirty="0"/>
              <a:t>の複合問題。</a:t>
            </a:r>
            <a:endParaRPr lang="en-US" altLang="ja-JP" dirty="0"/>
          </a:p>
          <a:p>
            <a:r>
              <a:rPr lang="ja-JP" altLang="en-US" dirty="0"/>
              <a:t>グループ化を行ってから、並べ替えを行う。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※GROUP BY</a:t>
            </a:r>
            <a:r>
              <a:rPr lang="ja-JP" altLang="en-US" dirty="0">
                <a:solidFill>
                  <a:srgbClr val="FF0000"/>
                </a:solidFill>
              </a:rPr>
              <a:t>句を使用する際には、</a:t>
            </a:r>
            <a:r>
              <a:rPr lang="en-US" altLang="ja-JP" dirty="0">
                <a:solidFill>
                  <a:srgbClr val="FF0000"/>
                </a:solidFill>
              </a:rPr>
              <a:t>SELECT</a:t>
            </a:r>
            <a:r>
              <a:rPr lang="ja-JP" altLang="en-US" dirty="0">
                <a:solidFill>
                  <a:srgbClr val="FF0000"/>
                </a:solidFill>
              </a:rPr>
              <a:t>句には</a:t>
            </a:r>
            <a:r>
              <a:rPr lang="en-US" altLang="ja-JP" dirty="0">
                <a:solidFill>
                  <a:srgbClr val="FF0000"/>
                </a:solidFill>
              </a:rPr>
              <a:t>GROUP BY</a:t>
            </a:r>
            <a:r>
              <a:rPr lang="ja-JP" altLang="en-US" dirty="0">
                <a:solidFill>
                  <a:srgbClr val="FF0000"/>
                </a:solidFill>
              </a:rPr>
              <a:t>で指定したカラム及び集計関数のみ指定が可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897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579296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600" dirty="0"/>
              <a:t>9.</a:t>
            </a:r>
            <a:r>
              <a:rPr lang="ja-JP" altLang="en-US" sz="1600" dirty="0"/>
              <a:t>３組の数学の点数上位</a:t>
            </a:r>
            <a:r>
              <a:rPr lang="en-US" altLang="ja-JP" sz="1600" dirty="0"/>
              <a:t>5</a:t>
            </a:r>
            <a:r>
              <a:rPr lang="ja-JP" altLang="en-US" sz="1600" dirty="0"/>
              <a:t>名の名前と、その点数を抽出し、点数の高い順に並べてください。（★３）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80729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 TOP 5 </a:t>
            </a:r>
          </a:p>
          <a:p>
            <a:r>
              <a:rPr lang="en-US" altLang="ja-JP" sz="3200" dirty="0"/>
              <a:t>              [name]</a:t>
            </a:r>
          </a:p>
          <a:p>
            <a:r>
              <a:rPr lang="en-US" altLang="ja-JP" sz="3200" dirty="0"/>
              <a:t>             ,[math] 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</a:t>
            </a:r>
          </a:p>
          <a:p>
            <a:r>
              <a:rPr lang="en-US" altLang="ja-JP" sz="3200" dirty="0"/>
              <a:t>WHERE [class] = 3 </a:t>
            </a:r>
          </a:p>
          <a:p>
            <a:r>
              <a:rPr lang="en-US" altLang="ja-JP" sz="3200" dirty="0"/>
              <a:t>ORDER BY [math] </a:t>
            </a:r>
            <a:r>
              <a:rPr lang="en-US" altLang="ja-JP" sz="3200" dirty="0" err="1"/>
              <a:t>desc</a:t>
            </a:r>
            <a:endParaRPr lang="en-US" altLang="ja-JP" sz="3200" dirty="0"/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3980" y="4736184"/>
            <a:ext cx="8352928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TOP,WHERE,ORDER BY</a:t>
            </a:r>
            <a:r>
              <a:rPr lang="ja-JP" altLang="en-US" dirty="0"/>
              <a:t>の複合問題。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仮に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ja-JP" altLang="en-US" dirty="0">
                <a:solidFill>
                  <a:srgbClr val="FF0000"/>
                </a:solidFill>
              </a:rPr>
              <a:t>位で同じ点数の人が複数いたとしても、全員が抽出されるわけではないことに注意。あくまでも上から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ja-JP" altLang="en-US" dirty="0">
                <a:solidFill>
                  <a:srgbClr val="FF0000"/>
                </a:solidFill>
              </a:rPr>
              <a:t>行しか選択されない。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057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85506"/>
            <a:ext cx="8857230" cy="842537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10.</a:t>
            </a:r>
            <a:r>
              <a:rPr lang="ja-JP" altLang="en-US" sz="1800" dirty="0"/>
              <a:t>理系教科（数・理）の合計が</a:t>
            </a:r>
            <a:r>
              <a:rPr lang="en-US" altLang="ja-JP" sz="1800" dirty="0"/>
              <a:t>160</a:t>
            </a:r>
            <a:r>
              <a:rPr lang="ja-JP" altLang="en-US" sz="1800" dirty="0"/>
              <a:t>点以上の生徒の名前と、その合計点を抽出し、</a:t>
            </a:r>
            <a:br>
              <a:rPr lang="en-US" altLang="ja-JP" sz="1800" dirty="0"/>
            </a:br>
            <a:r>
              <a:rPr lang="ja-JP" altLang="en-US" sz="1800" dirty="0"/>
              <a:t>合計点の高い順に並べてください。（★４）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2539" y="1128964"/>
            <a:ext cx="820891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[name]</a:t>
            </a:r>
          </a:p>
          <a:p>
            <a:r>
              <a:rPr lang="en-US" altLang="ja-JP" sz="3200" dirty="0"/>
              <a:t>           ,[math] + [science] AS [</a:t>
            </a:r>
            <a:r>
              <a:rPr lang="en-US" altLang="ja-JP" sz="3200" dirty="0" err="1"/>
              <a:t>r_score</a:t>
            </a:r>
            <a:r>
              <a:rPr lang="en-US" altLang="ja-JP" sz="3200" dirty="0"/>
              <a:t>]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</a:t>
            </a:r>
          </a:p>
          <a:p>
            <a:r>
              <a:rPr lang="en-US" altLang="ja-JP" sz="3200" dirty="0"/>
              <a:t>WHERE [math] + [science] &gt;= 160</a:t>
            </a:r>
          </a:p>
          <a:p>
            <a:r>
              <a:rPr lang="en-US" altLang="ja-JP" sz="3200" dirty="0"/>
              <a:t>ORDER BY [</a:t>
            </a:r>
            <a:r>
              <a:rPr lang="en-US" altLang="ja-JP" sz="3200" dirty="0" err="1"/>
              <a:t>r_score</a:t>
            </a:r>
            <a:r>
              <a:rPr lang="en-US" altLang="ja-JP" sz="3200" dirty="0"/>
              <a:t>] DESC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0531" y="4581160"/>
            <a:ext cx="8352928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計算可能なデータに関しては、「カラム名 </a:t>
            </a:r>
            <a:r>
              <a:rPr lang="en-US" altLang="ja-JP" dirty="0"/>
              <a:t>+ </a:t>
            </a:r>
            <a:r>
              <a:rPr lang="ja-JP" altLang="en-US" dirty="0"/>
              <a:t>カラム名」で値の足し算が可能。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「カラム名</a:t>
            </a:r>
            <a:r>
              <a:rPr lang="en-US" altLang="ja-JP" dirty="0"/>
              <a:t>(</a:t>
            </a:r>
            <a:r>
              <a:rPr lang="ja-JP" altLang="en-US" dirty="0"/>
              <a:t>文字型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+ </a:t>
            </a:r>
            <a:r>
              <a:rPr lang="ja-JP" altLang="en-US" dirty="0"/>
              <a:t>カラム名</a:t>
            </a:r>
            <a:r>
              <a:rPr lang="en-US" altLang="ja-JP" dirty="0"/>
              <a:t>(</a:t>
            </a:r>
            <a:r>
              <a:rPr lang="ja-JP" altLang="en-US" dirty="0"/>
              <a:t>文字型</a:t>
            </a:r>
            <a:r>
              <a:rPr lang="en-US" altLang="ja-JP" dirty="0"/>
              <a:t>)</a:t>
            </a:r>
            <a:r>
              <a:rPr lang="ja-JP" altLang="en-US" dirty="0"/>
              <a:t>」の場合、結果は</a:t>
            </a:r>
            <a:r>
              <a:rPr lang="ja-JP" altLang="en-US" u="sng" dirty="0"/>
              <a:t>文字列を結合したもの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　　例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‘</a:t>
            </a:r>
            <a:r>
              <a:rPr lang="ja-JP" altLang="en-US" dirty="0"/>
              <a:t>木場</a:t>
            </a:r>
            <a:r>
              <a:rPr lang="en-US" altLang="ja-JP" dirty="0"/>
              <a:t>’ + ‘</a:t>
            </a:r>
            <a:r>
              <a:rPr lang="ja-JP" altLang="en-US" dirty="0"/>
              <a:t>オフィス</a:t>
            </a:r>
            <a:r>
              <a:rPr lang="en-US" altLang="ja-JP" dirty="0"/>
              <a:t>’</a:t>
            </a:r>
            <a:r>
              <a:rPr lang="ja-JP" altLang="en-US" dirty="0"/>
              <a:t>　→　</a:t>
            </a:r>
            <a:r>
              <a:rPr lang="en-US" altLang="ja-JP" dirty="0"/>
              <a:t>’</a:t>
            </a:r>
            <a:r>
              <a:rPr lang="ja-JP" altLang="en-US" dirty="0"/>
              <a:t>木場オフィス</a:t>
            </a:r>
            <a:r>
              <a:rPr lang="en-US" altLang="ja-JP" dirty="0"/>
              <a:t>’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823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73472" y="476590"/>
            <a:ext cx="8944148" cy="5256410"/>
          </a:xfrm>
        </p:spPr>
        <p:txBody>
          <a:bodyPr/>
          <a:lstStyle/>
          <a:p>
            <a:r>
              <a:rPr lang="en-US" altLang="ja-JP" dirty="0">
                <a:latin typeface="+mn-ea"/>
                <a:ea typeface="+mn-ea"/>
              </a:rPr>
              <a:t>7.</a:t>
            </a:r>
            <a:r>
              <a:rPr lang="ja-JP" altLang="ja-JP" dirty="0">
                <a:latin typeface="+mn-ea"/>
                <a:ea typeface="+mn-ea"/>
              </a:rPr>
              <a:t>各項目（</a:t>
            </a:r>
            <a:r>
              <a:rPr lang="en-US" altLang="ja-JP" dirty="0" err="1">
                <a:latin typeface="+mn-ea"/>
                <a:ea typeface="+mn-ea"/>
              </a:rPr>
              <a:t>temp_no</a:t>
            </a:r>
            <a:r>
              <a:rPr lang="ja-JP" altLang="ja-JP" dirty="0">
                <a:latin typeface="+mn-ea"/>
                <a:ea typeface="+mn-ea"/>
              </a:rPr>
              <a:t>～</a:t>
            </a:r>
            <a:r>
              <a:rPr lang="en-US" altLang="ja-JP" dirty="0" err="1">
                <a:latin typeface="+mn-ea"/>
                <a:ea typeface="+mn-ea"/>
              </a:rPr>
              <a:t>ave</a:t>
            </a:r>
            <a:r>
              <a:rPr lang="ja-JP" altLang="ja-JP" dirty="0">
                <a:latin typeface="+mn-ea"/>
                <a:ea typeface="+mn-ea"/>
              </a:rPr>
              <a:t>）について、以下の項目を出力し、不適切な値がないかをチェックしてください。（</a:t>
            </a:r>
            <a:r>
              <a:rPr lang="en-US" altLang="ja-JP" dirty="0">
                <a:latin typeface="+mn-ea"/>
                <a:ea typeface="+mn-ea"/>
              </a:rPr>
              <a:t>★</a:t>
            </a:r>
            <a:r>
              <a:rPr lang="ja-JP" altLang="ja-JP" dirty="0">
                <a:latin typeface="+mn-ea"/>
                <a:ea typeface="+mn-ea"/>
              </a:rPr>
              <a:t>４）</a:t>
            </a:r>
            <a:endParaRPr lang="en-US" altLang="ja-JP" dirty="0">
              <a:latin typeface="+mn-ea"/>
              <a:ea typeface="+mn-ea"/>
            </a:endParaRPr>
          </a:p>
          <a:p>
            <a:endParaRPr lang="ja-JP" altLang="ja-JP" dirty="0">
              <a:latin typeface="+mn-ea"/>
              <a:ea typeface="+mn-ea"/>
            </a:endParaRPr>
          </a:p>
          <a:p>
            <a:r>
              <a:rPr lang="ja-JP" altLang="ja-JP" dirty="0">
                <a:latin typeface="+mn-ea"/>
                <a:ea typeface="+mn-ea"/>
              </a:rPr>
              <a:t>　・最大値</a:t>
            </a:r>
          </a:p>
          <a:p>
            <a:r>
              <a:rPr lang="ja-JP" altLang="ja-JP" dirty="0">
                <a:latin typeface="+mn-ea"/>
                <a:ea typeface="+mn-ea"/>
              </a:rPr>
              <a:t>　・最小値</a:t>
            </a:r>
          </a:p>
          <a:p>
            <a:r>
              <a:rPr lang="ja-JP" altLang="ja-JP" dirty="0">
                <a:latin typeface="+mn-ea"/>
                <a:ea typeface="+mn-ea"/>
              </a:rPr>
              <a:t>　・充足率（全体</a:t>
            </a:r>
            <a:r>
              <a:rPr lang="ja-JP" altLang="en-US" dirty="0">
                <a:latin typeface="+mn-ea"/>
                <a:ea typeface="+mn-ea"/>
              </a:rPr>
              <a:t>の件数</a:t>
            </a:r>
            <a:r>
              <a:rPr lang="ja-JP" altLang="ja-JP" dirty="0">
                <a:latin typeface="+mn-ea"/>
                <a:ea typeface="+mn-ea"/>
              </a:rPr>
              <a:t>に対する</a:t>
            </a:r>
            <a:r>
              <a:rPr lang="en-US" altLang="ja-JP" dirty="0">
                <a:latin typeface="+mn-ea"/>
                <a:ea typeface="+mn-ea"/>
              </a:rPr>
              <a:t>NULL</a:t>
            </a:r>
            <a:r>
              <a:rPr lang="ja-JP" altLang="ja-JP" dirty="0">
                <a:latin typeface="+mn-ea"/>
                <a:ea typeface="+mn-ea"/>
              </a:rPr>
              <a:t>の割合）</a:t>
            </a:r>
          </a:p>
          <a:p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2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772117"/>
            <a:ext cx="820891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各項目の最大値</a:t>
            </a:r>
            <a:endParaRPr lang="en-US" altLang="ja-JP" sz="1600" dirty="0"/>
          </a:p>
          <a:p>
            <a:r>
              <a:rPr lang="en-US" altLang="ja-JP" sz="1600" dirty="0"/>
              <a:t>SELECT	MAX([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MAX_temp_no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</a:t>
            </a:r>
            <a:r>
              <a:rPr lang="en-US" altLang="ja-JP" sz="1600" dirty="0" err="1"/>
              <a:t>class_no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MAX_class_no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,MAX([name])	AS [</a:t>
            </a:r>
            <a:r>
              <a:rPr lang="en-US" altLang="ja-JP" sz="1600" dirty="0" err="1"/>
              <a:t>MAX_name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</a:t>
            </a:r>
            <a:r>
              <a:rPr lang="en-US" altLang="ja-JP" sz="1600" dirty="0" err="1"/>
              <a:t>family_name</a:t>
            </a:r>
            <a:r>
              <a:rPr lang="en-US" altLang="ja-JP" sz="1600" dirty="0"/>
              <a:t>])     AS [</a:t>
            </a:r>
            <a:r>
              <a:rPr lang="en-US" altLang="ja-JP" sz="1600" dirty="0" err="1"/>
              <a:t>MAX_family_name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</a:t>
            </a:r>
            <a:r>
              <a:rPr lang="en-US" altLang="ja-JP" sz="1600" dirty="0" err="1"/>
              <a:t>given_name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MAX_given_name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,MAX([reading])	AS [</a:t>
            </a:r>
            <a:r>
              <a:rPr lang="en-US" altLang="ja-JP" sz="1600" dirty="0" err="1"/>
              <a:t>MAX_reading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,MAX([year])	AS [</a:t>
            </a:r>
            <a:r>
              <a:rPr lang="en-US" altLang="ja-JP" sz="1600" dirty="0" err="1"/>
              <a:t>MAX_year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,MAX([class])	AS [</a:t>
            </a:r>
            <a:r>
              <a:rPr lang="en-US" altLang="ja-JP" sz="1600" dirty="0" err="1"/>
              <a:t>MAX_class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,MAX([Japanese])	AS [</a:t>
            </a:r>
            <a:r>
              <a:rPr lang="en-US" altLang="ja-JP" sz="1600" dirty="0" err="1"/>
              <a:t>MAX_Japanese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,MAX([math])	AS [</a:t>
            </a:r>
            <a:r>
              <a:rPr lang="en-US" altLang="ja-JP" sz="1600" dirty="0" err="1"/>
              <a:t>MAX_math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,MAX([science])	AS [</a:t>
            </a:r>
            <a:r>
              <a:rPr lang="en-US" altLang="ja-JP" sz="1600" dirty="0" err="1"/>
              <a:t>MAX_science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,MAX([society])	AS [</a:t>
            </a:r>
            <a:r>
              <a:rPr lang="en-US" altLang="ja-JP" sz="1600" dirty="0" err="1"/>
              <a:t>MAX_society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MAX_english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,MAX([sum])	AS [</a:t>
            </a:r>
            <a:r>
              <a:rPr lang="en-US" altLang="ja-JP" sz="1600" dirty="0" err="1"/>
              <a:t>MAX_sum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,MAX([</a:t>
            </a:r>
            <a:r>
              <a:rPr lang="en-US" altLang="ja-JP" sz="1600" dirty="0" err="1"/>
              <a:t>ave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MAX_ave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5661249"/>
            <a:ext cx="8352928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MAX([</a:t>
            </a:r>
            <a:r>
              <a:rPr lang="ja-JP" altLang="en-US" sz="1600" dirty="0"/>
              <a:t>カラム名</a:t>
            </a:r>
            <a:r>
              <a:rPr lang="en-US" altLang="ja-JP" sz="1600" dirty="0"/>
              <a:t>]) 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ja-JP" altLang="en-US" sz="1600" dirty="0"/>
              <a:t>そのカラム内での最大値を抽出する。</a:t>
            </a:r>
            <a:endParaRPr lang="en-US" altLang="ja-JP" sz="1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46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764704"/>
            <a:ext cx="820891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各項目の最小値</a:t>
            </a:r>
            <a:endParaRPr lang="en-US" altLang="ja-JP" sz="1600" dirty="0"/>
          </a:p>
          <a:p>
            <a:r>
              <a:rPr lang="en-US" altLang="ja-JP" sz="1600" dirty="0"/>
              <a:t>SELECT	MIN([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MIN_temp_no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</a:t>
            </a:r>
            <a:r>
              <a:rPr lang="en-US" altLang="ja-JP" sz="1600" dirty="0" err="1"/>
              <a:t>class_no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MIN_class_no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,MIN([name])	AS [</a:t>
            </a:r>
            <a:r>
              <a:rPr lang="en-US" altLang="ja-JP" sz="1600" dirty="0" err="1"/>
              <a:t>MIN_name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</a:t>
            </a:r>
            <a:r>
              <a:rPr lang="en-US" altLang="ja-JP" sz="1600" dirty="0" err="1"/>
              <a:t>family_name</a:t>
            </a:r>
            <a:r>
              <a:rPr lang="en-US" altLang="ja-JP" sz="1600" dirty="0"/>
              <a:t>])</a:t>
            </a:r>
            <a:r>
              <a:rPr lang="ja-JP" altLang="en-US" sz="1600" dirty="0"/>
              <a:t>　　</a:t>
            </a:r>
            <a:r>
              <a:rPr lang="en-US" altLang="ja-JP" sz="1600" dirty="0"/>
              <a:t>AS [</a:t>
            </a:r>
            <a:r>
              <a:rPr lang="en-US" altLang="ja-JP" sz="1600" dirty="0" err="1"/>
              <a:t>MIN_family_name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</a:t>
            </a:r>
            <a:r>
              <a:rPr lang="en-US" altLang="ja-JP" sz="1600" dirty="0" err="1"/>
              <a:t>given_name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MIN_given_name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,MIN([reading])	AS [</a:t>
            </a:r>
            <a:r>
              <a:rPr lang="en-US" altLang="ja-JP" sz="1600" dirty="0" err="1"/>
              <a:t>MIN_reading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,MIN([year])	AS [</a:t>
            </a:r>
            <a:r>
              <a:rPr lang="en-US" altLang="ja-JP" sz="1600" dirty="0" err="1"/>
              <a:t>MIN_year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,MIN([class])	AS [</a:t>
            </a:r>
            <a:r>
              <a:rPr lang="en-US" altLang="ja-JP" sz="1600" dirty="0" err="1"/>
              <a:t>MIN_class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MIN_japanese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,MIN([math])	AS [</a:t>
            </a:r>
            <a:r>
              <a:rPr lang="en-US" altLang="ja-JP" sz="1600" dirty="0" err="1"/>
              <a:t>MIN_math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,MIN([science])	AS [</a:t>
            </a:r>
            <a:r>
              <a:rPr lang="en-US" altLang="ja-JP" sz="1600" dirty="0" err="1"/>
              <a:t>MIN_science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,MIN([society])	AS [</a:t>
            </a:r>
            <a:r>
              <a:rPr lang="en-US" altLang="ja-JP" sz="1600" dirty="0" err="1"/>
              <a:t>MIN_society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MIN_english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,MIN([sum])	AS [</a:t>
            </a:r>
            <a:r>
              <a:rPr lang="en-US" altLang="ja-JP" sz="1600" dirty="0" err="1"/>
              <a:t>MIN_sum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,MIN([</a:t>
            </a:r>
            <a:r>
              <a:rPr lang="en-US" altLang="ja-JP" sz="1600" dirty="0" err="1"/>
              <a:t>ave</a:t>
            </a:r>
            <a:r>
              <a:rPr lang="en-US" altLang="ja-JP" sz="1600" dirty="0"/>
              <a:t>])	AS [</a:t>
            </a:r>
            <a:r>
              <a:rPr lang="en-US" altLang="ja-JP" sz="1600" dirty="0" err="1"/>
              <a:t>MIN_ave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5723" y="5661310"/>
            <a:ext cx="8352928" cy="114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MIN([</a:t>
            </a:r>
            <a:r>
              <a:rPr lang="ja-JP" altLang="en-US" sz="1600" dirty="0"/>
              <a:t>カラム名</a:t>
            </a:r>
            <a:r>
              <a:rPr lang="en-US" altLang="ja-JP" sz="1600" dirty="0"/>
              <a:t>]) 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ja-JP" altLang="en-US" sz="1600" dirty="0"/>
              <a:t>そのカラム内での最小値を抽出する。</a:t>
            </a:r>
            <a:endParaRPr lang="en-US" altLang="ja-JP" sz="1600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24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6980" y="1546972"/>
            <a:ext cx="820891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--</a:t>
            </a:r>
            <a:r>
              <a:rPr lang="ja-JP" altLang="en-US" sz="1400" dirty="0"/>
              <a:t>各項目の充足率（一例）</a:t>
            </a:r>
            <a:endParaRPr lang="en-US" altLang="ja-JP" sz="1400" dirty="0"/>
          </a:p>
          <a:p>
            <a:r>
              <a:rPr lang="en-US" altLang="ja-JP" sz="1400" dirty="0"/>
              <a:t>SELECT	 (COUNT(*) - COUNT([</a:t>
            </a:r>
            <a:r>
              <a:rPr lang="en-US" altLang="ja-JP" sz="1400" dirty="0" err="1"/>
              <a:t>temp_no</a:t>
            </a:r>
            <a:r>
              <a:rPr lang="en-US" altLang="ja-JP" sz="1400" dirty="0"/>
              <a:t>])) /COUNT(*)	AS [</a:t>
            </a:r>
            <a:r>
              <a:rPr lang="en-US" altLang="ja-JP" sz="1400" dirty="0" err="1"/>
              <a:t>cnt_temp_no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</a:t>
            </a:r>
            <a:r>
              <a:rPr lang="en-US" altLang="ja-JP" sz="1400" dirty="0" err="1"/>
              <a:t>class_no</a:t>
            </a:r>
            <a:r>
              <a:rPr lang="en-US" altLang="ja-JP" sz="1400" dirty="0"/>
              <a:t>])) /COUNT(*) 	AS [</a:t>
            </a:r>
            <a:r>
              <a:rPr lang="en-US" altLang="ja-JP" sz="1400" dirty="0" err="1"/>
              <a:t>cnt_class_no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COUNT([name])) /COUNT(*) 	AS [</a:t>
            </a:r>
            <a:r>
              <a:rPr lang="en-US" altLang="ja-JP" sz="1400" dirty="0" err="1"/>
              <a:t>cnt_name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</a:t>
            </a:r>
            <a:r>
              <a:rPr lang="en-US" altLang="ja-JP" sz="1400" dirty="0" err="1"/>
              <a:t>family_name</a:t>
            </a:r>
            <a:r>
              <a:rPr lang="en-US" altLang="ja-JP" sz="1400" dirty="0"/>
              <a:t>])) /COUNT(*) 	AS [</a:t>
            </a:r>
            <a:r>
              <a:rPr lang="en-US" altLang="ja-JP" sz="1400" dirty="0" err="1"/>
              <a:t>cnt_family_name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</a:t>
            </a:r>
            <a:r>
              <a:rPr lang="en-US" altLang="ja-JP" sz="1400" dirty="0" err="1"/>
              <a:t>given_name</a:t>
            </a:r>
            <a:r>
              <a:rPr lang="en-US" altLang="ja-JP" sz="1400" dirty="0"/>
              <a:t>])) /COUNT(*) 	AS [</a:t>
            </a:r>
            <a:r>
              <a:rPr lang="en-US" altLang="ja-JP" sz="1400" dirty="0" err="1"/>
              <a:t>cnt_given_name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COUNT([reading])) /COUNT(*) 	AS [</a:t>
            </a:r>
            <a:r>
              <a:rPr lang="en-US" altLang="ja-JP" sz="1400" dirty="0" err="1"/>
              <a:t>cnt_reading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COUNT([year])) /COUNT(*) 	AS [</a:t>
            </a:r>
            <a:r>
              <a:rPr lang="en-US" altLang="ja-JP" sz="1400" dirty="0" err="1"/>
              <a:t>cnt_year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COUNT([class])) /COUNT(*) 	AS [</a:t>
            </a:r>
            <a:r>
              <a:rPr lang="en-US" altLang="ja-JP" sz="1400" dirty="0" err="1"/>
              <a:t>cnt_class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</a:t>
            </a:r>
            <a:r>
              <a:rPr lang="en-US" altLang="ja-JP" sz="1400" dirty="0" err="1"/>
              <a:t>japanese</a:t>
            </a:r>
            <a:r>
              <a:rPr lang="en-US" altLang="ja-JP" sz="1400" dirty="0"/>
              <a:t>])) /COUNT(*) 	AS [</a:t>
            </a:r>
            <a:r>
              <a:rPr lang="en-US" altLang="ja-JP" sz="1400" dirty="0" err="1"/>
              <a:t>cnt_japanese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COUNT([math])) /COUNT(*) 	AS [</a:t>
            </a:r>
            <a:r>
              <a:rPr lang="en-US" altLang="ja-JP" sz="1400" dirty="0" err="1"/>
              <a:t>cnt_math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COUNT([science])) /COUNT(*) 	AS [</a:t>
            </a:r>
            <a:r>
              <a:rPr lang="en-US" altLang="ja-JP" sz="1400" dirty="0" err="1"/>
              <a:t>cnt_science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COUNT([society])) /COUNT(*) 	AS [</a:t>
            </a:r>
            <a:r>
              <a:rPr lang="en-US" altLang="ja-JP" sz="1400" dirty="0" err="1"/>
              <a:t>cnt_society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</a:t>
            </a:r>
            <a:r>
              <a:rPr lang="en-US" altLang="ja-JP" sz="1400" dirty="0" err="1"/>
              <a:t>english</a:t>
            </a:r>
            <a:r>
              <a:rPr lang="en-US" altLang="ja-JP" sz="1400" dirty="0"/>
              <a:t>])) /COUNT(*) 	AS [</a:t>
            </a:r>
            <a:r>
              <a:rPr lang="en-US" altLang="ja-JP" sz="1400" dirty="0" err="1"/>
              <a:t>cnt_english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COUNT([sum])) /COUNT(*) 	AS [</a:t>
            </a:r>
            <a:r>
              <a:rPr lang="en-US" altLang="ja-JP" sz="1400" dirty="0" err="1"/>
              <a:t>cnt_sum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               , (COUNT(*) - COUNT([</a:t>
            </a:r>
            <a:r>
              <a:rPr lang="en-US" altLang="ja-JP" sz="1400" dirty="0" err="1"/>
              <a:t>ave</a:t>
            </a:r>
            <a:r>
              <a:rPr lang="en-US" altLang="ja-JP" sz="1400" dirty="0"/>
              <a:t>])) /COUNT(*) 	AS [</a:t>
            </a:r>
            <a:r>
              <a:rPr lang="en-US" altLang="ja-JP" sz="1400" dirty="0" err="1"/>
              <a:t>cnt_ave</a:t>
            </a:r>
            <a:r>
              <a:rPr lang="en-US" altLang="ja-JP" sz="1400" dirty="0"/>
              <a:t>]</a:t>
            </a:r>
          </a:p>
          <a:p>
            <a:r>
              <a:rPr lang="en-US" altLang="ja-JP" sz="1400" dirty="0"/>
              <a:t>FROM [DB</a:t>
            </a:r>
            <a:r>
              <a:rPr lang="ja-JP" altLang="en-US" sz="1400" dirty="0"/>
              <a:t>名</a:t>
            </a:r>
            <a:r>
              <a:rPr lang="en-US" altLang="ja-JP" sz="1400" dirty="0"/>
              <a:t>].[</a:t>
            </a:r>
            <a:r>
              <a:rPr lang="en-US" altLang="ja-JP" sz="1400" dirty="0" err="1"/>
              <a:t>dbo</a:t>
            </a:r>
            <a:r>
              <a:rPr lang="en-US" altLang="ja-JP" sz="1400" dirty="0"/>
              <a:t>].[practice]</a:t>
            </a:r>
          </a:p>
          <a:p>
            <a:r>
              <a:rPr lang="en-US" altLang="ja-JP" sz="1400" dirty="0"/>
              <a:t>;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6980" y="558930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構文解説</a:t>
            </a:r>
            <a:r>
              <a:rPr lang="en-US" altLang="ja-JP" sz="1200" dirty="0"/>
              <a:t>】</a:t>
            </a:r>
          </a:p>
          <a:p>
            <a:r>
              <a:rPr lang="en-US" altLang="ja-JP" sz="1200" dirty="0"/>
              <a:t>COUNT([</a:t>
            </a:r>
            <a:r>
              <a:rPr lang="ja-JP" altLang="en-US" sz="1200" dirty="0"/>
              <a:t>カラム名</a:t>
            </a:r>
            <a:r>
              <a:rPr lang="en-US" altLang="ja-JP" sz="1200" dirty="0"/>
              <a:t>]) </a:t>
            </a:r>
            <a:r>
              <a:rPr lang="ja-JP" altLang="en-US" sz="1200" dirty="0"/>
              <a:t>： 指定のカラムにいくつの値が入っているかを返す。</a:t>
            </a:r>
            <a:endParaRPr lang="en-US" altLang="ja-JP" sz="1200" dirty="0"/>
          </a:p>
          <a:p>
            <a:r>
              <a:rPr lang="en-US" altLang="ja-JP" sz="1200" dirty="0"/>
              <a:t>	          </a:t>
            </a:r>
            <a:r>
              <a:rPr lang="ja-JP" altLang="en-US" sz="1200" dirty="0"/>
              <a:t>（カラム名指定をした際は、</a:t>
            </a:r>
            <a:r>
              <a:rPr lang="en-US" altLang="ja-JP" sz="1200" b="1" dirty="0">
                <a:solidFill>
                  <a:srgbClr val="FF0000"/>
                </a:solidFill>
              </a:rPr>
              <a:t>Null</a:t>
            </a:r>
            <a:r>
              <a:rPr lang="ja-JP" altLang="en-US" sz="1200" b="1" dirty="0">
                <a:solidFill>
                  <a:srgbClr val="FF0000"/>
                </a:solidFill>
              </a:rPr>
              <a:t>は数えないことに注意</a:t>
            </a:r>
            <a:r>
              <a:rPr lang="ja-JP" altLang="en-US" sz="1200" dirty="0"/>
              <a:t>）</a:t>
            </a:r>
            <a:endParaRPr lang="en-US" altLang="ja-JP" sz="1200" dirty="0"/>
          </a:p>
          <a:p>
            <a:r>
              <a:rPr lang="en-US" altLang="ja-JP" sz="1200" dirty="0"/>
              <a:t>                             ※</a:t>
            </a:r>
            <a:r>
              <a:rPr lang="ja-JP" altLang="en-US" sz="1200" dirty="0"/>
              <a:t>カラム名を</a:t>
            </a:r>
            <a:r>
              <a:rPr lang="en-US" altLang="ja-JP" sz="1200" dirty="0"/>
              <a:t>” * ”</a:t>
            </a:r>
            <a:r>
              <a:rPr lang="ja-JP" altLang="en-US" sz="1200" dirty="0"/>
              <a:t>にした場合は、</a:t>
            </a:r>
            <a:r>
              <a:rPr lang="en-US" altLang="ja-JP" sz="1200" dirty="0"/>
              <a:t>NULL</a:t>
            </a:r>
            <a:r>
              <a:rPr lang="ja-JP" altLang="en-US" sz="1200" dirty="0"/>
              <a:t>も数える。</a:t>
            </a:r>
            <a:endParaRPr lang="en-US" altLang="ja-JP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6980" y="747555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u="sng" dirty="0"/>
              <a:t>充足率算出の考え方</a:t>
            </a:r>
            <a:endParaRPr lang="en-US" altLang="ja-JP" sz="1600" u="sng" dirty="0"/>
          </a:p>
          <a:p>
            <a:endParaRPr lang="en-US" altLang="ja-JP" sz="1200" dirty="0"/>
          </a:p>
          <a:p>
            <a:r>
              <a:rPr lang="ja-JP" altLang="en-US" sz="1400" dirty="0">
                <a:solidFill>
                  <a:srgbClr val="FF0000"/>
                </a:solidFill>
              </a:rPr>
              <a:t>以下のように出すと上手くいかない</a:t>
            </a:r>
            <a:r>
              <a:rPr lang="ja-JP" altLang="en-US" sz="1400" dirty="0" err="1">
                <a:solidFill>
                  <a:srgbClr val="FF0000"/>
                </a:solidFill>
              </a:rPr>
              <a:t>。。。</a:t>
            </a:r>
            <a:r>
              <a:rPr lang="en-US" altLang="ja-JP" sz="1400" dirty="0"/>
              <a:t>(1</a:t>
            </a:r>
            <a:r>
              <a:rPr lang="ja-JP" altLang="en-US" sz="1400" dirty="0"/>
              <a:t>と</a:t>
            </a:r>
            <a:r>
              <a:rPr lang="en-US" altLang="ja-JP" sz="1400" dirty="0"/>
              <a:t>0</a:t>
            </a:r>
            <a:r>
              <a:rPr lang="ja-JP" altLang="en-US" sz="1400" dirty="0"/>
              <a:t>しか出てこない</a:t>
            </a:r>
            <a:r>
              <a:rPr lang="en-US" altLang="ja-JP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09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9788" y="392446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/>
              <a:t>【TIPS】</a:t>
            </a:r>
            <a:r>
              <a:rPr lang="ja-JP" altLang="en-US" sz="2400" dirty="0"/>
              <a:t>整数</a:t>
            </a:r>
            <a:r>
              <a:rPr lang="en-US" altLang="ja-JP" sz="2400" dirty="0"/>
              <a:t>(INT</a:t>
            </a:r>
            <a:r>
              <a:rPr lang="ja-JP" altLang="en-US" sz="2400" dirty="0"/>
              <a:t>型</a:t>
            </a:r>
            <a:r>
              <a:rPr lang="en-US" altLang="ja-JP" sz="2400" dirty="0"/>
              <a:t>)</a:t>
            </a:r>
            <a:r>
              <a:rPr lang="ja-JP" altLang="en-US" sz="2400" dirty="0"/>
              <a:t>同士の除算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0390" y="3933070"/>
            <a:ext cx="8779716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解決方法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方法のいずれかを用いる。</a:t>
            </a:r>
            <a:endParaRPr lang="en-US" altLang="ja-JP" dirty="0"/>
          </a:p>
          <a:p>
            <a:endParaRPr lang="en-US" altLang="ja-JP" dirty="0"/>
          </a:p>
          <a:p>
            <a:pPr marL="457200" indent="-457200">
              <a:buAutoNum type="arabicPeriod"/>
            </a:pPr>
            <a:r>
              <a:rPr lang="en-US" altLang="ja-JP" dirty="0"/>
              <a:t>1.0</a:t>
            </a:r>
            <a:r>
              <a:rPr lang="ja-JP" altLang="en-US" dirty="0"/>
              <a:t>などの数値型の値を掛けて、強制的に数値型として計算するように命令する。</a:t>
            </a:r>
            <a:endParaRPr lang="en-US" altLang="ja-JP" dirty="0"/>
          </a:p>
          <a:p>
            <a:pPr marL="457200" indent="-457200">
              <a:buAutoNum type="arabicPeriod"/>
            </a:pPr>
            <a:endParaRPr lang="en-US" altLang="ja-JP" dirty="0"/>
          </a:p>
          <a:p>
            <a:pPr marL="457200" indent="-457200">
              <a:buFontTx/>
              <a:buAutoNum type="arabicPeriod"/>
            </a:pPr>
            <a:r>
              <a:rPr lang="en-US" altLang="ja-JP" dirty="0"/>
              <a:t>CONVERT</a:t>
            </a:r>
            <a:r>
              <a:rPr lang="ja-JP" altLang="en-US" dirty="0"/>
              <a:t>や</a:t>
            </a:r>
            <a:r>
              <a:rPr lang="en-US" altLang="ja-JP" dirty="0"/>
              <a:t>CAST</a:t>
            </a:r>
            <a:r>
              <a:rPr lang="ja-JP" altLang="en-US" dirty="0"/>
              <a:t>を用いて、数値型へ変更する。</a:t>
            </a:r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788" y="1228640"/>
            <a:ext cx="8779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u="sng" dirty="0"/>
              <a:t>SQL Server</a:t>
            </a:r>
            <a:r>
              <a:rPr lang="ja-JP" altLang="en-US" sz="2000" u="sng" dirty="0"/>
              <a:t>では、整数</a:t>
            </a:r>
            <a:r>
              <a:rPr lang="en-US" altLang="ja-JP" sz="2000" u="sng" dirty="0"/>
              <a:t>(INT</a:t>
            </a:r>
            <a:r>
              <a:rPr lang="ja-JP" altLang="en-US" sz="2000" u="sng" dirty="0"/>
              <a:t>型</a:t>
            </a:r>
            <a:r>
              <a:rPr lang="en-US" altLang="ja-JP" sz="2000" u="sng" dirty="0"/>
              <a:t>)</a:t>
            </a:r>
            <a:r>
              <a:rPr lang="ja-JP" altLang="en-US" sz="2000" u="sng" dirty="0"/>
              <a:t>同士で除算をすると、整数でしか値が返されない。</a:t>
            </a:r>
            <a:endParaRPr lang="en-US" altLang="ja-JP" sz="2000" u="sng" dirty="0"/>
          </a:p>
          <a:p>
            <a:r>
              <a:rPr lang="ja-JP" altLang="en-US" sz="2000" dirty="0"/>
              <a:t>（参考</a:t>
            </a:r>
            <a:r>
              <a:rPr lang="ja-JP" altLang="en-US" sz="2000" dirty="0">
                <a:sym typeface="Wingdings" panose="05000000000000000000" pitchFamily="2" charset="2"/>
              </a:rPr>
              <a:t>：</a:t>
            </a:r>
            <a:r>
              <a:rPr lang="en-US" altLang="ja-JP" sz="2000" dirty="0">
                <a:sym typeface="Wingdings" panose="05000000000000000000" pitchFamily="2" charset="2"/>
                <a:hlinkClick r:id="rId2"/>
              </a:rPr>
              <a:t>https://blog.jnito.com/entry/20110910/1315605311</a:t>
            </a:r>
            <a:r>
              <a:rPr lang="ja-JP" altLang="en-US" sz="2000" dirty="0">
                <a:sym typeface="Wingdings" panose="05000000000000000000" pitchFamily="2" charset="2"/>
              </a:rPr>
              <a:t>）</a:t>
            </a:r>
            <a:endParaRPr lang="en-US" altLang="ja-JP" sz="2000" dirty="0"/>
          </a:p>
          <a:p>
            <a:endParaRPr lang="en-US" altLang="ja-JP" sz="2000" u="sng" dirty="0"/>
          </a:p>
          <a:p>
            <a:endParaRPr lang="en-US" altLang="ja-JP" sz="2000" u="sng" dirty="0"/>
          </a:p>
          <a:p>
            <a:r>
              <a:rPr lang="ja-JP" altLang="en-US" sz="1800" dirty="0"/>
              <a:t>→</a:t>
            </a:r>
            <a:r>
              <a:rPr lang="en-US" altLang="ja-JP" sz="1800" dirty="0"/>
              <a:t>COUNT</a:t>
            </a:r>
            <a:r>
              <a:rPr lang="ja-JP" altLang="en-US" sz="1800" dirty="0"/>
              <a:t>関数の返り値が</a:t>
            </a:r>
            <a:r>
              <a:rPr lang="en-US" altLang="ja-JP" sz="1800" dirty="0"/>
              <a:t>INT</a:t>
            </a:r>
            <a:r>
              <a:rPr lang="ja-JP" altLang="en-US" sz="1800" dirty="0"/>
              <a:t>型</a:t>
            </a:r>
            <a:r>
              <a:rPr lang="en-US" altLang="ja-JP" sz="1800" dirty="0"/>
              <a:t>(</a:t>
            </a:r>
            <a:r>
              <a:rPr lang="ja-JP" altLang="en-US" sz="1800" dirty="0"/>
              <a:t>整数型</a:t>
            </a:r>
            <a:r>
              <a:rPr lang="en-US" altLang="ja-JP" sz="1800" dirty="0"/>
              <a:t>)</a:t>
            </a:r>
            <a:r>
              <a:rPr lang="ja-JP" altLang="en-US" sz="1800" dirty="0"/>
              <a:t>のため、除算の計算結果は整数でしか出ない。</a:t>
            </a:r>
          </a:p>
          <a:p>
            <a:endParaRPr lang="en-US" altLang="ja-JP" sz="1800" dirty="0"/>
          </a:p>
          <a:p>
            <a:r>
              <a:rPr lang="ja-JP" altLang="en-US" sz="1800" dirty="0"/>
              <a:t>→数値型</a:t>
            </a:r>
            <a:r>
              <a:rPr lang="en-US" altLang="ja-JP" sz="1800" dirty="0"/>
              <a:t>(FLOAT</a:t>
            </a:r>
            <a:r>
              <a:rPr lang="ja-JP" altLang="en-US" sz="1800" dirty="0"/>
              <a:t>型、</a:t>
            </a:r>
            <a:r>
              <a:rPr lang="en-US" altLang="ja-JP" sz="1800" dirty="0"/>
              <a:t>DECIMAL</a:t>
            </a:r>
            <a:r>
              <a:rPr lang="ja-JP" altLang="en-US" sz="1800" dirty="0"/>
              <a:t>型など</a:t>
            </a:r>
            <a:r>
              <a:rPr lang="en-US" altLang="ja-JP" sz="1800" dirty="0"/>
              <a:t>)</a:t>
            </a:r>
            <a:r>
              <a:rPr lang="ja-JP" altLang="en-US" sz="1800" dirty="0"/>
              <a:t>に変更して計算する必要あり。</a:t>
            </a:r>
            <a:endParaRPr lang="en-US" altLang="ja-JP" sz="1800" dirty="0"/>
          </a:p>
          <a:p>
            <a:endParaRPr lang="ja-JP" altLang="en-US" sz="1800" dirty="0"/>
          </a:p>
          <a:p>
            <a:endParaRPr lang="en-US" altLang="ja-JP" sz="2000" u="sng" dirty="0"/>
          </a:p>
        </p:txBody>
      </p:sp>
    </p:spTree>
    <p:extLst>
      <p:ext uri="{BB962C8B-B14F-4D97-AF65-F5344CB8AC3E}">
        <p14:creationId xmlns:p14="http://schemas.microsoft.com/office/powerpoint/2010/main" val="220979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8380" y="692620"/>
            <a:ext cx="907326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充足率</a:t>
            </a:r>
            <a:r>
              <a:rPr lang="en-US" altLang="ja-JP" sz="1600" dirty="0"/>
              <a:t>(</a:t>
            </a:r>
            <a:r>
              <a:rPr lang="ja-JP" altLang="en-US" sz="1600" dirty="0"/>
              <a:t>例</a:t>
            </a:r>
            <a:r>
              <a:rPr lang="en-US" altLang="ja-JP" sz="1600" dirty="0"/>
              <a:t>1)</a:t>
            </a:r>
          </a:p>
          <a:p>
            <a:r>
              <a:rPr lang="en-US" altLang="ja-JP" sz="1600" dirty="0"/>
              <a:t>SELECT</a:t>
            </a:r>
            <a:r>
              <a:rPr lang="ja-JP" altLang="en-US" sz="1600" dirty="0"/>
              <a:t>  </a:t>
            </a:r>
            <a:r>
              <a:rPr lang="en-US" altLang="ja-JP" sz="1600" dirty="0"/>
              <a:t>(1.0 * (COUNT(*) - COUNT([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</a:t>
            </a:r>
            <a:r>
              <a:rPr lang="en-US" altLang="ja-JP" sz="1600" dirty="0" err="1"/>
              <a:t>class_No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cnt_class_No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COUNT([name])) / COUNT(*)) * 100 AS[</a:t>
            </a:r>
            <a:r>
              <a:rPr lang="en-US" altLang="ja-JP" sz="1600" dirty="0" err="1"/>
              <a:t>cnt_name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</a:t>
            </a:r>
            <a:r>
              <a:rPr lang="en-US" altLang="ja-JP" sz="1600" dirty="0" err="1"/>
              <a:t>family_Name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cnt_family_Name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</a:t>
            </a:r>
            <a:r>
              <a:rPr lang="en-US" altLang="ja-JP" sz="1600" dirty="0" err="1"/>
              <a:t>given_Name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cnt_given_Name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COUNT([reading])) / COUNT(*)) * 100 AS[</a:t>
            </a:r>
            <a:r>
              <a:rPr lang="en-US" altLang="ja-JP" sz="1600" dirty="0" err="1"/>
              <a:t>cnt_reading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COUNT([year])) / COUNT(*)) * 100 AS[</a:t>
            </a:r>
            <a:r>
              <a:rPr lang="en-US" altLang="ja-JP" sz="1600" dirty="0" err="1"/>
              <a:t>cnt_year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COUNT([class])) / COUNT(*)) * 100 AS[</a:t>
            </a:r>
            <a:r>
              <a:rPr lang="en-US" altLang="ja-JP" sz="1600" dirty="0" err="1"/>
              <a:t>cnt_class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cnt_japanese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COUNT([math])) / COUNT(*)) * 100 AS[</a:t>
            </a:r>
            <a:r>
              <a:rPr lang="en-US" altLang="ja-JP" sz="1600" dirty="0" err="1"/>
              <a:t>cnt_math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COUNT([science])) / COUNT(*)) * 100 AS[</a:t>
            </a:r>
            <a:r>
              <a:rPr lang="en-US" altLang="ja-JP" sz="1600" dirty="0" err="1"/>
              <a:t>cnt_science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COUNT([society])) / COUNT(*)) * 100 AS[</a:t>
            </a:r>
            <a:r>
              <a:rPr lang="en-US" altLang="ja-JP" sz="1600" dirty="0" err="1"/>
              <a:t>cnt_society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COUNT([sum])) / COUNT(*)) * 100 AS[</a:t>
            </a:r>
            <a:r>
              <a:rPr lang="en-US" altLang="ja-JP" sz="1600" dirty="0" err="1"/>
              <a:t>cnt_sum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　　　</a:t>
            </a:r>
            <a:r>
              <a:rPr lang="en-US" altLang="ja-JP" sz="1600" dirty="0"/>
              <a:t>,(1.0 * (COUNT(*) - COUNT([</a:t>
            </a:r>
            <a:r>
              <a:rPr lang="en-US" altLang="ja-JP" sz="1600" dirty="0" err="1"/>
              <a:t>ave</a:t>
            </a:r>
            <a:r>
              <a:rPr lang="en-US" altLang="ja-JP" sz="1600" dirty="0"/>
              <a:t>])) /COUNT(*)) * 100 AS[</a:t>
            </a:r>
            <a:r>
              <a:rPr lang="en-US" altLang="ja-JP" sz="1600" dirty="0" err="1"/>
              <a:t>cnt_ave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0390" y="5445280"/>
            <a:ext cx="8352928" cy="89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dirty="0"/>
              <a:t>分子に</a:t>
            </a:r>
            <a:r>
              <a:rPr lang="en-US" altLang="ja-JP" dirty="0"/>
              <a:t>1.0</a:t>
            </a:r>
            <a:r>
              <a:rPr lang="ja-JP" altLang="en-US" dirty="0"/>
              <a:t>を掛けることで、数値型へ強制的に変換させている。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360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330" y="764704"/>
            <a:ext cx="1000939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充足率</a:t>
            </a:r>
            <a:r>
              <a:rPr lang="en-US" altLang="ja-JP" sz="1600" dirty="0"/>
              <a:t>(</a:t>
            </a:r>
            <a:r>
              <a:rPr lang="ja-JP" altLang="en-US" sz="1600" dirty="0"/>
              <a:t>例</a:t>
            </a:r>
            <a:r>
              <a:rPr lang="en-US" altLang="ja-JP" sz="1600" dirty="0"/>
              <a:t>2)</a:t>
            </a:r>
          </a:p>
          <a:p>
            <a:r>
              <a:rPr lang="en-US" altLang="ja-JP" sz="1600" dirty="0"/>
              <a:t>SELECT</a:t>
            </a:r>
            <a:r>
              <a:rPr lang="ja-JP" altLang="en-US" sz="1600" dirty="0"/>
              <a:t>  </a:t>
            </a:r>
            <a:r>
              <a:rPr lang="en-US" altLang="ja-JP" sz="1600" dirty="0"/>
              <a:t>(CONVERT ( FLOAT , COUNT(*) - COUNT([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/>
              <a:t>      </a:t>
            </a:r>
            <a:r>
              <a:rPr lang="en-US" altLang="ja-JP" sz="1600" dirty="0"/>
              <a:t>,(CONVERT ( FLOAT , COUNT(*) - COUNT([</a:t>
            </a:r>
            <a:r>
              <a:rPr lang="en-US" altLang="ja-JP" sz="1600" dirty="0" err="1"/>
              <a:t>class_No</a:t>
            </a:r>
            <a:r>
              <a:rPr lang="en-US" altLang="ja-JP" sz="1600" dirty="0"/>
              <a:t>])) /COUNT(*)) * 100 AS[</a:t>
            </a:r>
            <a:r>
              <a:rPr lang="en-US" altLang="ja-JP" sz="1600" dirty="0" err="1"/>
              <a:t>cnt_class_No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COUNT([name])) / COUNT(*)) * 100 AS[</a:t>
            </a:r>
            <a:r>
              <a:rPr lang="en-US" altLang="ja-JP" sz="1600" dirty="0" err="1"/>
              <a:t>cnt_name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</a:t>
            </a:r>
            <a:r>
              <a:rPr lang="en-US" altLang="ja-JP" sz="1600" dirty="0" err="1"/>
              <a:t>family_Name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cnt_family_Name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</a:t>
            </a:r>
            <a:r>
              <a:rPr lang="en-US" altLang="ja-JP" sz="1600" dirty="0" err="1"/>
              <a:t>given_Name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cnt_given_Name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COUNT([reading])) / COUNT(*)) * 100 AS[</a:t>
            </a:r>
            <a:r>
              <a:rPr lang="en-US" altLang="ja-JP" sz="1600" dirty="0" err="1"/>
              <a:t>cnt_reading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COUNT([year])) / COUNT(*)) * 100 AS[</a:t>
            </a:r>
            <a:r>
              <a:rPr lang="en-US" altLang="ja-JP" sz="1600" dirty="0" err="1"/>
              <a:t>cnt_year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COUNT([class])) / COUNT(*)) * 100AS[</a:t>
            </a:r>
            <a:r>
              <a:rPr lang="en-US" altLang="ja-JP" sz="1600" dirty="0" err="1"/>
              <a:t>cnt_class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cnt_japanese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COUNT([math])) / COUNT(*)) * 100 AS[</a:t>
            </a:r>
            <a:r>
              <a:rPr lang="en-US" altLang="ja-JP" sz="1600" dirty="0" err="1"/>
              <a:t>cnt_math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COUNT([science])) / COUNT(*)) * 100 AS[</a:t>
            </a:r>
            <a:r>
              <a:rPr lang="en-US" altLang="ja-JP" sz="1600" dirty="0" err="1"/>
              <a:t>cnt_science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COUNT([society])) / COUNT(*)) * 100 AS[</a:t>
            </a:r>
            <a:r>
              <a:rPr lang="en-US" altLang="ja-JP" sz="1600" dirty="0" err="1"/>
              <a:t>cnt_society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COUNT([sum])) / COUNT(*)) * 100 AS[</a:t>
            </a:r>
            <a:r>
              <a:rPr lang="en-US" altLang="ja-JP" sz="1600" dirty="0" err="1"/>
              <a:t>cnt_sum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,(CONVERT ( FLOAT , COUNT(*) - COUNT([</a:t>
            </a:r>
            <a:r>
              <a:rPr lang="en-US" altLang="ja-JP" sz="1600" dirty="0" err="1"/>
              <a:t>ave</a:t>
            </a:r>
            <a:r>
              <a:rPr lang="en-US" altLang="ja-JP" sz="1600" dirty="0"/>
              <a:t>])) / COUNT(*)) * 100 AS[</a:t>
            </a:r>
            <a:r>
              <a:rPr lang="en-US" altLang="ja-JP" sz="1600" dirty="0" err="1"/>
              <a:t>cnt_ave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5723" y="5661310"/>
            <a:ext cx="8352928" cy="114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CONVERT(</a:t>
            </a:r>
            <a:r>
              <a:rPr lang="ja-JP" altLang="en-US" sz="1600" dirty="0"/>
              <a:t>変換したい型 </a:t>
            </a:r>
            <a:r>
              <a:rPr lang="en-US" altLang="ja-JP" sz="1600" dirty="0"/>
              <a:t>, </a:t>
            </a:r>
            <a:r>
              <a:rPr lang="ja-JP" altLang="en-US" sz="1600" dirty="0"/>
              <a:t>値</a:t>
            </a:r>
            <a:r>
              <a:rPr lang="en-US" altLang="ja-JP" sz="1600" dirty="0"/>
              <a:t>) 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ja-JP" altLang="en-US" sz="1600" dirty="0"/>
              <a:t>値を指定した型へ型変換する。</a:t>
            </a:r>
            <a:endParaRPr lang="en-US" altLang="ja-JP" sz="1600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37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9788" y="392446"/>
            <a:ext cx="8229600" cy="490066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</a:t>
            </a:r>
            <a:r>
              <a:rPr lang="ja-JP" altLang="en-US" sz="2400" dirty="0"/>
              <a:t>最大値、最小値、充足率の考察</a:t>
            </a:r>
            <a:r>
              <a:rPr lang="en-US" altLang="ja-JP" sz="2400" dirty="0"/>
              <a:t>】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788" y="1484730"/>
            <a:ext cx="8779716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それぞれの最大値、最小値、充足率を見て何か気づくことはありませんでしたか。</a:t>
            </a:r>
            <a:endParaRPr lang="en-US" altLang="ja-JP" dirty="0"/>
          </a:p>
          <a:p>
            <a:r>
              <a:rPr lang="ja-JP" altLang="en-US" dirty="0"/>
              <a:t>最大値に・・・</a:t>
            </a:r>
            <a:endParaRPr lang="en-US" altLang="ja-JP" dirty="0"/>
          </a:p>
          <a:p>
            <a:r>
              <a:rPr lang="ja-JP" altLang="en-US" dirty="0"/>
              <a:t>最小値に・・・</a:t>
            </a:r>
            <a:endParaRPr lang="en-US" altLang="ja-JP" dirty="0"/>
          </a:p>
          <a:p>
            <a:r>
              <a:rPr lang="ja-JP" altLang="en-US" dirty="0"/>
              <a:t>充足率に・・・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2114052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2343</TotalTime>
  <Words>2662</Words>
  <Application>Microsoft Office PowerPoint</Application>
  <PresentationFormat>A4 210 x 297 mm</PresentationFormat>
  <Paragraphs>198</Paragraphs>
  <Slides>14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HGPGothicE</vt:lpstr>
      <vt:lpstr>HGPGothicE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PowerPoint プレゼンテーション</vt:lpstr>
      <vt:lpstr>7.各項目の最大値最小値充足率。（★４）</vt:lpstr>
      <vt:lpstr>7.各項目の最大値最小値充足率。（★４）</vt:lpstr>
      <vt:lpstr>7.各項目の最大値最小値充足率。（★４）</vt:lpstr>
      <vt:lpstr>【TIPS】整数(INT型)同士の除算</vt:lpstr>
      <vt:lpstr>7.各項目の最大値最小値充足率。（★４）</vt:lpstr>
      <vt:lpstr>7.各項目の最大値最小値充足率。（★４）</vt:lpstr>
      <vt:lpstr>【最大値、最小値、充足率の考察】</vt:lpstr>
      <vt:lpstr>【最大値、最小値、充足率の考察】</vt:lpstr>
      <vt:lpstr>8.クラスごとに五科目の平均点を算出し、平均点の良いクラス順に並べてください。※平均点は、小数第一位に丸めること。（★３）</vt:lpstr>
      <vt:lpstr>9.３組の数学の点数上位5名の名前と、その点数を抽出し、点数の高い順に並べてください。（★３）</vt:lpstr>
      <vt:lpstr>10.理系教科（数・理）の合計が160点以上の生徒の名前と、その合計点を抽出し、 合計点の高い順に並べてください。（★４）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sskaiyou2510@gmail.com</cp:lastModifiedBy>
  <cp:revision>78</cp:revision>
  <cp:lastPrinted>2016-10-11T04:40:04Z</cp:lastPrinted>
  <dcterms:created xsi:type="dcterms:W3CDTF">2016-12-21T07:08:36Z</dcterms:created>
  <dcterms:modified xsi:type="dcterms:W3CDTF">2021-05-10T21:36:40Z</dcterms:modified>
  <cp:version>1.1</cp:version>
</cp:coreProperties>
</file>