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2" r:id="rId19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424" autoAdjust="0"/>
  </p:normalViewPr>
  <p:slideViewPr>
    <p:cSldViewPr snapToObjects="1">
      <p:cViewPr varScale="1">
        <p:scale>
          <a:sx n="75" d="100"/>
          <a:sy n="75" d="100"/>
        </p:scale>
        <p:origin x="1452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68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905999" cy="4725180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44610" y="908720"/>
            <a:ext cx="7273010" cy="5544000"/>
          </a:xfrm>
          <a:prstGeom prst="rect">
            <a:avLst/>
          </a:prstGeom>
        </p:spPr>
        <p:txBody>
          <a:bodyPr lIns="183600" rIns="183600"/>
          <a:lstStyle>
            <a:lvl1pPr marL="457200" indent="-45720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spcAft>
                <a:spcPts val="0"/>
              </a:spcAft>
              <a:buFontTx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目次を入力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mtClean="0"/>
              <a:t>［目次］</a:t>
            </a:r>
            <a:endParaRPr kumimoji="1" lang="ja-JP" altLang="en-US" dirty="0" smtClean="0"/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4" name="TextBox 12"/>
          <p:cNvSpPr txBox="1"/>
          <p:nvPr userDrawn="1"/>
        </p:nvSpPr>
        <p:spPr>
          <a:xfrm>
            <a:off x="208017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  <a:r>
              <a:rPr kumimoji="0" lang="ja-JP" altLang="en-US" sz="800" b="0" i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　　　</a:t>
            </a:r>
            <a:endParaRPr kumimoji="0" lang="en-US" altLang="ja-JP" sz="800" b="0" i="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2684" y="6485492"/>
            <a:ext cx="1053206" cy="33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見出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［中見出し］</a:t>
            </a:r>
            <a:endParaRPr kumimoji="1" lang="ja-JP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1284" y="6593330"/>
            <a:ext cx="1616243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4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8" y="2902"/>
            <a:ext cx="957013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8" name="TextBox 12"/>
          <p:cNvSpPr txBox="1"/>
          <p:nvPr userDrawn="1"/>
        </p:nvSpPr>
        <p:spPr>
          <a:xfrm>
            <a:off x="8142112" y="6580944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tx1"/>
                </a:solidFill>
                <a:latin typeface="HGPGothicE" charset="-128"/>
                <a:ea typeface="HGPGothicE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9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913863" y="2492870"/>
            <a:ext cx="4127427" cy="132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19" y="5949350"/>
            <a:ext cx="3213607" cy="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D014-8CBA-4A59-96CC-04153C8C8CEA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DC305-9287-4527-9D4B-327E921D80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26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9906000" cy="4752564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0" y="0"/>
            <a:ext cx="9906000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0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552" y="0"/>
            <a:ext cx="9921552" cy="472518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表紙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27480"/>
            <a:ext cx="9906000" cy="4752660"/>
          </a:xfrm>
          <a:prstGeom prst="rect">
            <a:avLst/>
          </a:prstGeom>
        </p:spPr>
      </p:pic>
      <p:pic>
        <p:nvPicPr>
          <p:cNvPr id="16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6734051" y="218400"/>
            <a:ext cx="3331659" cy="978290"/>
          </a:xfrm>
          <a:prstGeom prst="rect">
            <a:avLst/>
          </a:prstGeom>
          <a:noFill/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7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sp>
        <p:nvSpPr>
          <p:cNvPr id="19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40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6000" cy="4714043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360" y="2183"/>
            <a:ext cx="9906000" cy="4722997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79"/>
            <a:ext cx="9906000" cy="4752659"/>
          </a:xfrm>
          <a:prstGeom prst="rect">
            <a:avLst/>
          </a:prstGeom>
        </p:spPr>
      </p:pic>
      <p:pic>
        <p:nvPicPr>
          <p:cNvPr id="16" name="Picture 2" descr="\\Srvfs01\000_社員出向者\B_経営企画部\050_広報\Realizeロゴ\【NEW】realizelogo-big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300" y="332570"/>
            <a:ext cx="2559538" cy="82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fontAlgn="ctr">
              <a:spcBef>
                <a:spcPts val="0"/>
              </a:spcBef>
              <a:buNone/>
              <a:defRPr sz="24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［タイトル（１</a:t>
            </a:r>
            <a:r>
              <a:rPr lang="en-US" altLang="ja-JP" smtClean="0"/>
              <a:t>〜</a:t>
            </a:r>
            <a:r>
              <a:rPr lang="ja-JP" altLang="en-US" smtClean="0"/>
              <a:t>３行）］</a:t>
            </a:r>
            <a:endParaRPr lang="ja-JP" altLang="en-US" dirty="0" smtClean="0"/>
          </a:p>
        </p:txBody>
      </p:sp>
      <p:sp>
        <p:nvSpPr>
          <p:cNvPr id="14" name="TextBox 12"/>
          <p:cNvSpPr txBox="1"/>
          <p:nvPr userDrawn="1"/>
        </p:nvSpPr>
        <p:spPr>
          <a:xfrm>
            <a:off x="8240965" y="6721747"/>
            <a:ext cx="1608715" cy="127585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 dirty="0" smtClean="0"/>
              <a:t>○○○○年○○月○○日</a:t>
            </a:r>
            <a:br>
              <a:rPr lang="ja-JP" altLang="en-US" dirty="0" smtClean="0"/>
            </a:br>
            <a:r>
              <a:rPr lang="ja-JP" altLang="en-US" dirty="0" smtClean="0"/>
              <a:t>株式会社リアライズ</a:t>
            </a:r>
            <a:endParaRPr kumimoji="1" lang="ja-JP" altLang="en-US" dirty="0" smtClean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80" y="6165380"/>
            <a:ext cx="2855582" cy="4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12"/>
          <p:cNvSpPr txBox="1"/>
          <p:nvPr userDrawn="1"/>
        </p:nvSpPr>
        <p:spPr>
          <a:xfrm>
            <a:off x="715441" y="6593330"/>
            <a:ext cx="1645271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2020 Realize Corporation</a:t>
            </a:r>
          </a:p>
        </p:txBody>
      </p:sp>
      <p:sp>
        <p:nvSpPr>
          <p:cNvPr id="11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pic>
        <p:nvPicPr>
          <p:cNvPr id="9" name="Picture 11" descr="C:\Documents and Settings\nomuram\デスクトップ\Realizeロゴ.jpg"/>
          <p:cNvPicPr>
            <a:picLocks noChangeAspect="1" noChangeArrowheads="1"/>
          </p:cNvPicPr>
          <p:nvPr userDrawn="1"/>
        </p:nvPicPr>
        <p:blipFill rotWithShape="1">
          <a:blip r:embed="rId20" cstate="print">
            <a:clrChange>
              <a:clrFrom>
                <a:srgbClr val="181717"/>
              </a:clrFrom>
              <a:clrTo>
                <a:srgbClr val="181717">
                  <a:alpha val="0"/>
                </a:srgbClr>
              </a:clrTo>
            </a:clrChange>
          </a:blip>
          <a:srcRect b="15383"/>
          <a:stretch/>
        </p:blipFill>
        <p:spPr bwMode="auto">
          <a:xfrm>
            <a:off x="8333229" y="6453420"/>
            <a:ext cx="1361237" cy="400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13" r:id="rId8"/>
    <p:sldLayoutId id="2147483714" r:id="rId9"/>
    <p:sldLayoutId id="2147483715" r:id="rId10"/>
    <p:sldLayoutId id="2147483716" r:id="rId11"/>
    <p:sldLayoutId id="2147483683" r:id="rId12"/>
    <p:sldLayoutId id="2147483688" r:id="rId13"/>
    <p:sldLayoutId id="2147483693" r:id="rId14"/>
    <p:sldLayoutId id="2147483703" r:id="rId15"/>
    <p:sldLayoutId id="2147483695" r:id="rId16"/>
    <p:sldLayoutId id="214748371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講座</a:t>
            </a:r>
            <a:r>
              <a:rPr lang="ja-JP" altLang="en-US" dirty="0"/>
              <a:t>　</a:t>
            </a:r>
            <a:r>
              <a:rPr lang="ja-JP" altLang="en-US" dirty="0" smtClean="0"/>
              <a:t>課題</a:t>
            </a:r>
            <a:r>
              <a:rPr lang="en-US" altLang="ja-JP" dirty="0" smtClean="0"/>
              <a:t>(</a:t>
            </a:r>
            <a:r>
              <a:rPr lang="ja-JP" altLang="en-US" dirty="0" smtClean="0"/>
              <a:t>テスト結果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解答スクショ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2020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日～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株式会社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リアライズ　落合晴俊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977420" y="4094445"/>
            <a:ext cx="1769285" cy="45535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12477" y="167054"/>
            <a:ext cx="1692275" cy="5397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 報 種 別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秘密（関係者限り）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 社　 名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en-US" altLang="ja-JP" sz="800" dirty="0" smtClean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</a:t>
            </a:r>
            <a:r>
              <a:rPr kumimoji="0" lang="ja-JP" altLang="en-US" sz="800" dirty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所有者 ： </a:t>
            </a:r>
            <a:r>
              <a:rPr kumimoji="0" lang="ja-JP" altLang="en-US" sz="800" dirty="0" smtClean="0">
                <a:solidFill>
                  <a:schemeClr val="bg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株式会社リアライズ</a:t>
            </a:r>
            <a:endParaRPr kumimoji="0" lang="ja-JP" altLang="en-US" sz="800" dirty="0">
              <a:solidFill>
                <a:schemeClr val="bg1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579296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600" dirty="0"/>
              <a:t>9.</a:t>
            </a:r>
            <a:r>
              <a:rPr lang="ja-JP" altLang="en-US" sz="1600" dirty="0"/>
              <a:t>３組の数学の点数上位</a:t>
            </a:r>
            <a:r>
              <a:rPr lang="en-US" altLang="ja-JP" sz="1600" dirty="0"/>
              <a:t>5</a:t>
            </a:r>
            <a:r>
              <a:rPr lang="ja-JP" altLang="en-US" sz="1600" dirty="0"/>
              <a:t>名の名前と、その点数を抽出し、点数の高い順に並べてください。（★３）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1340768"/>
            <a:ext cx="1872208" cy="15522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6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10.</a:t>
            </a:r>
            <a:r>
              <a:rPr lang="ja-JP" altLang="en-US" sz="1800" dirty="0"/>
              <a:t>理系教科（数・理）の合計が</a:t>
            </a:r>
            <a:r>
              <a:rPr lang="en-US" altLang="ja-JP" sz="1800" dirty="0"/>
              <a:t>160</a:t>
            </a:r>
            <a:r>
              <a:rPr lang="ja-JP" altLang="en-US" sz="1800" dirty="0"/>
              <a:t>点以上の生徒の名前と、その合計点を抽出し、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合計点の高い順に並べてください。（★４）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268760"/>
            <a:ext cx="1728192" cy="2374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1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6738" y="274638"/>
            <a:ext cx="8501062" cy="922114"/>
          </a:xfrm>
        </p:spPr>
        <p:txBody>
          <a:bodyPr>
            <a:noAutofit/>
          </a:bodyPr>
          <a:lstStyle/>
          <a:p>
            <a:pPr algn="l"/>
            <a:r>
              <a:rPr lang="en-US" altLang="ja-JP" sz="1600" dirty="0"/>
              <a:t>11.</a:t>
            </a:r>
            <a:r>
              <a:rPr lang="ja-JP" altLang="en-US" sz="1600" dirty="0"/>
              <a:t>現在のテーブルに一番右に、「</a:t>
            </a:r>
            <a:r>
              <a:rPr lang="en-US" altLang="ja-JP" sz="1600" dirty="0"/>
              <a:t>star</a:t>
            </a:r>
            <a:r>
              <a:rPr lang="ja-JP" altLang="en-US" sz="1600" dirty="0"/>
              <a:t>」というカラムを追加して参照してください。</a:t>
            </a:r>
            <a:br>
              <a:rPr lang="ja-JP" altLang="en-US" sz="1600" dirty="0"/>
            </a:br>
            <a:r>
              <a:rPr lang="ja-JP" altLang="en-US" sz="1600" dirty="0"/>
              <a:t>　なお、「</a:t>
            </a:r>
            <a:r>
              <a:rPr lang="en-US" altLang="ja-JP" sz="1600" dirty="0"/>
              <a:t>star</a:t>
            </a:r>
            <a:r>
              <a:rPr lang="ja-JP" altLang="en-US" sz="1600" dirty="0"/>
              <a:t>」カラムには、総合得点（</a:t>
            </a:r>
            <a:r>
              <a:rPr lang="en-US" altLang="ja-JP" sz="1600" dirty="0"/>
              <a:t>sum</a:t>
            </a:r>
            <a:r>
              <a:rPr lang="ja-JP" altLang="en-US" sz="1600" dirty="0"/>
              <a:t>）が</a:t>
            </a:r>
            <a:r>
              <a:rPr lang="en-US" altLang="ja-JP" sz="1600" dirty="0"/>
              <a:t>370</a:t>
            </a:r>
            <a:r>
              <a:rPr lang="ja-JP" altLang="en-US" sz="1600" dirty="0"/>
              <a:t>点以上の人に、「☆」の値が入るカラムとします。 （★４）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9" y="1674799"/>
            <a:ext cx="8274802" cy="4456354"/>
          </a:xfrm>
          <a:prstGeom prst="rect">
            <a:avLst/>
          </a:prstGeom>
        </p:spPr>
      </p:pic>
      <p:sp>
        <p:nvSpPr>
          <p:cNvPr id="5" name="タイトル 1"/>
          <p:cNvSpPr txBox="1">
            <a:spLocks/>
          </p:cNvSpPr>
          <p:nvPr/>
        </p:nvSpPr>
        <p:spPr>
          <a:xfrm>
            <a:off x="453379" y="1253554"/>
            <a:ext cx="5069839" cy="3644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600" dirty="0"/>
              <a:t>解答例（一部・本来は</a:t>
            </a:r>
            <a:r>
              <a:rPr lang="en-US" altLang="ja-JP" sz="1600" dirty="0"/>
              <a:t>50</a:t>
            </a:r>
            <a:r>
              <a:rPr lang="ja-JP" altLang="en-US" sz="1600" dirty="0"/>
              <a:t>件すべて参照されている状態）</a:t>
            </a:r>
          </a:p>
        </p:txBody>
      </p:sp>
    </p:spTree>
    <p:extLst>
      <p:ext uri="{BB962C8B-B14F-4D97-AF65-F5344CB8AC3E}">
        <p14:creationId xmlns:p14="http://schemas.microsoft.com/office/powerpoint/2010/main" val="115279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43528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12.</a:t>
            </a:r>
            <a:r>
              <a:rPr lang="ja-JP" altLang="en-US" sz="1700" dirty="0"/>
              <a:t>クラスごとにあいうえお順で出席番号を発番し、</a:t>
            </a:r>
            <a:r>
              <a:rPr lang="en-US" altLang="ja-JP" sz="1700" dirty="0" err="1"/>
              <a:t>Class_No</a:t>
            </a:r>
            <a:r>
              <a:rPr lang="ja-JP" altLang="en-US" sz="1700" dirty="0"/>
              <a:t>に値を入れてください。（★４）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136576" y="1700808"/>
            <a:ext cx="7632848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（省略）</a:t>
            </a:r>
          </a:p>
        </p:txBody>
      </p:sp>
    </p:spTree>
    <p:extLst>
      <p:ext uri="{BB962C8B-B14F-4D97-AF65-F5344CB8AC3E}">
        <p14:creationId xmlns:p14="http://schemas.microsoft.com/office/powerpoint/2010/main" val="387758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13.</a:t>
            </a:r>
            <a:r>
              <a:rPr lang="ja-JP" altLang="en-US" sz="1800" dirty="0"/>
              <a:t>すべての生徒の苗字（漢字）を抽出し、</a:t>
            </a:r>
            <a:r>
              <a:rPr lang="en-US" altLang="ja-JP" sz="1800" dirty="0"/>
              <a:t>"Family name"</a:t>
            </a:r>
            <a:r>
              <a:rPr lang="ja-JP" altLang="en-US" sz="1800" dirty="0"/>
              <a:t>カラムに、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名前（漢字）を抽出し、</a:t>
            </a:r>
            <a:r>
              <a:rPr lang="en-US" altLang="ja-JP" sz="1800" dirty="0"/>
              <a:t>"</a:t>
            </a:r>
            <a:r>
              <a:rPr lang="en-US" altLang="ja-JP" sz="1800" dirty="0" err="1"/>
              <a:t>Given_name</a:t>
            </a:r>
            <a:r>
              <a:rPr lang="en-US" altLang="ja-JP" sz="1800" dirty="0"/>
              <a:t>"</a:t>
            </a:r>
            <a:r>
              <a:rPr lang="ja-JP" altLang="en-US" sz="1800" dirty="0"/>
              <a:t>カラムに値を入れてください。（★５）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136576" y="1700808"/>
            <a:ext cx="7632848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（省略）</a:t>
            </a:r>
          </a:p>
        </p:txBody>
      </p:sp>
    </p:spTree>
    <p:extLst>
      <p:ext uri="{BB962C8B-B14F-4D97-AF65-F5344CB8AC3E}">
        <p14:creationId xmlns:p14="http://schemas.microsoft.com/office/powerpoint/2010/main" val="3769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14.</a:t>
            </a:r>
            <a:r>
              <a:rPr lang="ja-JP" altLang="en-US" sz="1800" dirty="0"/>
              <a:t>五教科すべてにおいて平均点以上を獲得している生徒の名前と、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その五教科得点を抽出してください。（★６）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9" y="1294909"/>
            <a:ext cx="4391599" cy="936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0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15.</a:t>
            </a:r>
            <a:r>
              <a:rPr lang="ja-JP" altLang="en-US" sz="1800" dirty="0"/>
              <a:t>文系科目（国・社・英）の平均点と理系科目（数・理）の平均点の差が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/>
              <a:t>最も大きい生徒の名前と各平均を抽出してください。（★６）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268760"/>
            <a:ext cx="3208628" cy="792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82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507288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600" dirty="0"/>
              <a:t>16.</a:t>
            </a:r>
            <a:r>
              <a:rPr lang="ja-JP" altLang="en-US" sz="1600" dirty="0"/>
              <a:t>各組の英語の最高得点者の名前と得点、及びその人の所属する組を抽出してください。（★７）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1196752"/>
            <a:ext cx="3138526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992560" y="400506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※1</a:t>
            </a:r>
            <a:r>
              <a:rPr lang="ja-JP" altLang="en-US" dirty="0"/>
              <a:t>組に</a:t>
            </a:r>
            <a:r>
              <a:rPr lang="en-US" altLang="ja-JP" dirty="0"/>
              <a:t>99</a:t>
            </a:r>
            <a:r>
              <a:rPr lang="ja-JP" altLang="en-US" dirty="0"/>
              <a:t>点が三人いるので注意。</a:t>
            </a:r>
          </a:p>
        </p:txBody>
      </p:sp>
    </p:spTree>
    <p:extLst>
      <p:ext uri="{BB962C8B-B14F-4D97-AF65-F5344CB8AC3E}">
        <p14:creationId xmlns:p14="http://schemas.microsoft.com/office/powerpoint/2010/main" val="175816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1.</a:t>
            </a:r>
            <a:r>
              <a:rPr lang="ja-JP" altLang="en-US" sz="1800" dirty="0"/>
              <a:t>全データを参照し、クラスごとに並べてください。（★１）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204914"/>
            <a:ext cx="8124825" cy="4448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3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2.</a:t>
            </a:r>
            <a:r>
              <a:rPr lang="ja-JP" altLang="en-US" sz="1800" dirty="0"/>
              <a:t>全データの件数を数えてください。（★１）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074506"/>
            <a:ext cx="1440160" cy="820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30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3.</a:t>
            </a:r>
            <a:r>
              <a:rPr lang="ja-JP" altLang="en-US" sz="1800" dirty="0"/>
              <a:t>各クラスに何人の人がいるかを算出してください。（★１）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908720"/>
            <a:ext cx="2165267" cy="1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1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4.</a:t>
            </a:r>
            <a:r>
              <a:rPr lang="ja-JP" altLang="en-US" sz="1800" dirty="0"/>
              <a:t>各クラスごとの、国語の平均点を算出してください。（★２）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80660"/>
            <a:ext cx="2489254" cy="1296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4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5.</a:t>
            </a:r>
            <a:r>
              <a:rPr lang="ja-JP" altLang="en-US" sz="1800" dirty="0"/>
              <a:t>各クラスごとの、国語の総得点を算出してください。（★２）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19521" b="13425"/>
          <a:stretch/>
        </p:blipFill>
        <p:spPr>
          <a:xfrm>
            <a:off x="920552" y="980728"/>
            <a:ext cx="234592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4528" y="274638"/>
            <a:ext cx="864096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6.1</a:t>
            </a:r>
            <a:r>
              <a:rPr lang="ja-JP" altLang="en-US" sz="1700" dirty="0"/>
              <a:t>組の五科目合計点数最高得点者の名前と、その人の合計点を抽出してください。（★３）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836712"/>
            <a:ext cx="2376264" cy="9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800" dirty="0"/>
              <a:t>7.</a:t>
            </a:r>
            <a:r>
              <a:rPr lang="ja-JP" altLang="en-US" sz="1800" dirty="0"/>
              <a:t>各項目の最大値最小値充足率。（★４）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136576" y="1700808"/>
            <a:ext cx="7632848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（省略）</a:t>
            </a:r>
          </a:p>
        </p:txBody>
      </p:sp>
    </p:spTree>
    <p:extLst>
      <p:ext uri="{BB962C8B-B14F-4D97-AF65-F5344CB8AC3E}">
        <p14:creationId xmlns:p14="http://schemas.microsoft.com/office/powerpoint/2010/main" val="132878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490066"/>
          </a:xfrm>
        </p:spPr>
        <p:txBody>
          <a:bodyPr>
            <a:noAutofit/>
          </a:bodyPr>
          <a:lstStyle/>
          <a:p>
            <a:pPr algn="l"/>
            <a:r>
              <a:rPr lang="en-US" altLang="ja-JP" sz="1700" dirty="0"/>
              <a:t>8.</a:t>
            </a:r>
            <a:r>
              <a:rPr lang="ja-JP" altLang="en-US" sz="1700" dirty="0"/>
              <a:t>クラスごとに五科目の平均点を算出し、平均点の良いクラス順に並べてください。（★３）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5" y="1268761"/>
            <a:ext cx="1944216" cy="1142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736383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（ケース2-1用）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6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テンプレート_A4_20161220.pptx" id="{9C858962-F29B-4A66-8EC6-8BAF903AC268}" vid="{A6DDF9FA-FCEF-4354-BFA2-2E417DD6A1FB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プレゼンテーションテンプレート_A4</Template>
  <TotalTime>128</TotalTime>
  <Words>547</Words>
  <Application>Microsoft Office PowerPoint</Application>
  <PresentationFormat>A4 210 x 297 mm</PresentationFormat>
  <Paragraphs>29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HGPｺﾞｼｯｸE</vt:lpstr>
      <vt:lpstr>HGPｺﾞｼｯｸE</vt:lpstr>
      <vt:lpstr>HGP創英角ｺﾞｼｯｸUB</vt:lpstr>
      <vt:lpstr>Meiryo UI</vt:lpstr>
      <vt:lpstr>MS PGothic</vt:lpstr>
      <vt:lpstr>Yu Gothic</vt:lpstr>
      <vt:lpstr>Arial</vt:lpstr>
      <vt:lpstr>プレゼンテーションテンプレート2017（ケース2-1用）</vt:lpstr>
      <vt:lpstr>PowerPoint プレゼンテーション</vt:lpstr>
      <vt:lpstr>1.全データを参照し、クラスごとに並べてください。（★１）</vt:lpstr>
      <vt:lpstr>2.全データの件数を数えてください。（★１）</vt:lpstr>
      <vt:lpstr>3.各クラスに何人の人がいるかを算出してください。（★１）</vt:lpstr>
      <vt:lpstr>4.各クラスごとの、国語の平均点を算出してください。（★２）</vt:lpstr>
      <vt:lpstr>5.各クラスごとの、国語の総得点を算出してください。（★２）</vt:lpstr>
      <vt:lpstr>6.1組の五科目合計点数最高得点者の名前と、その人の合計点を抽出してください。（★３）</vt:lpstr>
      <vt:lpstr>7.各項目の最大値最小値充足率。（★４）</vt:lpstr>
      <vt:lpstr>8.クラスごとに五科目の平均点を算出し、平均点の良いクラス順に並べてください。（★３）</vt:lpstr>
      <vt:lpstr>9.３組の数学の点数上位5名の名前と、その点数を抽出し、点数の高い順に並べてください。（★３）</vt:lpstr>
      <vt:lpstr>10.理系教科（数・理）の合計が160点以上の生徒の名前と、その合計点を抽出し、 合計点の高い順に並べてください。（★４）</vt:lpstr>
      <vt:lpstr>11.現在のテーブルに一番右に、「star」というカラムを追加して参照してください。 　なお、「star」カラムには、総合得点（sum）が370点以上の人に、「☆」の値が入るカラムとします。 （★４）</vt:lpstr>
      <vt:lpstr>12.クラスごとにあいうえお順で出席番号を発番し、Class_Noに値を入れてください。（★４）</vt:lpstr>
      <vt:lpstr>13.すべての生徒の苗字（漢字）を抽出し、"Family name"カラムに、 名前（漢字）を抽出し、"Given_name"カラムに値を入れてください。（★５）</vt:lpstr>
      <vt:lpstr>14.五教科すべてにおいて平均点以上を獲得している生徒の名前と、 その五教科得点を抽出してください。（★６）</vt:lpstr>
      <vt:lpstr>15.文系科目（国・社・英）の平均点と理系科目（数・理）の平均点の差が 最も大きい生徒の名前と各平均を抽出してください。（★６）</vt:lpstr>
      <vt:lpstr>16.各組の英語の最高得点者の名前と得点、及びその人の所属する組を抽出してください。（★７）</vt:lpstr>
      <vt:lpstr>PowerPoint プレゼンテーション</vt:lpstr>
    </vt:vector>
  </TitlesOfParts>
  <Company>NTTデータ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NTTデータ広報部</dc:creator>
  <cp:lastModifiedBy>落合 晴俊</cp:lastModifiedBy>
  <cp:revision>22</cp:revision>
  <cp:lastPrinted>2016-10-11T04:40:04Z</cp:lastPrinted>
  <dcterms:created xsi:type="dcterms:W3CDTF">2016-12-21T07:08:36Z</dcterms:created>
  <dcterms:modified xsi:type="dcterms:W3CDTF">2020-05-11T00:39:15Z</dcterms:modified>
  <cp:version>1.1</cp:version>
</cp:coreProperties>
</file>