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7" r:id="rId3"/>
    <p:sldId id="272" r:id="rId4"/>
    <p:sldId id="271" r:id="rId5"/>
    <p:sldId id="273" r:id="rId6"/>
    <p:sldId id="282" r:id="rId7"/>
    <p:sldId id="274" r:id="rId8"/>
    <p:sldId id="278" r:id="rId9"/>
    <p:sldId id="275" r:id="rId10"/>
    <p:sldId id="284" r:id="rId11"/>
    <p:sldId id="276" r:id="rId12"/>
    <p:sldId id="280" r:id="rId13"/>
    <p:sldId id="262" r:id="rId14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  <p:cmAuthor id="2" name="sskaiyou2510@gmail.com" initials="s" lastIdx="1" clrIdx="1">
    <p:extLst>
      <p:ext uri="{19B8F6BF-5375-455C-9EA6-DF929625EA0E}">
        <p15:presenceInfo xmlns:p15="http://schemas.microsoft.com/office/powerpoint/2012/main" userId="2e6e0211ed4d23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424" autoAdjust="0"/>
  </p:normalViewPr>
  <p:slideViewPr>
    <p:cSldViewPr snapToObjects="1">
      <p:cViewPr varScale="1">
        <p:scale>
          <a:sx n="75" d="100"/>
          <a:sy n="75" d="100"/>
        </p:scale>
        <p:origin x="896" y="4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4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1" y="6574348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32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11</a:t>
            </a:r>
            <a:r>
              <a:rPr lang="ja-JP" altLang="en-US" dirty="0"/>
              <a:t>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/>
              <a:t>_</a:t>
            </a:r>
            <a:r>
              <a:rPr lang="ja-JP" altLang="en-US" dirty="0"/>
              <a:t>問</a:t>
            </a:r>
            <a:r>
              <a:rPr lang="en-US" altLang="ja-JP" dirty="0"/>
              <a:t>11</a:t>
            </a:r>
            <a:r>
              <a:rPr lang="ja-JP" altLang="en-US" dirty="0"/>
              <a:t>～</a:t>
            </a:r>
            <a:r>
              <a:rPr lang="en-US" altLang="ja-JP" dirty="0"/>
              <a:t>12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株式会社リアライズ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秘密（関係者限り）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　 社　 名 ： 株式会社リアライズ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情報所有者 ： 株式会社リアライズ</a:t>
            </a: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10548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en-US" altLang="ja-JP" sz="2400" u="sng" dirty="0"/>
              <a:t>【TIPS】</a:t>
            </a:r>
            <a:r>
              <a:rPr lang="en-US" altLang="ja-JP" sz="2400" dirty="0"/>
              <a:t> ROW_NUMBER</a:t>
            </a:r>
            <a:r>
              <a:rPr lang="ja-JP" altLang="en-US" sz="2400" dirty="0"/>
              <a:t>関数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516735" y="692620"/>
            <a:ext cx="8435280" cy="532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400" dirty="0"/>
              <a:t>【</a:t>
            </a:r>
            <a:r>
              <a:rPr lang="ja-JP" altLang="en-US" sz="2400" dirty="0"/>
              <a:t>基本構文</a:t>
            </a:r>
            <a:r>
              <a:rPr lang="en-US" altLang="ja-JP" sz="2400" dirty="0"/>
              <a:t>】</a:t>
            </a:r>
          </a:p>
          <a:p>
            <a:pPr algn="l"/>
            <a:endParaRPr lang="en-US" altLang="ja-JP" sz="2400" dirty="0"/>
          </a:p>
          <a:p>
            <a:pPr algn="l"/>
            <a:r>
              <a:rPr lang="en-US" altLang="ja-JP" sz="2400" dirty="0"/>
              <a:t>ROW_NUMBER() OVER( &lt;PARTITION BY [</a:t>
            </a:r>
            <a:r>
              <a:rPr lang="ja-JP" altLang="en-US" sz="2400" dirty="0"/>
              <a:t>列名</a:t>
            </a:r>
            <a:r>
              <a:rPr lang="en-US" altLang="ja-JP" sz="2400" dirty="0"/>
              <a:t>]&gt;</a:t>
            </a:r>
          </a:p>
          <a:p>
            <a:pPr algn="l"/>
            <a:r>
              <a:rPr lang="ja-JP" altLang="en-US" sz="2400" dirty="0"/>
              <a:t>　　　　　　　　　　　　　　　　　</a:t>
            </a:r>
            <a:r>
              <a:rPr lang="en-US" altLang="ja-JP" sz="2400" dirty="0"/>
              <a:t>ORDER BY [</a:t>
            </a:r>
            <a:r>
              <a:rPr lang="ja-JP" altLang="en-US" sz="2400" dirty="0"/>
              <a:t>列名</a:t>
            </a:r>
            <a:r>
              <a:rPr lang="en-US" altLang="ja-JP" sz="2400" dirty="0"/>
              <a:t>])</a:t>
            </a:r>
          </a:p>
          <a:p>
            <a:pPr algn="l"/>
            <a:endParaRPr lang="en-US" altLang="ja-JP" sz="2000" dirty="0"/>
          </a:p>
          <a:p>
            <a:pPr algn="l"/>
            <a:r>
              <a:rPr lang="en-US" altLang="ja-JP" sz="1800" dirty="0"/>
              <a:t>※&lt;PARTITION BY [</a:t>
            </a:r>
            <a:r>
              <a:rPr lang="ja-JP" altLang="en-US" sz="1800" dirty="0"/>
              <a:t>列名</a:t>
            </a:r>
            <a:r>
              <a:rPr lang="en-US" altLang="ja-JP" sz="1800" dirty="0"/>
              <a:t>]&gt;</a:t>
            </a:r>
            <a:r>
              <a:rPr lang="ja-JP" altLang="en-US" sz="1800" dirty="0"/>
              <a:t>は省略可能</a:t>
            </a:r>
            <a:endParaRPr lang="en-US" altLang="ja-JP" sz="1800" dirty="0"/>
          </a:p>
          <a:p>
            <a:pPr algn="l"/>
            <a:endParaRPr lang="en-US" altLang="ja-JP" sz="2000" dirty="0"/>
          </a:p>
          <a:p>
            <a:pPr algn="l"/>
            <a:endParaRPr lang="en-US" altLang="ja-JP" sz="2000" dirty="0"/>
          </a:p>
          <a:p>
            <a:pPr algn="l"/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40EF47-C922-4BA1-B152-82006E94218B}"/>
              </a:ext>
            </a:extLst>
          </p:cNvPr>
          <p:cNvSpPr txBox="1"/>
          <p:nvPr/>
        </p:nvSpPr>
        <p:spPr>
          <a:xfrm>
            <a:off x="344360" y="3160380"/>
            <a:ext cx="495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800" dirty="0"/>
              <a:t>ROW_NUMBER() </a:t>
            </a:r>
          </a:p>
          <a:p>
            <a:pPr algn="l"/>
            <a:r>
              <a:rPr lang="en-US" altLang="ja-JP" sz="1800" dirty="0"/>
              <a:t>OVER(ORDER BY [reading])</a:t>
            </a:r>
          </a:p>
          <a:p>
            <a:r>
              <a:rPr lang="en-US" altLang="ja-JP" sz="1800" dirty="0"/>
              <a:t>AS 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C09E4765-8AE1-48B2-BA5C-0FA5AAF04BB2}"/>
              </a:ext>
            </a:extLst>
          </p:cNvPr>
          <p:cNvGraphicFramePr>
            <a:graphicFrameLocks noGrp="1"/>
          </p:cNvGraphicFramePr>
          <p:nvPr/>
        </p:nvGraphicFramePr>
        <p:xfrm>
          <a:off x="4690820" y="4450851"/>
          <a:ext cx="37540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1555065">
                  <a:extLst>
                    <a:ext uri="{9D8B030D-6E8A-4147-A177-3AD203B41FA5}">
                      <a16:colId xmlns:a16="http://schemas.microsoft.com/office/drawing/2014/main" val="37695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reading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class_number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あべ ゆうすけ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いわた こういち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2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あらい しんいち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いのうえ じゅんいち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62150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0100E3-EB16-4257-87EF-9A86D5E75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60417"/>
              </p:ext>
            </p:extLst>
          </p:nvPr>
        </p:nvGraphicFramePr>
        <p:xfrm>
          <a:off x="393847" y="4455200"/>
          <a:ext cx="38376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1638618">
                  <a:extLst>
                    <a:ext uri="{9D8B030D-6E8A-4147-A177-3AD203B41FA5}">
                      <a16:colId xmlns:a16="http://schemas.microsoft.com/office/drawing/2014/main" val="37695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reading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class_number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あべ ゆうすけ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あらい しんいち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いのうえ じゅんいち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いわた こういち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4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6215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AAEBF1-094B-4879-A13F-14A68AB53296}"/>
              </a:ext>
            </a:extLst>
          </p:cNvPr>
          <p:cNvSpPr txBox="1"/>
          <p:nvPr/>
        </p:nvSpPr>
        <p:spPr>
          <a:xfrm>
            <a:off x="4587950" y="3160380"/>
            <a:ext cx="495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800" dirty="0"/>
              <a:t>ROW_NUMBER() </a:t>
            </a:r>
          </a:p>
          <a:p>
            <a:pPr algn="l"/>
            <a:r>
              <a:rPr lang="en-US" altLang="ja-JP" sz="1800" dirty="0"/>
              <a:t>OVER(PARTITION BY [class] </a:t>
            </a:r>
          </a:p>
          <a:p>
            <a:pPr algn="l"/>
            <a:r>
              <a:rPr lang="en-US" altLang="ja-JP" sz="1800" dirty="0"/>
              <a:t>        ORDER BY [reading]) </a:t>
            </a:r>
          </a:p>
          <a:p>
            <a:pPr algn="l"/>
            <a:r>
              <a:rPr lang="en-US" altLang="ja-JP" sz="1800" dirty="0"/>
              <a:t>AS 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81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980728"/>
            <a:ext cx="829126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--UPDATE</a:t>
            </a:r>
            <a:r>
              <a:rPr lang="ja-JP" altLang="en-US" sz="1800" dirty="0"/>
              <a:t>句を構築</a:t>
            </a:r>
            <a:endParaRPr lang="en-US" altLang="ja-JP" sz="1800" dirty="0"/>
          </a:p>
          <a:p>
            <a:r>
              <a:rPr lang="en-US" altLang="ja-JP" sz="1800" dirty="0"/>
              <a:t>UPDATE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SET [</a:t>
            </a:r>
            <a:r>
              <a:rPr lang="en-US" altLang="ja-JP" sz="1800" dirty="0" err="1"/>
              <a:t>class_no</a:t>
            </a:r>
            <a:r>
              <a:rPr lang="en-US" altLang="ja-JP" sz="1800" dirty="0"/>
              <a:t>] = num.[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 AS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INNER JOIN </a:t>
            </a:r>
          </a:p>
          <a:p>
            <a:r>
              <a:rPr lang="en-US" altLang="ja-JP" sz="1800" dirty="0"/>
              <a:t>	    (</a:t>
            </a:r>
          </a:p>
          <a:p>
            <a:r>
              <a:rPr lang="en-US" altLang="ja-JP" sz="1800" dirty="0"/>
              <a:t>                SELECT  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             ,ROW_NUMBER() OVER(PARTITION BY [class] ORDER BY</a:t>
            </a:r>
            <a:r>
              <a:rPr lang="ja-JP" altLang="en-US" sz="1800" dirty="0"/>
              <a:t> </a:t>
            </a:r>
            <a:r>
              <a:rPr lang="en-US" altLang="ja-JP" sz="1800" dirty="0"/>
              <a:t>[reading]) as 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ja-JP" altLang="en-US" sz="1800" dirty="0"/>
              <a:t>　　　　　　　　 </a:t>
            </a:r>
            <a:r>
              <a:rPr lang="en-US" altLang="ja-JP" sz="1800" dirty="0"/>
              <a:t>) AS </a:t>
            </a:r>
            <a:r>
              <a:rPr lang="en-US" altLang="ja-JP" sz="1800" dirty="0" err="1"/>
              <a:t>num</a:t>
            </a:r>
            <a:endParaRPr lang="en-US" altLang="ja-JP" sz="1800" dirty="0"/>
          </a:p>
          <a:p>
            <a:r>
              <a:rPr lang="en-US" altLang="ja-JP" sz="1800" dirty="0"/>
              <a:t>	ON </a:t>
            </a:r>
            <a:r>
              <a:rPr lang="en-US" altLang="ja-JP" sz="1800" dirty="0" err="1"/>
              <a:t>pra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 = num.[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  <a:r>
              <a:rPr lang="ja-JP" altLang="en-US" sz="1800" dirty="0"/>
              <a:t>；</a:t>
            </a:r>
            <a:endParaRPr lang="en-US" altLang="ja-JP" sz="1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542" y="4566115"/>
            <a:ext cx="8641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 dirty="0"/>
              <a:t>構文解説</a:t>
            </a:r>
            <a:r>
              <a:rPr lang="en-US" altLang="ja-JP" sz="1400" dirty="0"/>
              <a:t>】</a:t>
            </a:r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UPDATE</a:t>
            </a:r>
            <a:r>
              <a:rPr lang="ja-JP" altLang="en-US" sz="1400" dirty="0"/>
              <a:t> ：更新をかける。　</a:t>
            </a:r>
            <a:endParaRPr lang="en-US" altLang="ja-JP" sz="1400" dirty="0"/>
          </a:p>
          <a:p>
            <a:r>
              <a:rPr lang="ja-JP" altLang="en-US" sz="1400" dirty="0"/>
              <a:t>　　　　　　　 </a:t>
            </a:r>
            <a:r>
              <a:rPr lang="en-US" altLang="ja-JP" sz="1400" dirty="0"/>
              <a:t>UPDATE </a:t>
            </a:r>
            <a:r>
              <a:rPr lang="ja-JP" altLang="en-US" sz="1400" dirty="0"/>
              <a:t>テーブル名　</a:t>
            </a:r>
            <a:r>
              <a:rPr lang="en-US" altLang="ja-JP" sz="1400" dirty="0"/>
              <a:t>SET</a:t>
            </a:r>
            <a:r>
              <a:rPr lang="ja-JP" altLang="en-US" sz="1400" dirty="0"/>
              <a:t> </a:t>
            </a:r>
            <a:r>
              <a:rPr lang="en-US" altLang="ja-JP" sz="1400" dirty="0"/>
              <a:t>[</a:t>
            </a:r>
            <a:r>
              <a:rPr lang="ja-JP" altLang="en-US" sz="1400" dirty="0"/>
              <a:t>カラム名</a:t>
            </a:r>
            <a:r>
              <a:rPr lang="en-US" altLang="ja-JP" sz="1400" dirty="0"/>
              <a:t>]</a:t>
            </a:r>
            <a:r>
              <a:rPr lang="ja-JP" altLang="en-US" sz="1400" dirty="0"/>
              <a:t> </a:t>
            </a:r>
            <a:r>
              <a:rPr lang="en-US" altLang="ja-JP" sz="1400" dirty="0"/>
              <a:t>= </a:t>
            </a:r>
            <a:r>
              <a:rPr lang="ja-JP" altLang="en-US" sz="1400" dirty="0"/>
              <a:t>値</a:t>
            </a:r>
            <a:endParaRPr lang="en-US" altLang="ja-JP" sz="1400" dirty="0"/>
          </a:p>
          <a:p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今回は、前スライドで作成した「クラスごとにあいうえお順で出席番号を発番する」構文を用いて、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　　</a:t>
            </a:r>
            <a:r>
              <a:rPr lang="en-US" altLang="ja-JP" sz="1400" dirty="0">
                <a:solidFill>
                  <a:srgbClr val="FF0000"/>
                </a:solidFill>
              </a:rPr>
              <a:t>JOIN</a:t>
            </a:r>
            <a:r>
              <a:rPr lang="ja-JP" altLang="en-US" sz="1400" dirty="0">
                <a:solidFill>
                  <a:srgbClr val="FF0000"/>
                </a:solidFill>
              </a:rPr>
              <a:t>句を用いて</a:t>
            </a:r>
            <a:r>
              <a:rPr lang="en-US" altLang="ja-JP" sz="1400" dirty="0">
                <a:solidFill>
                  <a:srgbClr val="FF0000"/>
                </a:solidFill>
              </a:rPr>
              <a:t>UPDATE</a:t>
            </a:r>
            <a:r>
              <a:rPr lang="ja-JP" altLang="en-US" sz="1400" dirty="0">
                <a:solidFill>
                  <a:srgbClr val="FF0000"/>
                </a:solidFill>
              </a:rPr>
              <a:t>をかける。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705157" y="2385010"/>
            <a:ext cx="8701365" cy="16920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7041290" y="1772770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49180" y="121818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前スライドで作成した構文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62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【</a:t>
            </a:r>
            <a:r>
              <a:rPr lang="ja-JP" altLang="en-US" sz="1700" dirty="0"/>
              <a:t>参考</a:t>
            </a:r>
            <a:r>
              <a:rPr lang="en-US" altLang="ja-JP" sz="1700" dirty="0"/>
              <a:t>】</a:t>
            </a:r>
            <a:br>
              <a:rPr lang="en-US" altLang="ja-JP" sz="1700" dirty="0"/>
            </a:br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109116"/>
            <a:ext cx="820891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トランザクションとして、</a:t>
            </a:r>
            <a:r>
              <a:rPr lang="en-US" altLang="ja-JP" sz="1600" dirty="0"/>
              <a:t>UPDATE</a:t>
            </a:r>
            <a:r>
              <a:rPr lang="ja-JP" altLang="en-US" sz="1600" dirty="0"/>
              <a:t>をかける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BEGIN TRANSACTION</a:t>
            </a:r>
            <a:r>
              <a:rPr lang="ja-JP" altLang="en-US" sz="1600" dirty="0">
                <a:solidFill>
                  <a:srgbClr val="FF0000"/>
                </a:solidFill>
              </a:rPr>
              <a:t>；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UPDATE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SET [</a:t>
            </a:r>
            <a:r>
              <a:rPr lang="en-US" altLang="ja-JP" sz="1600" dirty="0" err="1"/>
              <a:t>class_no</a:t>
            </a:r>
            <a:r>
              <a:rPr lang="en-US" altLang="ja-JP" sz="1600" dirty="0"/>
              <a:t>] = num.[</a:t>
            </a:r>
            <a:r>
              <a:rPr lang="en-US" altLang="ja-JP" sz="1600" dirty="0" err="1"/>
              <a:t>class_number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 AS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INNER JOIN </a:t>
            </a:r>
          </a:p>
          <a:p>
            <a:r>
              <a:rPr lang="en-US" altLang="ja-JP" sz="1600" dirty="0"/>
              <a:t>	    (</a:t>
            </a:r>
          </a:p>
          <a:p>
            <a:r>
              <a:rPr lang="en-US" altLang="ja-JP" sz="1600" dirty="0"/>
              <a:t>                SELECT  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               ,ROW_NUMBER() OVER(PARTITION BY [class] ORDER BY</a:t>
            </a:r>
            <a:r>
              <a:rPr lang="ja-JP" altLang="en-US" sz="1600" dirty="0"/>
              <a:t> </a:t>
            </a:r>
            <a:r>
              <a:rPr lang="en-US" altLang="ja-JP" sz="1600" dirty="0"/>
              <a:t>[reading]) as [</a:t>
            </a:r>
            <a:r>
              <a:rPr lang="en-US" altLang="ja-JP" sz="1600" dirty="0" err="1"/>
              <a:t>class_number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 AS </a:t>
            </a:r>
            <a:r>
              <a:rPr lang="en-US" altLang="ja-JP" sz="1600" dirty="0" err="1"/>
              <a:t>num</a:t>
            </a:r>
            <a:endParaRPr lang="en-US" altLang="ja-JP" sz="1600" dirty="0"/>
          </a:p>
          <a:p>
            <a:r>
              <a:rPr lang="en-US" altLang="ja-JP" sz="1600" dirty="0"/>
              <a:t>	ON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 = num.[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  <a:r>
              <a:rPr lang="ja-JP" altLang="en-US" sz="1600" dirty="0"/>
              <a:t>；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0000"/>
                </a:solidFill>
              </a:rPr>
              <a:t>COMMIT</a:t>
            </a:r>
            <a:r>
              <a:rPr lang="ja-JP" altLang="en-US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TRANSACTION ;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430" y="4493518"/>
            <a:ext cx="8641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 dirty="0"/>
              <a:t>構文解説</a:t>
            </a:r>
            <a:r>
              <a:rPr lang="en-US" altLang="ja-JP" sz="1400" dirty="0"/>
              <a:t>】</a:t>
            </a:r>
          </a:p>
          <a:p>
            <a:r>
              <a:rPr lang="en-US" altLang="ja-JP" sz="1400" dirty="0"/>
              <a:t>&lt;</a:t>
            </a:r>
            <a:r>
              <a:rPr lang="ja-JP" altLang="en-US" sz="1400" dirty="0"/>
              <a:t>開始</a:t>
            </a:r>
            <a:r>
              <a:rPr lang="en-US" altLang="ja-JP" sz="1400" dirty="0"/>
              <a:t>&gt;</a:t>
            </a:r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BEGIN TRANSACTION </a:t>
            </a:r>
            <a:r>
              <a:rPr lang="ja-JP" altLang="en-US" sz="1400" dirty="0"/>
              <a:t>：トランザクション</a:t>
            </a:r>
            <a:r>
              <a:rPr lang="en-US" altLang="ja-JP" sz="1400" dirty="0"/>
              <a:t>(1</a:t>
            </a:r>
            <a:r>
              <a:rPr lang="ja-JP" altLang="en-US" sz="1400" dirty="0" err="1"/>
              <a:t>つの</a:t>
            </a:r>
            <a:r>
              <a:rPr lang="ja-JP" altLang="en-US" sz="1400" dirty="0"/>
              <a:t>論理単位</a:t>
            </a:r>
            <a:r>
              <a:rPr lang="en-US" altLang="ja-JP" sz="1400" dirty="0"/>
              <a:t>)</a:t>
            </a:r>
            <a:r>
              <a:rPr lang="ja-JP" altLang="en-US" sz="1400" dirty="0"/>
              <a:t>を開始する。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※</a:t>
            </a:r>
            <a:r>
              <a:rPr lang="ja-JP" altLang="en-US" sz="1400" dirty="0"/>
              <a:t>トランザクション開始後の</a:t>
            </a:r>
            <a:r>
              <a:rPr lang="en-US" altLang="ja-JP" sz="1400" dirty="0"/>
              <a:t>INSERT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UPDATE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DELETE</a:t>
            </a:r>
            <a:r>
              <a:rPr lang="ja-JP" altLang="en-US" sz="1400" dirty="0"/>
              <a:t>は完全には実行されず、保留状態になる。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&lt;</a:t>
            </a:r>
            <a:r>
              <a:rPr lang="ja-JP" altLang="en-US" sz="1400" dirty="0"/>
              <a:t>終了</a:t>
            </a:r>
            <a:r>
              <a:rPr lang="en-US" altLang="ja-JP" sz="1400" dirty="0"/>
              <a:t>&gt;</a:t>
            </a:r>
            <a:r>
              <a:rPr lang="ja-JP" altLang="en-US" sz="1400" dirty="0"/>
              <a:t>　</a:t>
            </a:r>
            <a:r>
              <a:rPr lang="en-US" altLang="ja-JP" sz="1400" dirty="0">
                <a:solidFill>
                  <a:srgbClr val="FF0000"/>
                </a:solidFill>
              </a:rPr>
              <a:t> ※ </a:t>
            </a:r>
            <a:r>
              <a:rPr lang="ja-JP" altLang="en-US" sz="1400" dirty="0">
                <a:solidFill>
                  <a:srgbClr val="FF0000"/>
                </a:solidFill>
              </a:rPr>
              <a:t>これがないと処理が反映・終了しない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COMMIT TRANSACTION </a:t>
            </a:r>
            <a:r>
              <a:rPr lang="ja-JP" altLang="en-US" sz="1400" dirty="0"/>
              <a:t>：トランザクション内の処理が確定する。　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ROLLBACK</a:t>
            </a:r>
            <a:r>
              <a:rPr lang="ja-JP" altLang="en-US" sz="1400" dirty="0"/>
              <a:t>：トランザクション内の処理を破棄する。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93040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8435280" cy="1152070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点以上の人に、「☆」の値が入るカラムとします。（★４）　</a:t>
            </a:r>
            <a:r>
              <a:rPr lang="en-US" altLang="ja-JP" sz="1700" dirty="0"/>
              <a:t>※join</a:t>
            </a:r>
            <a:r>
              <a:rPr lang="ja-JP" altLang="en-US" sz="1700" dirty="0"/>
              <a:t>句を使用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484730"/>
            <a:ext cx="8075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●考え方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条件</a:t>
            </a:r>
            <a:r>
              <a:rPr lang="en-US" altLang="ja-JP" sz="1600" dirty="0">
                <a:latin typeface="+mn-ea"/>
              </a:rPr>
              <a:t>】</a:t>
            </a:r>
          </a:p>
          <a:p>
            <a:r>
              <a:rPr lang="en-US" altLang="ja-JP" sz="1600" dirty="0">
                <a:latin typeface="+mn-ea"/>
              </a:rPr>
              <a:t>join</a:t>
            </a:r>
            <a:r>
              <a:rPr lang="ja-JP" altLang="en-US" sz="1600" dirty="0">
                <a:latin typeface="+mn-ea"/>
              </a:rPr>
              <a:t>句を使用</a:t>
            </a:r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→テーブルが複数ある。</a:t>
            </a:r>
            <a:endParaRPr kumimoji="1"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Table1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practice(</a:t>
            </a:r>
            <a:r>
              <a:rPr lang="ja-JP" altLang="en-US" sz="1600" dirty="0">
                <a:latin typeface="+mn-ea"/>
              </a:rPr>
              <a:t>現在使用しているテーブル</a:t>
            </a:r>
            <a:r>
              <a:rPr lang="en-US" altLang="ja-JP" sz="1600" dirty="0">
                <a:latin typeface="+mn-ea"/>
              </a:rPr>
              <a:t>)</a:t>
            </a:r>
          </a:p>
          <a:p>
            <a:r>
              <a:rPr lang="en-US" altLang="ja-JP" sz="1600" dirty="0">
                <a:latin typeface="+mn-ea"/>
              </a:rPr>
              <a:t>Table2</a:t>
            </a:r>
            <a:r>
              <a:rPr lang="ja-JP" altLang="en-US" sz="1600" dirty="0">
                <a:latin typeface="+mn-ea"/>
              </a:rPr>
              <a:t>：？</a:t>
            </a:r>
            <a:endParaRPr lang="en-US" altLang="ja-JP" sz="1600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最終的には、総合得点（</a:t>
            </a:r>
            <a:r>
              <a:rPr lang="en-US" altLang="ja-JP" sz="1600" dirty="0">
                <a:latin typeface="+mn-ea"/>
              </a:rPr>
              <a:t>sum</a:t>
            </a:r>
            <a:r>
              <a:rPr lang="ja-JP" altLang="en-US" sz="1600" dirty="0">
                <a:latin typeface="+mn-ea"/>
              </a:rPr>
              <a:t>）が</a:t>
            </a:r>
            <a:r>
              <a:rPr lang="en-US" altLang="ja-JP" sz="1600" dirty="0">
                <a:latin typeface="+mn-ea"/>
              </a:rPr>
              <a:t>370</a:t>
            </a:r>
            <a:r>
              <a:rPr lang="ja-JP" altLang="en-US" sz="1600" dirty="0">
                <a:latin typeface="+mn-ea"/>
              </a:rPr>
              <a:t>点以上の人に☆をつけたい</a:t>
            </a:r>
            <a:endParaRPr lang="en-US" altLang="ja-JP" sz="1600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→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Table2</a:t>
            </a: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に、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370</a:t>
            </a: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点以上の人のレコードと☆のマークが入っている列があればよい。</a:t>
            </a:r>
            <a:endParaRPr kumimoji="1" lang="ja-JP" altLang="en-US" sz="16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41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838200" y="1196752"/>
            <a:ext cx="4546848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4744" y="338587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/>
              <a:t>今回の</a:t>
            </a:r>
            <a:r>
              <a:rPr lang="en-US" altLang="ja-JP" sz="2400" dirty="0"/>
              <a:t>JOIN</a:t>
            </a:r>
            <a:r>
              <a:rPr lang="ja-JP" altLang="en-US" sz="2400" dirty="0"/>
              <a:t>のイメージ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57440" y="2503960"/>
            <a:ext cx="659457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・・・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957835" y="4466957"/>
            <a:ext cx="659457" cy="817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650435" y="1196752"/>
            <a:ext cx="2292796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4513834" y="4469342"/>
            <a:ext cx="659457" cy="817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064568" y="1218883"/>
            <a:ext cx="3744416" cy="456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rgbClr val="FF0000"/>
                </a:solidFill>
              </a:rPr>
              <a:t>Table 1</a:t>
            </a:r>
            <a:r>
              <a:rPr lang="ja-JP" altLang="en-US" sz="1600" b="1" dirty="0">
                <a:solidFill>
                  <a:srgbClr val="FF0000"/>
                </a:solidFill>
              </a:rPr>
              <a:t>（今回の全件のテーブル）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17" y="2243656"/>
            <a:ext cx="1716807" cy="2088600"/>
          </a:xfrm>
          <a:prstGeom prst="rect">
            <a:avLst/>
          </a:prstGeom>
        </p:spPr>
      </p:pic>
      <p:sp>
        <p:nvSpPr>
          <p:cNvPr id="16" name="タイトル 1"/>
          <p:cNvSpPr txBox="1">
            <a:spLocks/>
          </p:cNvSpPr>
          <p:nvPr/>
        </p:nvSpPr>
        <p:spPr>
          <a:xfrm>
            <a:off x="6825208" y="1250387"/>
            <a:ext cx="2016224" cy="791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 2</a:t>
            </a:r>
          </a:p>
          <a:p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（総得点</a:t>
            </a:r>
            <a:r>
              <a:rPr lang="en-US" altLang="ja-JP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370</a:t>
            </a:r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点以上に☆を</a:t>
            </a:r>
            <a:endParaRPr lang="en-US" altLang="ja-JP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付与したテーブル）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08" y="1853501"/>
            <a:ext cx="2133600" cy="252412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1419944" y="2386577"/>
            <a:ext cx="537890" cy="1744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159" y="1879013"/>
            <a:ext cx="657225" cy="2533650"/>
          </a:xfrm>
          <a:prstGeom prst="rect">
            <a:avLst/>
          </a:prstGeom>
        </p:spPr>
      </p:pic>
      <p:cxnSp>
        <p:nvCxnSpPr>
          <p:cNvPr id="19" name="直線矢印コネクタ 18"/>
          <p:cNvCxnSpPr>
            <a:endCxn id="17" idx="3"/>
          </p:cNvCxnSpPr>
          <p:nvPr/>
        </p:nvCxnSpPr>
        <p:spPr>
          <a:xfrm flipH="1" flipV="1">
            <a:off x="1957834" y="2473822"/>
            <a:ext cx="5371430" cy="14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タイトル 1"/>
          <p:cNvSpPr txBox="1">
            <a:spLocks/>
          </p:cNvSpPr>
          <p:nvPr/>
        </p:nvSpPr>
        <p:spPr>
          <a:xfrm>
            <a:off x="5546999" y="2586450"/>
            <a:ext cx="955401" cy="456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rgbClr val="FF0000"/>
                </a:solidFill>
              </a:rPr>
              <a:t>JOIN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77528" y="4002075"/>
            <a:ext cx="537890" cy="1744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矢印コネクタ 25"/>
          <p:cNvCxnSpPr>
            <a:endCxn id="25" idx="3"/>
          </p:cNvCxnSpPr>
          <p:nvPr/>
        </p:nvCxnSpPr>
        <p:spPr>
          <a:xfrm flipH="1">
            <a:off x="1915418" y="2791231"/>
            <a:ext cx="5485854" cy="1298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8435280" cy="706090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079099"/>
            <a:ext cx="8208912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SELECT Table1.*</a:t>
            </a:r>
          </a:p>
          <a:p>
            <a:r>
              <a:rPr lang="en-US" altLang="ja-JP" sz="2000" dirty="0"/>
              <a:t>	,Table2.[star]</a:t>
            </a:r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  <a:r>
              <a:rPr lang="ja-JP" altLang="en-US" sz="2000" dirty="0"/>
              <a:t> </a:t>
            </a:r>
            <a:r>
              <a:rPr lang="en-US" altLang="ja-JP" sz="2000" dirty="0"/>
              <a:t>AS </a:t>
            </a:r>
            <a:r>
              <a:rPr lang="en-US" altLang="ja-JP" sz="2000" dirty="0">
                <a:solidFill>
                  <a:srgbClr val="FF0000"/>
                </a:solidFill>
              </a:rPr>
              <a:t>Table1</a:t>
            </a:r>
          </a:p>
          <a:p>
            <a:r>
              <a:rPr lang="en-US" altLang="ja-JP" sz="2000" dirty="0"/>
              <a:t>LEFT OUTER JOIN </a:t>
            </a:r>
          </a:p>
          <a:p>
            <a:r>
              <a:rPr lang="en-US" altLang="ja-JP" sz="2000" dirty="0"/>
              <a:t>	(</a:t>
            </a:r>
          </a:p>
          <a:p>
            <a:r>
              <a:rPr lang="en-US" altLang="ja-JP" sz="2000" dirty="0"/>
              <a:t>	SELECT  [</a:t>
            </a:r>
            <a:r>
              <a:rPr lang="en-US" altLang="ja-JP" sz="2000" dirty="0" err="1"/>
              <a:t>temp_no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		 ,[sum]</a:t>
            </a:r>
          </a:p>
          <a:p>
            <a:r>
              <a:rPr lang="en-US" altLang="ja-JP" sz="2000" dirty="0"/>
              <a:t>		 ,‘☆’ AS [star]</a:t>
            </a:r>
          </a:p>
          <a:p>
            <a:r>
              <a:rPr lang="en-US" altLang="ja-JP" sz="2000" dirty="0"/>
              <a:t>	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	WHERE [sum] &gt;= 370</a:t>
            </a:r>
          </a:p>
          <a:p>
            <a:r>
              <a:rPr lang="en-US" altLang="ja-JP" sz="2000" dirty="0"/>
              <a:t>	) AS </a:t>
            </a:r>
            <a:r>
              <a:rPr lang="en-US" altLang="ja-JP" sz="2000" dirty="0">
                <a:solidFill>
                  <a:srgbClr val="FF0000"/>
                </a:solidFill>
              </a:rPr>
              <a:t>Table2</a:t>
            </a:r>
          </a:p>
          <a:p>
            <a:r>
              <a:rPr lang="en-US" altLang="ja-JP" sz="2000" dirty="0"/>
              <a:t>ON	Table1.[</a:t>
            </a:r>
            <a:r>
              <a:rPr lang="en-US" altLang="ja-JP" sz="2000" dirty="0" err="1"/>
              <a:t>temp_no</a:t>
            </a:r>
            <a:r>
              <a:rPr lang="en-US" altLang="ja-JP" sz="2000" dirty="0"/>
              <a:t>] = Table2.[</a:t>
            </a:r>
            <a:r>
              <a:rPr lang="en-US" altLang="ja-JP" sz="2000" dirty="0" err="1"/>
              <a:t>temp_no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5229250"/>
            <a:ext cx="8352928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FROM </a:t>
            </a:r>
            <a:r>
              <a:rPr lang="ja-JP" altLang="en-US" sz="1600" dirty="0"/>
              <a:t>（</a:t>
            </a:r>
            <a:r>
              <a:rPr lang="en-US" altLang="ja-JP" sz="1600" dirty="0"/>
              <a:t>Table 1</a:t>
            </a:r>
            <a:r>
              <a:rPr lang="ja-JP" altLang="en-US" sz="1600" dirty="0"/>
              <a:t>） </a:t>
            </a:r>
            <a:r>
              <a:rPr lang="en-US" altLang="ja-JP" sz="1600" dirty="0"/>
              <a:t>LEFT OUTER JOIN </a:t>
            </a:r>
            <a:r>
              <a:rPr lang="ja-JP" altLang="en-US" sz="1600" dirty="0"/>
              <a:t>（</a:t>
            </a:r>
            <a:r>
              <a:rPr lang="en-US" altLang="ja-JP" sz="1600" dirty="0"/>
              <a:t>Table2</a:t>
            </a:r>
            <a:r>
              <a:rPr lang="ja-JP" altLang="en-US" sz="1600" dirty="0"/>
              <a:t>）</a:t>
            </a:r>
            <a:r>
              <a:rPr lang="en-US" altLang="ja-JP" sz="1600" dirty="0"/>
              <a:t> ON </a:t>
            </a:r>
            <a:r>
              <a:rPr lang="ja-JP" altLang="en-US" sz="1600" dirty="0"/>
              <a:t>（</a:t>
            </a:r>
            <a:r>
              <a:rPr lang="en-US" altLang="ja-JP" sz="1600" dirty="0"/>
              <a:t>Table1</a:t>
            </a:r>
            <a:r>
              <a:rPr lang="ja-JP" altLang="en-US" sz="1600" dirty="0"/>
              <a:t>）</a:t>
            </a:r>
            <a:r>
              <a:rPr lang="en-US" altLang="ja-JP" sz="1600" dirty="0"/>
              <a:t>.[</a:t>
            </a:r>
            <a:r>
              <a:rPr lang="ja-JP" altLang="en-US" sz="1600" dirty="0"/>
              <a:t>カラム名</a:t>
            </a:r>
            <a:r>
              <a:rPr lang="en-US" altLang="ja-JP" sz="1600" dirty="0"/>
              <a:t>]</a:t>
            </a:r>
            <a:r>
              <a:rPr lang="ja-JP" altLang="en-US" sz="1600" dirty="0"/>
              <a:t> </a:t>
            </a:r>
            <a:r>
              <a:rPr lang="en-US" altLang="ja-JP" sz="1600" dirty="0"/>
              <a:t>= </a:t>
            </a:r>
            <a:r>
              <a:rPr lang="ja-JP" altLang="en-US" sz="1600" dirty="0"/>
              <a:t>（</a:t>
            </a:r>
            <a:r>
              <a:rPr lang="en-US" altLang="ja-JP" sz="1600" dirty="0"/>
              <a:t>Table2</a:t>
            </a:r>
            <a:r>
              <a:rPr lang="ja-JP" altLang="en-US" sz="1600" dirty="0"/>
              <a:t>）</a:t>
            </a:r>
            <a:r>
              <a:rPr lang="en-US" altLang="ja-JP" sz="1600" dirty="0"/>
              <a:t>.[</a:t>
            </a:r>
            <a:r>
              <a:rPr lang="ja-JP" altLang="en-US" sz="1600" dirty="0"/>
              <a:t>カラム名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→</a:t>
            </a:r>
            <a:r>
              <a:rPr lang="en-US" altLang="ja-JP" sz="1600" dirty="0"/>
              <a:t>Table</a:t>
            </a:r>
            <a:r>
              <a:rPr lang="ja-JP" altLang="en-US" sz="1600" dirty="0"/>
              <a:t>１と</a:t>
            </a:r>
            <a:r>
              <a:rPr lang="en-US" altLang="ja-JP" sz="1600" dirty="0"/>
              <a:t>Table</a:t>
            </a:r>
            <a:r>
              <a:rPr lang="ja-JP" altLang="en-US" sz="1600" dirty="0"/>
              <a:t>２を、</a:t>
            </a:r>
            <a:r>
              <a:rPr lang="en-US" altLang="ja-JP" sz="1600" dirty="0"/>
              <a:t>ON</a:t>
            </a:r>
            <a:r>
              <a:rPr lang="ja-JP" altLang="en-US" sz="1600" dirty="0"/>
              <a:t>句以降のカラム同士で結合</a:t>
            </a:r>
            <a:endParaRPr lang="en-US" altLang="ja-JP" sz="16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66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10548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en-US" altLang="ja-JP" sz="2400" u="sng" dirty="0"/>
              <a:t>【TIPS】JOIN</a:t>
            </a:r>
            <a:r>
              <a:rPr lang="ja-JP" altLang="en-US" sz="2400" u="sng" dirty="0"/>
              <a:t>の種類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516735" y="692620"/>
            <a:ext cx="8435280" cy="34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/>
              <a:t>※</a:t>
            </a:r>
            <a:r>
              <a:rPr lang="ja-JP" altLang="en-US" sz="2000" dirty="0"/>
              <a:t>以後、</a:t>
            </a:r>
            <a:r>
              <a:rPr lang="en-US" altLang="ja-JP" sz="2000" dirty="0"/>
              <a:t>FROM</a:t>
            </a:r>
            <a:r>
              <a:rPr lang="ja-JP" altLang="en-US" sz="2000" dirty="0"/>
              <a:t>句の後ろのテーブルを左、</a:t>
            </a:r>
            <a:r>
              <a:rPr lang="en-US" altLang="ja-JP" sz="2000" dirty="0"/>
              <a:t>JOIN</a:t>
            </a:r>
            <a:r>
              <a:rPr lang="ja-JP" altLang="en-US" sz="2000" dirty="0"/>
              <a:t>句の後ろのテーブルを右とする。</a:t>
            </a:r>
            <a:endParaRPr lang="en-US" altLang="ja-JP" sz="2000" dirty="0"/>
          </a:p>
          <a:p>
            <a:pPr algn="l"/>
            <a:endParaRPr lang="en-US" altLang="ja-JP" sz="20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/>
              <a:t>INNER JOIN</a:t>
            </a:r>
          </a:p>
          <a:p>
            <a:pPr algn="l"/>
            <a:r>
              <a:rPr lang="ja-JP" altLang="en-US" sz="2400" dirty="0"/>
              <a:t>左右のテーブルの共通項目だけを抽出。</a:t>
            </a:r>
            <a:endParaRPr lang="en-US" altLang="ja-JP" sz="2400" dirty="0"/>
          </a:p>
          <a:p>
            <a:pPr algn="l"/>
            <a:endParaRPr lang="en-US" altLang="ja-JP" sz="2800" dirty="0"/>
          </a:p>
          <a:p>
            <a:pPr algn="l"/>
            <a:r>
              <a:rPr lang="en-US" altLang="ja-JP" sz="2400" dirty="0"/>
              <a:t>【</a:t>
            </a:r>
            <a:r>
              <a:rPr lang="ja-JP" altLang="en-US" sz="2400" dirty="0"/>
              <a:t>基本構文</a:t>
            </a:r>
            <a:r>
              <a:rPr lang="en-US" altLang="ja-JP" sz="2400" dirty="0"/>
              <a:t>】</a:t>
            </a:r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FROM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/>
              <a:t>テーブル</a:t>
            </a:r>
            <a:r>
              <a:rPr lang="en-US" altLang="ja-JP" sz="2400" dirty="0"/>
              <a:t>A</a:t>
            </a:r>
            <a:r>
              <a:rPr lang="ja-JP" altLang="en-US" sz="2400" dirty="0"/>
              <a:t>（左表）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INNER</a:t>
            </a:r>
            <a:r>
              <a:rPr lang="ja-JP" altLang="en-US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JOIN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/>
              <a:t>テーブル</a:t>
            </a:r>
            <a:r>
              <a:rPr lang="en-US" altLang="ja-JP" sz="2400" dirty="0"/>
              <a:t>B</a:t>
            </a:r>
            <a:r>
              <a:rPr lang="ja-JP" altLang="en-US" sz="2400" dirty="0"/>
              <a:t>（右表） </a:t>
            </a:r>
            <a:endParaRPr lang="en-US" altLang="ja-JP" sz="2400" dirty="0"/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ON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/>
              <a:t>結合条件</a:t>
            </a:r>
            <a:endParaRPr lang="en-US" altLang="ja-JP" sz="2400" dirty="0"/>
          </a:p>
          <a:p>
            <a:pPr algn="l"/>
            <a:endParaRPr lang="en-US" altLang="ja-JP" sz="2800" dirty="0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23FA0C49-5E83-41E6-A3EA-AFAE5BF1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3673"/>
              </p:ext>
            </p:extLst>
          </p:nvPr>
        </p:nvGraphicFramePr>
        <p:xfrm>
          <a:off x="776420" y="4743011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EE17320B-1FC7-42FA-8C0C-29B4136CC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32961"/>
              </p:ext>
            </p:extLst>
          </p:nvPr>
        </p:nvGraphicFramePr>
        <p:xfrm>
          <a:off x="3523260" y="4743011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96460F-DCC3-49FF-B07A-C3395D8A6F94}"/>
              </a:ext>
            </a:extLst>
          </p:cNvPr>
          <p:cNvSpPr txBox="1"/>
          <p:nvPr/>
        </p:nvSpPr>
        <p:spPr>
          <a:xfrm>
            <a:off x="2792700" y="5335808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2000" dirty="0"/>
              <a:t>＋　　　　　　　　　　　　　　→</a:t>
            </a:r>
            <a:endParaRPr lang="en-US" altLang="ja-JP" sz="2000" dirty="0"/>
          </a:p>
        </p:txBody>
      </p:sp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30710AB0-F2E8-433D-8B66-09EA007D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15541"/>
              </p:ext>
            </p:extLst>
          </p:nvPr>
        </p:nvGraphicFramePr>
        <p:xfrm>
          <a:off x="6073718" y="4743011"/>
          <a:ext cx="2402541" cy="1147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47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135213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CBB1FA-CA5F-4CD9-994A-0559CA18F895}"/>
              </a:ext>
            </a:extLst>
          </p:cNvPr>
          <p:cNvSpPr/>
          <p:nvPr/>
        </p:nvSpPr>
        <p:spPr>
          <a:xfrm>
            <a:off x="730070" y="4725576"/>
            <a:ext cx="1054490" cy="165583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237B35-1953-4DFD-9B45-17BF0CD36DB1}"/>
              </a:ext>
            </a:extLst>
          </p:cNvPr>
          <p:cNvSpPr/>
          <p:nvPr/>
        </p:nvSpPr>
        <p:spPr>
          <a:xfrm>
            <a:off x="3401894" y="4707946"/>
            <a:ext cx="1054490" cy="165583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988A4F-F844-4518-8C23-5FC14F7D2458}"/>
              </a:ext>
            </a:extLst>
          </p:cNvPr>
          <p:cNvSpPr txBox="1"/>
          <p:nvPr/>
        </p:nvSpPr>
        <p:spPr>
          <a:xfrm>
            <a:off x="432060" y="4278211"/>
            <a:ext cx="495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600" dirty="0"/>
              <a:t>INNER JOIN</a:t>
            </a:r>
            <a:r>
              <a:rPr lang="ja-JP" altLang="en-US" sz="1600" dirty="0"/>
              <a:t>のイメージ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16419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10548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en-US" altLang="ja-JP" sz="2400" u="sng" dirty="0"/>
              <a:t>【TIPS】JOIN</a:t>
            </a:r>
            <a:r>
              <a:rPr lang="ja-JP" altLang="en-US" sz="2400" u="sng" dirty="0"/>
              <a:t>の種類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632400" y="765026"/>
            <a:ext cx="8435280" cy="5760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/>
              <a:t>※</a:t>
            </a:r>
            <a:r>
              <a:rPr lang="ja-JP" altLang="en-US" sz="2000" dirty="0"/>
              <a:t>以後、</a:t>
            </a:r>
            <a:r>
              <a:rPr lang="en-US" altLang="ja-JP" sz="2000" dirty="0"/>
              <a:t>FROM</a:t>
            </a:r>
            <a:r>
              <a:rPr lang="ja-JP" altLang="en-US" sz="2000" dirty="0"/>
              <a:t>句の後ろのテーブルを左、</a:t>
            </a:r>
            <a:r>
              <a:rPr lang="en-US" altLang="ja-JP" sz="2000" dirty="0"/>
              <a:t>JOIN</a:t>
            </a:r>
            <a:r>
              <a:rPr lang="ja-JP" altLang="en-US" sz="2000" dirty="0"/>
              <a:t>句の後ろのテーブルを右とする。</a:t>
            </a:r>
            <a:endParaRPr lang="en-US" altLang="ja-JP" sz="2000" dirty="0"/>
          </a:p>
          <a:p>
            <a:pPr algn="l"/>
            <a:endParaRPr lang="en-US" altLang="ja-JP" sz="28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/>
              <a:t>LEFT OUTER JOIN</a:t>
            </a:r>
          </a:p>
          <a:p>
            <a:pPr algn="l"/>
            <a:r>
              <a:rPr lang="ja-JP" altLang="en-US" sz="2400" dirty="0"/>
              <a:t>左のテーブルの項目をすべて残して抽出。</a:t>
            </a:r>
            <a:endParaRPr lang="en-US" altLang="ja-JP" sz="2400" dirty="0"/>
          </a:p>
          <a:p>
            <a:pPr algn="l"/>
            <a:r>
              <a:rPr lang="ja-JP" altLang="en-US" sz="2400" dirty="0"/>
              <a:t>（右テーブルに該当の値がなければ</a:t>
            </a:r>
            <a:r>
              <a:rPr lang="en-US" altLang="ja-JP" sz="2400" dirty="0"/>
              <a:t>NULL</a:t>
            </a:r>
            <a:r>
              <a:rPr lang="ja-JP" altLang="en-US" sz="2400" dirty="0"/>
              <a:t>になる）</a:t>
            </a:r>
            <a:endParaRPr lang="en-US" altLang="ja-JP" sz="2400" dirty="0"/>
          </a:p>
          <a:p>
            <a:pPr algn="l"/>
            <a:endParaRPr lang="en-US" altLang="ja-JP" sz="28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/>
              <a:t>RIGHT OUTER JOIN</a:t>
            </a:r>
          </a:p>
          <a:p>
            <a:pPr algn="l"/>
            <a:r>
              <a:rPr lang="ja-JP" altLang="en-US" sz="2400" dirty="0"/>
              <a:t>右のテーブルの項目をすべて残して抽出。</a:t>
            </a:r>
            <a:endParaRPr lang="en-US" altLang="ja-JP" sz="2400" dirty="0"/>
          </a:p>
          <a:p>
            <a:pPr algn="l"/>
            <a:r>
              <a:rPr lang="ja-JP" altLang="en-US" sz="2400" dirty="0"/>
              <a:t>（左テーブルに該当の値がなければ</a:t>
            </a:r>
            <a:r>
              <a:rPr lang="en-US" altLang="ja-JP" sz="2400" dirty="0"/>
              <a:t>NULL</a:t>
            </a:r>
            <a:r>
              <a:rPr lang="ja-JP" altLang="en-US" sz="2400" dirty="0"/>
              <a:t>になる）</a:t>
            </a:r>
          </a:p>
          <a:p>
            <a:pPr algn="l"/>
            <a:endParaRPr lang="en-US" altLang="ja-JP" sz="28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05D4E7-7041-4142-AA12-4779D3B98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60813"/>
              </p:ext>
            </p:extLst>
          </p:nvPr>
        </p:nvGraphicFramePr>
        <p:xfrm>
          <a:off x="781651" y="4851822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64C50DA9-3795-4BD6-8E28-D1E1AFC5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32648"/>
              </p:ext>
            </p:extLst>
          </p:nvPr>
        </p:nvGraphicFramePr>
        <p:xfrm>
          <a:off x="3528491" y="4851822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F0756682-637C-45C8-9F19-E06E69F6A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30561"/>
              </p:ext>
            </p:extLst>
          </p:nvPr>
        </p:nvGraphicFramePr>
        <p:xfrm>
          <a:off x="6078949" y="4851822"/>
          <a:ext cx="2402541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47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135213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56077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32D184-0925-48D9-958B-A2869B5B9B34}"/>
              </a:ext>
            </a:extLst>
          </p:cNvPr>
          <p:cNvSpPr txBox="1"/>
          <p:nvPr/>
        </p:nvSpPr>
        <p:spPr>
          <a:xfrm>
            <a:off x="2797931" y="5416561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2000" dirty="0"/>
              <a:t>＋　　　　　　　　　　　　　　→</a:t>
            </a:r>
            <a:endParaRPr lang="en-US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812A1C-9F61-4D2E-AF60-7C54BBDDB858}"/>
              </a:ext>
            </a:extLst>
          </p:cNvPr>
          <p:cNvSpPr txBox="1"/>
          <p:nvPr/>
        </p:nvSpPr>
        <p:spPr>
          <a:xfrm>
            <a:off x="549869" y="4513268"/>
            <a:ext cx="495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600" dirty="0"/>
              <a:t>LEFT</a:t>
            </a:r>
            <a:r>
              <a:rPr lang="ja-JP" altLang="en-US" sz="1600" dirty="0"/>
              <a:t> </a:t>
            </a:r>
            <a:r>
              <a:rPr lang="en-US" altLang="ja-JP" sz="1600" dirty="0"/>
              <a:t>OUTER</a:t>
            </a:r>
            <a:r>
              <a:rPr lang="ja-JP" altLang="en-US" sz="1600" dirty="0"/>
              <a:t> </a:t>
            </a:r>
            <a:r>
              <a:rPr lang="en-US" altLang="ja-JP" sz="1600" dirty="0"/>
              <a:t>JOIN</a:t>
            </a:r>
            <a:r>
              <a:rPr lang="ja-JP" altLang="en-US" sz="1600" dirty="0"/>
              <a:t>のイメージ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79753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340710"/>
            <a:ext cx="820891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--【</a:t>
            </a:r>
            <a:r>
              <a:rPr lang="ja-JP" altLang="en-US" sz="2400" dirty="0"/>
              <a:t>別解</a:t>
            </a:r>
            <a:r>
              <a:rPr lang="en-US" altLang="ja-JP" sz="2400" dirty="0"/>
              <a:t>】</a:t>
            </a:r>
            <a:r>
              <a:rPr lang="ja-JP" altLang="en-US" sz="2400" dirty="0"/>
              <a:t>知っていれば、</a:t>
            </a:r>
            <a:r>
              <a:rPr lang="en-US" altLang="ja-JP" sz="2400" dirty="0"/>
              <a:t>CASE</a:t>
            </a:r>
            <a:r>
              <a:rPr lang="ja-JP" altLang="en-US" sz="2400" dirty="0"/>
              <a:t>文で書いてもよい</a:t>
            </a:r>
          </a:p>
          <a:p>
            <a:r>
              <a:rPr lang="en-US" altLang="ja-JP" sz="2400" dirty="0"/>
              <a:t>--</a:t>
            </a:r>
            <a:r>
              <a:rPr lang="ja-JP" altLang="en-US" sz="2400" dirty="0"/>
              <a:t>（こっちのほうが簡単）</a:t>
            </a:r>
            <a:endParaRPr lang="en-US" altLang="ja-JP" sz="2400" dirty="0"/>
          </a:p>
          <a:p>
            <a:endParaRPr lang="ja-JP" altLang="en-US" sz="2400" dirty="0"/>
          </a:p>
          <a:p>
            <a:r>
              <a:rPr lang="en-US" altLang="ja-JP" sz="2400" dirty="0"/>
              <a:t>SELECT  *</a:t>
            </a:r>
          </a:p>
          <a:p>
            <a:r>
              <a:rPr lang="en-US" altLang="ja-JP" sz="2400" dirty="0"/>
              <a:t>	   ,CASE</a:t>
            </a:r>
          </a:p>
          <a:p>
            <a:r>
              <a:rPr lang="en-US" altLang="ja-JP" sz="2400" dirty="0"/>
              <a:t>		   WHEN [sum] &gt;= 370 THEN '☆'</a:t>
            </a:r>
          </a:p>
          <a:p>
            <a:r>
              <a:rPr lang="en-US" altLang="ja-JP" sz="2400" dirty="0"/>
              <a:t>		   ELSE NULL</a:t>
            </a:r>
          </a:p>
          <a:p>
            <a:r>
              <a:rPr lang="en-US" altLang="ja-JP" sz="2400" dirty="0"/>
              <a:t>	    END AS [star]</a:t>
            </a:r>
          </a:p>
          <a:p>
            <a:r>
              <a:rPr lang="en-US" altLang="ja-JP" sz="2400" dirty="0"/>
              <a:t>FROM [DB</a:t>
            </a:r>
            <a:r>
              <a:rPr lang="ja-JP" altLang="en-US" sz="2400" dirty="0"/>
              <a:t>名</a:t>
            </a:r>
            <a:r>
              <a:rPr lang="en-US" altLang="ja-JP" sz="2400" dirty="0"/>
              <a:t>].[</a:t>
            </a:r>
            <a:r>
              <a:rPr lang="en-US" altLang="ja-JP" sz="2400" dirty="0" err="1"/>
              <a:t>dbo</a:t>
            </a:r>
            <a:r>
              <a:rPr lang="en-US" altLang="ja-JP" sz="2400" dirty="0"/>
              <a:t>].[practice] </a:t>
            </a:r>
          </a:p>
          <a:p>
            <a:r>
              <a:rPr lang="en-US" altLang="ja-JP" sz="2400" dirty="0"/>
              <a:t>;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9007" y="5146202"/>
            <a:ext cx="8350457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CASE WHEN (</a:t>
            </a:r>
            <a:r>
              <a:rPr lang="ja-JP" altLang="en-US" dirty="0"/>
              <a:t>条件式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THEN (</a:t>
            </a:r>
            <a:r>
              <a:rPr lang="ja-JP" altLang="en-US" dirty="0"/>
              <a:t>真の場合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ELSE (</a:t>
            </a:r>
            <a:r>
              <a:rPr lang="ja-JP" altLang="en-US" dirty="0"/>
              <a:t>偽の場合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END</a:t>
            </a:r>
          </a:p>
          <a:p>
            <a:endParaRPr lang="en-US" altLang="ja-JP" dirty="0"/>
          </a:p>
          <a:p>
            <a:r>
              <a:rPr lang="ja-JP" altLang="en-US" dirty="0"/>
              <a:t>条件分岐の処理を書くことが出来る。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435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2779" y="274638"/>
            <a:ext cx="843528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484730"/>
            <a:ext cx="8075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●考え方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出席番号を発番</a:t>
            </a:r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→新たに値を入れる</a:t>
            </a:r>
            <a:r>
              <a:rPr lang="en-US" altLang="ja-JP" sz="2000" dirty="0">
                <a:latin typeface="+mn-ea"/>
              </a:rPr>
              <a:t>(</a:t>
            </a:r>
            <a:r>
              <a:rPr lang="ja-JP" altLang="en-US" sz="2000" dirty="0">
                <a:latin typeface="+mn-ea"/>
              </a:rPr>
              <a:t>更新する</a:t>
            </a:r>
            <a:r>
              <a:rPr lang="en-US" altLang="ja-JP" sz="2000" dirty="0">
                <a:latin typeface="+mn-ea"/>
              </a:rPr>
              <a:t>)</a:t>
            </a:r>
          </a:p>
          <a:p>
            <a:r>
              <a:rPr lang="ja-JP" altLang="en-US" sz="2000" dirty="0">
                <a:latin typeface="+mn-ea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+mn-ea"/>
              </a:rPr>
              <a:t>UPDATE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句を使用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＜</a:t>
            </a:r>
            <a:r>
              <a:rPr lang="en-US" altLang="ja-JP" sz="2000" dirty="0">
                <a:latin typeface="+mn-ea"/>
              </a:rPr>
              <a:t>UPDATE</a:t>
            </a:r>
            <a:r>
              <a:rPr lang="ja-JP" altLang="en-US" sz="2000" dirty="0">
                <a:latin typeface="+mn-ea"/>
              </a:rPr>
              <a:t>句を使用する際の注意点＞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・一度更新し終えると、元に戻せない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　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→必ず正常に処理ができるのかを確認する必要あり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38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2779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2779" y="1068146"/>
            <a:ext cx="924612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--UPDATE</a:t>
            </a:r>
            <a:r>
              <a:rPr lang="ja-JP" altLang="en-US" sz="2400" dirty="0"/>
              <a:t>する前の、動作チェック</a:t>
            </a:r>
          </a:p>
          <a:p>
            <a:r>
              <a:rPr lang="en-US" altLang="ja-JP" sz="2400" dirty="0"/>
              <a:t>SELECT  [</a:t>
            </a:r>
            <a:r>
              <a:rPr lang="en-US" altLang="ja-JP" sz="2400" dirty="0" err="1"/>
              <a:t>temp_no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            ,[class]</a:t>
            </a:r>
          </a:p>
          <a:p>
            <a:r>
              <a:rPr lang="en-US" altLang="ja-JP" sz="2400" dirty="0"/>
              <a:t>            ,[reading]</a:t>
            </a:r>
          </a:p>
          <a:p>
            <a:r>
              <a:rPr lang="en-US" altLang="ja-JP" sz="2400" dirty="0"/>
              <a:t>            ,ROW_NUMBER() OVER(PARTITION BY [class] ORDER BY [reading]) AS [</a:t>
            </a:r>
            <a:r>
              <a:rPr lang="en-US" altLang="ja-JP" sz="2400" dirty="0" err="1"/>
              <a:t>class_number</a:t>
            </a:r>
            <a:r>
              <a:rPr lang="en-US" altLang="ja-JP" sz="2400" dirty="0"/>
              <a:t>]</a:t>
            </a:r>
          </a:p>
          <a:p>
            <a:endParaRPr lang="en-US" altLang="ja-JP" sz="2400" dirty="0"/>
          </a:p>
          <a:p>
            <a:r>
              <a:rPr lang="en-US" altLang="ja-JP" sz="2400" dirty="0"/>
              <a:t>FROM [DB</a:t>
            </a:r>
            <a:r>
              <a:rPr lang="ja-JP" altLang="en-US" sz="2400" dirty="0"/>
              <a:t>名</a:t>
            </a:r>
            <a:r>
              <a:rPr lang="en-US" altLang="ja-JP" sz="2400" dirty="0"/>
              <a:t>].[</a:t>
            </a:r>
            <a:r>
              <a:rPr lang="en-US" altLang="ja-JP" sz="2400" dirty="0" err="1"/>
              <a:t>dbo</a:t>
            </a:r>
            <a:r>
              <a:rPr lang="en-US" altLang="ja-JP" sz="2400" dirty="0"/>
              <a:t>].[practice]</a:t>
            </a:r>
          </a:p>
          <a:p>
            <a:r>
              <a:rPr lang="en-US" altLang="ja-JP" sz="2400" dirty="0"/>
              <a:t>ORDER BY [class],[</a:t>
            </a:r>
            <a:r>
              <a:rPr lang="en-US" altLang="ja-JP" sz="2400" dirty="0" err="1"/>
              <a:t>class_number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;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2778" y="4941210"/>
            <a:ext cx="9056851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ROW_NUMBER() OVER(PARTITION BY [</a:t>
            </a:r>
            <a:r>
              <a:rPr lang="ja-JP" altLang="en-US" dirty="0"/>
              <a:t>グループ化する列</a:t>
            </a:r>
            <a:r>
              <a:rPr lang="en-US" altLang="ja-JP" dirty="0"/>
              <a:t>] ORDER BY [</a:t>
            </a:r>
            <a:r>
              <a:rPr lang="ja-JP" altLang="en-US" dirty="0"/>
              <a:t>並びかえる列</a:t>
            </a:r>
            <a:r>
              <a:rPr lang="en-US" altLang="ja-JP" dirty="0"/>
              <a:t>] </a:t>
            </a:r>
          </a:p>
          <a:p>
            <a:r>
              <a:rPr lang="ja-JP" altLang="en-US" dirty="0"/>
              <a:t>→グループごとに、</a:t>
            </a:r>
            <a:r>
              <a:rPr lang="en-US" altLang="ja-JP" dirty="0"/>
              <a:t>ORDER BY</a:t>
            </a:r>
            <a:r>
              <a:rPr lang="ja-JP" altLang="en-US" dirty="0"/>
              <a:t>の順番で項番を振る。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5724062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2352</TotalTime>
  <Words>1561</Words>
  <Application>Microsoft Office PowerPoint</Application>
  <PresentationFormat>A4 210 x 297 mm</PresentationFormat>
  <Paragraphs>258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HGPGothicE</vt:lpstr>
      <vt:lpstr>HGPGothicE</vt:lpstr>
      <vt:lpstr>Meiryo UI</vt:lpstr>
      <vt:lpstr>MS PGothic</vt:lpstr>
      <vt:lpstr>Yu Gothic</vt:lpstr>
      <vt:lpstr>Arial</vt:lpstr>
      <vt:lpstr>プレゼンテーションテンプレート2017（ケース2-1用）</vt:lpstr>
      <vt:lpstr>PowerPoint プレゼンテーション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　※join句を使用</vt:lpstr>
      <vt:lpstr>今回のJOINのイメージ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</vt:lpstr>
      <vt:lpstr>【TIPS】JOINの種類</vt:lpstr>
      <vt:lpstr>【TIPS】JOINの種類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</vt:lpstr>
      <vt:lpstr>12.クラスごとにあいうえお順で出席番号を発番し、Class_Noに値を入れてください。（★４）</vt:lpstr>
      <vt:lpstr>12.クラスごとにあいうえお順で出席番号を発番し、Class_Noに値を入れてください。（★４）</vt:lpstr>
      <vt:lpstr>【TIPS】 ROW_NUMBER関数</vt:lpstr>
      <vt:lpstr>12.クラスごとにあいうえお順で出席番号を発番し、Class_Noに値を入れてください。（★４）</vt:lpstr>
      <vt:lpstr>【参考】 12.クラスごとにあいうえお順で出席番号を発番し、Class_Noに値を入れてください。（★４）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sskaiyou2510@gmail.com</cp:lastModifiedBy>
  <cp:revision>71</cp:revision>
  <cp:lastPrinted>2016-10-11T04:40:04Z</cp:lastPrinted>
  <dcterms:created xsi:type="dcterms:W3CDTF">2016-12-21T07:08:36Z</dcterms:created>
  <dcterms:modified xsi:type="dcterms:W3CDTF">2021-05-10T22:26:45Z</dcterms:modified>
  <cp:version>1.1</cp:version>
</cp:coreProperties>
</file>