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7"/>
  </p:notesMasterIdLst>
  <p:handoutMasterIdLst>
    <p:handoutMasterId r:id="rId18"/>
  </p:handoutMasterIdLst>
  <p:sldIdLst>
    <p:sldId id="270" r:id="rId2"/>
    <p:sldId id="294" r:id="rId3"/>
    <p:sldId id="278" r:id="rId4"/>
    <p:sldId id="279" r:id="rId5"/>
    <p:sldId id="280" r:id="rId6"/>
    <p:sldId id="282" r:id="rId7"/>
    <p:sldId id="291" r:id="rId8"/>
    <p:sldId id="293" r:id="rId9"/>
    <p:sldId id="284" r:id="rId10"/>
    <p:sldId id="286" r:id="rId11"/>
    <p:sldId id="287" r:id="rId12"/>
    <p:sldId id="288" r:id="rId13"/>
    <p:sldId id="289" r:id="rId14"/>
    <p:sldId id="290" r:id="rId15"/>
    <p:sldId id="262" r:id="rId16"/>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0404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730" autoAdjust="0"/>
  </p:normalViewPr>
  <p:slideViewPr>
    <p:cSldViewPr snapToObjects="1">
      <p:cViewPr varScale="1">
        <p:scale>
          <a:sx n="80" d="100"/>
          <a:sy n="80" d="100"/>
        </p:scale>
        <p:origin x="724" y="4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2021/5/25</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56968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127684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a:t>
            </a:fld>
            <a:endParaRPr kumimoji="1" lang="ja-JP" altLang="en-US"/>
          </a:p>
        </p:txBody>
      </p:sp>
    </p:spTree>
    <p:extLst>
      <p:ext uri="{BB962C8B-B14F-4D97-AF65-F5344CB8AC3E}">
        <p14:creationId xmlns:p14="http://schemas.microsoft.com/office/powerpoint/2010/main" val="400764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3050424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13</a:t>
            </a:fld>
            <a:endParaRPr kumimoji="1" lang="ja-JP" altLang="en-US"/>
          </a:p>
        </p:txBody>
      </p:sp>
    </p:spTree>
    <p:extLst>
      <p:ext uri="{BB962C8B-B14F-4D97-AF65-F5344CB8AC3E}">
        <p14:creationId xmlns:p14="http://schemas.microsoft.com/office/powerpoint/2010/main" val="390388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14</a:t>
            </a:fld>
            <a:endParaRPr kumimoji="1" lang="ja-JP" altLang="en-US"/>
          </a:p>
        </p:txBody>
      </p:sp>
    </p:spTree>
    <p:extLst>
      <p:ext uri="{BB962C8B-B14F-4D97-AF65-F5344CB8AC3E}">
        <p14:creationId xmlns:p14="http://schemas.microsoft.com/office/powerpoint/2010/main" val="24486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3308550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905999" cy="4725180"/>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a:t>［目次］</a:t>
            </a:r>
            <a:endParaRPr kumimoji="1" lang="ja-JP" altLang="en-US" dirty="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2020 Realize Corporation</a:t>
            </a:r>
            <a:r>
              <a:rPr kumimoji="0" lang="ja-JP" altLang="en-US" sz="800" b="0" i="0" dirty="0">
                <a:solidFill>
                  <a:schemeClr val="tx1"/>
                </a:solidFill>
                <a:latin typeface="Meiryo UI" panose="020B0604030504040204" pitchFamily="50" charset="-128"/>
                <a:ea typeface="Meiryo UI" panose="020B0604030504040204" pitchFamily="50" charset="-128"/>
                <a:cs typeface="Meiryo UI" pitchFamily="50" charset="-128"/>
              </a:rPr>
              <a:t>　　　</a:t>
            </a:r>
            <a:endPar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endParaRPr>
          </a:p>
        </p:txBody>
      </p:sp>
      <p:pic>
        <p:nvPicPr>
          <p:cNvPr id="9"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8492684" y="6485492"/>
            <a:ext cx="1053206" cy="338785"/>
          </a:xfrm>
          <a:prstGeom prst="rect">
            <a:avLst/>
          </a:prstGeom>
          <a:noFill/>
          <a:ln w="9525">
            <a:noFill/>
            <a:miter lim="800000"/>
            <a:headEnd/>
            <a:tailEnd/>
          </a:ln>
        </p:spPr>
      </p:pic>
    </p:spTree>
    <p:extLst>
      <p:ext uri="{BB962C8B-B14F-4D97-AF65-F5344CB8AC3E}">
        <p14:creationId xmlns:p14="http://schemas.microsoft.com/office/powerpoint/2010/main" val="192723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見出し">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eiryo UI" panose="020B0604030504040204" pitchFamily="50" charset="-128"/>
                <a:ea typeface="Meiryo UI" panose="020B0604030504040204" pitchFamily="50" charset="-128"/>
              </a:defRPr>
            </a:lvl1pPr>
          </a:lstStyle>
          <a:p>
            <a:r>
              <a:rPr kumimoji="1" lang="ja-JP" altLang="en-US" dirty="0"/>
              <a:t>［中見出し］</a:t>
            </a:r>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6" name="Picture 11" descr="C:\Documents and Settings\nomuram\デスクトップ\Realizeロゴ.jpg"/>
          <p:cNvPicPr>
            <a:picLocks noChangeAspect="1" noChangeArrowheads="1"/>
          </p:cNvPicPr>
          <p:nvPr userDrawn="1"/>
        </p:nvPicPr>
        <p:blipFill rotWithShape="1">
          <a:blip r:embed="rId2"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97918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30510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124930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2021 Realize Corporation</a:t>
            </a:r>
          </a:p>
        </p:txBody>
      </p:sp>
      <p:pic>
        <p:nvPicPr>
          <p:cNvPr id="9" name="Picture 2" descr="\\Srvfs01\000_社員出向者\B_経営企画部\050_広報\Realizeロゴ\【NEW】realizelogo-big.jpg"/>
          <p:cNvPicPr>
            <a:picLocks noChangeAspect="1" noChangeArrowheads="1"/>
          </p:cNvPicPr>
          <p:nvPr userDrawn="1"/>
        </p:nvPicPr>
        <p:blipFill>
          <a:blip r:embed="rId3"/>
          <a:srcRect/>
          <a:stretch>
            <a:fillRect/>
          </a:stretch>
        </p:blipFill>
        <p:spPr bwMode="auto">
          <a:xfrm>
            <a:off x="2913863" y="2492870"/>
            <a:ext cx="4127427" cy="1327016"/>
          </a:xfrm>
          <a:prstGeom prst="rect">
            <a:avLst/>
          </a:prstGeom>
          <a:noFill/>
          <a:ln w="9525">
            <a:noFill/>
            <a:miter lim="800000"/>
            <a:headEnd/>
            <a:tailEnd/>
          </a:ln>
        </p:spPr>
      </p:pic>
      <p:pic>
        <p:nvPicPr>
          <p:cNvPr id="2" name="図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37219" y="5949350"/>
            <a:ext cx="3213607" cy="54249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384"/>
            <a:ext cx="9906000" cy="4752564"/>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0"/>
            <a:ext cx="9906000"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2021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0"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552" y="0"/>
            <a:ext cx="9921552"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表紙B">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12102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2183"/>
            <a:ext cx="9906000" cy="4722997"/>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479"/>
            <a:ext cx="9906000" cy="4752659"/>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Meiryo UI" panose="020B0604030504040204" pitchFamily="50" charset="-128"/>
              <a:ea typeface="Meiryo UI" panose="020B0604030504040204" pitchFamily="50"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2021 Realize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8" name="図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9" name="Picture 11" descr="C:\Documents and Settings\nomuram\デスクトップ\Realizeロゴ.jpg"/>
          <p:cNvPicPr>
            <a:picLocks noChangeAspect="1" noChangeArrowheads="1"/>
          </p:cNvPicPr>
          <p:nvPr userDrawn="1"/>
        </p:nvPicPr>
        <p:blipFill rotWithShape="1">
          <a:blip r:embed="rId19"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01" r:id="rId7"/>
    <p:sldLayoutId id="2147483713" r:id="rId8"/>
    <p:sldLayoutId id="2147483714" r:id="rId9"/>
    <p:sldLayoutId id="2147483715" r:id="rId10"/>
    <p:sldLayoutId id="2147483716" r:id="rId11"/>
    <p:sldLayoutId id="2147483683" r:id="rId12"/>
    <p:sldLayoutId id="2147483688" r:id="rId13"/>
    <p:sldLayoutId id="2147483693" r:id="rId14"/>
    <p:sldLayoutId id="2147483703" r:id="rId15"/>
    <p:sldLayoutId id="2147483695" r:id="rId1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poorsql.co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6"/>
          </p:nvPr>
        </p:nvSpPr>
        <p:spPr/>
        <p:txBody>
          <a:bodyPr>
            <a:norm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第</a:t>
            </a:r>
            <a:r>
              <a:rPr lang="en-US" altLang="ja-JP" dirty="0"/>
              <a:t>8</a:t>
            </a:r>
            <a:r>
              <a:rPr kumimoji="1" lang="ja-JP" altLang="en-US" dirty="0">
                <a:latin typeface="Meiryo UI" panose="020B0604030504040204" pitchFamily="50" charset="-128"/>
                <a:ea typeface="Meiryo UI" panose="020B0604030504040204" pitchFamily="50" charset="-128"/>
              </a:rPr>
              <a:t>回</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講座</a:t>
            </a:r>
            <a:r>
              <a:rPr lang="ja-JP" altLang="en-US" dirty="0"/>
              <a:t>　</a:t>
            </a:r>
            <a:r>
              <a:rPr kumimoji="1" lang="ja-JP" altLang="en-US" dirty="0">
                <a:latin typeface="Meiryo UI" panose="020B0604030504040204" pitchFamily="50" charset="-128"/>
                <a:ea typeface="Meiryo UI" panose="020B0604030504040204" pitchFamily="50" charset="-128"/>
              </a:rPr>
              <a:t>プロファイリング　解説</a:t>
            </a:r>
          </a:p>
        </p:txBody>
      </p:sp>
      <p:sp>
        <p:nvSpPr>
          <p:cNvPr id="2" name="テキスト プレースホルダー 1"/>
          <p:cNvSpPr>
            <a:spLocks noGrp="1"/>
          </p:cNvSpPr>
          <p:nvPr>
            <p:ph type="body" idx="17"/>
          </p:nvPr>
        </p:nvSpPr>
        <p:spPr/>
        <p:txBody>
          <a:bodyPr/>
          <a:lstStyle/>
          <a:p>
            <a:r>
              <a:rPr kumimoji="1" lang="en-US" altLang="ja-JP" dirty="0">
                <a:latin typeface="Meiryo UI" panose="020B0604030504040204" pitchFamily="50" charset="-128"/>
                <a:ea typeface="Meiryo UI" panose="020B0604030504040204" pitchFamily="50" charset="-128"/>
              </a:rPr>
              <a:t>2020</a:t>
            </a:r>
            <a:r>
              <a:rPr kumimoji="1" lang="ja-JP" altLang="en-US" dirty="0">
                <a:latin typeface="Meiryo UI" panose="020B0604030504040204" pitchFamily="50" charset="-128"/>
                <a:ea typeface="Meiryo UI" panose="020B0604030504040204" pitchFamily="50" charset="-128"/>
              </a:rPr>
              <a:t>年</a:t>
            </a:r>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月</a:t>
            </a:r>
            <a:r>
              <a:rPr kumimoji="1" lang="en-US" altLang="ja-JP" dirty="0">
                <a:latin typeface="Meiryo UI" panose="020B0604030504040204" pitchFamily="50" charset="-128"/>
                <a:ea typeface="Meiryo UI" panose="020B0604030504040204" pitchFamily="50" charset="-128"/>
              </a:rPr>
              <a:t>25</a:t>
            </a:r>
            <a:r>
              <a:rPr kumimoji="1" lang="ja-JP" altLang="en-US" dirty="0">
                <a:latin typeface="Meiryo UI" panose="020B0604030504040204" pitchFamily="50" charset="-128"/>
                <a:ea typeface="Meiryo UI" panose="020B0604030504040204" pitchFamily="50" charset="-128"/>
              </a:rPr>
              <a:t>日</a:t>
            </a:r>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株式会社リアライズ　</a:t>
            </a:r>
            <a:endParaRPr kumimoji="1"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7977420" y="4094445"/>
            <a:ext cx="1769285" cy="455353"/>
          </a:xfrm>
          <a:prstGeom prst="rect">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a:solidFill>
                  <a:schemeClr val="accent2"/>
                </a:solidFill>
                <a:latin typeface="Meiryo UI" panose="020B0604030504040204" pitchFamily="50" charset="-128"/>
                <a:ea typeface="Meiryo UI" panose="020B0604030504040204" pitchFamily="50" charset="-128"/>
              </a:rPr>
              <a:t>Confidential</a:t>
            </a:r>
          </a:p>
        </p:txBody>
      </p:sp>
      <p:sp>
        <p:nvSpPr>
          <p:cNvPr id="7" name="Rectangle 16"/>
          <p:cNvSpPr>
            <a:spLocks noChangeArrowheads="1"/>
          </p:cNvSpPr>
          <p:nvPr/>
        </p:nvSpPr>
        <p:spPr bwMode="auto">
          <a:xfrm>
            <a:off x="212477" y="167054"/>
            <a:ext cx="1692275" cy="539750"/>
          </a:xfrm>
          <a:prstGeom prst="rect">
            <a:avLst/>
          </a:prstGeom>
          <a:noFill/>
          <a:ln w="9525" algn="ctr">
            <a:solidFill>
              <a:schemeClr val="bg1"/>
            </a:solidFill>
            <a:miter lim="800000"/>
            <a:headEnd/>
            <a:tailEnd/>
          </a:ln>
        </p:spPr>
        <p:txBody>
          <a:bodyPr wrap="none" lIns="90000" tIns="46800" rIns="90000" bIns="46800" anchor="ctr"/>
          <a:lstStyle/>
          <a:p>
            <a:r>
              <a:rPr kumimoji="0" lang="ja-JP" altLang="en-US" sz="800" dirty="0">
                <a:solidFill>
                  <a:schemeClr val="bg1"/>
                </a:solidFill>
                <a:latin typeface="Meiryo UI" pitchFamily="50" charset="-128"/>
                <a:ea typeface="Meiryo UI" pitchFamily="50" charset="-128"/>
                <a:cs typeface="Meiryo UI" pitchFamily="50" charset="-128"/>
              </a:rPr>
              <a:t>情 報 種 別 ： 秘密（関係者限り）</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会　 社　 名 ： 株式会社リアライズ</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情報所有者 ： 株式会社リアライズ</a:t>
            </a:r>
          </a:p>
        </p:txBody>
      </p:sp>
    </p:spTree>
    <p:extLst>
      <p:ext uri="{BB962C8B-B14F-4D97-AF65-F5344CB8AC3E}">
        <p14:creationId xmlns:p14="http://schemas.microsoft.com/office/powerpoint/2010/main" val="79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latin typeface="Meiryo UI" panose="020B0604030504040204" pitchFamily="50" charset="-128"/>
                <a:ea typeface="Meiryo UI" panose="020B0604030504040204" pitchFamily="50" charset="-128"/>
              </a:rPr>
              <a:t>おまけ：データマネジメントを行う上で、知っておくべきこと</a:t>
            </a:r>
          </a:p>
        </p:txBody>
      </p:sp>
      <p:sp>
        <p:nvSpPr>
          <p:cNvPr id="4" name="角丸四角形 3"/>
          <p:cNvSpPr/>
          <p:nvPr/>
        </p:nvSpPr>
        <p:spPr>
          <a:xfrm>
            <a:off x="5513304" y="1396331"/>
            <a:ext cx="3384470" cy="108015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[Kana]</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[Kana] = </a:t>
            </a:r>
            <a:r>
              <a:rPr lang="en-US" altLang="ja-JP" dirty="0">
                <a:solidFill>
                  <a:srgbClr val="FF0000"/>
                </a:solidFill>
                <a:latin typeface="Meiryo UI" panose="020B0604030504040204" pitchFamily="50" charset="-128"/>
                <a:ea typeface="Meiryo UI" panose="020B0604030504040204" pitchFamily="50" charset="-128"/>
              </a:rPr>
              <a:t>‘SUZUKI’</a:t>
            </a:r>
          </a:p>
        </p:txBody>
      </p:sp>
      <p:sp>
        <p:nvSpPr>
          <p:cNvPr id="8" name="下矢印 7"/>
          <p:cNvSpPr/>
          <p:nvPr/>
        </p:nvSpPr>
        <p:spPr>
          <a:xfrm>
            <a:off x="6953504" y="2764521"/>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9" name="表 8"/>
          <p:cNvGraphicFramePr>
            <a:graphicFrameLocks noGrp="1"/>
          </p:cNvGraphicFramePr>
          <p:nvPr/>
        </p:nvGraphicFramePr>
        <p:xfrm>
          <a:off x="5513304" y="3412612"/>
          <a:ext cx="3384470" cy="1911985"/>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Kana</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6356432"/>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259"/>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8817567"/>
                  </a:ext>
                </a:extLst>
              </a:tr>
              <a:tr h="370840">
                <a:tc>
                  <a:txBody>
                    <a:bodyPr/>
                    <a:lstStyle/>
                    <a:p>
                      <a:r>
                        <a:rPr kumimoji="1" lang="en-US" altLang="ja-JP" dirty="0">
                          <a:solidFill>
                            <a:srgbClr val="FF0000"/>
                          </a:solidFill>
                          <a:latin typeface="Meiryo UI" panose="020B0604030504040204" pitchFamily="50" charset="-128"/>
                          <a:ea typeface="Meiryo UI" panose="020B0604030504040204" pitchFamily="50" charset="-128"/>
                        </a:rPr>
                        <a:t>Suzuki</a:t>
                      </a:r>
                      <a:endParaRPr kumimoji="1" lang="ja-JP" altLang="en-US"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0602032"/>
                  </a:ext>
                </a:extLst>
              </a:tr>
              <a:tr h="370840">
                <a:tc>
                  <a:txBody>
                    <a:bodyPr/>
                    <a:lstStyle/>
                    <a:p>
                      <a:r>
                        <a:rPr kumimoji="1" lang="en-US" altLang="ja-JP" dirty="0" err="1">
                          <a:solidFill>
                            <a:srgbClr val="FF0000"/>
                          </a:solidFill>
                          <a:latin typeface="Meiryo UI" panose="020B0604030504040204" pitchFamily="50" charset="-128"/>
                          <a:ea typeface="Meiryo UI" panose="020B0604030504040204" pitchFamily="50" charset="-128"/>
                        </a:rPr>
                        <a:t>suzuki</a:t>
                      </a:r>
                      <a:endParaRPr kumimoji="1" lang="ja-JP" altLang="en-US"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41602204"/>
                  </a:ext>
                </a:extLst>
              </a:tr>
            </a:tbl>
          </a:graphicData>
        </a:graphic>
      </p:graphicFrame>
      <p:sp>
        <p:nvSpPr>
          <p:cNvPr id="10" name="テキスト ボックス 9"/>
          <p:cNvSpPr txBox="1"/>
          <p:nvPr/>
        </p:nvSpPr>
        <p:spPr>
          <a:xfrm>
            <a:off x="5441294" y="1029845"/>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sp>
        <p:nvSpPr>
          <p:cNvPr id="11" name="角丸四角形 10"/>
          <p:cNvSpPr/>
          <p:nvPr/>
        </p:nvSpPr>
        <p:spPr>
          <a:xfrm>
            <a:off x="920440" y="1412720"/>
            <a:ext cx="3672510" cy="108015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 LIKE </a:t>
            </a:r>
            <a:r>
              <a:rPr lang="en-US" altLang="ja-JP" dirty="0">
                <a:solidFill>
                  <a:srgbClr val="FF0000"/>
                </a:solidFill>
                <a:latin typeface="Meiryo UI" panose="020B0604030504040204" pitchFamily="50" charset="-128"/>
                <a:ea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rPr>
              <a:t>すずき</a:t>
            </a:r>
            <a:r>
              <a:rPr lang="en-US" altLang="ja-JP" dirty="0">
                <a:solidFill>
                  <a:srgbClr val="FF0000"/>
                </a:solidFill>
                <a:latin typeface="Meiryo UI" panose="020B0604030504040204" pitchFamily="50" charset="-128"/>
                <a:ea typeface="Meiryo UI" panose="020B0604030504040204" pitchFamily="50" charset="-128"/>
              </a:rPr>
              <a:t>%'</a:t>
            </a:r>
          </a:p>
        </p:txBody>
      </p:sp>
      <p:sp>
        <p:nvSpPr>
          <p:cNvPr id="12" name="テキスト ボックス 11"/>
          <p:cNvSpPr txBox="1"/>
          <p:nvPr/>
        </p:nvSpPr>
        <p:spPr>
          <a:xfrm>
            <a:off x="848430" y="1046234"/>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1</a:t>
            </a:r>
            <a:endParaRPr lang="ja-JP" altLang="en-US" dirty="0">
              <a:latin typeface="Meiryo UI" panose="020B0604030504040204" pitchFamily="50" charset="-128"/>
              <a:ea typeface="Meiryo UI" panose="020B0604030504040204" pitchFamily="50" charset="-128"/>
            </a:endParaRPr>
          </a:p>
        </p:txBody>
      </p:sp>
      <p:sp>
        <p:nvSpPr>
          <p:cNvPr id="13" name="下矢印 12"/>
          <p:cNvSpPr/>
          <p:nvPr/>
        </p:nvSpPr>
        <p:spPr>
          <a:xfrm>
            <a:off x="2504660" y="2764521"/>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4" name="表 13"/>
          <p:cNvGraphicFramePr>
            <a:graphicFrameLocks noGrp="1"/>
          </p:cNvGraphicFramePr>
          <p:nvPr>
            <p:extLst>
              <p:ext uri="{D42A27DB-BD31-4B8C-83A1-F6EECF244321}">
                <p14:modId xmlns:p14="http://schemas.microsoft.com/office/powerpoint/2010/main" val="658350497"/>
              </p:ext>
            </p:extLst>
          </p:nvPr>
        </p:nvGraphicFramePr>
        <p:xfrm>
          <a:off x="1064460" y="3436618"/>
          <a:ext cx="3384470" cy="1911985"/>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ふりがな</a:t>
                      </a:r>
                    </a:p>
                  </a:txBody>
                  <a:tcPr/>
                </a:tc>
                <a:extLst>
                  <a:ext uri="{0D108BD9-81ED-4DB2-BD59-A6C34878D82A}">
                    <a16:rowId xmlns:a16="http://schemas.microsoft.com/office/drawing/2014/main" val="646356432"/>
                  </a:ext>
                </a:extLst>
              </a:tr>
              <a:tr h="370840">
                <a:tc>
                  <a:txBody>
                    <a:bodyPr/>
                    <a:lstStyle/>
                    <a:p>
                      <a:r>
                        <a:rPr kumimoji="1" lang="ja-JP" altLang="en-US" dirty="0">
                          <a:latin typeface="Meiryo UI" panose="020B0604030504040204" pitchFamily="50" charset="-128"/>
                          <a:ea typeface="Meiryo UI" panose="020B0604030504040204" pitchFamily="50" charset="-128"/>
                        </a:rPr>
                        <a:t>すずき みかこ</a:t>
                      </a:r>
                    </a:p>
                  </a:txBody>
                  <a:tcPr/>
                </a:tc>
                <a:extLst>
                  <a:ext uri="{0D108BD9-81ED-4DB2-BD59-A6C34878D82A}">
                    <a16:rowId xmlns:a16="http://schemas.microsoft.com/office/drawing/2014/main" val="6307925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すずき かずき</a:t>
                      </a:r>
                    </a:p>
                  </a:txBody>
                  <a:tcPr/>
                </a:tc>
                <a:extLst>
                  <a:ext uri="{0D108BD9-81ED-4DB2-BD59-A6C34878D82A}">
                    <a16:rowId xmlns:a16="http://schemas.microsoft.com/office/drawing/2014/main" val="1838817567"/>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Meiryo UI" panose="020B0604030504040204" pitchFamily="50" charset="-128"/>
                          <a:ea typeface="Meiryo UI" panose="020B0604030504040204" pitchFamily="50" charset="-128"/>
                        </a:rPr>
                        <a:t>スズキ マサヨシ</a:t>
                      </a:r>
                    </a:p>
                  </a:txBody>
                  <a:tcPr/>
                </a:tc>
                <a:extLst>
                  <a:ext uri="{0D108BD9-81ED-4DB2-BD59-A6C34878D82A}">
                    <a16:rowId xmlns:a16="http://schemas.microsoft.com/office/drawing/2014/main" val="2240602032"/>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Meiryo UI" panose="020B0604030504040204" pitchFamily="50" charset="-128"/>
                          <a:ea typeface="Meiryo UI" panose="020B0604030504040204" pitchFamily="50" charset="-128"/>
                        </a:rPr>
                        <a:t>ｽｽﾞｷ ﾅﾂｷ</a:t>
                      </a:r>
                    </a:p>
                  </a:txBody>
                  <a:tcPr/>
                </a:tc>
                <a:extLst>
                  <a:ext uri="{0D108BD9-81ED-4DB2-BD59-A6C34878D82A}">
                    <a16:rowId xmlns:a16="http://schemas.microsoft.com/office/drawing/2014/main" val="20916218"/>
                  </a:ext>
                </a:extLst>
              </a:tr>
            </a:tbl>
          </a:graphicData>
        </a:graphic>
      </p:graphicFrame>
      <p:sp>
        <p:nvSpPr>
          <p:cNvPr id="2" name="テキスト ボックス 1"/>
          <p:cNvSpPr txBox="1"/>
          <p:nvPr/>
        </p:nvSpPr>
        <p:spPr>
          <a:xfrm>
            <a:off x="1039796" y="5628032"/>
            <a:ext cx="7833314" cy="40011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⇒意図した文字列以外が抽出されてしまっている</a:t>
            </a:r>
            <a:r>
              <a:rPr kumimoji="1" lang="ja-JP" altLang="en-US" sz="2000" dirty="0" err="1">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472604" y="674416"/>
            <a:ext cx="6984970" cy="369332"/>
          </a:xfrm>
          <a:prstGeom prst="rect">
            <a:avLst/>
          </a:prstGeom>
          <a:noFill/>
        </p:spPr>
        <p:txBody>
          <a:bodyPr wrap="square" rtlCol="0">
            <a:spAutoFit/>
          </a:bodyPr>
          <a:lstStyle/>
          <a:p>
            <a:r>
              <a:rPr kumimoji="1" lang="ja-JP" altLang="en-US" sz="1800" dirty="0">
                <a:latin typeface="Meiryo UI" panose="020B0604030504040204" pitchFamily="50" charset="-128"/>
                <a:ea typeface="Meiryo UI" panose="020B0604030504040204" pitchFamily="50" charset="-128"/>
              </a:rPr>
              <a:t>例から気づくことは何でしょう？</a:t>
            </a:r>
          </a:p>
        </p:txBody>
      </p:sp>
    </p:spTree>
    <p:extLst>
      <p:ext uri="{BB962C8B-B14F-4D97-AF65-F5344CB8AC3E}">
        <p14:creationId xmlns:p14="http://schemas.microsoft.com/office/powerpoint/2010/main" val="37034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fade">
                                      <p:cBhvr>
                                        <p:cTn id="2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85179" y="716722"/>
            <a:ext cx="8944148" cy="5616710"/>
          </a:xfrm>
        </p:spPr>
        <p:txBody>
          <a:bodyPr/>
          <a:lstStyle/>
          <a:p>
            <a:r>
              <a:rPr lang="ja-JP" altLang="en-US" sz="1800" dirty="0"/>
              <a:t>このような予想外な結果が出ないよう、</a:t>
            </a:r>
            <a:r>
              <a:rPr lang="ja-JP" altLang="en-US" sz="1800" dirty="0">
                <a:solidFill>
                  <a:srgbClr val="FF0000"/>
                </a:solidFill>
              </a:rPr>
              <a:t>照合順序</a:t>
            </a:r>
            <a:r>
              <a:rPr lang="en-US" altLang="ja-JP" sz="1800" dirty="0">
                <a:solidFill>
                  <a:srgbClr val="FF0000"/>
                </a:solidFill>
              </a:rPr>
              <a:t>(collation)</a:t>
            </a:r>
            <a:r>
              <a:rPr lang="ja-JP" altLang="en-US" sz="1800" dirty="0"/>
              <a:t>の設定を気にする必要あり。</a:t>
            </a:r>
            <a:endParaRPr lang="en-US" altLang="ja-JP" sz="1800" dirty="0"/>
          </a:p>
          <a:p>
            <a:r>
              <a:rPr lang="en-US" altLang="ja-JP" sz="1800" dirty="0"/>
              <a:t>※</a:t>
            </a:r>
            <a:r>
              <a:rPr lang="ja-JP" altLang="en-US" sz="1800" dirty="0"/>
              <a:t>照合順序：文字の順番（大きい、小さい、同じ）を示したもので、文字の並び順、どの文字をどの文字と一緒とみなすか、を判断する。</a:t>
            </a:r>
            <a:endParaRPr lang="en-US" altLang="ja-JP" sz="1800" dirty="0"/>
          </a:p>
          <a:p>
            <a:endParaRPr lang="en-US" altLang="ja-JP" sz="1800" dirty="0"/>
          </a:p>
          <a:p>
            <a:r>
              <a:rPr lang="ja-JP" altLang="en-US" sz="1800" dirty="0"/>
              <a:t>照合順序の設定は、</a:t>
            </a:r>
            <a:r>
              <a:rPr lang="en-US" altLang="ja-JP" sz="1800" dirty="0"/>
              <a:t>DB</a:t>
            </a:r>
            <a:r>
              <a:rPr lang="ja-JP" altLang="en-US" sz="1800" dirty="0"/>
              <a:t>の作成時に指定可能</a:t>
            </a:r>
            <a:r>
              <a:rPr lang="en-US" altLang="ja-JP" sz="1800" dirty="0"/>
              <a:t>(</a:t>
            </a:r>
            <a:r>
              <a:rPr lang="ja-JP" altLang="en-US" sz="1800" dirty="0"/>
              <a:t>第一回の資料参照</a:t>
            </a:r>
            <a:r>
              <a:rPr lang="en-US" altLang="ja-JP" sz="1800" dirty="0"/>
              <a:t>)</a:t>
            </a:r>
            <a:r>
              <a:rPr lang="ja-JP" altLang="en-US" sz="1800" dirty="0" err="1"/>
              <a:t>。</a:t>
            </a:r>
            <a:endParaRPr lang="en-US" altLang="ja-JP" sz="1800" dirty="0"/>
          </a:p>
          <a:p>
            <a:r>
              <a:rPr lang="ja-JP" altLang="en-US" sz="1800" dirty="0"/>
              <a:t>もしくは、テーブル作成時や検索時に、</a:t>
            </a:r>
            <a:r>
              <a:rPr lang="en-US" altLang="ja-JP" sz="1800" dirty="0"/>
              <a:t>DB</a:t>
            </a:r>
            <a:r>
              <a:rPr lang="ja-JP" altLang="en-US" sz="1800" dirty="0"/>
              <a:t>と異なる照合順序を指定することも可能。</a:t>
            </a:r>
            <a:endParaRPr lang="en-US" altLang="ja-JP" sz="1800" dirty="0"/>
          </a:p>
          <a:p>
            <a:endParaRPr lang="en-US" altLang="ja-JP" sz="1800" dirty="0"/>
          </a:p>
        </p:txBody>
      </p:sp>
      <p:sp>
        <p:nvSpPr>
          <p:cNvPr id="3" name="テキスト プレースホルダー 2"/>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rPr>
              <a:t>おまけ：データマネジメントを行う上で、知っておくべきこと（続き）</a:t>
            </a:r>
          </a:p>
        </p:txBody>
      </p:sp>
      <p:sp>
        <p:nvSpPr>
          <p:cNvPr id="15" name="角丸四角形 14"/>
          <p:cNvSpPr/>
          <p:nvPr/>
        </p:nvSpPr>
        <p:spPr>
          <a:xfrm>
            <a:off x="2936719" y="2692084"/>
            <a:ext cx="6059363" cy="547992"/>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solidFill>
                  <a:srgbClr val="000000"/>
                </a:solidFill>
                <a:latin typeface="Meiryo UI" panose="020B0604030504040204" pitchFamily="50" charset="-128"/>
                <a:ea typeface="Meiryo UI" panose="020B0604030504040204" pitchFamily="50" charset="-128"/>
              </a:rPr>
              <a:t>SELECT  DATABASEPROPERTYEX(‘</a:t>
            </a:r>
            <a:r>
              <a:rPr lang="en-US" altLang="ja-JP" sz="1800" i="1" dirty="0">
                <a:solidFill>
                  <a:srgbClr val="000000"/>
                </a:solidFill>
                <a:latin typeface="Meiryo UI" panose="020B0604030504040204" pitchFamily="50" charset="-128"/>
                <a:ea typeface="Meiryo UI" panose="020B0604030504040204" pitchFamily="50" charset="-128"/>
              </a:rPr>
              <a:t>DB</a:t>
            </a:r>
            <a:r>
              <a:rPr lang="ja-JP" altLang="en-US" sz="1800" i="1" dirty="0">
                <a:solidFill>
                  <a:srgbClr val="000000"/>
                </a:solidFill>
                <a:latin typeface="Meiryo UI" panose="020B0604030504040204" pitchFamily="50" charset="-128"/>
                <a:ea typeface="Meiryo UI" panose="020B0604030504040204" pitchFamily="50" charset="-128"/>
              </a:rPr>
              <a:t>名</a:t>
            </a:r>
            <a:r>
              <a:rPr lang="en-US" altLang="ja-JP" sz="1800" dirty="0">
                <a:solidFill>
                  <a:srgbClr val="000000"/>
                </a:solidFill>
                <a:latin typeface="Meiryo UI" panose="020B0604030504040204" pitchFamily="50" charset="-128"/>
                <a:ea typeface="Meiryo UI" panose="020B0604030504040204" pitchFamily="50" charset="-128"/>
              </a:rPr>
              <a:t>', 'collation')</a:t>
            </a:r>
          </a:p>
        </p:txBody>
      </p:sp>
      <p:sp>
        <p:nvSpPr>
          <p:cNvPr id="16" name="テキスト ボックス 15"/>
          <p:cNvSpPr txBox="1"/>
          <p:nvPr/>
        </p:nvSpPr>
        <p:spPr>
          <a:xfrm>
            <a:off x="485179" y="2779715"/>
            <a:ext cx="2302233" cy="372731"/>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の現在の設定確認</a:t>
            </a:r>
          </a:p>
        </p:txBody>
      </p:sp>
      <p:sp>
        <p:nvSpPr>
          <p:cNvPr id="18" name="下矢印 17"/>
          <p:cNvSpPr/>
          <p:nvPr/>
        </p:nvSpPr>
        <p:spPr>
          <a:xfrm>
            <a:off x="5617279" y="3399677"/>
            <a:ext cx="416299" cy="256979"/>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9" name="角丸四角形 18"/>
          <p:cNvSpPr/>
          <p:nvPr/>
        </p:nvSpPr>
        <p:spPr>
          <a:xfrm>
            <a:off x="2936720" y="3883024"/>
            <a:ext cx="6059363" cy="547992"/>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solidFill>
                  <a:srgbClr val="FF0000"/>
                </a:solidFill>
                <a:latin typeface="Meiryo UI" panose="020B0604030504040204" pitchFamily="50" charset="-128"/>
                <a:ea typeface="Meiryo UI" panose="020B0604030504040204" pitchFamily="50" charset="-128"/>
              </a:rPr>
              <a:t>Japanese_CI_AS</a:t>
            </a:r>
            <a:r>
              <a:rPr lang="ja-JP" altLang="en-US" sz="1600" dirty="0">
                <a:solidFill>
                  <a:srgbClr val="000000"/>
                </a:solidFill>
                <a:latin typeface="Meiryo UI" panose="020B0604030504040204" pitchFamily="50" charset="-128"/>
                <a:ea typeface="Meiryo UI" panose="020B0604030504040204" pitchFamily="50" charset="-128"/>
              </a:rPr>
              <a:t>（大文字と小文字を区別しない、アクセント、濁音、破裂音を区別する</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例</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「ハ」、「バ」、「パ」を区別</a:t>
            </a:r>
            <a:r>
              <a:rPr lang="en-US" altLang="ja-JP" sz="1600" dirty="0">
                <a:solidFill>
                  <a:srgbClr val="000000"/>
                </a:solidFill>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485179" y="3868699"/>
            <a:ext cx="2308196" cy="588174"/>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実行結果の例</a:t>
            </a:r>
            <a:endParaRPr lang="en-US" altLang="ja-JP"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(SQL</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Server</a:t>
            </a:r>
            <a:r>
              <a:rPr lang="ja-JP" altLang="en-US" sz="1400" dirty="0">
                <a:latin typeface="Meiryo UI" panose="020B0604030504040204" pitchFamily="50" charset="-128"/>
                <a:ea typeface="Meiryo UI" panose="020B0604030504040204" pitchFamily="50" charset="-128"/>
              </a:rPr>
              <a:t>のデフォルト値</a:t>
            </a:r>
            <a:r>
              <a:rPr lang="en-US" altLang="ja-JP" sz="1400" dirty="0">
                <a:latin typeface="Meiryo UI" panose="020B0604030504040204" pitchFamily="50" charset="-128"/>
                <a:ea typeface="Meiryo UI" panose="020B0604030504040204" pitchFamily="50" charset="-128"/>
              </a:rPr>
              <a:t>)</a:t>
            </a:r>
            <a:endParaRPr lang="ja-JP" altLang="en-US" sz="14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485179" y="4571878"/>
            <a:ext cx="6124051" cy="369332"/>
          </a:xfrm>
          <a:prstGeom prst="rect">
            <a:avLst/>
          </a:prstGeom>
          <a:noFill/>
        </p:spPr>
        <p:txBody>
          <a:bodyPr wrap="square" rtlCol="0">
            <a:spAutoFit/>
          </a:bodyPr>
          <a:lstStyle/>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アルファベットの意味</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以下</a:t>
            </a:r>
            <a:r>
              <a:rPr lang="en-US" altLang="ja-JP" sz="1800" dirty="0">
                <a:latin typeface="Meiryo UI" panose="020B0604030504040204" pitchFamily="50" charset="-128"/>
                <a:ea typeface="Meiryo UI" panose="020B0604030504040204" pitchFamily="50" charset="-128"/>
              </a:rPr>
              <a:t>2</a:t>
            </a:r>
            <a:r>
              <a:rPr lang="ja-JP" altLang="en-US" sz="1800" dirty="0" err="1">
                <a:latin typeface="Meiryo UI" panose="020B0604030504040204" pitchFamily="50" charset="-128"/>
                <a:ea typeface="Meiryo UI" panose="020B0604030504040204" pitchFamily="50" charset="-128"/>
              </a:rPr>
              <a:t>つの</a:t>
            </a:r>
            <a:r>
              <a:rPr lang="ja-JP" altLang="en-US" sz="1800" dirty="0">
                <a:latin typeface="Meiryo UI" panose="020B0604030504040204" pitchFamily="50" charset="-128"/>
                <a:ea typeface="Meiryo UI" panose="020B0604030504040204" pitchFamily="50" charset="-128"/>
              </a:rPr>
              <a:t>表の組合せで表現されている</a:t>
            </a:r>
            <a:r>
              <a:rPr lang="en-US" altLang="ja-JP" sz="1800" dirty="0">
                <a:latin typeface="Meiryo UI" panose="020B0604030504040204" pitchFamily="50" charset="-128"/>
                <a:ea typeface="Meiryo UI" panose="020B0604030504040204" pitchFamily="50" charset="-128"/>
              </a:rPr>
              <a:t>)</a:t>
            </a:r>
          </a:p>
        </p:txBody>
      </p:sp>
      <p:graphicFrame>
        <p:nvGraphicFramePr>
          <p:cNvPr id="5" name="表 4"/>
          <p:cNvGraphicFramePr>
            <a:graphicFrameLocks noGrp="1"/>
          </p:cNvGraphicFramePr>
          <p:nvPr>
            <p:extLst>
              <p:ext uri="{D42A27DB-BD31-4B8C-83A1-F6EECF244321}">
                <p14:modId xmlns:p14="http://schemas.microsoft.com/office/powerpoint/2010/main" val="346504461"/>
              </p:ext>
            </p:extLst>
          </p:nvPr>
        </p:nvGraphicFramePr>
        <p:xfrm>
          <a:off x="1496520" y="4964090"/>
          <a:ext cx="2803034" cy="1417320"/>
        </p:xfrm>
        <a:graphic>
          <a:graphicData uri="http://schemas.openxmlformats.org/drawingml/2006/table">
            <a:tbl>
              <a:tblPr firstRow="1" bandRow="1">
                <a:tableStyleId>{5940675A-B579-460E-94D1-54222C63F5DA}</a:tableStyleId>
              </a:tblPr>
              <a:tblGrid>
                <a:gridCol w="498714">
                  <a:extLst>
                    <a:ext uri="{9D8B030D-6E8A-4147-A177-3AD203B41FA5}">
                      <a16:colId xmlns:a16="http://schemas.microsoft.com/office/drawing/2014/main" val="1542341815"/>
                    </a:ext>
                  </a:extLst>
                </a:gridCol>
                <a:gridCol w="2304320">
                  <a:extLst>
                    <a:ext uri="{9D8B030D-6E8A-4147-A177-3AD203B41FA5}">
                      <a16:colId xmlns:a16="http://schemas.microsoft.com/office/drawing/2014/main" val="1649920809"/>
                    </a:ext>
                  </a:extLst>
                </a:gridCol>
              </a:tblGrid>
              <a:tr h="174543">
                <a:tc>
                  <a:txBody>
                    <a:bodyPr/>
                    <a:lstStyle/>
                    <a:p>
                      <a:r>
                        <a:rPr kumimoji="1" lang="en-US" altLang="ja-JP" sz="1400" dirty="0"/>
                        <a:t>C</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大文字・小文字</a:t>
                      </a:r>
                      <a:r>
                        <a:rPr kumimoji="1" lang="en-US" altLang="ja-JP" sz="1400" dirty="0"/>
                        <a:t>(Case)</a:t>
                      </a:r>
                      <a:r>
                        <a:rPr kumimoji="1" lang="ja-JP" altLang="en-US" sz="1400" dirty="0"/>
                        <a:t>　</a:t>
                      </a:r>
                    </a:p>
                  </a:txBody>
                  <a:tcPr/>
                </a:tc>
                <a:extLst>
                  <a:ext uri="{0D108BD9-81ED-4DB2-BD59-A6C34878D82A}">
                    <a16:rowId xmlns:a16="http://schemas.microsoft.com/office/drawing/2014/main" val="3777777770"/>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A</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濁点・半濁点</a:t>
                      </a:r>
                      <a:r>
                        <a:rPr kumimoji="1" lang="en-US" altLang="ja-JP" sz="1400" dirty="0"/>
                        <a:t>(Accent)</a:t>
                      </a:r>
                      <a:endParaRPr kumimoji="1" lang="ja-JP" altLang="en-US" sz="1400" dirty="0"/>
                    </a:p>
                  </a:txBody>
                  <a:tcPr/>
                </a:tc>
                <a:extLst>
                  <a:ext uri="{0D108BD9-81ED-4DB2-BD59-A6C34878D82A}">
                    <a16:rowId xmlns:a16="http://schemas.microsoft.com/office/drawing/2014/main" val="111141827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K</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ひらがな・カタカナ</a:t>
                      </a:r>
                      <a:r>
                        <a:rPr kumimoji="1" lang="en-US" altLang="ja-JP" sz="1400" dirty="0"/>
                        <a:t>(Kana)</a:t>
                      </a:r>
                      <a:endParaRPr kumimoji="1" lang="ja-JP" altLang="en-US" sz="1400" dirty="0"/>
                    </a:p>
                  </a:txBody>
                  <a:tcPr/>
                </a:tc>
                <a:extLst>
                  <a:ext uri="{0D108BD9-81ED-4DB2-BD59-A6C34878D82A}">
                    <a16:rowId xmlns:a16="http://schemas.microsoft.com/office/drawing/2014/main" val="75639661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W</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全角・半角</a:t>
                      </a:r>
                      <a:r>
                        <a:rPr kumimoji="1" lang="en-US" altLang="ja-JP" sz="1400" dirty="0"/>
                        <a:t>(Width)</a:t>
                      </a:r>
                      <a:endParaRPr kumimoji="1" lang="ja-JP" altLang="en-US" sz="1400" dirty="0"/>
                    </a:p>
                  </a:txBody>
                  <a:tcPr/>
                </a:tc>
                <a:extLst>
                  <a:ext uri="{0D108BD9-81ED-4DB2-BD59-A6C34878D82A}">
                    <a16:rowId xmlns:a16="http://schemas.microsoft.com/office/drawing/2014/main" val="26471163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421614036"/>
              </p:ext>
            </p:extLst>
          </p:nvPr>
        </p:nvGraphicFramePr>
        <p:xfrm>
          <a:off x="5673100" y="5273710"/>
          <a:ext cx="3565148" cy="675640"/>
        </p:xfrm>
        <a:graphic>
          <a:graphicData uri="http://schemas.openxmlformats.org/drawingml/2006/table">
            <a:tbl>
              <a:tblPr firstRow="1" bandRow="1">
                <a:tableStyleId>{5940675A-B579-460E-94D1-54222C63F5DA}</a:tableStyleId>
              </a:tblPr>
              <a:tblGrid>
                <a:gridCol w="634309">
                  <a:extLst>
                    <a:ext uri="{9D8B030D-6E8A-4147-A177-3AD203B41FA5}">
                      <a16:colId xmlns:a16="http://schemas.microsoft.com/office/drawing/2014/main" val="1542341815"/>
                    </a:ext>
                  </a:extLst>
                </a:gridCol>
                <a:gridCol w="2930839">
                  <a:extLst>
                    <a:ext uri="{9D8B030D-6E8A-4147-A177-3AD203B41FA5}">
                      <a16:colId xmlns:a16="http://schemas.microsoft.com/office/drawing/2014/main" val="1649920809"/>
                    </a:ext>
                  </a:extLst>
                </a:gridCol>
              </a:tblGrid>
              <a:tr h="174543">
                <a:tc>
                  <a:txBody>
                    <a:bodyPr/>
                    <a:lstStyle/>
                    <a:p>
                      <a:r>
                        <a:rPr lang="en-US" altLang="ja-JP" sz="1400" dirty="0"/>
                        <a:t>S</a:t>
                      </a:r>
                      <a:endParaRPr lang="ja-JP" altLang="en-US" sz="1400" dirty="0"/>
                    </a:p>
                  </a:txBody>
                  <a:tcPr/>
                </a:tc>
                <a:tc>
                  <a:txBody>
                    <a:bodyPr/>
                    <a:lstStyle/>
                    <a:p>
                      <a:r>
                        <a:rPr lang="en-US" altLang="ja-JP" sz="1400" dirty="0">
                          <a:latin typeface="Meiryo UI" panose="020B0604030504040204" pitchFamily="50" charset="-128"/>
                          <a:ea typeface="Meiryo UI" panose="020B0604030504040204" pitchFamily="50" charset="-128"/>
                        </a:rPr>
                        <a:t>Sensitive</a:t>
                      </a:r>
                      <a:r>
                        <a:rPr lang="ja-JP" altLang="en-US" sz="1400" dirty="0">
                          <a:latin typeface="Meiryo UI" panose="020B0604030504040204" pitchFamily="50" charset="-128"/>
                          <a:ea typeface="Meiryo UI" panose="020B0604030504040204" pitchFamily="50" charset="-128"/>
                        </a:rPr>
                        <a:t>のこと。区別</a:t>
                      </a:r>
                      <a:r>
                        <a:rPr lang="ja-JP" altLang="en-US" sz="1400" dirty="0" err="1">
                          <a:latin typeface="Meiryo UI" panose="020B0604030504040204" pitchFamily="50" charset="-128"/>
                          <a:ea typeface="Meiryo UI" panose="020B0604030504040204" pitchFamily="50" charset="-128"/>
                        </a:rPr>
                        <a:t>するの</a:t>
                      </a:r>
                      <a:r>
                        <a:rPr lang="ja-JP" altLang="en-US" sz="1400" dirty="0">
                          <a:latin typeface="Meiryo UI" panose="020B0604030504040204" pitchFamily="50" charset="-128"/>
                          <a:ea typeface="Meiryo UI" panose="020B0604030504040204" pitchFamily="50" charset="-128"/>
                        </a:rPr>
                        <a:t>意</a:t>
                      </a:r>
                      <a:endParaRPr lang="ja-JP" altLang="en-US" sz="1400" dirty="0"/>
                    </a:p>
                  </a:txBody>
                  <a:tcPr/>
                </a:tc>
                <a:extLst>
                  <a:ext uri="{0D108BD9-81ED-4DB2-BD59-A6C34878D82A}">
                    <a16:rowId xmlns:a16="http://schemas.microsoft.com/office/drawing/2014/main" val="3777777770"/>
                  </a:ext>
                </a:extLst>
              </a:tr>
              <a:tr h="370840">
                <a:tc>
                  <a:txBody>
                    <a:bodyPr/>
                    <a:lstStyle/>
                    <a:p>
                      <a:r>
                        <a:rPr lang="en-US" altLang="ja-JP" sz="1400" dirty="0"/>
                        <a:t>I</a:t>
                      </a:r>
                      <a:endParaRPr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Insensitive</a:t>
                      </a:r>
                      <a:r>
                        <a:rPr kumimoji="1" lang="ja-JP" altLang="en-US" sz="1400" dirty="0">
                          <a:latin typeface="Meiryo UI" panose="020B0604030504040204" pitchFamily="50" charset="-128"/>
                          <a:ea typeface="Meiryo UI" panose="020B0604030504040204" pitchFamily="50" charset="-128"/>
                        </a:rPr>
                        <a:t>のこと。区別</a:t>
                      </a:r>
                      <a:r>
                        <a:rPr kumimoji="1" lang="ja-JP" altLang="en-US" sz="1400" dirty="0" err="1">
                          <a:latin typeface="Meiryo UI" panose="020B0604030504040204" pitchFamily="50" charset="-128"/>
                          <a:ea typeface="Meiryo UI" panose="020B0604030504040204" pitchFamily="50" charset="-128"/>
                        </a:rPr>
                        <a:t>しないの</a:t>
                      </a:r>
                      <a:r>
                        <a:rPr kumimoji="1" lang="ja-JP" altLang="en-US" sz="1400" dirty="0">
                          <a:latin typeface="Meiryo UI" panose="020B0604030504040204" pitchFamily="50" charset="-128"/>
                          <a:ea typeface="Meiryo UI" panose="020B0604030504040204" pitchFamily="50" charset="-128"/>
                        </a:rPr>
                        <a:t>意</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1418279"/>
                  </a:ext>
                </a:extLst>
              </a:tr>
            </a:tbl>
          </a:graphicData>
        </a:graphic>
      </p:graphicFrame>
      <p:sp>
        <p:nvSpPr>
          <p:cNvPr id="14" name="加算 13"/>
          <p:cNvSpPr/>
          <p:nvPr/>
        </p:nvSpPr>
        <p:spPr>
          <a:xfrm>
            <a:off x="4749102" y="5373270"/>
            <a:ext cx="432000" cy="432000"/>
          </a:xfrm>
          <a:prstGeom prst="mathPlus">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366866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おまけ：データマネジメントを行う上で、知っておくべきこと（続き）</a:t>
            </a:r>
          </a:p>
        </p:txBody>
      </p:sp>
      <p:sp>
        <p:nvSpPr>
          <p:cNvPr id="5" name="テキスト ボックス 4"/>
          <p:cNvSpPr txBox="1"/>
          <p:nvPr/>
        </p:nvSpPr>
        <p:spPr>
          <a:xfrm>
            <a:off x="704411" y="875105"/>
            <a:ext cx="3427541"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検索時に</a:t>
            </a:r>
            <a:r>
              <a:rPr lang="en-US" altLang="ja-JP" dirty="0">
                <a:latin typeface="Meiryo UI" panose="020B0604030504040204" pitchFamily="50" charset="-128"/>
                <a:ea typeface="Meiryo UI" panose="020B0604030504040204" pitchFamily="50" charset="-128"/>
              </a:rPr>
              <a:t>WHERE</a:t>
            </a:r>
            <a:r>
              <a:rPr lang="ja-JP" altLang="en-US" dirty="0">
                <a:latin typeface="Meiryo UI" panose="020B0604030504040204" pitchFamily="50" charset="-128"/>
                <a:ea typeface="Meiryo UI" panose="020B0604030504040204" pitchFamily="50" charset="-128"/>
              </a:rPr>
              <a:t>句で指定する例</a:t>
            </a:r>
          </a:p>
        </p:txBody>
      </p:sp>
      <p:sp>
        <p:nvSpPr>
          <p:cNvPr id="6" name="角丸四角形 5"/>
          <p:cNvSpPr/>
          <p:nvPr/>
        </p:nvSpPr>
        <p:spPr>
          <a:xfrm>
            <a:off x="1356426" y="5877340"/>
            <a:ext cx="7201000" cy="570196"/>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err="1">
                <a:solidFill>
                  <a:srgbClr val="000000"/>
                </a:solidFill>
                <a:latin typeface="Meiryo UI" panose="020B0604030504040204" pitchFamily="50" charset="-128"/>
                <a:ea typeface="Meiryo UI" panose="020B0604030504040204" pitchFamily="50" charset="-128"/>
              </a:rPr>
              <a:t>Japanese_BIN</a:t>
            </a:r>
            <a:r>
              <a:rPr lang="ja-JP" altLang="en-US" dirty="0">
                <a:solidFill>
                  <a:srgbClr val="000000"/>
                </a:solidFill>
                <a:latin typeface="Meiryo UI" panose="020B0604030504040204" pitchFamily="50" charset="-128"/>
                <a:ea typeface="Meiryo UI" panose="020B0604030504040204" pitchFamily="50" charset="-128"/>
              </a:rPr>
              <a:t>：バイナリで比較する。つまり全て区別する</a:t>
            </a:r>
            <a:endParaRPr lang="en-US" altLang="ja-JP" dirty="0">
              <a:solidFill>
                <a:srgbClr val="000000"/>
              </a:solidFill>
              <a:latin typeface="Meiryo UI" panose="020B0604030504040204" pitchFamily="50" charset="-128"/>
              <a:ea typeface="Meiryo UI" panose="020B0604030504040204" pitchFamily="50" charset="-128"/>
            </a:endParaRPr>
          </a:p>
        </p:txBody>
      </p:sp>
      <p:sp>
        <p:nvSpPr>
          <p:cNvPr id="8" name="角丸四角形 7"/>
          <p:cNvSpPr/>
          <p:nvPr/>
        </p:nvSpPr>
        <p:spPr>
          <a:xfrm>
            <a:off x="5241040" y="1761344"/>
            <a:ext cx="3677480" cy="1433718"/>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[Kana]</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[Kana] </a:t>
            </a:r>
            <a:r>
              <a:rPr lang="en-US" altLang="ja-JP" dirty="0">
                <a:solidFill>
                  <a:srgbClr val="FF0000"/>
                </a:solidFill>
                <a:latin typeface="Meiryo UI" panose="020B0604030504040204" pitchFamily="50" charset="-128"/>
                <a:ea typeface="Meiryo UI" panose="020B0604030504040204" pitchFamily="50" charset="-128"/>
              </a:rPr>
              <a:t>COLLATE </a:t>
            </a:r>
            <a:r>
              <a:rPr lang="en-US" altLang="ja-JP" dirty="0" err="1">
                <a:solidFill>
                  <a:srgbClr val="FF0000"/>
                </a:solidFill>
                <a:latin typeface="Meiryo UI" panose="020B0604030504040204" pitchFamily="50" charset="-128"/>
                <a:ea typeface="Meiryo UI" panose="020B0604030504040204" pitchFamily="50" charset="-128"/>
              </a:rPr>
              <a:t>Japanese_BIN</a:t>
            </a:r>
            <a:r>
              <a:rPr lang="en-US" altLang="ja-JP" dirty="0">
                <a:solidFill>
                  <a:srgbClr val="FF0000"/>
                </a:solidFill>
                <a:latin typeface="Meiryo UI" panose="020B0604030504040204" pitchFamily="50" charset="-128"/>
                <a:ea typeface="Meiryo UI" panose="020B0604030504040204" pitchFamily="50" charset="-128"/>
              </a:rPr>
              <a:t> </a:t>
            </a:r>
            <a:r>
              <a:rPr lang="ja-JP" altLang="en-US" dirty="0">
                <a:solidFill>
                  <a:srgbClr val="000000"/>
                </a:solidFill>
                <a:latin typeface="Meiryo UI" panose="020B0604030504040204" pitchFamily="50" charset="-128"/>
                <a:ea typeface="Meiryo UI" panose="020B0604030504040204" pitchFamily="50" charset="-128"/>
              </a:rPr>
              <a:t>＝</a:t>
            </a:r>
            <a:r>
              <a:rPr lang="en-US" altLang="ja-JP" dirty="0">
                <a:solidFill>
                  <a:srgbClr val="000000"/>
                </a:solidFill>
                <a:latin typeface="Meiryo UI" panose="020B0604030504040204" pitchFamily="50" charset="-128"/>
                <a:ea typeface="Meiryo UI" panose="020B0604030504040204" pitchFamily="50" charset="-128"/>
              </a:rPr>
              <a:t> ‘SUZUKI'</a:t>
            </a:r>
          </a:p>
        </p:txBody>
      </p:sp>
      <p:sp>
        <p:nvSpPr>
          <p:cNvPr id="9" name="テキスト ボックス 8"/>
          <p:cNvSpPr txBox="1"/>
          <p:nvPr/>
        </p:nvSpPr>
        <p:spPr>
          <a:xfrm>
            <a:off x="5169030" y="1394858"/>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sp>
        <p:nvSpPr>
          <p:cNvPr id="10" name="角丸四角形 9"/>
          <p:cNvSpPr/>
          <p:nvPr/>
        </p:nvSpPr>
        <p:spPr>
          <a:xfrm>
            <a:off x="806119" y="1787080"/>
            <a:ext cx="3677480" cy="1433718"/>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 </a:t>
            </a:r>
            <a:r>
              <a:rPr lang="en-US" altLang="ja-JP" dirty="0">
                <a:solidFill>
                  <a:srgbClr val="FF0000"/>
                </a:solidFill>
                <a:latin typeface="Meiryo UI" panose="020B0604030504040204" pitchFamily="50" charset="-128"/>
                <a:ea typeface="Meiryo UI" panose="020B0604030504040204" pitchFamily="50" charset="-128"/>
              </a:rPr>
              <a:t>COLLATE </a:t>
            </a:r>
            <a:r>
              <a:rPr lang="en-US" altLang="ja-JP" dirty="0" err="1">
                <a:solidFill>
                  <a:srgbClr val="FF0000"/>
                </a:solidFill>
                <a:latin typeface="Meiryo UI" panose="020B0604030504040204" pitchFamily="50" charset="-128"/>
                <a:ea typeface="Meiryo UI" panose="020B0604030504040204" pitchFamily="50" charset="-128"/>
              </a:rPr>
              <a:t>Japanese_BIN</a:t>
            </a:r>
            <a:r>
              <a:rPr lang="en-US" altLang="ja-JP" dirty="0">
                <a:solidFill>
                  <a:srgbClr val="FF0000"/>
                </a:solidFill>
                <a:latin typeface="Meiryo UI" panose="020B0604030504040204" pitchFamily="50" charset="-128"/>
                <a:ea typeface="Meiryo UI" panose="020B0604030504040204" pitchFamily="50" charset="-128"/>
              </a:rPr>
              <a:t> </a:t>
            </a:r>
            <a:r>
              <a:rPr lang="en-US" altLang="ja-JP" dirty="0">
                <a:solidFill>
                  <a:srgbClr val="000000"/>
                </a:solidFill>
                <a:latin typeface="Meiryo UI" panose="020B0604030504040204" pitchFamily="50" charset="-128"/>
                <a:ea typeface="Meiryo UI" panose="020B0604030504040204" pitchFamily="50" charset="-128"/>
              </a:rPr>
              <a:t>LIKE ‘</a:t>
            </a:r>
            <a:r>
              <a:rPr lang="ja-JP" altLang="en-US" dirty="0">
                <a:solidFill>
                  <a:srgbClr val="000000"/>
                </a:solidFill>
                <a:latin typeface="Meiryo UI" panose="020B0604030504040204" pitchFamily="50" charset="-128"/>
                <a:ea typeface="Meiryo UI" panose="020B0604030504040204" pitchFamily="50" charset="-128"/>
              </a:rPr>
              <a:t>すずき</a:t>
            </a:r>
            <a:r>
              <a:rPr lang="en-US" altLang="ja-JP" dirty="0">
                <a:solidFill>
                  <a:srgbClr val="000000"/>
                </a:solidFill>
                <a:latin typeface="Meiryo UI" panose="020B0604030504040204" pitchFamily="50" charset="-128"/>
                <a:ea typeface="Meiryo UI" panose="020B0604030504040204" pitchFamily="50" charset="-128"/>
              </a:rPr>
              <a:t>%'</a:t>
            </a:r>
          </a:p>
        </p:txBody>
      </p:sp>
      <p:sp>
        <p:nvSpPr>
          <p:cNvPr id="11" name="テキスト ボックス 10"/>
          <p:cNvSpPr txBox="1"/>
          <p:nvPr/>
        </p:nvSpPr>
        <p:spPr>
          <a:xfrm>
            <a:off x="734109" y="1420594"/>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1</a:t>
            </a:r>
            <a:endParaRPr lang="ja-JP" altLang="en-US" dirty="0">
              <a:latin typeface="Meiryo UI" panose="020B0604030504040204" pitchFamily="50" charset="-128"/>
              <a:ea typeface="Meiryo UI" panose="020B0604030504040204" pitchFamily="50" charset="-128"/>
            </a:endParaRPr>
          </a:p>
        </p:txBody>
      </p:sp>
      <p:sp>
        <p:nvSpPr>
          <p:cNvPr id="12" name="下矢印 11"/>
          <p:cNvSpPr/>
          <p:nvPr/>
        </p:nvSpPr>
        <p:spPr>
          <a:xfrm>
            <a:off x="6686210" y="3328217"/>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3" name="表 12"/>
          <p:cNvGraphicFramePr>
            <a:graphicFrameLocks noGrp="1"/>
          </p:cNvGraphicFramePr>
          <p:nvPr/>
        </p:nvGraphicFramePr>
        <p:xfrm>
          <a:off x="5390030" y="3976308"/>
          <a:ext cx="3384470" cy="1147191"/>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Kana</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6356432"/>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259"/>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8817567"/>
                  </a:ext>
                </a:extLst>
              </a:tr>
            </a:tbl>
          </a:graphicData>
        </a:graphic>
      </p:graphicFrame>
      <p:sp>
        <p:nvSpPr>
          <p:cNvPr id="14" name="下矢印 13"/>
          <p:cNvSpPr/>
          <p:nvPr/>
        </p:nvSpPr>
        <p:spPr>
          <a:xfrm>
            <a:off x="2251289" y="3362333"/>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5" name="表 14"/>
          <p:cNvGraphicFramePr>
            <a:graphicFrameLocks noGrp="1"/>
          </p:cNvGraphicFramePr>
          <p:nvPr/>
        </p:nvGraphicFramePr>
        <p:xfrm>
          <a:off x="955109" y="4010424"/>
          <a:ext cx="3384470" cy="1147191"/>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ふりがな</a:t>
                      </a:r>
                    </a:p>
                  </a:txBody>
                  <a:tcPr/>
                </a:tc>
                <a:extLst>
                  <a:ext uri="{0D108BD9-81ED-4DB2-BD59-A6C34878D82A}">
                    <a16:rowId xmlns:a16="http://schemas.microsoft.com/office/drawing/2014/main" val="646356432"/>
                  </a:ext>
                </a:extLst>
              </a:tr>
              <a:tr h="370840">
                <a:tc>
                  <a:txBody>
                    <a:bodyPr/>
                    <a:lstStyle/>
                    <a:p>
                      <a:r>
                        <a:rPr kumimoji="1" lang="ja-JP" altLang="en-US" dirty="0">
                          <a:latin typeface="Meiryo UI" panose="020B0604030504040204" pitchFamily="50" charset="-128"/>
                          <a:ea typeface="Meiryo UI" panose="020B0604030504040204" pitchFamily="50" charset="-128"/>
                        </a:rPr>
                        <a:t>すずき みかこ</a:t>
                      </a:r>
                    </a:p>
                  </a:txBody>
                  <a:tcPr/>
                </a:tc>
                <a:extLst>
                  <a:ext uri="{0D108BD9-81ED-4DB2-BD59-A6C34878D82A}">
                    <a16:rowId xmlns:a16="http://schemas.microsoft.com/office/drawing/2014/main" val="6307925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すずき かずき</a:t>
                      </a:r>
                    </a:p>
                  </a:txBody>
                  <a:tcPr/>
                </a:tc>
                <a:extLst>
                  <a:ext uri="{0D108BD9-81ED-4DB2-BD59-A6C34878D82A}">
                    <a16:rowId xmlns:a16="http://schemas.microsoft.com/office/drawing/2014/main" val="1838817567"/>
                  </a:ext>
                </a:extLst>
              </a:tr>
            </a:tbl>
          </a:graphicData>
        </a:graphic>
      </p:graphicFrame>
      <p:sp>
        <p:nvSpPr>
          <p:cNvPr id="16" name="吹き出し: 四角形 15">
            <a:extLst>
              <a:ext uri="{FF2B5EF4-FFF2-40B4-BE49-F238E27FC236}">
                <a16:creationId xmlns:a16="http://schemas.microsoft.com/office/drawing/2014/main" id="{4AE0C3AC-F4C5-4B40-BD8F-34AD87E7EE3F}"/>
              </a:ext>
            </a:extLst>
          </p:cNvPr>
          <p:cNvSpPr/>
          <p:nvPr/>
        </p:nvSpPr>
        <p:spPr>
          <a:xfrm>
            <a:off x="6105160" y="2861299"/>
            <a:ext cx="4608640" cy="2010208"/>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文字コードで比較すると</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考えればよい</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→一部の文字コードが、他文字コードと一致してしまうため</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（例）同じ記号：〇○</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佐々木</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いすゞ</a:t>
            </a:r>
          </a:p>
        </p:txBody>
      </p:sp>
      <p:sp>
        <p:nvSpPr>
          <p:cNvPr id="18" name="吹き出し: 四角形 17">
            <a:extLst>
              <a:ext uri="{FF2B5EF4-FFF2-40B4-BE49-F238E27FC236}">
                <a16:creationId xmlns:a16="http://schemas.microsoft.com/office/drawing/2014/main" id="{847651CC-689E-405F-83A3-69132A5015AC}"/>
              </a:ext>
            </a:extLst>
          </p:cNvPr>
          <p:cNvSpPr/>
          <p:nvPr/>
        </p:nvSpPr>
        <p:spPr>
          <a:xfrm>
            <a:off x="8557426" y="89365"/>
            <a:ext cx="1944270" cy="547073"/>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実演できればなおよい</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978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9478" y="1196690"/>
            <a:ext cx="8455549" cy="3816530"/>
          </a:xfrm>
        </p:spPr>
        <p:txBody>
          <a:bodyPr/>
          <a:lstStyle/>
          <a:p>
            <a:pPr marL="342900"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コーディング規約</a:t>
            </a:r>
            <a:r>
              <a:rPr lang="ja-JP" altLang="en-US" dirty="0"/>
              <a:t>について</a:t>
            </a:r>
            <a:endParaRPr lang="en-US" altLang="ja-JP" dirty="0"/>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NTT</a:t>
            </a:r>
            <a:r>
              <a:rPr lang="ja-JP" altLang="en-US" dirty="0">
                <a:latin typeface="Meiryo UI" panose="020B0604030504040204" pitchFamily="50" charset="-128"/>
                <a:ea typeface="Meiryo UI" panose="020B0604030504040204" pitchFamily="50" charset="-128"/>
              </a:rPr>
              <a:t>データグループでは、推奨する</a:t>
            </a: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文の形式が決まっており、各</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の種類ごとに文書が存在している。</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t>※</a:t>
            </a:r>
            <a:r>
              <a:rPr lang="en-US" altLang="ja-JP" dirty="0">
                <a:latin typeface="Meiryo UI" panose="020B0604030504040204" pitchFamily="50" charset="-128"/>
                <a:ea typeface="Meiryo UI" panose="020B0604030504040204" pitchFamily="50" charset="-128"/>
              </a:rPr>
              <a:t>Group</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Egg</a:t>
            </a:r>
            <a:r>
              <a:rPr lang="ja-JP" altLang="en-US" dirty="0">
                <a:latin typeface="Meiryo UI" panose="020B0604030504040204" pitchFamily="50" charset="-128"/>
                <a:ea typeface="Meiryo UI" panose="020B0604030504040204" pitchFamily="50" charset="-128"/>
              </a:rPr>
              <a:t>からダウンロード</a:t>
            </a:r>
            <a:r>
              <a:rPr lang="ja-JP" altLang="en-US" dirty="0"/>
              <a:t>可能</a:t>
            </a:r>
            <a:endParaRPr lang="en-US" altLang="ja-JP" dirty="0">
              <a:latin typeface="Meiryo UI" panose="020B0604030504040204" pitchFamily="50" charset="-128"/>
              <a:ea typeface="Meiryo UI" panose="020B0604030504040204" pitchFamily="50" charset="-128"/>
            </a:endParaRPr>
          </a:p>
          <a:p>
            <a:pPr marL="952455" lvl="1"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 Server </a:t>
            </a:r>
            <a:r>
              <a:rPr lang="ja-JP" altLang="en-US" dirty="0">
                <a:latin typeface="Meiryo UI" panose="020B0604030504040204" pitchFamily="50" charset="-128"/>
                <a:ea typeface="Meiryo UI" panose="020B0604030504040204" pitchFamily="50" charset="-128"/>
              </a:rPr>
              <a:t>コーディング規約</a:t>
            </a:r>
            <a:r>
              <a:rPr lang="en-US" altLang="ja-JP" dirty="0">
                <a:latin typeface="Meiryo UI" panose="020B0604030504040204" pitchFamily="50" charset="-128"/>
                <a:ea typeface="Meiryo UI" panose="020B0604030504040204" pitchFamily="50" charset="-128"/>
              </a:rPr>
              <a:t>.doc</a:t>
            </a:r>
          </a:p>
          <a:p>
            <a:pPr marL="952455" lvl="1"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コーディング規約</a:t>
            </a:r>
            <a:r>
              <a:rPr lang="en-US" altLang="ja-JP" dirty="0">
                <a:latin typeface="Meiryo UI" panose="020B0604030504040204" pitchFamily="50" charset="-128"/>
                <a:ea typeface="Meiryo UI" panose="020B0604030504040204" pitchFamily="50" charset="-128"/>
              </a:rPr>
              <a:t>_Oracle.xls</a:t>
            </a: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a:xfrm>
            <a:off x="175944" y="0"/>
            <a:ext cx="9570130" cy="720000"/>
          </a:xfrm>
        </p:spPr>
        <p:txBody>
          <a:bodyPr/>
          <a:lstStyle/>
          <a:p>
            <a:r>
              <a:rPr lang="ja-JP" altLang="en-US" dirty="0">
                <a:latin typeface="Meiryo UI" panose="020B0604030504040204" pitchFamily="50" charset="-128"/>
                <a:ea typeface="Meiryo UI" panose="020B0604030504040204" pitchFamily="50" charset="-128"/>
              </a:rPr>
              <a:t>最後に </a:t>
            </a:r>
            <a:r>
              <a:rPr lang="en-US" altLang="ja-JP" dirty="0"/>
              <a:t>(1)</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44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36653" y="751402"/>
            <a:ext cx="8641200" cy="5599545"/>
          </a:xfrm>
        </p:spPr>
        <p:txBody>
          <a:bodyPr/>
          <a:lstStyle/>
          <a:p>
            <a:pPr marL="342900"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Poor SQL</a:t>
            </a:r>
          </a:p>
          <a:p>
            <a:r>
              <a:rPr lang="ja-JP" altLang="en-US" dirty="0"/>
              <a:t>　　</a:t>
            </a:r>
            <a:r>
              <a:rPr lang="en-US" altLang="ja-JP" dirty="0">
                <a:latin typeface="Meiryo UI" panose="020B0604030504040204" pitchFamily="50" charset="-128"/>
                <a:ea typeface="Meiryo UI" panose="020B0604030504040204" pitchFamily="50" charset="-128"/>
              </a:rPr>
              <a:t>SQL</a:t>
            </a:r>
            <a:r>
              <a:rPr lang="ja-JP" altLang="en-US" dirty="0" err="1">
                <a:latin typeface="Meiryo UI" panose="020B0604030504040204" pitchFamily="50" charset="-128"/>
                <a:ea typeface="Meiryo UI" panose="020B0604030504040204" pitchFamily="50" charset="-128"/>
              </a:rPr>
              <a:t>の可読</a:t>
            </a:r>
            <a:r>
              <a:rPr lang="ja-JP" altLang="en-US" dirty="0">
                <a:latin typeface="Meiryo UI" panose="020B0604030504040204" pitchFamily="50" charset="-128"/>
                <a:ea typeface="Meiryo UI" panose="020B0604030504040204" pitchFamily="50" charset="-128"/>
              </a:rPr>
              <a:t>性を均一に保つことが出来るサイト</a:t>
            </a:r>
            <a:endParaRPr lang="en-US" altLang="ja-JP" dirty="0"/>
          </a:p>
          <a:p>
            <a:r>
              <a:rPr lang="ja-JP" altLang="en-US" dirty="0"/>
              <a:t>　　→プロジェクトで複数人が</a:t>
            </a:r>
            <a:r>
              <a:rPr lang="en-US" altLang="ja-JP" dirty="0"/>
              <a:t>SQL</a:t>
            </a:r>
            <a:r>
              <a:rPr lang="ja-JP" altLang="en-US" dirty="0"/>
              <a:t>を書く際に便利</a:t>
            </a:r>
            <a:endParaRPr lang="en-US" altLang="ja-JP" dirty="0">
              <a:latin typeface="Meiryo UI" panose="020B0604030504040204" pitchFamily="50" charset="-128"/>
              <a:ea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hlinkClick r:id="rId3"/>
              </a:rPr>
              <a:t>https://poorsql.com/</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r>
              <a:rPr lang="en-US" altLang="ja-JP" u="sng" dirty="0">
                <a:solidFill>
                  <a:srgbClr val="FF0000"/>
                </a:solidFill>
                <a:latin typeface="Meiryo UI" panose="020B0604030504040204" pitchFamily="50" charset="-128"/>
                <a:ea typeface="Meiryo UI" panose="020B0604030504040204" pitchFamily="50" charset="-128"/>
              </a:rPr>
              <a:t>※</a:t>
            </a:r>
            <a:r>
              <a:rPr lang="ja-JP" altLang="en-US" u="sng" dirty="0">
                <a:solidFill>
                  <a:srgbClr val="FF0000"/>
                </a:solidFill>
                <a:latin typeface="Meiryo UI" panose="020B0604030504040204" pitchFamily="50" charset="-128"/>
                <a:ea typeface="Meiryo UI" panose="020B0604030504040204" pitchFamily="50" charset="-128"/>
              </a:rPr>
              <a:t>オンラインで試す場合は、業務と関係ない処理で試すこと</a:t>
            </a:r>
            <a:r>
              <a:rPr lang="en-US" altLang="ja-JP" u="sng" dirty="0">
                <a:solidFill>
                  <a:srgbClr val="FF0000"/>
                </a:solidFill>
                <a:latin typeface="Meiryo UI" panose="020B0604030504040204" pitchFamily="50" charset="-128"/>
                <a:ea typeface="Meiryo UI" panose="020B0604030504040204" pitchFamily="50" charset="-128"/>
              </a:rPr>
              <a:t>(</a:t>
            </a:r>
            <a:r>
              <a:rPr lang="ja-JP" altLang="en-US" u="sng" dirty="0">
                <a:solidFill>
                  <a:srgbClr val="FF0000"/>
                </a:solidFill>
                <a:latin typeface="Meiryo UI" panose="020B0604030504040204" pitchFamily="50" charset="-128"/>
                <a:ea typeface="Meiryo UI" panose="020B0604030504040204" pitchFamily="50" charset="-128"/>
              </a:rPr>
              <a:t>セキュリティの観点から</a:t>
            </a:r>
            <a:r>
              <a:rPr lang="en-US" altLang="ja-JP" u="sng" dirty="0">
                <a:solidFill>
                  <a:srgbClr val="FF0000"/>
                </a:solidFill>
                <a:latin typeface="Meiryo UI" panose="020B0604030504040204" pitchFamily="50" charset="-128"/>
                <a:ea typeface="Meiryo UI" panose="020B0604030504040204" pitchFamily="50" charset="-128"/>
              </a:rPr>
              <a:t>)</a:t>
            </a: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最後に </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pic>
        <p:nvPicPr>
          <p:cNvPr id="8" name="図 7"/>
          <p:cNvPicPr>
            <a:picLocks noChangeAspect="1"/>
          </p:cNvPicPr>
          <p:nvPr/>
        </p:nvPicPr>
        <p:blipFill>
          <a:blip r:embed="rId4"/>
          <a:stretch>
            <a:fillRect/>
          </a:stretch>
        </p:blipFill>
        <p:spPr>
          <a:xfrm>
            <a:off x="1228477" y="3068950"/>
            <a:ext cx="3038734" cy="3111241"/>
          </a:xfrm>
          <a:prstGeom prst="rect">
            <a:avLst/>
          </a:prstGeom>
          <a:ln>
            <a:solidFill>
              <a:schemeClr val="tx2"/>
            </a:solidFill>
          </a:ln>
        </p:spPr>
      </p:pic>
      <p:sp>
        <p:nvSpPr>
          <p:cNvPr id="9" name="角丸四角形 8"/>
          <p:cNvSpPr/>
          <p:nvPr/>
        </p:nvSpPr>
        <p:spPr>
          <a:xfrm>
            <a:off x="1228477" y="4616586"/>
            <a:ext cx="792110" cy="28804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0" name="角丸四角形 9"/>
          <p:cNvSpPr/>
          <p:nvPr/>
        </p:nvSpPr>
        <p:spPr>
          <a:xfrm>
            <a:off x="1372040" y="5276350"/>
            <a:ext cx="1719860" cy="86412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正方形/長方形 10"/>
          <p:cNvSpPr/>
          <p:nvPr/>
        </p:nvSpPr>
        <p:spPr>
          <a:xfrm>
            <a:off x="3152294" y="5653118"/>
            <a:ext cx="1338871" cy="523220"/>
          </a:xfrm>
          <a:prstGeom prst="rect">
            <a:avLst/>
          </a:prstGeom>
        </p:spPr>
        <p:txBody>
          <a:bodyPr wrap="square">
            <a:spAutoFit/>
          </a:bodyPr>
          <a:lstStyle/>
          <a:p>
            <a:r>
              <a:rPr lang="ja-JP" altLang="en-US" sz="1400" dirty="0">
                <a:solidFill>
                  <a:srgbClr val="FF0000"/>
                </a:solidFill>
                <a:latin typeface="Meiryo UI" panose="020B0604030504040204" pitchFamily="50" charset="-128"/>
                <a:ea typeface="Meiryo UI" panose="020B0604030504040204" pitchFamily="50" charset="-128"/>
              </a:rPr>
              <a:t>作成した</a:t>
            </a:r>
            <a:r>
              <a:rPr lang="en-US" altLang="ja-JP" sz="1400" dirty="0">
                <a:solidFill>
                  <a:srgbClr val="FF0000"/>
                </a:solidFill>
                <a:latin typeface="Meiryo UI" panose="020B0604030504040204" pitchFamily="50" charset="-128"/>
                <a:ea typeface="Meiryo UI" panose="020B0604030504040204" pitchFamily="50" charset="-128"/>
              </a:rPr>
              <a:t>SQL</a:t>
            </a:r>
            <a:r>
              <a:rPr lang="ja-JP" altLang="en-US" sz="1400" dirty="0">
                <a:solidFill>
                  <a:srgbClr val="FF0000"/>
                </a:solidFill>
                <a:latin typeface="Meiryo UI" panose="020B0604030504040204" pitchFamily="50" charset="-128"/>
                <a:ea typeface="Meiryo UI" panose="020B0604030504040204" pitchFamily="50" charset="-128"/>
              </a:rPr>
              <a:t>コード貼付</a:t>
            </a:r>
            <a:endParaRPr lang="ja-JP" altLang="en-US" sz="1400" dirty="0">
              <a:solidFill>
                <a:srgbClr val="FF0000"/>
              </a:solidFill>
            </a:endParaRPr>
          </a:p>
        </p:txBody>
      </p:sp>
      <p:sp>
        <p:nvSpPr>
          <p:cNvPr id="12" name="右矢印 11"/>
          <p:cNvSpPr/>
          <p:nvPr/>
        </p:nvSpPr>
        <p:spPr>
          <a:xfrm>
            <a:off x="4645734" y="4713439"/>
            <a:ext cx="360050" cy="396055"/>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pic>
        <p:nvPicPr>
          <p:cNvPr id="13" name="図 12"/>
          <p:cNvPicPr>
            <a:picLocks noChangeAspect="1"/>
          </p:cNvPicPr>
          <p:nvPr/>
        </p:nvPicPr>
        <p:blipFill>
          <a:blip r:embed="rId5"/>
          <a:stretch>
            <a:fillRect/>
          </a:stretch>
        </p:blipFill>
        <p:spPr>
          <a:xfrm>
            <a:off x="5300065" y="3251016"/>
            <a:ext cx="3074280" cy="2671696"/>
          </a:xfrm>
          <a:prstGeom prst="rect">
            <a:avLst/>
          </a:prstGeom>
          <a:ln>
            <a:solidFill>
              <a:schemeClr val="tx2"/>
            </a:solidFill>
          </a:ln>
        </p:spPr>
      </p:pic>
      <p:sp>
        <p:nvSpPr>
          <p:cNvPr id="14" name="角丸四角形 13"/>
          <p:cNvSpPr/>
          <p:nvPr/>
        </p:nvSpPr>
        <p:spPr>
          <a:xfrm>
            <a:off x="6196710" y="5018619"/>
            <a:ext cx="1080150" cy="28804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角丸四角形 14"/>
          <p:cNvSpPr/>
          <p:nvPr/>
        </p:nvSpPr>
        <p:spPr>
          <a:xfrm>
            <a:off x="5559132" y="5419944"/>
            <a:ext cx="1861748" cy="538318"/>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正方形/長方形 15"/>
          <p:cNvSpPr/>
          <p:nvPr/>
        </p:nvSpPr>
        <p:spPr>
          <a:xfrm>
            <a:off x="7420881" y="5899738"/>
            <a:ext cx="1636689" cy="523220"/>
          </a:xfrm>
          <a:prstGeom prst="rect">
            <a:avLst/>
          </a:prstGeom>
        </p:spPr>
        <p:txBody>
          <a:bodyPr wrap="square">
            <a:spAutoFit/>
          </a:bodyPr>
          <a:lstStyle/>
          <a:p>
            <a:r>
              <a:rPr lang="ja-JP" altLang="en-US" sz="1400" dirty="0">
                <a:solidFill>
                  <a:srgbClr val="FF0000"/>
                </a:solidFill>
                <a:latin typeface="Meiryo UI" panose="020B0604030504040204" pitchFamily="50" charset="-128"/>
                <a:ea typeface="Meiryo UI" panose="020B0604030504040204" pitchFamily="50" charset="-128"/>
              </a:rPr>
              <a:t>均一化された</a:t>
            </a:r>
            <a:r>
              <a:rPr lang="en-US" altLang="ja-JP" sz="1400" dirty="0">
                <a:solidFill>
                  <a:srgbClr val="FF0000"/>
                </a:solidFill>
                <a:latin typeface="Meiryo UI" panose="020B0604030504040204" pitchFamily="50" charset="-128"/>
                <a:ea typeface="Meiryo UI" panose="020B0604030504040204" pitchFamily="50" charset="-128"/>
              </a:rPr>
              <a:t>SQL</a:t>
            </a:r>
            <a:r>
              <a:rPr lang="ja-JP" altLang="en-US" sz="1400" dirty="0">
                <a:solidFill>
                  <a:srgbClr val="FF0000"/>
                </a:solidFill>
                <a:latin typeface="Meiryo UI" panose="020B0604030504040204" pitchFamily="50" charset="-128"/>
                <a:ea typeface="Meiryo UI" panose="020B0604030504040204" pitchFamily="50" charset="-128"/>
              </a:rPr>
              <a:t>コード生成</a:t>
            </a:r>
            <a:endParaRPr lang="ja-JP" altLang="en-US" sz="1400" dirty="0">
              <a:solidFill>
                <a:srgbClr val="FF0000"/>
              </a:solidFill>
            </a:endParaRPr>
          </a:p>
        </p:txBody>
      </p:sp>
    </p:spTree>
    <p:extLst>
      <p:ext uri="{BB962C8B-B14F-4D97-AF65-F5344CB8AC3E}">
        <p14:creationId xmlns:p14="http://schemas.microsoft.com/office/powerpoint/2010/main" val="371718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9559572" y="3333753"/>
            <a:ext cx="184731" cy="312714"/>
          </a:xfrm>
          <a:prstGeom prst="rect">
            <a:avLst/>
          </a:prstGeom>
          <a:noFill/>
        </p:spPr>
        <p:txBody>
          <a:bodyPr wrap="none" rtlCol="0">
            <a:spAutoFit/>
          </a:bodyPr>
          <a:lstStyle/>
          <a:p>
            <a:endParaRPr lang="ja-JP" altLang="en-US" sz="1432" dirty="0"/>
          </a:p>
        </p:txBody>
      </p:sp>
    </p:spTree>
    <p:extLst>
      <p:ext uri="{BB962C8B-B14F-4D97-AF65-F5344CB8AC3E}">
        <p14:creationId xmlns:p14="http://schemas.microsoft.com/office/powerpoint/2010/main" val="11852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621137" y="1124680"/>
            <a:ext cx="8671579" cy="3168440"/>
          </a:xfrm>
        </p:spPr>
        <p:txBody>
          <a:bodyPr/>
          <a:lstStyle/>
          <a:p>
            <a:pPr marL="457200" indent="-457200">
              <a:buFont typeface="+mj-lt"/>
              <a:buAutoNum type="arabicPeriod"/>
            </a:pPr>
            <a:r>
              <a:rPr lang="ja-JP" altLang="en-US" dirty="0">
                <a:latin typeface="+mn-ea"/>
                <a:ea typeface="+mn-ea"/>
              </a:rPr>
              <a:t>プロファイリング表から読み取れることを、整理してみてください。</a:t>
            </a:r>
            <a:endParaRPr lang="en-US" altLang="ja-JP" dirty="0">
              <a:latin typeface="+mn-ea"/>
              <a:ea typeface="+mn-ea"/>
            </a:endParaRPr>
          </a:p>
          <a:p>
            <a:pPr marL="457200" indent="-457200">
              <a:buFont typeface="+mj-lt"/>
              <a:buAutoNum type="arabicPeriod"/>
            </a:pPr>
            <a:endParaRPr lang="en-US" altLang="ja-JP" dirty="0">
              <a:latin typeface="+mn-ea"/>
              <a:ea typeface="+mn-ea"/>
            </a:endParaRPr>
          </a:p>
          <a:p>
            <a:r>
              <a:rPr lang="ja-JP" altLang="en-US" dirty="0">
                <a:latin typeface="+mn-ea"/>
                <a:ea typeface="+mn-ea"/>
              </a:rPr>
              <a:t>　　例</a:t>
            </a:r>
            <a:r>
              <a:rPr lang="en-US" altLang="ja-JP" dirty="0">
                <a:latin typeface="+mn-ea"/>
                <a:ea typeface="+mn-ea"/>
              </a:rPr>
              <a:t>)</a:t>
            </a:r>
            <a:r>
              <a:rPr lang="en-US" altLang="ja-JP" dirty="0"/>
              <a:t> </a:t>
            </a:r>
            <a:r>
              <a:rPr lang="en-US" altLang="ja-JP" dirty="0">
                <a:latin typeface="+mn-ea"/>
                <a:ea typeface="+mn-ea"/>
              </a:rPr>
              <a:t>Sales</a:t>
            </a:r>
            <a:r>
              <a:rPr lang="ja-JP" altLang="en-US" dirty="0">
                <a:latin typeface="+mn-ea"/>
                <a:ea typeface="+mn-ea"/>
              </a:rPr>
              <a:t> </a:t>
            </a:r>
            <a:r>
              <a:rPr lang="en-US" altLang="ja-JP" dirty="0">
                <a:latin typeface="+mn-ea"/>
                <a:ea typeface="+mn-ea"/>
              </a:rPr>
              <a:t>Volume</a:t>
            </a:r>
            <a:r>
              <a:rPr lang="ja-JP" altLang="en-US" dirty="0">
                <a:latin typeface="+mn-ea"/>
                <a:ea typeface="+mn-ea"/>
              </a:rPr>
              <a:t>の最小値を見てみると</a:t>
            </a:r>
            <a:r>
              <a:rPr lang="ja-JP" altLang="en-US" dirty="0" err="1">
                <a:latin typeface="+mn-ea"/>
                <a:ea typeface="+mn-ea"/>
              </a:rPr>
              <a:t>。。。</a:t>
            </a:r>
            <a:endParaRPr lang="en-US" altLang="ja-JP" dirty="0">
              <a:latin typeface="+mn-ea"/>
              <a:ea typeface="+mn-ea"/>
            </a:endParaRPr>
          </a:p>
          <a:p>
            <a:endParaRPr lang="en-US" altLang="ja-JP" dirty="0">
              <a:latin typeface="+mn-ea"/>
              <a:ea typeface="+mn-ea"/>
            </a:endParaRPr>
          </a:p>
          <a:p>
            <a:r>
              <a:rPr lang="ja-JP" altLang="en-US" dirty="0">
                <a:latin typeface="+mn-ea"/>
                <a:ea typeface="+mn-ea"/>
              </a:rPr>
              <a:t>　　→気づいたことなら何でも構わないので、細かく見てみてください。</a:t>
            </a:r>
            <a:endParaRPr lang="en-US" altLang="ja-JP" dirty="0">
              <a:latin typeface="+mn-ea"/>
              <a:ea typeface="+mn-ea"/>
            </a:endParaRPr>
          </a:p>
        </p:txBody>
      </p:sp>
      <p:sp>
        <p:nvSpPr>
          <p:cNvPr id="5" name="テキスト プレースホルダー 4"/>
          <p:cNvSpPr>
            <a:spLocks noGrp="1"/>
          </p:cNvSpPr>
          <p:nvPr>
            <p:ph type="body" sz="quarter" idx="10"/>
          </p:nvPr>
        </p:nvSpPr>
        <p:spPr/>
        <p:txBody>
          <a:bodyPr/>
          <a:lstStyle/>
          <a:p>
            <a:r>
              <a:rPr lang="ja-JP" altLang="en-US" dirty="0">
                <a:solidFill>
                  <a:schemeClr val="tx2">
                    <a:lumMod val="50000"/>
                    <a:lumOff val="50000"/>
                  </a:schemeClr>
                </a:solidFill>
                <a:latin typeface="+mn-ea"/>
                <a:ea typeface="+mn-ea"/>
              </a:rPr>
              <a:t>次回までの宿題</a:t>
            </a:r>
          </a:p>
        </p:txBody>
      </p:sp>
      <p:sp>
        <p:nvSpPr>
          <p:cNvPr id="7" name="角丸四角形 6"/>
          <p:cNvSpPr/>
          <p:nvPr/>
        </p:nvSpPr>
        <p:spPr>
          <a:xfrm>
            <a:off x="1428435" y="3645030"/>
            <a:ext cx="7056980" cy="1337658"/>
          </a:xfrm>
          <a:prstGeom prst="roundRect">
            <a:avLst>
              <a:gd name="adj" fmla="val 18099"/>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ja-JP" altLang="en-US" sz="1800" dirty="0">
                <a:solidFill>
                  <a:schemeClr val="tx1"/>
                </a:solidFill>
                <a:latin typeface="+mn-ea"/>
              </a:rPr>
              <a:t>提出物：</a:t>
            </a:r>
            <a:endParaRPr lang="en-US" altLang="ja-JP" sz="1800" dirty="0">
              <a:solidFill>
                <a:schemeClr val="tx1"/>
              </a:solidFill>
              <a:latin typeface="+mn-ea"/>
            </a:endParaRPr>
          </a:p>
          <a:p>
            <a:pPr marL="342900" indent="-342900">
              <a:buFont typeface="Arial" panose="020B0604020202020204" pitchFamily="34" charset="0"/>
              <a:buChar char="•"/>
            </a:pPr>
            <a:r>
              <a:rPr lang="ja-JP" altLang="en-US" sz="1800" dirty="0">
                <a:solidFill>
                  <a:schemeClr val="tx1"/>
                </a:solidFill>
                <a:latin typeface="+mn-ea"/>
              </a:rPr>
              <a:t>プロファイリング表から読み取れることをまとめたテキストファイル</a:t>
            </a:r>
            <a:endParaRPr lang="en-US" altLang="ja-JP" sz="1800" dirty="0">
              <a:solidFill>
                <a:schemeClr val="tx1"/>
              </a:solidFill>
              <a:latin typeface="+mn-ea"/>
            </a:endParaRPr>
          </a:p>
        </p:txBody>
      </p:sp>
      <p:sp>
        <p:nvSpPr>
          <p:cNvPr id="2" name="角丸四角形 1"/>
          <p:cNvSpPr/>
          <p:nvPr/>
        </p:nvSpPr>
        <p:spPr>
          <a:xfrm>
            <a:off x="8174334" y="116540"/>
            <a:ext cx="1459316" cy="720100"/>
          </a:xfrm>
          <a:prstGeom prst="round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latin typeface="Meiryo UI" panose="020B0604030504040204" pitchFamily="50" charset="-128"/>
                <a:ea typeface="Meiryo UI" panose="020B0604030504040204" pitchFamily="50" charset="-128"/>
              </a:rPr>
              <a:t>再掲</a:t>
            </a:r>
          </a:p>
        </p:txBody>
      </p:sp>
    </p:spTree>
    <p:extLst>
      <p:ext uri="{BB962C8B-B14F-4D97-AF65-F5344CB8AC3E}">
        <p14:creationId xmlns:p14="http://schemas.microsoft.com/office/powerpoint/2010/main" val="61603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1"/>
          <p:cNvSpPr txBox="1">
            <a:spLocks/>
          </p:cNvSpPr>
          <p:nvPr/>
        </p:nvSpPr>
        <p:spPr>
          <a:xfrm>
            <a:off x="818052" y="980660"/>
            <a:ext cx="8256137" cy="5184470"/>
          </a:xfrm>
          <a:prstGeom prst="rect">
            <a:avLst/>
          </a:prstGeom>
        </p:spPr>
        <p:txBody>
          <a:bodyPr lIns="90000"/>
          <a:lstStyle>
            <a:lvl1pPr marL="0" indent="0" algn="l" defTabSz="484862" rtl="0" eaLnBrk="1" fontAlgn="ctr" hangingPunct="1">
              <a:spcBef>
                <a:spcPts val="0"/>
              </a:spcBef>
              <a:spcAft>
                <a:spcPct val="0"/>
              </a:spcAft>
              <a:buFont typeface="Arial" charset="0"/>
              <a:buNone/>
              <a:defRPr kumimoji="1" sz="2000" b="0" i="0" kern="1200" spc="100" baseline="0">
                <a:solidFill>
                  <a:schemeClr val="tx1"/>
                </a:solidFill>
                <a:latin typeface="HGPGothicE" charset="-128"/>
                <a:ea typeface="HGPGothicE" charset="-128"/>
                <a:cs typeface="HGPGothicE" charset="-128"/>
              </a:defRPr>
            </a:lvl1pPr>
            <a:lvl2pPr marL="609555"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2pPr>
            <a:lvl3pPr marL="1219108"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3pPr>
            <a:lvl4pPr marL="1828664"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4pPr>
            <a:lvl5pPr marL="2438218"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関連部分のみ抜粋</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この結果から、何か気づくことはありますか？</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Sales Volume</a:t>
            </a:r>
            <a:r>
              <a:rPr lang="ja-JP" altLang="en-US" dirty="0">
                <a:latin typeface="Meiryo UI" panose="020B0604030504040204" pitchFamily="50" charset="-128"/>
                <a:ea typeface="Meiryo UI" panose="020B0604030504040204" pitchFamily="50" charset="-128"/>
              </a:rPr>
              <a:t>がマイナスになっており、販売実績としては不自然。</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プロファイリング</a:t>
            </a:r>
            <a:r>
              <a:rPr lang="ja-JP" altLang="en-US" dirty="0"/>
              <a:t>結果からわかること</a:t>
            </a:r>
            <a:r>
              <a:rPr lang="en-US" altLang="ja-JP" dirty="0"/>
              <a:t>(1)</a:t>
            </a:r>
            <a:endParaRPr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1208480" y="1340710"/>
            <a:ext cx="4080488" cy="2582935"/>
          </a:xfrm>
          <a:prstGeom prst="rect">
            <a:avLst/>
          </a:prstGeom>
        </p:spPr>
      </p:pic>
      <p:sp>
        <p:nvSpPr>
          <p:cNvPr id="5" name="角丸四角形 4"/>
          <p:cNvSpPr/>
          <p:nvPr/>
        </p:nvSpPr>
        <p:spPr>
          <a:xfrm>
            <a:off x="2792700" y="3573020"/>
            <a:ext cx="1296000" cy="324000"/>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9257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3" end="13"/>
                                            </p:txEl>
                                          </p:spTgt>
                                        </p:tgtEl>
                                        <p:attrNameLst>
                                          <p:attrName>style.visibility</p:attrName>
                                        </p:attrNameLst>
                                      </p:cBhvr>
                                      <p:to>
                                        <p:strVal val="visible"/>
                                      </p:to>
                                    </p:set>
                                    <p:animEffect transition="in" filter="fade">
                                      <p:cBhvr>
                                        <p:cTn id="7"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9184" y="2636890"/>
            <a:ext cx="8256137" cy="3600500"/>
          </a:xfrm>
        </p:spPr>
        <p:txBody>
          <a:bodyPr/>
          <a:lstStyle/>
          <a:p>
            <a:r>
              <a:rPr lang="ja-JP" altLang="en-US" b="1" u="sng" dirty="0"/>
              <a:t>何か気づくことはありますか？</a:t>
            </a:r>
            <a:endParaRPr lang="en-US" altLang="ja-JP" b="1" u="sng" dirty="0"/>
          </a:p>
          <a:p>
            <a:pPr marL="342900" indent="-342900">
              <a:buFont typeface="Arial" panose="020B0604020202020204" pitchFamily="34" charset="0"/>
              <a:buChar char="•"/>
            </a:pPr>
            <a:r>
              <a:rPr lang="ja-JP" altLang="en-US" dirty="0"/>
              <a:t>１．</a:t>
            </a:r>
            <a:r>
              <a:rPr lang="en-US" altLang="ja-JP" dirty="0"/>
              <a:t>Make</a:t>
            </a:r>
            <a:r>
              <a:rPr lang="ja-JP" altLang="en-US" dirty="0"/>
              <a:t> ＆ ２．</a:t>
            </a:r>
            <a:r>
              <a:rPr lang="en-US" altLang="ja-JP" dirty="0"/>
              <a:t>Model</a:t>
            </a:r>
          </a:p>
          <a:p>
            <a:r>
              <a:rPr lang="ja-JP" altLang="en-US" dirty="0"/>
              <a:t>　　　　　・比較的値があり、データのユニーク率低い</a:t>
            </a:r>
            <a:r>
              <a:rPr lang="en-US" altLang="ja-JP" dirty="0"/>
              <a:t>(</a:t>
            </a:r>
            <a:r>
              <a:rPr lang="ja-JP" altLang="en-US" dirty="0"/>
              <a:t>重複が多い</a:t>
            </a:r>
            <a:r>
              <a:rPr lang="en-US" altLang="ja-JP" dirty="0"/>
              <a:t>)</a:t>
            </a:r>
          </a:p>
          <a:p>
            <a:r>
              <a:rPr lang="ja-JP" altLang="en-US" dirty="0"/>
              <a:t>　　　　　・最小値がブランク</a:t>
            </a:r>
            <a:r>
              <a:rPr lang="en-US" altLang="ja-JP" dirty="0"/>
              <a:t>(NULL</a:t>
            </a:r>
            <a:r>
              <a:rPr lang="ja-JP" altLang="en-US" dirty="0"/>
              <a:t>値は無視される</a:t>
            </a:r>
            <a:r>
              <a:rPr lang="en-US" altLang="ja-JP" dirty="0"/>
              <a:t>)</a:t>
            </a:r>
          </a:p>
          <a:p>
            <a:pPr lvl="1"/>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t>３．</a:t>
            </a:r>
            <a:r>
              <a:rPr lang="en-US" altLang="ja-JP" dirty="0"/>
              <a:t>Car</a:t>
            </a:r>
            <a:r>
              <a:rPr lang="ja-JP" altLang="en-US" dirty="0"/>
              <a:t> </a:t>
            </a:r>
            <a:r>
              <a:rPr lang="en-US" altLang="ja-JP" dirty="0"/>
              <a:t>Explanation</a:t>
            </a:r>
          </a:p>
          <a:p>
            <a:r>
              <a:rPr lang="ja-JP" altLang="en-US" dirty="0"/>
              <a:t>　　　　　・桁数が多い</a:t>
            </a:r>
            <a:endParaRPr lang="en-US" altLang="ja-JP" dirty="0"/>
          </a:p>
          <a:p>
            <a:r>
              <a:rPr lang="ja-JP" altLang="en-US" dirty="0"/>
              <a:t>　　　　　・全件値があり、データのユニーク率が</a:t>
            </a:r>
            <a:r>
              <a:rPr lang="en-US" altLang="ja-JP" dirty="0"/>
              <a:t>100%(</a:t>
            </a:r>
            <a:r>
              <a:rPr lang="ja-JP" altLang="en-US" dirty="0"/>
              <a:t>重複なし</a:t>
            </a:r>
            <a:r>
              <a:rPr lang="en-US" altLang="ja-JP" dirty="0"/>
              <a:t>)</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７．</a:t>
            </a:r>
            <a:r>
              <a:rPr lang="en-US" altLang="ja-JP" dirty="0">
                <a:latin typeface="Meiryo UI" panose="020B0604030504040204" pitchFamily="50" charset="-128"/>
                <a:ea typeface="Meiryo UI" panose="020B0604030504040204" pitchFamily="50" charset="-128"/>
              </a:rPr>
              <a:t>Sales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Volume</a:t>
            </a:r>
          </a:p>
          <a:p>
            <a:r>
              <a:rPr lang="ja-JP" altLang="en-US" dirty="0"/>
              <a:t>　　　　　・</a:t>
            </a:r>
            <a:r>
              <a:rPr lang="en-US" altLang="ja-JP" dirty="0"/>
              <a:t>NULL</a:t>
            </a:r>
            <a:r>
              <a:rPr lang="ja-JP" altLang="en-US" dirty="0"/>
              <a:t>が</a:t>
            </a:r>
            <a:r>
              <a:rPr lang="en-US" altLang="ja-JP" dirty="0"/>
              <a:t>5</a:t>
            </a:r>
            <a:r>
              <a:rPr lang="ja-JP" altLang="en-US" dirty="0"/>
              <a:t>件入っている</a:t>
            </a:r>
            <a:endParaRPr lang="en-US" altLang="ja-JP" dirty="0"/>
          </a:p>
        </p:txBody>
      </p:sp>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プロファイリング結果からわかること</a:t>
            </a:r>
            <a:r>
              <a:rPr lang="en-US" altLang="ja-JP" dirty="0"/>
              <a:t>(2)</a:t>
            </a:r>
            <a:endParaRPr lang="ja-JP" altLang="en-US"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3"/>
          <a:stretch>
            <a:fillRect/>
          </a:stretch>
        </p:blipFill>
        <p:spPr>
          <a:xfrm>
            <a:off x="442755" y="836641"/>
            <a:ext cx="9006729" cy="1645537"/>
          </a:xfrm>
          <a:prstGeom prst="rect">
            <a:avLst/>
          </a:prstGeom>
        </p:spPr>
      </p:pic>
      <p:sp>
        <p:nvSpPr>
          <p:cNvPr id="6" name="角丸四角形 5"/>
          <p:cNvSpPr/>
          <p:nvPr/>
        </p:nvSpPr>
        <p:spPr>
          <a:xfrm>
            <a:off x="413741" y="1556740"/>
            <a:ext cx="9006729" cy="43198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7" name="角丸四角形 6"/>
          <p:cNvSpPr/>
          <p:nvPr/>
        </p:nvSpPr>
        <p:spPr>
          <a:xfrm>
            <a:off x="442754" y="2273746"/>
            <a:ext cx="9006729" cy="19901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26881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908720"/>
            <a:ext cx="8256137" cy="1368120"/>
          </a:xfrm>
        </p:spPr>
        <p:txBody>
          <a:bodyPr/>
          <a:lstStyle/>
          <a:p>
            <a:pPr marL="342900" indent="-342900">
              <a:buFont typeface="Wingdings" panose="05000000000000000000" pitchFamily="2" charset="2"/>
              <a:buChar char="l"/>
            </a:pPr>
            <a:r>
              <a:rPr lang="en-US" altLang="ja-JP" dirty="0">
                <a:latin typeface="Meiryo UI" panose="020B0604030504040204" pitchFamily="50" charset="-128"/>
                <a:ea typeface="Meiryo UI" panose="020B0604030504040204" pitchFamily="50" charset="-128"/>
              </a:rPr>
              <a:t>Car</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Explanation</a:t>
            </a:r>
            <a:r>
              <a:rPr lang="ja-JP" altLang="en-US" dirty="0">
                <a:latin typeface="Meiryo UI" panose="020B0604030504040204" pitchFamily="50" charset="-128"/>
                <a:ea typeface="Meiryo UI" panose="020B0604030504040204" pitchFamily="50" charset="-128"/>
              </a:rPr>
              <a:t>のユニーク率が</a:t>
            </a:r>
            <a:r>
              <a:rPr lang="en-US" altLang="ja-JP" dirty="0">
                <a:latin typeface="Meiryo UI" panose="020B0604030504040204" pitchFamily="50" charset="-128"/>
                <a:ea typeface="Meiryo UI" panose="020B0604030504040204" pitchFamily="50" charset="-128"/>
              </a:rPr>
              <a:t>100%</a:t>
            </a:r>
          </a:p>
          <a:p>
            <a:r>
              <a:rPr lang="ja-JP" altLang="en-US" dirty="0">
                <a:latin typeface="Meiryo UI" panose="020B0604030504040204" pitchFamily="50" charset="-128"/>
                <a:ea typeface="Meiryo UI" panose="020B0604030504040204" pitchFamily="50" charset="-128"/>
              </a:rPr>
              <a:t>　　→重複データがない</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本当にないのか調べてみましょう。</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latin typeface="Meiryo UI" panose="020B0604030504040204" pitchFamily="50" charset="-128"/>
                <a:ea typeface="Meiryo UI" panose="020B0604030504040204" pitchFamily="50" charset="-128"/>
              </a:rPr>
              <a:t>【TIPS】</a:t>
            </a:r>
            <a:r>
              <a:rPr lang="ja-JP" altLang="en-US" dirty="0">
                <a:latin typeface="Meiryo UI" panose="020B0604030504040204" pitchFamily="50" charset="-128"/>
                <a:ea typeface="Meiryo UI" panose="020B0604030504040204" pitchFamily="50" charset="-128"/>
              </a:rPr>
              <a:t>重複データの探し方</a:t>
            </a:r>
            <a:endParaRPr kumimoji="1" lang="ja-JP" altLang="en-US"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818052" y="3764982"/>
            <a:ext cx="8256137" cy="2472408"/>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＜重複データを探す</a:t>
            </a: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en-US" altLang="ja-JP" sz="2000" dirty="0">
                <a:latin typeface="Meiryo UI" panose="020B0604030504040204" pitchFamily="50" charset="-128"/>
                <a:ea typeface="Meiryo UI" panose="020B0604030504040204" pitchFamily="50" charset="-128"/>
              </a:rPr>
              <a:t>SELECT  [Car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a:t>
            </a:r>
          </a:p>
          <a:p>
            <a:r>
              <a:rPr lang="en-US" altLang="ja-JP" sz="2000" dirty="0">
                <a:latin typeface="Meiryo UI" panose="020B0604030504040204" pitchFamily="50" charset="-128"/>
                <a:ea typeface="Meiryo UI" panose="020B0604030504040204" pitchFamily="50" charset="-128"/>
              </a:rPr>
              <a:t>            ,COUNT([Car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      /*</a:t>
            </a:r>
            <a:r>
              <a:rPr lang="ja-JP" altLang="en-US" sz="2000" dirty="0">
                <a:latin typeface="Meiryo UI" panose="020B0604030504040204" pitchFamily="50" charset="-128"/>
                <a:ea typeface="Meiryo UI" panose="020B0604030504040204" pitchFamily="50" charset="-128"/>
              </a:rPr>
              <a:t>重複件数</a:t>
            </a:r>
            <a:r>
              <a:rPr lang="en-US" altLang="ja-JP" sz="2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FROM  [</a:t>
            </a:r>
            <a:r>
              <a:rPr lang="en-US" altLang="ja-JP" sz="2000" i="1" dirty="0">
                <a:latin typeface="Meiryo UI" panose="020B0604030504040204" pitchFamily="50" charset="-128"/>
                <a:ea typeface="Meiryo UI" panose="020B0604030504040204" pitchFamily="50" charset="-128"/>
              </a:rPr>
              <a:t>DB</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dbo</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Car_Sales_New</a:t>
            </a:r>
            <a:r>
              <a:rPr lang="en-US" altLang="ja-JP" sz="2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GROUP BY  [Car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a:t>
            </a:r>
          </a:p>
          <a:p>
            <a:r>
              <a:rPr lang="en-US" altLang="ja-JP" sz="2000" dirty="0">
                <a:latin typeface="Meiryo UI" panose="020B0604030504040204" pitchFamily="50" charset="-128"/>
                <a:ea typeface="Meiryo UI" panose="020B0604030504040204" pitchFamily="50" charset="-128"/>
              </a:rPr>
              <a:t>HAVING  COUNT([Car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 &gt; 1</a:t>
            </a:r>
            <a:endParaRPr lang="ja-JP" altLang="en-US" sz="2000" dirty="0">
              <a:latin typeface="Meiryo UI" panose="020B0604030504040204" pitchFamily="50" charset="-128"/>
              <a:ea typeface="Meiryo UI" panose="020B0604030504040204" pitchFamily="50" charset="-128"/>
            </a:endParaRPr>
          </a:p>
          <a:p>
            <a:endParaRPr lang="en-US" altLang="ja-JP" dirty="0"/>
          </a:p>
          <a:p>
            <a:endParaRPr lang="ja-JP" altLang="en-US" dirty="0"/>
          </a:p>
        </p:txBody>
      </p:sp>
      <p:sp>
        <p:nvSpPr>
          <p:cNvPr id="5" name="テキスト ボックス 4"/>
          <p:cNvSpPr txBox="1"/>
          <p:nvPr/>
        </p:nvSpPr>
        <p:spPr>
          <a:xfrm>
            <a:off x="776420" y="2420860"/>
            <a:ext cx="8095498" cy="954107"/>
          </a:xfrm>
          <a:prstGeom prst="rect">
            <a:avLst/>
          </a:prstGeom>
          <a:noFill/>
          <a:ln>
            <a:solidFill>
              <a:schemeClr val="tx1"/>
            </a:solidFill>
          </a:ln>
        </p:spPr>
        <p:txBody>
          <a:bodyPr wrap="square" rtlCol="0">
            <a:spAutoFit/>
          </a:bodyPr>
          <a:lstStyle/>
          <a:p>
            <a:r>
              <a:rPr kumimoji="1" lang="ja-JP" altLang="en-US" sz="2000" b="1" u="sng" dirty="0">
                <a:latin typeface="Meiryo UI" panose="020B0604030504040204" pitchFamily="50" charset="-128"/>
                <a:ea typeface="Meiryo UI" panose="020B0604030504040204" pitchFamily="50" charset="-128"/>
              </a:rPr>
              <a:t>重複データ抽出の考え方</a:t>
            </a:r>
            <a:endParaRPr kumimoji="1" lang="en-US" altLang="ja-JP" sz="2000" b="1" u="sng" dirty="0">
              <a:latin typeface="Meiryo UI" panose="020B0604030504040204" pitchFamily="50" charset="-128"/>
              <a:ea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rPr>
              <a:t>1. [Car Explanation]</a:t>
            </a:r>
            <a:r>
              <a:rPr lang="ja-JP" altLang="en-US" sz="1800" dirty="0">
                <a:latin typeface="Meiryo UI" panose="020B0604030504040204" pitchFamily="50" charset="-128"/>
                <a:ea typeface="Meiryo UI" panose="020B0604030504040204" pitchFamily="50" charset="-128"/>
              </a:rPr>
              <a:t>でグループ化を行う。</a:t>
            </a:r>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各グループの件数をカウントし、</a:t>
            </a: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件より多いものを抽出する</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670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rPr>
              <a:t>プロファイリング結果：</a:t>
            </a:r>
            <a:r>
              <a:rPr lang="en-US" altLang="ja-JP" dirty="0">
                <a:latin typeface="Meiryo UI" panose="020B0604030504040204" pitchFamily="50" charset="-128"/>
                <a:ea typeface="Meiryo UI" panose="020B0604030504040204" pitchFamily="50" charset="-128"/>
              </a:rPr>
              <a:t>Sales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Volume</a:t>
            </a:r>
            <a:r>
              <a:rPr lang="ja-JP" altLang="en-US" dirty="0">
                <a:latin typeface="Meiryo UI" panose="020B0604030504040204" pitchFamily="50" charset="-128"/>
                <a:ea typeface="Meiryo UI" panose="020B0604030504040204" pitchFamily="50" charset="-128"/>
              </a:rPr>
              <a:t> を文字列として取り込んだ場合</a:t>
            </a:r>
          </a:p>
        </p:txBody>
      </p:sp>
      <p:pic>
        <p:nvPicPr>
          <p:cNvPr id="5" name="図 4"/>
          <p:cNvPicPr>
            <a:picLocks noChangeAspect="1"/>
          </p:cNvPicPr>
          <p:nvPr/>
        </p:nvPicPr>
        <p:blipFill>
          <a:blip r:embed="rId3"/>
          <a:stretch>
            <a:fillRect/>
          </a:stretch>
        </p:blipFill>
        <p:spPr>
          <a:xfrm>
            <a:off x="442754" y="1172089"/>
            <a:ext cx="9006729" cy="1645537"/>
          </a:xfrm>
          <a:prstGeom prst="rect">
            <a:avLst/>
          </a:prstGeom>
        </p:spPr>
      </p:pic>
      <p:pic>
        <p:nvPicPr>
          <p:cNvPr id="6" name="図 5"/>
          <p:cNvPicPr>
            <a:picLocks noChangeAspect="1"/>
          </p:cNvPicPr>
          <p:nvPr/>
        </p:nvPicPr>
        <p:blipFill>
          <a:blip r:embed="rId4"/>
          <a:stretch>
            <a:fillRect/>
          </a:stretch>
        </p:blipFill>
        <p:spPr>
          <a:xfrm>
            <a:off x="451960" y="3398609"/>
            <a:ext cx="9091439" cy="1625195"/>
          </a:xfrm>
          <a:prstGeom prst="rect">
            <a:avLst/>
          </a:prstGeom>
        </p:spPr>
      </p:pic>
      <p:sp>
        <p:nvSpPr>
          <p:cNvPr id="7" name="角丸四角形 6"/>
          <p:cNvSpPr/>
          <p:nvPr/>
        </p:nvSpPr>
        <p:spPr>
          <a:xfrm>
            <a:off x="442753" y="2637049"/>
            <a:ext cx="9006729" cy="18057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8" name="角丸四角形 7"/>
          <p:cNvSpPr/>
          <p:nvPr/>
        </p:nvSpPr>
        <p:spPr>
          <a:xfrm>
            <a:off x="478525" y="4837721"/>
            <a:ext cx="9006729" cy="18057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9" name="コンテンツ プレースホルダー 2"/>
          <p:cNvSpPr>
            <a:spLocks noGrp="1"/>
          </p:cNvSpPr>
          <p:nvPr>
            <p:ph idx="1"/>
          </p:nvPr>
        </p:nvSpPr>
        <p:spPr>
          <a:xfrm>
            <a:off x="297363" y="5233919"/>
            <a:ext cx="8256137" cy="499401"/>
          </a:xfrm>
        </p:spPr>
        <p:txBody>
          <a:bodyPr/>
          <a:lstStyle/>
          <a:p>
            <a:r>
              <a:rPr lang="ja-JP" altLang="en-US" u="sng" dirty="0">
                <a:latin typeface="Meiryo UI" panose="020B0604030504040204" pitchFamily="50" charset="-128"/>
                <a:ea typeface="Meiryo UI" panose="020B0604030504040204" pitchFamily="50" charset="-128"/>
              </a:rPr>
              <a:t>何か気づくことはありますか？</a:t>
            </a:r>
            <a:endParaRPr lang="en-US" altLang="ja-JP" u="sng" dirty="0">
              <a:latin typeface="Meiryo UI" panose="020B0604030504040204" pitchFamily="50" charset="-128"/>
              <a:ea typeface="Meiryo UI" panose="020B0604030504040204" pitchFamily="50" charset="-128"/>
            </a:endParaRPr>
          </a:p>
        </p:txBody>
      </p:sp>
      <p:sp>
        <p:nvSpPr>
          <p:cNvPr id="10" name="正方形/長方形 9"/>
          <p:cNvSpPr/>
          <p:nvPr/>
        </p:nvSpPr>
        <p:spPr>
          <a:xfrm>
            <a:off x="402862" y="816903"/>
            <a:ext cx="3974058" cy="307777"/>
          </a:xfrm>
          <a:prstGeom prst="rect">
            <a:avLst/>
          </a:prstGeom>
        </p:spPr>
        <p:txBody>
          <a:bodyPr wrap="square">
            <a:spAutoFit/>
          </a:bodyPr>
          <a:lstStyle/>
          <a:p>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Sales</a:t>
            </a:r>
            <a:r>
              <a:rPr lang="ja-JP" altLang="en-US" sz="1400" dirty="0">
                <a:solidFill>
                  <a:srgbClr val="000000"/>
                </a:solidFill>
                <a:latin typeface="Meiryo UI" panose="020B0604030504040204" pitchFamily="50" charset="-128"/>
                <a:ea typeface="Meiryo UI" panose="020B0604030504040204" pitchFamily="50" charset="-128"/>
              </a:rPr>
              <a:t> </a:t>
            </a:r>
            <a:r>
              <a:rPr lang="en-US" altLang="ja-JP" sz="1400" dirty="0">
                <a:solidFill>
                  <a:srgbClr val="000000"/>
                </a:solidFill>
                <a:latin typeface="Meiryo UI" panose="020B0604030504040204" pitchFamily="50" charset="-128"/>
                <a:ea typeface="Meiryo UI" panose="020B0604030504040204" pitchFamily="50" charset="-128"/>
              </a:rPr>
              <a:t>Volume</a:t>
            </a:r>
            <a:r>
              <a:rPr lang="ja-JP" altLang="en-US" sz="1400" dirty="0">
                <a:solidFill>
                  <a:srgbClr val="000000"/>
                </a:solidFill>
                <a:latin typeface="Meiryo UI" panose="020B0604030504040204" pitchFamily="50" charset="-128"/>
                <a:ea typeface="Meiryo UI" panose="020B0604030504040204" pitchFamily="50" charset="-128"/>
              </a:rPr>
              <a:t> を数値型として取り込んだ場合</a:t>
            </a:r>
          </a:p>
        </p:txBody>
      </p:sp>
      <p:sp>
        <p:nvSpPr>
          <p:cNvPr id="11" name="正方形/長方形 10"/>
          <p:cNvSpPr/>
          <p:nvPr/>
        </p:nvSpPr>
        <p:spPr>
          <a:xfrm>
            <a:off x="442753" y="3049213"/>
            <a:ext cx="3934167" cy="307777"/>
          </a:xfrm>
          <a:prstGeom prst="rect">
            <a:avLst/>
          </a:prstGeom>
        </p:spPr>
        <p:txBody>
          <a:bodyPr wrap="square">
            <a:spAutoFit/>
          </a:bodyPr>
          <a:lstStyle/>
          <a:p>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Sales</a:t>
            </a:r>
            <a:r>
              <a:rPr lang="ja-JP" altLang="en-US" sz="1400" dirty="0">
                <a:solidFill>
                  <a:srgbClr val="000000"/>
                </a:solidFill>
                <a:latin typeface="Meiryo UI" panose="020B0604030504040204" pitchFamily="50" charset="-128"/>
                <a:ea typeface="Meiryo UI" panose="020B0604030504040204" pitchFamily="50" charset="-128"/>
              </a:rPr>
              <a:t> </a:t>
            </a:r>
            <a:r>
              <a:rPr lang="en-US" altLang="ja-JP" sz="1400" dirty="0">
                <a:solidFill>
                  <a:srgbClr val="000000"/>
                </a:solidFill>
                <a:latin typeface="Meiryo UI" panose="020B0604030504040204" pitchFamily="50" charset="-128"/>
                <a:ea typeface="Meiryo UI" panose="020B0604030504040204" pitchFamily="50" charset="-128"/>
              </a:rPr>
              <a:t>Volume</a:t>
            </a:r>
            <a:r>
              <a:rPr lang="ja-JP" altLang="en-US" sz="1400" dirty="0">
                <a:solidFill>
                  <a:srgbClr val="000000"/>
                </a:solidFill>
                <a:latin typeface="Meiryo UI" panose="020B0604030504040204" pitchFamily="50" charset="-128"/>
                <a:ea typeface="Meiryo UI" panose="020B0604030504040204" pitchFamily="50" charset="-128"/>
              </a:rPr>
              <a:t> を文字列型として取り込んだ場合</a:t>
            </a:r>
          </a:p>
        </p:txBody>
      </p:sp>
      <p:sp>
        <p:nvSpPr>
          <p:cNvPr id="2" name="テキスト ボックス 1"/>
          <p:cNvSpPr txBox="1"/>
          <p:nvPr/>
        </p:nvSpPr>
        <p:spPr>
          <a:xfrm>
            <a:off x="848430" y="5656641"/>
            <a:ext cx="8353160" cy="646331"/>
          </a:xfrm>
          <a:prstGeom prst="rect">
            <a:avLst/>
          </a:prstGeom>
          <a:noFill/>
        </p:spPr>
        <p:txBody>
          <a:bodyPr wrap="square" rtlCol="0">
            <a:spAutoFit/>
          </a:bodyPr>
          <a:lstStyle/>
          <a:p>
            <a:r>
              <a:rPr lang="ja-JP" altLang="en-US" sz="1800" dirty="0">
                <a:latin typeface="Meiryo UI" panose="020B0604030504040204" pitchFamily="50" charset="-128"/>
                <a:ea typeface="Meiryo UI" panose="020B0604030504040204" pitchFamily="50" charset="-128"/>
              </a:rPr>
              <a:t>値無し件数：文字列で取り込むと</a:t>
            </a:r>
            <a:r>
              <a:rPr lang="en-US" altLang="ja-JP" sz="1800" dirty="0">
                <a:latin typeface="Meiryo UI" panose="020B0604030504040204" pitchFamily="50" charset="-128"/>
                <a:ea typeface="Meiryo UI" panose="020B0604030504040204" pitchFamily="50" charset="-128"/>
              </a:rPr>
              <a:t>NULL</a:t>
            </a:r>
            <a:r>
              <a:rPr lang="ja-JP" altLang="en-US" sz="1800" dirty="0">
                <a:latin typeface="Meiryo UI" panose="020B0604030504040204" pitchFamily="50" charset="-128"/>
                <a:ea typeface="Meiryo UI" panose="020B0604030504040204" pitchFamily="50" charset="-128"/>
              </a:rPr>
              <a:t>がなくなる</a:t>
            </a:r>
          </a:p>
          <a:p>
            <a:r>
              <a:rPr lang="ja-JP" altLang="en-US" sz="1800" dirty="0">
                <a:latin typeface="Meiryo UI" panose="020B0604030504040204" pitchFamily="50" charset="-128"/>
                <a:ea typeface="Meiryo UI" panose="020B0604030504040204" pitchFamily="50" charset="-128"/>
              </a:rPr>
              <a:t>最大値・最小値：数値型と文字列型で異なる結果が得られる。</a:t>
            </a:r>
          </a:p>
        </p:txBody>
      </p:sp>
    </p:spTree>
    <p:extLst>
      <p:ext uri="{BB962C8B-B14F-4D97-AF65-F5344CB8AC3E}">
        <p14:creationId xmlns:p14="http://schemas.microsoft.com/office/powerpoint/2010/main" val="296001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342900" indent="-342900">
              <a:buFont typeface="Arial" panose="020B0604020202020204" pitchFamily="34" charset="0"/>
              <a:buChar char="•"/>
            </a:pPr>
            <a:r>
              <a:rPr lang="ja-JP" altLang="en-US" dirty="0"/>
              <a:t>戻り値</a:t>
            </a:r>
            <a:endParaRPr lang="en-US" altLang="ja-JP" dirty="0"/>
          </a:p>
          <a:p>
            <a:r>
              <a:rPr lang="ja-JP" altLang="en-US" dirty="0"/>
              <a:t>　　</a:t>
            </a:r>
            <a:r>
              <a:rPr lang="en-US" altLang="ja-JP" dirty="0"/>
              <a:t>&lt;</a:t>
            </a:r>
            <a:r>
              <a:rPr lang="ja-JP" altLang="en-US" dirty="0"/>
              <a:t>数値型</a:t>
            </a:r>
            <a:r>
              <a:rPr lang="en-US" altLang="ja-JP" dirty="0"/>
              <a:t>&gt;</a:t>
            </a:r>
          </a:p>
          <a:p>
            <a:r>
              <a:rPr lang="ja-JP" altLang="en-US" dirty="0"/>
              <a:t>　　　</a:t>
            </a:r>
            <a:r>
              <a:rPr lang="en-US" altLang="ja-JP" dirty="0"/>
              <a:t>MAX</a:t>
            </a:r>
            <a:r>
              <a:rPr lang="ja-JP" altLang="en-US" dirty="0"/>
              <a:t>：カラム内の最大値</a:t>
            </a:r>
            <a:endParaRPr lang="en-US" altLang="ja-JP" dirty="0"/>
          </a:p>
          <a:p>
            <a:r>
              <a:rPr lang="ja-JP" altLang="en-US" dirty="0"/>
              <a:t>　　　</a:t>
            </a:r>
            <a:r>
              <a:rPr lang="en-US" altLang="ja-JP" dirty="0"/>
              <a:t>MIN</a:t>
            </a:r>
            <a:r>
              <a:rPr lang="ja-JP" altLang="en-US" dirty="0"/>
              <a:t>：カラム内の最小値</a:t>
            </a:r>
            <a:endParaRPr lang="en-US" altLang="ja-JP" dirty="0"/>
          </a:p>
          <a:p>
            <a:endParaRPr lang="en-US" altLang="ja-JP" dirty="0"/>
          </a:p>
          <a:p>
            <a:r>
              <a:rPr lang="ja-JP" altLang="en-US" dirty="0"/>
              <a:t>　　</a:t>
            </a:r>
            <a:r>
              <a:rPr lang="en-US" altLang="ja-JP" dirty="0"/>
              <a:t>&lt;</a:t>
            </a:r>
            <a:r>
              <a:rPr lang="ja-JP" altLang="en-US" dirty="0"/>
              <a:t>文字列型</a:t>
            </a:r>
            <a:r>
              <a:rPr lang="en-US" altLang="ja-JP" dirty="0"/>
              <a:t>&gt;</a:t>
            </a:r>
          </a:p>
          <a:p>
            <a:r>
              <a:rPr lang="ja-JP" altLang="en-US" dirty="0"/>
              <a:t>　　　</a:t>
            </a:r>
            <a:r>
              <a:rPr lang="en-US" altLang="ja-JP" dirty="0"/>
              <a:t>MAX</a:t>
            </a:r>
            <a:r>
              <a:rPr lang="ja-JP" altLang="en-US" dirty="0"/>
              <a:t>：照合順序での最高値</a:t>
            </a:r>
            <a:endParaRPr lang="en-US" altLang="ja-JP" dirty="0"/>
          </a:p>
          <a:p>
            <a:r>
              <a:rPr lang="ja-JP" altLang="en-US" dirty="0"/>
              <a:t>　　　</a:t>
            </a:r>
            <a:r>
              <a:rPr lang="en-US" altLang="ja-JP" dirty="0"/>
              <a:t>MIN</a:t>
            </a:r>
            <a:r>
              <a:rPr lang="ja-JP" altLang="en-US" dirty="0"/>
              <a:t>：ソートした際の最小値</a:t>
            </a:r>
            <a:r>
              <a:rPr lang="en-US" altLang="ja-JP" dirty="0"/>
              <a:t>(</a:t>
            </a:r>
            <a:r>
              <a:rPr lang="ja-JP" altLang="en-US" dirty="0"/>
              <a:t>先頭の値</a:t>
            </a:r>
            <a:r>
              <a:rPr lang="en-US" altLang="ja-JP" dirty="0"/>
              <a:t>)</a:t>
            </a:r>
          </a:p>
          <a:p>
            <a:endParaRPr lang="en-US" altLang="ja-JP" dirty="0"/>
          </a:p>
          <a:p>
            <a:pPr marL="342900" indent="-342900">
              <a:buFont typeface="Arial" panose="020B0604020202020204" pitchFamily="34" charset="0"/>
              <a:buChar char="•"/>
            </a:pPr>
            <a:r>
              <a:rPr lang="en-US" altLang="ja-JP" dirty="0"/>
              <a:t>NULL</a:t>
            </a:r>
            <a:r>
              <a:rPr lang="ja-JP" altLang="en-US" dirty="0"/>
              <a:t>値の取り扱い</a:t>
            </a:r>
            <a:endParaRPr lang="en-US" altLang="ja-JP" dirty="0"/>
          </a:p>
          <a:p>
            <a:r>
              <a:rPr lang="ja-JP" altLang="en-US" dirty="0"/>
              <a:t>　　</a:t>
            </a:r>
            <a:r>
              <a:rPr lang="en-US" altLang="ja-JP" dirty="0"/>
              <a:t>MAX</a:t>
            </a:r>
            <a:r>
              <a:rPr lang="ja-JP" altLang="en-US" dirty="0"/>
              <a:t>：すべて無視</a:t>
            </a:r>
            <a:endParaRPr lang="en-US" altLang="ja-JP" dirty="0"/>
          </a:p>
          <a:p>
            <a:r>
              <a:rPr lang="ja-JP" altLang="en-US" dirty="0"/>
              <a:t>　　</a:t>
            </a:r>
            <a:r>
              <a:rPr lang="en-US" altLang="ja-JP" dirty="0"/>
              <a:t>MIN</a:t>
            </a:r>
            <a:r>
              <a:rPr lang="ja-JP" altLang="en-US" dirty="0"/>
              <a:t>：すべて無視</a:t>
            </a:r>
            <a:endParaRPr lang="en-US" altLang="ja-JP" dirty="0"/>
          </a:p>
          <a:p>
            <a:r>
              <a:rPr lang="ja-JP" altLang="en-US" dirty="0"/>
              <a:t>　　　　　　→ただし、選択できる行がない場合は、</a:t>
            </a:r>
            <a:r>
              <a:rPr lang="en-US" altLang="ja-JP" dirty="0"/>
              <a:t>NULL</a:t>
            </a:r>
            <a:r>
              <a:rPr lang="ja-JP" altLang="en-US" dirty="0"/>
              <a:t>を返す。</a:t>
            </a:r>
            <a:endParaRPr lang="en-US" altLang="ja-JP" dirty="0"/>
          </a:p>
          <a:p>
            <a:endParaRPr lang="en-US" altLang="ja-JP" dirty="0"/>
          </a:p>
        </p:txBody>
      </p:sp>
      <p:sp>
        <p:nvSpPr>
          <p:cNvPr id="3" name="テキスト プレースホルダー 2"/>
          <p:cNvSpPr>
            <a:spLocks noGrp="1"/>
          </p:cNvSpPr>
          <p:nvPr>
            <p:ph type="body" sz="quarter" idx="10"/>
          </p:nvPr>
        </p:nvSpPr>
        <p:spPr/>
        <p:txBody>
          <a:bodyPr/>
          <a:lstStyle/>
          <a:p>
            <a:r>
              <a:rPr lang="en-US" altLang="ja-JP" dirty="0"/>
              <a:t>【TIPS】</a:t>
            </a:r>
            <a:r>
              <a:rPr lang="ja-JP" altLang="en-US" dirty="0"/>
              <a:t>集計関数</a:t>
            </a:r>
            <a:r>
              <a:rPr kumimoji="1" lang="ja-JP" altLang="en-US" dirty="0"/>
              <a:t>「</a:t>
            </a:r>
            <a:r>
              <a:rPr kumimoji="1" lang="en-US" altLang="ja-JP" dirty="0"/>
              <a:t>MAX</a:t>
            </a:r>
            <a:r>
              <a:rPr kumimoji="1" lang="ja-JP" altLang="en-US" dirty="0"/>
              <a:t>」</a:t>
            </a:r>
            <a:r>
              <a:rPr lang="ja-JP" altLang="en-US" dirty="0"/>
              <a:t>と「</a:t>
            </a:r>
            <a:r>
              <a:rPr lang="en-US" altLang="ja-JP" dirty="0"/>
              <a:t>MIN</a:t>
            </a:r>
            <a:r>
              <a:rPr lang="ja-JP" altLang="en-US" dirty="0"/>
              <a:t>」について</a:t>
            </a:r>
            <a:endParaRPr kumimoji="1" lang="ja-JP" altLang="en-US" dirty="0"/>
          </a:p>
        </p:txBody>
      </p:sp>
    </p:spTree>
    <p:extLst>
      <p:ext uri="{BB962C8B-B14F-4D97-AF65-F5344CB8AC3E}">
        <p14:creationId xmlns:p14="http://schemas.microsoft.com/office/powerpoint/2010/main" val="207313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1052670"/>
            <a:ext cx="8095499" cy="2448340"/>
          </a:xfrm>
        </p:spPr>
        <p:txBody>
          <a:bodyPr/>
          <a:lstStyle/>
          <a:p>
            <a:pPr marL="342900" indent="-342900">
              <a:buFont typeface="Wingdings" panose="05000000000000000000" pitchFamily="2" charset="2"/>
              <a:buChar char="l"/>
            </a:pPr>
            <a:r>
              <a:rPr lang="ja-JP" altLang="en-US" u="sng" dirty="0">
                <a:latin typeface="+mn-ea"/>
                <a:ea typeface="+mn-ea"/>
              </a:rPr>
              <a:t>プロファイリング</a:t>
            </a:r>
            <a:r>
              <a:rPr lang="ja-JP" altLang="en-US" dirty="0">
                <a:latin typeface="+mn-ea"/>
                <a:ea typeface="+mn-ea"/>
              </a:rPr>
              <a:t>：</a:t>
            </a:r>
            <a:r>
              <a:rPr lang="en-US" altLang="ja-JP" dirty="0">
                <a:latin typeface="+mn-ea"/>
                <a:ea typeface="+mn-ea"/>
              </a:rPr>
              <a:t>(</a:t>
            </a:r>
            <a:r>
              <a:rPr lang="ja-JP" altLang="en-US" dirty="0">
                <a:latin typeface="+mn-ea"/>
                <a:ea typeface="+mn-ea"/>
              </a:rPr>
              <a:t>お客様から受領した</a:t>
            </a:r>
            <a:r>
              <a:rPr lang="en-US" altLang="ja-JP" dirty="0">
                <a:latin typeface="+mn-ea"/>
                <a:ea typeface="+mn-ea"/>
              </a:rPr>
              <a:t>)</a:t>
            </a:r>
            <a:r>
              <a:rPr lang="ja-JP" altLang="en-US" dirty="0">
                <a:latin typeface="+mn-ea"/>
                <a:ea typeface="+mn-ea"/>
              </a:rPr>
              <a:t>データを確認すること</a:t>
            </a:r>
            <a:endParaRPr lang="en-US" altLang="ja-JP" dirty="0">
              <a:solidFill>
                <a:srgbClr val="FF0000"/>
              </a:solidFill>
              <a:latin typeface="+mn-ea"/>
              <a:ea typeface="+mn-ea"/>
            </a:endParaRPr>
          </a:p>
          <a:p>
            <a:endParaRPr lang="en-US" altLang="ja-JP" dirty="0">
              <a:solidFill>
                <a:srgbClr val="FF0000"/>
              </a:solidFill>
              <a:latin typeface="+mn-ea"/>
              <a:ea typeface="+mn-ea"/>
            </a:endParaRPr>
          </a:p>
          <a:p>
            <a:pPr marL="952455" lvl="1" indent="-342900">
              <a:buFont typeface="Arial" panose="020B0604020202020204" pitchFamily="34" charset="0"/>
              <a:buChar char="•"/>
            </a:pPr>
            <a:r>
              <a:rPr lang="ja-JP" altLang="en-US" dirty="0">
                <a:latin typeface="+mn-ea"/>
                <a:ea typeface="+mn-ea"/>
              </a:rPr>
              <a:t>どのような項目があるのか、何項目あるのか</a:t>
            </a:r>
            <a:endParaRPr lang="en-US" altLang="ja-JP" dirty="0">
              <a:latin typeface="+mn-ea"/>
              <a:ea typeface="+mn-ea"/>
            </a:endParaRPr>
          </a:p>
          <a:p>
            <a:pPr marL="952455" lvl="1" indent="-342900">
              <a:buFont typeface="Arial" panose="020B0604020202020204" pitchFamily="34" charset="0"/>
              <a:buChar char="•"/>
            </a:pPr>
            <a:r>
              <a:rPr lang="ja-JP" altLang="en-US" dirty="0">
                <a:latin typeface="+mn-ea"/>
                <a:ea typeface="+mn-ea"/>
              </a:rPr>
              <a:t>データは何行入っているのか</a:t>
            </a:r>
            <a:endParaRPr lang="en-US" altLang="ja-JP" dirty="0">
              <a:latin typeface="+mn-ea"/>
              <a:ea typeface="+mn-ea"/>
            </a:endParaRPr>
          </a:p>
          <a:p>
            <a:pPr marL="952455" lvl="1" indent="-342900">
              <a:buFont typeface="Arial" panose="020B0604020202020204" pitchFamily="34" charset="0"/>
              <a:buChar char="•"/>
            </a:pPr>
            <a:r>
              <a:rPr lang="ja-JP" altLang="en-US" dirty="0">
                <a:latin typeface="+mn-ea"/>
                <a:ea typeface="+mn-ea"/>
              </a:rPr>
              <a:t>どのような値が入っているのか、異常値はないか　等々</a:t>
            </a:r>
            <a:endParaRPr lang="en-US" altLang="ja-JP" dirty="0">
              <a:latin typeface="+mn-ea"/>
              <a:ea typeface="+mn-ea"/>
            </a:endParaRPr>
          </a:p>
          <a:p>
            <a:pPr lvl="1"/>
            <a:endParaRPr lang="en-US" altLang="ja-JP" dirty="0">
              <a:latin typeface="+mn-ea"/>
              <a:ea typeface="+mn-ea"/>
            </a:endParaRPr>
          </a:p>
          <a:p>
            <a:pPr lvl="1"/>
            <a:r>
              <a:rPr lang="ja-JP" altLang="en-US" dirty="0">
                <a:solidFill>
                  <a:srgbClr val="FF0000"/>
                </a:solidFill>
                <a:latin typeface="+mn-ea"/>
              </a:rPr>
              <a:t>→</a:t>
            </a:r>
            <a:r>
              <a:rPr lang="en-US" altLang="ja-JP" dirty="0" err="1">
                <a:solidFill>
                  <a:srgbClr val="FF0000"/>
                </a:solidFill>
                <a:latin typeface="+mn-ea"/>
              </a:rPr>
              <a:t>ToBe</a:t>
            </a:r>
            <a:r>
              <a:rPr lang="ja-JP" altLang="en-US" dirty="0">
                <a:solidFill>
                  <a:srgbClr val="FF0000"/>
                </a:solidFill>
                <a:latin typeface="+mn-ea"/>
              </a:rPr>
              <a:t>とのギャップを把握するために、まず最初に行うべき大事な作業</a:t>
            </a:r>
            <a:endParaRPr lang="en-US" altLang="ja-JP" dirty="0">
              <a:solidFill>
                <a:srgbClr val="FF0000"/>
              </a:solidFill>
              <a:latin typeface="+mn-ea"/>
              <a:ea typeface="+mn-ea"/>
            </a:endParaRPr>
          </a:p>
          <a:p>
            <a:endParaRPr lang="ja-JP" altLang="en-US" dirty="0">
              <a:latin typeface="+mn-ea"/>
              <a:ea typeface="+mn-ea"/>
            </a:endParaRPr>
          </a:p>
          <a:p>
            <a:pPr marL="952455" lvl="1" indent="-342900">
              <a:buFont typeface="Arial" panose="020B0604020202020204" pitchFamily="34" charset="0"/>
              <a:buChar char="•"/>
            </a:pPr>
            <a:endParaRPr lang="en-US" altLang="ja-JP" dirty="0">
              <a:latin typeface="+mn-ea"/>
              <a:ea typeface="+mn-ea"/>
            </a:endParaRPr>
          </a:p>
          <a:p>
            <a:pPr marL="342900" indent="-342900">
              <a:buFont typeface="Arial" panose="020B0604020202020204" pitchFamily="34" charset="0"/>
              <a:buChar char="•"/>
            </a:pPr>
            <a:endParaRPr lang="en-US" altLang="ja-JP" dirty="0">
              <a:latin typeface="+mn-ea"/>
              <a:ea typeface="+mn-ea"/>
            </a:endParaRPr>
          </a:p>
        </p:txBody>
      </p:sp>
      <p:sp>
        <p:nvSpPr>
          <p:cNvPr id="3" name="テキスト プレースホルダー 2"/>
          <p:cNvSpPr>
            <a:spLocks noGrp="1"/>
          </p:cNvSpPr>
          <p:nvPr>
            <p:ph type="body" sz="quarter" idx="10"/>
          </p:nvPr>
        </p:nvSpPr>
        <p:spPr/>
        <p:txBody>
          <a:bodyPr/>
          <a:lstStyle/>
          <a:p>
            <a:r>
              <a:rPr lang="ja-JP" altLang="en-US" dirty="0">
                <a:solidFill>
                  <a:schemeClr val="tx2">
                    <a:lumMod val="50000"/>
                    <a:lumOff val="50000"/>
                  </a:schemeClr>
                </a:solidFill>
              </a:rPr>
              <a:t>プロファイリングまとめ</a:t>
            </a:r>
          </a:p>
        </p:txBody>
      </p:sp>
      <p:sp>
        <p:nvSpPr>
          <p:cNvPr id="5" name="楕円 4"/>
          <p:cNvSpPr/>
          <p:nvPr/>
        </p:nvSpPr>
        <p:spPr>
          <a:xfrm>
            <a:off x="1712550" y="4365130"/>
            <a:ext cx="1141139" cy="79211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現状</a:t>
            </a:r>
          </a:p>
        </p:txBody>
      </p:sp>
      <p:sp>
        <p:nvSpPr>
          <p:cNvPr id="6" name="楕円 5"/>
          <p:cNvSpPr/>
          <p:nvPr/>
        </p:nvSpPr>
        <p:spPr>
          <a:xfrm>
            <a:off x="4808980" y="3717040"/>
            <a:ext cx="3456480" cy="208829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000" dirty="0" err="1">
                <a:solidFill>
                  <a:schemeClr val="tx1"/>
                </a:solidFill>
                <a:latin typeface="Meiryo UI" panose="020B0604030504040204" pitchFamily="50" charset="-128"/>
                <a:ea typeface="Meiryo UI" panose="020B0604030504040204" pitchFamily="50" charset="-128"/>
              </a:rPr>
              <a:t>ToBe</a:t>
            </a:r>
            <a:r>
              <a:rPr kumimoji="1" lang="ja-JP" altLang="en-US" sz="2000" dirty="0">
                <a:solidFill>
                  <a:schemeClr val="tx1"/>
                </a:solidFill>
                <a:latin typeface="Meiryo UI" panose="020B0604030504040204" pitchFamily="50" charset="-128"/>
                <a:ea typeface="Meiryo UI" panose="020B0604030504040204" pitchFamily="50" charset="-128"/>
              </a:rPr>
              <a:t>（あるべき姿）</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・適切なデータ管理</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・品質の高いデータ</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等々</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上カーブ矢印 6"/>
          <p:cNvSpPr/>
          <p:nvPr/>
        </p:nvSpPr>
        <p:spPr>
          <a:xfrm>
            <a:off x="2720690" y="5157240"/>
            <a:ext cx="2160300" cy="550553"/>
          </a:xfrm>
          <a:prstGeom prst="curvedUpArrow">
            <a:avLst>
              <a:gd name="adj1" fmla="val 21856"/>
              <a:gd name="adj2" fmla="val 50000"/>
              <a:gd name="adj3" fmla="val 25000"/>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649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73472" y="908720"/>
            <a:ext cx="8944148" cy="4536560"/>
          </a:xfrm>
        </p:spPr>
        <p:txBody>
          <a:bodyPr/>
          <a:lstStyle/>
          <a:p>
            <a:r>
              <a:rPr kumimoji="1" lang="ja-JP" altLang="en-US" dirty="0">
                <a:latin typeface="Meiryo UI" panose="020B0604030504040204" pitchFamily="50" charset="-128"/>
                <a:ea typeface="Meiryo UI" panose="020B0604030504040204" pitchFamily="50" charset="-128"/>
              </a:rPr>
              <a:t>お客様からデータを受け取るたびに、本日の</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を全て実行するのは、時間も手間もかか</a:t>
            </a:r>
            <a:r>
              <a:rPr lang="ja-JP" altLang="en-US" dirty="0"/>
              <a:t>る</a:t>
            </a:r>
            <a:endParaRPr kumimoji="1" lang="en-US" altLang="ja-JP" dirty="0">
              <a:latin typeface="Meiryo UI" panose="020B0604030504040204" pitchFamily="50" charset="-128"/>
              <a:ea typeface="Meiryo UI" panose="020B0604030504040204" pitchFamily="50" charset="-128"/>
            </a:endParaRPr>
          </a:p>
          <a:p>
            <a:r>
              <a:rPr lang="ja-JP" altLang="en-US" dirty="0"/>
              <a:t>→</a:t>
            </a:r>
            <a:r>
              <a:rPr lang="ja-JP" altLang="en-US" dirty="0">
                <a:latin typeface="Meiryo UI" panose="020B0604030504040204" pitchFamily="50" charset="-128"/>
                <a:ea typeface="Meiryo UI" panose="020B0604030504040204" pitchFamily="50" charset="-128"/>
              </a:rPr>
              <a:t>何度も繰り返し使用する処理を、一つのプログラムにまとめて、</a:t>
            </a:r>
            <a:r>
              <a:rPr lang="en-US" altLang="ja-JP" dirty="0">
                <a:latin typeface="Meiryo UI" panose="020B0604030504040204" pitchFamily="50" charset="-128"/>
                <a:ea typeface="Meiryo UI" panose="020B0604030504040204" pitchFamily="50" charset="-128"/>
              </a:rPr>
              <a:t>DB</a:t>
            </a:r>
            <a:r>
              <a:rPr lang="ja-JP" altLang="en-US" dirty="0" err="1">
                <a:latin typeface="Meiryo UI" panose="020B0604030504040204" pitchFamily="50" charset="-128"/>
                <a:ea typeface="Meiryo UI" panose="020B0604030504040204" pitchFamily="50" charset="-128"/>
              </a:rPr>
              <a:t>に保</a:t>
            </a:r>
            <a:r>
              <a:rPr lang="ja-JP" altLang="en-US" dirty="0">
                <a:latin typeface="Meiryo UI" panose="020B0604030504040204" pitchFamily="50" charset="-128"/>
                <a:ea typeface="Meiryo UI" panose="020B0604030504040204" pitchFamily="50" charset="-128"/>
              </a:rPr>
              <a:t>存しておくことで、次回以降はそれを呼び出すだけで使える、</a:t>
            </a:r>
            <a:r>
              <a:rPr lang="ja-JP" altLang="en-US" u="sng" dirty="0">
                <a:solidFill>
                  <a:srgbClr val="FF0000"/>
                </a:solidFill>
                <a:latin typeface="Meiryo UI" panose="020B0604030504040204" pitchFamily="50" charset="-128"/>
                <a:ea typeface="Meiryo UI" panose="020B0604030504040204" pitchFamily="50" charset="-128"/>
              </a:rPr>
              <a:t>ストアドプロシージャ</a:t>
            </a:r>
            <a:r>
              <a:rPr lang="ja-JP" altLang="en-US" dirty="0">
                <a:latin typeface="Meiryo UI" panose="020B0604030504040204" pitchFamily="50" charset="-128"/>
                <a:ea typeface="Meiryo UI" panose="020B0604030504040204" pitchFamily="50" charset="-128"/>
              </a:rPr>
              <a:t>を使うと便利</a:t>
            </a:r>
            <a:endParaRPr lang="en-US" altLang="ja-JP" dirty="0">
              <a:latin typeface="Meiryo UI" panose="020B0604030504040204" pitchFamily="50" charset="-128"/>
              <a:ea typeface="Meiryo UI" panose="020B0604030504040204" pitchFamily="50" charset="-128"/>
            </a:endParaRPr>
          </a:p>
          <a:p>
            <a:endParaRPr lang="en-US" altLang="ja-JP" sz="1200" dirty="0"/>
          </a:p>
          <a:p>
            <a:r>
              <a:rPr lang="ja-JP" altLang="en-US" dirty="0">
                <a:latin typeface="Meiryo UI" panose="020B0604030504040204" pitchFamily="50" charset="-128"/>
                <a:ea typeface="Meiryo UI" panose="020B0604030504040204" pitchFamily="50" charset="-128"/>
              </a:rPr>
              <a:t>作り方：</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使い方：</a:t>
            </a: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参考：プロファイリングのストアドプロシージャ化</a:t>
            </a:r>
            <a:endParaRPr kumimoji="1" lang="ja-JP" altLang="en-US" dirty="0"/>
          </a:p>
        </p:txBody>
      </p:sp>
      <p:sp>
        <p:nvSpPr>
          <p:cNvPr id="4" name="角丸四角形 3"/>
          <p:cNvSpPr/>
          <p:nvPr/>
        </p:nvSpPr>
        <p:spPr>
          <a:xfrm>
            <a:off x="885031" y="2708900"/>
            <a:ext cx="7849090" cy="172824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dirty="0">
                <a:solidFill>
                  <a:srgbClr val="000000"/>
                </a:solidFill>
                <a:latin typeface="Meiryo UI" panose="020B0604030504040204" pitchFamily="50" charset="-128"/>
                <a:ea typeface="Meiryo UI" panose="020B0604030504040204" pitchFamily="50" charset="-128"/>
              </a:rPr>
              <a:t>CREATE PROCEDURE [</a:t>
            </a:r>
            <a:r>
              <a:rPr lang="en-US" altLang="ja-JP" sz="1600" dirty="0" err="1">
                <a:solidFill>
                  <a:srgbClr val="000000"/>
                </a:solidFill>
                <a:latin typeface="Meiryo UI" panose="020B0604030504040204" pitchFamily="50" charset="-128"/>
                <a:ea typeface="Meiryo UI" panose="020B0604030504040204" pitchFamily="50" charset="-128"/>
              </a:rPr>
              <a:t>dbo</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プロシージャ名</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 [</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a:t>
            </a:r>
            <a:r>
              <a:rPr lang="ja-JP" altLang="en-US" sz="1600" dirty="0">
                <a:solidFill>
                  <a:srgbClr val="000000"/>
                </a:solidFill>
                <a:latin typeface="Meiryo UI" panose="020B0604030504040204" pitchFamily="50" charset="-128"/>
                <a:ea typeface="Meiryo UI" panose="020B0604030504040204" pitchFamily="50" charset="-128"/>
              </a:rPr>
              <a:t>のデータ型</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AS</a:t>
            </a:r>
          </a:p>
          <a:p>
            <a:r>
              <a:rPr lang="en-US" altLang="ja-JP" sz="1600" dirty="0">
                <a:solidFill>
                  <a:srgbClr val="000000"/>
                </a:solidFill>
                <a:latin typeface="Meiryo UI" panose="020B0604030504040204" pitchFamily="50" charset="-128"/>
                <a:ea typeface="Meiryo UI" panose="020B0604030504040204" pitchFamily="50" charset="-128"/>
              </a:rPr>
              <a:t>BEGIN</a:t>
            </a:r>
          </a:p>
          <a:p>
            <a:r>
              <a:rPr lang="ja-JP" altLang="en-US" sz="1600" dirty="0">
                <a:solidFill>
                  <a:srgbClr val="000000"/>
                </a:solidFill>
                <a:latin typeface="Meiryo UI" panose="020B0604030504040204" pitchFamily="50" charset="-128"/>
                <a:ea typeface="Meiryo UI" panose="020B0604030504040204" pitchFamily="50" charset="-128"/>
              </a:rPr>
              <a:t>・・・</a:t>
            </a:r>
            <a:endParaRPr lang="en-US" altLang="ja-JP" sz="1600" dirty="0">
              <a:solidFill>
                <a:srgbClr val="000000"/>
              </a:solidFill>
              <a:latin typeface="Meiryo UI" panose="020B0604030504040204" pitchFamily="50" charset="-128"/>
              <a:ea typeface="Meiryo UI" panose="020B0604030504040204" pitchFamily="50" charset="-128"/>
            </a:endParaRPr>
          </a:p>
          <a:p>
            <a:r>
              <a:rPr lang="en-US" altLang="ja-JP" sz="1600" dirty="0">
                <a:solidFill>
                  <a:srgbClr val="000000"/>
                </a:solidFill>
                <a:latin typeface="Meiryo UI" panose="020B0604030504040204" pitchFamily="50" charset="-128"/>
                <a:ea typeface="Meiryo UI" panose="020B0604030504040204" pitchFamily="50" charset="-128"/>
              </a:rPr>
              <a:t>END</a:t>
            </a:r>
          </a:p>
          <a:p>
            <a:r>
              <a:rPr lang="en-US" altLang="ja-JP" sz="1600" dirty="0">
                <a:solidFill>
                  <a:srgbClr val="000000"/>
                </a:solidFill>
                <a:latin typeface="Meiryo UI" panose="020B0604030504040204" pitchFamily="50" charset="-128"/>
                <a:ea typeface="Meiryo UI" panose="020B0604030504040204" pitchFamily="50" charset="-128"/>
              </a:rPr>
              <a:t>;</a:t>
            </a:r>
          </a:p>
        </p:txBody>
      </p:sp>
      <p:sp>
        <p:nvSpPr>
          <p:cNvPr id="5" name="角丸四角形 4"/>
          <p:cNvSpPr/>
          <p:nvPr/>
        </p:nvSpPr>
        <p:spPr>
          <a:xfrm>
            <a:off x="885031" y="4869201"/>
            <a:ext cx="7849090" cy="432060"/>
          </a:xfrm>
          <a:prstGeom prst="roundRect">
            <a:avLst>
              <a:gd name="adj" fmla="val 7322"/>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dirty="0">
                <a:solidFill>
                  <a:srgbClr val="000000"/>
                </a:solidFill>
                <a:latin typeface="Meiryo UI" panose="020B0604030504040204" pitchFamily="50" charset="-128"/>
                <a:ea typeface="Meiryo UI" panose="020B0604030504040204" pitchFamily="50" charset="-128"/>
              </a:rPr>
              <a:t>EXEC [</a:t>
            </a:r>
            <a:r>
              <a:rPr lang="en-US" altLang="ja-JP" sz="1600" i="1" dirty="0">
                <a:solidFill>
                  <a:srgbClr val="000000"/>
                </a:solidFill>
                <a:latin typeface="Meiryo UI" panose="020B0604030504040204" pitchFamily="50" charset="-128"/>
                <a:ea typeface="Meiryo UI" panose="020B0604030504040204" pitchFamily="50" charset="-128"/>
              </a:rPr>
              <a:t>DB</a:t>
            </a:r>
            <a:r>
              <a:rPr lang="en-US" altLang="ja-JP" sz="1600" dirty="0">
                <a:solidFill>
                  <a:srgbClr val="000000"/>
                </a:solidFill>
                <a:latin typeface="Meiryo UI" panose="020B0604030504040204" pitchFamily="50" charset="-128"/>
                <a:ea typeface="Meiryo UI" panose="020B0604030504040204" pitchFamily="50" charset="-128"/>
              </a:rPr>
              <a:t>].[</a:t>
            </a:r>
            <a:r>
              <a:rPr lang="en-US" altLang="ja-JP" sz="1600" dirty="0" err="1">
                <a:solidFill>
                  <a:srgbClr val="000000"/>
                </a:solidFill>
                <a:latin typeface="Meiryo UI" panose="020B0604030504040204" pitchFamily="50" charset="-128"/>
                <a:ea typeface="Meiryo UI" panose="020B0604030504040204" pitchFamily="50" charset="-128"/>
              </a:rPr>
              <a:t>dbo</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プロシージャ名</a:t>
            </a:r>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a:t>
            </a:r>
            <a:r>
              <a:rPr lang="ja-JP" altLang="en-US" sz="1600" dirty="0">
                <a:solidFill>
                  <a:srgbClr val="000000"/>
                </a:solidFill>
                <a:latin typeface="Meiryo UI" panose="020B0604030504040204" pitchFamily="50" charset="-128"/>
                <a:ea typeface="Meiryo UI" panose="020B0604030504040204" pitchFamily="50" charset="-128"/>
              </a:rPr>
              <a:t>の値</a:t>
            </a:r>
            <a:r>
              <a:rPr lang="en-US" altLang="ja-JP" sz="1600" dirty="0">
                <a:solidFill>
                  <a:srgbClr val="000000"/>
                </a:solidFill>
                <a:latin typeface="Meiryo UI" panose="020B0604030504040204" pitchFamily="50" charset="-128"/>
                <a:ea typeface="Meiryo UI" panose="020B0604030504040204" pitchFamily="50" charset="-128"/>
              </a:rPr>
              <a:t>] </a:t>
            </a:r>
            <a:endParaRPr lang="ja-JP" altLang="ja-JP" sz="1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2452345"/>
      </p:ext>
    </p:extLst>
  </p:cSld>
  <p:clrMapOvr>
    <a:masterClrMapping/>
  </p:clrMapOvr>
</p:sld>
</file>

<file path=ppt/theme/theme1.xml><?xml version="1.0" encoding="utf-8"?>
<a:theme xmlns:a="http://schemas.openxmlformats.org/drawingml/2006/main" name="プレゼンテーションテンプレート2017（ケース2-1用）">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プレゼンテーションテンプレート_A4</Template>
  <TotalTime>907</TotalTime>
  <Words>1326</Words>
  <Application>Microsoft Office PowerPoint</Application>
  <PresentationFormat>A4 210 x 297 mm</PresentationFormat>
  <Paragraphs>203</Paragraphs>
  <Slides>15</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HGPｺﾞｼｯｸE</vt:lpstr>
      <vt:lpstr>HGPｺﾞｼｯｸE</vt:lpstr>
      <vt:lpstr>Meiryo UI</vt:lpstr>
      <vt:lpstr>MS PGothic</vt:lpstr>
      <vt:lpstr>Yu Gothic</vt:lpstr>
      <vt:lpstr>Arial</vt:lpstr>
      <vt:lpstr>Wingdings</vt:lpstr>
      <vt:lpstr>プレゼンテーションテンプレート2017（ケース2-1用）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NTTデータ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NTTデータ広報部</dc:creator>
  <cp:lastModifiedBy>sskaiyou2510@gmail.com</cp:lastModifiedBy>
  <cp:revision>69</cp:revision>
  <cp:lastPrinted>2016-10-11T04:40:04Z</cp:lastPrinted>
  <dcterms:created xsi:type="dcterms:W3CDTF">2016-12-21T07:08:36Z</dcterms:created>
  <dcterms:modified xsi:type="dcterms:W3CDTF">2021-05-24T15:57:36Z</dcterms:modified>
  <cp:version>1.1</cp:version>
</cp:coreProperties>
</file>