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70" r:id="rId2"/>
    <p:sldId id="299" r:id="rId3"/>
    <p:sldId id="295" r:id="rId4"/>
    <p:sldId id="296" r:id="rId5"/>
    <p:sldId id="271" r:id="rId6"/>
    <p:sldId id="30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9" r:id="rId17"/>
    <p:sldId id="283" r:id="rId18"/>
    <p:sldId id="284" r:id="rId19"/>
    <p:sldId id="285" r:id="rId20"/>
    <p:sldId id="301" r:id="rId21"/>
    <p:sldId id="290" r:id="rId22"/>
    <p:sldId id="297" r:id="rId23"/>
    <p:sldId id="291" r:id="rId24"/>
    <p:sldId id="292" r:id="rId25"/>
    <p:sldId id="262" r:id="rId26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5A5AE6C-B906-4FEA-83A4-B3A336C1CC31}">
          <p14:sldIdLst>
            <p14:sldId id="270"/>
            <p14:sldId id="299"/>
            <p14:sldId id="295"/>
            <p14:sldId id="296"/>
            <p14:sldId id="271"/>
            <p14:sldId id="30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9"/>
            <p14:sldId id="283"/>
            <p14:sldId id="284"/>
            <p14:sldId id="285"/>
            <p14:sldId id="301"/>
            <p14:sldId id="290"/>
            <p14:sldId id="297"/>
            <p14:sldId id="291"/>
            <p14:sldId id="29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424" autoAdjust="0"/>
  </p:normalViewPr>
  <p:slideViewPr>
    <p:cSldViewPr snapToObjects="1">
      <p:cViewPr varScale="1">
        <p:scale>
          <a:sx n="109" d="100"/>
          <a:sy n="109" d="100"/>
        </p:scale>
        <p:origin x="1494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講座の全体のアジェンダを作成する　　見せながら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49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　方言がある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Postgre</a:t>
            </a:r>
            <a:r>
              <a:rPr kumimoji="1" lang="ja-JP" altLang="en-US" dirty="0" smtClean="0"/>
              <a:t>から</a:t>
            </a:r>
            <a:r>
              <a:rPr kumimoji="1" lang="en-US" altLang="ja-JP" dirty="0" err="1" smtClean="0"/>
              <a:t>sqlserver</a:t>
            </a:r>
            <a:r>
              <a:rPr kumimoji="1" lang="ja-JP" altLang="en-US" dirty="0" smtClean="0"/>
              <a:t>に代わることで何が課題になる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57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23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目次を入力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mtClean="0"/>
              <a:t>［目次］</a:t>
            </a:r>
            <a:endParaRPr kumimoji="1" lang="ja-JP" altLang="en-US" dirty="0" smtClean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［中見出し］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19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jpsql/2016/07/26/1-3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講座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初級編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第一回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秘密（関係者限り）</a:t>
            </a:r>
            <a:endParaRPr kumimoji="0" lang="en-US" altLang="ja-JP" sz="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</a:t>
            </a:r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 社　 名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株式会社リアライズ</a:t>
            </a:r>
            <a:endParaRPr kumimoji="0" lang="en-US" altLang="ja-JP" sz="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</a:t>
            </a:r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所有者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株式会社リアライズ</a:t>
            </a:r>
            <a:endParaRPr kumimoji="0" lang="ja-JP" altLang="en-US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8" y="553837"/>
            <a:ext cx="9439212" cy="4243315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「新しいデータベース」の説明</a:t>
            </a:r>
            <a:r>
              <a:rPr lang="ja-JP" altLang="en-US" dirty="0" smtClean="0"/>
              <a:t>（オプション）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5180" y="2924944"/>
            <a:ext cx="9232987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①照合順序</a:t>
            </a:r>
            <a:endParaRPr kumimoji="1" lang="en-US" altLang="ja-JP" sz="1400" dirty="0" smtClean="0"/>
          </a:p>
          <a:p>
            <a:r>
              <a:rPr lang="ja-JP" altLang="en-US" sz="1400" dirty="0"/>
              <a:t>　文字の大</a:t>
            </a:r>
            <a:r>
              <a:rPr lang="ja-JP" altLang="en-US" sz="1400" dirty="0" smtClean="0"/>
              <a:t>小関係を設定できる。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＜既定＞のままで問題ないが、大文字小文字の区別や、ひらがなカタカナの区別等はここで設定できることを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kumimoji="1" lang="ja-JP" altLang="en-US" sz="1400" dirty="0" smtClean="0"/>
              <a:t>知っておくこと。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参考：</a:t>
            </a:r>
            <a:r>
              <a:rPr lang="en-US" altLang="ja-JP" sz="1400" dirty="0">
                <a:hlinkClick r:id="rId3"/>
              </a:rPr>
              <a:t>https://blogs.msdn.microsoft.com/jpsql/2016/07/26/1-3</a:t>
            </a:r>
            <a:r>
              <a:rPr lang="en-US" altLang="ja-JP" sz="1400" dirty="0" smtClean="0">
                <a:hlinkClick r:id="rId3"/>
              </a:rPr>
              <a:t>/</a:t>
            </a:r>
            <a:endParaRPr lang="en-US" altLang="ja-JP" sz="1400" dirty="0" smtClean="0"/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→第</a:t>
            </a:r>
            <a:r>
              <a:rPr lang="en-US" altLang="ja-JP" sz="1400" dirty="0" smtClean="0">
                <a:solidFill>
                  <a:srgbClr val="FF0000"/>
                </a:solidFill>
              </a:rPr>
              <a:t>8</a:t>
            </a:r>
            <a:r>
              <a:rPr lang="ja-JP" altLang="en-US" sz="1400" dirty="0" smtClean="0">
                <a:solidFill>
                  <a:srgbClr val="FF0000"/>
                </a:solidFill>
              </a:rPr>
              <a:t>回の講義で説明予定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②復旧モデル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完全：トランザクションまですべて残る。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単純：障害発生時、フルバックアップした部分までしか戻せない。</a:t>
            </a:r>
            <a:endParaRPr kumimoji="1" lang="en-US" altLang="ja-JP" sz="1400" dirty="0" smtClean="0"/>
          </a:p>
          <a:p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7141" y="1012675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1682" y="123740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98" y="722902"/>
            <a:ext cx="2447925" cy="3438525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設定完了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848544" y="3951360"/>
            <a:ext cx="1656184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156" y="4302968"/>
            <a:ext cx="946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設定を完了し、</a:t>
            </a:r>
            <a:r>
              <a:rPr kumimoji="1" lang="en-US" altLang="ja-JP" sz="1400" dirty="0" smtClean="0"/>
              <a:t>OK</a:t>
            </a:r>
            <a:r>
              <a:rPr kumimoji="1" lang="ja-JP" altLang="en-US" sz="1400" dirty="0" smtClean="0"/>
              <a:t>を押下すると、データベースが作成される。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1158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テーブルの取り込み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75659" y="722902"/>
            <a:ext cx="438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・お客様から</a:t>
            </a:r>
            <a:r>
              <a:rPr kumimoji="1" lang="en-US" altLang="ja-JP" sz="1600" dirty="0" smtClean="0"/>
              <a:t>csv</a:t>
            </a:r>
            <a:r>
              <a:rPr kumimoji="1" lang="ja-JP" altLang="en-US" sz="1600" dirty="0" smtClean="0"/>
              <a:t>やエクセルでデータを頂いた場合、</a:t>
            </a:r>
            <a:r>
              <a:rPr lang="en-US" altLang="ja-JP" sz="1600" dirty="0" smtClean="0"/>
              <a:t>SQL</a:t>
            </a:r>
            <a:r>
              <a:rPr lang="ja-JP" altLang="en-US" sz="1600" dirty="0" smtClean="0"/>
              <a:t>を走らせるためにはインポートが必要。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kumimoji="1" lang="ja-JP" altLang="en-US" sz="1600" dirty="0" smtClean="0"/>
              <a:t>・先ほど作成したデータベース（</a:t>
            </a:r>
            <a:r>
              <a:rPr kumimoji="1" lang="en-US" altLang="ja-JP" sz="1600" dirty="0" smtClean="0"/>
              <a:t>practice</a:t>
            </a:r>
            <a:r>
              <a:rPr kumimoji="1" lang="ja-JP" altLang="en-US" sz="1600" dirty="0" smtClean="0"/>
              <a:t>）の上で右クリックをし、「タスク</a:t>
            </a:r>
            <a:r>
              <a:rPr lang="ja-JP" altLang="en-US" sz="1600" dirty="0" smtClean="0"/>
              <a:t>＞データのインポート」を選択</a:t>
            </a:r>
            <a:endParaRPr kumimoji="1" lang="en-US" altLang="ja-JP" sz="160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50591" r="30509" b="4011"/>
          <a:stretch/>
        </p:blipFill>
        <p:spPr>
          <a:xfrm>
            <a:off x="488504" y="620688"/>
            <a:ext cx="4032863" cy="5760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39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6" y="722902"/>
            <a:ext cx="5111989" cy="4679875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テーブル</a:t>
            </a:r>
            <a:r>
              <a:rPr lang="ja-JP" altLang="en-US" dirty="0" smtClean="0"/>
              <a:t>のインポート（エクセルの場合）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1640632" y="1516623"/>
            <a:ext cx="3109349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93598" y="1226383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29902" y="1955845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91895" y="862975"/>
            <a:ext cx="438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①データソースで「</a:t>
            </a:r>
            <a:r>
              <a:rPr lang="en-US" altLang="ja-JP" sz="1600" dirty="0" smtClean="0"/>
              <a:t>Microsoft Excel</a:t>
            </a:r>
            <a:r>
              <a:rPr lang="ja-JP" altLang="en-US" sz="1600" dirty="0" smtClean="0"/>
              <a:t>」を選択。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kumimoji="1" lang="ja-JP" altLang="en-US" sz="1600" dirty="0" smtClean="0"/>
              <a:t>②「参照」を</a:t>
            </a:r>
            <a:r>
              <a:rPr lang="ja-JP" altLang="en-US" sz="1600" dirty="0"/>
              <a:t>クリック</a:t>
            </a:r>
            <a:r>
              <a:rPr lang="ja-JP" altLang="en-US" sz="1600" dirty="0" smtClean="0"/>
              <a:t>し、該当のエクセルファイルを選択し、「次へ」。</a:t>
            </a:r>
            <a:endParaRPr lang="en-US" altLang="ja-JP" sz="1600" dirty="0" smtClean="0"/>
          </a:p>
          <a:p>
            <a:endParaRPr kumimoji="1" lang="en-US" altLang="ja-JP" sz="1600" dirty="0"/>
          </a:p>
          <a:p>
            <a:r>
              <a:rPr lang="ja-JP" altLang="en-US" sz="1600" dirty="0" smtClean="0"/>
              <a:t>今回は、「</a:t>
            </a:r>
            <a:r>
              <a:rPr lang="en-US" altLang="ja-JP" sz="1600" dirty="0"/>
              <a:t>Class_Score.xlsx</a:t>
            </a:r>
            <a:r>
              <a:rPr lang="ja-JP" altLang="en-US" sz="1600" dirty="0" smtClean="0"/>
              <a:t>」を使用。</a:t>
            </a:r>
            <a:endParaRPr kumimoji="1" lang="en-US" altLang="ja-JP" sz="16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84648" y="2909952"/>
            <a:ext cx="388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+mn-ea"/>
              </a:rPr>
              <a:t>※CSV</a:t>
            </a:r>
            <a:r>
              <a:rPr kumimoji="1" lang="ja-JP" altLang="en-US" sz="1600" dirty="0" smtClean="0">
                <a:latin typeface="+mn-ea"/>
              </a:rPr>
              <a:t>ファイルであれば、「フラットファイルソース」を選択</a:t>
            </a:r>
          </a:p>
        </p:txBody>
      </p:sp>
    </p:spTree>
    <p:extLst>
      <p:ext uri="{BB962C8B-B14F-4D97-AF65-F5344CB8AC3E}">
        <p14:creationId xmlns:p14="http://schemas.microsoft.com/office/powerpoint/2010/main" val="34092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1" y="806211"/>
            <a:ext cx="5506309" cy="5080014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変換先の選択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749470" y="1707410"/>
            <a:ext cx="3384376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36304" y="137403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21173" y="806211"/>
            <a:ext cx="3921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①データソースで「</a:t>
            </a:r>
            <a:r>
              <a:rPr lang="en-US" altLang="ja-JP" sz="1600" dirty="0" smtClean="0"/>
              <a:t>SQL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Server Native Client 11.0</a:t>
            </a:r>
            <a:r>
              <a:rPr lang="ja-JP" altLang="en-US" sz="1600" dirty="0" smtClean="0"/>
              <a:t>」を選択。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②他の設定は</a:t>
            </a:r>
            <a:r>
              <a:rPr lang="ja-JP" altLang="en-US" sz="1600" dirty="0" smtClean="0"/>
              <a:t>そのま</a:t>
            </a:r>
            <a:r>
              <a:rPr lang="ja-JP" altLang="en-US" sz="1600" dirty="0"/>
              <a:t>ま</a:t>
            </a:r>
            <a:r>
              <a:rPr lang="ja-JP" altLang="en-US" sz="1600" dirty="0" smtClean="0"/>
              <a:t>、「次へ」。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9709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コピー方法選択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21173" y="806211"/>
            <a:ext cx="3921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①一番上のラジオボタンをチェックしたままで、「次へ」。</a:t>
            </a:r>
            <a:endParaRPr kumimoji="1"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5" y="835147"/>
            <a:ext cx="5629633" cy="5186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3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" y="722903"/>
            <a:ext cx="5622241" cy="5128274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コピー元選択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21173" y="806211"/>
            <a:ext cx="3921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①どのシートをインポートするのかを選択する。今回は一番上の「</a:t>
            </a:r>
            <a:r>
              <a:rPr lang="en-US" altLang="ja-JP" sz="1600" dirty="0" err="1" smtClean="0"/>
              <a:t>sample_data</a:t>
            </a:r>
            <a:r>
              <a:rPr lang="en-US" altLang="ja-JP" sz="1600" dirty="0"/>
              <a:t>$</a:t>
            </a:r>
            <a:r>
              <a:rPr lang="ja-JP" altLang="en-US" sz="1600" dirty="0" smtClean="0"/>
              <a:t>」にチェックを入れる。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②インポートした際のテーブル名を指定する。今回は「</a:t>
            </a:r>
            <a:r>
              <a:rPr kumimoji="1" lang="en-US" altLang="ja-JP" sz="1600" dirty="0" smtClean="0"/>
              <a:t>[</a:t>
            </a:r>
            <a:r>
              <a:rPr kumimoji="1" lang="en-US" altLang="ja-JP" sz="1600" dirty="0" err="1" smtClean="0"/>
              <a:t>dbo</a:t>
            </a:r>
            <a:r>
              <a:rPr kumimoji="1" lang="en-US" altLang="ja-JP" sz="1600" dirty="0" smtClean="0"/>
              <a:t>].[practice]</a:t>
            </a:r>
            <a:r>
              <a:rPr kumimoji="1" lang="ja-JP" altLang="en-US" sz="1600" dirty="0" smtClean="0"/>
              <a:t>」と入力し、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「次へ</a:t>
            </a:r>
            <a:r>
              <a:rPr lang="ja-JP" altLang="en-US" sz="1600" dirty="0" smtClean="0"/>
              <a:t>」。</a:t>
            </a:r>
            <a:endParaRPr lang="en-US" altLang="ja-JP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320824" y="1871588"/>
            <a:ext cx="239688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20" y="160973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36776" y="1887279"/>
            <a:ext cx="2232248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36776" y="21258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8" y="825605"/>
            <a:ext cx="5648985" cy="5229867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パッケージの保存と実行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72480" y="1762649"/>
            <a:ext cx="1188132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21294" y="5686003"/>
            <a:ext cx="720080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21173" y="806211"/>
            <a:ext cx="3921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①「すぐに実行する」になっていることを確認し、「完了」。</a:t>
            </a:r>
            <a:endParaRPr lang="en-US" altLang="ja-JP" sz="1600" dirty="0" smtClean="0"/>
          </a:p>
          <a:p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4139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0" y="828695"/>
            <a:ext cx="5702859" cy="52444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インポート実行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4232920" y="4118409"/>
            <a:ext cx="1188132" cy="238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21173" y="806211"/>
            <a:ext cx="4084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①エラーがなければ、「成功」と表示される。</a:t>
            </a:r>
            <a:endParaRPr lang="en-US" altLang="ja-JP" sz="1600" dirty="0" smtClean="0"/>
          </a:p>
          <a:p>
            <a:r>
              <a:rPr kumimoji="1" lang="en-US" altLang="ja-JP" sz="1600" dirty="0" smtClean="0"/>
              <a:t>※</a:t>
            </a:r>
            <a:r>
              <a:rPr kumimoji="1" lang="ja-JP" altLang="en-US" sz="1600" dirty="0" smtClean="0"/>
              <a:t>エラーの際は、その都度の指示に従うこと。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②また、その際に、転送された行数が、今回</a:t>
            </a:r>
            <a:r>
              <a:rPr lang="ja-JP" altLang="en-US" sz="1600" dirty="0" smtClean="0">
                <a:solidFill>
                  <a:srgbClr val="FF0000"/>
                </a:solidFill>
              </a:rPr>
              <a:t>受領したデータ件数と一致していることを確認</a:t>
            </a:r>
            <a:r>
              <a:rPr lang="ja-JP" altLang="en-US" sz="1600" dirty="0" smtClean="0"/>
              <a:t>しておくこと。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③「閉じる」を</a:t>
            </a:r>
            <a:r>
              <a:rPr lang="ja-JP" altLang="en-US" sz="1600" dirty="0" smtClean="0"/>
              <a:t>押下</a:t>
            </a:r>
            <a:r>
              <a:rPr lang="ja-JP" altLang="en-US" sz="1600" dirty="0"/>
              <a:t>。</a:t>
            </a:r>
            <a:endParaRPr lang="en-US" altLang="ja-JP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278650" y="1781741"/>
            <a:ext cx="1188132" cy="3600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0668" y="140239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00872" y="3868338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41" y="722902"/>
            <a:ext cx="3628910" cy="4758369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テーブル作成完了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704484" y="877328"/>
            <a:ext cx="250626" cy="2880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58555" y="438138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38897" y="722902"/>
            <a:ext cx="406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①更新ボタンを押すと、指定のテーブルが作成されていることが確認できる。</a:t>
            </a:r>
            <a:endParaRPr kumimoji="1"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②テーブルを右クリックし、「上位</a:t>
            </a:r>
            <a:r>
              <a:rPr lang="en-US" altLang="ja-JP" sz="1400" dirty="0" smtClean="0"/>
              <a:t>1000</a:t>
            </a:r>
            <a:r>
              <a:rPr lang="ja-JP" altLang="en-US" sz="1400" dirty="0" smtClean="0"/>
              <a:t>行の選択」をクリックすると、簡単に上から</a:t>
            </a:r>
            <a:r>
              <a:rPr lang="en-US" altLang="ja-JP" sz="1400" dirty="0" smtClean="0"/>
              <a:t>1000</a:t>
            </a:r>
            <a:r>
              <a:rPr lang="ja-JP" altLang="en-US" sz="1400" dirty="0" smtClean="0"/>
              <a:t>行を見られるため、クセづけておくことをオススメします。</a:t>
            </a:r>
            <a:endParaRPr lang="en-US" altLang="ja-JP" sz="14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000673" y="4856948"/>
            <a:ext cx="1872208" cy="1800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66003" y="652012"/>
            <a:ext cx="4421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3396" y="976582"/>
            <a:ext cx="7442014" cy="223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講座のねらい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　環境構築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を書く際のルール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kumimoji="1" lang="ja-JP" altLang="en-US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四角形吹き出し 1"/>
          <p:cNvSpPr/>
          <p:nvPr/>
        </p:nvSpPr>
        <p:spPr>
          <a:xfrm>
            <a:off x="5169030" y="1427324"/>
            <a:ext cx="3528490" cy="18002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パワーポイントで説明する場合はプレゼンテーションで。ポインターを使いながら。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各アプリケーションは拡大鏡で</a:t>
            </a:r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664960" y="3888035"/>
            <a:ext cx="3528490" cy="18002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話し方。敬語をどこまで使うか。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ですますに統一など。</a:t>
            </a:r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3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を書く際のルール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0022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60481" y="77716"/>
            <a:ext cx="9570130" cy="720000"/>
          </a:xfrm>
        </p:spPr>
        <p:txBody>
          <a:bodyPr/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を書く際のルール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2480" y="1783580"/>
            <a:ext cx="5302250" cy="149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select [ID],[name],[age]</a:t>
            </a:r>
          </a:p>
          <a:p>
            <a:r>
              <a:rPr lang="en-US" altLang="ja-JP" dirty="0">
                <a:latin typeface="+mn-ea"/>
              </a:rPr>
              <a:t>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].[SHAIN] as t1 inner join (select [ID],[</a:t>
            </a:r>
            <a:r>
              <a:rPr lang="en-US" altLang="ja-JP" dirty="0" err="1">
                <a:latin typeface="+mn-ea"/>
              </a:rPr>
              <a:t>shozoku</a:t>
            </a:r>
            <a:r>
              <a:rPr lang="en-US" altLang="ja-JP" dirty="0">
                <a:latin typeface="+mn-ea"/>
              </a:rPr>
              <a:t>],[</a:t>
            </a:r>
            <a:r>
              <a:rPr lang="en-US" altLang="ja-JP" dirty="0" err="1">
                <a:latin typeface="+mn-ea"/>
              </a:rPr>
              <a:t>yakushoku</a:t>
            </a:r>
            <a:r>
              <a:rPr lang="en-US" altLang="ja-JP" dirty="0">
                <a:latin typeface="+mn-ea"/>
              </a:rPr>
              <a:t>] </a:t>
            </a:r>
          </a:p>
          <a:p>
            <a:r>
              <a:rPr lang="en-US" altLang="ja-JP" dirty="0">
                <a:latin typeface="+mn-ea"/>
              </a:rPr>
              <a:t>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</a:t>
            </a:r>
            <a:r>
              <a:rPr lang="en-US" altLang="ja-JP" dirty="0" err="1">
                <a:latin typeface="+mn-ea"/>
              </a:rPr>
              <a:t>busho</a:t>
            </a:r>
            <a:r>
              <a:rPr lang="en-US" altLang="ja-JP" dirty="0">
                <a:latin typeface="+mn-ea"/>
              </a:rPr>
              <a:t>]) as t2 on t1.[ID]=t2.[ID]  </a:t>
            </a: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89130" y="1124680"/>
            <a:ext cx="3618307" cy="3737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SELECT [ID]</a:t>
            </a:r>
          </a:p>
          <a:p>
            <a:r>
              <a:rPr lang="ja-JP" altLang="en-US" dirty="0" smtClean="0">
                <a:latin typeface="+mn-ea"/>
              </a:rPr>
              <a:t>           </a:t>
            </a:r>
            <a:r>
              <a:rPr lang="en-US" altLang="ja-JP" dirty="0" smtClean="0">
                <a:latin typeface="+mn-ea"/>
              </a:rPr>
              <a:t>,[</a:t>
            </a:r>
            <a:r>
              <a:rPr lang="en-US" altLang="ja-JP" dirty="0">
                <a:latin typeface="+mn-ea"/>
              </a:rPr>
              <a:t>name]</a:t>
            </a:r>
          </a:p>
          <a:p>
            <a:r>
              <a:rPr lang="ja-JP" altLang="en-US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          </a:t>
            </a:r>
            <a:r>
              <a:rPr lang="en-US" altLang="ja-JP" dirty="0" smtClean="0">
                <a:latin typeface="+mn-ea"/>
              </a:rPr>
              <a:t>,[</a:t>
            </a:r>
            <a:r>
              <a:rPr lang="en-US" altLang="ja-JP" dirty="0">
                <a:latin typeface="+mn-ea"/>
              </a:rPr>
              <a:t>age]</a:t>
            </a:r>
          </a:p>
          <a:p>
            <a:r>
              <a:rPr lang="en-US" altLang="ja-JP" dirty="0">
                <a:latin typeface="+mn-ea"/>
              </a:rPr>
              <a:t>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].[SHAIN] AS t1 </a:t>
            </a:r>
          </a:p>
          <a:p>
            <a:r>
              <a:rPr lang="en-US" altLang="ja-JP" dirty="0">
                <a:latin typeface="+mn-ea"/>
              </a:rPr>
              <a:t>INNER JOIN</a:t>
            </a:r>
          </a:p>
          <a:p>
            <a:r>
              <a:rPr lang="en-US" altLang="ja-JP" dirty="0" smtClean="0">
                <a:latin typeface="+mn-ea"/>
              </a:rPr>
              <a:t>               (</a:t>
            </a:r>
            <a:endParaRPr lang="ja-JP" altLang="en-US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         SELECT </a:t>
            </a:r>
            <a:r>
              <a:rPr lang="en-US" altLang="ja-JP" dirty="0">
                <a:latin typeface="+mn-ea"/>
              </a:rPr>
              <a:t>[ID]</a:t>
            </a:r>
          </a:p>
          <a:p>
            <a:r>
              <a:rPr lang="en-US" altLang="ja-JP" dirty="0">
                <a:latin typeface="+mn-ea"/>
              </a:rPr>
              <a:t>       </a:t>
            </a:r>
            <a:r>
              <a:rPr lang="en-US" altLang="ja-JP" dirty="0" smtClean="0">
                <a:latin typeface="+mn-ea"/>
              </a:rPr>
              <a:t>                    ,[</a:t>
            </a:r>
            <a:r>
              <a:rPr lang="en-US" altLang="ja-JP" dirty="0" err="1">
                <a:latin typeface="+mn-ea"/>
              </a:rPr>
              <a:t>shozoku</a:t>
            </a:r>
            <a:r>
              <a:rPr lang="en-US" altLang="ja-JP" dirty="0">
                <a:latin typeface="+mn-ea"/>
              </a:rPr>
              <a:t>]</a:t>
            </a:r>
          </a:p>
          <a:p>
            <a:r>
              <a:rPr lang="en-US" altLang="ja-JP" dirty="0">
                <a:latin typeface="+mn-ea"/>
              </a:rPr>
              <a:t>   </a:t>
            </a:r>
            <a:r>
              <a:rPr lang="en-US" altLang="ja-JP" dirty="0" smtClean="0">
                <a:latin typeface="+mn-ea"/>
              </a:rPr>
              <a:t>                        ,[</a:t>
            </a:r>
            <a:r>
              <a:rPr lang="en-US" altLang="ja-JP" dirty="0" err="1">
                <a:latin typeface="+mn-ea"/>
              </a:rPr>
              <a:t>yakushoku</a:t>
            </a:r>
            <a:r>
              <a:rPr lang="en-US" altLang="ja-JP" dirty="0">
                <a:latin typeface="+mn-ea"/>
              </a:rPr>
              <a:t>] 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         FROM </a:t>
            </a:r>
            <a:r>
              <a:rPr lang="en-US" altLang="ja-JP" dirty="0">
                <a:latin typeface="+mn-ea"/>
              </a:rPr>
              <a:t>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</a:t>
            </a:r>
            <a:r>
              <a:rPr lang="en-US" altLang="ja-JP" dirty="0" err="1">
                <a:latin typeface="+mn-ea"/>
              </a:rPr>
              <a:t>busho</a:t>
            </a:r>
            <a:r>
              <a:rPr lang="en-US" altLang="ja-JP" dirty="0">
                <a:latin typeface="+mn-ea"/>
              </a:rPr>
              <a:t>]</a:t>
            </a:r>
          </a:p>
          <a:p>
            <a:r>
              <a:rPr lang="en-US" altLang="ja-JP" dirty="0" smtClean="0">
                <a:latin typeface="+mn-ea"/>
              </a:rPr>
              <a:t>               ) </a:t>
            </a:r>
            <a:r>
              <a:rPr lang="en-US" altLang="ja-JP" dirty="0">
                <a:latin typeface="+mn-ea"/>
              </a:rPr>
              <a:t>AS t2 </a:t>
            </a:r>
          </a:p>
          <a:p>
            <a:r>
              <a:rPr lang="fr-FR" altLang="ja-JP" dirty="0">
                <a:latin typeface="+mn-ea"/>
              </a:rPr>
              <a:t>ON t1.[ID] = t2.[ID]  </a:t>
            </a: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5344" y="950410"/>
            <a:ext cx="271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どちらが見やすい？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0390" y="5189142"/>
            <a:ext cx="7430714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→ 書き方</a:t>
            </a:r>
            <a:r>
              <a:rPr kumimoji="1" lang="ja-JP" altLang="en-US" dirty="0" smtClean="0">
                <a:latin typeface="+mn-ea"/>
              </a:rPr>
              <a:t>を意識することで</a:t>
            </a:r>
            <a:r>
              <a:rPr kumimoji="1" lang="ja-JP" altLang="en-US" dirty="0" smtClean="0">
                <a:latin typeface="+mn-ea"/>
              </a:rPr>
              <a:t>、「読みやすく保守しやすい」コードになる</a:t>
            </a:r>
            <a:endParaRPr kumimoji="1" lang="en-US" altLang="ja-JP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6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60481" y="77716"/>
            <a:ext cx="9570130" cy="720000"/>
          </a:xfrm>
        </p:spPr>
        <p:txBody>
          <a:bodyPr/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を書く際のルール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76920" y="1772770"/>
            <a:ext cx="3618307" cy="3737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SELECT [ID]</a:t>
            </a:r>
          </a:p>
          <a:p>
            <a:r>
              <a:rPr lang="ja-JP" altLang="en-US" dirty="0" smtClean="0">
                <a:latin typeface="+mn-ea"/>
              </a:rPr>
              <a:t>           </a:t>
            </a:r>
            <a:r>
              <a:rPr lang="en-US" altLang="ja-JP" dirty="0" smtClean="0">
                <a:latin typeface="+mn-ea"/>
              </a:rPr>
              <a:t>,[</a:t>
            </a:r>
            <a:r>
              <a:rPr lang="en-US" altLang="ja-JP" dirty="0">
                <a:latin typeface="+mn-ea"/>
              </a:rPr>
              <a:t>name]</a:t>
            </a:r>
          </a:p>
          <a:p>
            <a:r>
              <a:rPr lang="ja-JP" altLang="en-US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          </a:t>
            </a:r>
            <a:r>
              <a:rPr lang="en-US" altLang="ja-JP" dirty="0" smtClean="0">
                <a:latin typeface="+mn-ea"/>
              </a:rPr>
              <a:t>,[</a:t>
            </a:r>
            <a:r>
              <a:rPr lang="en-US" altLang="ja-JP" dirty="0">
                <a:latin typeface="+mn-ea"/>
              </a:rPr>
              <a:t>age]</a:t>
            </a:r>
          </a:p>
          <a:p>
            <a:r>
              <a:rPr lang="en-US" altLang="ja-JP" dirty="0">
                <a:latin typeface="+mn-ea"/>
              </a:rPr>
              <a:t>FROM 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].[SHAIN] AS t1 </a:t>
            </a:r>
          </a:p>
          <a:p>
            <a:r>
              <a:rPr lang="en-US" altLang="ja-JP" dirty="0">
                <a:latin typeface="+mn-ea"/>
              </a:rPr>
              <a:t>INNER JOIN</a:t>
            </a:r>
          </a:p>
          <a:p>
            <a:r>
              <a:rPr lang="en-US" altLang="ja-JP" dirty="0" smtClean="0">
                <a:latin typeface="+mn-ea"/>
              </a:rPr>
              <a:t>               (</a:t>
            </a:r>
            <a:endParaRPr lang="ja-JP" altLang="en-US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         SELECT </a:t>
            </a:r>
            <a:r>
              <a:rPr lang="en-US" altLang="ja-JP" dirty="0">
                <a:latin typeface="+mn-ea"/>
              </a:rPr>
              <a:t>[ID]</a:t>
            </a:r>
          </a:p>
          <a:p>
            <a:r>
              <a:rPr lang="en-US" altLang="ja-JP" dirty="0">
                <a:latin typeface="+mn-ea"/>
              </a:rPr>
              <a:t>       </a:t>
            </a:r>
            <a:r>
              <a:rPr lang="en-US" altLang="ja-JP" dirty="0" smtClean="0">
                <a:latin typeface="+mn-ea"/>
              </a:rPr>
              <a:t>                    ,[</a:t>
            </a:r>
            <a:r>
              <a:rPr lang="en-US" altLang="ja-JP" dirty="0" err="1">
                <a:latin typeface="+mn-ea"/>
              </a:rPr>
              <a:t>shozoku</a:t>
            </a:r>
            <a:r>
              <a:rPr lang="en-US" altLang="ja-JP" dirty="0">
                <a:latin typeface="+mn-ea"/>
              </a:rPr>
              <a:t>]</a:t>
            </a:r>
          </a:p>
          <a:p>
            <a:r>
              <a:rPr lang="en-US" altLang="ja-JP" dirty="0">
                <a:latin typeface="+mn-ea"/>
              </a:rPr>
              <a:t>   </a:t>
            </a:r>
            <a:r>
              <a:rPr lang="en-US" altLang="ja-JP" dirty="0" smtClean="0">
                <a:latin typeface="+mn-ea"/>
              </a:rPr>
              <a:t>                        ,[</a:t>
            </a:r>
            <a:r>
              <a:rPr lang="en-US" altLang="ja-JP" dirty="0" err="1">
                <a:latin typeface="+mn-ea"/>
              </a:rPr>
              <a:t>yakushoku</a:t>
            </a:r>
            <a:r>
              <a:rPr lang="en-US" altLang="ja-JP" dirty="0">
                <a:latin typeface="+mn-ea"/>
              </a:rPr>
              <a:t>] 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         FROM </a:t>
            </a:r>
            <a:r>
              <a:rPr lang="en-US" altLang="ja-JP" dirty="0">
                <a:latin typeface="+mn-ea"/>
              </a:rPr>
              <a:t>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</a:t>
            </a:r>
            <a:r>
              <a:rPr lang="en-US" altLang="ja-JP" dirty="0" err="1">
                <a:latin typeface="+mn-ea"/>
              </a:rPr>
              <a:t>busho</a:t>
            </a:r>
            <a:r>
              <a:rPr lang="en-US" altLang="ja-JP" dirty="0">
                <a:latin typeface="+mn-ea"/>
              </a:rPr>
              <a:t>]</a:t>
            </a:r>
          </a:p>
          <a:p>
            <a:r>
              <a:rPr lang="en-US" altLang="ja-JP" dirty="0" smtClean="0">
                <a:latin typeface="+mn-ea"/>
              </a:rPr>
              <a:t>               ) </a:t>
            </a:r>
            <a:r>
              <a:rPr lang="en-US" altLang="ja-JP" dirty="0">
                <a:latin typeface="+mn-ea"/>
              </a:rPr>
              <a:t>AS t2 </a:t>
            </a:r>
          </a:p>
          <a:p>
            <a:r>
              <a:rPr lang="fr-FR" altLang="ja-JP" dirty="0">
                <a:latin typeface="+mn-ea"/>
              </a:rPr>
              <a:t>ON t1.[ID] = t2.[ID]  </a:t>
            </a: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3334" y="908650"/>
            <a:ext cx="6737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+mn-ea"/>
              </a:rPr>
              <a:t>SQL</a:t>
            </a:r>
            <a:r>
              <a:rPr lang="ja-JP" altLang="en-US" sz="2000" dirty="0" smtClean="0">
                <a:latin typeface="+mn-ea"/>
              </a:rPr>
              <a:t>を書く際は以下の</a:t>
            </a:r>
            <a:r>
              <a:rPr lang="en-US" altLang="ja-JP" sz="2000" dirty="0" smtClean="0">
                <a:latin typeface="+mn-ea"/>
              </a:rPr>
              <a:t>4</a:t>
            </a:r>
            <a:r>
              <a:rPr lang="ja-JP" altLang="en-US" sz="2000" dirty="0" smtClean="0">
                <a:latin typeface="+mn-ea"/>
              </a:rPr>
              <a:t>点の記載</a:t>
            </a:r>
            <a:r>
              <a:rPr lang="ja-JP" altLang="en-US" sz="2000" dirty="0">
                <a:latin typeface="+mn-ea"/>
              </a:rPr>
              <a:t>方法</a:t>
            </a:r>
            <a:r>
              <a:rPr lang="ja-JP" altLang="en-US" sz="2000" dirty="0" smtClean="0">
                <a:latin typeface="+mn-ea"/>
              </a:rPr>
              <a:t>を特に注意します。</a:t>
            </a:r>
            <a:endParaRPr lang="en-US" altLang="ja-JP" sz="2000" dirty="0" smtClean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 smtClean="0">
                <a:latin typeface="+mn-ea"/>
              </a:rPr>
              <a:t>１．大文字と小文字</a:t>
            </a:r>
            <a:endParaRPr lang="en-US" altLang="ja-JP" sz="2000" dirty="0" smtClean="0">
              <a:latin typeface="+mn-ea"/>
            </a:endParaRPr>
          </a:p>
          <a:p>
            <a:r>
              <a:rPr kumimoji="1" lang="ja-JP" altLang="en-US" sz="2000" dirty="0" smtClean="0">
                <a:latin typeface="+mn-ea"/>
              </a:rPr>
              <a:t>２．カラム名</a:t>
            </a:r>
            <a:endParaRPr kumimoji="1" lang="en-US" altLang="ja-JP" sz="2000" dirty="0" smtClean="0">
              <a:latin typeface="+mn-ea"/>
            </a:endParaRPr>
          </a:p>
          <a:p>
            <a:r>
              <a:rPr lang="ja-JP" altLang="en-US" sz="2000" dirty="0" smtClean="0">
                <a:latin typeface="+mn-ea"/>
              </a:rPr>
              <a:t>３．インデント</a:t>
            </a:r>
            <a:endParaRPr lang="en-US" altLang="ja-JP" sz="2000" dirty="0" smtClean="0">
              <a:latin typeface="+mn-ea"/>
            </a:endParaRPr>
          </a:p>
          <a:p>
            <a:r>
              <a:rPr kumimoji="1" lang="ja-JP" altLang="en-US" sz="2000" dirty="0" smtClean="0">
                <a:latin typeface="+mn-ea"/>
              </a:rPr>
              <a:t>４．スペース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5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を書く際の</a:t>
            </a:r>
            <a:r>
              <a:rPr lang="ja-JP" altLang="en-US" dirty="0" smtClean="0"/>
              <a:t>ルール</a:t>
            </a:r>
            <a:endParaRPr lang="ja-JP" altLang="en-US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485179" y="1080654"/>
            <a:ext cx="8944148" cy="5095701"/>
          </a:xfrm>
          <a:prstGeom prst="rect">
            <a:avLst/>
          </a:prstGeom>
        </p:spPr>
        <p:txBody>
          <a:bodyPr lIns="90000"/>
          <a:lstStyle>
            <a:lvl1pPr marL="0" indent="0" algn="l" defTabSz="484862" rtl="0" eaLnBrk="1" fontAlgn="ctr" hangingPunct="1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kumimoji="1" sz="2000" b="0" i="0" kern="120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algn="l" defTabSz="484862" rtl="0" eaLnBrk="1" fontAlgn="ctr" hangingPunct="1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algn="l" defTabSz="484862" rtl="0" eaLnBrk="1" fontAlgn="ctr" hangingPunct="1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kumimoji="1" sz="2000" b="0" i="0" kern="120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 algn="l" defTabSz="484862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121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438218" indent="0" algn="l" defTabSz="484862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2121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666742" indent="-242431" algn="l" defTabSz="484862" rtl="0" eaLnBrk="1" latinLnBrk="0" hangingPunct="1">
              <a:spcBef>
                <a:spcPct val="20000"/>
              </a:spcBef>
              <a:buFont typeface="Arial"/>
              <a:buChar char="•"/>
              <a:defRPr kumimoji="1" sz="21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1607" indent="-242431" algn="l" defTabSz="484862" rtl="0" eaLnBrk="1" latinLnBrk="0" hangingPunct="1">
              <a:spcBef>
                <a:spcPct val="20000"/>
              </a:spcBef>
              <a:buFont typeface="Arial"/>
              <a:buChar char="•"/>
              <a:defRPr kumimoji="1" sz="21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6468" indent="-242431" algn="l" defTabSz="484862" rtl="0" eaLnBrk="1" latinLnBrk="0" hangingPunct="1">
              <a:spcBef>
                <a:spcPct val="20000"/>
              </a:spcBef>
              <a:buFont typeface="Arial"/>
              <a:buChar char="•"/>
              <a:defRPr kumimoji="1" sz="21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1332" indent="-242431" algn="l" defTabSz="484862" rtl="0" eaLnBrk="1" latinLnBrk="0" hangingPunct="1">
              <a:spcBef>
                <a:spcPct val="20000"/>
              </a:spcBef>
              <a:buFont typeface="Arial"/>
              <a:buChar char="•"/>
              <a:defRPr kumimoji="1" sz="21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+mn-ea"/>
                <a:ea typeface="+mn-ea"/>
              </a:rPr>
              <a:t>１．予約語</a:t>
            </a:r>
            <a:r>
              <a:rPr lang="en-US" altLang="ja-JP" dirty="0" smtClean="0">
                <a:latin typeface="+mn-ea"/>
                <a:ea typeface="+mn-ea"/>
              </a:rPr>
              <a:t>(SELECT</a:t>
            </a:r>
            <a:r>
              <a:rPr lang="ja-JP" altLang="en-US" dirty="0" smtClean="0">
                <a:latin typeface="+mn-ea"/>
                <a:ea typeface="+mn-ea"/>
              </a:rPr>
              <a:t>など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  <a:r>
              <a:rPr lang="ja-JP" altLang="en-US" dirty="0" smtClean="0">
                <a:latin typeface="+mn-ea"/>
                <a:ea typeface="+mn-ea"/>
              </a:rPr>
              <a:t>や関数</a:t>
            </a:r>
            <a:r>
              <a:rPr lang="en-US" altLang="ja-JP" dirty="0" smtClean="0">
                <a:latin typeface="+mn-ea"/>
                <a:ea typeface="+mn-ea"/>
              </a:rPr>
              <a:t>(COUNT</a:t>
            </a:r>
            <a:r>
              <a:rPr lang="ja-JP" altLang="en-US" dirty="0" smtClean="0">
                <a:latin typeface="+mn-ea"/>
                <a:ea typeface="+mn-ea"/>
              </a:rPr>
              <a:t>など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  <a:r>
              <a:rPr lang="ja-JP" altLang="en-US" dirty="0" smtClean="0">
                <a:latin typeface="+mn-ea"/>
                <a:ea typeface="+mn-ea"/>
              </a:rPr>
              <a:t>といったオブジェクト名以外の</a:t>
            </a:r>
            <a:r>
              <a:rPr lang="ja-JP" altLang="en-US" dirty="0" smtClean="0">
                <a:latin typeface="+mn-ea"/>
                <a:ea typeface="+mn-ea"/>
              </a:rPr>
              <a:t>句　　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  <a:ea typeface="+mn-ea"/>
              </a:rPr>
              <a:t>　</a:t>
            </a:r>
            <a:r>
              <a:rPr lang="ja-JP" altLang="en-US" dirty="0" smtClean="0">
                <a:latin typeface="+mn-ea"/>
                <a:ea typeface="+mn-ea"/>
              </a:rPr>
              <a:t>　</a:t>
            </a:r>
            <a:r>
              <a:rPr lang="ja-JP" altLang="en-US" dirty="0" smtClean="0">
                <a:latin typeface="+mn-ea"/>
                <a:ea typeface="+mn-ea"/>
              </a:rPr>
              <a:t>は</a:t>
            </a:r>
            <a:r>
              <a:rPr lang="ja-JP" altLang="en-US" dirty="0" smtClean="0">
                <a:latin typeface="+mn-ea"/>
                <a:ea typeface="+mn-ea"/>
              </a:rPr>
              <a:t>、大文字で書く。</a:t>
            </a:r>
            <a:endParaRPr lang="en-US" altLang="ja-JP" dirty="0" smtClean="0">
              <a:latin typeface="+mn-ea"/>
              <a:ea typeface="+mn-ea"/>
            </a:endParaRPr>
          </a:p>
          <a:p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　　例</a:t>
            </a:r>
            <a:r>
              <a:rPr lang="en-US" altLang="ja-JP" dirty="0" smtClean="0">
                <a:latin typeface="+mn-ea"/>
                <a:ea typeface="+mn-ea"/>
              </a:rPr>
              <a:t>) SELECT  COUNT(*)</a:t>
            </a:r>
          </a:p>
          <a:p>
            <a:r>
              <a:rPr lang="en-US" altLang="ja-JP" dirty="0" smtClean="0">
                <a:latin typeface="+mn-ea"/>
                <a:ea typeface="+mn-ea"/>
              </a:rPr>
              <a:t>         FROM </a:t>
            </a:r>
            <a:r>
              <a:rPr lang="ja-JP" altLang="en-US" dirty="0" smtClean="0">
                <a:latin typeface="+mn-ea"/>
                <a:ea typeface="+mn-ea"/>
              </a:rPr>
              <a:t>　</a:t>
            </a:r>
            <a:r>
              <a:rPr lang="en-US" altLang="ja-JP" dirty="0" smtClean="0">
                <a:latin typeface="+mn-ea"/>
                <a:ea typeface="+mn-ea"/>
              </a:rPr>
              <a:t> </a:t>
            </a:r>
            <a:r>
              <a:rPr lang="en-US" altLang="ja-JP" dirty="0" smtClean="0">
                <a:latin typeface="+mn-ea"/>
                <a:ea typeface="+mn-ea"/>
              </a:rPr>
              <a:t>[</a:t>
            </a:r>
            <a:r>
              <a:rPr lang="en-US" altLang="ja-JP" dirty="0" err="1" smtClean="0">
                <a:latin typeface="+mn-ea"/>
                <a:ea typeface="+mn-ea"/>
              </a:rPr>
              <a:t>dbo</a:t>
            </a:r>
            <a:r>
              <a:rPr lang="en-US" altLang="ja-JP" dirty="0" smtClean="0">
                <a:latin typeface="+mn-ea"/>
                <a:ea typeface="+mn-ea"/>
              </a:rPr>
              <a:t>].[SHAIN]</a:t>
            </a:r>
          </a:p>
          <a:p>
            <a:r>
              <a:rPr lang="en-US" altLang="ja-JP" dirty="0" smtClean="0">
                <a:latin typeface="+mn-ea"/>
                <a:ea typeface="+mn-ea"/>
              </a:rPr>
              <a:t>         WHERE  [ID] = 1111</a:t>
            </a:r>
          </a:p>
          <a:p>
            <a:endParaRPr lang="ja-JP" altLang="en-US" dirty="0" smtClean="0">
              <a:latin typeface="+mn-ea"/>
              <a:ea typeface="+mn-ea"/>
            </a:endParaRPr>
          </a:p>
          <a:p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２．カラム</a:t>
            </a:r>
            <a:r>
              <a:rPr lang="en-US" altLang="ja-JP" dirty="0" smtClean="0">
                <a:latin typeface="+mn-ea"/>
                <a:ea typeface="+mn-ea"/>
              </a:rPr>
              <a:t>(</a:t>
            </a:r>
            <a:r>
              <a:rPr lang="ja-JP" altLang="en-US" dirty="0" smtClean="0">
                <a:latin typeface="+mn-ea"/>
                <a:ea typeface="+mn-ea"/>
              </a:rPr>
              <a:t>項目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  <a:r>
              <a:rPr lang="ja-JP" altLang="en-US" dirty="0" smtClean="0">
                <a:latin typeface="+mn-ea"/>
                <a:ea typeface="+mn-ea"/>
              </a:rPr>
              <a:t>を並べる際には、</a:t>
            </a:r>
            <a:r>
              <a:rPr lang="en-US" altLang="ja-JP" dirty="0" smtClean="0">
                <a:latin typeface="+mn-ea"/>
                <a:ea typeface="+mn-ea"/>
              </a:rPr>
              <a:t>1</a:t>
            </a:r>
            <a:r>
              <a:rPr lang="ja-JP" altLang="en-US" dirty="0" smtClean="0">
                <a:latin typeface="+mn-ea"/>
                <a:ea typeface="+mn-ea"/>
              </a:rPr>
              <a:t>行に</a:t>
            </a:r>
            <a:r>
              <a:rPr lang="en-US" altLang="ja-JP" dirty="0" smtClean="0">
                <a:latin typeface="+mn-ea"/>
                <a:ea typeface="+mn-ea"/>
              </a:rPr>
              <a:t>1</a:t>
            </a:r>
            <a:r>
              <a:rPr lang="ja-JP" altLang="en-US" dirty="0" smtClean="0">
                <a:latin typeface="+mn-ea"/>
                <a:ea typeface="+mn-ea"/>
              </a:rPr>
              <a:t>カラムずつ書いていく。</a:t>
            </a:r>
            <a:endParaRPr lang="en-US" altLang="ja-JP" dirty="0" smtClean="0">
              <a:latin typeface="+mn-ea"/>
              <a:ea typeface="+mn-ea"/>
            </a:endParaRPr>
          </a:p>
          <a:p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　　例</a:t>
            </a:r>
            <a:r>
              <a:rPr lang="en-US" altLang="ja-JP" dirty="0" smtClean="0">
                <a:latin typeface="+mn-ea"/>
                <a:ea typeface="+mn-ea"/>
              </a:rPr>
              <a:t>) SELECT  [ID]</a:t>
            </a:r>
          </a:p>
          <a:p>
            <a:r>
              <a:rPr lang="en-US" altLang="ja-JP" dirty="0" smtClean="0">
                <a:latin typeface="+mn-ea"/>
                <a:ea typeface="+mn-ea"/>
              </a:rPr>
              <a:t>                    ,[NAME]</a:t>
            </a:r>
          </a:p>
          <a:p>
            <a:r>
              <a:rPr lang="en-US" altLang="ja-JP" dirty="0" smtClean="0">
                <a:latin typeface="+mn-ea"/>
                <a:ea typeface="+mn-ea"/>
              </a:rPr>
              <a:t>                    ,[AGE]</a:t>
            </a:r>
          </a:p>
          <a:p>
            <a:r>
              <a:rPr lang="en-US" altLang="ja-JP" dirty="0" smtClean="0">
                <a:latin typeface="+mn-ea"/>
                <a:ea typeface="+mn-ea"/>
              </a:rPr>
              <a:t>         FROM  [</a:t>
            </a:r>
            <a:r>
              <a:rPr lang="en-US" altLang="ja-JP" dirty="0" err="1" smtClean="0">
                <a:latin typeface="+mn-ea"/>
                <a:ea typeface="+mn-ea"/>
              </a:rPr>
              <a:t>dbo</a:t>
            </a:r>
            <a:r>
              <a:rPr lang="en-US" altLang="ja-JP" dirty="0" smtClean="0">
                <a:latin typeface="+mn-ea"/>
                <a:ea typeface="+mn-ea"/>
              </a:rPr>
              <a:t>].[SHAIN]</a:t>
            </a:r>
          </a:p>
          <a:p>
            <a:r>
              <a:rPr lang="ja-JP" altLang="en-US" dirty="0" smtClean="0">
                <a:latin typeface="+mn-ea"/>
                <a:ea typeface="+mn-ea"/>
              </a:rPr>
              <a:t>　　　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  <a:ea typeface="+mn-ea"/>
              </a:rPr>
              <a:t>　</a:t>
            </a:r>
            <a:r>
              <a:rPr lang="en-US" altLang="ja-JP" dirty="0" smtClean="0">
                <a:latin typeface="+mn-ea"/>
                <a:ea typeface="+mn-ea"/>
              </a:rPr>
              <a:t>※</a:t>
            </a:r>
            <a:r>
              <a:rPr lang="ja-JP" altLang="en-US" dirty="0" smtClean="0">
                <a:latin typeface="+mn-ea"/>
                <a:ea typeface="+mn-ea"/>
              </a:rPr>
              <a:t>カラム</a:t>
            </a:r>
            <a:r>
              <a:rPr lang="en-US" altLang="ja-JP" dirty="0" smtClean="0">
                <a:latin typeface="+mn-ea"/>
                <a:ea typeface="+mn-ea"/>
              </a:rPr>
              <a:t>(</a:t>
            </a:r>
            <a:r>
              <a:rPr lang="ja-JP" altLang="en-US" dirty="0" smtClean="0">
                <a:latin typeface="+mn-ea"/>
                <a:ea typeface="+mn-ea"/>
              </a:rPr>
              <a:t>項目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  <a:r>
              <a:rPr lang="ja-JP" altLang="en-US" dirty="0" smtClean="0">
                <a:latin typeface="+mn-ea"/>
                <a:ea typeface="+mn-ea"/>
              </a:rPr>
              <a:t>を区切るコンマ「</a:t>
            </a:r>
            <a:r>
              <a:rPr lang="en-US" altLang="ja-JP" dirty="0" smtClean="0">
                <a:latin typeface="+mn-ea"/>
                <a:ea typeface="+mn-ea"/>
              </a:rPr>
              <a:t>,</a:t>
            </a:r>
            <a:r>
              <a:rPr lang="ja-JP" altLang="en-US" dirty="0" smtClean="0">
                <a:latin typeface="+mn-ea"/>
                <a:ea typeface="+mn-ea"/>
              </a:rPr>
              <a:t>」は、カラムの前</a:t>
            </a:r>
            <a:r>
              <a:rPr lang="en-US" altLang="ja-JP" dirty="0" smtClean="0">
                <a:latin typeface="+mn-ea"/>
                <a:ea typeface="+mn-ea"/>
              </a:rPr>
              <a:t>(</a:t>
            </a:r>
            <a:r>
              <a:rPr lang="ja-JP" altLang="en-US" dirty="0" smtClean="0">
                <a:latin typeface="+mn-ea"/>
                <a:ea typeface="+mn-ea"/>
              </a:rPr>
              <a:t>もしくは後ろ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  <a:r>
              <a:rPr lang="ja-JP" altLang="en-US" dirty="0" err="1" smtClean="0">
                <a:latin typeface="+mn-ea"/>
                <a:ea typeface="+mn-ea"/>
              </a:rPr>
              <a:t>で統</a:t>
            </a:r>
            <a:r>
              <a:rPr lang="ja-JP" altLang="en-US" dirty="0" smtClean="0">
                <a:latin typeface="+mn-ea"/>
                <a:ea typeface="+mn-ea"/>
              </a:rPr>
              <a:t>一する。</a:t>
            </a:r>
            <a:endParaRPr lang="en-US" altLang="ja-JP" dirty="0" smtClean="0">
              <a:latin typeface="+mn-ea"/>
              <a:ea typeface="+mn-ea"/>
            </a:endParaRPr>
          </a:p>
        </p:txBody>
      </p:sp>
      <p:sp>
        <p:nvSpPr>
          <p:cNvPr id="6" name="左矢印 5"/>
          <p:cNvSpPr/>
          <p:nvPr/>
        </p:nvSpPr>
        <p:spPr>
          <a:xfrm>
            <a:off x="3296770" y="4197207"/>
            <a:ext cx="576080" cy="2160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左矢印 6"/>
          <p:cNvSpPr/>
          <p:nvPr/>
        </p:nvSpPr>
        <p:spPr>
          <a:xfrm>
            <a:off x="3584810" y="4525113"/>
            <a:ext cx="576080" cy="2160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左矢印 7"/>
          <p:cNvSpPr/>
          <p:nvPr/>
        </p:nvSpPr>
        <p:spPr>
          <a:xfrm>
            <a:off x="3581924" y="4853019"/>
            <a:ext cx="576080" cy="2160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280490" y="1988800"/>
            <a:ext cx="1080150" cy="10081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501774" y="1988800"/>
            <a:ext cx="867006" cy="351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7185310" y="260560"/>
            <a:ext cx="3528490" cy="18002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カラムにカッコが付いているが、忘れないようにリマインドが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あれ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ば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3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73472" y="908720"/>
            <a:ext cx="4248157" cy="525641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３．インデント</a:t>
            </a:r>
            <a:r>
              <a:rPr lang="ja-JP" altLang="en-US" dirty="0">
                <a:latin typeface="+mn-ea"/>
                <a:ea typeface="+mn-ea"/>
              </a:rPr>
              <a:t>を</a:t>
            </a:r>
            <a:r>
              <a:rPr lang="ja-JP" altLang="en-US" dirty="0" smtClean="0">
                <a:latin typeface="+mn-ea"/>
                <a:ea typeface="+mn-ea"/>
              </a:rPr>
              <a:t>揃える</a:t>
            </a:r>
            <a:endParaRPr lang="en-US" altLang="ja-JP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→副問い合わせを使用する場合などは、特に気を付ける</a:t>
            </a:r>
            <a:r>
              <a:rPr lang="ja-JP" altLang="en-US" dirty="0">
                <a:latin typeface="+mn-ea"/>
                <a:ea typeface="+mn-ea"/>
              </a:rPr>
              <a:t>。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  <a:ea typeface="+mn-ea"/>
              </a:rPr>
              <a:t>　</a:t>
            </a:r>
            <a:r>
              <a:rPr lang="ja-JP" altLang="en-US" dirty="0" smtClean="0">
                <a:latin typeface="+mn-ea"/>
                <a:ea typeface="+mn-ea"/>
              </a:rPr>
              <a:t>　</a:t>
            </a:r>
            <a:endParaRPr lang="en-US" altLang="ja-JP" dirty="0" smtClean="0">
              <a:latin typeface="+mn-ea"/>
              <a:ea typeface="+mn-ea"/>
            </a:endParaRP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を書く際の</a:t>
            </a:r>
            <a:r>
              <a:rPr lang="ja-JP" altLang="en-US" dirty="0" smtClean="0"/>
              <a:t>ルール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1204" y="1346044"/>
            <a:ext cx="3751746" cy="3737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SELECT [ID]</a:t>
            </a:r>
          </a:p>
          <a:p>
            <a:r>
              <a:rPr lang="ja-JP" altLang="en-US" dirty="0" smtClean="0">
                <a:latin typeface="+mn-ea"/>
              </a:rPr>
              <a:t>           </a:t>
            </a:r>
            <a:r>
              <a:rPr lang="en-US" altLang="ja-JP" dirty="0" smtClean="0">
                <a:latin typeface="+mn-ea"/>
              </a:rPr>
              <a:t>,[name]</a:t>
            </a:r>
          </a:p>
          <a:p>
            <a:r>
              <a:rPr lang="ja-JP" altLang="en-US" dirty="0" smtClean="0">
                <a:latin typeface="+mn-ea"/>
              </a:rPr>
              <a:t>           </a:t>
            </a:r>
            <a:r>
              <a:rPr lang="en-US" altLang="ja-JP" dirty="0" smtClean="0">
                <a:latin typeface="+mn-ea"/>
              </a:rPr>
              <a:t>,[age]</a:t>
            </a:r>
          </a:p>
          <a:p>
            <a:r>
              <a:rPr lang="en-US" altLang="ja-JP" dirty="0" smtClean="0">
                <a:latin typeface="+mn-ea"/>
              </a:rPr>
              <a:t>FROM [</a:t>
            </a:r>
            <a:r>
              <a:rPr lang="en-US" altLang="ja-JP" dirty="0" err="1" smtClean="0">
                <a:latin typeface="+mn-ea"/>
              </a:rPr>
              <a:t>dbo</a:t>
            </a:r>
            <a:r>
              <a:rPr lang="en-US" altLang="ja-JP" dirty="0" smtClean="0">
                <a:latin typeface="+mn-ea"/>
              </a:rPr>
              <a:t>].[SHAIN] AS t1 </a:t>
            </a:r>
          </a:p>
          <a:p>
            <a:r>
              <a:rPr lang="en-US" altLang="ja-JP" dirty="0" smtClean="0">
                <a:latin typeface="+mn-ea"/>
              </a:rPr>
              <a:t>INNER JOIN</a:t>
            </a:r>
          </a:p>
          <a:p>
            <a:r>
              <a:rPr lang="en-US" altLang="ja-JP" dirty="0" smtClean="0">
                <a:latin typeface="+mn-ea"/>
              </a:rPr>
              <a:t>               (</a:t>
            </a:r>
            <a:endParaRPr lang="ja-JP" altLang="en-US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                SELECT [ID]</a:t>
            </a:r>
          </a:p>
          <a:p>
            <a:r>
              <a:rPr lang="en-US" altLang="ja-JP" dirty="0" smtClean="0">
                <a:latin typeface="+mn-ea"/>
              </a:rPr>
              <a:t>                           ,[</a:t>
            </a:r>
            <a:r>
              <a:rPr lang="en-US" altLang="ja-JP" dirty="0" err="1" smtClean="0">
                <a:latin typeface="+mn-ea"/>
              </a:rPr>
              <a:t>shozoku</a:t>
            </a:r>
            <a:r>
              <a:rPr lang="en-US" altLang="ja-JP" dirty="0" smtClean="0">
                <a:latin typeface="+mn-ea"/>
              </a:rPr>
              <a:t>]</a:t>
            </a:r>
          </a:p>
          <a:p>
            <a:r>
              <a:rPr lang="en-US" altLang="ja-JP" dirty="0" smtClean="0">
                <a:latin typeface="+mn-ea"/>
              </a:rPr>
              <a:t>                           ,[</a:t>
            </a:r>
            <a:r>
              <a:rPr lang="en-US" altLang="ja-JP" dirty="0" err="1" smtClean="0">
                <a:latin typeface="+mn-ea"/>
              </a:rPr>
              <a:t>yakushoku</a:t>
            </a:r>
            <a:r>
              <a:rPr lang="en-US" altLang="ja-JP" dirty="0" smtClean="0">
                <a:latin typeface="+mn-ea"/>
              </a:rPr>
              <a:t>] </a:t>
            </a:r>
          </a:p>
          <a:p>
            <a:r>
              <a:rPr lang="en-US" altLang="ja-JP" dirty="0" smtClean="0">
                <a:latin typeface="+mn-ea"/>
              </a:rPr>
              <a:t>                FROM [</a:t>
            </a:r>
            <a:r>
              <a:rPr lang="en-US" altLang="ja-JP" dirty="0" err="1" smtClean="0">
                <a:latin typeface="+mn-ea"/>
              </a:rPr>
              <a:t>dbo</a:t>
            </a:r>
            <a:r>
              <a:rPr lang="en-US" altLang="ja-JP" dirty="0" smtClean="0">
                <a:latin typeface="+mn-ea"/>
              </a:rPr>
              <a:t>].[</a:t>
            </a:r>
            <a:r>
              <a:rPr lang="en-US" altLang="ja-JP" dirty="0" err="1" smtClean="0">
                <a:latin typeface="+mn-ea"/>
              </a:rPr>
              <a:t>busho</a:t>
            </a:r>
            <a:r>
              <a:rPr lang="en-US" altLang="ja-JP" dirty="0" smtClean="0">
                <a:latin typeface="+mn-ea"/>
              </a:rPr>
              <a:t>]</a:t>
            </a:r>
          </a:p>
          <a:p>
            <a:r>
              <a:rPr lang="en-US" altLang="ja-JP" dirty="0" smtClean="0">
                <a:latin typeface="+mn-ea"/>
              </a:rPr>
              <a:t>               ) AS t2 </a:t>
            </a:r>
          </a:p>
          <a:p>
            <a:r>
              <a:rPr lang="fr-FR" altLang="ja-JP" dirty="0" smtClean="0">
                <a:latin typeface="+mn-ea"/>
              </a:rPr>
              <a:t>ON t1.[ID] = t2.[ID]  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21627" y="908720"/>
            <a:ext cx="475210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+mn-ea"/>
              </a:rPr>
              <a:t>４．演算子</a:t>
            </a:r>
            <a:r>
              <a:rPr lang="ja-JP" altLang="en-US" sz="2000" dirty="0">
                <a:latin typeface="+mn-ea"/>
              </a:rPr>
              <a:t>の前後は半角スペースを一つ</a:t>
            </a:r>
            <a:r>
              <a:rPr lang="ja-JP" altLang="en-US" sz="2000" dirty="0" smtClean="0">
                <a:latin typeface="+mn-ea"/>
              </a:rPr>
              <a:t>だ　</a:t>
            </a:r>
            <a:endParaRPr lang="en-US" altLang="ja-JP" sz="2000" dirty="0" smtClean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　</a:t>
            </a:r>
            <a:r>
              <a:rPr lang="ja-JP" altLang="en-US" sz="2000" dirty="0" smtClean="0">
                <a:latin typeface="+mn-ea"/>
              </a:rPr>
              <a:t>　</a:t>
            </a:r>
            <a:r>
              <a:rPr lang="ja-JP" altLang="en-US" sz="2000" dirty="0" err="1" smtClean="0">
                <a:latin typeface="+mn-ea"/>
              </a:rPr>
              <a:t>け</a:t>
            </a:r>
            <a:r>
              <a:rPr lang="ja-JP" altLang="en-US" sz="2000" dirty="0">
                <a:latin typeface="+mn-ea"/>
              </a:rPr>
              <a:t>空ける</a:t>
            </a:r>
            <a:r>
              <a:rPr lang="ja-JP" altLang="en-US" sz="2000" dirty="0" smtClean="0">
                <a:latin typeface="+mn-ea"/>
              </a:rPr>
              <a:t>。</a:t>
            </a:r>
            <a:endParaRPr lang="en-US" altLang="ja-JP" sz="2000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　　例</a:t>
            </a:r>
            <a:r>
              <a:rPr kumimoji="1" lang="en-US" altLang="ja-JP" dirty="0" smtClean="0">
                <a:latin typeface="+mn-ea"/>
              </a:rPr>
              <a:t>) </a:t>
            </a:r>
            <a:r>
              <a:rPr lang="en-US" altLang="ja-JP" dirty="0">
                <a:latin typeface="+mn-ea"/>
              </a:rPr>
              <a:t>SELECT [ID]</a:t>
            </a:r>
          </a:p>
          <a:p>
            <a:r>
              <a:rPr lang="en-US" altLang="ja-JP" dirty="0">
                <a:latin typeface="+mn-ea"/>
              </a:rPr>
              <a:t>      </a:t>
            </a:r>
            <a:r>
              <a:rPr lang="en-US" altLang="ja-JP" dirty="0" smtClean="0">
                <a:latin typeface="+mn-ea"/>
              </a:rPr>
              <a:t>              ,[</a:t>
            </a:r>
            <a:r>
              <a:rPr lang="en-US" altLang="ja-JP" dirty="0">
                <a:latin typeface="+mn-ea"/>
              </a:rPr>
              <a:t>ID] + [</a:t>
            </a:r>
            <a:r>
              <a:rPr lang="en-US" altLang="ja-JP" dirty="0" err="1">
                <a:latin typeface="+mn-ea"/>
              </a:rPr>
              <a:t>nennji</a:t>
            </a:r>
            <a:r>
              <a:rPr lang="en-US" altLang="ja-JP" dirty="0">
                <a:latin typeface="+mn-ea"/>
              </a:rPr>
              <a:t>] AS [code]</a:t>
            </a:r>
          </a:p>
          <a:p>
            <a:r>
              <a:rPr lang="en-US" altLang="ja-JP" dirty="0" smtClean="0">
                <a:latin typeface="+mn-ea"/>
              </a:rPr>
              <a:t>         FROM </a:t>
            </a:r>
            <a:r>
              <a:rPr lang="en-US" altLang="ja-JP" dirty="0">
                <a:latin typeface="+mn-ea"/>
              </a:rPr>
              <a:t>[</a:t>
            </a:r>
            <a:r>
              <a:rPr lang="en-US" altLang="ja-JP" dirty="0" err="1">
                <a:latin typeface="+mn-ea"/>
              </a:rPr>
              <a:t>dbo</a:t>
            </a:r>
            <a:r>
              <a:rPr lang="en-US" altLang="ja-JP" dirty="0">
                <a:latin typeface="+mn-ea"/>
              </a:rPr>
              <a:t>].[SHAIN] </a:t>
            </a:r>
            <a:r>
              <a:rPr lang="en-US" altLang="ja-JP" dirty="0" smtClean="0">
                <a:latin typeface="+mn-ea"/>
              </a:rPr>
              <a:t> </a:t>
            </a:r>
            <a:endParaRPr lang="en-US" altLang="ja-JP" dirty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         WHERE </a:t>
            </a:r>
            <a:r>
              <a:rPr lang="en-US" altLang="ja-JP" dirty="0">
                <a:latin typeface="+mn-ea"/>
              </a:rPr>
              <a:t>[ID] = 1111  </a:t>
            </a:r>
          </a:p>
          <a:p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52631" y="2780910"/>
            <a:ext cx="0" cy="1728240"/>
          </a:xfrm>
          <a:prstGeom prst="line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6750374" y="2137870"/>
            <a:ext cx="347307" cy="288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/>
          <p:cNvSpPr/>
          <p:nvPr/>
        </p:nvSpPr>
        <p:spPr>
          <a:xfrm>
            <a:off x="6656824" y="2699647"/>
            <a:ext cx="347307" cy="288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5239886" y="2699647"/>
            <a:ext cx="3528490" cy="18002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綺麗に書く理由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→レビュー、納品、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メンテナンス担当が変わる可能性もある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が汚いと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6199408" y="1880785"/>
            <a:ext cx="3528490" cy="18002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解説時のコード説明は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最初だ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け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説明のみうつ？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→エラーの例も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はコードの内容を説明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編集の手間はなるべく避ける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6351808" y="5057750"/>
            <a:ext cx="3528490" cy="18002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実行例等は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QA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でも。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QA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は特に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丁寧に。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59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講座</a:t>
            </a:r>
            <a:r>
              <a:rPr lang="ja-JP" altLang="en-US" dirty="0" smtClean="0"/>
              <a:t>のねらい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3396" y="976582"/>
            <a:ext cx="194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●リアライズ</a:t>
            </a:r>
          </a:p>
        </p:txBody>
      </p:sp>
      <p:sp>
        <p:nvSpPr>
          <p:cNvPr id="5" name="楕円 4"/>
          <p:cNvSpPr/>
          <p:nvPr/>
        </p:nvSpPr>
        <p:spPr>
          <a:xfrm>
            <a:off x="1640540" y="2086337"/>
            <a:ext cx="1141139" cy="79211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現状</a:t>
            </a:r>
          </a:p>
        </p:txBody>
      </p:sp>
      <p:sp>
        <p:nvSpPr>
          <p:cNvPr id="6" name="楕円 5"/>
          <p:cNvSpPr/>
          <p:nvPr/>
        </p:nvSpPr>
        <p:spPr>
          <a:xfrm>
            <a:off x="4736970" y="1438247"/>
            <a:ext cx="3456480" cy="208829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（あるべき姿）</a:t>
            </a:r>
            <a:endParaRPr kumimoji="1"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・適切なデータ管理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・品質の高いデータ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等々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上カーブ矢印 6"/>
          <p:cNvSpPr/>
          <p:nvPr/>
        </p:nvSpPr>
        <p:spPr>
          <a:xfrm>
            <a:off x="2648680" y="2878447"/>
            <a:ext cx="2160300" cy="550553"/>
          </a:xfrm>
          <a:prstGeom prst="curvedUpArrow">
            <a:avLst>
              <a:gd name="adj1" fmla="val 21856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748" y="4241882"/>
            <a:ext cx="7273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（あるべき姿）を目指すためには？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→現状のデータと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ToBe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（あるべき姿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）の間にあるギャップを把握して、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適切な方策を打ち出す必要がある。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94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 smtClean="0"/>
              <a:t>講座のねらい</a:t>
            </a:r>
            <a:r>
              <a:rPr lang="en-US" altLang="ja-JP" dirty="0" smtClean="0"/>
              <a:t>(2)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2400" y="1196690"/>
            <a:ext cx="295241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●データを調査する手段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Alteryx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・目検　　等々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は、あくまでもデータ調査手段の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一つに過ぎない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4016870" y="1811363"/>
            <a:ext cx="1080150" cy="64809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29080" y="1566021"/>
            <a:ext cx="352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kumimoji="1" lang="ja-JP" altLang="en-US" sz="20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を学ぶ理由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データベースの標準的な言語で</a:t>
            </a: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あり、データ抽出プロセスを考えながら学ぶことができる。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52500" y="4257225"/>
            <a:ext cx="6840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技術的なところの習得はもちろんのことながら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、目的に沿ったデータを適切に抽出するプロセスを身に付ける機会としてほしい。</a:t>
            </a:r>
            <a:endParaRPr kumimoji="1" lang="ja-JP" altLang="en-US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72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“</a:t>
            </a:r>
            <a:r>
              <a:rPr lang="ja-JP" altLang="en-US" dirty="0"/>
              <a:t>データベース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といえども様々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1026" name="Picture 2" descr="C:\Users\moritas\Pictures\その他\迷う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53" y="4813171"/>
            <a:ext cx="1296152" cy="13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 : 代替処理 3"/>
          <p:cNvSpPr/>
          <p:nvPr/>
        </p:nvSpPr>
        <p:spPr>
          <a:xfrm>
            <a:off x="1424510" y="980660"/>
            <a:ext cx="2520280" cy="1008112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ORACLE </a:t>
            </a:r>
            <a:r>
              <a:rPr kumimoji="1" lang="en-US" altLang="ja-JP" dirty="0" err="1" smtClean="0"/>
              <a:t>DataBase</a:t>
            </a:r>
            <a:endParaRPr kumimoji="1" lang="ja-JP" altLang="en-US" dirty="0"/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4957253" y="980660"/>
            <a:ext cx="2520280" cy="1008112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Microsoft SQL Server</a:t>
            </a:r>
            <a:endParaRPr kumimoji="1" lang="ja-JP" altLang="en-US" dirty="0"/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560512" y="2492870"/>
            <a:ext cx="2520280" cy="1008112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MYSQL</a:t>
            </a:r>
            <a:endParaRPr kumimoji="1" lang="ja-JP" altLang="en-US" dirty="0"/>
          </a:p>
        </p:txBody>
      </p:sp>
      <p:sp>
        <p:nvSpPr>
          <p:cNvPr id="8" name="フローチャート : 代替処理 7"/>
          <p:cNvSpPr/>
          <p:nvPr/>
        </p:nvSpPr>
        <p:spPr>
          <a:xfrm>
            <a:off x="1640540" y="4238567"/>
            <a:ext cx="2520280" cy="1008112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Postgre</a:t>
            </a:r>
            <a:r>
              <a:rPr kumimoji="1" lang="en-US" altLang="ja-JP" dirty="0" smtClean="0"/>
              <a:t>SQL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321152" y="5030713"/>
            <a:ext cx="3240360" cy="93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今回の課題を行う環境を設定しつつ、</a:t>
            </a:r>
            <a:r>
              <a:rPr kumimoji="1" lang="en-US" altLang="ja-JP" dirty="0" smtClean="0">
                <a:solidFill>
                  <a:srgbClr val="FF0000"/>
                </a:solidFill>
              </a:rPr>
              <a:t>SQL Server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の操作方法について学びましょう！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69030" y="2893140"/>
            <a:ext cx="403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データベースにはそれぞれ特有の書き方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方言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があり、使用するデータベースの特徴を抑えながら学ぶ必要あり。</a:t>
            </a:r>
          </a:p>
        </p:txBody>
      </p:sp>
    </p:spTree>
    <p:extLst>
      <p:ext uri="{BB962C8B-B14F-4D97-AF65-F5344CB8AC3E}">
        <p14:creationId xmlns:p14="http://schemas.microsoft.com/office/powerpoint/2010/main" val="29668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847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SQL Server Management Studio</a:t>
            </a:r>
            <a:r>
              <a:rPr kumimoji="1" lang="ja-JP" altLang="en-US" dirty="0" smtClean="0"/>
              <a:t>を立ち上げる</a:t>
            </a:r>
            <a:endParaRPr kumimoji="1"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17" b="30627"/>
          <a:stretch/>
        </p:blipFill>
        <p:spPr bwMode="auto">
          <a:xfrm>
            <a:off x="272480" y="836712"/>
            <a:ext cx="846279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7185310" y="260560"/>
            <a:ext cx="3528490" cy="18002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文字が小さい。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ディスプレイサイズの確認と、動画の場合も拡大鏡を考慮する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9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新規</a:t>
            </a:r>
            <a:r>
              <a:rPr kumimoji="1" lang="ja-JP" altLang="en-US" dirty="0" smtClean="0"/>
              <a:t>データベースの構築</a:t>
            </a:r>
            <a:endParaRPr kumimoji="1" lang="en-US" altLang="ja-JP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r="55788" b="41018"/>
          <a:stretch/>
        </p:blipFill>
        <p:spPr bwMode="auto">
          <a:xfrm>
            <a:off x="172188" y="709599"/>
            <a:ext cx="7495222" cy="419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矢印 1"/>
          <p:cNvSpPr/>
          <p:nvPr/>
        </p:nvSpPr>
        <p:spPr>
          <a:xfrm>
            <a:off x="3440832" y="2348880"/>
            <a:ext cx="1008112" cy="576064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08784" y="1556792"/>
            <a:ext cx="5760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①</a:t>
            </a:r>
            <a:endParaRPr kumimoji="1" lang="ja-JP" alt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94" y="866265"/>
            <a:ext cx="5007908" cy="4186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7401272" y="866265"/>
            <a:ext cx="7200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29264" y="1389484"/>
            <a:ext cx="2304256" cy="16730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544" y="5546890"/>
            <a:ext cx="889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①「データベース」を右クリックし、「新しいデータベース」をクリック。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②「新しいデータベース」ウィンドウが立ち上がるため、</a:t>
            </a:r>
            <a:r>
              <a:rPr kumimoji="1" lang="ja-JP" altLang="en-US" sz="1400" dirty="0" smtClean="0"/>
              <a:t>データベース名に</a:t>
            </a:r>
            <a:r>
              <a:rPr lang="ja-JP" altLang="en-US" sz="1400" dirty="0" smtClean="0"/>
              <a:t>ご</a:t>
            </a:r>
            <a:r>
              <a:rPr lang="ja-JP" altLang="en-US" sz="1400" dirty="0"/>
              <a:t>自身</a:t>
            </a:r>
            <a:r>
              <a:rPr lang="ja-JP" altLang="en-US" sz="1400" dirty="0" smtClean="0"/>
              <a:t>の名前を</a:t>
            </a:r>
            <a:r>
              <a:rPr kumimoji="1" lang="ja-JP" altLang="en-US" sz="1400" dirty="0" smtClean="0"/>
              <a:t>入力。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12363" b="43243"/>
          <a:stretch/>
        </p:blipFill>
        <p:spPr>
          <a:xfrm>
            <a:off x="381252" y="722902"/>
            <a:ext cx="9152002" cy="2235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「新しいデータベース」の説明（全般）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2800" y="16288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16896" y="162880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②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2188" y="2996952"/>
            <a:ext cx="9461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①初期サイズ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ダブルクリックで編集可能。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読み込むファイルのサイズを考え、設定すること。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②自動拡張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最大サイズ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初期サイズから不足が発生した場合に、自動的に拡張する設定。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「</a:t>
            </a:r>
            <a:r>
              <a:rPr lang="en-US" altLang="ja-JP" sz="1400" dirty="0" smtClean="0"/>
              <a:t>…</a:t>
            </a:r>
            <a:r>
              <a:rPr lang="ja-JP" altLang="en-US" sz="1400" dirty="0" smtClean="0"/>
              <a:t>」ボックスで設定できるため、大幅な拡張が必要な際には設定すること。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最大サイズは基本「無制限」でよいが、データ容量の問題などがある場合は設定すること。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1186</TotalTime>
  <Words>1558</Words>
  <Application>Microsoft Office PowerPoint</Application>
  <PresentationFormat>A4 210 x 297 mm</PresentationFormat>
  <Paragraphs>241</Paragraphs>
  <Slides>25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4" baseType="lpstr">
      <vt:lpstr>HGPｺﾞｼｯｸE</vt:lpstr>
      <vt:lpstr>HGPｺﾞｼｯｸE</vt:lpstr>
      <vt:lpstr>HGP創英角ｺﾞｼｯｸUB</vt:lpstr>
      <vt:lpstr>Meiryo UI</vt:lpstr>
      <vt:lpstr>MS PGothic</vt:lpstr>
      <vt:lpstr>Yu Gothic</vt:lpstr>
      <vt:lpstr>Arial</vt:lpstr>
      <vt:lpstr>Wingdings</vt:lpstr>
      <vt:lpstr>プレゼンテーションテンプレート2017（ケース2-1用）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環境構築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SQLを書く際のルール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安原 朋紀</cp:lastModifiedBy>
  <cp:revision>48</cp:revision>
  <cp:lastPrinted>2016-10-11T04:40:04Z</cp:lastPrinted>
  <dcterms:created xsi:type="dcterms:W3CDTF">2016-12-21T07:08:36Z</dcterms:created>
  <dcterms:modified xsi:type="dcterms:W3CDTF">2021-01-07T04:55:01Z</dcterms:modified>
  <cp:version>1.1</cp:version>
</cp:coreProperties>
</file>