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13"/>
  </p:notesMasterIdLst>
  <p:handoutMasterIdLst>
    <p:handoutMasterId r:id="rId14"/>
  </p:handoutMasterIdLst>
  <p:sldIdLst>
    <p:sldId id="270" r:id="rId2"/>
    <p:sldId id="292" r:id="rId3"/>
    <p:sldId id="271" r:id="rId4"/>
    <p:sldId id="272" r:id="rId5"/>
    <p:sldId id="273" r:id="rId6"/>
    <p:sldId id="274" r:id="rId7"/>
    <p:sldId id="275" r:id="rId8"/>
    <p:sldId id="276" r:id="rId9"/>
    <p:sldId id="277" r:id="rId10"/>
    <p:sldId id="294" r:id="rId11"/>
    <p:sldId id="262" r:id="rId12"/>
  </p:sldIdLst>
  <p:sldSz cx="9906000" cy="6858000" type="A4"/>
  <p:notesSz cx="6858000" cy="9144000"/>
  <p:defaultTex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40404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6519" autoAdjust="0"/>
  </p:normalViewPr>
  <p:slideViewPr>
    <p:cSldViewPr snapToObjects="1">
      <p:cViewPr varScale="1">
        <p:scale>
          <a:sx n="122" d="100"/>
          <a:sy n="122" d="100"/>
        </p:scale>
        <p:origin x="1044" y="114"/>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0" d="100"/>
          <a:sy n="90" d="100"/>
        </p:scale>
        <p:origin x="3696" y="72"/>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F4258-8B54-E846-A716-B40C4AB7CB0A}" type="slidenum">
              <a:rPr kumimoji="1" lang="ja-JP" altLang="en-US" smtClean="0"/>
              <a:t>‹#›</a:t>
            </a:fld>
            <a:endParaRPr kumimoji="1" lang="ja-JP" altLang="en-US"/>
          </a:p>
        </p:txBody>
      </p:sp>
    </p:spTree>
    <p:extLst>
      <p:ext uri="{BB962C8B-B14F-4D97-AF65-F5344CB8AC3E}">
        <p14:creationId xmlns:p14="http://schemas.microsoft.com/office/powerpoint/2010/main" val="2060372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2021/3/19</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25880" rtl="0" eaLnBrk="1" latinLnBrk="0" hangingPunct="1">
      <a:defRPr kumimoji="1" sz="1215" kern="1200">
        <a:solidFill>
          <a:schemeClr val="tx1"/>
        </a:solidFill>
        <a:latin typeface="+mn-lt"/>
        <a:ea typeface="+mn-ea"/>
        <a:cs typeface="+mn-cs"/>
      </a:defRPr>
    </a:lvl1pPr>
    <a:lvl2pPr marL="462940" algn="l" defTabSz="925880" rtl="0" eaLnBrk="1" latinLnBrk="0" hangingPunct="1">
      <a:defRPr kumimoji="1" sz="1215" kern="1200">
        <a:solidFill>
          <a:schemeClr val="tx1"/>
        </a:solidFill>
        <a:latin typeface="+mn-lt"/>
        <a:ea typeface="+mn-ea"/>
        <a:cs typeface="+mn-cs"/>
      </a:defRPr>
    </a:lvl2pPr>
    <a:lvl3pPr marL="925880" algn="l" defTabSz="925880" rtl="0" eaLnBrk="1" latinLnBrk="0" hangingPunct="1">
      <a:defRPr kumimoji="1" sz="1215" kern="1200">
        <a:solidFill>
          <a:schemeClr val="tx1"/>
        </a:solidFill>
        <a:latin typeface="+mn-lt"/>
        <a:ea typeface="+mn-ea"/>
        <a:cs typeface="+mn-cs"/>
      </a:defRPr>
    </a:lvl3pPr>
    <a:lvl4pPr marL="1388820" algn="l" defTabSz="925880" rtl="0" eaLnBrk="1" latinLnBrk="0" hangingPunct="1">
      <a:defRPr kumimoji="1" sz="1215" kern="1200">
        <a:solidFill>
          <a:schemeClr val="tx1"/>
        </a:solidFill>
        <a:latin typeface="+mn-lt"/>
        <a:ea typeface="+mn-ea"/>
        <a:cs typeface="+mn-cs"/>
      </a:defRPr>
    </a:lvl4pPr>
    <a:lvl5pPr marL="1851759" algn="l" defTabSz="925880" rtl="0" eaLnBrk="1" latinLnBrk="0" hangingPunct="1">
      <a:defRPr kumimoji="1" sz="1215" kern="1200">
        <a:solidFill>
          <a:schemeClr val="tx1"/>
        </a:solidFill>
        <a:latin typeface="+mn-lt"/>
        <a:ea typeface="+mn-ea"/>
        <a:cs typeface="+mn-cs"/>
      </a:defRPr>
    </a:lvl5pPr>
    <a:lvl6pPr marL="2314699" algn="l" defTabSz="925880" rtl="0" eaLnBrk="1" latinLnBrk="0" hangingPunct="1">
      <a:defRPr kumimoji="1" sz="1215" kern="1200">
        <a:solidFill>
          <a:schemeClr val="tx1"/>
        </a:solidFill>
        <a:latin typeface="+mn-lt"/>
        <a:ea typeface="+mn-ea"/>
        <a:cs typeface="+mn-cs"/>
      </a:defRPr>
    </a:lvl6pPr>
    <a:lvl7pPr marL="2777640" algn="l" defTabSz="925880" rtl="0" eaLnBrk="1" latinLnBrk="0" hangingPunct="1">
      <a:defRPr kumimoji="1" sz="1215" kern="1200">
        <a:solidFill>
          <a:schemeClr val="tx1"/>
        </a:solidFill>
        <a:latin typeface="+mn-lt"/>
        <a:ea typeface="+mn-ea"/>
        <a:cs typeface="+mn-cs"/>
      </a:defRPr>
    </a:lvl7pPr>
    <a:lvl8pPr marL="3240579" algn="l" defTabSz="925880" rtl="0" eaLnBrk="1" latinLnBrk="0" hangingPunct="1">
      <a:defRPr kumimoji="1" sz="1215" kern="1200">
        <a:solidFill>
          <a:schemeClr val="tx1"/>
        </a:solidFill>
        <a:latin typeface="+mn-lt"/>
        <a:ea typeface="+mn-ea"/>
        <a:cs typeface="+mn-cs"/>
      </a:defRPr>
    </a:lvl8pPr>
    <a:lvl9pPr marL="3703519" algn="l" defTabSz="925880" rtl="0" eaLnBrk="1" latinLnBrk="0" hangingPunct="1">
      <a:defRPr kumimoji="1" sz="121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200150" y="1143000"/>
            <a:ext cx="44577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1</a:t>
            </a:fld>
            <a:endParaRPr kumimoji="1" lang="ja-JP" altLang="en-US"/>
          </a:p>
        </p:txBody>
      </p:sp>
    </p:spTree>
    <p:extLst>
      <p:ext uri="{BB962C8B-B14F-4D97-AF65-F5344CB8AC3E}">
        <p14:creationId xmlns:p14="http://schemas.microsoft.com/office/powerpoint/2010/main" val="56968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補足：</a:t>
            </a:r>
            <a:endParaRPr kumimoji="1" lang="en-US" altLang="ja-JP" dirty="0"/>
          </a:p>
          <a:p>
            <a:pPr rtl="0"/>
            <a:r>
              <a:rPr kumimoji="1" lang="en-US" altLang="ja-JP" sz="1215" b="0" i="0" kern="1200" dirty="0">
                <a:solidFill>
                  <a:schemeClr val="tx1"/>
                </a:solidFill>
                <a:effectLst/>
                <a:latin typeface="+mn-lt"/>
                <a:ea typeface="+mn-ea"/>
                <a:cs typeface="+mn-cs"/>
              </a:rPr>
              <a:t>SQL</a:t>
            </a:r>
            <a:r>
              <a:rPr kumimoji="1" lang="ja-JP" altLang="en-US" sz="1215" b="0" i="0" kern="1200" dirty="0">
                <a:solidFill>
                  <a:schemeClr val="tx1"/>
                </a:solidFill>
                <a:effectLst/>
                <a:latin typeface="+mn-lt"/>
                <a:ea typeface="+mn-ea"/>
                <a:cs typeface="+mn-cs"/>
              </a:rPr>
              <a:t>の標準規格である</a:t>
            </a:r>
            <a:r>
              <a:rPr kumimoji="1" lang="en-US" altLang="ja-JP" sz="1215" b="0" i="0" kern="1200" dirty="0">
                <a:solidFill>
                  <a:schemeClr val="tx1"/>
                </a:solidFill>
                <a:effectLst/>
                <a:latin typeface="+mn-lt"/>
                <a:ea typeface="+mn-ea"/>
                <a:cs typeface="+mn-cs"/>
              </a:rPr>
              <a:t>ANSI-92</a:t>
            </a:r>
            <a:r>
              <a:rPr kumimoji="1" lang="ja-JP" altLang="en-US" sz="1215" b="0" i="0" kern="1200" dirty="0">
                <a:solidFill>
                  <a:schemeClr val="tx1"/>
                </a:solidFill>
                <a:effectLst/>
                <a:latin typeface="+mn-lt"/>
                <a:ea typeface="+mn-ea"/>
                <a:cs typeface="+mn-cs"/>
              </a:rPr>
              <a:t>の中で、ブランクとスペースは同じとみなされており、</a:t>
            </a:r>
          </a:p>
          <a:p>
            <a:pPr rtl="0"/>
            <a:r>
              <a:rPr kumimoji="1" lang="en-US" altLang="ja-JP" sz="1215" b="0" i="0" kern="1200" dirty="0">
                <a:solidFill>
                  <a:schemeClr val="tx1"/>
                </a:solidFill>
                <a:effectLst/>
                <a:latin typeface="+mn-lt"/>
                <a:ea typeface="+mn-ea"/>
                <a:cs typeface="+mn-cs"/>
              </a:rPr>
              <a:t>SELECT</a:t>
            </a:r>
            <a:r>
              <a:rPr kumimoji="1" lang="ja-JP" altLang="en-US" sz="1215" b="0" i="0" kern="1200" dirty="0">
                <a:solidFill>
                  <a:schemeClr val="tx1"/>
                </a:solidFill>
                <a:effectLst/>
                <a:latin typeface="+mn-lt"/>
                <a:ea typeface="+mn-ea"/>
                <a:cs typeface="+mn-cs"/>
              </a:rPr>
              <a:t>文において、スペースはブランクとみなされて検索されます。</a:t>
            </a:r>
          </a:p>
          <a:p>
            <a:pPr rtl="0"/>
            <a:r>
              <a:rPr kumimoji="1" lang="ja-JP" altLang="en-US" sz="1215" b="0" i="0" kern="1200" dirty="0">
                <a:solidFill>
                  <a:schemeClr val="tx1"/>
                </a:solidFill>
                <a:effectLst/>
                <a:latin typeface="+mn-lt"/>
                <a:ea typeface="+mn-ea"/>
                <a:cs typeface="+mn-cs"/>
              </a:rPr>
              <a:t>つまり、以下の</a:t>
            </a:r>
            <a:r>
              <a:rPr kumimoji="1" lang="en-US" altLang="ja-JP" sz="1215" b="0" i="0" kern="1200" dirty="0">
                <a:solidFill>
                  <a:schemeClr val="tx1"/>
                </a:solidFill>
                <a:effectLst/>
                <a:latin typeface="+mn-lt"/>
                <a:ea typeface="+mn-ea"/>
                <a:cs typeface="+mn-cs"/>
              </a:rPr>
              <a:t>SQL</a:t>
            </a:r>
            <a:r>
              <a:rPr kumimoji="1" lang="ja-JP" altLang="en-US" sz="1215" b="0" i="0" kern="1200" dirty="0">
                <a:solidFill>
                  <a:schemeClr val="tx1"/>
                </a:solidFill>
                <a:effectLst/>
                <a:latin typeface="+mn-lt"/>
                <a:ea typeface="+mn-ea"/>
                <a:cs typeface="+mn-cs"/>
              </a:rPr>
              <a:t>はいずれも同じ結果を返します。</a:t>
            </a:r>
            <a:br>
              <a:rPr kumimoji="1" lang="ja-JP" altLang="en-US" sz="1215" b="0" i="0" kern="1200" dirty="0">
                <a:solidFill>
                  <a:schemeClr val="tx1"/>
                </a:solidFill>
                <a:effectLst/>
                <a:latin typeface="+mn-lt"/>
                <a:ea typeface="+mn-ea"/>
                <a:cs typeface="+mn-cs"/>
              </a:rPr>
            </a:br>
            <a:endParaRPr kumimoji="1" lang="ja-JP" altLang="en-US" sz="1215" b="0" i="0" kern="1200" dirty="0">
              <a:solidFill>
                <a:schemeClr val="tx1"/>
              </a:solidFill>
              <a:effectLst/>
              <a:latin typeface="+mn-lt"/>
              <a:ea typeface="+mn-ea"/>
              <a:cs typeface="+mn-cs"/>
            </a:endParaRPr>
          </a:p>
          <a:p>
            <a:pPr rtl="0"/>
            <a:r>
              <a:rPr kumimoji="1" lang="en-US" altLang="ja-JP" sz="1215" b="0" i="0" kern="1200" dirty="0">
                <a:solidFill>
                  <a:schemeClr val="tx1"/>
                </a:solidFill>
                <a:effectLst/>
                <a:latin typeface="+mn-lt"/>
                <a:ea typeface="+mn-ea"/>
                <a:cs typeface="+mn-cs"/>
              </a:rPr>
              <a:t>--</a:t>
            </a:r>
          </a:p>
          <a:p>
            <a:pPr rtl="0"/>
            <a:r>
              <a:rPr kumimoji="1" lang="en-US" altLang="ja-JP" sz="1215" b="0" i="0" kern="1200" dirty="0">
                <a:solidFill>
                  <a:schemeClr val="tx1"/>
                </a:solidFill>
                <a:effectLst/>
                <a:latin typeface="+mn-lt"/>
                <a:ea typeface="+mn-ea"/>
                <a:cs typeface="+mn-cs"/>
              </a:rPr>
              <a:t> SELECT COUNT(*) </a:t>
            </a:r>
          </a:p>
          <a:p>
            <a:pPr rtl="0"/>
            <a:r>
              <a:rPr kumimoji="1" lang="en-US" altLang="ja-JP" sz="1215" b="0" i="0" kern="1200" dirty="0">
                <a:solidFill>
                  <a:schemeClr val="tx1"/>
                </a:solidFill>
                <a:effectLst/>
                <a:latin typeface="+mn-lt"/>
                <a:ea typeface="+mn-ea"/>
                <a:cs typeface="+mn-cs"/>
              </a:rPr>
              <a:t> FROM [DB].[</a:t>
            </a:r>
            <a:r>
              <a:rPr kumimoji="1" lang="en-US" altLang="ja-JP" sz="1215" b="0" i="0" kern="1200" dirty="0" err="1">
                <a:solidFill>
                  <a:schemeClr val="tx1"/>
                </a:solidFill>
                <a:effectLst/>
                <a:latin typeface="+mn-lt"/>
                <a:ea typeface="+mn-ea"/>
                <a:cs typeface="+mn-cs"/>
              </a:rPr>
              <a:t>dbo</a:t>
            </a:r>
            <a:r>
              <a:rPr kumimoji="1" lang="en-US" altLang="ja-JP" sz="1215" b="0" i="0" kern="1200" dirty="0">
                <a:solidFill>
                  <a:schemeClr val="tx1"/>
                </a:solidFill>
                <a:effectLst/>
                <a:latin typeface="+mn-lt"/>
                <a:ea typeface="+mn-ea"/>
                <a:cs typeface="+mn-cs"/>
              </a:rPr>
              <a:t>].[</a:t>
            </a:r>
            <a:r>
              <a:rPr kumimoji="1" lang="en-US" altLang="ja-JP" sz="1215" b="0" i="0" kern="1200" dirty="0" err="1">
                <a:solidFill>
                  <a:schemeClr val="tx1"/>
                </a:solidFill>
                <a:effectLst/>
                <a:latin typeface="+mn-lt"/>
                <a:ea typeface="+mn-ea"/>
                <a:cs typeface="+mn-cs"/>
              </a:rPr>
              <a:t>Car_Sales_New</a:t>
            </a:r>
            <a:r>
              <a:rPr kumimoji="1" lang="en-US" altLang="ja-JP" sz="1215" b="0" i="0" kern="1200" dirty="0">
                <a:solidFill>
                  <a:schemeClr val="tx1"/>
                </a:solidFill>
                <a:effectLst/>
                <a:latin typeface="+mn-lt"/>
                <a:ea typeface="+mn-ea"/>
                <a:cs typeface="+mn-cs"/>
              </a:rPr>
              <a:t>]</a:t>
            </a:r>
          </a:p>
          <a:p>
            <a:pPr rtl="0"/>
            <a:r>
              <a:rPr kumimoji="1" lang="en-US" altLang="ja-JP" sz="1215" b="0" i="0" kern="1200" dirty="0">
                <a:solidFill>
                  <a:schemeClr val="tx1"/>
                </a:solidFill>
                <a:effectLst/>
                <a:latin typeface="+mn-lt"/>
                <a:ea typeface="+mn-ea"/>
                <a:cs typeface="+mn-cs"/>
              </a:rPr>
              <a:t> WHERE [Make] = '';    ←</a:t>
            </a:r>
            <a:r>
              <a:rPr kumimoji="1" lang="ja-JP" altLang="en-US" sz="1215" b="0" i="0" kern="1200" dirty="0">
                <a:solidFill>
                  <a:schemeClr val="tx1"/>
                </a:solidFill>
                <a:effectLst/>
                <a:latin typeface="+mn-lt"/>
                <a:ea typeface="+mn-ea"/>
                <a:cs typeface="+mn-cs"/>
              </a:rPr>
              <a:t>スペースなし</a:t>
            </a:r>
          </a:p>
          <a:p>
            <a:pPr rtl="0"/>
            <a:r>
              <a:rPr kumimoji="1" lang="en-US" altLang="ja-JP" sz="1215" b="0" i="0" kern="1200" dirty="0">
                <a:solidFill>
                  <a:schemeClr val="tx1"/>
                </a:solidFill>
                <a:effectLst/>
                <a:latin typeface="+mn-lt"/>
                <a:ea typeface="+mn-ea"/>
                <a:cs typeface="+mn-cs"/>
              </a:rPr>
              <a:t>--</a:t>
            </a:r>
          </a:p>
          <a:p>
            <a:pPr rtl="0"/>
            <a:r>
              <a:rPr kumimoji="1" lang="en-US" altLang="ja-JP" sz="1215" b="0" i="0" kern="1200" dirty="0">
                <a:solidFill>
                  <a:schemeClr val="tx1"/>
                </a:solidFill>
                <a:effectLst/>
                <a:latin typeface="+mn-lt"/>
                <a:ea typeface="+mn-ea"/>
                <a:cs typeface="+mn-cs"/>
              </a:rPr>
              <a:t>--</a:t>
            </a:r>
          </a:p>
          <a:p>
            <a:pPr rtl="0"/>
            <a:r>
              <a:rPr kumimoji="1" lang="en-US" altLang="ja-JP" sz="1215" b="0" i="0" kern="1200" dirty="0">
                <a:solidFill>
                  <a:schemeClr val="tx1"/>
                </a:solidFill>
                <a:effectLst/>
                <a:latin typeface="+mn-lt"/>
                <a:ea typeface="+mn-ea"/>
                <a:cs typeface="+mn-cs"/>
              </a:rPr>
              <a:t> SELECT COUNT(*) </a:t>
            </a:r>
          </a:p>
          <a:p>
            <a:pPr rtl="0"/>
            <a:r>
              <a:rPr kumimoji="1" lang="en-US" altLang="ja-JP" sz="1215" b="0" i="0" kern="1200" dirty="0">
                <a:solidFill>
                  <a:schemeClr val="tx1"/>
                </a:solidFill>
                <a:effectLst/>
                <a:latin typeface="+mn-lt"/>
                <a:ea typeface="+mn-ea"/>
                <a:cs typeface="+mn-cs"/>
              </a:rPr>
              <a:t> FROM [DB].[</a:t>
            </a:r>
            <a:r>
              <a:rPr kumimoji="1" lang="en-US" altLang="ja-JP" sz="1215" b="0" i="0" kern="1200" dirty="0" err="1">
                <a:solidFill>
                  <a:schemeClr val="tx1"/>
                </a:solidFill>
                <a:effectLst/>
                <a:latin typeface="+mn-lt"/>
                <a:ea typeface="+mn-ea"/>
                <a:cs typeface="+mn-cs"/>
              </a:rPr>
              <a:t>dbo</a:t>
            </a:r>
            <a:r>
              <a:rPr kumimoji="1" lang="en-US" altLang="ja-JP" sz="1215" b="0" i="0" kern="1200" dirty="0">
                <a:solidFill>
                  <a:schemeClr val="tx1"/>
                </a:solidFill>
                <a:effectLst/>
                <a:latin typeface="+mn-lt"/>
                <a:ea typeface="+mn-ea"/>
                <a:cs typeface="+mn-cs"/>
              </a:rPr>
              <a:t>].[</a:t>
            </a:r>
            <a:r>
              <a:rPr kumimoji="1" lang="en-US" altLang="ja-JP" sz="1215" b="0" i="0" kern="1200" dirty="0" err="1">
                <a:solidFill>
                  <a:schemeClr val="tx1"/>
                </a:solidFill>
                <a:effectLst/>
                <a:latin typeface="+mn-lt"/>
                <a:ea typeface="+mn-ea"/>
                <a:cs typeface="+mn-cs"/>
              </a:rPr>
              <a:t>Car_Sales_New</a:t>
            </a:r>
            <a:r>
              <a:rPr kumimoji="1" lang="en-US" altLang="ja-JP" sz="1215" b="0" i="0" kern="1200" dirty="0">
                <a:solidFill>
                  <a:schemeClr val="tx1"/>
                </a:solidFill>
                <a:effectLst/>
                <a:latin typeface="+mn-lt"/>
                <a:ea typeface="+mn-ea"/>
                <a:cs typeface="+mn-cs"/>
              </a:rPr>
              <a:t>]</a:t>
            </a:r>
          </a:p>
          <a:p>
            <a:pPr rtl="0"/>
            <a:r>
              <a:rPr kumimoji="1" lang="en-US" altLang="ja-JP" sz="1215" b="0" i="0" kern="1200" dirty="0">
                <a:solidFill>
                  <a:schemeClr val="tx1"/>
                </a:solidFill>
                <a:effectLst/>
                <a:latin typeface="+mn-lt"/>
                <a:ea typeface="+mn-ea"/>
                <a:cs typeface="+mn-cs"/>
              </a:rPr>
              <a:t> WHERE [Make] = ' ';   ←</a:t>
            </a:r>
            <a:r>
              <a:rPr kumimoji="1" lang="ja-JP" altLang="en-US" sz="1215" b="0" i="0" kern="1200" dirty="0">
                <a:solidFill>
                  <a:schemeClr val="tx1"/>
                </a:solidFill>
                <a:effectLst/>
                <a:latin typeface="+mn-lt"/>
                <a:ea typeface="+mn-ea"/>
                <a:cs typeface="+mn-cs"/>
              </a:rPr>
              <a:t>スペース</a:t>
            </a:r>
            <a:r>
              <a:rPr kumimoji="1" lang="en-US" altLang="ja-JP" sz="1215" b="0" i="0" kern="1200" dirty="0">
                <a:solidFill>
                  <a:schemeClr val="tx1"/>
                </a:solidFill>
                <a:effectLst/>
                <a:latin typeface="+mn-lt"/>
                <a:ea typeface="+mn-ea"/>
                <a:cs typeface="+mn-cs"/>
              </a:rPr>
              <a:t>1</a:t>
            </a:r>
            <a:r>
              <a:rPr kumimoji="1" lang="ja-JP" altLang="en-US" sz="1215" b="0" i="0" kern="1200" dirty="0">
                <a:solidFill>
                  <a:schemeClr val="tx1"/>
                </a:solidFill>
                <a:effectLst/>
                <a:latin typeface="+mn-lt"/>
                <a:ea typeface="+mn-ea"/>
                <a:cs typeface="+mn-cs"/>
              </a:rPr>
              <a:t>つ</a:t>
            </a:r>
          </a:p>
          <a:p>
            <a:pPr rtl="0"/>
            <a:r>
              <a:rPr kumimoji="1" lang="en-US" altLang="ja-JP" sz="1215" b="0" i="0" kern="1200" dirty="0">
                <a:solidFill>
                  <a:schemeClr val="tx1"/>
                </a:solidFill>
                <a:effectLst/>
                <a:latin typeface="+mn-lt"/>
                <a:ea typeface="+mn-ea"/>
                <a:cs typeface="+mn-cs"/>
              </a:rPr>
              <a:t>--</a:t>
            </a:r>
          </a:p>
          <a:p>
            <a:pPr rtl="0"/>
            <a:r>
              <a:rPr kumimoji="1" lang="en-US" altLang="ja-JP" sz="1215" b="0" i="0" kern="1200" dirty="0">
                <a:solidFill>
                  <a:schemeClr val="tx1"/>
                </a:solidFill>
                <a:effectLst/>
                <a:latin typeface="+mn-lt"/>
                <a:ea typeface="+mn-ea"/>
                <a:cs typeface="+mn-cs"/>
              </a:rPr>
              <a:t>--</a:t>
            </a:r>
          </a:p>
          <a:p>
            <a:pPr rtl="0"/>
            <a:r>
              <a:rPr kumimoji="1" lang="en-US" altLang="ja-JP" sz="1215" b="0" i="0" kern="1200" dirty="0">
                <a:solidFill>
                  <a:schemeClr val="tx1"/>
                </a:solidFill>
                <a:effectLst/>
                <a:latin typeface="+mn-lt"/>
                <a:ea typeface="+mn-ea"/>
                <a:cs typeface="+mn-cs"/>
              </a:rPr>
              <a:t> SELECT COUNT(*) </a:t>
            </a:r>
          </a:p>
          <a:p>
            <a:pPr rtl="0"/>
            <a:r>
              <a:rPr kumimoji="1" lang="en-US" altLang="ja-JP" sz="1215" b="0" i="0" kern="1200" dirty="0">
                <a:solidFill>
                  <a:schemeClr val="tx1"/>
                </a:solidFill>
                <a:effectLst/>
                <a:latin typeface="+mn-lt"/>
                <a:ea typeface="+mn-ea"/>
                <a:cs typeface="+mn-cs"/>
              </a:rPr>
              <a:t> FROM [DB].[</a:t>
            </a:r>
            <a:r>
              <a:rPr kumimoji="1" lang="en-US" altLang="ja-JP" sz="1215" b="0" i="0" kern="1200" dirty="0" err="1">
                <a:solidFill>
                  <a:schemeClr val="tx1"/>
                </a:solidFill>
                <a:effectLst/>
                <a:latin typeface="+mn-lt"/>
                <a:ea typeface="+mn-ea"/>
                <a:cs typeface="+mn-cs"/>
              </a:rPr>
              <a:t>dbo</a:t>
            </a:r>
            <a:r>
              <a:rPr kumimoji="1" lang="en-US" altLang="ja-JP" sz="1215" b="0" i="0" kern="1200" dirty="0">
                <a:solidFill>
                  <a:schemeClr val="tx1"/>
                </a:solidFill>
                <a:effectLst/>
                <a:latin typeface="+mn-lt"/>
                <a:ea typeface="+mn-ea"/>
                <a:cs typeface="+mn-cs"/>
              </a:rPr>
              <a:t>].[</a:t>
            </a:r>
            <a:r>
              <a:rPr kumimoji="1" lang="en-US" altLang="ja-JP" sz="1215" b="0" i="0" kern="1200" dirty="0" err="1">
                <a:solidFill>
                  <a:schemeClr val="tx1"/>
                </a:solidFill>
                <a:effectLst/>
                <a:latin typeface="+mn-lt"/>
                <a:ea typeface="+mn-ea"/>
                <a:cs typeface="+mn-cs"/>
              </a:rPr>
              <a:t>Car_Sales_New</a:t>
            </a:r>
            <a:r>
              <a:rPr kumimoji="1" lang="en-US" altLang="ja-JP" sz="1215" b="0" i="0" kern="1200" dirty="0">
                <a:solidFill>
                  <a:schemeClr val="tx1"/>
                </a:solidFill>
                <a:effectLst/>
                <a:latin typeface="+mn-lt"/>
                <a:ea typeface="+mn-ea"/>
                <a:cs typeface="+mn-cs"/>
              </a:rPr>
              <a:t>]</a:t>
            </a:r>
          </a:p>
          <a:p>
            <a:pPr rtl="0"/>
            <a:r>
              <a:rPr kumimoji="1" lang="en-US" altLang="ja-JP" sz="1215" b="0" i="0" kern="1200" dirty="0">
                <a:solidFill>
                  <a:schemeClr val="tx1"/>
                </a:solidFill>
                <a:effectLst/>
                <a:latin typeface="+mn-lt"/>
                <a:ea typeface="+mn-ea"/>
                <a:cs typeface="+mn-cs"/>
              </a:rPr>
              <a:t> WHERE [Make] = '  ';   ←</a:t>
            </a:r>
            <a:r>
              <a:rPr kumimoji="1" lang="ja-JP" altLang="en-US" sz="1215" b="0" i="0" kern="1200" dirty="0">
                <a:solidFill>
                  <a:schemeClr val="tx1"/>
                </a:solidFill>
                <a:effectLst/>
                <a:latin typeface="+mn-lt"/>
                <a:ea typeface="+mn-ea"/>
                <a:cs typeface="+mn-cs"/>
              </a:rPr>
              <a:t>スペース</a:t>
            </a:r>
            <a:r>
              <a:rPr kumimoji="1" lang="en-US" altLang="ja-JP" sz="1215" b="0" i="0" kern="1200" dirty="0">
                <a:solidFill>
                  <a:schemeClr val="tx1"/>
                </a:solidFill>
                <a:effectLst/>
                <a:latin typeface="+mn-lt"/>
                <a:ea typeface="+mn-ea"/>
                <a:cs typeface="+mn-cs"/>
              </a:rPr>
              <a:t>2</a:t>
            </a:r>
            <a:r>
              <a:rPr kumimoji="1" lang="ja-JP" altLang="en-US" sz="1215" b="0" i="0" kern="1200" dirty="0">
                <a:solidFill>
                  <a:schemeClr val="tx1"/>
                </a:solidFill>
                <a:effectLst/>
                <a:latin typeface="+mn-lt"/>
                <a:ea typeface="+mn-ea"/>
                <a:cs typeface="+mn-cs"/>
              </a:rPr>
              <a:t>つ</a:t>
            </a:r>
          </a:p>
          <a:p>
            <a:pPr rtl="0"/>
            <a:r>
              <a:rPr kumimoji="1" lang="en-US" altLang="ja-JP" sz="1215" b="0" i="0" kern="1200" dirty="0">
                <a:solidFill>
                  <a:schemeClr val="tx1"/>
                </a:solidFill>
                <a:effectLst/>
                <a:latin typeface="+mn-lt"/>
                <a:ea typeface="+mn-ea"/>
                <a:cs typeface="+mn-cs"/>
              </a:rPr>
              <a:t>--</a:t>
            </a:r>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3</a:t>
            </a:fld>
            <a:endParaRPr kumimoji="1" lang="ja-JP" altLang="en-US"/>
          </a:p>
        </p:txBody>
      </p:sp>
    </p:spTree>
    <p:extLst>
      <p:ext uri="{BB962C8B-B14F-4D97-AF65-F5344CB8AC3E}">
        <p14:creationId xmlns:p14="http://schemas.microsoft.com/office/powerpoint/2010/main" val="361458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40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6</a:t>
            </a:fld>
            <a:endParaRPr kumimoji="1" lang="ja-JP" altLang="en-US"/>
          </a:p>
        </p:txBody>
      </p:sp>
    </p:spTree>
    <p:extLst>
      <p:ext uri="{BB962C8B-B14F-4D97-AF65-F5344CB8AC3E}">
        <p14:creationId xmlns:p14="http://schemas.microsoft.com/office/powerpoint/2010/main" val="1578926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8</a:t>
            </a:fld>
            <a:endParaRPr kumimoji="1" lang="ja-JP" altLang="en-US"/>
          </a:p>
        </p:txBody>
      </p:sp>
    </p:spTree>
    <p:extLst>
      <p:ext uri="{BB962C8B-B14F-4D97-AF65-F5344CB8AC3E}">
        <p14:creationId xmlns:p14="http://schemas.microsoft.com/office/powerpoint/2010/main" val="2989403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9</a:t>
            </a:fld>
            <a:endParaRPr kumimoji="1" lang="ja-JP" altLang="en-US"/>
          </a:p>
        </p:txBody>
      </p:sp>
    </p:spTree>
    <p:extLst>
      <p:ext uri="{BB962C8B-B14F-4D97-AF65-F5344CB8AC3E}">
        <p14:creationId xmlns:p14="http://schemas.microsoft.com/office/powerpoint/2010/main" val="2070456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5.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7.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A">
    <p:spTree>
      <p:nvGrpSpPr>
        <p:cNvPr id="1" name=""/>
        <p:cNvGrpSpPr/>
        <p:nvPr/>
      </p:nvGrpSpPr>
      <p:grpSpPr>
        <a:xfrm>
          <a:off x="0" y="0"/>
          <a:ext cx="0" cy="0"/>
          <a:chOff x="0" y="0"/>
          <a:chExt cx="0" cy="0"/>
        </a:xfrm>
      </p:grpSpPr>
      <p:pic>
        <p:nvPicPr>
          <p:cNvPr id="13" name="図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905999" cy="6858000"/>
          </a:xfrm>
          <a:prstGeom prst="rect">
            <a:avLst/>
          </a:prstGeom>
          <a:ln>
            <a:solidFill>
              <a:schemeClr val="accent1"/>
            </a:solidFill>
          </a:ln>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2" name="図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33085501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905999" cy="4725180"/>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906000" cy="4714043"/>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5544000"/>
          </a:xfrm>
          <a:prstGeom prst="rect">
            <a:avLst/>
          </a:prstGeom>
        </p:spPr>
        <p:txBody>
          <a:bodyPr lIns="183600" rIns="183600"/>
          <a:lstStyle>
            <a:lvl1pPr marL="457200" indent="-457200" fontAlgn="ctr">
              <a:spcBef>
                <a:spcPts val="0"/>
              </a:spcBef>
              <a:spcAft>
                <a:spcPts val="0"/>
              </a:spcAft>
              <a:buFont typeface="+mj-lt"/>
              <a:buAutoNum type="arabicPeriod"/>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目次を入力</a:t>
            </a: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10" name="テキスト プレースホルダー 9"/>
          <p:cNvSpPr>
            <a:spLocks noGrp="1"/>
          </p:cNvSpPr>
          <p:nvPr>
            <p:ph type="body" sz="quarter" idx="10" hasCustomPrompt="1"/>
          </p:nvPr>
        </p:nvSpPr>
        <p:spPr>
          <a:xfrm>
            <a:off x="172187" y="1747"/>
            <a:ext cx="9578639" cy="730799"/>
          </a:xfrm>
          <a:prstGeom prst="rect">
            <a:avLst/>
          </a:prstGeom>
        </p:spPr>
        <p:txBody>
          <a:bodyPr anchor="ctr" anchorCtr="0">
            <a:normAutofit/>
          </a:bodyPr>
          <a:lstStyle>
            <a:lvl1pPr marL="0" indent="0">
              <a:buFontTx/>
              <a:buNone/>
              <a:defRPr sz="2400" baseline="0">
                <a:solidFill>
                  <a:schemeClr val="tx1"/>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Arial" pitchFamily="34" charset="0"/>
              <a:buNone/>
              <a:tabLst/>
              <a:defRPr/>
            </a:pPr>
            <a:r>
              <a:rPr kumimoji="1" lang="ja-JP" altLang="en-US"/>
              <a:t>［目次］</a:t>
            </a:r>
            <a:endParaRPr kumimoji="1" lang="ja-JP" altLang="en-US" dirty="0"/>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tx1"/>
              </a:solidFill>
              <a:latin typeface="Meiryo UI" panose="020B0604030504040204" pitchFamily="50" charset="-128"/>
              <a:ea typeface="Meiryo UI" panose="020B0604030504040204" pitchFamily="50" charset="-128"/>
              <a:cs typeface="HGPGothicE" charset="-128"/>
            </a:endParaRPr>
          </a:p>
        </p:txBody>
      </p:sp>
      <p:sp>
        <p:nvSpPr>
          <p:cNvPr id="14" name="TextBox 12"/>
          <p:cNvSpPr txBox="1"/>
          <p:nvPr userDrawn="1"/>
        </p:nvSpPr>
        <p:spPr>
          <a:xfrm>
            <a:off x="2080172" y="6580944"/>
            <a:ext cx="1608715" cy="127585"/>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eiryo UI" panose="020B0604030504040204" pitchFamily="50" charset="-128"/>
                <a:ea typeface="Meiryo UI" panose="020B0604030504040204" pitchFamily="50" charset="-128"/>
                <a:cs typeface="Meiryo UI" pitchFamily="50" charset="-128"/>
              </a:rPr>
              <a:t>© 2020 Realize Corporation</a:t>
            </a:r>
            <a:r>
              <a:rPr kumimoji="0" lang="ja-JP" altLang="en-US" sz="800" b="0" i="0" dirty="0">
                <a:solidFill>
                  <a:schemeClr val="tx1"/>
                </a:solidFill>
                <a:latin typeface="Meiryo UI" panose="020B0604030504040204" pitchFamily="50" charset="-128"/>
                <a:ea typeface="Meiryo UI" panose="020B0604030504040204" pitchFamily="50" charset="-128"/>
                <a:cs typeface="Meiryo UI" pitchFamily="50" charset="-128"/>
              </a:rPr>
              <a:t>　　　</a:t>
            </a:r>
            <a:endParaRPr kumimoji="0" lang="en-US" altLang="ja-JP" sz="800" b="0" i="0" dirty="0">
              <a:solidFill>
                <a:schemeClr val="tx1"/>
              </a:solidFill>
              <a:latin typeface="Meiryo UI" panose="020B0604030504040204" pitchFamily="50" charset="-128"/>
              <a:ea typeface="Meiryo UI" panose="020B0604030504040204" pitchFamily="50" charset="-128"/>
              <a:cs typeface="Meiryo UI" pitchFamily="50" charset="-128"/>
            </a:endParaRPr>
          </a:p>
        </p:txBody>
      </p:sp>
      <p:pic>
        <p:nvPicPr>
          <p:cNvPr id="9"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8492684" y="6485492"/>
            <a:ext cx="1053206" cy="338785"/>
          </a:xfrm>
          <a:prstGeom prst="rect">
            <a:avLst/>
          </a:prstGeom>
          <a:noFill/>
          <a:ln w="9525">
            <a:noFill/>
            <a:miter lim="800000"/>
            <a:headEnd/>
            <a:tailEnd/>
          </a:ln>
        </p:spPr>
      </p:pic>
    </p:spTree>
    <p:extLst>
      <p:ext uri="{BB962C8B-B14F-4D97-AF65-F5344CB8AC3E}">
        <p14:creationId xmlns:p14="http://schemas.microsoft.com/office/powerpoint/2010/main" val="1927232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中見出し">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latin typeface="Meiryo UI" panose="020B0604030504040204" pitchFamily="50" charset="-128"/>
                <a:ea typeface="Meiryo UI" panose="020B0604030504040204" pitchFamily="50" charset="-128"/>
              </a:defRPr>
            </a:lvl1pPr>
          </a:lstStyle>
          <a:p>
            <a:r>
              <a:rPr kumimoji="1" lang="ja-JP" altLang="en-US" dirty="0"/>
              <a:t>［中見出し］</a:t>
            </a:r>
          </a:p>
        </p:txBody>
      </p:sp>
      <p:sp>
        <p:nvSpPr>
          <p:cNvPr id="13" name="TextBox 12"/>
          <p:cNvSpPr txBox="1"/>
          <p:nvPr userDrawn="1"/>
        </p:nvSpPr>
        <p:spPr>
          <a:xfrm>
            <a:off x="231284"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14"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pic>
        <p:nvPicPr>
          <p:cNvPr id="6" name="Picture 11" descr="C:\Documents and Settings\nomuram\デスクトップ\Realizeロゴ.jpg"/>
          <p:cNvPicPr>
            <a:picLocks noChangeAspect="1" noChangeArrowheads="1"/>
          </p:cNvPicPr>
          <p:nvPr userDrawn="1"/>
        </p:nvPicPr>
        <p:blipFill rotWithShape="1">
          <a:blip r:embed="rId2" cstate="print">
            <a:clrChange>
              <a:clrFrom>
                <a:srgbClr val="181717"/>
              </a:clrFrom>
              <a:clrTo>
                <a:srgbClr val="181717">
                  <a:alpha val="0"/>
                </a:srgbClr>
              </a:clrTo>
            </a:clrChange>
          </a:blip>
          <a:srcRect b="15383"/>
          <a:stretch/>
        </p:blipFill>
        <p:spPr bwMode="auto">
          <a:xfrm>
            <a:off x="8333229" y="6453420"/>
            <a:ext cx="1361237" cy="400023"/>
          </a:xfrm>
          <a:prstGeom prst="rect">
            <a:avLst/>
          </a:prstGeom>
          <a:noFill/>
        </p:spPr>
      </p:pic>
    </p:spTree>
    <p:extLst>
      <p:ext uri="{BB962C8B-B14F-4D97-AF65-F5344CB8AC3E}">
        <p14:creationId xmlns:p14="http://schemas.microsoft.com/office/powerpoint/2010/main" val="979181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Tree>
    <p:extLst>
      <p:ext uri="{BB962C8B-B14F-4D97-AF65-F5344CB8AC3E}">
        <p14:creationId xmlns:p14="http://schemas.microsoft.com/office/powerpoint/2010/main" val="30510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dirty="0"/>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
        <p:nvSpPr>
          <p:cNvPr id="7"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Tree>
    <p:extLst>
      <p:ext uri="{BB962C8B-B14F-4D97-AF65-F5344CB8AC3E}">
        <p14:creationId xmlns:p14="http://schemas.microsoft.com/office/powerpoint/2010/main" val="1249305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8" name="TextBox 12"/>
          <p:cNvSpPr txBox="1"/>
          <p:nvPr userDrawn="1"/>
        </p:nvSpPr>
        <p:spPr>
          <a:xfrm>
            <a:off x="814211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HGPGothicE" charset="-128"/>
                <a:ea typeface="HGPGothicE" charset="-128"/>
                <a:cs typeface="Meiryo UI" pitchFamily="50" charset="-128"/>
              </a:rPr>
              <a:t>© 2021 Realize Corporation</a:t>
            </a:r>
          </a:p>
        </p:txBody>
      </p:sp>
      <p:pic>
        <p:nvPicPr>
          <p:cNvPr id="9" name="Picture 2" descr="\\Srvfs01\000_社員出向者\B_経営企画部\050_広報\Realizeロゴ\【NEW】realizelogo-big.jpg"/>
          <p:cNvPicPr>
            <a:picLocks noChangeAspect="1" noChangeArrowheads="1"/>
          </p:cNvPicPr>
          <p:nvPr userDrawn="1"/>
        </p:nvPicPr>
        <p:blipFill>
          <a:blip r:embed="rId3"/>
          <a:srcRect/>
          <a:stretch>
            <a:fillRect/>
          </a:stretch>
        </p:blipFill>
        <p:spPr bwMode="auto">
          <a:xfrm>
            <a:off x="2913863" y="2492870"/>
            <a:ext cx="4127427" cy="1327016"/>
          </a:xfrm>
          <a:prstGeom prst="rect">
            <a:avLst/>
          </a:prstGeom>
          <a:noFill/>
          <a:ln w="9525">
            <a:noFill/>
            <a:miter lim="800000"/>
            <a:headEnd/>
            <a:tailEnd/>
          </a:ln>
        </p:spPr>
      </p:pic>
      <p:pic>
        <p:nvPicPr>
          <p:cNvPr id="2" name="図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37219" y="5949350"/>
            <a:ext cx="3213607" cy="542490"/>
          </a:xfrm>
          <a:prstGeom prst="rect">
            <a:avLst/>
          </a:prstGeom>
        </p:spPr>
      </p:pic>
    </p:spTree>
    <p:extLst>
      <p:ext uri="{BB962C8B-B14F-4D97-AF65-F5344CB8AC3E}">
        <p14:creationId xmlns:p14="http://schemas.microsoft.com/office/powerpoint/2010/main" val="111859685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0E4D014-8CBA-4A59-96CC-04153C8C8CEA}" type="datetimeFigureOut">
              <a:rPr kumimoji="1" lang="ja-JP" altLang="en-US" smtClean="0"/>
              <a:t>2021/3/19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FBDC305-9287-4527-9D4B-327E921D80CE}" type="slidenum">
              <a:rPr kumimoji="1" lang="ja-JP" altLang="en-US" smtClean="0"/>
              <a:t>‹#›</a:t>
            </a:fld>
            <a:endParaRPr kumimoji="1" lang="ja-JP" altLang="en-US"/>
          </a:p>
        </p:txBody>
      </p:sp>
    </p:spTree>
    <p:extLst>
      <p:ext uri="{BB962C8B-B14F-4D97-AF65-F5344CB8AC3E}">
        <p14:creationId xmlns:p14="http://schemas.microsoft.com/office/powerpoint/2010/main" val="64249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7384"/>
            <a:ext cx="9906000" cy="4752564"/>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60" y="0"/>
            <a:ext cx="9906000" cy="472518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2021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990" y="-27480"/>
            <a:ext cx="9906000" cy="475266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552" y="0"/>
            <a:ext cx="9921552" cy="472518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27480"/>
            <a:ext cx="9906000" cy="475266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表紙B">
    <p:spTree>
      <p:nvGrpSpPr>
        <p:cNvPr id="1" name=""/>
        <p:cNvGrpSpPr/>
        <p:nvPr/>
      </p:nvGrpSpPr>
      <p:grpSpPr>
        <a:xfrm>
          <a:off x="0" y="0"/>
          <a:ext cx="0" cy="0"/>
          <a:chOff x="0" y="0"/>
          <a:chExt cx="0" cy="0"/>
        </a:xfrm>
      </p:grpSpPr>
      <p:pic>
        <p:nvPicPr>
          <p:cNvPr id="17" name="図 1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906000" cy="4714043"/>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121021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60" y="2183"/>
            <a:ext cx="9906000" cy="4722997"/>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7479"/>
            <a:ext cx="9906000" cy="4752659"/>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userDrawn="1"/>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Meiryo UI" panose="020B0604030504040204" pitchFamily="50" charset="-128"/>
              <a:ea typeface="Meiryo UI" panose="020B0604030504040204" pitchFamily="50" charset="-128"/>
            </a:endParaRPr>
          </a:p>
        </p:txBody>
      </p:sp>
      <p:sp>
        <p:nvSpPr>
          <p:cNvPr id="10" name="TextBox 12"/>
          <p:cNvSpPr txBox="1"/>
          <p:nvPr userDrawn="1"/>
        </p:nvSpPr>
        <p:spPr>
          <a:xfrm>
            <a:off x="715441" y="6593330"/>
            <a:ext cx="1645271"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2021 Realize Corporation</a:t>
            </a:r>
          </a:p>
        </p:txBody>
      </p:sp>
      <p:sp>
        <p:nvSpPr>
          <p:cNvPr id="11"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pic>
        <p:nvPicPr>
          <p:cNvPr id="8" name="図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pic>
        <p:nvPicPr>
          <p:cNvPr id="9" name="Picture 11" descr="C:\Documents and Settings\nomuram\デスクトップ\Realizeロゴ.jpg"/>
          <p:cNvPicPr>
            <a:picLocks noChangeAspect="1" noChangeArrowheads="1"/>
          </p:cNvPicPr>
          <p:nvPr userDrawn="1"/>
        </p:nvPicPr>
        <p:blipFill rotWithShape="1">
          <a:blip r:embed="rId20" cstate="print">
            <a:clrChange>
              <a:clrFrom>
                <a:srgbClr val="181717"/>
              </a:clrFrom>
              <a:clrTo>
                <a:srgbClr val="181717">
                  <a:alpha val="0"/>
                </a:srgbClr>
              </a:clrTo>
            </a:clrChange>
          </a:blip>
          <a:srcRect b="15383"/>
          <a:stretch/>
        </p:blipFill>
        <p:spPr bwMode="auto">
          <a:xfrm>
            <a:off x="8333229" y="6453420"/>
            <a:ext cx="1361237" cy="400023"/>
          </a:xfrm>
          <a:prstGeom prst="rect">
            <a:avLst/>
          </a:prstGeom>
          <a:noFill/>
        </p:spPr>
      </p:pic>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05" r:id="rId1"/>
    <p:sldLayoutId id="2147483708" r:id="rId2"/>
    <p:sldLayoutId id="2147483709" r:id="rId3"/>
    <p:sldLayoutId id="2147483710" r:id="rId4"/>
    <p:sldLayoutId id="2147483711" r:id="rId5"/>
    <p:sldLayoutId id="2147483712" r:id="rId6"/>
    <p:sldLayoutId id="2147483701" r:id="rId7"/>
    <p:sldLayoutId id="2147483713" r:id="rId8"/>
    <p:sldLayoutId id="2147483714" r:id="rId9"/>
    <p:sldLayoutId id="2147483715" r:id="rId10"/>
    <p:sldLayoutId id="2147483716" r:id="rId11"/>
    <p:sldLayoutId id="2147483683" r:id="rId12"/>
    <p:sldLayoutId id="2147483688" r:id="rId13"/>
    <p:sldLayoutId id="2147483693" r:id="rId14"/>
    <p:sldLayoutId id="2147483703" r:id="rId15"/>
    <p:sldLayoutId id="2147483695" r:id="rId16"/>
    <p:sldLayoutId id="2147483717" r:id="rId17"/>
  </p:sldLayoutIdLst>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idx="16"/>
          </p:nvPr>
        </p:nvSpPr>
        <p:spPr/>
        <p:txBody>
          <a:bodyPr>
            <a:normAutofit/>
          </a:bodyPr>
          <a:lstStyle/>
          <a:p>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第</a:t>
            </a:r>
            <a:r>
              <a:rPr kumimoji="1" lang="en-US" altLang="ja-JP" dirty="0">
                <a:latin typeface="Meiryo UI" panose="020B0604030504040204" pitchFamily="50" charset="-128"/>
                <a:ea typeface="Meiryo UI" panose="020B0604030504040204" pitchFamily="50" charset="-128"/>
              </a:rPr>
              <a:t>7</a:t>
            </a:r>
            <a:r>
              <a:rPr kumimoji="1" lang="ja-JP" altLang="en-US" dirty="0">
                <a:latin typeface="Meiryo UI" panose="020B0604030504040204" pitchFamily="50" charset="-128"/>
                <a:ea typeface="Meiryo UI" panose="020B0604030504040204" pitchFamily="50" charset="-128"/>
              </a:rPr>
              <a:t>回</a:t>
            </a:r>
            <a:r>
              <a:rPr kumimoji="1" lang="en-US" altLang="ja-JP" dirty="0">
                <a:latin typeface="Meiryo UI" panose="020B0604030504040204" pitchFamily="50" charset="-128"/>
                <a:ea typeface="Meiryo UI" panose="020B0604030504040204" pitchFamily="50" charset="-128"/>
              </a:rPr>
              <a:t>】SQL</a:t>
            </a:r>
            <a:r>
              <a:rPr kumimoji="1" lang="ja-JP" altLang="en-US" dirty="0">
                <a:latin typeface="Meiryo UI" panose="020B0604030504040204" pitchFamily="50" charset="-128"/>
                <a:ea typeface="Meiryo UI" panose="020B0604030504040204" pitchFamily="50" charset="-128"/>
              </a:rPr>
              <a:t>講座</a:t>
            </a:r>
            <a:r>
              <a:rPr lang="ja-JP" altLang="en-US" dirty="0"/>
              <a:t>　</a:t>
            </a:r>
            <a:r>
              <a:rPr kumimoji="1" lang="ja-JP" altLang="en-US" dirty="0">
                <a:latin typeface="Meiryo UI" panose="020B0604030504040204" pitchFamily="50" charset="-128"/>
                <a:ea typeface="Meiryo UI" panose="020B0604030504040204" pitchFamily="50" charset="-128"/>
              </a:rPr>
              <a:t>バリデーションチェック　解説</a:t>
            </a:r>
          </a:p>
        </p:txBody>
      </p:sp>
      <p:sp>
        <p:nvSpPr>
          <p:cNvPr id="2" name="テキスト プレースホルダー 1"/>
          <p:cNvSpPr>
            <a:spLocks noGrp="1"/>
          </p:cNvSpPr>
          <p:nvPr>
            <p:ph type="body" idx="17"/>
          </p:nvPr>
        </p:nvSpPr>
        <p:spPr/>
        <p:txBody>
          <a:bodyPr/>
          <a:lstStyle/>
          <a:p>
            <a:r>
              <a:rPr kumimoji="1" lang="en-US" altLang="ja-JP" dirty="0">
                <a:latin typeface="Meiryo UI" panose="020B0604030504040204" pitchFamily="50" charset="-128"/>
                <a:ea typeface="Meiryo UI" panose="020B0604030504040204" pitchFamily="50" charset="-128"/>
              </a:rPr>
              <a:t>2020</a:t>
            </a:r>
            <a:r>
              <a:rPr kumimoji="1" lang="ja-JP" altLang="en-US" dirty="0">
                <a:latin typeface="Meiryo UI" panose="020B0604030504040204" pitchFamily="50" charset="-128"/>
                <a:ea typeface="Meiryo UI" panose="020B0604030504040204" pitchFamily="50" charset="-128"/>
              </a:rPr>
              <a:t>年　月</a:t>
            </a:r>
            <a:endParaRPr kumimoji="1"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株式会社リアライズ　</a:t>
            </a:r>
            <a:endParaRPr kumimoji="1" lang="ja-JP" altLang="en-US" dirty="0">
              <a:latin typeface="Meiryo UI" panose="020B0604030504040204" pitchFamily="50" charset="-128"/>
              <a:ea typeface="Meiryo UI" panose="020B0604030504040204" pitchFamily="50" charset="-128"/>
            </a:endParaRPr>
          </a:p>
        </p:txBody>
      </p:sp>
      <p:sp>
        <p:nvSpPr>
          <p:cNvPr id="6" name="正方形/長方形 5"/>
          <p:cNvSpPr/>
          <p:nvPr/>
        </p:nvSpPr>
        <p:spPr>
          <a:xfrm>
            <a:off x="7977420" y="4094445"/>
            <a:ext cx="1769285" cy="455353"/>
          </a:xfrm>
          <a:prstGeom prst="rect">
            <a:avLst/>
          </a:prstGeom>
          <a:solidFill>
            <a:schemeClr val="bg1"/>
          </a:solid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ja-JP" dirty="0">
                <a:solidFill>
                  <a:schemeClr val="accent2"/>
                </a:solidFill>
                <a:latin typeface="Meiryo UI" panose="020B0604030504040204" pitchFamily="50" charset="-128"/>
                <a:ea typeface="Meiryo UI" panose="020B0604030504040204" pitchFamily="50" charset="-128"/>
              </a:rPr>
              <a:t>Confidential</a:t>
            </a:r>
          </a:p>
        </p:txBody>
      </p:sp>
      <p:sp>
        <p:nvSpPr>
          <p:cNvPr id="7" name="Rectangle 16"/>
          <p:cNvSpPr>
            <a:spLocks noChangeArrowheads="1"/>
          </p:cNvSpPr>
          <p:nvPr/>
        </p:nvSpPr>
        <p:spPr bwMode="auto">
          <a:xfrm>
            <a:off x="212477" y="167054"/>
            <a:ext cx="1692275" cy="539750"/>
          </a:xfrm>
          <a:prstGeom prst="rect">
            <a:avLst/>
          </a:prstGeom>
          <a:noFill/>
          <a:ln w="9525" algn="ctr">
            <a:solidFill>
              <a:schemeClr val="bg1"/>
            </a:solidFill>
            <a:miter lim="800000"/>
            <a:headEnd/>
            <a:tailEnd/>
          </a:ln>
        </p:spPr>
        <p:txBody>
          <a:bodyPr wrap="none" lIns="90000" tIns="46800" rIns="90000" bIns="46800" anchor="ctr"/>
          <a:lstStyle/>
          <a:p>
            <a:r>
              <a:rPr kumimoji="0" lang="ja-JP" altLang="en-US" sz="800" dirty="0">
                <a:solidFill>
                  <a:schemeClr val="bg1"/>
                </a:solidFill>
                <a:latin typeface="Meiryo UI" pitchFamily="50" charset="-128"/>
                <a:ea typeface="Meiryo UI" pitchFamily="50" charset="-128"/>
                <a:cs typeface="Meiryo UI" pitchFamily="50" charset="-128"/>
              </a:rPr>
              <a:t>情 報 種 別 ： 秘密（関係者限り）</a:t>
            </a:r>
            <a:endParaRPr kumimoji="0" lang="en-US" altLang="ja-JP" sz="800" dirty="0">
              <a:solidFill>
                <a:schemeClr val="bg1"/>
              </a:solidFill>
              <a:latin typeface="Meiryo UI" pitchFamily="50" charset="-128"/>
              <a:ea typeface="Meiryo UI" pitchFamily="50" charset="-128"/>
              <a:cs typeface="Meiryo UI" pitchFamily="50" charset="-128"/>
            </a:endParaRPr>
          </a:p>
          <a:p>
            <a:r>
              <a:rPr kumimoji="0" lang="ja-JP" altLang="en-US" sz="800" dirty="0">
                <a:solidFill>
                  <a:schemeClr val="bg1"/>
                </a:solidFill>
                <a:latin typeface="Meiryo UI" pitchFamily="50" charset="-128"/>
                <a:ea typeface="Meiryo UI" pitchFamily="50" charset="-128"/>
                <a:cs typeface="Meiryo UI" pitchFamily="50" charset="-128"/>
              </a:rPr>
              <a:t>会　 社　 名 ： 株式会社リアライズ</a:t>
            </a:r>
            <a:endParaRPr kumimoji="0" lang="en-US" altLang="ja-JP" sz="800" dirty="0">
              <a:solidFill>
                <a:schemeClr val="bg1"/>
              </a:solidFill>
              <a:latin typeface="Meiryo UI" pitchFamily="50" charset="-128"/>
              <a:ea typeface="Meiryo UI" pitchFamily="50" charset="-128"/>
              <a:cs typeface="Meiryo UI" pitchFamily="50" charset="-128"/>
            </a:endParaRPr>
          </a:p>
          <a:p>
            <a:r>
              <a:rPr kumimoji="0" lang="ja-JP" altLang="en-US" sz="800" dirty="0">
                <a:solidFill>
                  <a:schemeClr val="bg1"/>
                </a:solidFill>
                <a:latin typeface="Meiryo UI" pitchFamily="50" charset="-128"/>
                <a:ea typeface="Meiryo UI" pitchFamily="50" charset="-128"/>
                <a:cs typeface="Meiryo UI" pitchFamily="50" charset="-128"/>
              </a:rPr>
              <a:t>情報所有者 ： 株式会社リアライズ</a:t>
            </a:r>
          </a:p>
        </p:txBody>
      </p:sp>
    </p:spTree>
    <p:extLst>
      <p:ext uri="{BB962C8B-B14F-4D97-AF65-F5344CB8AC3E}">
        <p14:creationId xmlns:p14="http://schemas.microsoft.com/office/powerpoint/2010/main" val="79069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a:xfrm>
            <a:off x="621137" y="1124680"/>
            <a:ext cx="8671579" cy="3168440"/>
          </a:xfrm>
        </p:spPr>
        <p:txBody>
          <a:bodyPr/>
          <a:lstStyle/>
          <a:p>
            <a:pPr marL="457200" indent="-457200">
              <a:buFont typeface="+mj-lt"/>
              <a:buAutoNum type="arabicPeriod"/>
            </a:pPr>
            <a:r>
              <a:rPr lang="ja-JP" altLang="en-US" dirty="0">
                <a:latin typeface="+mn-ea"/>
                <a:ea typeface="+mn-ea"/>
              </a:rPr>
              <a:t>バリデーションチェック表から読み取れることを、整理してみてください。</a:t>
            </a:r>
            <a:endParaRPr lang="en-US" altLang="ja-JP" dirty="0">
              <a:latin typeface="+mn-ea"/>
              <a:ea typeface="+mn-ea"/>
            </a:endParaRPr>
          </a:p>
          <a:p>
            <a:pPr marL="457200" indent="-457200">
              <a:buFont typeface="+mj-lt"/>
              <a:buAutoNum type="arabicPeriod"/>
            </a:pPr>
            <a:endParaRPr lang="en-US" altLang="ja-JP" dirty="0">
              <a:latin typeface="+mn-ea"/>
              <a:ea typeface="+mn-ea"/>
            </a:endParaRPr>
          </a:p>
          <a:p>
            <a:r>
              <a:rPr lang="ja-JP" altLang="en-US" dirty="0">
                <a:latin typeface="+mn-ea"/>
                <a:ea typeface="+mn-ea"/>
              </a:rPr>
              <a:t>　　例</a:t>
            </a:r>
            <a:r>
              <a:rPr lang="en-US" altLang="ja-JP" dirty="0">
                <a:latin typeface="+mn-ea"/>
                <a:ea typeface="+mn-ea"/>
              </a:rPr>
              <a:t>)</a:t>
            </a:r>
            <a:r>
              <a:rPr lang="en-US" altLang="ja-JP" dirty="0"/>
              <a:t> </a:t>
            </a:r>
            <a:r>
              <a:rPr lang="en-US" altLang="ja-JP" dirty="0">
                <a:latin typeface="+mn-ea"/>
                <a:ea typeface="+mn-ea"/>
              </a:rPr>
              <a:t>Sales</a:t>
            </a:r>
            <a:r>
              <a:rPr lang="ja-JP" altLang="en-US" dirty="0">
                <a:latin typeface="+mn-ea"/>
                <a:ea typeface="+mn-ea"/>
              </a:rPr>
              <a:t> </a:t>
            </a:r>
            <a:r>
              <a:rPr lang="en-US" altLang="ja-JP" dirty="0">
                <a:latin typeface="+mn-ea"/>
                <a:ea typeface="+mn-ea"/>
              </a:rPr>
              <a:t>Volume</a:t>
            </a:r>
            <a:r>
              <a:rPr lang="ja-JP" altLang="en-US" dirty="0">
                <a:latin typeface="+mn-ea"/>
                <a:ea typeface="+mn-ea"/>
              </a:rPr>
              <a:t>の最小値を見てみると</a:t>
            </a:r>
            <a:r>
              <a:rPr lang="ja-JP" altLang="en-US" dirty="0" err="1">
                <a:latin typeface="+mn-ea"/>
                <a:ea typeface="+mn-ea"/>
              </a:rPr>
              <a:t>。。。</a:t>
            </a:r>
            <a:endParaRPr lang="en-US" altLang="ja-JP" dirty="0">
              <a:latin typeface="+mn-ea"/>
              <a:ea typeface="+mn-ea"/>
            </a:endParaRPr>
          </a:p>
          <a:p>
            <a:endParaRPr lang="en-US" altLang="ja-JP" dirty="0">
              <a:latin typeface="+mn-ea"/>
              <a:ea typeface="+mn-ea"/>
            </a:endParaRPr>
          </a:p>
          <a:p>
            <a:r>
              <a:rPr lang="ja-JP" altLang="en-US" dirty="0">
                <a:latin typeface="+mn-ea"/>
                <a:ea typeface="+mn-ea"/>
              </a:rPr>
              <a:t>　　→気づいたことなら何でも構わないので、細かく見てみてください。</a:t>
            </a:r>
            <a:endParaRPr lang="en-US" altLang="ja-JP" dirty="0">
              <a:latin typeface="+mn-ea"/>
              <a:ea typeface="+mn-ea"/>
            </a:endParaRPr>
          </a:p>
          <a:p>
            <a:endParaRPr lang="en-US" altLang="ja-JP" dirty="0">
              <a:latin typeface="+mn-ea"/>
              <a:ea typeface="+mn-ea"/>
            </a:endParaRPr>
          </a:p>
          <a:p>
            <a:r>
              <a:rPr lang="en-US" altLang="ja-JP" dirty="0">
                <a:latin typeface="+mn-ea"/>
                <a:ea typeface="+mn-ea"/>
              </a:rPr>
              <a:t>※</a:t>
            </a:r>
            <a:r>
              <a:rPr lang="ja-JP" altLang="en-US" dirty="0">
                <a:latin typeface="+mn-ea"/>
                <a:ea typeface="+mn-ea"/>
              </a:rPr>
              <a:t>回答期限目安：</a:t>
            </a:r>
            <a:endParaRPr lang="en-US" altLang="ja-JP" dirty="0">
              <a:latin typeface="+mn-ea"/>
              <a:ea typeface="+mn-ea"/>
            </a:endParaRPr>
          </a:p>
        </p:txBody>
      </p:sp>
      <p:sp>
        <p:nvSpPr>
          <p:cNvPr id="5" name="テキスト プレースホルダー 4"/>
          <p:cNvSpPr>
            <a:spLocks noGrp="1"/>
          </p:cNvSpPr>
          <p:nvPr>
            <p:ph type="body" sz="quarter" idx="10"/>
          </p:nvPr>
        </p:nvSpPr>
        <p:spPr/>
        <p:txBody>
          <a:bodyPr/>
          <a:lstStyle/>
          <a:p>
            <a:r>
              <a:rPr lang="ja-JP" altLang="en-US" dirty="0">
                <a:solidFill>
                  <a:schemeClr val="tx2">
                    <a:lumMod val="50000"/>
                    <a:lumOff val="50000"/>
                  </a:schemeClr>
                </a:solidFill>
                <a:latin typeface="+mn-ea"/>
                <a:ea typeface="+mn-ea"/>
              </a:rPr>
              <a:t>次回までの宿題</a:t>
            </a:r>
          </a:p>
        </p:txBody>
      </p:sp>
      <p:sp>
        <p:nvSpPr>
          <p:cNvPr id="7" name="角丸四角形 6"/>
          <p:cNvSpPr/>
          <p:nvPr/>
        </p:nvSpPr>
        <p:spPr>
          <a:xfrm>
            <a:off x="1428435" y="3645030"/>
            <a:ext cx="7056980" cy="1337658"/>
          </a:xfrm>
          <a:prstGeom prst="roundRect">
            <a:avLst>
              <a:gd name="adj" fmla="val 18099"/>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ja-JP" altLang="en-US" sz="1800" dirty="0">
                <a:solidFill>
                  <a:schemeClr val="tx1"/>
                </a:solidFill>
                <a:latin typeface="+mn-ea"/>
              </a:rPr>
              <a:t>提出物：</a:t>
            </a:r>
            <a:endParaRPr lang="en-US" altLang="ja-JP" sz="1800" dirty="0">
              <a:solidFill>
                <a:schemeClr val="tx1"/>
              </a:solidFill>
              <a:latin typeface="+mn-ea"/>
            </a:endParaRPr>
          </a:p>
          <a:p>
            <a:pPr marL="342900" indent="-342900">
              <a:buFont typeface="Arial" panose="020B0604020202020204" pitchFamily="34" charset="0"/>
              <a:buChar char="•"/>
            </a:pPr>
            <a:r>
              <a:rPr lang="ja-JP" altLang="en-US" sz="1800" dirty="0">
                <a:solidFill>
                  <a:schemeClr val="tx1"/>
                </a:solidFill>
                <a:latin typeface="+mn-ea"/>
              </a:rPr>
              <a:t>バリデーションチェック表から読み取れることをまとめたテキストファイル</a:t>
            </a:r>
            <a:endParaRPr lang="en-US" altLang="ja-JP" sz="1800" dirty="0">
              <a:solidFill>
                <a:schemeClr val="tx1"/>
              </a:solidFill>
              <a:latin typeface="+mn-ea"/>
            </a:endParaRPr>
          </a:p>
        </p:txBody>
      </p:sp>
    </p:spTree>
    <p:extLst>
      <p:ext uri="{BB962C8B-B14F-4D97-AF65-F5344CB8AC3E}">
        <p14:creationId xmlns:p14="http://schemas.microsoft.com/office/powerpoint/2010/main" val="61603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9559572" y="3333753"/>
            <a:ext cx="184731" cy="312714"/>
          </a:xfrm>
          <a:prstGeom prst="rect">
            <a:avLst/>
          </a:prstGeom>
          <a:noFill/>
        </p:spPr>
        <p:txBody>
          <a:bodyPr wrap="none" rtlCol="0">
            <a:spAutoFit/>
          </a:bodyPr>
          <a:lstStyle/>
          <a:p>
            <a:endParaRPr lang="ja-JP" altLang="en-US" sz="1432" dirty="0"/>
          </a:p>
        </p:txBody>
      </p:sp>
    </p:spTree>
    <p:extLst>
      <p:ext uri="{BB962C8B-B14F-4D97-AF65-F5344CB8AC3E}">
        <p14:creationId xmlns:p14="http://schemas.microsoft.com/office/powerpoint/2010/main" val="11852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6370" y="332570"/>
            <a:ext cx="4258820" cy="648000"/>
          </a:xfrm>
        </p:spPr>
        <p:txBody>
          <a:bodyPr>
            <a:noAutofit/>
          </a:bodyPr>
          <a:lstStyle/>
          <a:p>
            <a:pPr algn="l"/>
            <a:r>
              <a:rPr lang="en-US" altLang="ja-JP" sz="2400" dirty="0"/>
              <a:t>SQL</a:t>
            </a:r>
            <a:r>
              <a:rPr lang="ja-JP" altLang="en-US" sz="2400" dirty="0"/>
              <a:t>講座の目的・位置づけ</a:t>
            </a:r>
          </a:p>
        </p:txBody>
      </p:sp>
      <p:sp>
        <p:nvSpPr>
          <p:cNvPr id="3" name="テキスト ボックス 2"/>
          <p:cNvSpPr txBox="1"/>
          <p:nvPr/>
        </p:nvSpPr>
        <p:spPr>
          <a:xfrm>
            <a:off x="838200" y="1484730"/>
            <a:ext cx="8075350" cy="3477875"/>
          </a:xfrm>
          <a:prstGeom prst="rect">
            <a:avLst/>
          </a:prstGeom>
          <a:noFill/>
        </p:spPr>
        <p:txBody>
          <a:bodyPr wrap="square" rtlCol="0">
            <a:spAutoFit/>
          </a:bodyPr>
          <a:lstStyle/>
          <a:p>
            <a:r>
              <a:rPr lang="ja-JP" altLang="en-US" sz="2000" dirty="0">
                <a:latin typeface="+mn-ea"/>
              </a:rPr>
              <a:t>目的：　机上での理論の理解から実践への橋渡しの機会の創出</a:t>
            </a:r>
            <a:endParaRPr lang="en-US" altLang="ja-JP" sz="2000" dirty="0">
              <a:latin typeface="+mn-ea"/>
            </a:endParaRPr>
          </a:p>
          <a:p>
            <a:endParaRPr lang="en-US" altLang="ja-JP" sz="2000" dirty="0">
              <a:latin typeface="+mn-ea"/>
            </a:endParaRPr>
          </a:p>
          <a:p>
            <a:r>
              <a:rPr lang="ja-JP" altLang="en-US" sz="2000" dirty="0">
                <a:solidFill>
                  <a:srgbClr val="FF0000"/>
                </a:solidFill>
                <a:latin typeface="+mn-ea"/>
              </a:rPr>
              <a:t>技術的なところの習得はもちろんのことながら、目的に沿ったデータを適切に抽出するプロセスを身に付ける機会としてほしい。</a:t>
            </a:r>
            <a:endParaRPr lang="en-US" altLang="ja-JP" sz="2000" dirty="0">
              <a:solidFill>
                <a:srgbClr val="FF0000"/>
              </a:solidFill>
              <a:latin typeface="+mn-ea"/>
            </a:endParaRPr>
          </a:p>
          <a:p>
            <a:endParaRPr kumimoji="1" lang="en-US" altLang="ja-JP" sz="2000" dirty="0">
              <a:latin typeface="+mn-ea"/>
            </a:endParaRPr>
          </a:p>
          <a:p>
            <a:endParaRPr kumimoji="1" lang="en-US" altLang="ja-JP" sz="2000" dirty="0">
              <a:latin typeface="+mn-ea"/>
            </a:endParaRPr>
          </a:p>
          <a:p>
            <a:pPr marL="457200" indent="-457200">
              <a:buFont typeface="+mj-lt"/>
              <a:buAutoNum type="arabicPeriod"/>
            </a:pPr>
            <a:r>
              <a:rPr lang="en-US" altLang="ja-JP" sz="2000" dirty="0">
                <a:latin typeface="+mn-ea"/>
              </a:rPr>
              <a:t>SQL Server</a:t>
            </a:r>
            <a:r>
              <a:rPr lang="ja-JP" altLang="en-US" sz="2000" dirty="0">
                <a:latin typeface="+mn-ea"/>
              </a:rPr>
              <a:t>を学ぶ</a:t>
            </a:r>
            <a:endParaRPr lang="en-US" altLang="ja-JP" sz="2000" dirty="0">
              <a:latin typeface="+mn-ea"/>
            </a:endParaRPr>
          </a:p>
          <a:p>
            <a:pPr marL="457200" indent="-457200">
              <a:buFont typeface="+mj-lt"/>
              <a:buAutoNum type="arabicPeriod"/>
            </a:pPr>
            <a:endParaRPr lang="en-US" altLang="ja-JP" sz="2000" dirty="0">
              <a:latin typeface="+mn-ea"/>
            </a:endParaRPr>
          </a:p>
          <a:p>
            <a:pPr marL="457200" indent="-457200">
              <a:buFont typeface="+mj-lt"/>
              <a:buAutoNum type="arabicPeriod"/>
            </a:pPr>
            <a:r>
              <a:rPr kumimoji="1" lang="en-US" altLang="ja-JP" sz="2000" dirty="0">
                <a:latin typeface="+mn-ea"/>
              </a:rPr>
              <a:t>SQL</a:t>
            </a:r>
            <a:r>
              <a:rPr kumimoji="1" lang="ja-JP" altLang="en-US" sz="2000" dirty="0">
                <a:latin typeface="+mn-ea"/>
              </a:rPr>
              <a:t>でデータ抽出する方法を学ぶ</a:t>
            </a:r>
            <a:endParaRPr kumimoji="1" lang="en-US" altLang="ja-JP" sz="2000" dirty="0">
              <a:latin typeface="+mn-ea"/>
            </a:endParaRPr>
          </a:p>
          <a:p>
            <a:pPr marL="457200" indent="-457200">
              <a:buFont typeface="+mj-lt"/>
              <a:buAutoNum type="arabicPeriod"/>
            </a:pPr>
            <a:endParaRPr kumimoji="1" lang="en-US" altLang="ja-JP" sz="2000" dirty="0">
              <a:latin typeface="+mn-ea"/>
            </a:endParaRPr>
          </a:p>
          <a:p>
            <a:pPr marL="457200" indent="-457200">
              <a:buFont typeface="+mj-lt"/>
              <a:buAutoNum type="arabicPeriod"/>
            </a:pPr>
            <a:r>
              <a:rPr lang="en-US" altLang="ja-JP" sz="2000" dirty="0">
                <a:latin typeface="+mn-ea"/>
              </a:rPr>
              <a:t>SQL</a:t>
            </a:r>
            <a:r>
              <a:rPr lang="ja-JP" altLang="en-US" sz="2000" dirty="0">
                <a:latin typeface="+mn-ea"/>
              </a:rPr>
              <a:t>でデータ調査</a:t>
            </a:r>
            <a:r>
              <a:rPr lang="en-US" altLang="ja-JP" sz="2000" dirty="0">
                <a:latin typeface="+mn-ea"/>
              </a:rPr>
              <a:t>(</a:t>
            </a:r>
            <a:r>
              <a:rPr lang="ja-JP" altLang="en-US" sz="2000" dirty="0">
                <a:latin typeface="+mn-ea"/>
              </a:rPr>
              <a:t>バリデーションチェック</a:t>
            </a:r>
            <a:r>
              <a:rPr lang="en-US" altLang="ja-JP" sz="2000" dirty="0">
                <a:latin typeface="+mn-ea"/>
              </a:rPr>
              <a:t>)</a:t>
            </a:r>
            <a:r>
              <a:rPr lang="ja-JP" altLang="en-US" sz="2000" dirty="0">
                <a:latin typeface="+mn-ea"/>
              </a:rPr>
              <a:t>する方法を学ぶ</a:t>
            </a:r>
            <a:endParaRPr kumimoji="1" lang="en-US" altLang="ja-JP" sz="2000" dirty="0">
              <a:latin typeface="+mn-ea"/>
            </a:endParaRPr>
          </a:p>
        </p:txBody>
      </p:sp>
      <p:sp>
        <p:nvSpPr>
          <p:cNvPr id="4" name="正方形/長方形 3"/>
          <p:cNvSpPr/>
          <p:nvPr/>
        </p:nvSpPr>
        <p:spPr>
          <a:xfrm>
            <a:off x="838200" y="4437140"/>
            <a:ext cx="6840000" cy="57608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5" name="左矢印 4"/>
          <p:cNvSpPr/>
          <p:nvPr/>
        </p:nvSpPr>
        <p:spPr>
          <a:xfrm>
            <a:off x="7833400" y="4437140"/>
            <a:ext cx="1872260" cy="504070"/>
          </a:xfrm>
          <a:prstGeom prst="leftArrow">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6" name="吹き出し: 四角形 5">
            <a:extLst>
              <a:ext uri="{FF2B5EF4-FFF2-40B4-BE49-F238E27FC236}">
                <a16:creationId xmlns:a16="http://schemas.microsoft.com/office/drawing/2014/main" id="{E5E529EB-EE19-4521-B3FE-9F31BBE6EB6E}"/>
              </a:ext>
            </a:extLst>
          </p:cNvPr>
          <p:cNvSpPr/>
          <p:nvPr/>
        </p:nvSpPr>
        <p:spPr>
          <a:xfrm>
            <a:off x="8049430" y="512649"/>
            <a:ext cx="2448340" cy="720001"/>
          </a:xfrm>
          <a:prstGeom prst="wedgeRectCallout">
            <a:avLst>
              <a:gd name="adj1" fmla="val -50520"/>
              <a:gd name="adj2" fmla="val 96897"/>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rPr>
              <a:t>プロファイリング</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0124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バリデーションチェック用</a:t>
            </a:r>
            <a:r>
              <a:rPr lang="en-US" altLang="ja-JP" dirty="0">
                <a:latin typeface="Meiryo UI" panose="020B0604030504040204" pitchFamily="50" charset="-128"/>
                <a:ea typeface="Meiryo UI" panose="020B0604030504040204" pitchFamily="50" charset="-128"/>
              </a:rPr>
              <a:t>SQL(</a:t>
            </a:r>
            <a:r>
              <a:rPr lang="en-US" altLang="ja-JP" dirty="0"/>
              <a:t>1)</a:t>
            </a:r>
            <a:endParaRPr lang="ja-JP" altLang="en-US"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nvPr>
        </p:nvGraphicFramePr>
        <p:xfrm>
          <a:off x="663612" y="2046352"/>
          <a:ext cx="8410574" cy="4119029"/>
        </p:xfrm>
        <a:graphic>
          <a:graphicData uri="http://schemas.openxmlformats.org/drawingml/2006/table">
            <a:tbl>
              <a:tblPr firstRow="1" bandRow="1">
                <a:tableStyleId>{21E4AEA4-8DFA-4A89-87EB-49C32662AFE0}</a:tableStyleId>
              </a:tblPr>
              <a:tblGrid>
                <a:gridCol w="840072">
                  <a:extLst>
                    <a:ext uri="{9D8B030D-6E8A-4147-A177-3AD203B41FA5}">
                      <a16:colId xmlns:a16="http://schemas.microsoft.com/office/drawing/2014/main" val="3118790748"/>
                    </a:ext>
                  </a:extLst>
                </a:gridCol>
                <a:gridCol w="840072">
                  <a:extLst>
                    <a:ext uri="{9D8B030D-6E8A-4147-A177-3AD203B41FA5}">
                      <a16:colId xmlns:a16="http://schemas.microsoft.com/office/drawing/2014/main" val="3408527740"/>
                    </a:ext>
                  </a:extLst>
                </a:gridCol>
                <a:gridCol w="2956061">
                  <a:extLst>
                    <a:ext uri="{9D8B030D-6E8A-4147-A177-3AD203B41FA5}">
                      <a16:colId xmlns:a16="http://schemas.microsoft.com/office/drawing/2014/main" val="1150540059"/>
                    </a:ext>
                  </a:extLst>
                </a:gridCol>
                <a:gridCol w="3774369">
                  <a:extLst>
                    <a:ext uri="{9D8B030D-6E8A-4147-A177-3AD203B41FA5}">
                      <a16:colId xmlns:a16="http://schemas.microsoft.com/office/drawing/2014/main" val="4045041738"/>
                    </a:ext>
                  </a:extLst>
                </a:gridCol>
              </a:tblGrid>
              <a:tr h="432060">
                <a:tc gridSpan="2">
                  <a:txBody>
                    <a:bodyPr/>
                    <a:lstStyle/>
                    <a:p>
                      <a:r>
                        <a:rPr kumimoji="1" lang="ja-JP" altLang="en-US" sz="1800" dirty="0">
                          <a:latin typeface="Meiryo UI" panose="020B0604030504040204" pitchFamily="50" charset="-128"/>
                          <a:ea typeface="Meiryo UI" panose="020B0604030504040204" pitchFamily="50" charset="-128"/>
                        </a:rPr>
                        <a:t>カテゴリ</a:t>
                      </a:r>
                    </a:p>
                  </a:txBody>
                  <a:tcPr/>
                </a:tc>
                <a:tc h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a:latin typeface="Meiryo UI" panose="020B0604030504040204" pitchFamily="50" charset="-128"/>
                          <a:ea typeface="Meiryo UI" panose="020B0604030504040204" pitchFamily="50" charset="-128"/>
                        </a:rPr>
                        <a:t>内容</a:t>
                      </a:r>
                    </a:p>
                  </a:txBody>
                  <a:tcPr/>
                </a:tc>
                <a:tc>
                  <a:txBody>
                    <a:bodyPr/>
                    <a:lstStyle/>
                    <a:p>
                      <a:r>
                        <a:rPr kumimoji="1" lang="en-US" altLang="ja-JP" sz="1800" dirty="0">
                          <a:latin typeface="Meiryo UI" panose="020B0604030504040204" pitchFamily="50" charset="-128"/>
                          <a:ea typeface="Meiryo UI" panose="020B0604030504040204" pitchFamily="50" charset="-128"/>
                        </a:rPr>
                        <a:t>SQL</a:t>
                      </a:r>
                      <a:r>
                        <a:rPr kumimoji="1" lang="ja-JP" altLang="en-US" sz="1800" dirty="0">
                          <a:latin typeface="Meiryo UI" panose="020B0604030504040204" pitchFamily="50" charset="-128"/>
                          <a:ea typeface="Meiryo UI" panose="020B0604030504040204" pitchFamily="50" charset="-128"/>
                        </a:rPr>
                        <a:t>例</a:t>
                      </a:r>
                    </a:p>
                  </a:txBody>
                  <a:tcPr/>
                </a:tc>
                <a:extLst>
                  <a:ext uri="{0D108BD9-81ED-4DB2-BD59-A6C34878D82A}">
                    <a16:rowId xmlns:a16="http://schemas.microsoft.com/office/drawing/2014/main" val="3824311592"/>
                  </a:ext>
                </a:extLst>
              </a:tr>
              <a:tr h="1166619">
                <a:tc rowSpan="3">
                  <a:txBody>
                    <a:bodyPr/>
                    <a:lstStyle/>
                    <a:p>
                      <a:r>
                        <a:rPr kumimoji="1" lang="ja-JP" altLang="en-US" sz="1800" dirty="0">
                          <a:latin typeface="Meiryo UI" panose="020B0604030504040204" pitchFamily="50" charset="-128"/>
                          <a:ea typeface="Meiryo UI" panose="020B0604030504040204" pitchFamily="50" charset="-128"/>
                        </a:rPr>
                        <a:t>充足率調査</a:t>
                      </a:r>
                    </a:p>
                  </a:txBody>
                  <a:tcPr/>
                </a:tc>
                <a:tc rowSpan="3">
                  <a:txBody>
                    <a:bodyPr/>
                    <a:lstStyle/>
                    <a:p>
                      <a:r>
                        <a:rPr kumimoji="1" lang="ja-JP" altLang="en-US" sz="1800" dirty="0">
                          <a:latin typeface="Meiryo UI" panose="020B0604030504040204" pitchFamily="50" charset="-128"/>
                          <a:ea typeface="Meiryo UI" panose="020B0604030504040204" pitchFamily="50" charset="-128"/>
                        </a:rPr>
                        <a:t>値なし件数</a:t>
                      </a:r>
                    </a:p>
                  </a:txBody>
                  <a:tcPr/>
                </a:tc>
                <a:tc>
                  <a:txBody>
                    <a:bodyPr/>
                    <a:lstStyle/>
                    <a:p>
                      <a:r>
                        <a:rPr kumimoji="1" lang="en-US" altLang="ja-JP" sz="1800" dirty="0">
                          <a:latin typeface="Meiryo UI" panose="020B0604030504040204" pitchFamily="50" charset="-128"/>
                          <a:ea typeface="Meiryo UI" panose="020B0604030504040204" pitchFamily="50" charset="-128"/>
                        </a:rPr>
                        <a:t>NULL</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600" dirty="0">
                          <a:latin typeface="Meiryo UI" panose="020B0604030504040204" pitchFamily="50" charset="-128"/>
                          <a:ea typeface="Meiryo UI" panose="020B0604030504040204" pitchFamily="50" charset="-128"/>
                        </a:rPr>
                        <a:t>SELECT COUNT(*)</a:t>
                      </a:r>
                    </a:p>
                    <a:p>
                      <a:r>
                        <a:rPr kumimoji="1" lang="en-US" altLang="ja-JP" sz="1600" dirty="0">
                          <a:latin typeface="Meiryo UI" panose="020B0604030504040204" pitchFamily="50" charset="-128"/>
                          <a:ea typeface="Meiryo UI" panose="020B0604030504040204" pitchFamily="50" charset="-128"/>
                        </a:rPr>
                        <a:t>FROM [</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p>
                    <a:p>
                      <a:r>
                        <a:rPr kumimoji="1" lang="en-US" altLang="ja-JP" sz="1600" dirty="0">
                          <a:latin typeface="Meiryo UI" panose="020B0604030504040204" pitchFamily="50" charset="-128"/>
                          <a:ea typeface="Meiryo UI" panose="020B0604030504040204" pitchFamily="50" charset="-128"/>
                        </a:rPr>
                        <a:t>WHERE [Make] IS NULL</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18470810"/>
                  </a:ext>
                </a:extLst>
              </a:tr>
              <a:tr h="1296180">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a:txBody>
                    <a:bodyPr/>
                    <a:lstStyle/>
                    <a:p>
                      <a:r>
                        <a:rPr kumimoji="1" lang="ja-JP" altLang="en-US" sz="1800" dirty="0">
                          <a:latin typeface="Meiryo UI" panose="020B0604030504040204" pitchFamily="50" charset="-128"/>
                          <a:ea typeface="Meiryo UI" panose="020B0604030504040204" pitchFamily="50" charset="-128"/>
                        </a:rPr>
                        <a:t>ブランク </a:t>
                      </a:r>
                      <a:r>
                        <a:rPr kumimoji="1" lang="en-US" altLang="ja-JP" sz="1800" dirty="0">
                          <a:latin typeface="Meiryo UI" panose="020B0604030504040204" pitchFamily="50" charset="-128"/>
                          <a:ea typeface="Meiryo UI" panose="020B0604030504040204" pitchFamily="50" charset="-128"/>
                        </a:rPr>
                        <a:t>or</a:t>
                      </a:r>
                      <a:r>
                        <a:rPr kumimoji="1" lang="ja-JP" altLang="en-US" sz="1800" dirty="0">
                          <a:latin typeface="Meiryo UI" panose="020B0604030504040204" pitchFamily="50" charset="-128"/>
                          <a:ea typeface="Meiryo UI" panose="020B0604030504040204" pitchFamily="50" charset="-128"/>
                        </a:rPr>
                        <a:t> スペース</a:t>
                      </a:r>
                    </a:p>
                  </a:txBody>
                  <a:tcPr/>
                </a:tc>
                <a:tc>
                  <a:txBody>
                    <a:bodyPr/>
                    <a:lstStyle/>
                    <a:p>
                      <a:r>
                        <a:rPr kumimoji="1" lang="en-US" altLang="ja-JP" sz="1600" dirty="0">
                          <a:latin typeface="Meiryo UI" panose="020B0604030504040204" pitchFamily="50" charset="-128"/>
                          <a:ea typeface="Meiryo UI" panose="020B0604030504040204" pitchFamily="50" charset="-128"/>
                        </a:rPr>
                        <a:t>SELECT COUNT(*)</a:t>
                      </a:r>
                    </a:p>
                    <a:p>
                      <a:r>
                        <a:rPr kumimoji="1" lang="en-US" altLang="ja-JP" sz="1600" dirty="0">
                          <a:latin typeface="Meiryo UI" panose="020B0604030504040204" pitchFamily="50" charset="-128"/>
                          <a:ea typeface="Meiryo UI" panose="020B0604030504040204" pitchFamily="50" charset="-128"/>
                        </a:rPr>
                        <a:t>FROM [</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p>
                    <a:p>
                      <a:r>
                        <a:rPr kumimoji="1" lang="en-US" altLang="ja-JP" sz="1600" dirty="0">
                          <a:latin typeface="Meiryo UI" panose="020B0604030504040204" pitchFamily="50" charset="-128"/>
                          <a:ea typeface="Meiryo UI" panose="020B0604030504040204" pitchFamily="50" charset="-128"/>
                        </a:rPr>
                        <a:t>WHERE [Make] = ‘’</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95966356"/>
                  </a:ext>
                </a:extLst>
              </a:tr>
              <a:tr h="1224170">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a:txBody>
                    <a:bodyPr/>
                    <a:lstStyle/>
                    <a:p>
                      <a:r>
                        <a:rPr kumimoji="1" lang="ja-JP" altLang="en-US" sz="1800" dirty="0">
                          <a:latin typeface="Meiryo UI" panose="020B0604030504040204" pitchFamily="50" charset="-128"/>
                          <a:ea typeface="Meiryo UI" panose="020B0604030504040204" pitchFamily="50" charset="-128"/>
                        </a:rPr>
                        <a:t>合計</a:t>
                      </a:r>
                    </a:p>
                  </a:txBody>
                  <a:tcPr/>
                </a:tc>
                <a:tc>
                  <a:txBody>
                    <a:bodyPr/>
                    <a:lstStyle/>
                    <a:p>
                      <a:r>
                        <a:rPr kumimoji="1" lang="en-US" altLang="ja-JP" sz="1600" dirty="0">
                          <a:latin typeface="Meiryo UI" panose="020B0604030504040204" pitchFamily="50" charset="-128"/>
                          <a:ea typeface="Meiryo UI" panose="020B0604030504040204" pitchFamily="50" charset="-128"/>
                        </a:rPr>
                        <a:t>SELECT</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COUNT(*)</a:t>
                      </a:r>
                    </a:p>
                    <a:p>
                      <a:r>
                        <a:rPr kumimoji="1" lang="en-US" altLang="ja-JP" sz="1600" dirty="0">
                          <a:latin typeface="Meiryo UI" panose="020B0604030504040204" pitchFamily="50" charset="-128"/>
                          <a:ea typeface="Meiryo UI" panose="020B0604030504040204" pitchFamily="50" charset="-128"/>
                        </a:rPr>
                        <a:t>FROM</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p>
                    <a:p>
                      <a:r>
                        <a:rPr kumimoji="1" lang="en-US" altLang="ja-JP" sz="1600" dirty="0">
                          <a:latin typeface="Meiryo UI" panose="020B0604030504040204" pitchFamily="50" charset="-128"/>
                          <a:ea typeface="Meiryo UI" panose="020B0604030504040204" pitchFamily="50" charset="-128"/>
                        </a:rPr>
                        <a:t>WHERE</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ISNULL([Make],’’) = ‘’</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54438157"/>
                  </a:ext>
                </a:extLst>
              </a:tr>
            </a:tbl>
          </a:graphicData>
        </a:graphic>
      </p:graphicFrame>
      <p:pic>
        <p:nvPicPr>
          <p:cNvPr id="8" name="図 7"/>
          <p:cNvPicPr>
            <a:picLocks noChangeAspect="1"/>
          </p:cNvPicPr>
          <p:nvPr/>
        </p:nvPicPr>
        <p:blipFill>
          <a:blip r:embed="rId3"/>
          <a:stretch>
            <a:fillRect/>
          </a:stretch>
        </p:blipFill>
        <p:spPr>
          <a:xfrm>
            <a:off x="663614" y="722903"/>
            <a:ext cx="8410575" cy="1038225"/>
          </a:xfrm>
          <a:prstGeom prst="rect">
            <a:avLst/>
          </a:prstGeom>
        </p:spPr>
      </p:pic>
      <p:sp>
        <p:nvSpPr>
          <p:cNvPr id="3" name="角丸四角形 2"/>
          <p:cNvSpPr/>
          <p:nvPr/>
        </p:nvSpPr>
        <p:spPr>
          <a:xfrm>
            <a:off x="2432650" y="2893571"/>
            <a:ext cx="2592360" cy="382011"/>
          </a:xfrm>
          <a:prstGeom prst="roundRect">
            <a:avLst>
              <a:gd name="adj" fmla="val 7964"/>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dirty="0">
                <a:solidFill>
                  <a:srgbClr val="000000"/>
                </a:solidFill>
                <a:latin typeface="Meiryo UI" panose="020B0604030504040204" pitchFamily="50" charset="-128"/>
                <a:ea typeface="Meiryo UI" panose="020B0604030504040204" pitchFamily="50" charset="-128"/>
              </a:rPr>
              <a:t>NULL</a:t>
            </a:r>
            <a:r>
              <a:rPr lang="ja-JP" altLang="en-US" sz="1400" dirty="0">
                <a:solidFill>
                  <a:srgbClr val="000000"/>
                </a:solidFill>
                <a:latin typeface="Meiryo UI" panose="020B0604030504040204" pitchFamily="50" charset="-128"/>
                <a:ea typeface="Meiryo UI" panose="020B0604030504040204" pitchFamily="50" charset="-128"/>
              </a:rPr>
              <a:t>：値が定義されていない</a:t>
            </a:r>
          </a:p>
        </p:txBody>
      </p:sp>
      <p:sp>
        <p:nvSpPr>
          <p:cNvPr id="6" name="角丸四角形 5"/>
          <p:cNvSpPr/>
          <p:nvPr/>
        </p:nvSpPr>
        <p:spPr>
          <a:xfrm>
            <a:off x="2433368" y="4099515"/>
            <a:ext cx="2592360" cy="620612"/>
          </a:xfrm>
          <a:prstGeom prst="roundRect">
            <a:avLst>
              <a:gd name="adj" fmla="val 7964"/>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a:solidFill>
                  <a:srgbClr val="000000"/>
                </a:solidFill>
                <a:latin typeface="Meiryo UI" panose="020B0604030504040204" pitchFamily="50" charset="-128"/>
                <a:ea typeface="Meiryo UI" panose="020B0604030504040204" pitchFamily="50" charset="-128"/>
              </a:rPr>
              <a:t>ブランク：値が存在しない</a:t>
            </a:r>
            <a:endParaRPr lang="en-US" altLang="ja-JP" sz="1400" dirty="0">
              <a:solidFill>
                <a:srgbClr val="000000"/>
              </a:solidFill>
              <a:latin typeface="Meiryo UI" panose="020B0604030504040204" pitchFamily="50" charset="-128"/>
              <a:ea typeface="Meiryo UI" panose="020B0604030504040204" pitchFamily="50" charset="-128"/>
            </a:endParaRPr>
          </a:p>
          <a:p>
            <a:r>
              <a:rPr lang="ja-JP" altLang="en-US" sz="1400" dirty="0">
                <a:solidFill>
                  <a:srgbClr val="000000"/>
                </a:solidFill>
                <a:latin typeface="Meiryo UI" panose="020B0604030504040204" pitchFamily="50" charset="-128"/>
                <a:ea typeface="Meiryo UI" panose="020B0604030504040204" pitchFamily="50" charset="-128"/>
              </a:rPr>
              <a:t>スペース：空白</a:t>
            </a:r>
          </a:p>
        </p:txBody>
      </p:sp>
      <p:sp>
        <p:nvSpPr>
          <p:cNvPr id="11" name="角丸四角形 10"/>
          <p:cNvSpPr/>
          <p:nvPr/>
        </p:nvSpPr>
        <p:spPr>
          <a:xfrm>
            <a:off x="2432650" y="5389663"/>
            <a:ext cx="2592360" cy="620612"/>
          </a:xfrm>
          <a:prstGeom prst="roundRect">
            <a:avLst>
              <a:gd name="adj" fmla="val 7964"/>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dirty="0">
                <a:solidFill>
                  <a:srgbClr val="000000"/>
                </a:solidFill>
                <a:latin typeface="Meiryo UI" panose="020B0604030504040204" pitchFamily="50" charset="-128"/>
                <a:ea typeface="Meiryo UI" panose="020B0604030504040204" pitchFamily="50" charset="-128"/>
              </a:rPr>
              <a:t>※</a:t>
            </a:r>
            <a:r>
              <a:rPr lang="ja-JP" altLang="en-US" sz="1400" dirty="0">
                <a:solidFill>
                  <a:srgbClr val="000000"/>
                </a:solidFill>
                <a:latin typeface="Meiryo UI" panose="020B0604030504040204" pitchFamily="50" charset="-128"/>
                <a:ea typeface="Meiryo UI" panose="020B0604030504040204" pitchFamily="50" charset="-128"/>
              </a:rPr>
              <a:t>「</a:t>
            </a:r>
            <a:r>
              <a:rPr lang="en-US" altLang="ja-JP" sz="1400" dirty="0">
                <a:solidFill>
                  <a:srgbClr val="000000"/>
                </a:solidFill>
                <a:latin typeface="Meiryo UI" panose="020B0604030504040204" pitchFamily="50" charset="-128"/>
                <a:ea typeface="Meiryo UI" panose="020B0604030504040204" pitchFamily="50" charset="-128"/>
              </a:rPr>
              <a:t>NULL</a:t>
            </a:r>
            <a:r>
              <a:rPr lang="ja-JP" altLang="en-US" sz="1400" dirty="0">
                <a:solidFill>
                  <a:srgbClr val="000000"/>
                </a:solidFill>
                <a:latin typeface="Meiryo UI" panose="020B0604030504040204" pitchFamily="50" charset="-128"/>
                <a:ea typeface="Meiryo UI" panose="020B0604030504040204" pitchFamily="50" charset="-128"/>
              </a:rPr>
              <a:t>」の件数 </a:t>
            </a:r>
            <a:r>
              <a:rPr lang="en-US" altLang="ja-JP" sz="1400" dirty="0">
                <a:solidFill>
                  <a:srgbClr val="000000"/>
                </a:solidFill>
                <a:latin typeface="Meiryo UI" panose="020B0604030504040204" pitchFamily="50" charset="-128"/>
                <a:ea typeface="Meiryo UI" panose="020B0604030504040204" pitchFamily="50" charset="-128"/>
              </a:rPr>
              <a:t>+ </a:t>
            </a:r>
            <a:r>
              <a:rPr lang="ja-JP" altLang="en-US" sz="1400" dirty="0">
                <a:solidFill>
                  <a:srgbClr val="000000"/>
                </a:solidFill>
                <a:latin typeface="Meiryo UI" panose="020B0604030504040204" pitchFamily="50" charset="-128"/>
                <a:ea typeface="Meiryo UI" panose="020B0604030504040204" pitchFamily="50" charset="-128"/>
              </a:rPr>
              <a:t>「ブランク </a:t>
            </a:r>
            <a:r>
              <a:rPr lang="en-US" altLang="ja-JP" sz="1400" dirty="0">
                <a:solidFill>
                  <a:srgbClr val="000000"/>
                </a:solidFill>
                <a:latin typeface="Meiryo UI" panose="020B0604030504040204" pitchFamily="50" charset="-128"/>
                <a:ea typeface="Meiryo UI" panose="020B0604030504040204" pitchFamily="50" charset="-128"/>
              </a:rPr>
              <a:t>or </a:t>
            </a:r>
            <a:r>
              <a:rPr lang="ja-JP" altLang="en-US" sz="1400" dirty="0">
                <a:solidFill>
                  <a:srgbClr val="000000"/>
                </a:solidFill>
                <a:latin typeface="Meiryo UI" panose="020B0604030504040204" pitchFamily="50" charset="-128"/>
                <a:ea typeface="Meiryo UI" panose="020B0604030504040204" pitchFamily="50" charset="-128"/>
              </a:rPr>
              <a:t>スペース」の件数でも可</a:t>
            </a:r>
          </a:p>
        </p:txBody>
      </p:sp>
      <p:sp>
        <p:nvSpPr>
          <p:cNvPr id="5" name="吹き出し: 四角形 4">
            <a:extLst>
              <a:ext uri="{FF2B5EF4-FFF2-40B4-BE49-F238E27FC236}">
                <a16:creationId xmlns:a16="http://schemas.microsoft.com/office/drawing/2014/main" id="{1FD4F76B-C9B4-4062-B6C7-40D55C5821B1}"/>
              </a:ext>
            </a:extLst>
          </p:cNvPr>
          <p:cNvSpPr/>
          <p:nvPr/>
        </p:nvSpPr>
        <p:spPr>
          <a:xfrm>
            <a:off x="8018216" y="155774"/>
            <a:ext cx="2448340" cy="1408718"/>
          </a:xfrm>
          <a:prstGeom prst="wedgeRectCallout">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rPr>
              <a:t>ブランクとスペースの件</a:t>
            </a:r>
            <a:endParaRPr kumimoji="1" lang="en-US" altLang="ja-JP" sz="1600" dirty="0">
              <a:solidFill>
                <a:schemeClr val="tx1"/>
              </a:solidFill>
              <a:latin typeface="Meiryo UI" panose="020B0604030504040204" pitchFamily="50" charset="-128"/>
              <a:ea typeface="Meiryo UI" panose="020B0604030504040204" pitchFamily="50" charset="-128"/>
            </a:endParaRPr>
          </a:p>
          <a:p>
            <a:pPr algn="ctr"/>
            <a:r>
              <a:rPr lang="ja-JP" altLang="en-US" sz="1600" dirty="0">
                <a:solidFill>
                  <a:schemeClr val="tx1"/>
                </a:solidFill>
                <a:latin typeface="Meiryo UI" panose="020B0604030504040204" pitchFamily="50" charset="-128"/>
                <a:ea typeface="Meiryo UI" panose="020B0604030504040204" pitchFamily="50" charset="-128"/>
              </a:rPr>
              <a:t>スペースの数が１つ、２つでも問題ない件</a:t>
            </a:r>
            <a:endParaRPr lang="en-US" altLang="ja-JP" sz="1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7524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586935" y="722902"/>
            <a:ext cx="8740635" cy="5328670"/>
          </a:xfrm>
        </p:spPr>
        <p:txBody>
          <a:bodyPr/>
          <a:lstStyle/>
          <a:p>
            <a:r>
              <a:rPr kumimoji="1" lang="en-US" altLang="ja-JP" dirty="0">
                <a:latin typeface="Meiryo UI" panose="020B0604030504040204" pitchFamily="50" charset="-128"/>
                <a:ea typeface="Meiryo UI" panose="020B0604030504040204" pitchFamily="50" charset="-128"/>
              </a:rPr>
              <a:t>ISNULL(</a:t>
            </a:r>
            <a:r>
              <a:rPr lang="en-US" altLang="ja-JP" dirty="0">
                <a:latin typeface="Meiryo UI" panose="020B0604030504040204" pitchFamily="50" charset="-128"/>
                <a:ea typeface="Meiryo UI" panose="020B0604030504040204" pitchFamily="50" charset="-128"/>
              </a:rPr>
              <a:t>α</a:t>
            </a:r>
            <a:r>
              <a:rPr kumimoji="1" lang="en-US" altLang="ja-JP" dirty="0">
                <a:latin typeface="Meiryo UI" panose="020B0604030504040204" pitchFamily="50" charset="-128"/>
                <a:ea typeface="Meiryo UI" panose="020B0604030504040204" pitchFamily="50" charset="-128"/>
              </a:rPr>
              <a:t>,β)</a:t>
            </a:r>
          </a:p>
          <a:p>
            <a:r>
              <a:rPr lang="en-US" altLang="ja-JP" dirty="0">
                <a:latin typeface="Meiryo UI" panose="020B0604030504040204" pitchFamily="50" charset="-128"/>
                <a:ea typeface="Meiryo UI" panose="020B0604030504040204" pitchFamily="50" charset="-128"/>
              </a:rPr>
              <a:t>α</a:t>
            </a:r>
            <a:r>
              <a:rPr lang="ja-JP" altLang="en-US" dirty="0">
                <a:latin typeface="Meiryo UI" panose="020B0604030504040204" pitchFamily="50" charset="-128"/>
                <a:ea typeface="Meiryo UI" panose="020B0604030504040204" pitchFamily="50" charset="-128"/>
              </a:rPr>
              <a:t>が</a:t>
            </a:r>
            <a:r>
              <a:rPr lang="en-US" altLang="ja-JP" dirty="0">
                <a:latin typeface="Meiryo UI" panose="020B0604030504040204" pitchFamily="50" charset="-128"/>
                <a:ea typeface="Meiryo UI" panose="020B0604030504040204" pitchFamily="50" charset="-128"/>
              </a:rPr>
              <a:t>NULL</a:t>
            </a:r>
            <a:r>
              <a:rPr lang="ja-JP" altLang="en-US" dirty="0">
                <a:latin typeface="Meiryo UI" panose="020B0604030504040204" pitchFamily="50" charset="-128"/>
                <a:ea typeface="Meiryo UI" panose="020B0604030504040204" pitchFamily="50" charset="-128"/>
              </a:rPr>
              <a:t>値でない場合は</a:t>
            </a:r>
            <a:r>
              <a:rPr lang="en-US" altLang="ja-JP" dirty="0">
                <a:latin typeface="Meiryo UI" panose="020B0604030504040204" pitchFamily="50" charset="-128"/>
                <a:ea typeface="Meiryo UI" panose="020B0604030504040204" pitchFamily="50" charset="-128"/>
              </a:rPr>
              <a:t>α</a:t>
            </a:r>
            <a:r>
              <a:rPr lang="ja-JP" altLang="en-US" dirty="0">
                <a:latin typeface="Meiryo UI" panose="020B0604030504040204" pitchFamily="50" charset="-128"/>
                <a:ea typeface="Meiryo UI" panose="020B0604030504040204" pitchFamily="50" charset="-128"/>
              </a:rPr>
              <a:t>を返し、</a:t>
            </a:r>
            <a:r>
              <a:rPr lang="en-US" altLang="ja-JP" dirty="0">
                <a:latin typeface="Meiryo UI" panose="020B0604030504040204" pitchFamily="50" charset="-128"/>
                <a:ea typeface="Meiryo UI" panose="020B0604030504040204" pitchFamily="50" charset="-128"/>
              </a:rPr>
              <a:t>α</a:t>
            </a:r>
            <a:r>
              <a:rPr lang="ja-JP" altLang="en-US" dirty="0">
                <a:latin typeface="Meiryo UI" panose="020B0604030504040204" pitchFamily="50" charset="-128"/>
                <a:ea typeface="Meiryo UI" panose="020B0604030504040204" pitchFamily="50" charset="-128"/>
              </a:rPr>
              <a:t>が</a:t>
            </a:r>
            <a:r>
              <a:rPr lang="en-US" altLang="ja-JP" dirty="0">
                <a:latin typeface="Meiryo UI" panose="020B0604030504040204" pitchFamily="50" charset="-128"/>
                <a:ea typeface="Meiryo UI" panose="020B0604030504040204" pitchFamily="50" charset="-128"/>
              </a:rPr>
              <a:t>NULL</a:t>
            </a:r>
            <a:r>
              <a:rPr lang="ja-JP" altLang="en-US" dirty="0">
                <a:latin typeface="Meiryo UI" panose="020B0604030504040204" pitchFamily="50" charset="-128"/>
                <a:ea typeface="Meiryo UI" panose="020B0604030504040204" pitchFamily="50" charset="-128"/>
              </a:rPr>
              <a:t>値の場合は</a:t>
            </a:r>
            <a:r>
              <a:rPr lang="en-US" altLang="ja-JP" dirty="0">
                <a:latin typeface="Meiryo UI" panose="020B0604030504040204" pitchFamily="50" charset="-128"/>
                <a:ea typeface="Meiryo UI" panose="020B0604030504040204" pitchFamily="50" charset="-128"/>
              </a:rPr>
              <a:t>β</a:t>
            </a:r>
            <a:r>
              <a:rPr lang="ja-JP" altLang="en-US" dirty="0">
                <a:latin typeface="Meiryo UI" panose="020B0604030504040204" pitchFamily="50" charset="-128"/>
                <a:ea typeface="Meiryo UI" panose="020B0604030504040204" pitchFamily="50" charset="-128"/>
              </a:rPr>
              <a:t>を返す。</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SELECT [Sales Volume]</a:t>
            </a:r>
          </a:p>
          <a:p>
            <a:r>
              <a:rPr lang="en-US" altLang="ja-JP" dirty="0">
                <a:latin typeface="Meiryo UI" panose="020B0604030504040204" pitchFamily="50" charset="-128"/>
                <a:ea typeface="Meiryo UI" panose="020B0604030504040204" pitchFamily="50" charset="-128"/>
              </a:rPr>
              <a:t>               ,ISNULL([Sales Volume],0) AS [</a:t>
            </a:r>
            <a:r>
              <a:rPr lang="en-US" altLang="ja-JP" dirty="0" err="1">
                <a:latin typeface="Meiryo UI" panose="020B0604030504040204" pitchFamily="50" charset="-128"/>
                <a:ea typeface="Meiryo UI" panose="020B0604030504040204" pitchFamily="50" charset="-128"/>
              </a:rPr>
              <a:t>CON_Sales</a:t>
            </a:r>
            <a:r>
              <a:rPr lang="en-US" altLang="ja-JP" dirty="0">
                <a:latin typeface="Meiryo UI" panose="020B0604030504040204" pitchFamily="50" charset="-128"/>
                <a:ea typeface="Meiryo UI" panose="020B0604030504040204" pitchFamily="50" charset="-128"/>
              </a:rPr>
              <a:t> Volume]</a:t>
            </a:r>
          </a:p>
          <a:p>
            <a:r>
              <a:rPr lang="en-US" altLang="ja-JP" dirty="0">
                <a:latin typeface="Meiryo UI" panose="020B0604030504040204" pitchFamily="50" charset="-128"/>
                <a:ea typeface="Meiryo UI" panose="020B0604030504040204" pitchFamily="50" charset="-128"/>
              </a:rPr>
              <a:t>     FROM [DB].[</a:t>
            </a:r>
            <a:r>
              <a:rPr lang="en-US" altLang="ja-JP" dirty="0" err="1">
                <a:latin typeface="Meiryo UI" panose="020B0604030504040204" pitchFamily="50" charset="-128"/>
                <a:ea typeface="Meiryo UI" panose="020B0604030504040204" pitchFamily="50" charset="-128"/>
              </a:rPr>
              <a:t>dbo</a:t>
            </a:r>
            <a:r>
              <a:rPr lang="en-US" altLang="ja-JP" dirty="0">
                <a:latin typeface="Meiryo UI" panose="020B0604030504040204" pitchFamily="50" charset="-128"/>
                <a:ea typeface="Meiryo UI" panose="020B0604030504040204" pitchFamily="50" charset="-128"/>
              </a:rPr>
              <a:t>].[</a:t>
            </a:r>
            <a:r>
              <a:rPr lang="en-US" altLang="ja-JP" dirty="0" err="1">
                <a:latin typeface="Meiryo UI" panose="020B0604030504040204" pitchFamily="50" charset="-128"/>
                <a:ea typeface="Meiryo UI" panose="020B0604030504040204" pitchFamily="50" charset="-128"/>
              </a:rPr>
              <a:t>Car_Sales_New</a:t>
            </a:r>
            <a:r>
              <a:rPr lang="en-US" altLang="ja-JP" dirty="0">
                <a:latin typeface="Meiryo UI" panose="020B0604030504040204" pitchFamily="50" charset="-128"/>
                <a:ea typeface="Meiryo UI" panose="020B0604030504040204" pitchFamily="50" charset="-128"/>
              </a:rPr>
              <a:t>]</a:t>
            </a: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&lt;</a:t>
            </a:r>
            <a:r>
              <a:rPr lang="ja-JP" altLang="en-US" dirty="0">
                <a:latin typeface="Meiryo UI" panose="020B0604030504040204" pitchFamily="50" charset="-128"/>
                <a:ea typeface="Meiryo UI" panose="020B0604030504040204" pitchFamily="50" charset="-128"/>
              </a:rPr>
              <a:t>使用場面</a:t>
            </a:r>
            <a:r>
              <a:rPr lang="en-US" altLang="ja-JP" dirty="0">
                <a:latin typeface="Meiryo UI" panose="020B0604030504040204" pitchFamily="50" charset="-128"/>
                <a:ea typeface="Meiryo UI" panose="020B0604030504040204" pitchFamily="50" charset="-128"/>
              </a:rPr>
              <a:t>&gt;</a:t>
            </a:r>
          </a:p>
          <a:p>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NULL</a:t>
            </a:r>
            <a:r>
              <a:rPr lang="ja-JP" altLang="en-US" dirty="0">
                <a:latin typeface="Meiryo UI" panose="020B0604030504040204" pitchFamily="50" charset="-128"/>
                <a:ea typeface="Meiryo UI" panose="020B0604030504040204" pitchFamily="50" charset="-128"/>
              </a:rPr>
              <a:t>とブランクを同一として扱いたい場合</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SQL Server</a:t>
            </a:r>
            <a:r>
              <a:rPr lang="ja-JP" altLang="en-US" dirty="0"/>
              <a:t>特有</a:t>
            </a:r>
            <a:r>
              <a:rPr lang="ja-JP" altLang="en-US" dirty="0">
                <a:latin typeface="Meiryo UI" panose="020B0604030504040204" pitchFamily="50" charset="-128"/>
                <a:ea typeface="Meiryo UI" panose="020B0604030504040204" pitchFamily="50" charset="-128"/>
              </a:rPr>
              <a:t>の考え方</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u="sng" dirty="0">
                <a:latin typeface="Meiryo UI" panose="020B0604030504040204" pitchFamily="50" charset="-128"/>
                <a:ea typeface="Meiryo UI" panose="020B0604030504040204" pitchFamily="50" charset="-128"/>
              </a:rPr>
              <a:t>※NULL</a:t>
            </a:r>
            <a:r>
              <a:rPr lang="ja-JP" altLang="en-US" u="sng" dirty="0">
                <a:latin typeface="Meiryo UI" panose="020B0604030504040204" pitchFamily="50" charset="-128"/>
                <a:ea typeface="Meiryo UI" panose="020B0604030504040204" pitchFamily="50" charset="-128"/>
              </a:rPr>
              <a:t>値とブランクが別で存在するのは</a:t>
            </a:r>
            <a:r>
              <a:rPr lang="en-US" altLang="ja-JP" u="sng" dirty="0">
                <a:latin typeface="Meiryo UI" panose="020B0604030504040204" pitchFamily="50" charset="-128"/>
                <a:ea typeface="Meiryo UI" panose="020B0604030504040204" pitchFamily="50" charset="-128"/>
              </a:rPr>
              <a:t>SQL Server</a:t>
            </a:r>
            <a:r>
              <a:rPr lang="ja-JP" altLang="en-US" u="sng" dirty="0">
                <a:latin typeface="Meiryo UI" panose="020B0604030504040204" pitchFamily="50" charset="-128"/>
                <a:ea typeface="Meiryo UI" panose="020B0604030504040204" pitchFamily="50" charset="-128"/>
              </a:rPr>
              <a:t>のみ</a:t>
            </a:r>
            <a:endParaRPr lang="en-US" altLang="ja-JP" u="sng"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・演算する際に、</a:t>
            </a:r>
            <a:r>
              <a:rPr lang="en-US" altLang="ja-JP" dirty="0">
                <a:latin typeface="Meiryo UI" panose="020B0604030504040204" pitchFamily="50" charset="-128"/>
                <a:ea typeface="Meiryo UI" panose="020B0604030504040204" pitchFamily="50" charset="-128"/>
              </a:rPr>
              <a:t>NULL</a:t>
            </a:r>
            <a:r>
              <a:rPr lang="ja-JP" altLang="en-US" dirty="0">
                <a:latin typeface="Meiryo UI" panose="020B0604030504040204" pitchFamily="50" charset="-128"/>
                <a:ea typeface="Meiryo UI" panose="020B0604030504040204" pitchFamily="50" charset="-128"/>
              </a:rPr>
              <a:t>値を</a:t>
            </a:r>
            <a:r>
              <a:rPr lang="en-US" altLang="ja-JP" dirty="0">
                <a:latin typeface="Meiryo UI" panose="020B0604030504040204" pitchFamily="50" charset="-128"/>
                <a:ea typeface="Meiryo UI" panose="020B0604030504040204" pitchFamily="50" charset="-128"/>
              </a:rPr>
              <a:t>0</a:t>
            </a:r>
            <a:r>
              <a:rPr lang="ja-JP" altLang="en-US" dirty="0">
                <a:latin typeface="Meiryo UI" panose="020B0604030504040204" pitchFamily="50" charset="-128"/>
                <a:ea typeface="Meiryo UI" panose="020B0604030504040204" pitchFamily="50" charset="-128"/>
              </a:rPr>
              <a:t>として取り扱いたい場合　等々</a:t>
            </a:r>
            <a:endParaRPr lang="en-US" altLang="ja-JP" dirty="0">
              <a:latin typeface="Meiryo UI" panose="020B0604030504040204" pitchFamily="50" charset="-128"/>
              <a:ea typeface="Meiryo UI" panose="020B0604030504040204" pitchFamily="50" charset="-128"/>
            </a:endParaRPr>
          </a:p>
          <a:p>
            <a:endParaRPr lang="en-US" altLang="ja-JP" dirty="0"/>
          </a:p>
          <a:p>
            <a:endParaRPr lang="en-US" altLang="ja-JP" dirty="0"/>
          </a:p>
          <a:p>
            <a:endParaRPr kumimoji="1" lang="en-US" altLang="ja-JP" dirty="0"/>
          </a:p>
          <a:p>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latin typeface="Meiryo UI" panose="020B0604030504040204" pitchFamily="50" charset="-128"/>
                <a:ea typeface="Meiryo UI" panose="020B0604030504040204" pitchFamily="50" charset="-128"/>
              </a:rPr>
              <a:t>【TIPS】ISNULL</a:t>
            </a:r>
            <a:r>
              <a:rPr kumimoji="1" lang="ja-JP" altLang="en-US" dirty="0">
                <a:latin typeface="Meiryo UI" panose="020B0604030504040204" pitchFamily="50" charset="-128"/>
                <a:ea typeface="Meiryo UI" panose="020B0604030504040204" pitchFamily="50" charset="-128"/>
              </a:rPr>
              <a:t>関数</a:t>
            </a:r>
          </a:p>
        </p:txBody>
      </p:sp>
      <p:graphicFrame>
        <p:nvGraphicFramePr>
          <p:cNvPr id="4" name="表 3"/>
          <p:cNvGraphicFramePr>
            <a:graphicFrameLocks noGrp="1"/>
          </p:cNvGraphicFramePr>
          <p:nvPr>
            <p:extLst/>
          </p:nvPr>
        </p:nvGraphicFramePr>
        <p:xfrm>
          <a:off x="2880081" y="2996941"/>
          <a:ext cx="4132076" cy="1147191"/>
        </p:xfrm>
        <a:graphic>
          <a:graphicData uri="http://schemas.openxmlformats.org/drawingml/2006/table">
            <a:tbl>
              <a:tblPr firstRow="1" bandRow="1">
                <a:tableStyleId>{21E4AEA4-8DFA-4A89-87EB-49C32662AFE0}</a:tableStyleId>
              </a:tblPr>
              <a:tblGrid>
                <a:gridCol w="1856889">
                  <a:extLst>
                    <a:ext uri="{9D8B030D-6E8A-4147-A177-3AD203B41FA5}">
                      <a16:colId xmlns:a16="http://schemas.microsoft.com/office/drawing/2014/main" val="4181366822"/>
                    </a:ext>
                  </a:extLst>
                </a:gridCol>
                <a:gridCol w="2275187">
                  <a:extLst>
                    <a:ext uri="{9D8B030D-6E8A-4147-A177-3AD203B41FA5}">
                      <a16:colId xmlns:a16="http://schemas.microsoft.com/office/drawing/2014/main" val="17265487"/>
                    </a:ext>
                  </a:extLst>
                </a:gridCol>
              </a:tblGrid>
              <a:tr h="370840">
                <a:tc>
                  <a:txBody>
                    <a:bodyPr/>
                    <a:lstStyle/>
                    <a:p>
                      <a:r>
                        <a:rPr kumimoji="1" lang="en-US" altLang="ja-JP" dirty="0"/>
                        <a:t>Sales Volume</a:t>
                      </a:r>
                      <a:endParaRPr kumimoji="1" lang="ja-JP" altLang="en-US" dirty="0"/>
                    </a:p>
                  </a:txBody>
                  <a:tcPr/>
                </a:tc>
                <a:tc>
                  <a:txBody>
                    <a:bodyPr/>
                    <a:lstStyle/>
                    <a:p>
                      <a:r>
                        <a:rPr kumimoji="1" lang="en-US" altLang="ja-JP" dirty="0" err="1"/>
                        <a:t>CON_Sales</a:t>
                      </a:r>
                      <a:r>
                        <a:rPr kumimoji="1" lang="en-US" altLang="ja-JP" dirty="0"/>
                        <a:t> Volume</a:t>
                      </a:r>
                      <a:endParaRPr kumimoji="1" lang="ja-JP" altLang="en-US" dirty="0"/>
                    </a:p>
                  </a:txBody>
                  <a:tcPr/>
                </a:tc>
                <a:extLst>
                  <a:ext uri="{0D108BD9-81ED-4DB2-BD59-A6C34878D82A}">
                    <a16:rowId xmlns:a16="http://schemas.microsoft.com/office/drawing/2014/main" val="1199094128"/>
                  </a:ext>
                </a:extLst>
              </a:tr>
              <a:tr h="370840">
                <a:tc>
                  <a:txBody>
                    <a:bodyPr/>
                    <a:lstStyle/>
                    <a:p>
                      <a:r>
                        <a:rPr kumimoji="1" lang="en-US" altLang="ja-JP" dirty="0"/>
                        <a:t>3741</a:t>
                      </a:r>
                      <a:endParaRPr kumimoji="1" lang="ja-JP" altLang="en-US" dirty="0"/>
                    </a:p>
                  </a:txBody>
                  <a:tcPr/>
                </a:tc>
                <a:tc>
                  <a:txBody>
                    <a:bodyPr/>
                    <a:lstStyle/>
                    <a:p>
                      <a:r>
                        <a:rPr kumimoji="1" lang="en-US" altLang="ja-JP" dirty="0"/>
                        <a:t>3741</a:t>
                      </a:r>
                      <a:endParaRPr kumimoji="1" lang="ja-JP" altLang="en-US" dirty="0"/>
                    </a:p>
                  </a:txBody>
                  <a:tcPr/>
                </a:tc>
                <a:extLst>
                  <a:ext uri="{0D108BD9-81ED-4DB2-BD59-A6C34878D82A}">
                    <a16:rowId xmlns:a16="http://schemas.microsoft.com/office/drawing/2014/main" val="2202021446"/>
                  </a:ext>
                </a:extLst>
              </a:tr>
              <a:tr h="370840">
                <a:tc>
                  <a:txBody>
                    <a:bodyPr/>
                    <a:lstStyle/>
                    <a:p>
                      <a:r>
                        <a:rPr kumimoji="1" lang="en-US" altLang="ja-JP" dirty="0"/>
                        <a:t>NULL</a:t>
                      </a:r>
                      <a:endParaRPr kumimoji="1" lang="ja-JP" altLang="en-US" dirty="0"/>
                    </a:p>
                  </a:txBody>
                  <a:tcPr/>
                </a:tc>
                <a:tc>
                  <a:txBody>
                    <a:bodyPr/>
                    <a:lstStyle/>
                    <a:p>
                      <a:r>
                        <a:rPr kumimoji="1" lang="en-US" altLang="ja-JP" dirty="0"/>
                        <a:t>0</a:t>
                      </a:r>
                      <a:endParaRPr kumimoji="1" lang="ja-JP" altLang="en-US" dirty="0"/>
                    </a:p>
                  </a:txBody>
                  <a:tcPr/>
                </a:tc>
                <a:extLst>
                  <a:ext uri="{0D108BD9-81ED-4DB2-BD59-A6C34878D82A}">
                    <a16:rowId xmlns:a16="http://schemas.microsoft.com/office/drawing/2014/main" val="1998771673"/>
                  </a:ext>
                </a:extLst>
              </a:tr>
            </a:tbl>
          </a:graphicData>
        </a:graphic>
      </p:graphicFrame>
      <p:sp>
        <p:nvSpPr>
          <p:cNvPr id="5" name="吹き出し: 四角形 4">
            <a:extLst>
              <a:ext uri="{FF2B5EF4-FFF2-40B4-BE49-F238E27FC236}">
                <a16:creationId xmlns:a16="http://schemas.microsoft.com/office/drawing/2014/main" id="{9BF042CB-CD10-4700-BB87-2677CE20F66F}"/>
              </a:ext>
            </a:extLst>
          </p:cNvPr>
          <p:cNvSpPr/>
          <p:nvPr/>
        </p:nvSpPr>
        <p:spPr>
          <a:xfrm>
            <a:off x="7410908" y="3933070"/>
            <a:ext cx="2448340" cy="720001"/>
          </a:xfrm>
          <a:prstGeom prst="wedgeRectCallout">
            <a:avLst>
              <a:gd name="adj1" fmla="val -50520"/>
              <a:gd name="adj2" fmla="val 96897"/>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rPr>
              <a:t>強調して話す</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9652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dirty="0">
                <a:latin typeface="Meiryo UI" panose="020B0604030504040204" pitchFamily="50" charset="-128"/>
                <a:ea typeface="Meiryo UI" panose="020B0604030504040204" pitchFamily="50" charset="-128"/>
              </a:rPr>
              <a:t>バリデーションチェック用</a:t>
            </a:r>
            <a:r>
              <a:rPr kumimoji="1" lang="en-US" altLang="ja-JP" dirty="0">
                <a:latin typeface="Meiryo UI" panose="020B0604030504040204" pitchFamily="50" charset="-128"/>
                <a:ea typeface="Meiryo UI" panose="020B0604030504040204" pitchFamily="50" charset="-128"/>
              </a:rPr>
              <a:t>SQL(2)</a:t>
            </a:r>
            <a:endParaRPr kumimoji="1" lang="ja-JP" altLang="en-US" dirty="0">
              <a:latin typeface="Meiryo UI" panose="020B0604030504040204" pitchFamily="50" charset="-128"/>
              <a:ea typeface="Meiryo UI"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728929749"/>
              </p:ext>
            </p:extLst>
          </p:nvPr>
        </p:nvGraphicFramePr>
        <p:xfrm>
          <a:off x="751639" y="2276842"/>
          <a:ext cx="8410575" cy="3997109"/>
        </p:xfrm>
        <a:graphic>
          <a:graphicData uri="http://schemas.openxmlformats.org/drawingml/2006/table">
            <a:tbl>
              <a:tblPr firstRow="1" bandRow="1">
                <a:tableStyleId>{21E4AEA4-8DFA-4A89-87EB-49C32662AFE0}</a:tableStyleId>
              </a:tblPr>
              <a:tblGrid>
                <a:gridCol w="933292">
                  <a:extLst>
                    <a:ext uri="{9D8B030D-6E8A-4147-A177-3AD203B41FA5}">
                      <a16:colId xmlns:a16="http://schemas.microsoft.com/office/drawing/2014/main" val="3118790748"/>
                    </a:ext>
                  </a:extLst>
                </a:gridCol>
                <a:gridCol w="3284085">
                  <a:extLst>
                    <a:ext uri="{9D8B030D-6E8A-4147-A177-3AD203B41FA5}">
                      <a16:colId xmlns:a16="http://schemas.microsoft.com/office/drawing/2014/main" val="1150540059"/>
                    </a:ext>
                  </a:extLst>
                </a:gridCol>
                <a:gridCol w="4193198">
                  <a:extLst>
                    <a:ext uri="{9D8B030D-6E8A-4147-A177-3AD203B41FA5}">
                      <a16:colId xmlns:a16="http://schemas.microsoft.com/office/drawing/2014/main" val="4045041738"/>
                    </a:ext>
                  </a:extLst>
                </a:gridCol>
              </a:tblGrid>
              <a:tr h="329432">
                <a:tc>
                  <a:txBody>
                    <a:bodyPr/>
                    <a:lstStyle/>
                    <a:p>
                      <a:r>
                        <a:rPr kumimoji="1" lang="ja-JP" altLang="en-US" sz="1800" dirty="0">
                          <a:latin typeface="Meiryo UI" panose="020B0604030504040204" pitchFamily="50" charset="-128"/>
                          <a:ea typeface="Meiryo UI" panose="020B0604030504040204" pitchFamily="50" charset="-128"/>
                        </a:rPr>
                        <a:t>カテゴリ</a:t>
                      </a:r>
                    </a:p>
                  </a:txBody>
                  <a:tcPr/>
                </a:tc>
                <a:tc>
                  <a:txBody>
                    <a:bodyPr/>
                    <a:lstStyle/>
                    <a:p>
                      <a:r>
                        <a:rPr kumimoji="1" lang="ja-JP" altLang="en-US" sz="1800" dirty="0">
                          <a:latin typeface="Meiryo UI" panose="020B0604030504040204" pitchFamily="50" charset="-128"/>
                          <a:ea typeface="Meiryo UI" panose="020B0604030504040204" pitchFamily="50" charset="-128"/>
                        </a:rPr>
                        <a:t>内容</a:t>
                      </a:r>
                    </a:p>
                  </a:txBody>
                  <a:tcPr/>
                </a:tc>
                <a:tc>
                  <a:txBody>
                    <a:bodyPr/>
                    <a:lstStyle/>
                    <a:p>
                      <a:r>
                        <a:rPr kumimoji="1" lang="en-US" altLang="ja-JP" sz="1800" dirty="0">
                          <a:latin typeface="Meiryo UI" panose="020B0604030504040204" pitchFamily="50" charset="-128"/>
                          <a:ea typeface="Meiryo UI" panose="020B0604030504040204" pitchFamily="50" charset="-128"/>
                        </a:rPr>
                        <a:t>SQL</a:t>
                      </a:r>
                      <a:r>
                        <a:rPr kumimoji="1" lang="ja-JP" altLang="en-US" sz="1800" dirty="0">
                          <a:latin typeface="Meiryo UI" panose="020B0604030504040204" pitchFamily="50" charset="-128"/>
                          <a:ea typeface="Meiryo UI" panose="020B0604030504040204" pitchFamily="50" charset="-128"/>
                        </a:rPr>
                        <a:t>例</a:t>
                      </a:r>
                    </a:p>
                  </a:txBody>
                  <a:tcPr/>
                </a:tc>
                <a:extLst>
                  <a:ext uri="{0D108BD9-81ED-4DB2-BD59-A6C34878D82A}">
                    <a16:rowId xmlns:a16="http://schemas.microsoft.com/office/drawing/2014/main" val="3824311592"/>
                  </a:ext>
                </a:extLst>
              </a:tr>
              <a:tr h="2442629">
                <a:tc rowSpan="2">
                  <a:txBody>
                    <a:bodyPr/>
                    <a:lstStyle/>
                    <a:p>
                      <a:r>
                        <a:rPr kumimoji="1" lang="ja-JP" altLang="en-US" sz="1800" dirty="0">
                          <a:latin typeface="Meiryo UI" panose="020B0604030504040204" pitchFamily="50" charset="-128"/>
                          <a:ea typeface="Meiryo UI" panose="020B0604030504040204" pitchFamily="50" charset="-128"/>
                        </a:rPr>
                        <a:t>充足率調査</a:t>
                      </a:r>
                    </a:p>
                  </a:txBody>
                  <a:tcPr/>
                </a:tc>
                <a:tc>
                  <a:txBody>
                    <a:bodyPr/>
                    <a:lstStyle/>
                    <a:p>
                      <a:r>
                        <a:rPr kumimoji="1" lang="ja-JP" altLang="en-US" sz="1800" dirty="0">
                          <a:latin typeface="Meiryo UI" panose="020B0604030504040204" pitchFamily="50" charset="-128"/>
                          <a:ea typeface="Meiryo UI" panose="020B0604030504040204" pitchFamily="50" charset="-128"/>
                        </a:rPr>
                        <a:t>値あり件数</a:t>
                      </a:r>
                    </a:p>
                  </a:txBody>
                  <a:tcPr/>
                </a:tc>
                <a:tc>
                  <a:txBody>
                    <a:bodyPr/>
                    <a:lstStyle/>
                    <a:p>
                      <a:r>
                        <a:rPr kumimoji="1" lang="en-US" altLang="ja-JP" sz="1600" dirty="0">
                          <a:latin typeface="Meiryo UI" panose="020B0604030504040204" pitchFamily="50" charset="-128"/>
                          <a:ea typeface="Meiryo UI" panose="020B0604030504040204" pitchFamily="50" charset="-128"/>
                        </a:rPr>
                        <a:t>SELECT COUNT(*)</a:t>
                      </a:r>
                    </a:p>
                    <a:p>
                      <a:r>
                        <a:rPr kumimoji="1" lang="en-US" altLang="ja-JP" sz="1600" dirty="0">
                          <a:latin typeface="Meiryo UI" panose="020B0604030504040204" pitchFamily="50" charset="-128"/>
                          <a:ea typeface="Meiryo UI" panose="020B0604030504040204" pitchFamily="50" charset="-128"/>
                        </a:rPr>
                        <a:t>FROM [</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p>
                    <a:p>
                      <a:r>
                        <a:rPr kumimoji="1" lang="en-US" altLang="ja-JP" sz="1600" dirty="0">
                          <a:latin typeface="Meiryo UI" panose="020B0604030504040204" pitchFamily="50" charset="-128"/>
                          <a:ea typeface="Meiryo UI" panose="020B0604030504040204" pitchFamily="50" charset="-128"/>
                        </a:rPr>
                        <a:t>WHERE [Make] IS NOT</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NULL</a:t>
                      </a:r>
                    </a:p>
                    <a:p>
                      <a:r>
                        <a:rPr kumimoji="1" lang="en-US" altLang="ja-JP" sz="1600" dirty="0">
                          <a:latin typeface="Meiryo UI" panose="020B0604030504040204" pitchFamily="50" charset="-128"/>
                          <a:ea typeface="Meiryo UI" panose="020B0604030504040204" pitchFamily="50" charset="-128"/>
                        </a:rPr>
                        <a:t>            AND</a:t>
                      </a:r>
                      <a:r>
                        <a:rPr kumimoji="1" lang="en-US" altLang="ja-JP" sz="1600" baseline="0" dirty="0">
                          <a:latin typeface="Meiryo UI" panose="020B0604030504040204" pitchFamily="50" charset="-128"/>
                          <a:ea typeface="Meiryo UI" panose="020B0604030504040204" pitchFamily="50" charset="-128"/>
                        </a:rPr>
                        <a:t> [Make] &lt;&gt; ‘‘</a:t>
                      </a:r>
                      <a:endParaRPr kumimoji="1" lang="ja-JP" altLang="en-US"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別解</a:t>
                      </a:r>
                      <a:r>
                        <a:rPr kumimoji="1" lang="en-US" altLang="ja-JP" sz="1600" dirty="0">
                          <a:latin typeface="Meiryo UI" panose="020B0604030504040204" pitchFamily="50" charset="-128"/>
                          <a:ea typeface="Meiryo UI" panose="020B0604030504040204" pitchFamily="50" charset="-128"/>
                        </a:rPr>
                        <a:t>)</a:t>
                      </a:r>
                    </a:p>
                    <a:p>
                      <a:r>
                        <a:rPr kumimoji="1" lang="en-US" altLang="ja-JP" sz="1600" dirty="0">
                          <a:latin typeface="Meiryo UI" panose="020B0604030504040204" pitchFamily="50" charset="-128"/>
                          <a:ea typeface="Meiryo UI" panose="020B0604030504040204" pitchFamily="50" charset="-128"/>
                        </a:rPr>
                        <a:t>SELECT</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COUNT(*)</a:t>
                      </a:r>
                    </a:p>
                    <a:p>
                      <a:r>
                        <a:rPr kumimoji="1" lang="en-US" altLang="ja-JP" sz="1600" dirty="0">
                          <a:latin typeface="Meiryo UI" panose="020B0604030504040204" pitchFamily="50" charset="-128"/>
                          <a:ea typeface="Meiryo UI" panose="020B0604030504040204" pitchFamily="50" charset="-128"/>
                        </a:rPr>
                        <a:t>FROM</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p>
                    <a:p>
                      <a:r>
                        <a:rPr kumimoji="1" lang="en-US" altLang="ja-JP" sz="1600" dirty="0">
                          <a:latin typeface="Meiryo UI" panose="020B0604030504040204" pitchFamily="50" charset="-128"/>
                          <a:ea typeface="Meiryo UI" panose="020B0604030504040204" pitchFamily="50" charset="-128"/>
                        </a:rPr>
                        <a:t>WHERE</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ISNULL([Make],’’) &lt;&gt; ‘’</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54438157"/>
                  </a:ext>
                </a:extLst>
              </a:tr>
              <a:tr h="1152000">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a:latin typeface="Meiryo UI" panose="020B0604030504040204" pitchFamily="50" charset="-128"/>
                          <a:ea typeface="Meiryo UI" panose="020B0604030504040204" pitchFamily="50" charset="-128"/>
                        </a:rPr>
                        <a:t>値なしデータの比率</a:t>
                      </a:r>
                      <a:endParaRPr kumimoji="1" lang="en-US" altLang="ja-JP" sz="1800" dirty="0">
                        <a:latin typeface="Meiryo UI" panose="020B0604030504040204" pitchFamily="50" charset="-128"/>
                        <a:ea typeface="Meiryo UI" panose="020B0604030504040204" pitchFamily="50" charset="-128"/>
                      </a:endParaRPr>
                    </a:p>
                    <a:p>
                      <a:endParaRPr kumimoji="1" lang="en-US" altLang="ja-JP" sz="1800" dirty="0">
                        <a:latin typeface="Meiryo UI" panose="020B0604030504040204" pitchFamily="50" charset="-128"/>
                        <a:ea typeface="Meiryo UI" panose="020B0604030504040204" pitchFamily="50" charset="-128"/>
                      </a:endParaRPr>
                    </a:p>
                    <a:p>
                      <a:endParaRPr kumimoji="1" lang="en-US" altLang="ja-JP" sz="1800" dirty="0">
                        <a:latin typeface="Meiryo UI" panose="020B0604030504040204" pitchFamily="50" charset="-128"/>
                        <a:ea typeface="Meiryo UI" panose="020B0604030504040204" pitchFamily="50" charset="-128"/>
                      </a:endParaRPr>
                    </a:p>
                    <a:p>
                      <a:endParaRPr kumimoji="1" lang="ja-JP" altLang="en-US" sz="1800" dirty="0">
                        <a:latin typeface="Meiryo UI" panose="020B0604030504040204" pitchFamily="50" charset="-128"/>
                        <a:ea typeface="Meiryo UI" panose="020B0604030504040204" pitchFamily="50" charset="-128"/>
                      </a:endParaRPr>
                    </a:p>
                  </a:txBody>
                  <a:tcPr/>
                </a:tc>
                <a:tc>
                  <a:txBody>
                    <a:bodyPr/>
                    <a:lstStyle/>
                    <a:p>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11738783"/>
                  </a:ext>
                </a:extLst>
              </a:tr>
            </a:tbl>
          </a:graphicData>
        </a:graphic>
      </p:graphicFrame>
      <p:sp>
        <p:nvSpPr>
          <p:cNvPr id="7" name="角丸四角形 6"/>
          <p:cNvSpPr/>
          <p:nvPr/>
        </p:nvSpPr>
        <p:spPr>
          <a:xfrm>
            <a:off x="2000590" y="3284980"/>
            <a:ext cx="2592360" cy="620612"/>
          </a:xfrm>
          <a:prstGeom prst="roundRect">
            <a:avLst>
              <a:gd name="adj" fmla="val 7964"/>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a:solidFill>
                  <a:srgbClr val="000000"/>
                </a:solidFill>
                <a:latin typeface="Meiryo UI" panose="020B0604030504040204" pitchFamily="50" charset="-128"/>
                <a:ea typeface="Meiryo UI" panose="020B0604030504040204" pitchFamily="50" charset="-128"/>
              </a:rPr>
              <a:t>全件から、値なし件数を引いて出しても可</a:t>
            </a:r>
          </a:p>
        </p:txBody>
      </p:sp>
      <p:pic>
        <p:nvPicPr>
          <p:cNvPr id="9" name="図 8"/>
          <p:cNvPicPr>
            <a:picLocks noChangeAspect="1"/>
          </p:cNvPicPr>
          <p:nvPr/>
        </p:nvPicPr>
        <p:blipFill>
          <a:blip r:embed="rId2"/>
          <a:stretch>
            <a:fillRect/>
          </a:stretch>
        </p:blipFill>
        <p:spPr>
          <a:xfrm>
            <a:off x="751639" y="939776"/>
            <a:ext cx="8410575" cy="1038225"/>
          </a:xfrm>
          <a:prstGeom prst="rect">
            <a:avLst/>
          </a:prstGeom>
        </p:spPr>
      </p:pic>
      <p:sp>
        <p:nvSpPr>
          <p:cNvPr id="10" name="角丸四角形 9"/>
          <p:cNvSpPr/>
          <p:nvPr/>
        </p:nvSpPr>
        <p:spPr>
          <a:xfrm>
            <a:off x="6033150" y="5373270"/>
            <a:ext cx="1728240" cy="620612"/>
          </a:xfrm>
          <a:prstGeom prst="roundRect">
            <a:avLst>
              <a:gd name="adj" fmla="val 7964"/>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a:solidFill>
                  <a:srgbClr val="000000"/>
                </a:solidFill>
                <a:latin typeface="Meiryo UI" panose="020B0604030504040204" pitchFamily="50" charset="-128"/>
                <a:ea typeface="Meiryo UI" panose="020B0604030504040204" pitchFamily="50" charset="-128"/>
              </a:rPr>
              <a:t>エクセルで計算する。</a:t>
            </a:r>
          </a:p>
        </p:txBody>
      </p:sp>
    </p:spTree>
    <p:extLst>
      <p:ext uri="{BB962C8B-B14F-4D97-AF65-F5344CB8AC3E}">
        <p14:creationId xmlns:p14="http://schemas.microsoft.com/office/powerpoint/2010/main" val="145623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バリデーションチェック用</a:t>
            </a:r>
            <a:r>
              <a:rPr lang="en-US" altLang="ja-JP" dirty="0">
                <a:latin typeface="Meiryo UI" panose="020B0604030504040204" pitchFamily="50" charset="-128"/>
                <a:ea typeface="Meiryo UI" panose="020B0604030504040204" pitchFamily="50" charset="-128"/>
              </a:rPr>
              <a:t>SQL</a:t>
            </a:r>
            <a:r>
              <a:rPr lang="en-US" altLang="ja-JP" dirty="0"/>
              <a:t>(3)</a:t>
            </a:r>
            <a:endParaRPr lang="ja-JP" altLang="en-US"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1230155744"/>
              </p:ext>
            </p:extLst>
          </p:nvPr>
        </p:nvGraphicFramePr>
        <p:xfrm>
          <a:off x="1067977" y="1988800"/>
          <a:ext cx="8349643" cy="4454993"/>
        </p:xfrm>
        <a:graphic>
          <a:graphicData uri="http://schemas.openxmlformats.org/drawingml/2006/table">
            <a:tbl>
              <a:tblPr firstRow="1" bandRow="1">
                <a:tableStyleId>{21E4AEA4-8DFA-4A89-87EB-49C32662AFE0}</a:tableStyleId>
              </a:tblPr>
              <a:tblGrid>
                <a:gridCol w="1625017">
                  <a:extLst>
                    <a:ext uri="{9D8B030D-6E8A-4147-A177-3AD203B41FA5}">
                      <a16:colId xmlns:a16="http://schemas.microsoft.com/office/drawing/2014/main" val="3118790748"/>
                    </a:ext>
                  </a:extLst>
                </a:gridCol>
                <a:gridCol w="2043976">
                  <a:extLst>
                    <a:ext uri="{9D8B030D-6E8A-4147-A177-3AD203B41FA5}">
                      <a16:colId xmlns:a16="http://schemas.microsoft.com/office/drawing/2014/main" val="1150540059"/>
                    </a:ext>
                  </a:extLst>
                </a:gridCol>
                <a:gridCol w="4680650">
                  <a:extLst>
                    <a:ext uri="{9D8B030D-6E8A-4147-A177-3AD203B41FA5}">
                      <a16:colId xmlns:a16="http://schemas.microsoft.com/office/drawing/2014/main" val="4045041738"/>
                    </a:ext>
                  </a:extLst>
                </a:gridCol>
              </a:tblGrid>
              <a:tr h="708817">
                <a:tc>
                  <a:txBody>
                    <a:bodyPr/>
                    <a:lstStyle/>
                    <a:p>
                      <a:r>
                        <a:rPr kumimoji="1" lang="ja-JP" altLang="en-US" sz="1800" dirty="0">
                          <a:latin typeface="Meiryo UI" panose="020B0604030504040204" pitchFamily="50" charset="-128"/>
                          <a:ea typeface="Meiryo UI" panose="020B0604030504040204" pitchFamily="50" charset="-128"/>
                        </a:rPr>
                        <a:t>カテゴリ</a:t>
                      </a:r>
                    </a:p>
                  </a:txBody>
                  <a:tcPr/>
                </a:tc>
                <a:tc>
                  <a:txBody>
                    <a:bodyPr/>
                    <a:lstStyle/>
                    <a:p>
                      <a:r>
                        <a:rPr kumimoji="1" lang="ja-JP" altLang="en-US" sz="1800" dirty="0">
                          <a:latin typeface="Meiryo UI" panose="020B0604030504040204" pitchFamily="50" charset="-128"/>
                          <a:ea typeface="Meiryo UI" panose="020B0604030504040204" pitchFamily="50" charset="-128"/>
                        </a:rPr>
                        <a:t>内容</a:t>
                      </a:r>
                    </a:p>
                  </a:txBody>
                  <a:tcPr/>
                </a:tc>
                <a:tc>
                  <a:txBody>
                    <a:bodyPr/>
                    <a:lstStyle/>
                    <a:p>
                      <a:r>
                        <a:rPr kumimoji="1" lang="en-US" altLang="ja-JP" sz="1800" dirty="0">
                          <a:latin typeface="Meiryo UI" panose="020B0604030504040204" pitchFamily="50" charset="-128"/>
                          <a:ea typeface="Meiryo UI" panose="020B0604030504040204" pitchFamily="50" charset="-128"/>
                        </a:rPr>
                        <a:t>SQL</a:t>
                      </a:r>
                      <a:r>
                        <a:rPr kumimoji="1" lang="ja-JP" altLang="en-US" sz="1800" dirty="0">
                          <a:latin typeface="Meiryo UI" panose="020B0604030504040204" pitchFamily="50" charset="-128"/>
                          <a:ea typeface="Meiryo UI" panose="020B0604030504040204" pitchFamily="50" charset="-128"/>
                        </a:rPr>
                        <a:t>例</a:t>
                      </a:r>
                    </a:p>
                  </a:txBody>
                  <a:tcPr/>
                </a:tc>
                <a:extLst>
                  <a:ext uri="{0D108BD9-81ED-4DB2-BD59-A6C34878D82A}">
                    <a16:rowId xmlns:a16="http://schemas.microsoft.com/office/drawing/2014/main" val="3824311592"/>
                  </a:ext>
                </a:extLst>
              </a:tr>
              <a:tr h="3035703">
                <a:tc rowSpan="2">
                  <a:txBody>
                    <a:bodyPr/>
                    <a:lstStyle/>
                    <a:p>
                      <a:r>
                        <a:rPr kumimoji="1" lang="ja-JP" altLang="en-US" sz="1800" dirty="0">
                          <a:latin typeface="Meiryo UI" panose="020B0604030504040204" pitchFamily="50" charset="-128"/>
                          <a:ea typeface="Meiryo UI" panose="020B0604030504040204" pitchFamily="50" charset="-128"/>
                        </a:rPr>
                        <a:t>キー項目調査</a:t>
                      </a:r>
                    </a:p>
                  </a:txBody>
                  <a:tcPr/>
                </a:tc>
                <a:tc>
                  <a:txBody>
                    <a:bodyPr/>
                    <a:lstStyle/>
                    <a:p>
                      <a:r>
                        <a:rPr kumimoji="1" lang="ja-JP" altLang="en-US" sz="1800" dirty="0">
                          <a:latin typeface="Meiryo UI" panose="020B0604030504040204" pitchFamily="50" charset="-128"/>
                          <a:ea typeface="Meiryo UI" panose="020B0604030504040204" pitchFamily="50" charset="-128"/>
                        </a:rPr>
                        <a:t>データのユニーク数</a:t>
                      </a:r>
                    </a:p>
                  </a:txBody>
                  <a:tcPr/>
                </a:tc>
                <a:tc>
                  <a:txBody>
                    <a:bodyPr/>
                    <a:lstStyle/>
                    <a:p>
                      <a:r>
                        <a:rPr kumimoji="1" lang="en-US" altLang="ja-JP" sz="1600" dirty="0">
                          <a:latin typeface="Meiryo UI" panose="020B0604030504040204" pitchFamily="50" charset="-128"/>
                          <a:ea typeface="Meiryo UI" panose="020B0604030504040204" pitchFamily="50" charset="-128"/>
                        </a:rPr>
                        <a:t>SELECT COUNT(*)</a:t>
                      </a:r>
                    </a:p>
                    <a:p>
                      <a:r>
                        <a:rPr kumimoji="1" lang="en-US" altLang="ja-JP" sz="1600" dirty="0">
                          <a:latin typeface="Meiryo UI" panose="020B0604030504040204" pitchFamily="50" charset="-128"/>
                          <a:ea typeface="Meiryo UI" panose="020B0604030504040204" pitchFamily="50" charset="-128"/>
                        </a:rPr>
                        <a:t>FROM</a:t>
                      </a:r>
                    </a:p>
                    <a:p>
                      <a:r>
                        <a:rPr kumimoji="1" lang="en-US" altLang="ja-JP" sz="1600" dirty="0">
                          <a:latin typeface="Meiryo UI" panose="020B0604030504040204" pitchFamily="50" charset="-128"/>
                          <a:ea typeface="Meiryo UI" panose="020B0604030504040204" pitchFamily="50" charset="-128"/>
                        </a:rPr>
                        <a:t>     (</a:t>
                      </a:r>
                    </a:p>
                    <a:p>
                      <a:r>
                        <a:rPr kumimoji="1" lang="en-US" altLang="ja-JP" sz="1600" dirty="0">
                          <a:latin typeface="Meiryo UI" panose="020B0604030504040204" pitchFamily="50" charset="-128"/>
                          <a:ea typeface="Meiryo UI" panose="020B0604030504040204" pitchFamily="50" charset="-128"/>
                        </a:rPr>
                        <a:t>	SELECT DISTINCT [Make]</a:t>
                      </a:r>
                    </a:p>
                    <a:p>
                      <a:r>
                        <a:rPr kumimoji="1" lang="en-US" altLang="ja-JP" sz="1600" dirty="0">
                          <a:latin typeface="Meiryo UI" panose="020B0604030504040204" pitchFamily="50" charset="-128"/>
                          <a:ea typeface="Meiryo UI" panose="020B0604030504040204" pitchFamily="50" charset="-128"/>
                        </a:rPr>
                        <a:t>       FROM [DB].[</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p>
                    <a:p>
                      <a:r>
                        <a:rPr kumimoji="1" lang="en-US" altLang="ja-JP" sz="1600" baseline="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 AS T1</a:t>
                      </a:r>
                    </a:p>
                    <a:p>
                      <a:r>
                        <a:rPr kumimoji="1" lang="en-US" altLang="ja-JP" sz="1600" dirty="0">
                          <a:latin typeface="Meiryo UI" panose="020B0604030504040204" pitchFamily="50" charset="-128"/>
                          <a:ea typeface="Meiryo UI" panose="020B0604030504040204" pitchFamily="50" charset="-128"/>
                        </a:rPr>
                        <a:t>;</a:t>
                      </a:r>
                    </a:p>
                    <a:p>
                      <a:endParaRPr kumimoji="1" lang="en-US" altLang="ja-JP" sz="1600" dirty="0">
                        <a:latin typeface="Meiryo UI" panose="020B0604030504040204" pitchFamily="50" charset="-128"/>
                        <a:ea typeface="Meiryo UI" panose="020B0604030504040204" pitchFamily="50" charset="-128"/>
                      </a:endParaRPr>
                    </a:p>
                    <a:p>
                      <a:r>
                        <a:rPr kumimoji="1" lang="en-US" altLang="ja-JP" sz="1600" b="1" u="sng" dirty="0">
                          <a:latin typeface="Meiryo UI" panose="020B0604030504040204" pitchFamily="50" charset="-128"/>
                          <a:ea typeface="Meiryo UI" panose="020B0604030504040204" pitchFamily="50" charset="-128"/>
                        </a:rPr>
                        <a:t>※</a:t>
                      </a:r>
                      <a:r>
                        <a:rPr kumimoji="1" lang="ja-JP" altLang="en-US" sz="1600" b="1" u="sng" dirty="0">
                          <a:latin typeface="Meiryo UI" panose="020B0604030504040204" pitchFamily="50" charset="-128"/>
                          <a:ea typeface="Meiryo UI" panose="020B0604030504040204" pitchFamily="50" charset="-128"/>
                        </a:rPr>
                        <a:t>以下だと、</a:t>
                      </a:r>
                      <a:r>
                        <a:rPr kumimoji="1" lang="en-US" altLang="ja-JP" sz="1600" b="1" u="sng" dirty="0">
                          <a:latin typeface="Meiryo UI" panose="020B0604030504040204" pitchFamily="50" charset="-128"/>
                          <a:ea typeface="Meiryo UI" panose="020B0604030504040204" pitchFamily="50" charset="-128"/>
                        </a:rPr>
                        <a:t>NULL</a:t>
                      </a:r>
                      <a:r>
                        <a:rPr kumimoji="1" lang="ja-JP" altLang="en-US" sz="1600" b="1" u="sng" dirty="0">
                          <a:latin typeface="Meiryo UI" panose="020B0604030504040204" pitchFamily="50" charset="-128"/>
                          <a:ea typeface="Meiryo UI" panose="020B0604030504040204" pitchFamily="50" charset="-128"/>
                        </a:rPr>
                        <a:t>値がカウントされないことに注意</a:t>
                      </a:r>
                      <a:endParaRPr kumimoji="1" lang="en-US" altLang="ja-JP" sz="1600" b="1" u="sng"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SELECT COUNT(DISTINCT [Make])</a:t>
                      </a:r>
                    </a:p>
                    <a:p>
                      <a:r>
                        <a:rPr kumimoji="1" lang="en-US" altLang="ja-JP" sz="1600" dirty="0">
                          <a:latin typeface="Meiryo UI" panose="020B0604030504040204" pitchFamily="50" charset="-128"/>
                          <a:ea typeface="Meiryo UI" panose="020B0604030504040204" pitchFamily="50" charset="-128"/>
                        </a:rPr>
                        <a:t>FROM [</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18470810"/>
                  </a:ext>
                </a:extLst>
              </a:tr>
              <a:tr h="710473">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a:latin typeface="Meiryo UI" panose="020B0604030504040204" pitchFamily="50" charset="-128"/>
                          <a:ea typeface="Meiryo UI" panose="020B0604030504040204" pitchFamily="50" charset="-128"/>
                        </a:rPr>
                        <a:t>データのユニーク率</a:t>
                      </a:r>
                    </a:p>
                  </a:txBody>
                  <a:tcPr/>
                </a:tc>
                <a:tc>
                  <a:txBody>
                    <a:bodyPr/>
                    <a:lstStyle/>
                    <a:p>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64827048"/>
                  </a:ext>
                </a:extLst>
              </a:tr>
            </a:tbl>
          </a:graphicData>
        </a:graphic>
      </p:graphicFrame>
      <p:pic>
        <p:nvPicPr>
          <p:cNvPr id="8" name="図 7"/>
          <p:cNvPicPr>
            <a:picLocks noChangeAspect="1"/>
          </p:cNvPicPr>
          <p:nvPr/>
        </p:nvPicPr>
        <p:blipFill>
          <a:blip r:embed="rId3"/>
          <a:stretch>
            <a:fillRect/>
          </a:stretch>
        </p:blipFill>
        <p:spPr>
          <a:xfrm>
            <a:off x="751965" y="810807"/>
            <a:ext cx="8410575" cy="1038225"/>
          </a:xfrm>
          <a:prstGeom prst="rect">
            <a:avLst/>
          </a:prstGeom>
        </p:spPr>
      </p:pic>
      <p:sp>
        <p:nvSpPr>
          <p:cNvPr id="5" name="角丸四角形 4"/>
          <p:cNvSpPr/>
          <p:nvPr/>
        </p:nvSpPr>
        <p:spPr>
          <a:xfrm>
            <a:off x="2833467" y="3758338"/>
            <a:ext cx="1800250" cy="1008140"/>
          </a:xfrm>
          <a:prstGeom prst="roundRect">
            <a:avLst>
              <a:gd name="adj" fmla="val 7964"/>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dirty="0">
                <a:solidFill>
                  <a:srgbClr val="000000"/>
                </a:solidFill>
                <a:latin typeface="Meiryo UI" panose="020B0604030504040204" pitchFamily="50" charset="-128"/>
                <a:ea typeface="Meiryo UI" panose="020B0604030504040204" pitchFamily="50" charset="-128"/>
              </a:rPr>
              <a:t>DISTINCT</a:t>
            </a:r>
            <a:r>
              <a:rPr lang="ja-JP" altLang="en-US" sz="1400" dirty="0">
                <a:solidFill>
                  <a:srgbClr val="000000"/>
                </a:solidFill>
                <a:latin typeface="Meiryo UI" panose="020B0604030504040204" pitchFamily="50" charset="-128"/>
                <a:ea typeface="Meiryo UI" panose="020B0604030504040204" pitchFamily="50" charset="-128"/>
              </a:rPr>
              <a:t>句を使用すると，重複した値を</a:t>
            </a:r>
            <a:r>
              <a:rPr lang="en-US" altLang="ja-JP" sz="1400" dirty="0">
                <a:solidFill>
                  <a:srgbClr val="000000"/>
                </a:solidFill>
                <a:latin typeface="Meiryo UI" panose="020B0604030504040204" pitchFamily="50" charset="-128"/>
                <a:ea typeface="Meiryo UI" panose="020B0604030504040204" pitchFamily="50" charset="-128"/>
              </a:rPr>
              <a:t>1</a:t>
            </a:r>
            <a:r>
              <a:rPr lang="ja-JP" altLang="en-US" sz="1400" dirty="0" err="1">
                <a:solidFill>
                  <a:srgbClr val="000000"/>
                </a:solidFill>
                <a:latin typeface="Meiryo UI" panose="020B0604030504040204" pitchFamily="50" charset="-128"/>
                <a:ea typeface="Meiryo UI" panose="020B0604030504040204" pitchFamily="50" charset="-128"/>
              </a:rPr>
              <a:t>つに</a:t>
            </a:r>
            <a:r>
              <a:rPr lang="ja-JP" altLang="en-US" sz="1400" dirty="0">
                <a:solidFill>
                  <a:srgbClr val="000000"/>
                </a:solidFill>
                <a:latin typeface="Meiryo UI" panose="020B0604030504040204" pitchFamily="50" charset="-128"/>
                <a:ea typeface="Meiryo UI" panose="020B0604030504040204" pitchFamily="50" charset="-128"/>
              </a:rPr>
              <a:t>まとめてからレコード数を取得可</a:t>
            </a:r>
          </a:p>
        </p:txBody>
      </p:sp>
      <p:sp>
        <p:nvSpPr>
          <p:cNvPr id="6" name="角丸四角形 5"/>
          <p:cNvSpPr/>
          <p:nvPr/>
        </p:nvSpPr>
        <p:spPr>
          <a:xfrm>
            <a:off x="5961140" y="5823181"/>
            <a:ext cx="1584220" cy="620612"/>
          </a:xfrm>
          <a:prstGeom prst="roundRect">
            <a:avLst>
              <a:gd name="adj" fmla="val 7964"/>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a:solidFill>
                  <a:srgbClr val="000000"/>
                </a:solidFill>
                <a:latin typeface="Meiryo UI" panose="020B0604030504040204" pitchFamily="50" charset="-128"/>
                <a:ea typeface="Meiryo UI" panose="020B0604030504040204" pitchFamily="50" charset="-128"/>
              </a:rPr>
              <a:t>エクセルで計算する。</a:t>
            </a:r>
          </a:p>
        </p:txBody>
      </p:sp>
      <p:sp>
        <p:nvSpPr>
          <p:cNvPr id="7" name="吹き出し: 四角形 6">
            <a:extLst>
              <a:ext uri="{FF2B5EF4-FFF2-40B4-BE49-F238E27FC236}">
                <a16:creationId xmlns:a16="http://schemas.microsoft.com/office/drawing/2014/main" id="{2531072C-DE77-44C4-8370-6B160FE07704}"/>
              </a:ext>
            </a:extLst>
          </p:cNvPr>
          <p:cNvSpPr/>
          <p:nvPr/>
        </p:nvSpPr>
        <p:spPr>
          <a:xfrm>
            <a:off x="8409480" y="3538289"/>
            <a:ext cx="2448340" cy="720001"/>
          </a:xfrm>
          <a:prstGeom prst="wedgeRectCallout">
            <a:avLst>
              <a:gd name="adj1" fmla="val -50520"/>
              <a:gd name="adj2" fmla="val 96897"/>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rPr>
              <a:t>強調して話す</a:t>
            </a:r>
            <a:endParaRPr kumimoji="1" lang="en-US" altLang="ja-JP" sz="1600" dirty="0">
              <a:solidFill>
                <a:schemeClr val="tx1"/>
              </a:solidFill>
              <a:latin typeface="Meiryo UI" panose="020B0604030504040204" pitchFamily="50" charset="-128"/>
              <a:ea typeface="Meiryo UI" panose="020B0604030504040204" pitchFamily="50" charset="-128"/>
            </a:endParaRPr>
          </a:p>
          <a:p>
            <a:pPr algn="ctr"/>
            <a:r>
              <a:rPr kumimoji="1" lang="en-US" altLang="ja-JP" sz="1600" dirty="0">
                <a:solidFill>
                  <a:schemeClr val="tx1"/>
                </a:solidFill>
                <a:latin typeface="Meiryo UI" panose="020B0604030504040204" pitchFamily="50" charset="-128"/>
                <a:ea typeface="Meiryo UI" panose="020B0604030504040204" pitchFamily="50" charset="-128"/>
              </a:rPr>
              <a:t>SQL server </a:t>
            </a:r>
            <a:r>
              <a:rPr kumimoji="1" lang="ja-JP" altLang="en-US" sz="1600" dirty="0">
                <a:solidFill>
                  <a:schemeClr val="tx1"/>
                </a:solidFill>
                <a:latin typeface="Meiryo UI" panose="020B0604030504040204" pitchFamily="50" charset="-128"/>
                <a:ea typeface="Meiryo UI" panose="020B0604030504040204" pitchFamily="50" charset="-128"/>
              </a:rPr>
              <a:t>特有の話</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9327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18052" y="908720"/>
            <a:ext cx="8256137" cy="5328670"/>
          </a:xfrm>
        </p:spPr>
        <p:txBody>
          <a:bodyPr/>
          <a:lstStyle/>
          <a:p>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DISTINCT</a:t>
            </a:r>
            <a:r>
              <a:rPr lang="ja-JP" altLang="en-US" dirty="0">
                <a:latin typeface="Meiryo UI" panose="020B0604030504040204" pitchFamily="50" charset="-128"/>
                <a:ea typeface="Meiryo UI" panose="020B0604030504040204" pitchFamily="50" charset="-128"/>
              </a:rPr>
              <a:t>句</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重複レコードを</a:t>
            </a:r>
            <a:r>
              <a:rPr lang="en-US" altLang="ja-JP" dirty="0">
                <a:latin typeface="Meiryo UI" panose="020B0604030504040204" pitchFamily="50" charset="-128"/>
                <a:ea typeface="Meiryo UI" panose="020B0604030504040204" pitchFamily="50" charset="-128"/>
              </a:rPr>
              <a:t>1</a:t>
            </a:r>
            <a:r>
              <a:rPr lang="ja-JP" altLang="en-US" dirty="0" err="1">
                <a:latin typeface="Meiryo UI" panose="020B0604030504040204" pitchFamily="50" charset="-128"/>
                <a:ea typeface="Meiryo UI" panose="020B0604030504040204" pitchFamily="50" charset="-128"/>
              </a:rPr>
              <a:t>つに</a:t>
            </a:r>
            <a:r>
              <a:rPr lang="ja-JP" altLang="en-US" dirty="0">
                <a:latin typeface="Meiryo UI" panose="020B0604030504040204" pitchFamily="50" charset="-128"/>
                <a:ea typeface="Meiryo UI" panose="020B0604030504040204" pitchFamily="50" charset="-128"/>
              </a:rPr>
              <a:t>まとめて抽出できる。</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SELECT DISTINCT [Make]</a:t>
            </a:r>
          </a:p>
          <a:p>
            <a:r>
              <a:rPr lang="en-US" altLang="ja-JP" dirty="0">
                <a:latin typeface="Meiryo UI" panose="020B0604030504040204" pitchFamily="50" charset="-128"/>
                <a:ea typeface="Meiryo UI" panose="020B0604030504040204" pitchFamily="50" charset="-128"/>
              </a:rPr>
              <a:t>     FROM [DB].[</a:t>
            </a:r>
            <a:r>
              <a:rPr lang="en-US" altLang="ja-JP" dirty="0" err="1">
                <a:latin typeface="Meiryo UI" panose="020B0604030504040204" pitchFamily="50" charset="-128"/>
                <a:ea typeface="Meiryo UI" panose="020B0604030504040204" pitchFamily="50" charset="-128"/>
              </a:rPr>
              <a:t>dbo</a:t>
            </a:r>
            <a:r>
              <a:rPr lang="en-US" altLang="ja-JP" dirty="0">
                <a:latin typeface="Meiryo UI" panose="020B0604030504040204" pitchFamily="50" charset="-128"/>
                <a:ea typeface="Meiryo UI" panose="020B0604030504040204" pitchFamily="50" charset="-128"/>
              </a:rPr>
              <a:t>].[</a:t>
            </a:r>
            <a:r>
              <a:rPr lang="en-US" altLang="ja-JP" dirty="0" err="1">
                <a:latin typeface="Meiryo UI" panose="020B0604030504040204" pitchFamily="50" charset="-128"/>
                <a:ea typeface="Meiryo UI" panose="020B0604030504040204" pitchFamily="50" charset="-128"/>
              </a:rPr>
              <a:t>Car_Sales_New</a:t>
            </a:r>
            <a:r>
              <a:rPr lang="en-US" altLang="ja-JP" dirty="0">
                <a:latin typeface="Meiryo UI" panose="020B0604030504040204" pitchFamily="50" charset="-128"/>
                <a:ea typeface="Meiryo UI" panose="020B0604030504040204" pitchFamily="50" charset="-128"/>
              </a:rPr>
              <a:t>]</a:t>
            </a: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p>
          <a:p>
            <a:endParaRPr lang="en-US" altLang="ja-JP" dirty="0"/>
          </a:p>
          <a:p>
            <a:endParaRPr lang="en-US" altLang="ja-JP" dirty="0"/>
          </a:p>
          <a:p>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latin typeface="Meiryo UI" panose="020B0604030504040204" pitchFamily="50" charset="-128"/>
                <a:ea typeface="Meiryo UI" panose="020B0604030504040204" pitchFamily="50" charset="-128"/>
              </a:rPr>
              <a:t>【TIPS】DISTINCT</a:t>
            </a:r>
            <a:r>
              <a:rPr kumimoji="1" lang="ja-JP" altLang="en-US" dirty="0">
                <a:latin typeface="Meiryo UI" panose="020B0604030504040204" pitchFamily="50" charset="-128"/>
                <a:ea typeface="Meiryo UI" panose="020B0604030504040204" pitchFamily="50" charset="-128"/>
              </a:rPr>
              <a:t>句</a:t>
            </a:r>
          </a:p>
        </p:txBody>
      </p:sp>
      <p:graphicFrame>
        <p:nvGraphicFramePr>
          <p:cNvPr id="4" name="表 3"/>
          <p:cNvGraphicFramePr>
            <a:graphicFrameLocks noGrp="1"/>
          </p:cNvGraphicFramePr>
          <p:nvPr>
            <p:extLst>
              <p:ext uri="{D42A27DB-BD31-4B8C-83A1-F6EECF244321}">
                <p14:modId xmlns:p14="http://schemas.microsoft.com/office/powerpoint/2010/main" val="1315946075"/>
              </p:ext>
            </p:extLst>
          </p:nvPr>
        </p:nvGraphicFramePr>
        <p:xfrm>
          <a:off x="1641651" y="3048191"/>
          <a:ext cx="1856889" cy="3059176"/>
        </p:xfrm>
        <a:graphic>
          <a:graphicData uri="http://schemas.openxmlformats.org/drawingml/2006/table">
            <a:tbl>
              <a:tblPr firstRow="1" bandRow="1">
                <a:tableStyleId>{21E4AEA4-8DFA-4A89-87EB-49C32662AFE0}</a:tableStyleId>
              </a:tblPr>
              <a:tblGrid>
                <a:gridCol w="1856889">
                  <a:extLst>
                    <a:ext uri="{9D8B030D-6E8A-4147-A177-3AD203B41FA5}">
                      <a16:colId xmlns:a16="http://schemas.microsoft.com/office/drawing/2014/main" val="4181366822"/>
                    </a:ext>
                  </a:extLst>
                </a:gridCol>
              </a:tblGrid>
              <a:tr h="370840">
                <a:tc>
                  <a:txBody>
                    <a:bodyPr/>
                    <a:lstStyle/>
                    <a:p>
                      <a:r>
                        <a:rPr kumimoji="1" lang="en-US" altLang="ja-JP" dirty="0"/>
                        <a:t>Make</a:t>
                      </a:r>
                      <a:endParaRPr kumimoji="1" lang="ja-JP" altLang="en-US" dirty="0"/>
                    </a:p>
                  </a:txBody>
                  <a:tcPr/>
                </a:tc>
                <a:extLst>
                  <a:ext uri="{0D108BD9-81ED-4DB2-BD59-A6C34878D82A}">
                    <a16:rowId xmlns:a16="http://schemas.microsoft.com/office/drawing/2014/main" val="1199094128"/>
                  </a:ext>
                </a:extLst>
              </a:tr>
              <a:tr h="370840">
                <a:tc>
                  <a:txBody>
                    <a:bodyPr/>
                    <a:lstStyle/>
                    <a:p>
                      <a:r>
                        <a:rPr kumimoji="1" lang="en-US" altLang="ja-JP" dirty="0">
                          <a:solidFill>
                            <a:srgbClr val="FF0000"/>
                          </a:solidFill>
                        </a:rPr>
                        <a:t>HONDA</a:t>
                      </a:r>
                      <a:endParaRPr kumimoji="1" lang="ja-JP" altLang="en-US" dirty="0">
                        <a:solidFill>
                          <a:srgbClr val="FF0000"/>
                        </a:solidFill>
                      </a:endParaRPr>
                    </a:p>
                  </a:txBody>
                  <a:tcPr/>
                </a:tc>
                <a:extLst>
                  <a:ext uri="{0D108BD9-81ED-4DB2-BD59-A6C34878D82A}">
                    <a16:rowId xmlns:a16="http://schemas.microsoft.com/office/drawing/2014/main" val="2202021446"/>
                  </a:ext>
                </a:extLst>
              </a:tr>
              <a:tr h="370840">
                <a:tc>
                  <a:txBody>
                    <a:bodyPr/>
                    <a:lstStyle/>
                    <a:p>
                      <a:r>
                        <a:rPr kumimoji="1" lang="en-US" altLang="ja-JP" dirty="0">
                          <a:solidFill>
                            <a:srgbClr val="0070C0"/>
                          </a:solidFill>
                        </a:rPr>
                        <a:t>TOYOTA</a:t>
                      </a:r>
                      <a:endParaRPr kumimoji="1" lang="ja-JP" altLang="en-US" dirty="0">
                        <a:solidFill>
                          <a:srgbClr val="0070C0"/>
                        </a:solidFill>
                      </a:endParaRPr>
                    </a:p>
                  </a:txBody>
                  <a:tcPr/>
                </a:tc>
                <a:extLst>
                  <a:ext uri="{0D108BD9-81ED-4DB2-BD59-A6C34878D82A}">
                    <a16:rowId xmlns:a16="http://schemas.microsoft.com/office/drawing/2014/main" val="1998771673"/>
                  </a:ext>
                </a:extLst>
              </a:tr>
              <a:tr h="370840">
                <a:tc>
                  <a:txBody>
                    <a:bodyPr/>
                    <a:lstStyle/>
                    <a:p>
                      <a:r>
                        <a:rPr kumimoji="1" lang="en-US" altLang="ja-JP" dirty="0">
                          <a:solidFill>
                            <a:srgbClr val="00B050"/>
                          </a:solidFill>
                        </a:rPr>
                        <a:t>BMW</a:t>
                      </a:r>
                      <a:endParaRPr kumimoji="1" lang="ja-JP" altLang="en-US" dirty="0">
                        <a:solidFill>
                          <a:srgbClr val="00B050"/>
                        </a:solidFill>
                      </a:endParaRPr>
                    </a:p>
                  </a:txBody>
                  <a:tcPr/>
                </a:tc>
                <a:extLst>
                  <a:ext uri="{0D108BD9-81ED-4DB2-BD59-A6C34878D82A}">
                    <a16:rowId xmlns:a16="http://schemas.microsoft.com/office/drawing/2014/main" val="2950874935"/>
                  </a:ext>
                </a:extLst>
              </a:tr>
              <a:tr h="370840">
                <a:tc>
                  <a:txBody>
                    <a:bodyPr/>
                    <a:lstStyle/>
                    <a:p>
                      <a:r>
                        <a:rPr kumimoji="1" lang="en-US" altLang="ja-JP" dirty="0">
                          <a:solidFill>
                            <a:srgbClr val="FF0000"/>
                          </a:solidFill>
                        </a:rPr>
                        <a:t>HONDA</a:t>
                      </a:r>
                      <a:endParaRPr kumimoji="1" lang="ja-JP" altLang="en-US" dirty="0">
                        <a:solidFill>
                          <a:srgbClr val="FF0000"/>
                        </a:solidFill>
                      </a:endParaRPr>
                    </a:p>
                  </a:txBody>
                  <a:tcPr/>
                </a:tc>
                <a:extLst>
                  <a:ext uri="{0D108BD9-81ED-4DB2-BD59-A6C34878D82A}">
                    <a16:rowId xmlns:a16="http://schemas.microsoft.com/office/drawing/2014/main" val="921767786"/>
                  </a:ext>
                </a:extLst>
              </a:tr>
              <a:tr h="370840">
                <a:tc>
                  <a:txBody>
                    <a:bodyPr/>
                    <a:lstStyle/>
                    <a:p>
                      <a:r>
                        <a:rPr kumimoji="1" lang="en-US" altLang="ja-JP" dirty="0">
                          <a:solidFill>
                            <a:srgbClr val="00B050"/>
                          </a:solidFill>
                        </a:rPr>
                        <a:t>BMW</a:t>
                      </a:r>
                      <a:endParaRPr kumimoji="1" lang="ja-JP" altLang="en-US" dirty="0">
                        <a:solidFill>
                          <a:srgbClr val="00B050"/>
                        </a:solidFill>
                      </a:endParaRPr>
                    </a:p>
                  </a:txBody>
                  <a:tcPr/>
                </a:tc>
                <a:extLst>
                  <a:ext uri="{0D108BD9-81ED-4DB2-BD59-A6C34878D82A}">
                    <a16:rowId xmlns:a16="http://schemas.microsoft.com/office/drawing/2014/main" val="4151617362"/>
                  </a:ext>
                </a:extLst>
              </a:tr>
              <a:tr h="370840">
                <a:tc>
                  <a:txBody>
                    <a:bodyPr/>
                    <a:lstStyle/>
                    <a:p>
                      <a:r>
                        <a:rPr kumimoji="1" lang="en-US" altLang="ja-JP" dirty="0">
                          <a:solidFill>
                            <a:srgbClr val="FFC000"/>
                          </a:solidFill>
                        </a:rPr>
                        <a:t>NISSAN</a:t>
                      </a:r>
                      <a:endParaRPr kumimoji="1" lang="ja-JP" altLang="en-US" dirty="0">
                        <a:solidFill>
                          <a:srgbClr val="FFC000"/>
                        </a:solidFill>
                      </a:endParaRPr>
                    </a:p>
                  </a:txBody>
                  <a:tcPr/>
                </a:tc>
                <a:extLst>
                  <a:ext uri="{0D108BD9-81ED-4DB2-BD59-A6C34878D82A}">
                    <a16:rowId xmlns:a16="http://schemas.microsoft.com/office/drawing/2014/main" val="2059065082"/>
                  </a:ext>
                </a:extLst>
              </a:tr>
              <a:tr h="370840">
                <a:tc>
                  <a:txBody>
                    <a:bodyPr/>
                    <a:lstStyle/>
                    <a:p>
                      <a:r>
                        <a:rPr kumimoji="1" lang="en-US" altLang="ja-JP" dirty="0">
                          <a:solidFill>
                            <a:srgbClr val="0070C0"/>
                          </a:solidFill>
                        </a:rPr>
                        <a:t>TOYOTA</a:t>
                      </a:r>
                      <a:endParaRPr kumimoji="1" lang="ja-JP" altLang="en-US" dirty="0">
                        <a:solidFill>
                          <a:srgbClr val="0070C0"/>
                        </a:solidFill>
                      </a:endParaRPr>
                    </a:p>
                  </a:txBody>
                  <a:tcPr/>
                </a:tc>
                <a:extLst>
                  <a:ext uri="{0D108BD9-81ED-4DB2-BD59-A6C34878D82A}">
                    <a16:rowId xmlns:a16="http://schemas.microsoft.com/office/drawing/2014/main" val="1281934626"/>
                  </a:ext>
                </a:extLst>
              </a:tr>
            </a:tbl>
          </a:graphicData>
        </a:graphic>
      </p:graphicFrame>
      <p:sp>
        <p:nvSpPr>
          <p:cNvPr id="5" name="テキスト ボックス 4"/>
          <p:cNvSpPr txBox="1"/>
          <p:nvPr/>
        </p:nvSpPr>
        <p:spPr>
          <a:xfrm>
            <a:off x="1381929" y="2603311"/>
            <a:ext cx="2376330" cy="372731"/>
          </a:xfrm>
          <a:prstGeom prst="rect">
            <a:avLst/>
          </a:prstGeom>
          <a:noFill/>
        </p:spPr>
        <p:txBody>
          <a:bodyPr wrap="square" rtlCol="0">
            <a:spAutoFit/>
          </a:bodyPr>
          <a:lstStyle/>
          <a:p>
            <a:r>
              <a:rPr lang="en-US" altLang="ja-JP" dirty="0">
                <a:latin typeface="Meiryo UI" panose="020B0604030504040204" pitchFamily="50" charset="-128"/>
                <a:ea typeface="Meiryo UI" panose="020B0604030504040204" pitchFamily="50" charset="-128"/>
              </a:rPr>
              <a:t>&lt;</a:t>
            </a:r>
            <a:r>
              <a:rPr lang="en-US" altLang="ja-JP" dirty="0" err="1">
                <a:latin typeface="Meiryo UI" panose="020B0604030504040204" pitchFamily="50" charset="-128"/>
                <a:ea typeface="Meiryo UI" panose="020B0604030504040204" pitchFamily="50" charset="-128"/>
              </a:rPr>
              <a:t>Car_Sales_New</a:t>
            </a:r>
            <a:r>
              <a:rPr lang="en-US" altLang="ja-JP" dirty="0">
                <a:latin typeface="Meiryo UI" panose="020B0604030504040204" pitchFamily="50" charset="-128"/>
                <a:ea typeface="Meiryo UI" panose="020B0604030504040204" pitchFamily="50" charset="-128"/>
              </a:rPr>
              <a:t>&gt;</a:t>
            </a:r>
            <a:endParaRPr lang="ja-JP" altLang="en-US" dirty="0">
              <a:latin typeface="Meiryo UI" panose="020B0604030504040204" pitchFamily="50" charset="-128"/>
              <a:ea typeface="Meiryo UI" panose="020B0604030504040204" pitchFamily="50" charset="-128"/>
            </a:endParaRPr>
          </a:p>
        </p:txBody>
      </p:sp>
      <p:sp>
        <p:nvSpPr>
          <p:cNvPr id="6" name="右矢印 5"/>
          <p:cNvSpPr/>
          <p:nvPr/>
        </p:nvSpPr>
        <p:spPr>
          <a:xfrm>
            <a:off x="4322139" y="3933070"/>
            <a:ext cx="1152160" cy="720100"/>
          </a:xfrm>
          <a:prstGeom prst="right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graphicFrame>
        <p:nvGraphicFramePr>
          <p:cNvPr id="7" name="表 6"/>
          <p:cNvGraphicFramePr>
            <a:graphicFrameLocks noGrp="1"/>
          </p:cNvGraphicFramePr>
          <p:nvPr>
            <p:extLst>
              <p:ext uri="{D42A27DB-BD31-4B8C-83A1-F6EECF244321}">
                <p14:modId xmlns:p14="http://schemas.microsoft.com/office/powerpoint/2010/main" val="2857415575"/>
              </p:ext>
            </p:extLst>
          </p:nvPr>
        </p:nvGraphicFramePr>
        <p:xfrm>
          <a:off x="6297898" y="3048192"/>
          <a:ext cx="1856889" cy="1911985"/>
        </p:xfrm>
        <a:graphic>
          <a:graphicData uri="http://schemas.openxmlformats.org/drawingml/2006/table">
            <a:tbl>
              <a:tblPr firstRow="1" bandRow="1">
                <a:tableStyleId>{21E4AEA4-8DFA-4A89-87EB-49C32662AFE0}</a:tableStyleId>
              </a:tblPr>
              <a:tblGrid>
                <a:gridCol w="1856889">
                  <a:extLst>
                    <a:ext uri="{9D8B030D-6E8A-4147-A177-3AD203B41FA5}">
                      <a16:colId xmlns:a16="http://schemas.microsoft.com/office/drawing/2014/main" val="4181366822"/>
                    </a:ext>
                  </a:extLst>
                </a:gridCol>
              </a:tblGrid>
              <a:tr h="370840">
                <a:tc>
                  <a:txBody>
                    <a:bodyPr/>
                    <a:lstStyle/>
                    <a:p>
                      <a:r>
                        <a:rPr kumimoji="1" lang="en-US" altLang="ja-JP" dirty="0"/>
                        <a:t>Make</a:t>
                      </a:r>
                      <a:endParaRPr kumimoji="1" lang="ja-JP" altLang="en-US" dirty="0"/>
                    </a:p>
                  </a:txBody>
                  <a:tcPr/>
                </a:tc>
                <a:extLst>
                  <a:ext uri="{0D108BD9-81ED-4DB2-BD59-A6C34878D82A}">
                    <a16:rowId xmlns:a16="http://schemas.microsoft.com/office/drawing/2014/main" val="1199094128"/>
                  </a:ext>
                </a:extLst>
              </a:tr>
              <a:tr h="370840">
                <a:tc>
                  <a:txBody>
                    <a:bodyPr/>
                    <a:lstStyle/>
                    <a:p>
                      <a:r>
                        <a:rPr kumimoji="1" lang="en-US" altLang="ja-JP" dirty="0">
                          <a:solidFill>
                            <a:srgbClr val="FF0000"/>
                          </a:solidFill>
                        </a:rPr>
                        <a:t>HONDA</a:t>
                      </a:r>
                      <a:endParaRPr kumimoji="1" lang="ja-JP" altLang="en-US" dirty="0">
                        <a:solidFill>
                          <a:srgbClr val="FF0000"/>
                        </a:solidFill>
                      </a:endParaRPr>
                    </a:p>
                  </a:txBody>
                  <a:tcPr/>
                </a:tc>
                <a:extLst>
                  <a:ext uri="{0D108BD9-81ED-4DB2-BD59-A6C34878D82A}">
                    <a16:rowId xmlns:a16="http://schemas.microsoft.com/office/drawing/2014/main" val="2202021446"/>
                  </a:ext>
                </a:extLst>
              </a:tr>
              <a:tr h="370840">
                <a:tc>
                  <a:txBody>
                    <a:bodyPr/>
                    <a:lstStyle/>
                    <a:p>
                      <a:r>
                        <a:rPr kumimoji="1" lang="en-US" altLang="ja-JP" dirty="0">
                          <a:solidFill>
                            <a:srgbClr val="0070C0"/>
                          </a:solidFill>
                        </a:rPr>
                        <a:t>TOYOTA</a:t>
                      </a:r>
                      <a:endParaRPr kumimoji="1" lang="ja-JP" altLang="en-US" dirty="0">
                        <a:solidFill>
                          <a:srgbClr val="0070C0"/>
                        </a:solidFill>
                      </a:endParaRPr>
                    </a:p>
                  </a:txBody>
                  <a:tcPr/>
                </a:tc>
                <a:extLst>
                  <a:ext uri="{0D108BD9-81ED-4DB2-BD59-A6C34878D82A}">
                    <a16:rowId xmlns:a16="http://schemas.microsoft.com/office/drawing/2014/main" val="1998771673"/>
                  </a:ext>
                </a:extLst>
              </a:tr>
              <a:tr h="370840">
                <a:tc>
                  <a:txBody>
                    <a:bodyPr/>
                    <a:lstStyle/>
                    <a:p>
                      <a:r>
                        <a:rPr kumimoji="1" lang="en-US" altLang="ja-JP" dirty="0">
                          <a:solidFill>
                            <a:srgbClr val="00B050"/>
                          </a:solidFill>
                        </a:rPr>
                        <a:t>BMW</a:t>
                      </a:r>
                      <a:endParaRPr kumimoji="1" lang="ja-JP" altLang="en-US" dirty="0">
                        <a:solidFill>
                          <a:srgbClr val="00B050"/>
                        </a:solidFill>
                      </a:endParaRPr>
                    </a:p>
                  </a:txBody>
                  <a:tcPr/>
                </a:tc>
                <a:extLst>
                  <a:ext uri="{0D108BD9-81ED-4DB2-BD59-A6C34878D82A}">
                    <a16:rowId xmlns:a16="http://schemas.microsoft.com/office/drawing/2014/main" val="2950874935"/>
                  </a:ext>
                </a:extLst>
              </a:tr>
              <a:tr h="370840">
                <a:tc>
                  <a:txBody>
                    <a:bodyPr/>
                    <a:lstStyle/>
                    <a:p>
                      <a:r>
                        <a:rPr kumimoji="1" lang="en-US" altLang="ja-JP" dirty="0">
                          <a:solidFill>
                            <a:srgbClr val="FFC000"/>
                          </a:solidFill>
                        </a:rPr>
                        <a:t>NISSAN</a:t>
                      </a:r>
                      <a:endParaRPr kumimoji="1" lang="ja-JP" altLang="en-US" dirty="0">
                        <a:solidFill>
                          <a:srgbClr val="FFC000"/>
                        </a:solidFill>
                      </a:endParaRPr>
                    </a:p>
                  </a:txBody>
                  <a:tcPr/>
                </a:tc>
                <a:extLst>
                  <a:ext uri="{0D108BD9-81ED-4DB2-BD59-A6C34878D82A}">
                    <a16:rowId xmlns:a16="http://schemas.microsoft.com/office/drawing/2014/main" val="2059065082"/>
                  </a:ext>
                </a:extLst>
              </a:tr>
            </a:tbl>
          </a:graphicData>
        </a:graphic>
      </p:graphicFrame>
    </p:spTree>
    <p:extLst>
      <p:ext uri="{BB962C8B-B14F-4D97-AF65-F5344CB8AC3E}">
        <p14:creationId xmlns:p14="http://schemas.microsoft.com/office/powerpoint/2010/main" val="235523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2188" y="116540"/>
            <a:ext cx="9570130" cy="720000"/>
          </a:xfrm>
        </p:spPr>
        <p:txBody>
          <a:bodyPr/>
          <a:lstStyle/>
          <a:p>
            <a:r>
              <a:rPr lang="ja-JP" altLang="en-US" dirty="0">
                <a:latin typeface="Meiryo UI" panose="020B0604030504040204" pitchFamily="50" charset="-128"/>
                <a:ea typeface="Meiryo UI" panose="020B0604030504040204" pitchFamily="50" charset="-128"/>
              </a:rPr>
              <a:t>バリデーションチェック用</a:t>
            </a:r>
            <a:r>
              <a:rPr lang="en-US" altLang="ja-JP" dirty="0">
                <a:latin typeface="Meiryo UI" panose="020B0604030504040204" pitchFamily="50" charset="-128"/>
                <a:ea typeface="Meiryo UI" panose="020B0604030504040204" pitchFamily="50" charset="-128"/>
              </a:rPr>
              <a:t>SQL</a:t>
            </a:r>
            <a:r>
              <a:rPr lang="en-US" altLang="ja-JP" dirty="0"/>
              <a:t>(4)</a:t>
            </a:r>
            <a:endParaRPr lang="ja-JP" altLang="en-US"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963023245"/>
              </p:ext>
            </p:extLst>
          </p:nvPr>
        </p:nvGraphicFramePr>
        <p:xfrm>
          <a:off x="1067977" y="2348850"/>
          <a:ext cx="7601847" cy="3240450"/>
        </p:xfrm>
        <a:graphic>
          <a:graphicData uri="http://schemas.openxmlformats.org/drawingml/2006/table">
            <a:tbl>
              <a:tblPr firstRow="1" bandRow="1">
                <a:tableStyleId>{21E4AEA4-8DFA-4A89-87EB-49C32662AFE0}</a:tableStyleId>
              </a:tblPr>
              <a:tblGrid>
                <a:gridCol w="1625017">
                  <a:extLst>
                    <a:ext uri="{9D8B030D-6E8A-4147-A177-3AD203B41FA5}">
                      <a16:colId xmlns:a16="http://schemas.microsoft.com/office/drawing/2014/main" val="3118790748"/>
                    </a:ext>
                  </a:extLst>
                </a:gridCol>
                <a:gridCol w="1944270">
                  <a:extLst>
                    <a:ext uri="{9D8B030D-6E8A-4147-A177-3AD203B41FA5}">
                      <a16:colId xmlns:a16="http://schemas.microsoft.com/office/drawing/2014/main" val="1150540059"/>
                    </a:ext>
                  </a:extLst>
                </a:gridCol>
                <a:gridCol w="4032560">
                  <a:extLst>
                    <a:ext uri="{9D8B030D-6E8A-4147-A177-3AD203B41FA5}">
                      <a16:colId xmlns:a16="http://schemas.microsoft.com/office/drawing/2014/main" val="4045041738"/>
                    </a:ext>
                  </a:extLst>
                </a:gridCol>
              </a:tblGrid>
              <a:tr h="432060">
                <a:tc>
                  <a:txBody>
                    <a:bodyPr/>
                    <a:lstStyle/>
                    <a:p>
                      <a:r>
                        <a:rPr kumimoji="1" lang="ja-JP" altLang="en-US" sz="1800" dirty="0">
                          <a:latin typeface="Meiryo UI" panose="020B0604030504040204" pitchFamily="50" charset="-128"/>
                          <a:ea typeface="Meiryo UI" panose="020B0604030504040204" pitchFamily="50" charset="-128"/>
                        </a:rPr>
                        <a:t>カテゴリ</a:t>
                      </a:r>
                    </a:p>
                  </a:txBody>
                  <a:tcPr/>
                </a:tc>
                <a:tc>
                  <a:txBody>
                    <a:bodyPr/>
                    <a:lstStyle/>
                    <a:p>
                      <a:r>
                        <a:rPr kumimoji="1" lang="ja-JP" altLang="en-US" sz="1800" dirty="0">
                          <a:latin typeface="Meiryo UI" panose="020B0604030504040204" pitchFamily="50" charset="-128"/>
                          <a:ea typeface="Meiryo UI" panose="020B0604030504040204" pitchFamily="50" charset="-128"/>
                        </a:rPr>
                        <a:t>内容</a:t>
                      </a:r>
                    </a:p>
                  </a:txBody>
                  <a:tcPr/>
                </a:tc>
                <a:tc>
                  <a:txBody>
                    <a:bodyPr/>
                    <a:lstStyle/>
                    <a:p>
                      <a:r>
                        <a:rPr kumimoji="1" lang="en-US" altLang="ja-JP" sz="1800" dirty="0">
                          <a:latin typeface="Meiryo UI" panose="020B0604030504040204" pitchFamily="50" charset="-128"/>
                          <a:ea typeface="Meiryo UI" panose="020B0604030504040204" pitchFamily="50" charset="-128"/>
                        </a:rPr>
                        <a:t>SQL</a:t>
                      </a:r>
                      <a:r>
                        <a:rPr kumimoji="1" lang="ja-JP" altLang="en-US" sz="1800" dirty="0">
                          <a:latin typeface="Meiryo UI" panose="020B0604030504040204" pitchFamily="50" charset="-128"/>
                          <a:ea typeface="Meiryo UI" panose="020B0604030504040204" pitchFamily="50" charset="-128"/>
                        </a:rPr>
                        <a:t>例</a:t>
                      </a:r>
                    </a:p>
                  </a:txBody>
                  <a:tcPr/>
                </a:tc>
                <a:extLst>
                  <a:ext uri="{0D108BD9-81ED-4DB2-BD59-A6C34878D82A}">
                    <a16:rowId xmlns:a16="http://schemas.microsoft.com/office/drawing/2014/main" val="3824311592"/>
                  </a:ext>
                </a:extLst>
              </a:tr>
              <a:tr h="936130">
                <a:tc rowSpan="2">
                  <a:txBody>
                    <a:bodyPr/>
                    <a:lstStyle/>
                    <a:p>
                      <a:r>
                        <a:rPr kumimoji="1" lang="ja-JP" altLang="en-US" sz="1800" dirty="0">
                          <a:latin typeface="Meiryo UI" panose="020B0604030504040204" pitchFamily="50" charset="-128"/>
                          <a:ea typeface="Meiryo UI" panose="020B0604030504040204" pitchFamily="50" charset="-128"/>
                        </a:rPr>
                        <a:t>桁数調査</a:t>
                      </a:r>
                    </a:p>
                  </a:txBody>
                  <a:tcPr/>
                </a:tc>
                <a:tc>
                  <a:txBody>
                    <a:bodyPr/>
                    <a:lstStyle/>
                    <a:p>
                      <a:r>
                        <a:rPr kumimoji="1" lang="ja-JP" altLang="en-US" sz="1800" dirty="0">
                          <a:latin typeface="Meiryo UI" panose="020B0604030504040204" pitchFamily="50" charset="-128"/>
                          <a:ea typeface="Meiryo UI" panose="020B0604030504040204" pitchFamily="50" charset="-128"/>
                        </a:rPr>
                        <a:t>最小桁数</a:t>
                      </a:r>
                    </a:p>
                  </a:txBody>
                  <a:tcPr/>
                </a:tc>
                <a:tc>
                  <a:txBody>
                    <a:bodyPr/>
                    <a:lstStyle/>
                    <a:p>
                      <a:r>
                        <a:rPr kumimoji="1" lang="en-US" altLang="ja-JP" sz="1600" dirty="0">
                          <a:latin typeface="Meiryo UI" panose="020B0604030504040204" pitchFamily="50" charset="-128"/>
                          <a:ea typeface="Meiryo UI" panose="020B0604030504040204" pitchFamily="50" charset="-128"/>
                        </a:rPr>
                        <a:t>SELECT MIN(LEN([Make]))</a:t>
                      </a:r>
                    </a:p>
                    <a:p>
                      <a:r>
                        <a:rPr kumimoji="1" lang="en-US" altLang="ja-JP" sz="1600" dirty="0">
                          <a:latin typeface="Meiryo UI" panose="020B0604030504040204" pitchFamily="50" charset="-128"/>
                          <a:ea typeface="Meiryo UI" panose="020B0604030504040204" pitchFamily="50" charset="-128"/>
                        </a:rPr>
                        <a:t>FROM [</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95966356"/>
                  </a:ext>
                </a:extLst>
              </a:tr>
              <a:tr h="1872260">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a:latin typeface="Meiryo UI" panose="020B0604030504040204" pitchFamily="50" charset="-128"/>
                          <a:ea typeface="Meiryo UI" panose="020B0604030504040204" pitchFamily="50" charset="-128"/>
                        </a:rPr>
                        <a:t>最大桁数</a:t>
                      </a:r>
                    </a:p>
                  </a:txBody>
                  <a:tcPr/>
                </a:tc>
                <a:tc>
                  <a:txBody>
                    <a:bodyPr/>
                    <a:lstStyle/>
                    <a:p>
                      <a:r>
                        <a:rPr kumimoji="1" lang="en-US" altLang="ja-JP" sz="1600" dirty="0">
                          <a:latin typeface="Meiryo UI" panose="020B0604030504040204" pitchFamily="50" charset="-128"/>
                          <a:ea typeface="Meiryo UI" panose="020B0604030504040204" pitchFamily="50" charset="-128"/>
                        </a:rPr>
                        <a:t>SELECT MAX(LEN([Make]))</a:t>
                      </a:r>
                    </a:p>
                    <a:p>
                      <a:r>
                        <a:rPr kumimoji="1" lang="en-US" altLang="ja-JP" sz="1600" dirty="0">
                          <a:latin typeface="Meiryo UI" panose="020B0604030504040204" pitchFamily="50" charset="-128"/>
                          <a:ea typeface="Meiryo UI" panose="020B0604030504040204" pitchFamily="50" charset="-128"/>
                        </a:rPr>
                        <a:t>FROM [</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58776780"/>
                  </a:ext>
                </a:extLst>
              </a:tr>
            </a:tbl>
          </a:graphicData>
        </a:graphic>
      </p:graphicFrame>
      <p:pic>
        <p:nvPicPr>
          <p:cNvPr id="8" name="図 7"/>
          <p:cNvPicPr>
            <a:picLocks noChangeAspect="1"/>
          </p:cNvPicPr>
          <p:nvPr/>
        </p:nvPicPr>
        <p:blipFill>
          <a:blip r:embed="rId3"/>
          <a:stretch>
            <a:fillRect/>
          </a:stretch>
        </p:blipFill>
        <p:spPr>
          <a:xfrm>
            <a:off x="663612" y="950575"/>
            <a:ext cx="8410575" cy="1038225"/>
          </a:xfrm>
          <a:prstGeom prst="rect">
            <a:avLst/>
          </a:prstGeom>
        </p:spPr>
      </p:pic>
      <p:sp>
        <p:nvSpPr>
          <p:cNvPr id="5" name="角丸四角形 4"/>
          <p:cNvSpPr/>
          <p:nvPr/>
        </p:nvSpPr>
        <p:spPr>
          <a:xfrm>
            <a:off x="4868900" y="4437140"/>
            <a:ext cx="3600500" cy="792110"/>
          </a:xfrm>
          <a:prstGeom prst="roundRect">
            <a:avLst>
              <a:gd name="adj" fmla="val 7964"/>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dirty="0">
                <a:solidFill>
                  <a:srgbClr val="000000"/>
                </a:solidFill>
                <a:latin typeface="Meiryo UI" panose="020B0604030504040204" pitchFamily="50" charset="-128"/>
                <a:ea typeface="Meiryo UI" panose="020B0604030504040204" pitchFamily="50" charset="-128"/>
              </a:rPr>
              <a:t>LEN</a:t>
            </a:r>
            <a:r>
              <a:rPr lang="ja-JP" altLang="en-US" sz="1400" dirty="0">
                <a:solidFill>
                  <a:srgbClr val="000000"/>
                </a:solidFill>
                <a:latin typeface="Meiryo UI" panose="020B0604030504040204" pitchFamily="50" charset="-128"/>
                <a:ea typeface="Meiryo UI" panose="020B0604030504040204" pitchFamily="50" charset="-128"/>
              </a:rPr>
              <a:t>関数で文字数を取得し、さらに、その最小値</a:t>
            </a:r>
            <a:r>
              <a:rPr lang="en-US" altLang="ja-JP" sz="1400" dirty="0">
                <a:solidFill>
                  <a:srgbClr val="000000"/>
                </a:solidFill>
                <a:latin typeface="Meiryo UI" panose="020B0604030504040204" pitchFamily="50" charset="-128"/>
                <a:ea typeface="Meiryo UI" panose="020B0604030504040204" pitchFamily="50" charset="-128"/>
              </a:rPr>
              <a:t>/</a:t>
            </a:r>
            <a:r>
              <a:rPr lang="ja-JP" altLang="en-US" sz="1400" dirty="0">
                <a:solidFill>
                  <a:srgbClr val="000000"/>
                </a:solidFill>
                <a:latin typeface="Meiryo UI" panose="020B0604030504040204" pitchFamily="50" charset="-128"/>
                <a:ea typeface="Meiryo UI" panose="020B0604030504040204" pitchFamily="50" charset="-128"/>
              </a:rPr>
              <a:t>最小値を取得</a:t>
            </a:r>
          </a:p>
        </p:txBody>
      </p:sp>
    </p:spTree>
    <p:extLst>
      <p:ext uri="{BB962C8B-B14F-4D97-AF65-F5344CB8AC3E}">
        <p14:creationId xmlns:p14="http://schemas.microsoft.com/office/powerpoint/2010/main" val="4098734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2188" y="11694"/>
            <a:ext cx="9570130" cy="720000"/>
          </a:xfrm>
        </p:spPr>
        <p:txBody>
          <a:bodyPr/>
          <a:lstStyle/>
          <a:p>
            <a:r>
              <a:rPr lang="ja-JP" altLang="en-US" dirty="0">
                <a:latin typeface="Meiryo UI" panose="020B0604030504040204" pitchFamily="50" charset="-128"/>
                <a:ea typeface="Meiryo UI" panose="020B0604030504040204" pitchFamily="50" charset="-128"/>
              </a:rPr>
              <a:t>バリデーションチェック用</a:t>
            </a:r>
            <a:r>
              <a:rPr lang="en-US" altLang="ja-JP" dirty="0">
                <a:latin typeface="Meiryo UI" panose="020B0604030504040204" pitchFamily="50" charset="-128"/>
                <a:ea typeface="Meiryo UI" panose="020B0604030504040204" pitchFamily="50" charset="-128"/>
              </a:rPr>
              <a:t>SQL</a:t>
            </a:r>
            <a:r>
              <a:rPr lang="en-US" altLang="ja-JP" dirty="0"/>
              <a:t>(5)</a:t>
            </a:r>
            <a:endParaRPr lang="ja-JP" altLang="en-US"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686454775"/>
              </p:ext>
            </p:extLst>
          </p:nvPr>
        </p:nvGraphicFramePr>
        <p:xfrm>
          <a:off x="1156329" y="2780910"/>
          <a:ext cx="7601847" cy="2592360"/>
        </p:xfrm>
        <a:graphic>
          <a:graphicData uri="http://schemas.openxmlformats.org/drawingml/2006/table">
            <a:tbl>
              <a:tblPr firstRow="1" bandRow="1">
                <a:tableStyleId>{21E4AEA4-8DFA-4A89-87EB-49C32662AFE0}</a:tableStyleId>
              </a:tblPr>
              <a:tblGrid>
                <a:gridCol w="1625017">
                  <a:extLst>
                    <a:ext uri="{9D8B030D-6E8A-4147-A177-3AD203B41FA5}">
                      <a16:colId xmlns:a16="http://schemas.microsoft.com/office/drawing/2014/main" val="3118790748"/>
                    </a:ext>
                  </a:extLst>
                </a:gridCol>
                <a:gridCol w="1944270">
                  <a:extLst>
                    <a:ext uri="{9D8B030D-6E8A-4147-A177-3AD203B41FA5}">
                      <a16:colId xmlns:a16="http://schemas.microsoft.com/office/drawing/2014/main" val="1150540059"/>
                    </a:ext>
                  </a:extLst>
                </a:gridCol>
                <a:gridCol w="4032560">
                  <a:extLst>
                    <a:ext uri="{9D8B030D-6E8A-4147-A177-3AD203B41FA5}">
                      <a16:colId xmlns:a16="http://schemas.microsoft.com/office/drawing/2014/main" val="4045041738"/>
                    </a:ext>
                  </a:extLst>
                </a:gridCol>
              </a:tblGrid>
              <a:tr h="418520">
                <a:tc>
                  <a:txBody>
                    <a:bodyPr/>
                    <a:lstStyle/>
                    <a:p>
                      <a:r>
                        <a:rPr kumimoji="1" lang="ja-JP" altLang="en-US" sz="1800" dirty="0">
                          <a:latin typeface="Meiryo UI" panose="020B0604030504040204" pitchFamily="50" charset="-128"/>
                          <a:ea typeface="Meiryo UI" panose="020B0604030504040204" pitchFamily="50" charset="-128"/>
                        </a:rPr>
                        <a:t>カテゴリ</a:t>
                      </a:r>
                    </a:p>
                  </a:txBody>
                  <a:tcPr/>
                </a:tc>
                <a:tc>
                  <a:txBody>
                    <a:bodyPr/>
                    <a:lstStyle/>
                    <a:p>
                      <a:r>
                        <a:rPr kumimoji="1" lang="ja-JP" altLang="en-US" sz="1800" dirty="0">
                          <a:latin typeface="Meiryo UI" panose="020B0604030504040204" pitchFamily="50" charset="-128"/>
                          <a:ea typeface="Meiryo UI" panose="020B0604030504040204" pitchFamily="50" charset="-128"/>
                        </a:rPr>
                        <a:t>内容</a:t>
                      </a:r>
                    </a:p>
                  </a:txBody>
                  <a:tcPr/>
                </a:tc>
                <a:tc>
                  <a:txBody>
                    <a:bodyPr/>
                    <a:lstStyle/>
                    <a:p>
                      <a:r>
                        <a:rPr kumimoji="1" lang="en-US" altLang="ja-JP" sz="1800" dirty="0">
                          <a:latin typeface="Meiryo UI" panose="020B0604030504040204" pitchFamily="50" charset="-128"/>
                          <a:ea typeface="Meiryo UI" panose="020B0604030504040204" pitchFamily="50" charset="-128"/>
                        </a:rPr>
                        <a:t>SQL</a:t>
                      </a:r>
                      <a:r>
                        <a:rPr kumimoji="1" lang="ja-JP" altLang="en-US" sz="1800" dirty="0">
                          <a:latin typeface="Meiryo UI" panose="020B0604030504040204" pitchFamily="50" charset="-128"/>
                          <a:ea typeface="Meiryo UI" panose="020B0604030504040204" pitchFamily="50" charset="-128"/>
                        </a:rPr>
                        <a:t>例</a:t>
                      </a:r>
                    </a:p>
                  </a:txBody>
                  <a:tcPr/>
                </a:tc>
                <a:extLst>
                  <a:ext uri="{0D108BD9-81ED-4DB2-BD59-A6C34878D82A}">
                    <a16:rowId xmlns:a16="http://schemas.microsoft.com/office/drawing/2014/main" val="3824311592"/>
                  </a:ext>
                </a:extLst>
              </a:tr>
              <a:tr h="1086920">
                <a:tc rowSpan="2">
                  <a:txBody>
                    <a:bodyPr/>
                    <a:lstStyle/>
                    <a:p>
                      <a:r>
                        <a:rPr kumimoji="1" lang="ja-JP" altLang="en-US" sz="1800" dirty="0">
                          <a:latin typeface="Meiryo UI" panose="020B0604030504040204" pitchFamily="50" charset="-128"/>
                          <a:ea typeface="Meiryo UI" panose="020B0604030504040204" pitchFamily="50" charset="-128"/>
                        </a:rPr>
                        <a:t>入力値調査</a:t>
                      </a:r>
                    </a:p>
                  </a:txBody>
                  <a:tcPr/>
                </a:tc>
                <a:tc>
                  <a:txBody>
                    <a:bodyPr/>
                    <a:lstStyle/>
                    <a:p>
                      <a:r>
                        <a:rPr kumimoji="1" lang="ja-JP" altLang="en-US" sz="1800" dirty="0">
                          <a:latin typeface="Meiryo UI" panose="020B0604030504040204" pitchFamily="50" charset="-128"/>
                          <a:ea typeface="Meiryo UI" panose="020B0604030504040204" pitchFamily="50" charset="-128"/>
                        </a:rPr>
                        <a:t>最小値</a:t>
                      </a:r>
                    </a:p>
                  </a:txBody>
                  <a:tcPr/>
                </a:tc>
                <a:tc>
                  <a:txBody>
                    <a:bodyPr/>
                    <a:lstStyle/>
                    <a:p>
                      <a:r>
                        <a:rPr kumimoji="1" lang="en-US" altLang="ja-JP" sz="1600" dirty="0">
                          <a:latin typeface="Meiryo UI" panose="020B0604030504040204" pitchFamily="50" charset="-128"/>
                          <a:ea typeface="Meiryo UI" panose="020B0604030504040204" pitchFamily="50" charset="-128"/>
                        </a:rPr>
                        <a:t>SELECT MIN([Make])</a:t>
                      </a:r>
                    </a:p>
                    <a:p>
                      <a:r>
                        <a:rPr kumimoji="1" lang="en-US" altLang="ja-JP" sz="1600" dirty="0">
                          <a:latin typeface="Meiryo UI" panose="020B0604030504040204" pitchFamily="50" charset="-128"/>
                          <a:ea typeface="Meiryo UI" panose="020B0604030504040204" pitchFamily="50" charset="-128"/>
                        </a:rPr>
                        <a:t>FROM [</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2669755"/>
                  </a:ext>
                </a:extLst>
              </a:tr>
              <a:tr h="1086920">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a:latin typeface="Meiryo UI" panose="020B0604030504040204" pitchFamily="50" charset="-128"/>
                          <a:ea typeface="Meiryo UI" panose="020B0604030504040204" pitchFamily="50" charset="-128"/>
                        </a:rPr>
                        <a:t>最大値</a:t>
                      </a:r>
                    </a:p>
                  </a:txBody>
                  <a:tcPr/>
                </a:tc>
                <a:tc>
                  <a:txBody>
                    <a:bodyPr/>
                    <a:lstStyle/>
                    <a:p>
                      <a:r>
                        <a:rPr kumimoji="1" lang="en-US" altLang="ja-JP" sz="1600" dirty="0">
                          <a:latin typeface="Meiryo UI" panose="020B0604030504040204" pitchFamily="50" charset="-128"/>
                          <a:ea typeface="Meiryo UI" panose="020B0604030504040204" pitchFamily="50" charset="-128"/>
                        </a:rPr>
                        <a:t>SELECT MAX([Make])</a:t>
                      </a:r>
                    </a:p>
                    <a:p>
                      <a:r>
                        <a:rPr kumimoji="1" lang="en-US" altLang="ja-JP" sz="1600" dirty="0">
                          <a:latin typeface="Meiryo UI" panose="020B0604030504040204" pitchFamily="50" charset="-128"/>
                          <a:ea typeface="Meiryo UI" panose="020B0604030504040204" pitchFamily="50" charset="-128"/>
                        </a:rPr>
                        <a:t>FROM [</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11401146"/>
                  </a:ext>
                </a:extLst>
              </a:tr>
            </a:tbl>
          </a:graphicData>
        </a:graphic>
      </p:graphicFrame>
      <p:pic>
        <p:nvPicPr>
          <p:cNvPr id="8" name="図 7"/>
          <p:cNvPicPr>
            <a:picLocks noChangeAspect="1"/>
          </p:cNvPicPr>
          <p:nvPr/>
        </p:nvPicPr>
        <p:blipFill>
          <a:blip r:embed="rId3"/>
          <a:stretch>
            <a:fillRect/>
          </a:stretch>
        </p:blipFill>
        <p:spPr>
          <a:xfrm>
            <a:off x="751964" y="1052670"/>
            <a:ext cx="8410575" cy="1038225"/>
          </a:xfrm>
          <a:prstGeom prst="rect">
            <a:avLst/>
          </a:prstGeom>
        </p:spPr>
      </p:pic>
    </p:spTree>
    <p:extLst>
      <p:ext uri="{BB962C8B-B14F-4D97-AF65-F5344CB8AC3E}">
        <p14:creationId xmlns:p14="http://schemas.microsoft.com/office/powerpoint/2010/main" val="4286204359"/>
      </p:ext>
    </p:extLst>
  </p:cSld>
  <p:clrMapOvr>
    <a:masterClrMapping/>
  </p:clrMapOvr>
</p:sld>
</file>

<file path=ppt/theme/theme1.xml><?xml version="1.0" encoding="utf-8"?>
<a:theme xmlns:a="http://schemas.openxmlformats.org/drawingml/2006/main" name="プレゼンテーションテンプレート2017（ケース2-1用）">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2"/>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1600" dirty="0" smtClean="0">
            <a:solidFill>
              <a:schemeClr val="tx1"/>
            </a:solidFill>
            <a:latin typeface="Meiryo UI" panose="020B0604030504040204" pitchFamily="50" charset="-128"/>
            <a:ea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sz="16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テンプレート_A4_20161220.pptx" id="{9C858962-F29B-4A66-8EC6-8BAF903AC268}" vid="{A6DDF9FA-FCEF-4354-BFA2-2E417DD6A1FB}"/>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プレゼンテーションテンプレート_A4</Template>
  <TotalTime>663</TotalTime>
  <Words>992</Words>
  <Application>Microsoft Office PowerPoint</Application>
  <PresentationFormat>A4 210 x 297 mm</PresentationFormat>
  <Paragraphs>191</Paragraphs>
  <Slides>11</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HGPGothicE</vt:lpstr>
      <vt:lpstr>HGPGothicE</vt:lpstr>
      <vt:lpstr>HGP創英角ｺﾞｼｯｸUB</vt:lpstr>
      <vt:lpstr>Meiryo UI</vt:lpstr>
      <vt:lpstr>MS PGothic</vt:lpstr>
      <vt:lpstr>Yu Gothic</vt:lpstr>
      <vt:lpstr>Arial</vt:lpstr>
      <vt:lpstr>プレゼンテーションテンプレート2017（ケース2-1用）</vt:lpstr>
      <vt:lpstr>PowerPoint プレゼンテーション</vt:lpstr>
      <vt:lpstr>SQL講座の目的・位置づけ</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NTTデータ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NTTデータ広報部</dc:creator>
  <cp:lastModifiedBy>安原 朋紀</cp:lastModifiedBy>
  <cp:revision>53</cp:revision>
  <cp:lastPrinted>2016-10-11T04:40:04Z</cp:lastPrinted>
  <dcterms:created xsi:type="dcterms:W3CDTF">2016-12-21T07:08:36Z</dcterms:created>
  <dcterms:modified xsi:type="dcterms:W3CDTF">2021-03-19T09:37:03Z</dcterms:modified>
  <cp:version>1.1</cp:version>
</cp:coreProperties>
</file>