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70" r:id="rId2"/>
    <p:sldId id="279" r:id="rId3"/>
    <p:sldId id="277" r:id="rId4"/>
    <p:sldId id="272" r:id="rId5"/>
    <p:sldId id="271" r:id="rId6"/>
    <p:sldId id="273" r:id="rId7"/>
    <p:sldId id="274" r:id="rId8"/>
    <p:sldId id="278" r:id="rId9"/>
    <p:sldId id="275" r:id="rId10"/>
    <p:sldId id="276" r:id="rId11"/>
    <p:sldId id="280" r:id="rId12"/>
    <p:sldId id="262" r:id="rId13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424" autoAdjust="0"/>
  </p:normalViewPr>
  <p:slideViewPr>
    <p:cSldViewPr snapToObjects="1">
      <p:cViewPr varScale="1">
        <p:scale>
          <a:sx n="75" d="100"/>
          <a:sy n="75" d="100"/>
        </p:scale>
        <p:origin x="150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4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目次を入力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mtClean="0"/>
              <a:t>［目次］</a:t>
            </a:r>
            <a:endParaRPr kumimoji="1" lang="ja-JP" altLang="en-US" dirty="0" smtClean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［中見出し］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32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 smtClean="0"/>
              <a:t>_</a:t>
            </a:r>
            <a:r>
              <a:rPr lang="ja-JP" altLang="en-US" dirty="0" smtClean="0"/>
              <a:t>問</a:t>
            </a:r>
            <a:r>
              <a:rPr lang="en-US" altLang="ja-JP" dirty="0" smtClean="0"/>
              <a:t>11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12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2020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 smtClean="0"/>
              <a:t>火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リアライズ　落合晴俊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秘密（関係者限り）</a:t>
            </a:r>
            <a:endParaRPr kumimoji="0" lang="en-US" altLang="ja-JP" sz="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</a:t>
            </a:r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 社　 名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株式会社リアライズ</a:t>
            </a:r>
            <a:endParaRPr kumimoji="0" lang="en-US" altLang="ja-JP" sz="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</a:t>
            </a:r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所有者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株式会社リアライズ</a:t>
            </a:r>
            <a:endParaRPr kumimoji="0" lang="ja-JP" altLang="en-US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980728"/>
            <a:ext cx="829126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 smtClean="0"/>
              <a:t>--UPDATE</a:t>
            </a:r>
            <a:r>
              <a:rPr lang="ja-JP" altLang="en-US" sz="1800" dirty="0" smtClean="0"/>
              <a:t>句を構築</a:t>
            </a:r>
            <a:endParaRPr lang="en-US" altLang="ja-JP" sz="1800" dirty="0"/>
          </a:p>
          <a:p>
            <a:r>
              <a:rPr lang="en-US" altLang="ja-JP" sz="1800" dirty="0"/>
              <a:t>UPDATE </a:t>
            </a:r>
            <a:r>
              <a:rPr lang="en-US" altLang="ja-JP" sz="1800" dirty="0" err="1" smtClean="0"/>
              <a:t>pra</a:t>
            </a:r>
            <a:endParaRPr lang="en-US" altLang="ja-JP" sz="1800" dirty="0" smtClean="0"/>
          </a:p>
          <a:p>
            <a:r>
              <a:rPr lang="en-US" altLang="ja-JP" sz="1800" dirty="0" smtClean="0"/>
              <a:t>SET [</a:t>
            </a:r>
            <a:r>
              <a:rPr lang="en-US" altLang="ja-JP" sz="1800" dirty="0" err="1" smtClean="0"/>
              <a:t>class_no</a:t>
            </a:r>
            <a:r>
              <a:rPr lang="en-US" altLang="ja-JP" sz="1800" dirty="0" smtClean="0"/>
              <a:t>] </a:t>
            </a:r>
            <a:r>
              <a:rPr lang="en-US" altLang="ja-JP" sz="1800" dirty="0"/>
              <a:t>= num</a:t>
            </a:r>
            <a:r>
              <a:rPr lang="en-US" altLang="ja-JP" sz="1800" dirty="0" smtClean="0"/>
              <a:t>.[</a:t>
            </a:r>
            <a:r>
              <a:rPr lang="en-US" altLang="ja-JP" sz="1800" dirty="0" err="1" smtClean="0"/>
              <a:t>class_number</a:t>
            </a:r>
            <a:r>
              <a:rPr lang="en-US" altLang="ja-JP" sz="1800" dirty="0" smtClean="0"/>
              <a:t>]</a:t>
            </a:r>
            <a:endParaRPr lang="en-US" altLang="ja-JP" sz="1800" dirty="0"/>
          </a:p>
          <a:p>
            <a:r>
              <a:rPr lang="en-US" altLang="ja-JP" sz="1800" dirty="0"/>
              <a:t>FROM </a:t>
            </a:r>
            <a:r>
              <a:rPr lang="en-US" altLang="ja-JP" sz="1800" dirty="0" smtClean="0"/>
              <a:t>[DB</a:t>
            </a:r>
            <a:r>
              <a:rPr lang="ja-JP" altLang="en-US" sz="1800" dirty="0" smtClean="0"/>
              <a:t>名</a:t>
            </a:r>
            <a:r>
              <a:rPr lang="en-US" altLang="ja-JP" sz="1800" dirty="0" smtClean="0"/>
              <a:t>].[</a:t>
            </a:r>
            <a:r>
              <a:rPr lang="en-US" altLang="ja-JP" sz="1800" dirty="0" err="1" smtClean="0"/>
              <a:t>dbo</a:t>
            </a:r>
            <a:r>
              <a:rPr lang="en-US" altLang="ja-JP" sz="1800" dirty="0" smtClean="0"/>
              <a:t>].[practice] AS </a:t>
            </a:r>
            <a:r>
              <a:rPr lang="en-US" altLang="ja-JP" sz="1800" dirty="0" err="1" smtClean="0"/>
              <a:t>pra</a:t>
            </a:r>
            <a:endParaRPr lang="en-US" altLang="ja-JP" sz="1800" dirty="0" smtClean="0"/>
          </a:p>
          <a:p>
            <a:r>
              <a:rPr lang="en-US" altLang="ja-JP" sz="1800" dirty="0" smtClean="0"/>
              <a:t>INNER JOIN </a:t>
            </a:r>
          </a:p>
          <a:p>
            <a:r>
              <a:rPr lang="en-US" altLang="ja-JP" sz="1800" dirty="0"/>
              <a:t>	</a:t>
            </a:r>
            <a:r>
              <a:rPr lang="en-US" altLang="ja-JP" sz="1800" dirty="0" smtClean="0"/>
              <a:t>    (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 smtClean="0"/>
              <a:t>               SELECT 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[</a:t>
            </a:r>
            <a:r>
              <a:rPr lang="en-US" altLang="ja-JP" sz="1800" dirty="0" err="1" smtClean="0"/>
              <a:t>temp_no</a:t>
            </a:r>
            <a:r>
              <a:rPr lang="en-US" altLang="ja-JP" sz="1800" dirty="0" smtClean="0"/>
              <a:t>]</a:t>
            </a:r>
            <a:endParaRPr lang="en-US" altLang="ja-JP" sz="1800" dirty="0"/>
          </a:p>
          <a:p>
            <a:r>
              <a:rPr lang="en-US" altLang="ja-JP" sz="1800" dirty="0"/>
              <a:t>	</a:t>
            </a:r>
            <a:r>
              <a:rPr lang="en-US" altLang="ja-JP" sz="1800" dirty="0" smtClean="0"/>
              <a:t>                 ,ROW_NUMBER</a:t>
            </a:r>
            <a:r>
              <a:rPr lang="en-US" altLang="ja-JP" sz="1800" dirty="0"/>
              <a:t>() OVER(PARTITION BY </a:t>
            </a:r>
            <a:r>
              <a:rPr lang="en-US" altLang="ja-JP" sz="1800" dirty="0" smtClean="0"/>
              <a:t>[class] </a:t>
            </a:r>
            <a:r>
              <a:rPr lang="en-US" altLang="ja-JP" sz="1800" dirty="0"/>
              <a:t>ORDER </a:t>
            </a:r>
            <a:r>
              <a:rPr lang="en-US" altLang="ja-JP" sz="1800" dirty="0" smtClean="0"/>
              <a:t>BY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[reading]) </a:t>
            </a:r>
            <a:r>
              <a:rPr lang="en-US" altLang="ja-JP" sz="1800" dirty="0"/>
              <a:t>as </a:t>
            </a:r>
            <a:r>
              <a:rPr lang="en-US" altLang="ja-JP" sz="1800" dirty="0" smtClean="0"/>
              <a:t>[</a:t>
            </a:r>
            <a:r>
              <a:rPr lang="en-US" altLang="ja-JP" sz="1800" dirty="0" err="1" smtClean="0"/>
              <a:t>class_number</a:t>
            </a:r>
            <a:r>
              <a:rPr lang="en-US" altLang="ja-JP" sz="1800" dirty="0" smtClean="0"/>
              <a:t>]</a:t>
            </a:r>
            <a:endParaRPr lang="en-US" altLang="ja-JP" sz="1800" dirty="0"/>
          </a:p>
          <a:p>
            <a:r>
              <a:rPr lang="en-US" altLang="ja-JP" sz="1800" dirty="0"/>
              <a:t>	 FROM </a:t>
            </a:r>
            <a:r>
              <a:rPr lang="en-US" altLang="ja-JP" sz="1800" dirty="0" smtClean="0"/>
              <a:t>[DB</a:t>
            </a:r>
            <a:r>
              <a:rPr lang="ja-JP" altLang="en-US" sz="1800" dirty="0" smtClean="0"/>
              <a:t>名</a:t>
            </a:r>
            <a:r>
              <a:rPr lang="en-US" altLang="ja-JP" sz="1800" dirty="0" smtClean="0"/>
              <a:t>].[</a:t>
            </a:r>
            <a:r>
              <a:rPr lang="en-US" altLang="ja-JP" sz="1800" dirty="0" err="1" smtClean="0"/>
              <a:t>dbo</a:t>
            </a:r>
            <a:r>
              <a:rPr lang="en-US" altLang="ja-JP" sz="1800" dirty="0" smtClean="0"/>
              <a:t>].[practice</a:t>
            </a:r>
            <a:r>
              <a:rPr lang="en-US" altLang="ja-JP" sz="1800" dirty="0" smtClean="0"/>
              <a:t>]</a:t>
            </a: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 </a:t>
            </a:r>
            <a:r>
              <a:rPr lang="en-US" altLang="ja-JP" sz="1800" dirty="0" smtClean="0"/>
              <a:t>) </a:t>
            </a:r>
            <a:r>
              <a:rPr lang="en-US" altLang="ja-JP" sz="1800" dirty="0" smtClean="0"/>
              <a:t>AS </a:t>
            </a:r>
            <a:r>
              <a:rPr lang="en-US" altLang="ja-JP" sz="1800" dirty="0" err="1"/>
              <a:t>num</a:t>
            </a:r>
            <a:endParaRPr lang="en-US" altLang="ja-JP" sz="1800" dirty="0"/>
          </a:p>
          <a:p>
            <a:r>
              <a:rPr lang="en-US" altLang="ja-JP" sz="1800" dirty="0"/>
              <a:t>	ON </a:t>
            </a:r>
            <a:r>
              <a:rPr lang="en-US" altLang="ja-JP" sz="1800" dirty="0" err="1"/>
              <a:t>pra</a:t>
            </a:r>
            <a:r>
              <a:rPr lang="en-US" altLang="ja-JP" sz="1800" dirty="0" smtClean="0"/>
              <a:t>.[</a:t>
            </a:r>
            <a:r>
              <a:rPr lang="en-US" altLang="ja-JP" sz="1800" dirty="0" err="1" smtClean="0"/>
              <a:t>temp_no</a:t>
            </a:r>
            <a:r>
              <a:rPr lang="en-US" altLang="ja-JP" sz="1800" dirty="0" smtClean="0"/>
              <a:t>] </a:t>
            </a:r>
            <a:r>
              <a:rPr lang="en-US" altLang="ja-JP" sz="1800" dirty="0"/>
              <a:t>= num</a:t>
            </a:r>
            <a:r>
              <a:rPr lang="en-US" altLang="ja-JP" sz="1800" dirty="0" smtClean="0"/>
              <a:t>.[</a:t>
            </a:r>
            <a:r>
              <a:rPr lang="en-US" altLang="ja-JP" sz="1800" dirty="0" err="1" smtClean="0"/>
              <a:t>temp_no</a:t>
            </a:r>
            <a:r>
              <a:rPr lang="en-US" altLang="ja-JP" sz="1800" dirty="0" smtClean="0"/>
              <a:t>]</a:t>
            </a:r>
            <a:r>
              <a:rPr lang="ja-JP" altLang="en-US" sz="1800" dirty="0" smtClean="0"/>
              <a:t>；</a:t>
            </a:r>
            <a:endParaRPr lang="en-US" altLang="ja-JP" sz="1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542" y="4566115"/>
            <a:ext cx="8641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 dirty="0"/>
              <a:t>構文解説</a:t>
            </a:r>
            <a:r>
              <a:rPr lang="en-US" altLang="ja-JP" sz="1400" dirty="0" smtClean="0"/>
              <a:t>】</a:t>
            </a:r>
          </a:p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UPDATE</a:t>
            </a:r>
            <a:r>
              <a:rPr lang="ja-JP" altLang="en-US" sz="1400" dirty="0" smtClean="0"/>
              <a:t> ：更新をかける。　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　　　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UPDATE </a:t>
            </a:r>
            <a:r>
              <a:rPr lang="ja-JP" altLang="en-US" sz="1400" dirty="0" smtClean="0"/>
              <a:t>テーブル名　</a:t>
            </a:r>
            <a:r>
              <a:rPr lang="en-US" altLang="ja-JP" sz="1400" dirty="0" smtClean="0"/>
              <a:t>SET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[</a:t>
            </a:r>
            <a:r>
              <a:rPr lang="ja-JP" altLang="en-US" sz="1400" dirty="0" smtClean="0"/>
              <a:t>カラム名</a:t>
            </a:r>
            <a:r>
              <a:rPr lang="en-US" altLang="ja-JP" sz="1400" dirty="0" smtClean="0"/>
              <a:t>]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= </a:t>
            </a:r>
            <a:r>
              <a:rPr lang="ja-JP" altLang="en-US" sz="1400" dirty="0" smtClean="0"/>
              <a:t>値</a:t>
            </a:r>
            <a:endParaRPr lang="en-US" altLang="ja-JP" sz="1400" dirty="0" smtClean="0"/>
          </a:p>
          <a:p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今回は、前スライドで作成した「クラスごとにあいうえお順で出席番号を発番する」構文を用いて、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　</a:t>
            </a:r>
            <a:r>
              <a:rPr lang="ja-JP" altLang="en-US" sz="1400" dirty="0" smtClean="0">
                <a:solidFill>
                  <a:srgbClr val="FF0000"/>
                </a:solidFill>
              </a:rPr>
              <a:t>　</a:t>
            </a:r>
            <a:r>
              <a:rPr lang="en-US" altLang="ja-JP" sz="1400" dirty="0" smtClean="0">
                <a:solidFill>
                  <a:srgbClr val="FF0000"/>
                </a:solidFill>
              </a:rPr>
              <a:t>JOIN</a:t>
            </a:r>
            <a:r>
              <a:rPr lang="ja-JP" altLang="en-US" sz="1400" dirty="0" smtClean="0">
                <a:solidFill>
                  <a:srgbClr val="FF0000"/>
                </a:solidFill>
              </a:rPr>
              <a:t>句を用いて</a:t>
            </a:r>
            <a:r>
              <a:rPr lang="en-US" altLang="ja-JP" sz="1400" dirty="0" smtClean="0">
                <a:solidFill>
                  <a:srgbClr val="FF0000"/>
                </a:solidFill>
              </a:rPr>
              <a:t>UPDATE</a:t>
            </a:r>
            <a:r>
              <a:rPr lang="ja-JP" altLang="en-US" sz="1400" dirty="0" smtClean="0">
                <a:solidFill>
                  <a:srgbClr val="FF0000"/>
                </a:solidFill>
              </a:rPr>
              <a:t>をかける。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endParaRPr lang="en-US" altLang="ja-JP" sz="1400" dirty="0" smtClean="0"/>
          </a:p>
          <a:p>
            <a:endParaRPr lang="en-US" altLang="ja-JP" sz="14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705157" y="2385010"/>
            <a:ext cx="8701365" cy="16920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7041290" y="1772770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49180" y="121818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スライドで作成した構文</a:t>
            </a:r>
            <a:endParaRPr kumimoji="1" lang="ja-JP" altLang="en-US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6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80728"/>
            <a:ext cx="820891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--</a:t>
            </a:r>
            <a:r>
              <a:rPr lang="ja-JP" altLang="en-US" sz="1600" dirty="0" smtClean="0"/>
              <a:t>トランザクションとして、</a:t>
            </a:r>
            <a:r>
              <a:rPr lang="en-US" altLang="ja-JP" sz="1600" dirty="0"/>
              <a:t>UPDATE</a:t>
            </a:r>
            <a:r>
              <a:rPr lang="ja-JP" altLang="en-US" sz="1600" dirty="0"/>
              <a:t>をかける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BEGIN </a:t>
            </a:r>
            <a:r>
              <a:rPr lang="en-US" altLang="ja-JP" sz="1600" dirty="0" smtClean="0">
                <a:solidFill>
                  <a:srgbClr val="FF0000"/>
                </a:solidFill>
              </a:rPr>
              <a:t>TRANSACTION</a:t>
            </a:r>
            <a:r>
              <a:rPr lang="ja-JP" altLang="en-US" sz="1600" dirty="0" smtClean="0">
                <a:solidFill>
                  <a:srgbClr val="FF0000"/>
                </a:solidFill>
              </a:rPr>
              <a:t>；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UPDATE </a:t>
            </a:r>
            <a:r>
              <a:rPr lang="en-US" altLang="ja-JP" sz="1600" dirty="0" err="1" smtClean="0"/>
              <a:t>pra</a:t>
            </a:r>
            <a:endParaRPr lang="en-US" altLang="ja-JP" sz="1600" dirty="0" smtClean="0"/>
          </a:p>
          <a:p>
            <a:r>
              <a:rPr lang="en-US" altLang="ja-JP" sz="1600" dirty="0" smtClean="0"/>
              <a:t>SET [</a:t>
            </a:r>
            <a:r>
              <a:rPr lang="en-US" altLang="ja-JP" sz="1600" dirty="0" err="1" smtClean="0"/>
              <a:t>class_no</a:t>
            </a:r>
            <a:r>
              <a:rPr lang="en-US" altLang="ja-JP" sz="1600" dirty="0" smtClean="0"/>
              <a:t>] </a:t>
            </a:r>
            <a:r>
              <a:rPr lang="en-US" altLang="ja-JP" sz="1600" dirty="0"/>
              <a:t>= num</a:t>
            </a:r>
            <a:r>
              <a:rPr lang="en-US" altLang="ja-JP" sz="1600" dirty="0" smtClean="0"/>
              <a:t>.[</a:t>
            </a:r>
            <a:r>
              <a:rPr lang="en-US" altLang="ja-JP" sz="1600" dirty="0" err="1" smtClean="0"/>
              <a:t>class_number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/>
              <a:t>FROM </a:t>
            </a:r>
            <a:r>
              <a:rPr lang="en-US" altLang="ja-JP" sz="1600" dirty="0" smtClean="0"/>
              <a:t>[DB</a:t>
            </a:r>
            <a:r>
              <a:rPr lang="ja-JP" altLang="en-US" sz="1600" dirty="0" smtClean="0"/>
              <a:t>名</a:t>
            </a:r>
            <a:r>
              <a:rPr lang="en-US" altLang="ja-JP" sz="1600" dirty="0" smtClean="0"/>
              <a:t>].[</a:t>
            </a:r>
            <a:r>
              <a:rPr lang="en-US" altLang="ja-JP" sz="1600" dirty="0" err="1" smtClean="0"/>
              <a:t>dbo</a:t>
            </a:r>
            <a:r>
              <a:rPr lang="en-US" altLang="ja-JP" sz="1600" dirty="0" smtClean="0"/>
              <a:t>].[practice] AS </a:t>
            </a:r>
            <a:r>
              <a:rPr lang="en-US" altLang="ja-JP" sz="1600" dirty="0" err="1" smtClean="0"/>
              <a:t>pra</a:t>
            </a:r>
            <a:endParaRPr lang="en-US" altLang="ja-JP" sz="1600" dirty="0" smtClean="0"/>
          </a:p>
          <a:p>
            <a:r>
              <a:rPr lang="en-US" altLang="ja-JP" sz="1600" dirty="0" smtClean="0"/>
              <a:t>INNER JOIN </a:t>
            </a:r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    (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            SELECT 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temp_no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                 ,ROW_NUMBER</a:t>
            </a:r>
            <a:r>
              <a:rPr lang="en-US" altLang="ja-JP" sz="1600" dirty="0"/>
              <a:t>() OVER(PARTITION BY </a:t>
            </a:r>
            <a:r>
              <a:rPr lang="en-US" altLang="ja-JP" sz="1600" dirty="0" smtClean="0"/>
              <a:t>[class] </a:t>
            </a:r>
            <a:r>
              <a:rPr lang="en-US" altLang="ja-JP" sz="1600" dirty="0"/>
              <a:t>ORDER </a:t>
            </a:r>
            <a:r>
              <a:rPr lang="en-US" altLang="ja-JP" sz="1600" dirty="0" smtClean="0"/>
              <a:t>BY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[reading]) </a:t>
            </a:r>
            <a:r>
              <a:rPr lang="en-US" altLang="ja-JP" sz="1600" dirty="0"/>
              <a:t>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class_number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/>
              <a:t>	 FROM </a:t>
            </a:r>
            <a:r>
              <a:rPr lang="en-US" altLang="ja-JP" sz="1600" dirty="0" smtClean="0"/>
              <a:t>[DB</a:t>
            </a:r>
            <a:r>
              <a:rPr lang="ja-JP" altLang="en-US" sz="1600" dirty="0" smtClean="0"/>
              <a:t>名</a:t>
            </a:r>
            <a:r>
              <a:rPr lang="en-US" altLang="ja-JP" sz="1600" dirty="0" smtClean="0"/>
              <a:t>].[</a:t>
            </a:r>
            <a:r>
              <a:rPr lang="en-US" altLang="ja-JP" sz="1600" dirty="0" err="1" smtClean="0"/>
              <a:t>dbo</a:t>
            </a:r>
            <a:r>
              <a:rPr lang="en-US" altLang="ja-JP" sz="1600" dirty="0" smtClean="0"/>
              <a:t>].[practice]) AS </a:t>
            </a:r>
            <a:r>
              <a:rPr lang="en-US" altLang="ja-JP" sz="1600" dirty="0" err="1"/>
              <a:t>num</a:t>
            </a:r>
            <a:endParaRPr lang="en-US" altLang="ja-JP" sz="1600" dirty="0"/>
          </a:p>
          <a:p>
            <a:r>
              <a:rPr lang="en-US" altLang="ja-JP" sz="1600" dirty="0"/>
              <a:t>	ON </a:t>
            </a:r>
            <a:r>
              <a:rPr lang="en-US" altLang="ja-JP" sz="1600" dirty="0" err="1"/>
              <a:t>pra</a:t>
            </a:r>
            <a:r>
              <a:rPr lang="en-US" altLang="ja-JP" sz="1600" dirty="0" smtClean="0"/>
              <a:t>.[</a:t>
            </a:r>
            <a:r>
              <a:rPr lang="en-US" altLang="ja-JP" sz="1600" dirty="0" err="1" smtClean="0"/>
              <a:t>temp_no</a:t>
            </a:r>
            <a:r>
              <a:rPr lang="en-US" altLang="ja-JP" sz="1600" dirty="0" smtClean="0"/>
              <a:t>] </a:t>
            </a:r>
            <a:r>
              <a:rPr lang="en-US" altLang="ja-JP" sz="1600" dirty="0"/>
              <a:t>= num</a:t>
            </a:r>
            <a:r>
              <a:rPr lang="en-US" altLang="ja-JP" sz="1600" dirty="0" smtClean="0"/>
              <a:t>.[</a:t>
            </a:r>
            <a:r>
              <a:rPr lang="en-US" altLang="ja-JP" sz="1600" dirty="0" err="1" smtClean="0"/>
              <a:t>temp_no</a:t>
            </a:r>
            <a:r>
              <a:rPr lang="en-US" altLang="ja-JP" sz="1600" dirty="0" smtClean="0"/>
              <a:t>]</a:t>
            </a:r>
            <a:r>
              <a:rPr lang="ja-JP" altLang="en-US" sz="1600" dirty="0" smtClean="0">
                <a:solidFill>
                  <a:srgbClr val="FF0000"/>
                </a:solidFill>
              </a:rPr>
              <a:t>；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COMMIT;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430" y="4365130"/>
            <a:ext cx="8641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 dirty="0"/>
              <a:t>構文解説</a:t>
            </a:r>
            <a:r>
              <a:rPr lang="en-US" altLang="ja-JP" sz="1400" dirty="0" smtClean="0"/>
              <a:t>】</a:t>
            </a:r>
          </a:p>
          <a:p>
            <a:r>
              <a:rPr lang="en-US" altLang="ja-JP" sz="1400" dirty="0" smtClean="0"/>
              <a:t>&lt;</a:t>
            </a:r>
            <a:r>
              <a:rPr lang="ja-JP" altLang="en-US" sz="1400" dirty="0" smtClean="0"/>
              <a:t>開始</a:t>
            </a:r>
            <a:r>
              <a:rPr lang="en-US" altLang="ja-JP" sz="1400" dirty="0" smtClean="0"/>
              <a:t>&gt;</a:t>
            </a:r>
            <a:endParaRPr lang="en-US" altLang="ja-JP" sz="1400" dirty="0"/>
          </a:p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BEGIN TRANSACTION </a:t>
            </a:r>
            <a:r>
              <a:rPr lang="ja-JP" altLang="en-US" sz="1400" dirty="0" smtClean="0"/>
              <a:t>：トランザクション</a:t>
            </a:r>
            <a:r>
              <a:rPr lang="en-US" altLang="ja-JP" sz="1400" dirty="0" smtClean="0"/>
              <a:t>(1</a:t>
            </a:r>
            <a:r>
              <a:rPr lang="ja-JP" altLang="en-US" sz="1400" dirty="0" err="1" smtClean="0"/>
              <a:t>つの</a:t>
            </a:r>
            <a:r>
              <a:rPr lang="ja-JP" altLang="en-US" sz="1400" dirty="0" smtClean="0"/>
              <a:t>論理単位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を開始する。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※</a:t>
            </a:r>
            <a:r>
              <a:rPr lang="ja-JP" altLang="en-US" sz="1400" dirty="0" smtClean="0"/>
              <a:t>トランザクション開始後の</a:t>
            </a:r>
            <a:r>
              <a:rPr lang="en-US" altLang="ja-JP" sz="1400" dirty="0" smtClean="0"/>
              <a:t>INSERT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UPDATE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DELETE</a:t>
            </a:r>
            <a:r>
              <a:rPr lang="ja-JP" altLang="en-US" sz="1400" dirty="0" smtClean="0"/>
              <a:t>は完全には実行されず、保留状態になる。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en-US" altLang="ja-JP" sz="1400" dirty="0" smtClean="0"/>
              <a:t>&lt;</a:t>
            </a:r>
            <a:r>
              <a:rPr lang="ja-JP" altLang="en-US" sz="1400" dirty="0" smtClean="0"/>
              <a:t>終了</a:t>
            </a:r>
            <a:r>
              <a:rPr lang="en-US" altLang="ja-JP" sz="1400" dirty="0" smtClean="0"/>
              <a:t>&gt;</a:t>
            </a:r>
            <a:r>
              <a:rPr lang="ja-JP" altLang="en-US" sz="1400" dirty="0" smtClean="0"/>
              <a:t>　</a:t>
            </a:r>
            <a:r>
              <a:rPr lang="en-US" altLang="ja-JP" sz="1400" dirty="0">
                <a:solidFill>
                  <a:srgbClr val="FF0000"/>
                </a:solidFill>
              </a:rPr>
              <a:t> ※ </a:t>
            </a:r>
            <a:r>
              <a:rPr lang="ja-JP" altLang="en-US" sz="1400" dirty="0">
                <a:solidFill>
                  <a:srgbClr val="FF0000"/>
                </a:solidFill>
              </a:rPr>
              <a:t>これがないと処理</a:t>
            </a:r>
            <a:r>
              <a:rPr lang="ja-JP" altLang="en-US" sz="1400" dirty="0" smtClean="0">
                <a:solidFill>
                  <a:srgbClr val="FF0000"/>
                </a:solidFill>
              </a:rPr>
              <a:t>が反映・終了しない</a:t>
            </a:r>
            <a:endParaRPr lang="en-US" altLang="ja-JP" sz="1400" dirty="0" smtClean="0"/>
          </a:p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COMMIT TRANSACTION </a:t>
            </a:r>
            <a:r>
              <a:rPr lang="ja-JP" altLang="en-US" sz="1400" dirty="0" smtClean="0"/>
              <a:t>：トランザクション内の処理が確定する。　</a:t>
            </a:r>
            <a:endParaRPr lang="en-US" altLang="ja-JP" sz="1400" dirty="0" smtClean="0"/>
          </a:p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ROLLBACK</a:t>
            </a:r>
            <a:r>
              <a:rPr lang="ja-JP" altLang="en-US" sz="1400" dirty="0" smtClean="0"/>
              <a:t>：トランザクション内の処理を破棄する。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9304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7055" y="332570"/>
            <a:ext cx="4258820" cy="648000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smtClean="0"/>
              <a:t>SQL</a:t>
            </a:r>
            <a:r>
              <a:rPr lang="ja-JP" altLang="en-US" sz="2400" dirty="0" smtClean="0"/>
              <a:t>講座の目的・位置づけ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484730"/>
            <a:ext cx="80753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+mn-ea"/>
              </a:rPr>
              <a:t>目的</a:t>
            </a:r>
            <a:r>
              <a:rPr lang="ja-JP" altLang="en-US" sz="2000" dirty="0" smtClean="0">
                <a:latin typeface="+mn-ea"/>
              </a:rPr>
              <a:t>：　机上</a:t>
            </a:r>
            <a:r>
              <a:rPr lang="ja-JP" altLang="en-US" sz="2000" dirty="0">
                <a:latin typeface="+mn-ea"/>
              </a:rPr>
              <a:t>での理論の理解から実践への橋渡しの機会の</a:t>
            </a:r>
            <a:r>
              <a:rPr lang="ja-JP" altLang="en-US" sz="2000" dirty="0" smtClean="0">
                <a:latin typeface="+mn-ea"/>
              </a:rPr>
              <a:t>創出</a:t>
            </a:r>
            <a:endParaRPr lang="en-US" altLang="ja-JP" sz="2000" dirty="0" smtClean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技術的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なところの習得はもちろんのことながら、目的に沿ったデータを適切に抽出するプロセスを身に付ける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機会としてほしい。</a:t>
            </a:r>
            <a:endParaRPr lang="en-US" altLang="ja-JP" sz="2000" dirty="0" smtClean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 smtClean="0">
              <a:latin typeface="+mn-ea"/>
            </a:endParaRPr>
          </a:p>
          <a:p>
            <a:endParaRPr kumimoji="1" lang="en-US" altLang="ja-JP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+mn-ea"/>
              </a:rPr>
              <a:t>SQL Server</a:t>
            </a:r>
            <a:r>
              <a:rPr lang="ja-JP" altLang="en-US" sz="2000" dirty="0" smtClean="0">
                <a:latin typeface="+mn-ea"/>
              </a:rPr>
              <a:t>を学ぶ</a:t>
            </a:r>
            <a:endParaRPr lang="en-US" altLang="ja-JP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 smtClean="0">
                <a:latin typeface="+mn-ea"/>
              </a:rPr>
              <a:t>SQL</a:t>
            </a:r>
            <a:r>
              <a:rPr kumimoji="1" lang="ja-JP" altLang="en-US" sz="2000" dirty="0" smtClean="0">
                <a:latin typeface="+mn-ea"/>
              </a:rPr>
              <a:t>でデータ抽出する方法を学ぶ</a:t>
            </a:r>
            <a:endParaRPr kumimoji="1" lang="en-US" altLang="ja-JP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>
                <a:latin typeface="+mn-ea"/>
              </a:rPr>
              <a:t>SQL</a:t>
            </a:r>
            <a:r>
              <a:rPr lang="ja-JP" altLang="en-US" sz="2000" dirty="0" smtClean="0">
                <a:latin typeface="+mn-ea"/>
              </a:rPr>
              <a:t>でデータ調査</a:t>
            </a:r>
            <a:r>
              <a:rPr lang="en-US" altLang="ja-JP" sz="2000" dirty="0" smtClean="0">
                <a:latin typeface="+mn-ea"/>
              </a:rPr>
              <a:t>(</a:t>
            </a:r>
            <a:r>
              <a:rPr lang="ja-JP" altLang="en-US" sz="2000" dirty="0" smtClean="0">
                <a:latin typeface="+mn-ea"/>
              </a:rPr>
              <a:t>バリデーションチェック</a:t>
            </a:r>
            <a:r>
              <a:rPr lang="en-US" altLang="ja-JP" sz="2000" dirty="0" smtClean="0">
                <a:latin typeface="+mn-ea"/>
              </a:rPr>
              <a:t>)</a:t>
            </a:r>
            <a:r>
              <a:rPr lang="ja-JP" altLang="en-US" sz="2000" dirty="0" smtClean="0">
                <a:latin typeface="+mn-ea"/>
              </a:rPr>
              <a:t>する方法を学ぶ</a:t>
            </a:r>
            <a:endParaRPr kumimoji="1" lang="en-US" altLang="ja-JP" sz="2000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8200" y="3861060"/>
            <a:ext cx="4402840" cy="5760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左矢印 4"/>
          <p:cNvSpPr/>
          <p:nvPr/>
        </p:nvSpPr>
        <p:spPr>
          <a:xfrm>
            <a:off x="5745110" y="3933070"/>
            <a:ext cx="1872260" cy="5040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41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8435280" cy="1152070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</a:t>
            </a:r>
            <a:r>
              <a:rPr lang="ja-JP" altLang="en-US" sz="1700" dirty="0" smtClean="0"/>
              <a:t>）　</a:t>
            </a:r>
            <a:r>
              <a:rPr lang="en-US" altLang="ja-JP" sz="1700" dirty="0" smtClean="0"/>
              <a:t>※join</a:t>
            </a:r>
            <a:r>
              <a:rPr lang="ja-JP" altLang="en-US" sz="1700" dirty="0" smtClean="0"/>
              <a:t>句を使用</a:t>
            </a:r>
            <a:endParaRPr lang="ja-JP" altLang="en-US" sz="17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484730"/>
            <a:ext cx="8075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+mn-ea"/>
              </a:rPr>
              <a:t>●考え方</a:t>
            </a:r>
            <a:endParaRPr kumimoji="1" lang="en-US" altLang="ja-JP" sz="2000" dirty="0" smtClean="0">
              <a:latin typeface="+mn-ea"/>
            </a:endParaRPr>
          </a:p>
          <a:p>
            <a:endParaRPr kumimoji="1" lang="en-US" altLang="ja-JP" sz="20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【</a:t>
            </a:r>
            <a:r>
              <a:rPr lang="ja-JP" altLang="en-US" sz="1600" dirty="0" smtClean="0">
                <a:latin typeface="+mn-ea"/>
              </a:rPr>
              <a:t>条件</a:t>
            </a:r>
            <a:r>
              <a:rPr lang="en-US" altLang="ja-JP" sz="1600" dirty="0" smtClean="0">
                <a:latin typeface="+mn-ea"/>
              </a:rPr>
              <a:t>】</a:t>
            </a:r>
          </a:p>
          <a:p>
            <a:r>
              <a:rPr lang="en-US" altLang="ja-JP" sz="1600" dirty="0" smtClean="0">
                <a:latin typeface="+mn-ea"/>
              </a:rPr>
              <a:t>join</a:t>
            </a:r>
            <a:r>
              <a:rPr lang="ja-JP" altLang="en-US" sz="1600" dirty="0" smtClean="0">
                <a:latin typeface="+mn-ea"/>
              </a:rPr>
              <a:t>句を使用</a:t>
            </a:r>
            <a:endParaRPr lang="en-US" altLang="ja-JP" sz="1600" dirty="0" smtClean="0">
              <a:latin typeface="+mn-ea"/>
            </a:endParaRPr>
          </a:p>
          <a:p>
            <a:r>
              <a:rPr lang="ja-JP" altLang="en-US" sz="1600" dirty="0" smtClean="0">
                <a:latin typeface="+mn-ea"/>
              </a:rPr>
              <a:t>→テーブルが</a:t>
            </a:r>
            <a:r>
              <a:rPr lang="ja-JP" altLang="en-US" sz="1600" dirty="0">
                <a:latin typeface="+mn-ea"/>
              </a:rPr>
              <a:t>複数</a:t>
            </a:r>
            <a:r>
              <a:rPr lang="ja-JP" altLang="en-US" sz="1600" dirty="0" smtClean="0">
                <a:latin typeface="+mn-ea"/>
              </a:rPr>
              <a:t>ある。</a:t>
            </a:r>
            <a:endParaRPr kumimoji="1" lang="en-US" altLang="ja-JP" sz="1600" dirty="0" smtClean="0">
              <a:latin typeface="+mn-ea"/>
            </a:endParaRPr>
          </a:p>
          <a:p>
            <a:endParaRPr kumimoji="1"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Table1</a:t>
            </a:r>
            <a:r>
              <a:rPr lang="ja-JP" altLang="en-US" sz="1600" dirty="0" smtClean="0">
                <a:latin typeface="+mn-ea"/>
              </a:rPr>
              <a:t>：</a:t>
            </a:r>
            <a:r>
              <a:rPr lang="en-US" altLang="ja-JP" sz="1600" dirty="0" smtClean="0">
                <a:latin typeface="+mn-ea"/>
              </a:rPr>
              <a:t>practice(</a:t>
            </a:r>
            <a:r>
              <a:rPr lang="ja-JP" altLang="en-US" sz="1600" dirty="0" smtClean="0">
                <a:latin typeface="+mn-ea"/>
              </a:rPr>
              <a:t>現在使用しているテーブル</a:t>
            </a:r>
            <a:r>
              <a:rPr lang="en-US" altLang="ja-JP" sz="1600" dirty="0" smtClean="0">
                <a:latin typeface="+mn-ea"/>
              </a:rPr>
              <a:t>)</a:t>
            </a:r>
          </a:p>
          <a:p>
            <a:r>
              <a:rPr lang="en-US" altLang="ja-JP" sz="1600" dirty="0" smtClean="0">
                <a:latin typeface="+mn-ea"/>
              </a:rPr>
              <a:t>Table2</a:t>
            </a:r>
            <a:r>
              <a:rPr lang="ja-JP" altLang="en-US" sz="1600" dirty="0" smtClean="0">
                <a:latin typeface="+mn-ea"/>
              </a:rPr>
              <a:t>：？</a:t>
            </a:r>
            <a:endParaRPr lang="en-US" altLang="ja-JP" sz="1600" dirty="0" smtClean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最終的</a:t>
            </a:r>
            <a:r>
              <a:rPr lang="ja-JP" altLang="en-US" sz="1600" dirty="0" smtClean="0">
                <a:latin typeface="+mn-ea"/>
              </a:rPr>
              <a:t>には、総合</a:t>
            </a:r>
            <a:r>
              <a:rPr lang="ja-JP" altLang="en-US" sz="1600" dirty="0">
                <a:latin typeface="+mn-ea"/>
              </a:rPr>
              <a:t>得点（</a:t>
            </a:r>
            <a:r>
              <a:rPr lang="en-US" altLang="ja-JP" sz="1600" dirty="0">
                <a:latin typeface="+mn-ea"/>
              </a:rPr>
              <a:t>sum</a:t>
            </a:r>
            <a:r>
              <a:rPr lang="ja-JP" altLang="en-US" sz="1600" dirty="0">
                <a:latin typeface="+mn-ea"/>
              </a:rPr>
              <a:t>）が</a:t>
            </a:r>
            <a:r>
              <a:rPr lang="en-US" altLang="ja-JP" sz="1600" dirty="0">
                <a:latin typeface="+mn-ea"/>
              </a:rPr>
              <a:t>370</a:t>
            </a:r>
            <a:r>
              <a:rPr lang="ja-JP" altLang="en-US" sz="1600" dirty="0">
                <a:latin typeface="+mn-ea"/>
              </a:rPr>
              <a:t>点以上の人に</a:t>
            </a:r>
            <a:r>
              <a:rPr lang="ja-JP" altLang="en-US" sz="1600" dirty="0" smtClean="0">
                <a:latin typeface="+mn-ea"/>
              </a:rPr>
              <a:t>☆をつけたい</a:t>
            </a:r>
            <a:endParaRPr lang="en-US" altLang="ja-JP" sz="1600" dirty="0">
              <a:latin typeface="+mn-ea"/>
            </a:endParaRPr>
          </a:p>
          <a:p>
            <a:endParaRPr lang="en-US" altLang="ja-JP" sz="1600" dirty="0" smtClean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lang="ja-JP" altLang="en-US" sz="1600" dirty="0" smtClean="0">
                <a:latin typeface="+mn-ea"/>
              </a:rPr>
              <a:t>→</a:t>
            </a:r>
            <a:r>
              <a:rPr lang="en-US" altLang="ja-JP" sz="1600" dirty="0" smtClean="0">
                <a:solidFill>
                  <a:srgbClr val="FF0000"/>
                </a:solidFill>
                <a:latin typeface="+mn-ea"/>
              </a:rPr>
              <a:t>Table2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に、</a:t>
            </a:r>
            <a:r>
              <a:rPr lang="en-US" altLang="ja-JP" sz="1600" dirty="0" smtClean="0">
                <a:solidFill>
                  <a:srgbClr val="FF0000"/>
                </a:solidFill>
                <a:latin typeface="+mn-ea"/>
              </a:rPr>
              <a:t>370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点以上の人のレコードと☆のマークが入っている列があればよい。</a:t>
            </a:r>
            <a:endParaRPr kumimoji="1" lang="ja-JP" altLang="en-US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4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838200" y="1196752"/>
            <a:ext cx="4546848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4744" y="338587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 smtClean="0"/>
              <a:t>今回</a:t>
            </a:r>
            <a:r>
              <a:rPr lang="ja-JP" altLang="en-US" sz="2400" dirty="0"/>
              <a:t>の</a:t>
            </a:r>
            <a:r>
              <a:rPr lang="en-US" altLang="ja-JP" sz="2400" dirty="0"/>
              <a:t>JOIN</a:t>
            </a:r>
            <a:r>
              <a:rPr lang="ja-JP" altLang="en-US" sz="2400" dirty="0"/>
              <a:t>のイメージ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57440" y="2503960"/>
            <a:ext cx="659457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・・・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957835" y="4466957"/>
            <a:ext cx="659457" cy="817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650435" y="1196752"/>
            <a:ext cx="2292796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4513834" y="4469342"/>
            <a:ext cx="659457" cy="817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064568" y="1218883"/>
            <a:ext cx="3744416" cy="456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 smtClean="0">
                <a:solidFill>
                  <a:srgbClr val="FF0000"/>
                </a:solidFill>
              </a:rPr>
              <a:t>Table 1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（</a:t>
            </a:r>
            <a:r>
              <a:rPr lang="ja-JP" altLang="en-US" sz="1600" b="1" dirty="0">
                <a:solidFill>
                  <a:srgbClr val="FF0000"/>
                </a:solidFill>
              </a:rPr>
              <a:t>今回の全件のテーブル）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17" y="2243656"/>
            <a:ext cx="1716807" cy="2088600"/>
          </a:xfrm>
          <a:prstGeom prst="rect">
            <a:avLst/>
          </a:prstGeom>
        </p:spPr>
      </p:pic>
      <p:sp>
        <p:nvSpPr>
          <p:cNvPr id="16" name="タイトル 1"/>
          <p:cNvSpPr txBox="1">
            <a:spLocks/>
          </p:cNvSpPr>
          <p:nvPr/>
        </p:nvSpPr>
        <p:spPr>
          <a:xfrm>
            <a:off x="6825208" y="1250387"/>
            <a:ext cx="2016224" cy="791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2</a:t>
            </a:r>
            <a:endParaRPr lang="en-US" altLang="ja-JP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（総得点</a:t>
            </a:r>
            <a:r>
              <a:rPr lang="en-US" altLang="ja-JP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370</a:t>
            </a:r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点以上に☆を</a:t>
            </a:r>
            <a:endParaRPr lang="en-US" altLang="ja-JP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付与したテーブル）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08" y="1853501"/>
            <a:ext cx="2133600" cy="252412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1419944" y="2386577"/>
            <a:ext cx="537890" cy="1744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159" y="1879013"/>
            <a:ext cx="657225" cy="2533650"/>
          </a:xfrm>
          <a:prstGeom prst="rect">
            <a:avLst/>
          </a:prstGeom>
        </p:spPr>
      </p:pic>
      <p:cxnSp>
        <p:nvCxnSpPr>
          <p:cNvPr id="19" name="直線矢印コネクタ 18"/>
          <p:cNvCxnSpPr>
            <a:endCxn id="17" idx="3"/>
          </p:cNvCxnSpPr>
          <p:nvPr/>
        </p:nvCxnSpPr>
        <p:spPr>
          <a:xfrm flipH="1" flipV="1">
            <a:off x="1957834" y="2473822"/>
            <a:ext cx="5371430" cy="14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タイトル 1"/>
          <p:cNvSpPr txBox="1">
            <a:spLocks/>
          </p:cNvSpPr>
          <p:nvPr/>
        </p:nvSpPr>
        <p:spPr>
          <a:xfrm>
            <a:off x="5546999" y="2586450"/>
            <a:ext cx="955401" cy="456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 smtClean="0">
                <a:solidFill>
                  <a:srgbClr val="FF0000"/>
                </a:solidFill>
              </a:rPr>
              <a:t>JOIN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77528" y="4002075"/>
            <a:ext cx="537890" cy="1744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矢印コネクタ 25"/>
          <p:cNvCxnSpPr>
            <a:endCxn id="25" idx="3"/>
          </p:cNvCxnSpPr>
          <p:nvPr/>
        </p:nvCxnSpPr>
        <p:spPr>
          <a:xfrm flipH="1">
            <a:off x="1915418" y="2791231"/>
            <a:ext cx="5485854" cy="1298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8435280" cy="706090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079099"/>
            <a:ext cx="8208912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SELECT </a:t>
            </a:r>
            <a:r>
              <a:rPr lang="en-US" altLang="ja-JP" sz="2000" dirty="0" smtClean="0"/>
              <a:t>Table1.*</a:t>
            </a:r>
            <a:endParaRPr lang="en-US" altLang="ja-JP" sz="2000" dirty="0"/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,Table2.[star]</a:t>
            </a:r>
            <a:endParaRPr lang="en-US" altLang="ja-JP" sz="2000" dirty="0"/>
          </a:p>
          <a:p>
            <a:r>
              <a:rPr lang="en-US" altLang="ja-JP" sz="2000" dirty="0"/>
              <a:t>FROM </a:t>
            </a:r>
            <a:r>
              <a:rPr lang="en-US" altLang="ja-JP" sz="2000" dirty="0" smtClean="0"/>
              <a:t>[DB</a:t>
            </a:r>
            <a:r>
              <a:rPr lang="ja-JP" altLang="en-US" sz="2000" dirty="0" smtClean="0"/>
              <a:t>名</a:t>
            </a:r>
            <a:r>
              <a:rPr lang="en-US" altLang="ja-JP" sz="2000" dirty="0" smtClean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</a:t>
            </a:r>
            <a:r>
              <a:rPr lang="en-US" altLang="ja-JP" sz="2000" dirty="0" smtClean="0"/>
              <a:t>]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AS </a:t>
            </a:r>
            <a:r>
              <a:rPr lang="en-US" altLang="ja-JP" sz="2000" dirty="0" smtClean="0">
                <a:solidFill>
                  <a:srgbClr val="FF0000"/>
                </a:solidFill>
              </a:rPr>
              <a:t>Table1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en-US" altLang="ja-JP" sz="2000" dirty="0" smtClean="0"/>
              <a:t>LEFT OUTER </a:t>
            </a:r>
            <a:r>
              <a:rPr lang="en-US" altLang="ja-JP" sz="2000" dirty="0"/>
              <a:t>JOIN </a:t>
            </a:r>
          </a:p>
          <a:p>
            <a:r>
              <a:rPr lang="en-US" altLang="ja-JP" sz="2000" dirty="0"/>
              <a:t>	(</a:t>
            </a:r>
          </a:p>
          <a:p>
            <a:r>
              <a:rPr lang="en-US" altLang="ja-JP" sz="2000" dirty="0"/>
              <a:t>	</a:t>
            </a:r>
            <a:r>
              <a:rPr lang="en-US" altLang="ja-JP" sz="2000" dirty="0" smtClean="0"/>
              <a:t>SELECT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 [</a:t>
            </a:r>
            <a:r>
              <a:rPr lang="en-US" altLang="ja-JP" sz="2000" dirty="0" err="1" smtClean="0"/>
              <a:t>temp_no</a:t>
            </a:r>
            <a:r>
              <a:rPr lang="en-US" altLang="ja-JP" sz="2000" dirty="0" smtClean="0"/>
              <a:t>]</a:t>
            </a:r>
            <a:endParaRPr lang="en-US" altLang="ja-JP" sz="2000" dirty="0"/>
          </a:p>
          <a:p>
            <a:r>
              <a:rPr lang="en-US" altLang="ja-JP" sz="2000" dirty="0"/>
              <a:t>		</a:t>
            </a:r>
            <a:r>
              <a:rPr lang="en-US" altLang="ja-JP" sz="2000" dirty="0" smtClean="0"/>
              <a:t> ,[sum]</a:t>
            </a:r>
            <a:endParaRPr lang="en-US" altLang="ja-JP" sz="2000" dirty="0"/>
          </a:p>
          <a:p>
            <a:r>
              <a:rPr lang="en-US" altLang="ja-JP" sz="2000" dirty="0"/>
              <a:t>		 </a:t>
            </a:r>
            <a:r>
              <a:rPr lang="en-US" altLang="ja-JP" sz="2000" dirty="0" smtClean="0"/>
              <a:t>,‘☆’ AS [star]</a:t>
            </a:r>
          </a:p>
          <a:p>
            <a:r>
              <a:rPr lang="en-US" altLang="ja-JP" sz="2000" dirty="0" smtClean="0"/>
              <a:t>	FROM [DB</a:t>
            </a:r>
            <a:r>
              <a:rPr lang="ja-JP" altLang="en-US" sz="2000" dirty="0" smtClean="0"/>
              <a:t>名</a:t>
            </a:r>
            <a:r>
              <a:rPr lang="en-US" altLang="ja-JP" sz="2000" dirty="0" smtClean="0"/>
              <a:t>].[</a:t>
            </a:r>
            <a:r>
              <a:rPr lang="en-US" altLang="ja-JP" sz="2000" dirty="0" err="1" smtClean="0"/>
              <a:t>dbo</a:t>
            </a:r>
            <a:r>
              <a:rPr lang="en-US" altLang="ja-JP" sz="2000" dirty="0" smtClean="0"/>
              <a:t>].[practice]</a:t>
            </a:r>
          </a:p>
          <a:p>
            <a:r>
              <a:rPr lang="en-US" altLang="ja-JP" sz="2000" dirty="0"/>
              <a:t>	WHERE </a:t>
            </a:r>
            <a:r>
              <a:rPr lang="en-US" altLang="ja-JP" sz="2000" dirty="0" smtClean="0"/>
              <a:t>[sum] </a:t>
            </a:r>
            <a:r>
              <a:rPr lang="en-US" altLang="ja-JP" sz="2000" dirty="0"/>
              <a:t>&gt;= 370</a:t>
            </a:r>
          </a:p>
          <a:p>
            <a:r>
              <a:rPr lang="en-US" altLang="ja-JP" sz="2000" dirty="0"/>
              <a:t>	) </a:t>
            </a:r>
            <a:r>
              <a:rPr lang="en-US" altLang="ja-JP" sz="2000" dirty="0" smtClean="0"/>
              <a:t>AS </a:t>
            </a:r>
            <a:r>
              <a:rPr lang="en-US" altLang="ja-JP" sz="2000" dirty="0" smtClean="0">
                <a:solidFill>
                  <a:srgbClr val="FF0000"/>
                </a:solidFill>
              </a:rPr>
              <a:t>Table2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en-US" altLang="ja-JP" sz="2000" dirty="0"/>
              <a:t>ON	</a:t>
            </a:r>
            <a:r>
              <a:rPr lang="en-US" altLang="ja-JP" sz="2000" dirty="0" smtClean="0"/>
              <a:t>Table1.[</a:t>
            </a:r>
            <a:r>
              <a:rPr lang="en-US" altLang="ja-JP" sz="2000" dirty="0" err="1" smtClean="0"/>
              <a:t>temp_no</a:t>
            </a:r>
            <a:r>
              <a:rPr lang="en-US" altLang="ja-JP" sz="2000" dirty="0" smtClean="0"/>
              <a:t>]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Table2.[</a:t>
            </a:r>
            <a:r>
              <a:rPr lang="en-US" altLang="ja-JP" sz="2000" dirty="0" err="1" smtClean="0"/>
              <a:t>temp_no</a:t>
            </a:r>
            <a:r>
              <a:rPr lang="en-US" altLang="ja-JP" sz="2000" dirty="0" smtClean="0"/>
              <a:t>]</a:t>
            </a:r>
          </a:p>
          <a:p>
            <a:r>
              <a:rPr lang="en-US" altLang="ja-JP" sz="2000" dirty="0"/>
              <a:t>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5229250"/>
            <a:ext cx="8352928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FROM </a:t>
            </a:r>
            <a:r>
              <a:rPr lang="ja-JP" altLang="en-US" sz="1600" dirty="0" smtClean="0"/>
              <a:t>（</a:t>
            </a:r>
            <a:r>
              <a:rPr lang="en-US" altLang="ja-JP" sz="1600" dirty="0"/>
              <a:t>T</a:t>
            </a:r>
            <a:r>
              <a:rPr lang="en-US" altLang="ja-JP" sz="1600" dirty="0" smtClean="0"/>
              <a:t>able </a:t>
            </a:r>
            <a:r>
              <a:rPr lang="en-US" altLang="ja-JP" sz="1600" dirty="0"/>
              <a:t>1</a:t>
            </a:r>
            <a:r>
              <a:rPr lang="ja-JP" altLang="en-US" sz="1600" dirty="0"/>
              <a:t>） </a:t>
            </a:r>
            <a:r>
              <a:rPr lang="en-US" altLang="ja-JP" sz="1600" dirty="0" smtClean="0"/>
              <a:t>LEFT OUTER </a:t>
            </a:r>
            <a:r>
              <a:rPr lang="en-US" altLang="ja-JP" sz="1600" dirty="0"/>
              <a:t>JOIN </a:t>
            </a:r>
            <a:r>
              <a:rPr lang="ja-JP" altLang="en-US" sz="1600" dirty="0" smtClean="0"/>
              <a:t>（</a:t>
            </a:r>
            <a:r>
              <a:rPr lang="en-US" altLang="ja-JP" sz="1600" dirty="0"/>
              <a:t>T</a:t>
            </a:r>
            <a:r>
              <a:rPr lang="en-US" altLang="ja-JP" sz="1600" dirty="0" smtClean="0"/>
              <a:t>able2</a:t>
            </a:r>
            <a:r>
              <a:rPr lang="ja-JP" altLang="en-US" sz="1600" dirty="0"/>
              <a:t>）</a:t>
            </a:r>
            <a:r>
              <a:rPr lang="en-US" altLang="ja-JP" sz="1600" dirty="0"/>
              <a:t> ON </a:t>
            </a:r>
            <a:r>
              <a:rPr lang="ja-JP" altLang="en-US" sz="1600" dirty="0" smtClean="0"/>
              <a:t>（</a:t>
            </a:r>
            <a:r>
              <a:rPr lang="en-US" altLang="ja-JP" sz="1600" dirty="0"/>
              <a:t>T</a:t>
            </a:r>
            <a:r>
              <a:rPr lang="en-US" altLang="ja-JP" sz="1600" dirty="0" smtClean="0"/>
              <a:t>able1</a:t>
            </a:r>
            <a:r>
              <a:rPr lang="ja-JP" altLang="en-US" sz="1600" dirty="0"/>
              <a:t>）</a:t>
            </a:r>
            <a:r>
              <a:rPr lang="en-US" altLang="ja-JP" sz="1600" dirty="0" smtClean="0"/>
              <a:t>.[</a:t>
            </a:r>
            <a:r>
              <a:rPr lang="ja-JP" altLang="en-US" sz="1600" dirty="0" smtClean="0"/>
              <a:t>カラム名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= </a:t>
            </a:r>
            <a:r>
              <a:rPr lang="ja-JP" altLang="en-US" sz="1600" dirty="0" smtClean="0"/>
              <a:t>（</a:t>
            </a:r>
            <a:r>
              <a:rPr lang="en-US" altLang="ja-JP" sz="1600" dirty="0"/>
              <a:t>T</a:t>
            </a:r>
            <a:r>
              <a:rPr lang="en-US" altLang="ja-JP" sz="1600" dirty="0" smtClean="0"/>
              <a:t>able2</a:t>
            </a:r>
            <a:r>
              <a:rPr lang="ja-JP" altLang="en-US" sz="1600" dirty="0"/>
              <a:t>）</a:t>
            </a:r>
            <a:r>
              <a:rPr lang="en-US" altLang="ja-JP" sz="1600" dirty="0" smtClean="0"/>
              <a:t>.[</a:t>
            </a:r>
            <a:r>
              <a:rPr lang="ja-JP" altLang="en-US" sz="1600" dirty="0" smtClean="0"/>
              <a:t>カラム名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ja-JP" altLang="en-US" sz="1600" dirty="0" smtClean="0"/>
              <a:t>→</a:t>
            </a:r>
            <a:r>
              <a:rPr lang="en-US" altLang="ja-JP" sz="1600" dirty="0"/>
              <a:t>T</a:t>
            </a:r>
            <a:r>
              <a:rPr lang="en-US" altLang="ja-JP" sz="1600" dirty="0" smtClean="0"/>
              <a:t>able</a:t>
            </a:r>
            <a:r>
              <a:rPr lang="ja-JP" altLang="en-US" sz="1600" dirty="0" smtClean="0"/>
              <a:t>１と</a:t>
            </a:r>
            <a:r>
              <a:rPr lang="en-US" altLang="ja-JP" sz="1600" dirty="0"/>
              <a:t>T</a:t>
            </a:r>
            <a:r>
              <a:rPr lang="en-US" altLang="ja-JP" sz="1600" dirty="0" smtClean="0"/>
              <a:t>able</a:t>
            </a:r>
            <a:r>
              <a:rPr lang="ja-JP" altLang="en-US" sz="1600" dirty="0" smtClean="0"/>
              <a:t>２</a:t>
            </a:r>
            <a:r>
              <a:rPr lang="ja-JP" altLang="en-US" sz="1600" dirty="0"/>
              <a:t>を、</a:t>
            </a:r>
            <a:r>
              <a:rPr lang="en-US" altLang="ja-JP" sz="1600" dirty="0"/>
              <a:t>ON</a:t>
            </a:r>
            <a:r>
              <a:rPr lang="ja-JP" altLang="en-US" sz="1600" dirty="0"/>
              <a:t>句以降のカラム同士で結合</a:t>
            </a:r>
            <a:endParaRPr lang="en-US" altLang="ja-JP" sz="16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66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10548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en-US" altLang="ja-JP" sz="2400" u="sng" dirty="0" smtClean="0"/>
              <a:t>【TIPS】JOIN</a:t>
            </a:r>
            <a:r>
              <a:rPr lang="ja-JP" altLang="en-US" sz="2400" u="sng" dirty="0"/>
              <a:t>の種類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632400" y="765026"/>
            <a:ext cx="8435280" cy="5760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/>
              <a:t>※</a:t>
            </a:r>
            <a:r>
              <a:rPr lang="ja-JP" altLang="en-US" sz="2000" dirty="0"/>
              <a:t>以後、</a:t>
            </a:r>
            <a:r>
              <a:rPr lang="en-US" altLang="ja-JP" sz="2000" dirty="0"/>
              <a:t>FROM</a:t>
            </a:r>
            <a:r>
              <a:rPr lang="ja-JP" altLang="en-US" sz="2000" dirty="0"/>
              <a:t>句の後ろのテーブルを左、</a:t>
            </a:r>
            <a:r>
              <a:rPr lang="en-US" altLang="ja-JP" sz="2000" dirty="0"/>
              <a:t>JOIN</a:t>
            </a:r>
            <a:r>
              <a:rPr lang="ja-JP" altLang="en-US" sz="2000" dirty="0"/>
              <a:t>句の後ろのテーブルを右とする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algn="l"/>
            <a:endParaRPr lang="en-US" altLang="ja-JP" sz="20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/>
              <a:t>INNER JOIN</a:t>
            </a:r>
          </a:p>
          <a:p>
            <a:pPr algn="l"/>
            <a:r>
              <a:rPr lang="ja-JP" altLang="en-US" sz="2400" dirty="0"/>
              <a:t>左右のテーブルの共通項目だけを抽出。</a:t>
            </a:r>
            <a:endParaRPr lang="en-US" altLang="ja-JP" sz="2400" dirty="0"/>
          </a:p>
          <a:p>
            <a:pPr algn="l"/>
            <a:endParaRPr lang="en-US" altLang="ja-JP" sz="28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 smtClean="0"/>
              <a:t>LEFT OUTER </a:t>
            </a:r>
            <a:r>
              <a:rPr lang="en-US" altLang="ja-JP" sz="2400" b="1" dirty="0"/>
              <a:t>JOIN</a:t>
            </a:r>
          </a:p>
          <a:p>
            <a:pPr algn="l"/>
            <a:r>
              <a:rPr lang="ja-JP" altLang="en-US" sz="2400" dirty="0"/>
              <a:t>左のテーブルの項目をすべて残して抽出。</a:t>
            </a:r>
            <a:endParaRPr lang="en-US" altLang="ja-JP" sz="2400" dirty="0"/>
          </a:p>
          <a:p>
            <a:pPr algn="l"/>
            <a:r>
              <a:rPr lang="ja-JP" altLang="en-US" sz="2400" dirty="0"/>
              <a:t>（右テーブルに該当の値がなければ</a:t>
            </a:r>
            <a:r>
              <a:rPr lang="en-US" altLang="ja-JP" sz="2400" dirty="0"/>
              <a:t>NULL</a:t>
            </a:r>
            <a:r>
              <a:rPr lang="ja-JP" altLang="en-US" sz="2400" dirty="0"/>
              <a:t>になる）</a:t>
            </a:r>
            <a:endParaRPr lang="en-US" altLang="ja-JP" sz="2400" dirty="0"/>
          </a:p>
          <a:p>
            <a:pPr algn="l"/>
            <a:endParaRPr lang="en-US" altLang="ja-JP" sz="28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 smtClean="0"/>
              <a:t>RIGHT OUTER </a:t>
            </a:r>
            <a:r>
              <a:rPr lang="en-US" altLang="ja-JP" sz="2400" b="1" dirty="0"/>
              <a:t>JOIN</a:t>
            </a:r>
          </a:p>
          <a:p>
            <a:pPr algn="l"/>
            <a:r>
              <a:rPr lang="ja-JP" altLang="en-US" sz="2400" dirty="0"/>
              <a:t>右のテーブルの項目をすべて残して抽出。</a:t>
            </a:r>
            <a:endParaRPr lang="en-US" altLang="ja-JP" sz="2400" dirty="0"/>
          </a:p>
          <a:p>
            <a:pPr algn="l"/>
            <a:r>
              <a:rPr lang="ja-JP" altLang="en-US" sz="2400" dirty="0"/>
              <a:t>（左テーブルに該当の値がなければ</a:t>
            </a:r>
            <a:r>
              <a:rPr lang="en-US" altLang="ja-JP" sz="2400" dirty="0" smtClean="0"/>
              <a:t>NULL</a:t>
            </a:r>
            <a:r>
              <a:rPr lang="ja-JP" altLang="en-US" sz="2400" dirty="0" smtClean="0"/>
              <a:t>になる）</a:t>
            </a:r>
          </a:p>
          <a:p>
            <a:pPr algn="l"/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1641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340710"/>
            <a:ext cx="820891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--【</a:t>
            </a:r>
            <a:r>
              <a:rPr lang="ja-JP" altLang="en-US" sz="2400" dirty="0"/>
              <a:t>別解</a:t>
            </a:r>
            <a:r>
              <a:rPr lang="en-US" altLang="ja-JP" sz="2400" dirty="0"/>
              <a:t>】</a:t>
            </a:r>
            <a:r>
              <a:rPr lang="ja-JP" altLang="en-US" sz="2400" dirty="0"/>
              <a:t>知っていれば、</a:t>
            </a:r>
            <a:r>
              <a:rPr lang="en-US" altLang="ja-JP" sz="2400" dirty="0"/>
              <a:t>CASE</a:t>
            </a:r>
            <a:r>
              <a:rPr lang="ja-JP" altLang="en-US" sz="2400" dirty="0"/>
              <a:t>文で書いてもよい</a:t>
            </a:r>
          </a:p>
          <a:p>
            <a:r>
              <a:rPr lang="en-US" altLang="ja-JP" sz="2400" dirty="0"/>
              <a:t>--</a:t>
            </a:r>
            <a:r>
              <a:rPr lang="ja-JP" altLang="en-US" sz="2400" dirty="0" smtClean="0"/>
              <a:t>（こっち</a:t>
            </a:r>
            <a:r>
              <a:rPr lang="ja-JP" altLang="en-US" sz="2400" dirty="0"/>
              <a:t>のほうが簡単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endParaRPr lang="ja-JP" altLang="en-US" sz="2400" dirty="0"/>
          </a:p>
          <a:p>
            <a:r>
              <a:rPr lang="en-US" altLang="ja-JP" sz="2400" dirty="0"/>
              <a:t>SELECT </a:t>
            </a:r>
            <a:r>
              <a:rPr lang="en-US" altLang="ja-JP" sz="2400" dirty="0" smtClean="0"/>
              <a:t> *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   ,</a:t>
            </a:r>
            <a:r>
              <a:rPr lang="en-US" altLang="ja-JP" sz="2400" dirty="0"/>
              <a:t>CASE</a:t>
            </a:r>
          </a:p>
          <a:p>
            <a:r>
              <a:rPr lang="en-US" altLang="ja-JP" sz="2400" dirty="0"/>
              <a:t>		</a:t>
            </a:r>
            <a:r>
              <a:rPr lang="en-US" altLang="ja-JP" sz="2400" dirty="0" smtClean="0"/>
              <a:t>   WHEN [sum] </a:t>
            </a:r>
            <a:r>
              <a:rPr lang="en-US" altLang="ja-JP" sz="2400" dirty="0"/>
              <a:t>&gt;= 370 THEN '☆'</a:t>
            </a:r>
          </a:p>
          <a:p>
            <a:r>
              <a:rPr lang="en-US" altLang="ja-JP" sz="2400" dirty="0"/>
              <a:t>		</a:t>
            </a:r>
            <a:r>
              <a:rPr lang="en-US" altLang="ja-JP" sz="2400" dirty="0" smtClean="0"/>
              <a:t>   ELSE </a:t>
            </a:r>
            <a:r>
              <a:rPr lang="en-US" altLang="ja-JP" sz="2400" dirty="0"/>
              <a:t>NULL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    END </a:t>
            </a:r>
            <a:r>
              <a:rPr lang="en-US" altLang="ja-JP" sz="2400" dirty="0"/>
              <a:t>AS </a:t>
            </a:r>
            <a:r>
              <a:rPr lang="en-US" altLang="ja-JP" sz="2400" dirty="0" smtClean="0"/>
              <a:t>[star]</a:t>
            </a:r>
            <a:endParaRPr lang="en-US" altLang="ja-JP" sz="2400" dirty="0"/>
          </a:p>
          <a:p>
            <a:r>
              <a:rPr lang="en-US" altLang="ja-JP" sz="2400" dirty="0"/>
              <a:t>FROM </a:t>
            </a:r>
            <a:r>
              <a:rPr lang="en-US" altLang="ja-JP" sz="2400" dirty="0" smtClean="0"/>
              <a:t>[DB</a:t>
            </a:r>
            <a:r>
              <a:rPr lang="ja-JP" altLang="en-US" sz="2400" dirty="0" smtClean="0"/>
              <a:t>名</a:t>
            </a:r>
            <a:r>
              <a:rPr lang="en-US" altLang="ja-JP" sz="2400" dirty="0" smtClean="0"/>
              <a:t>].[</a:t>
            </a:r>
            <a:r>
              <a:rPr lang="en-US" altLang="ja-JP" sz="2400" dirty="0" err="1"/>
              <a:t>dbo</a:t>
            </a:r>
            <a:r>
              <a:rPr lang="en-US" altLang="ja-JP" sz="2400" dirty="0"/>
              <a:t>].[practice] </a:t>
            </a:r>
          </a:p>
          <a:p>
            <a:r>
              <a:rPr lang="en-US" altLang="ja-JP" sz="2400" dirty="0"/>
              <a:t>;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9007" y="5146202"/>
            <a:ext cx="8350457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 smtClean="0"/>
              <a:t>CASE WHEN (</a:t>
            </a:r>
            <a:r>
              <a:rPr lang="ja-JP" altLang="en-US" dirty="0" smtClean="0"/>
              <a:t>条件式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THEN (</a:t>
            </a:r>
            <a:r>
              <a:rPr lang="ja-JP" altLang="en-US" dirty="0" smtClean="0"/>
              <a:t>真の場合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ELSE (</a:t>
            </a:r>
            <a:r>
              <a:rPr lang="ja-JP" altLang="en-US" dirty="0" smtClean="0"/>
              <a:t>偽の場合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END</a:t>
            </a:r>
          </a:p>
          <a:p>
            <a:endParaRPr lang="en-US" altLang="ja-JP" dirty="0"/>
          </a:p>
          <a:p>
            <a:r>
              <a:rPr lang="ja-JP" altLang="en-US" dirty="0" smtClean="0"/>
              <a:t>条件</a:t>
            </a:r>
            <a:r>
              <a:rPr lang="ja-JP" altLang="en-US" dirty="0"/>
              <a:t>分岐</a:t>
            </a:r>
            <a:r>
              <a:rPr lang="ja-JP" altLang="en-US" dirty="0" smtClean="0"/>
              <a:t>の処理を書くことが出来る。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43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2779" y="274638"/>
            <a:ext cx="843528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484730"/>
            <a:ext cx="8075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+mn-ea"/>
              </a:rPr>
              <a:t>●考え方</a:t>
            </a:r>
            <a:endParaRPr kumimoji="1" lang="en-US" altLang="ja-JP" sz="2000" dirty="0" smtClean="0">
              <a:latin typeface="+mn-ea"/>
            </a:endParaRPr>
          </a:p>
          <a:p>
            <a:endParaRPr kumimoji="1" lang="en-US" altLang="ja-JP" sz="2000" dirty="0" smtClean="0">
              <a:latin typeface="+mn-ea"/>
            </a:endParaRPr>
          </a:p>
          <a:p>
            <a:r>
              <a:rPr kumimoji="1" lang="ja-JP" altLang="en-US" sz="2000" dirty="0" smtClean="0">
                <a:latin typeface="+mn-ea"/>
              </a:rPr>
              <a:t>出席番号を発番</a:t>
            </a:r>
            <a:endParaRPr kumimoji="1" lang="en-US" altLang="ja-JP" sz="2000" dirty="0" smtClean="0">
              <a:latin typeface="+mn-ea"/>
            </a:endParaRPr>
          </a:p>
          <a:p>
            <a:r>
              <a:rPr lang="ja-JP" altLang="en-US" sz="2000" dirty="0" smtClean="0">
                <a:latin typeface="+mn-ea"/>
              </a:rPr>
              <a:t>→新たに値を入れる</a:t>
            </a:r>
            <a:r>
              <a:rPr lang="en-US" altLang="ja-JP" sz="2000" dirty="0" smtClean="0">
                <a:latin typeface="+mn-ea"/>
              </a:rPr>
              <a:t>(</a:t>
            </a:r>
            <a:r>
              <a:rPr lang="ja-JP" altLang="en-US" sz="2000" dirty="0" smtClean="0">
                <a:latin typeface="+mn-ea"/>
              </a:rPr>
              <a:t>更新する</a:t>
            </a:r>
            <a:r>
              <a:rPr lang="en-US" altLang="ja-JP" sz="2000" dirty="0" smtClean="0">
                <a:latin typeface="+mn-ea"/>
              </a:rPr>
              <a:t>)</a:t>
            </a:r>
          </a:p>
          <a:p>
            <a:r>
              <a:rPr lang="ja-JP" altLang="en-US" sz="2000" dirty="0" smtClean="0">
                <a:latin typeface="+mn-ea"/>
              </a:rPr>
              <a:t>→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</a:rPr>
              <a:t>UPDATE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句を使用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 smtClean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＜</a:t>
            </a:r>
            <a:r>
              <a:rPr lang="en-US" altLang="ja-JP" sz="2000" dirty="0" smtClean="0">
                <a:latin typeface="+mn-ea"/>
              </a:rPr>
              <a:t>UPDATE</a:t>
            </a:r>
            <a:r>
              <a:rPr lang="ja-JP" altLang="en-US" sz="2000" dirty="0" smtClean="0">
                <a:latin typeface="+mn-ea"/>
              </a:rPr>
              <a:t>句を使用する際の注意点＞</a:t>
            </a:r>
            <a:endParaRPr lang="en-US" altLang="ja-JP" sz="2000" dirty="0" smtClean="0">
              <a:latin typeface="+mn-ea"/>
            </a:endParaRPr>
          </a:p>
          <a:p>
            <a:r>
              <a:rPr lang="ja-JP" altLang="en-US" sz="2000" dirty="0" smtClean="0">
                <a:latin typeface="+mn-ea"/>
              </a:rPr>
              <a:t>・一度更新し終えると、元に戻せない</a:t>
            </a:r>
            <a:endParaRPr lang="en-US" altLang="ja-JP" sz="2000" dirty="0" smtClean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　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</a:rPr>
              <a:t>→必ず正常に処理ができるのかを確認する必要あり</a:t>
            </a:r>
            <a:endParaRPr lang="en-US" altLang="ja-JP" sz="2000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3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2779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2779" y="1068146"/>
            <a:ext cx="924612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--UPDATE</a:t>
            </a:r>
            <a:r>
              <a:rPr lang="ja-JP" altLang="en-US" sz="2400" dirty="0"/>
              <a:t>する</a:t>
            </a:r>
            <a:r>
              <a:rPr lang="ja-JP" altLang="en-US" sz="2400" dirty="0" smtClean="0"/>
              <a:t>前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、</a:t>
            </a:r>
            <a:r>
              <a:rPr lang="ja-JP" altLang="en-US" sz="2400" dirty="0"/>
              <a:t>動作チェック</a:t>
            </a:r>
          </a:p>
          <a:p>
            <a:r>
              <a:rPr lang="en-US" altLang="ja-JP" sz="2400" dirty="0"/>
              <a:t>SELECT </a:t>
            </a:r>
            <a:r>
              <a:rPr lang="en-US" altLang="ja-JP" sz="2400" dirty="0" smtClean="0"/>
              <a:t> [</a:t>
            </a:r>
            <a:r>
              <a:rPr lang="en-US" altLang="ja-JP" sz="2400" dirty="0" err="1" smtClean="0"/>
              <a:t>temp_no</a:t>
            </a:r>
            <a:r>
              <a:rPr lang="en-US" altLang="ja-JP" sz="2400" dirty="0" smtClean="0"/>
              <a:t>]</a:t>
            </a:r>
            <a:endParaRPr lang="en-US" altLang="ja-JP" sz="2400" dirty="0"/>
          </a:p>
          <a:p>
            <a:r>
              <a:rPr lang="en-US" altLang="ja-JP" sz="2400" dirty="0" smtClean="0"/>
              <a:t>            ,[class]</a:t>
            </a:r>
            <a:endParaRPr lang="en-US" altLang="ja-JP" sz="2400" dirty="0"/>
          </a:p>
          <a:p>
            <a:r>
              <a:rPr lang="en-US" altLang="ja-JP" sz="2400" dirty="0" smtClean="0"/>
              <a:t>            ,[reading]</a:t>
            </a:r>
            <a:endParaRPr lang="en-US" altLang="ja-JP" sz="2400" dirty="0"/>
          </a:p>
          <a:p>
            <a:r>
              <a:rPr lang="en-US" altLang="ja-JP" sz="2400" dirty="0" smtClean="0"/>
              <a:t>            ,ROW_NUMBER</a:t>
            </a:r>
            <a:r>
              <a:rPr lang="en-US" altLang="ja-JP" sz="2400" dirty="0"/>
              <a:t>() OVER(PARTITION BY </a:t>
            </a:r>
            <a:r>
              <a:rPr lang="en-US" altLang="ja-JP" sz="2400" dirty="0" smtClean="0"/>
              <a:t>[class] </a:t>
            </a:r>
            <a:r>
              <a:rPr lang="en-US" altLang="ja-JP" sz="2400" dirty="0"/>
              <a:t>ORDER BY </a:t>
            </a:r>
            <a:r>
              <a:rPr lang="en-US" altLang="ja-JP" sz="2400" dirty="0" smtClean="0"/>
              <a:t>[reading]) </a:t>
            </a:r>
            <a:r>
              <a:rPr lang="en-US" altLang="ja-JP" sz="2400" dirty="0"/>
              <a:t>AS </a:t>
            </a:r>
            <a:r>
              <a:rPr lang="en-US" altLang="ja-JP" sz="2400" dirty="0" smtClean="0"/>
              <a:t>[</a:t>
            </a:r>
            <a:r>
              <a:rPr lang="en-US" altLang="ja-JP" sz="2400" dirty="0" err="1" smtClean="0"/>
              <a:t>class_number</a:t>
            </a:r>
            <a:r>
              <a:rPr lang="en-US" altLang="ja-JP" sz="2400" dirty="0" smtClean="0"/>
              <a:t>]</a:t>
            </a:r>
          </a:p>
          <a:p>
            <a:endParaRPr lang="en-US" altLang="ja-JP" sz="2400" dirty="0"/>
          </a:p>
          <a:p>
            <a:r>
              <a:rPr lang="en-US" altLang="ja-JP" sz="2400" dirty="0"/>
              <a:t>FROM </a:t>
            </a:r>
            <a:r>
              <a:rPr lang="en-US" altLang="ja-JP" sz="2400" dirty="0" smtClean="0"/>
              <a:t>[DB</a:t>
            </a:r>
            <a:r>
              <a:rPr lang="ja-JP" altLang="en-US" sz="2400" dirty="0" smtClean="0"/>
              <a:t>名</a:t>
            </a:r>
            <a:r>
              <a:rPr lang="en-US" altLang="ja-JP" sz="2400" dirty="0" smtClean="0"/>
              <a:t>].[</a:t>
            </a:r>
            <a:r>
              <a:rPr lang="en-US" altLang="ja-JP" sz="2400" dirty="0" err="1" smtClean="0"/>
              <a:t>dbo</a:t>
            </a:r>
            <a:r>
              <a:rPr lang="en-US" altLang="ja-JP" sz="2400" dirty="0" smtClean="0"/>
              <a:t>].[practice]</a:t>
            </a:r>
            <a:endParaRPr lang="en-US" altLang="ja-JP" sz="2400" dirty="0"/>
          </a:p>
          <a:p>
            <a:r>
              <a:rPr lang="en-US" altLang="ja-JP" sz="2400" dirty="0"/>
              <a:t>ORDER BY </a:t>
            </a:r>
            <a:r>
              <a:rPr lang="en-US" altLang="ja-JP" sz="2400" dirty="0" smtClean="0"/>
              <a:t>[class],[</a:t>
            </a:r>
            <a:r>
              <a:rPr lang="en-US" altLang="ja-JP" sz="2400" dirty="0" err="1" smtClean="0"/>
              <a:t>class_number</a:t>
            </a:r>
            <a:r>
              <a:rPr lang="en-US" altLang="ja-JP" sz="2400" dirty="0" smtClean="0"/>
              <a:t>]</a:t>
            </a:r>
            <a:endParaRPr lang="en-US" altLang="ja-JP" sz="2400" dirty="0"/>
          </a:p>
          <a:p>
            <a:r>
              <a:rPr lang="en-US" altLang="ja-JP" sz="2400" dirty="0"/>
              <a:t>;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2778" y="4941210"/>
            <a:ext cx="9056851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ROW_NUMBER() OVER(PARTITION BY </a:t>
            </a:r>
            <a:r>
              <a:rPr lang="en-US" altLang="ja-JP" dirty="0" smtClean="0"/>
              <a:t>[</a:t>
            </a:r>
            <a:r>
              <a:rPr lang="ja-JP" altLang="en-US" dirty="0" smtClean="0"/>
              <a:t>グループ化</a:t>
            </a:r>
            <a:r>
              <a:rPr lang="ja-JP" altLang="en-US" dirty="0"/>
              <a:t>する</a:t>
            </a:r>
            <a:r>
              <a:rPr lang="ja-JP" altLang="en-US" dirty="0" smtClean="0"/>
              <a:t>列</a:t>
            </a:r>
            <a:r>
              <a:rPr lang="en-US" altLang="ja-JP" dirty="0"/>
              <a:t>]</a:t>
            </a:r>
            <a:r>
              <a:rPr lang="en-US" altLang="ja-JP" dirty="0" smtClean="0"/>
              <a:t> </a:t>
            </a:r>
            <a:r>
              <a:rPr lang="en-US" altLang="ja-JP" dirty="0"/>
              <a:t>ORDER BY </a:t>
            </a:r>
            <a:r>
              <a:rPr lang="en-US" altLang="ja-JP" dirty="0" smtClean="0"/>
              <a:t>[</a:t>
            </a:r>
            <a:r>
              <a:rPr lang="ja-JP" altLang="en-US" dirty="0" smtClean="0"/>
              <a:t>並び</a:t>
            </a:r>
            <a:r>
              <a:rPr lang="ja-JP" altLang="en-US" dirty="0"/>
              <a:t>かえる</a:t>
            </a:r>
            <a:r>
              <a:rPr lang="ja-JP" altLang="en-US" dirty="0" smtClean="0"/>
              <a:t>列</a:t>
            </a:r>
            <a:r>
              <a:rPr lang="en-US" altLang="ja-JP" dirty="0"/>
              <a:t>] </a:t>
            </a:r>
          </a:p>
          <a:p>
            <a:r>
              <a:rPr lang="ja-JP" altLang="en-US" dirty="0"/>
              <a:t>→グループごとに、</a:t>
            </a:r>
            <a:r>
              <a:rPr lang="en-US" altLang="ja-JP" dirty="0"/>
              <a:t>ORDER BY</a:t>
            </a:r>
            <a:r>
              <a:rPr lang="ja-JP" altLang="en-US" dirty="0"/>
              <a:t>の順番で項番を振る。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5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507</TotalTime>
  <Words>1333</Words>
  <Application>Microsoft Office PowerPoint</Application>
  <PresentationFormat>A4 210 x 297 mm</PresentationFormat>
  <Paragraphs>159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HGPGothicE</vt:lpstr>
      <vt:lpstr>HGPGothicE</vt:lpstr>
      <vt:lpstr>HGP創英角ｺﾞｼｯｸUB</vt:lpstr>
      <vt:lpstr>Meiryo UI</vt:lpstr>
      <vt:lpstr>MS PGothic</vt:lpstr>
      <vt:lpstr>Yu Gothic</vt:lpstr>
      <vt:lpstr>Arial</vt:lpstr>
      <vt:lpstr>プレゼンテーションテンプレート2017（ケース2-1用）</vt:lpstr>
      <vt:lpstr>PowerPoint プレゼンテーション</vt:lpstr>
      <vt:lpstr>SQL講座の目的・位置づけ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　※join句を使用</vt:lpstr>
      <vt:lpstr>今回のJOINのイメージ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</vt:lpstr>
      <vt:lpstr>【TIPS】JOINの種類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</vt:lpstr>
      <vt:lpstr>12.クラスごとにあいうえお順で出席番号を発番し、Class_Noに値を入れてください。（★４）</vt:lpstr>
      <vt:lpstr>12.クラスごとにあいうえお順で出席番号を発番し、Class_Noに値を入れてください。（★４）</vt:lpstr>
      <vt:lpstr>12.クラスごとにあいうえお順で出席番号を発番し、Class_Noに値を入れてください。（★４）</vt:lpstr>
      <vt:lpstr>12.クラスごとにあいうえお順で出席番号を発番し、Class_Noに値を入れてください。（★４）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落合 晴俊</cp:lastModifiedBy>
  <cp:revision>43</cp:revision>
  <cp:lastPrinted>2016-10-11T04:40:04Z</cp:lastPrinted>
  <dcterms:created xsi:type="dcterms:W3CDTF">2016-12-21T07:08:36Z</dcterms:created>
  <dcterms:modified xsi:type="dcterms:W3CDTF">2020-05-12T07:52:28Z</dcterms:modified>
  <cp:version>1.1</cp:version>
</cp:coreProperties>
</file>